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43"/>
  </p:notesMasterIdLst>
  <p:handoutMasterIdLst>
    <p:handoutMasterId r:id="rId44"/>
  </p:handoutMasterIdLst>
  <p:sldIdLst>
    <p:sldId id="256" r:id="rId2"/>
    <p:sldId id="342" r:id="rId3"/>
    <p:sldId id="353" r:id="rId4"/>
    <p:sldId id="354" r:id="rId5"/>
    <p:sldId id="358" r:id="rId6"/>
    <p:sldId id="361" r:id="rId7"/>
    <p:sldId id="362" r:id="rId8"/>
    <p:sldId id="363" r:id="rId9"/>
    <p:sldId id="365" r:id="rId10"/>
    <p:sldId id="364" r:id="rId11"/>
    <p:sldId id="366" r:id="rId12"/>
    <p:sldId id="367" r:id="rId13"/>
    <p:sldId id="369" r:id="rId14"/>
    <p:sldId id="370" r:id="rId15"/>
    <p:sldId id="371" r:id="rId16"/>
    <p:sldId id="372" r:id="rId17"/>
    <p:sldId id="373" r:id="rId18"/>
    <p:sldId id="374" r:id="rId19"/>
    <p:sldId id="375" r:id="rId20"/>
    <p:sldId id="376" r:id="rId21"/>
    <p:sldId id="377" r:id="rId22"/>
    <p:sldId id="436" r:id="rId23"/>
    <p:sldId id="437" r:id="rId24"/>
    <p:sldId id="438" r:id="rId25"/>
    <p:sldId id="439" r:id="rId26"/>
    <p:sldId id="441" r:id="rId27"/>
    <p:sldId id="442" r:id="rId28"/>
    <p:sldId id="440" r:id="rId29"/>
    <p:sldId id="443" r:id="rId30"/>
    <p:sldId id="444" r:id="rId31"/>
    <p:sldId id="445" r:id="rId32"/>
    <p:sldId id="446" r:id="rId33"/>
    <p:sldId id="447" r:id="rId34"/>
    <p:sldId id="448" r:id="rId35"/>
    <p:sldId id="378" r:id="rId36"/>
    <p:sldId id="379" r:id="rId37"/>
    <p:sldId id="380" r:id="rId38"/>
    <p:sldId id="382" r:id="rId39"/>
    <p:sldId id="383" r:id="rId40"/>
    <p:sldId id="386" r:id="rId41"/>
    <p:sldId id="387" r:id="rId42"/>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itchFamily="34" charset="0"/>
        <a:ea typeface="+mn-ea"/>
        <a:cs typeface="+mn-cs"/>
      </a:defRPr>
    </a:lvl5pPr>
    <a:lvl6pPr marL="2286000" algn="l" defTabSz="914400" rtl="0" eaLnBrk="1" latinLnBrk="0" hangingPunct="1">
      <a:defRPr kern="1200">
        <a:solidFill>
          <a:schemeClr val="tx1"/>
        </a:solidFill>
        <a:latin typeface="Helvetica" pitchFamily="34" charset="0"/>
        <a:ea typeface="+mn-ea"/>
        <a:cs typeface="+mn-cs"/>
      </a:defRPr>
    </a:lvl6pPr>
    <a:lvl7pPr marL="2743200" algn="l" defTabSz="914400" rtl="0" eaLnBrk="1" latinLnBrk="0" hangingPunct="1">
      <a:defRPr kern="1200">
        <a:solidFill>
          <a:schemeClr val="tx1"/>
        </a:solidFill>
        <a:latin typeface="Helvetica" pitchFamily="34" charset="0"/>
        <a:ea typeface="+mn-ea"/>
        <a:cs typeface="+mn-cs"/>
      </a:defRPr>
    </a:lvl7pPr>
    <a:lvl8pPr marL="3200400" algn="l" defTabSz="914400" rtl="0" eaLnBrk="1" latinLnBrk="0" hangingPunct="1">
      <a:defRPr kern="1200">
        <a:solidFill>
          <a:schemeClr val="tx1"/>
        </a:solidFill>
        <a:latin typeface="Helvetica" pitchFamily="34" charset="0"/>
        <a:ea typeface="+mn-ea"/>
        <a:cs typeface="+mn-cs"/>
      </a:defRPr>
    </a:lvl8pPr>
    <a:lvl9pPr marL="3657600" algn="l" defTabSz="914400" rtl="0" eaLnBrk="1" latinLnBrk="0" hangingPunct="1">
      <a:defRPr kern="1200">
        <a:solidFill>
          <a:schemeClr val="tx1"/>
        </a:solidFill>
        <a:latin typeface="Helvetic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55" autoAdjust="0"/>
    <p:restoredTop sz="94660"/>
  </p:normalViewPr>
  <p:slideViewPr>
    <p:cSldViewPr snapToGrid="0">
      <p:cViewPr varScale="1">
        <p:scale>
          <a:sx n="131" d="100"/>
          <a:sy n="131" d="100"/>
        </p:scale>
        <p:origin x="-1044" y="-1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8" d="100"/>
        <a:sy n="68"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0" y="0"/>
            <a:ext cx="318928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052" tIns="47526" rIns="95052" bIns="47526" numCol="1" anchor="t" anchorCtr="0" compatLnSpc="1">
            <a:prstTxWarp prst="textNoShape">
              <a:avLst/>
            </a:prstTxWarp>
          </a:bodyPr>
          <a:lstStyle>
            <a:lvl1pPr defTabSz="950913">
              <a:defRPr sz="1200"/>
            </a:lvl1pPr>
          </a:lstStyle>
          <a:p>
            <a:endParaRPr lang="en-US" altLang="zh-CN"/>
          </a:p>
        </p:txBody>
      </p:sp>
      <p:sp>
        <p:nvSpPr>
          <p:cNvPr id="393219" name="Rectangle 3"/>
          <p:cNvSpPr>
            <a:spLocks noGrp="1" noChangeArrowheads="1"/>
          </p:cNvSpPr>
          <p:nvPr>
            <p:ph type="dt" sz="quarter" idx="1"/>
          </p:nvPr>
        </p:nvSpPr>
        <p:spPr bwMode="auto">
          <a:xfrm>
            <a:off x="4146550" y="0"/>
            <a:ext cx="318928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052" tIns="47526" rIns="95052" bIns="47526" numCol="1" anchor="t" anchorCtr="0" compatLnSpc="1">
            <a:prstTxWarp prst="textNoShape">
              <a:avLst/>
            </a:prstTxWarp>
          </a:bodyPr>
          <a:lstStyle>
            <a:lvl1pPr algn="r" defTabSz="950913">
              <a:defRPr sz="1200"/>
            </a:lvl1pPr>
          </a:lstStyle>
          <a:p>
            <a:endParaRPr lang="en-US" altLang="zh-CN"/>
          </a:p>
        </p:txBody>
      </p:sp>
      <p:sp>
        <p:nvSpPr>
          <p:cNvPr id="393220" name="Rectangle 4"/>
          <p:cNvSpPr>
            <a:spLocks noGrp="1" noChangeArrowheads="1"/>
          </p:cNvSpPr>
          <p:nvPr>
            <p:ph type="ftr" sz="quarter" idx="2"/>
          </p:nvPr>
        </p:nvSpPr>
        <p:spPr bwMode="auto">
          <a:xfrm>
            <a:off x="0" y="9142413"/>
            <a:ext cx="318928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052" tIns="47526" rIns="95052" bIns="47526" numCol="1" anchor="b" anchorCtr="0" compatLnSpc="1">
            <a:prstTxWarp prst="textNoShape">
              <a:avLst/>
            </a:prstTxWarp>
          </a:bodyPr>
          <a:lstStyle>
            <a:lvl1pPr defTabSz="950913">
              <a:defRPr sz="1200"/>
            </a:lvl1pPr>
          </a:lstStyle>
          <a:p>
            <a:endParaRPr lang="en-US" altLang="zh-CN"/>
          </a:p>
        </p:txBody>
      </p:sp>
      <p:sp>
        <p:nvSpPr>
          <p:cNvPr id="393221" name="Rectangle 5"/>
          <p:cNvSpPr>
            <a:spLocks noGrp="1" noChangeArrowheads="1"/>
          </p:cNvSpPr>
          <p:nvPr>
            <p:ph type="sldNum" sz="quarter" idx="3"/>
          </p:nvPr>
        </p:nvSpPr>
        <p:spPr bwMode="auto">
          <a:xfrm>
            <a:off x="4146550" y="9142413"/>
            <a:ext cx="318928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052" tIns="47526" rIns="95052" bIns="47526" numCol="1" anchor="b" anchorCtr="0" compatLnSpc="1">
            <a:prstTxWarp prst="textNoShape">
              <a:avLst/>
            </a:prstTxWarp>
          </a:bodyPr>
          <a:lstStyle>
            <a:lvl1pPr algn="r" defTabSz="950913">
              <a:defRPr sz="1200"/>
            </a:lvl1pPr>
          </a:lstStyle>
          <a:p>
            <a:fld id="{EF42B0D1-FC53-4F60-9E57-CA7AF1F6EB4C}" type="slidenum">
              <a:rPr lang="zh-CN" altLang="en-US"/>
              <a:pPr/>
              <a:t>‹#›</a:t>
            </a:fld>
            <a:endParaRPr lang="en-US" altLang="zh-CN"/>
          </a:p>
        </p:txBody>
      </p:sp>
    </p:spTree>
    <p:extLst>
      <p:ext uri="{BB962C8B-B14F-4D97-AF65-F5344CB8AC3E}">
        <p14:creationId xmlns:p14="http://schemas.microsoft.com/office/powerpoint/2010/main" val="139084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8650" cy="479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589" tIns="48795" rIns="97589" bIns="48795" numCol="1" anchor="ctr" anchorCtr="0" compatLnSpc="1">
            <a:prstTxWarp prst="textNoShape">
              <a:avLst/>
            </a:prstTxWarp>
          </a:bodyPr>
          <a:lstStyle>
            <a:lvl1pPr defTabSz="974725">
              <a:defRPr sz="1200">
                <a:latin typeface="Times New Roman" pitchFamily="18" charset="0"/>
              </a:defRPr>
            </a:lvl1pPr>
          </a:lstStyle>
          <a:p>
            <a:endParaRPr lang="en-US" altLang="zh-CN"/>
          </a:p>
        </p:txBody>
      </p:sp>
      <p:sp>
        <p:nvSpPr>
          <p:cNvPr id="6147" name="Rectangle 3"/>
          <p:cNvSpPr>
            <a:spLocks noGrp="1" noChangeArrowheads="1"/>
          </p:cNvSpPr>
          <p:nvPr>
            <p:ph type="dt" idx="1"/>
          </p:nvPr>
        </p:nvSpPr>
        <p:spPr bwMode="auto">
          <a:xfrm>
            <a:off x="4146550" y="0"/>
            <a:ext cx="3168650" cy="479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589" tIns="48795" rIns="97589" bIns="48795" numCol="1" anchor="ctr" anchorCtr="0" compatLnSpc="1">
            <a:prstTxWarp prst="textNoShape">
              <a:avLst/>
            </a:prstTxWarp>
          </a:bodyPr>
          <a:lstStyle>
            <a:lvl1pPr algn="r" defTabSz="974725">
              <a:defRPr sz="1200">
                <a:latin typeface="Times New Roman" pitchFamily="18" charset="0"/>
              </a:defRPr>
            </a:lvl1pPr>
          </a:lstStyle>
          <a:p>
            <a:endParaRPr lang="en-US" altLang="zh-CN"/>
          </a:p>
        </p:txBody>
      </p:sp>
      <p:sp>
        <p:nvSpPr>
          <p:cNvPr id="6148" name="Rectangle 4"/>
          <p:cNvSpPr>
            <a:spLocks noGrp="1" noRot="1" noChangeAspect="1" noChangeArrowheads="1" noTextEdit="1"/>
          </p:cNvSpPr>
          <p:nvPr>
            <p:ph type="sldImg" idx="2"/>
          </p:nvPr>
        </p:nvSpPr>
        <p:spPr bwMode="auto">
          <a:xfrm>
            <a:off x="1257300" y="720725"/>
            <a:ext cx="4799013" cy="359886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74725" y="4559300"/>
            <a:ext cx="5365750" cy="4321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589" tIns="48795" rIns="97589" bIns="48795" numCol="1" anchor="ctr" anchorCtr="0" compatLnSpc="1">
            <a:prstTxWarp prst="textNoShape">
              <a:avLst/>
            </a:prstTxWarp>
          </a:bodyPr>
          <a:lstStyle/>
          <a:p>
            <a:pPr lvl="0"/>
            <a:r>
              <a:rPr lang="en-US" altLang="zh-CN" smtClean="0"/>
              <a:t>Click to edit Master text styles</a:t>
            </a:r>
          </a:p>
          <a:p>
            <a:pPr lvl="0"/>
            <a:r>
              <a:rPr lang="en-US" altLang="zh-CN" smtClean="0"/>
              <a:t>Second level</a:t>
            </a:r>
          </a:p>
          <a:p>
            <a:pPr lvl="0"/>
            <a:r>
              <a:rPr lang="en-US" altLang="zh-CN" smtClean="0"/>
              <a:t>Third level</a:t>
            </a:r>
          </a:p>
          <a:p>
            <a:pPr lvl="0"/>
            <a:r>
              <a:rPr lang="en-US" altLang="zh-CN" smtClean="0"/>
              <a:t>Fourth level</a:t>
            </a:r>
          </a:p>
          <a:p>
            <a:pPr lvl="0"/>
            <a:r>
              <a:rPr lang="en-US" altLang="zh-CN" smtClean="0"/>
              <a:t>Fifth level</a:t>
            </a:r>
          </a:p>
        </p:txBody>
      </p:sp>
      <p:sp>
        <p:nvSpPr>
          <p:cNvPr id="6150" name="Rectangle 6"/>
          <p:cNvSpPr>
            <a:spLocks noGrp="1" noChangeArrowheads="1"/>
          </p:cNvSpPr>
          <p:nvPr>
            <p:ph type="ftr" sz="quarter" idx="4"/>
          </p:nvPr>
        </p:nvSpPr>
        <p:spPr bwMode="auto">
          <a:xfrm>
            <a:off x="0" y="9121775"/>
            <a:ext cx="3168650" cy="479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589" tIns="48795" rIns="97589" bIns="48795" numCol="1" anchor="b" anchorCtr="0" compatLnSpc="1">
            <a:prstTxWarp prst="textNoShape">
              <a:avLst/>
            </a:prstTxWarp>
          </a:bodyPr>
          <a:lstStyle>
            <a:lvl1pPr defTabSz="974725">
              <a:defRPr sz="1200">
                <a:latin typeface="Times New Roman" pitchFamily="18" charset="0"/>
              </a:defRPr>
            </a:lvl1pPr>
          </a:lstStyle>
          <a:p>
            <a:endParaRPr lang="en-US" altLang="zh-CN"/>
          </a:p>
        </p:txBody>
      </p:sp>
      <p:sp>
        <p:nvSpPr>
          <p:cNvPr id="6151" name="Rectangle 7"/>
          <p:cNvSpPr>
            <a:spLocks noGrp="1" noChangeArrowheads="1"/>
          </p:cNvSpPr>
          <p:nvPr>
            <p:ph type="sldNum" sz="quarter" idx="5"/>
          </p:nvPr>
        </p:nvSpPr>
        <p:spPr bwMode="auto">
          <a:xfrm>
            <a:off x="4146550" y="9121775"/>
            <a:ext cx="3168650" cy="479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589" tIns="48795" rIns="97589" bIns="48795" numCol="1" anchor="b" anchorCtr="0" compatLnSpc="1">
            <a:prstTxWarp prst="textNoShape">
              <a:avLst/>
            </a:prstTxWarp>
          </a:bodyPr>
          <a:lstStyle>
            <a:lvl1pPr algn="r" defTabSz="974725">
              <a:defRPr sz="1200">
                <a:latin typeface="Times New Roman" pitchFamily="18" charset="0"/>
              </a:defRPr>
            </a:lvl1pPr>
          </a:lstStyle>
          <a:p>
            <a:fld id="{4E2FA43C-1697-47E4-AC0C-26AD0B5EA766}" type="slidenum">
              <a:rPr lang="zh-CN" altLang="en-US"/>
              <a:pPr/>
              <a:t>‹#›</a:t>
            </a:fld>
            <a:endParaRPr lang="en-US" altLang="zh-CN"/>
          </a:p>
        </p:txBody>
      </p:sp>
    </p:spTree>
    <p:extLst>
      <p:ext uri="{BB962C8B-B14F-4D97-AF65-F5344CB8AC3E}">
        <p14:creationId xmlns:p14="http://schemas.microsoft.com/office/powerpoint/2010/main" val="41107488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9FF5558E-F204-40C2-9A31-F539D72131A1}" type="slidenum">
              <a:rPr lang="en-US" altLang="zh-CN" sz="1200">
                <a:latin typeface="Times New Roman" pitchFamily="18" charset="0"/>
              </a:rPr>
              <a:pPr/>
              <a:t>3</a:t>
            </a:fld>
            <a:endParaRPr lang="en-US" altLang="zh-CN" sz="1200">
              <a:latin typeface="Times New Roman" pitchFamily="18"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8549BCA0-1074-4FE0-AF55-239542C3A66F}" type="slidenum">
              <a:rPr lang="en-US" altLang="zh-CN" sz="1200">
                <a:latin typeface="Times New Roman" pitchFamily="18" charset="0"/>
              </a:rPr>
              <a:pPr/>
              <a:t>12</a:t>
            </a:fld>
            <a:endParaRPr lang="en-US" altLang="zh-CN" sz="1200">
              <a:latin typeface="Times New Roman" pitchFamily="18" charset="0"/>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3150ABA3-9A5B-4A0A-A8F9-39AC5B2A2DDB}" type="slidenum">
              <a:rPr lang="en-US" altLang="zh-CN" sz="1200">
                <a:latin typeface="Times New Roman" pitchFamily="18" charset="0"/>
              </a:rPr>
              <a:pPr/>
              <a:t>15</a:t>
            </a:fld>
            <a:endParaRPr lang="en-US" altLang="zh-CN" sz="1200">
              <a:latin typeface="Times New Roman" pitchFamily="18" charset="0"/>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50A3E608-A27A-446C-91F6-FFEFA3313322}" type="slidenum">
              <a:rPr lang="en-US" altLang="zh-CN" sz="1200">
                <a:latin typeface="Times New Roman" pitchFamily="18" charset="0"/>
              </a:rPr>
              <a:pPr/>
              <a:t>17</a:t>
            </a:fld>
            <a:endParaRPr lang="en-US" altLang="zh-CN" sz="1200">
              <a:latin typeface="Times New Roman" pitchFamily="18" charset="0"/>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485C6BEB-7F9F-4564-A72A-12D4B9010112}" type="slidenum">
              <a:rPr lang="en-US" altLang="zh-CN" sz="1200">
                <a:latin typeface="Times New Roman" pitchFamily="18" charset="0"/>
              </a:rPr>
              <a:pPr/>
              <a:t>18</a:t>
            </a:fld>
            <a:endParaRPr lang="en-US" altLang="zh-CN" sz="1200">
              <a:latin typeface="Times New Roman" pitchFamily="18" charset="0"/>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A0415D4F-6B75-414A-B1F1-5D1D75C33A3A}" type="slidenum">
              <a:rPr lang="en-US" altLang="zh-CN" sz="1200">
                <a:latin typeface="Times New Roman" pitchFamily="18" charset="0"/>
              </a:rPr>
              <a:pPr/>
              <a:t>19</a:t>
            </a:fld>
            <a:endParaRPr lang="en-US" altLang="zh-CN" sz="1200">
              <a:latin typeface="Times New Roman" pitchFamily="18"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5C437EFE-AD52-42DA-A6A3-92FFF30D72F0}" type="slidenum">
              <a:rPr lang="en-US" altLang="zh-CN" sz="1200">
                <a:latin typeface="Times New Roman" pitchFamily="18" charset="0"/>
              </a:rPr>
              <a:pPr/>
              <a:t>20</a:t>
            </a:fld>
            <a:endParaRPr lang="en-US" altLang="zh-CN" sz="1200">
              <a:latin typeface="Times New Roman" pitchFamily="18" charset="0"/>
            </a:endParaRPr>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CC3A6433-1026-486B-82C5-24753C4D35D5}" type="slidenum">
              <a:rPr lang="en-US" altLang="zh-CN" sz="1200">
                <a:latin typeface="Times New Roman" pitchFamily="18" charset="0"/>
              </a:rPr>
              <a:pPr/>
              <a:t>21</a:t>
            </a:fld>
            <a:endParaRPr lang="en-US" altLang="zh-CN" sz="1200">
              <a:latin typeface="Times New Roman" pitchFamily="18" charset="0"/>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A2DBFD8E-3EF1-44A4-ACAC-4D349705146B}" type="slidenum">
              <a:rPr lang="en-US" altLang="zh-CN" sz="1200">
                <a:latin typeface="Times New Roman" pitchFamily="18" charset="0"/>
              </a:rPr>
              <a:pPr/>
              <a:t>22</a:t>
            </a:fld>
            <a:endParaRPr lang="en-US" altLang="zh-CN" sz="1200">
              <a:latin typeface="Times New Roman" pitchFamily="18" charset="0"/>
            </a:endParaRPr>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40BED006-31D4-4A34-BAB5-55B03FB0400B}" type="slidenum">
              <a:rPr lang="en-US" altLang="zh-CN" sz="1200">
                <a:latin typeface="Times New Roman" pitchFamily="18" charset="0"/>
              </a:rPr>
              <a:pPr/>
              <a:t>23</a:t>
            </a:fld>
            <a:endParaRPr lang="en-US" altLang="zh-CN" sz="1200">
              <a:latin typeface="Times New Roman" pitchFamily="18" charset="0"/>
            </a:endParaRPr>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180260EC-E25C-408F-95AC-1EBB5ADCA7B3}" type="slidenum">
              <a:rPr lang="en-US" altLang="zh-CN" sz="1200">
                <a:latin typeface="Times New Roman" pitchFamily="18" charset="0"/>
              </a:rPr>
              <a:pPr/>
              <a:t>24</a:t>
            </a:fld>
            <a:endParaRPr lang="en-US" altLang="zh-CN" sz="1200">
              <a:latin typeface="Times New Roman" pitchFamily="18" charset="0"/>
            </a:endParaRPr>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4EB45F72-0573-4098-A57F-8BF5B473460F}" type="slidenum">
              <a:rPr lang="en-US" altLang="zh-CN" sz="1200">
                <a:latin typeface="Times New Roman" pitchFamily="18" charset="0"/>
              </a:rPr>
              <a:pPr/>
              <a:t>4</a:t>
            </a:fld>
            <a:endParaRPr lang="en-US" altLang="zh-CN" sz="1200">
              <a:latin typeface="Times New Roman" pitchFamily="18" charset="0"/>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A0D5A8CF-AED5-464E-A683-199C88E8F6CA}" type="slidenum">
              <a:rPr lang="en-US" altLang="zh-CN" sz="1200">
                <a:latin typeface="Times New Roman" pitchFamily="18" charset="0"/>
              </a:rPr>
              <a:pPr/>
              <a:t>25</a:t>
            </a:fld>
            <a:endParaRPr lang="en-US" altLang="zh-CN" sz="1200">
              <a:latin typeface="Times New Roman" pitchFamily="18" charset="0"/>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9B9A8E2C-C429-4BA6-B43B-DA09B4D29A58}" type="slidenum">
              <a:rPr lang="en-US" altLang="zh-CN" sz="1200">
                <a:latin typeface="Times New Roman" pitchFamily="18" charset="0"/>
              </a:rPr>
              <a:pPr/>
              <a:t>26</a:t>
            </a:fld>
            <a:endParaRPr lang="en-US" altLang="zh-CN" sz="1200">
              <a:latin typeface="Times New Roman" pitchFamily="18" charset="0"/>
            </a:endParaRPr>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8605F235-3FE4-4289-AE7C-10C62DABBEB3}" type="slidenum">
              <a:rPr lang="en-US" altLang="zh-CN" sz="1200">
                <a:latin typeface="Times New Roman" pitchFamily="18" charset="0"/>
              </a:rPr>
              <a:pPr/>
              <a:t>27</a:t>
            </a:fld>
            <a:endParaRPr lang="en-US" altLang="zh-CN" sz="1200">
              <a:latin typeface="Times New Roman" pitchFamily="18" charset="0"/>
            </a:endParaRPr>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D1A093B6-2575-442B-B6E8-9D0A1766257E}" type="slidenum">
              <a:rPr lang="en-US" altLang="zh-CN" sz="1200">
                <a:latin typeface="Times New Roman" pitchFamily="18" charset="0"/>
              </a:rPr>
              <a:pPr/>
              <a:t>28</a:t>
            </a:fld>
            <a:endParaRPr lang="en-US" altLang="zh-CN" sz="1200">
              <a:latin typeface="Times New Roman" pitchFamily="18" charset="0"/>
            </a:endParaRPr>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6801D15F-7866-4958-9379-867794911B2A}" type="slidenum">
              <a:rPr lang="en-US" altLang="zh-CN" sz="1200">
                <a:latin typeface="Times New Roman" pitchFamily="18" charset="0"/>
              </a:rPr>
              <a:pPr/>
              <a:t>29</a:t>
            </a:fld>
            <a:endParaRPr lang="en-US" altLang="zh-CN" sz="1200">
              <a:latin typeface="Times New Roman" pitchFamily="18" charset="0"/>
            </a:endParaRPr>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2BEB3A31-9FE2-42C1-BF10-DFD9E9547AA0}" type="slidenum">
              <a:rPr lang="en-US" altLang="zh-CN" sz="1200">
                <a:latin typeface="Times New Roman" pitchFamily="18" charset="0"/>
              </a:rPr>
              <a:pPr/>
              <a:t>30</a:t>
            </a:fld>
            <a:endParaRPr lang="en-US" altLang="zh-CN" sz="1200">
              <a:latin typeface="Times New Roman" pitchFamily="18" charset="0"/>
            </a:endParaRPr>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51A24EF9-246D-45B0-8C34-DBF61C949357}" type="slidenum">
              <a:rPr lang="en-US" altLang="zh-CN" sz="1200">
                <a:latin typeface="Times New Roman" pitchFamily="18" charset="0"/>
              </a:rPr>
              <a:pPr/>
              <a:t>31</a:t>
            </a:fld>
            <a:endParaRPr lang="en-US" altLang="zh-CN" sz="1200">
              <a:latin typeface="Times New Roman" pitchFamily="18" charset="0"/>
            </a:endParaRPr>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FD3910A5-C0D9-4B93-B169-EB3B76582618}" type="slidenum">
              <a:rPr lang="en-US" altLang="zh-CN" sz="1200">
                <a:latin typeface="Times New Roman" pitchFamily="18" charset="0"/>
              </a:rPr>
              <a:pPr/>
              <a:t>32</a:t>
            </a:fld>
            <a:endParaRPr lang="en-US" altLang="zh-CN" sz="1200">
              <a:latin typeface="Times New Roman" pitchFamily="18" charset="0"/>
            </a:endParaRPr>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99B0FA9E-9C1E-4960-AD69-C6DC134B4BA1}" type="slidenum">
              <a:rPr lang="en-US" altLang="zh-CN" sz="1200">
                <a:latin typeface="Times New Roman" pitchFamily="18" charset="0"/>
              </a:rPr>
              <a:pPr/>
              <a:t>33</a:t>
            </a:fld>
            <a:endParaRPr lang="en-US" altLang="zh-CN" sz="1200">
              <a:latin typeface="Times New Roman" pitchFamily="18" charset="0"/>
            </a:endParaRPr>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5094D0E2-237D-45CA-A71C-58302ABFBFB5}" type="slidenum">
              <a:rPr lang="en-US" altLang="zh-CN" sz="1200">
                <a:latin typeface="Times New Roman" pitchFamily="18" charset="0"/>
              </a:rPr>
              <a:pPr/>
              <a:t>34</a:t>
            </a:fld>
            <a:endParaRPr lang="en-US" altLang="zh-CN" sz="1200">
              <a:latin typeface="Times New Roman" pitchFamily="18" charset="0"/>
            </a:endParaRPr>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6C146BDF-72AF-4AB0-8AAB-5501740CA473}" type="slidenum">
              <a:rPr lang="en-US" altLang="zh-CN" sz="1200">
                <a:latin typeface="Times New Roman" pitchFamily="18" charset="0"/>
              </a:rPr>
              <a:pPr/>
              <a:t>5</a:t>
            </a:fld>
            <a:endParaRPr lang="en-US" altLang="zh-CN" sz="1200">
              <a:latin typeface="Times New Roman" pitchFamily="18" charset="0"/>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854B23FB-93E4-4F63-B872-C3E5B887CBAD}" type="slidenum">
              <a:rPr lang="en-US" altLang="zh-CN" sz="1200">
                <a:latin typeface="Times New Roman" pitchFamily="18" charset="0"/>
              </a:rPr>
              <a:pPr/>
              <a:t>35</a:t>
            </a:fld>
            <a:endParaRPr lang="en-US" altLang="zh-CN" sz="1200">
              <a:latin typeface="Times New Roman" pitchFamily="18" charset="0"/>
            </a:endParaRP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866F6B39-9539-4090-93B4-BB74074B6440}" type="slidenum">
              <a:rPr lang="en-US" altLang="zh-CN" sz="1200">
                <a:latin typeface="Times New Roman" pitchFamily="18" charset="0"/>
              </a:rPr>
              <a:pPr/>
              <a:t>36</a:t>
            </a:fld>
            <a:endParaRPr lang="en-US" altLang="zh-CN" sz="1200">
              <a:latin typeface="Times New Roman" pitchFamily="18" charset="0"/>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8F450FA2-253E-496B-8BDB-9C4DFFBEDBE1}" type="slidenum">
              <a:rPr lang="en-US" altLang="zh-CN" sz="1200">
                <a:latin typeface="Times New Roman" pitchFamily="18" charset="0"/>
              </a:rPr>
              <a:pPr/>
              <a:t>37</a:t>
            </a:fld>
            <a:endParaRPr lang="en-US" altLang="zh-CN" sz="1200">
              <a:latin typeface="Times New Roman" pitchFamily="18" charset="0"/>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A8DD442F-51FC-4FE5-841E-E9C4CAD8A991}" type="slidenum">
              <a:rPr lang="en-US" altLang="zh-CN" sz="1200">
                <a:latin typeface="Times New Roman" pitchFamily="18" charset="0"/>
              </a:rPr>
              <a:pPr/>
              <a:t>38</a:t>
            </a:fld>
            <a:endParaRPr lang="en-US" altLang="zh-CN" sz="1200">
              <a:latin typeface="Times New Roman"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34B2C4C1-317B-435A-817D-768794CE4F94}" type="slidenum">
              <a:rPr lang="en-US" altLang="zh-CN" sz="1200">
                <a:latin typeface="Times New Roman" pitchFamily="18" charset="0"/>
              </a:rPr>
              <a:pPr/>
              <a:t>39</a:t>
            </a:fld>
            <a:endParaRPr lang="en-US" altLang="zh-CN" sz="1200">
              <a:latin typeface="Times New Roman" pitchFamily="18"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8411AEA9-40FD-430F-B43B-116BB662A20B}" type="slidenum">
              <a:rPr lang="en-US" altLang="zh-CN" sz="1200">
                <a:latin typeface="Times New Roman" pitchFamily="18" charset="0"/>
              </a:rPr>
              <a:pPr/>
              <a:t>40</a:t>
            </a:fld>
            <a:endParaRPr lang="en-US" altLang="zh-CN" sz="1200">
              <a:latin typeface="Times New Roman" pitchFamily="18" charset="0"/>
            </a:endParaRPr>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D5771C28-0513-4BFF-8440-30492903AA0D}" type="slidenum">
              <a:rPr lang="en-US" altLang="zh-CN" sz="1200">
                <a:latin typeface="Times New Roman" pitchFamily="18" charset="0"/>
              </a:rPr>
              <a:pPr/>
              <a:t>41</a:t>
            </a:fld>
            <a:endParaRPr lang="en-US" altLang="zh-CN" sz="1200">
              <a:latin typeface="Times New Roman" pitchFamily="18" charset="0"/>
            </a:endParaRPr>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2241FC35-4488-4E1C-BF8F-5BC6399B8C04}" type="slidenum">
              <a:rPr lang="en-US" altLang="zh-CN" sz="1200">
                <a:latin typeface="Times New Roman" pitchFamily="18" charset="0"/>
              </a:rPr>
              <a:pPr/>
              <a:t>6</a:t>
            </a:fld>
            <a:endParaRPr lang="en-US" altLang="zh-CN" sz="1200">
              <a:latin typeface="Times New Roman" pitchFamily="18"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49E0D613-0E92-484B-8364-4A89949CE147}" type="slidenum">
              <a:rPr lang="en-US" altLang="zh-CN" sz="1200">
                <a:latin typeface="Times New Roman" pitchFamily="18" charset="0"/>
              </a:rPr>
              <a:pPr/>
              <a:t>7</a:t>
            </a:fld>
            <a:endParaRPr lang="en-US" altLang="zh-CN" sz="1200">
              <a:latin typeface="Times New Roman" pitchFamily="18" charset="0"/>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CD45C937-61ED-4DE9-B2CA-1DBDC3BE7315}" type="slidenum">
              <a:rPr lang="en-US" altLang="zh-CN" sz="1200">
                <a:latin typeface="Times New Roman" pitchFamily="18" charset="0"/>
              </a:rPr>
              <a:pPr/>
              <a:t>8</a:t>
            </a:fld>
            <a:endParaRPr lang="en-US" altLang="zh-CN" sz="1200">
              <a:latin typeface="Times New Roman" pitchFamily="18"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2BA5F427-4882-44B8-B934-BDE4B28680BF}" type="slidenum">
              <a:rPr lang="en-US" altLang="zh-CN" sz="1200">
                <a:latin typeface="Times New Roman" pitchFamily="18" charset="0"/>
              </a:rPr>
              <a:pPr/>
              <a:t>9</a:t>
            </a:fld>
            <a:endParaRPr lang="en-US" altLang="zh-CN" sz="1200">
              <a:latin typeface="Times New Roman" pitchFamily="18" charset="0"/>
            </a:endParaRPr>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44B8C883-973E-4304-ABEC-0651BE45BD1F}" type="slidenum">
              <a:rPr lang="en-US" altLang="zh-CN" sz="1200">
                <a:latin typeface="Times New Roman" pitchFamily="18" charset="0"/>
              </a:rPr>
              <a:pPr/>
              <a:t>10</a:t>
            </a:fld>
            <a:endParaRPr lang="en-US" altLang="zh-CN" sz="1200">
              <a:latin typeface="Times New Roman" pitchFamily="18"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803">
              <a:defRPr sz="1700">
                <a:solidFill>
                  <a:schemeClr val="tx1"/>
                </a:solidFill>
                <a:latin typeface="Helvetica" pitchFamily="34" charset="0"/>
                <a:ea typeface="ＭＳ Ｐゴシック" pitchFamily="34" charset="-128"/>
              </a:defRPr>
            </a:lvl1pPr>
            <a:lvl2pPr marL="771925" indent="-296894" defTabSz="974803">
              <a:defRPr sz="1700">
                <a:solidFill>
                  <a:schemeClr val="tx1"/>
                </a:solidFill>
                <a:latin typeface="Helvetica" pitchFamily="34" charset="0"/>
                <a:ea typeface="ＭＳ Ｐゴシック" pitchFamily="34" charset="-128"/>
              </a:defRPr>
            </a:lvl2pPr>
            <a:lvl3pPr marL="1187577" indent="-237515" defTabSz="974803">
              <a:defRPr sz="1700">
                <a:solidFill>
                  <a:schemeClr val="tx1"/>
                </a:solidFill>
                <a:latin typeface="Helvetica" pitchFamily="34" charset="0"/>
                <a:ea typeface="ＭＳ Ｐゴシック" pitchFamily="34" charset="-128"/>
              </a:defRPr>
            </a:lvl3pPr>
            <a:lvl4pPr marL="1662608" indent="-237515" defTabSz="974803">
              <a:defRPr sz="1700">
                <a:solidFill>
                  <a:schemeClr val="tx1"/>
                </a:solidFill>
                <a:latin typeface="Helvetica" pitchFamily="34" charset="0"/>
                <a:ea typeface="ＭＳ Ｐゴシック" pitchFamily="34" charset="-128"/>
              </a:defRPr>
            </a:lvl4pPr>
            <a:lvl5pPr marL="2137639" indent="-237515" defTabSz="974803">
              <a:defRPr sz="1700">
                <a:solidFill>
                  <a:schemeClr val="tx1"/>
                </a:solidFill>
                <a:latin typeface="Helvetica" pitchFamily="34" charset="0"/>
                <a:ea typeface="ＭＳ Ｐゴシック" pitchFamily="34" charset="-128"/>
              </a:defRPr>
            </a:lvl5pPr>
            <a:lvl6pPr marL="2612669"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7480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4B0E072B-EB48-4C2F-BD0E-756B918C3522}" type="slidenum">
              <a:rPr lang="en-US" altLang="zh-CN" sz="1200">
                <a:latin typeface="Times New Roman" pitchFamily="18" charset="0"/>
              </a:rPr>
              <a:pPr/>
              <a:t>11</a:t>
            </a:fld>
            <a:endParaRPr lang="en-US" altLang="zh-CN" sz="1200">
              <a:latin typeface="Times New Roman" pitchFamily="18" charset="0"/>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0">
          <a:gsLst>
            <a:gs pos="0">
              <a:schemeClr val="bg1"/>
            </a:gs>
            <a:gs pos="100000">
              <a:schemeClr val="bg1">
                <a:gamma/>
                <a:shade val="66275"/>
                <a:invGamma/>
              </a:schemeClr>
            </a:gs>
          </a:gsLst>
          <a:lin ang="5400000" scaled="1"/>
        </a:gradFill>
        <a:effectLst/>
      </p:bgPr>
    </p:bg>
    <p:spTree>
      <p:nvGrpSpPr>
        <p:cNvPr id="1" name=""/>
        <p:cNvGrpSpPr/>
        <p:nvPr/>
      </p:nvGrpSpPr>
      <p:grpSpPr>
        <a:xfrm>
          <a:off x="0" y="0"/>
          <a:ext cx="0" cy="0"/>
          <a:chOff x="0" y="0"/>
          <a:chExt cx="0" cy="0"/>
        </a:xfrm>
      </p:grpSpPr>
      <p:sp>
        <p:nvSpPr>
          <p:cNvPr id="386050" name="Freeform 1026"/>
          <p:cNvSpPr>
            <a:spLocks/>
          </p:cNvSpPr>
          <p:nvPr/>
        </p:nvSpPr>
        <p:spPr bwMode="gray">
          <a:xfrm>
            <a:off x="690563" y="3340100"/>
            <a:ext cx="7653337" cy="485775"/>
          </a:xfrm>
          <a:custGeom>
            <a:avLst/>
            <a:gdLst>
              <a:gd name="T0" fmla="*/ 163 w 4128"/>
              <a:gd name="T1" fmla="*/ 200 h 479"/>
              <a:gd name="T2" fmla="*/ 4128 w 4128"/>
              <a:gd name="T3" fmla="*/ 200 h 479"/>
              <a:gd name="T4" fmla="*/ 4128 w 4128"/>
              <a:gd name="T5" fmla="*/ 429 h 479"/>
              <a:gd name="T6" fmla="*/ 0 w 4128"/>
              <a:gd name="T7" fmla="*/ 441 h 479"/>
              <a:gd name="T8" fmla="*/ 163 w 4128"/>
              <a:gd name="T9" fmla="*/ 200 h 479"/>
            </a:gdLst>
            <a:ahLst/>
            <a:cxnLst>
              <a:cxn ang="0">
                <a:pos x="T0" y="T1"/>
              </a:cxn>
              <a:cxn ang="0">
                <a:pos x="T2" y="T3"/>
              </a:cxn>
              <a:cxn ang="0">
                <a:pos x="T4" y="T5"/>
              </a:cxn>
              <a:cxn ang="0">
                <a:pos x="T6" y="T7"/>
              </a:cxn>
              <a:cxn ang="0">
                <a:pos x="T8" y="T9"/>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386051" name="Rectangle 1027"/>
          <p:cNvSpPr>
            <a:spLocks noGrp="1" noChangeArrowheads="1"/>
          </p:cNvSpPr>
          <p:nvPr>
            <p:ph type="ctrTitle"/>
          </p:nvPr>
        </p:nvSpPr>
        <p:spPr>
          <a:xfrm>
            <a:off x="685800" y="2286000"/>
            <a:ext cx="7772400" cy="1143000"/>
          </a:xfrm>
        </p:spPr>
        <p:txBody>
          <a:bodyPr/>
          <a:lstStyle>
            <a:lvl1pPr>
              <a:defRPr/>
            </a:lvl1pPr>
          </a:lstStyle>
          <a:p>
            <a:pPr lvl="0"/>
            <a:r>
              <a:rPr lang="en-US" altLang="zh-CN" noProof="0" smtClean="0"/>
              <a:t>Click to edit Master title style</a:t>
            </a:r>
          </a:p>
        </p:txBody>
      </p:sp>
      <p:sp>
        <p:nvSpPr>
          <p:cNvPr id="386052" name="Rectangle 1028"/>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pPr lvl="0"/>
            <a:r>
              <a:rPr lang="en-US" altLang="zh-CN" noProof="0" smtClean="0"/>
              <a:t>Click to edit Master subtitle style</a:t>
            </a:r>
          </a:p>
        </p:txBody>
      </p:sp>
      <p:sp>
        <p:nvSpPr>
          <p:cNvPr id="386053" name="Rectangle 1029"/>
          <p:cNvSpPr>
            <a:spLocks noGrp="1" noChangeArrowheads="1"/>
          </p:cNvSpPr>
          <p:nvPr>
            <p:ph type="dt" sz="half" idx="2"/>
          </p:nvPr>
        </p:nvSpPr>
        <p:spPr/>
        <p:txBody>
          <a:bodyPr/>
          <a:lstStyle>
            <a:lvl1pPr>
              <a:defRPr>
                <a:solidFill>
                  <a:srgbClr val="578963"/>
                </a:solidFill>
              </a:defRPr>
            </a:lvl1pPr>
          </a:lstStyle>
          <a:p>
            <a:endParaRPr lang="en-US" altLang="zh-CN"/>
          </a:p>
        </p:txBody>
      </p:sp>
      <p:sp>
        <p:nvSpPr>
          <p:cNvPr id="386054" name="Rectangle 1030"/>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latin typeface="Times New Roman" pitchFamily="18" charset="0"/>
                <a:ea typeface="宋体" charset="-122"/>
              </a:defRPr>
            </a:lvl1pPr>
          </a:lstStyle>
          <a:p>
            <a:endParaRPr lang="en-US" altLang="zh-CN"/>
          </a:p>
        </p:txBody>
      </p:sp>
      <p:sp>
        <p:nvSpPr>
          <p:cNvPr id="386055" name="Rectangle 1031"/>
          <p:cNvSpPr>
            <a:spLocks noGrp="1" noChangeArrowheads="1"/>
          </p:cNvSpPr>
          <p:nvPr>
            <p:ph type="sldNum" sz="quarter" idx="4"/>
          </p:nvPr>
        </p:nvSpPr>
        <p:spPr/>
        <p:txBody>
          <a:bodyPr/>
          <a:lstStyle>
            <a:lvl1pPr>
              <a:defRPr>
                <a:solidFill>
                  <a:srgbClr val="578963"/>
                </a:solidFill>
              </a:defRPr>
            </a:lvl1pPr>
          </a:lstStyle>
          <a:p>
            <a:fld id="{9E45EEE1-15F0-40CB-9ACE-C64887502FE4}" type="slidenum">
              <a:rPr lang="zh-CN" altLang="en-US"/>
              <a:pPr/>
              <a:t>‹#›</a:t>
            </a:fld>
            <a:endParaRPr lang="en-US" altLang="zh-CN"/>
          </a:p>
        </p:txBody>
      </p:sp>
      <p:graphicFrame>
        <p:nvGraphicFramePr>
          <p:cNvPr id="386056" name="Rectangle 1032"/>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386110" name="Clip" r:id="rId3" imgW="0" imgH="0" progId="MS_ClipArt_Gallery.2">
                  <p:embed/>
                </p:oleObj>
              </mc:Choice>
              <mc:Fallback>
                <p:oleObj name="Clip" r:id="rId3" imgW="0" imgH="0" progId="MS_ClipArt_Gallery.2">
                  <p:embed/>
                  <p:pic>
                    <p:nvPicPr>
                      <p:cNvPr id="0" name="Rectangle 1032"/>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374C64BE-F1A5-4B8E-8CFC-A69D5CB7AC26}" type="slidenum">
              <a:rPr lang="zh-CN" altLang="en-US"/>
              <a:pPr/>
              <a:t>‹#›</a:t>
            </a:fld>
            <a:endParaRPr lang="en-US" altLang="zh-CN"/>
          </a:p>
        </p:txBody>
      </p:sp>
    </p:spTree>
    <p:extLst>
      <p:ext uri="{BB962C8B-B14F-4D97-AF65-F5344CB8AC3E}">
        <p14:creationId xmlns:p14="http://schemas.microsoft.com/office/powerpoint/2010/main" val="3530155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200025"/>
            <a:ext cx="201930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52450" y="200025"/>
            <a:ext cx="590550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C383B6CF-2945-4ACE-ABBC-A4A13DCDEF65}" type="slidenum">
              <a:rPr lang="zh-CN" altLang="en-US"/>
              <a:pPr/>
              <a:t>‹#›</a:t>
            </a:fld>
            <a:endParaRPr lang="en-US" altLang="zh-CN"/>
          </a:p>
        </p:txBody>
      </p:sp>
    </p:spTree>
    <p:extLst>
      <p:ext uri="{BB962C8B-B14F-4D97-AF65-F5344CB8AC3E}">
        <p14:creationId xmlns:p14="http://schemas.microsoft.com/office/powerpoint/2010/main" val="3063633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14388" y="1093788"/>
            <a:ext cx="3754437" cy="4903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1225" y="1093788"/>
            <a:ext cx="3754438" cy="4903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sldNum" sz="quarter" idx="10"/>
          </p:nvPr>
        </p:nvSpPr>
        <p:spPr>
          <a:ln/>
        </p:spPr>
        <p:txBody>
          <a:bodyPr/>
          <a:lstStyle>
            <a:lvl1pPr>
              <a:defRPr/>
            </a:lvl1pPr>
          </a:lstStyle>
          <a:p>
            <a:fld id="{8582390A-F883-4629-A680-E108C9EB5EF8}" type="slidenum">
              <a:rPr lang="en-US" altLang="zh-CN"/>
              <a:pPr/>
              <a:t>‹#›</a:t>
            </a:fld>
            <a:endParaRPr lang="en-US" altLang="zh-CN"/>
          </a:p>
        </p:txBody>
      </p:sp>
    </p:spTree>
    <p:extLst>
      <p:ext uri="{BB962C8B-B14F-4D97-AF65-F5344CB8AC3E}">
        <p14:creationId xmlns:p14="http://schemas.microsoft.com/office/powerpoint/2010/main" val="1097760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3pPr>
              <a:defRPr sz="16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灯片编号占位符 4"/>
          <p:cNvSpPr>
            <a:spLocks noGrp="1"/>
          </p:cNvSpPr>
          <p:nvPr>
            <p:ph type="sldNum" sz="quarter" idx="11"/>
          </p:nvPr>
        </p:nvSpPr>
        <p:spPr/>
        <p:txBody>
          <a:bodyPr/>
          <a:lstStyle>
            <a:lvl1pPr>
              <a:defRPr/>
            </a:lvl1pPr>
          </a:lstStyle>
          <a:p>
            <a:fld id="{77DC87CB-E864-4EAF-910C-1AC34B83D9F0}" type="slidenum">
              <a:rPr lang="zh-CN" altLang="en-US"/>
              <a:pPr/>
              <a:t>‹#›</a:t>
            </a:fld>
            <a:endParaRPr lang="en-US" altLang="zh-CN"/>
          </a:p>
        </p:txBody>
      </p:sp>
    </p:spTree>
    <p:extLst>
      <p:ext uri="{BB962C8B-B14F-4D97-AF65-F5344CB8AC3E}">
        <p14:creationId xmlns:p14="http://schemas.microsoft.com/office/powerpoint/2010/main" val="11358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26C2F1BF-7755-41FF-91BA-46149790151F}" type="slidenum">
              <a:rPr lang="zh-CN" altLang="en-US"/>
              <a:pPr/>
              <a:t>‹#›</a:t>
            </a:fld>
            <a:endParaRPr lang="en-US" altLang="zh-CN"/>
          </a:p>
        </p:txBody>
      </p:sp>
    </p:spTree>
    <p:extLst>
      <p:ext uri="{BB962C8B-B14F-4D97-AF65-F5344CB8AC3E}">
        <p14:creationId xmlns:p14="http://schemas.microsoft.com/office/powerpoint/2010/main" val="4148654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15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11949641-9693-472C-83BD-57FDA91188FC}" type="slidenum">
              <a:rPr lang="zh-CN" altLang="en-US"/>
              <a:pPr/>
              <a:t>‹#›</a:t>
            </a:fld>
            <a:endParaRPr lang="en-US" altLang="zh-CN"/>
          </a:p>
        </p:txBody>
      </p:sp>
    </p:spTree>
    <p:extLst>
      <p:ext uri="{BB962C8B-B14F-4D97-AF65-F5344CB8AC3E}">
        <p14:creationId xmlns:p14="http://schemas.microsoft.com/office/powerpoint/2010/main" val="1751542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7F2C1817-A9CC-44A4-AAA0-8905DDB8AA5F}" type="slidenum">
              <a:rPr lang="zh-CN" altLang="en-US"/>
              <a:pPr/>
              <a:t>‹#›</a:t>
            </a:fld>
            <a:endParaRPr lang="en-US" altLang="zh-CN"/>
          </a:p>
        </p:txBody>
      </p:sp>
    </p:spTree>
    <p:extLst>
      <p:ext uri="{BB962C8B-B14F-4D97-AF65-F5344CB8AC3E}">
        <p14:creationId xmlns:p14="http://schemas.microsoft.com/office/powerpoint/2010/main" val="98435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B5F75B1B-45EE-4D16-9677-F6BA85D0FFE7}" type="slidenum">
              <a:rPr lang="zh-CN" altLang="en-US"/>
              <a:pPr/>
              <a:t>‹#›</a:t>
            </a:fld>
            <a:endParaRPr lang="en-US" altLang="zh-CN"/>
          </a:p>
        </p:txBody>
      </p:sp>
    </p:spTree>
    <p:extLst>
      <p:ext uri="{BB962C8B-B14F-4D97-AF65-F5344CB8AC3E}">
        <p14:creationId xmlns:p14="http://schemas.microsoft.com/office/powerpoint/2010/main" val="3428129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416A5618-8B9B-4E20-9EE3-AB0A5DAD6F6C}" type="slidenum">
              <a:rPr lang="zh-CN" altLang="en-US"/>
              <a:pPr/>
              <a:t>‹#›</a:t>
            </a:fld>
            <a:endParaRPr lang="en-US" altLang="zh-CN"/>
          </a:p>
        </p:txBody>
      </p:sp>
    </p:spTree>
    <p:extLst>
      <p:ext uri="{BB962C8B-B14F-4D97-AF65-F5344CB8AC3E}">
        <p14:creationId xmlns:p14="http://schemas.microsoft.com/office/powerpoint/2010/main" val="3378613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8C8EB552-6D17-43E9-B0E3-DE43124420FA}" type="slidenum">
              <a:rPr lang="zh-CN" altLang="en-US"/>
              <a:pPr/>
              <a:t>‹#›</a:t>
            </a:fld>
            <a:endParaRPr lang="en-US" altLang="zh-CN"/>
          </a:p>
        </p:txBody>
      </p:sp>
    </p:spTree>
    <p:extLst>
      <p:ext uri="{BB962C8B-B14F-4D97-AF65-F5344CB8AC3E}">
        <p14:creationId xmlns:p14="http://schemas.microsoft.com/office/powerpoint/2010/main" val="311143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3D50CAE7-FD06-4304-A5C1-2FAE0EFA7960}" type="slidenum">
              <a:rPr lang="zh-CN" altLang="en-US"/>
              <a:pPr/>
              <a:t>‹#›</a:t>
            </a:fld>
            <a:endParaRPr lang="en-US" altLang="zh-CN"/>
          </a:p>
        </p:txBody>
      </p:sp>
    </p:spTree>
    <p:extLst>
      <p:ext uri="{BB962C8B-B14F-4D97-AF65-F5344CB8AC3E}">
        <p14:creationId xmlns:p14="http://schemas.microsoft.com/office/powerpoint/2010/main" val="3142916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76078"/>
                <a:invGamma/>
              </a:schemeClr>
            </a:gs>
          </a:gsLst>
          <a:lin ang="5400000" scaled="1"/>
        </a:gradFill>
        <a:effectLst/>
      </p:bgPr>
    </p:bg>
    <p:spTree>
      <p:nvGrpSpPr>
        <p:cNvPr id="1" name=""/>
        <p:cNvGrpSpPr/>
        <p:nvPr/>
      </p:nvGrpSpPr>
      <p:grpSpPr>
        <a:xfrm>
          <a:off x="0" y="0"/>
          <a:ext cx="0" cy="0"/>
          <a:chOff x="0" y="0"/>
          <a:chExt cx="0" cy="0"/>
        </a:xfrm>
      </p:grpSpPr>
      <p:sp>
        <p:nvSpPr>
          <p:cNvPr id="385026" name="Rectangle 2"/>
          <p:cNvSpPr>
            <a:spLocks noChangeArrowheads="1"/>
          </p:cNvSpPr>
          <p:nvPr/>
        </p:nvSpPr>
        <p:spPr bwMode="auto">
          <a:xfrm>
            <a:off x="0" y="-152400"/>
            <a:ext cx="9144000" cy="1314450"/>
          </a:xfrm>
          <a:prstGeom prst="rect">
            <a:avLst/>
          </a:prstGeom>
          <a:gradFill rotWithShape="0">
            <a:gsLst>
              <a:gs pos="0">
                <a:srgbClr val="FFFFFF"/>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5027" name="Rectangle 3"/>
          <p:cNvSpPr>
            <a:spLocks noGrp="1" noChangeArrowheads="1"/>
          </p:cNvSpPr>
          <p:nvPr>
            <p:ph type="body" idx="1"/>
          </p:nvPr>
        </p:nvSpPr>
        <p:spPr bwMode="auto">
          <a:xfrm>
            <a:off x="571500" y="1114425"/>
            <a:ext cx="78486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385028"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a:solidFill>
                  <a:schemeClr val="bg2"/>
                </a:solidFill>
                <a:latin typeface="Times New Roman" pitchFamily="18" charset="0"/>
                <a:ea typeface="宋体" charset="-122"/>
              </a:defRPr>
            </a:lvl1pPr>
          </a:lstStyle>
          <a:p>
            <a:endParaRPr lang="en-US" altLang="zh-CN"/>
          </a:p>
        </p:txBody>
      </p:sp>
      <p:sp>
        <p:nvSpPr>
          <p:cNvPr id="385029" name="Rectangle 5"/>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ea typeface="宋体" charset="-122"/>
              </a:defRPr>
            </a:lvl1pPr>
          </a:lstStyle>
          <a:p>
            <a:fld id="{B889FBB8-4369-4BD7-A692-17835CE53BAA}" type="slidenum">
              <a:rPr lang="zh-CN" altLang="en-US"/>
              <a:pPr/>
              <a:t>‹#›</a:t>
            </a:fld>
            <a:endParaRPr lang="en-US" altLang="zh-CN"/>
          </a:p>
        </p:txBody>
      </p:sp>
      <p:sp>
        <p:nvSpPr>
          <p:cNvPr id="385030" name="Oval 6"/>
          <p:cNvSpPr>
            <a:spLocks noChangeArrowheads="1"/>
          </p:cNvSpPr>
          <p:nvPr/>
        </p:nvSpPr>
        <p:spPr bwMode="ltGray">
          <a:xfrm>
            <a:off x="142875" y="0"/>
            <a:ext cx="838200" cy="781050"/>
          </a:xfrm>
          <a:prstGeom prst="ellipse">
            <a:avLst/>
          </a:prstGeom>
          <a:gradFill rotWithShape="0">
            <a:gsLst>
              <a:gs pos="0">
                <a:schemeClr val="hlink"/>
              </a:gs>
              <a:gs pos="100000">
                <a:schemeClr val="hlink">
                  <a:gamma/>
                  <a:tint val="70196"/>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5031" name="Freeform 7"/>
          <p:cNvSpPr>
            <a:spLocks/>
          </p:cNvSpPr>
          <p:nvPr/>
        </p:nvSpPr>
        <p:spPr bwMode="auto">
          <a:xfrm>
            <a:off x="31750" y="338138"/>
            <a:ext cx="390525" cy="149225"/>
          </a:xfrm>
          <a:custGeom>
            <a:avLst/>
            <a:gdLst>
              <a:gd name="T0" fmla="*/ 7 w 246"/>
              <a:gd name="T1" fmla="*/ 52 h 94"/>
              <a:gd name="T2" fmla="*/ 22 w 246"/>
              <a:gd name="T3" fmla="*/ 48 h 94"/>
              <a:gd name="T4" fmla="*/ 38 w 246"/>
              <a:gd name="T5" fmla="*/ 48 h 94"/>
              <a:gd name="T6" fmla="*/ 53 w 246"/>
              <a:gd name="T7" fmla="*/ 50 h 94"/>
              <a:gd name="T8" fmla="*/ 69 w 246"/>
              <a:gd name="T9" fmla="*/ 54 h 94"/>
              <a:gd name="T10" fmla="*/ 84 w 246"/>
              <a:gd name="T11" fmla="*/ 59 h 94"/>
              <a:gd name="T12" fmla="*/ 99 w 246"/>
              <a:gd name="T13" fmla="*/ 65 h 94"/>
              <a:gd name="T14" fmla="*/ 113 w 246"/>
              <a:gd name="T15" fmla="*/ 72 h 94"/>
              <a:gd name="T16" fmla="*/ 124 w 246"/>
              <a:gd name="T17" fmla="*/ 66 h 94"/>
              <a:gd name="T18" fmla="*/ 136 w 246"/>
              <a:gd name="T19" fmla="*/ 48 h 94"/>
              <a:gd name="T20" fmla="*/ 150 w 246"/>
              <a:gd name="T21" fmla="*/ 35 h 94"/>
              <a:gd name="T22" fmla="*/ 166 w 246"/>
              <a:gd name="T23" fmla="*/ 24 h 94"/>
              <a:gd name="T24" fmla="*/ 183 w 246"/>
              <a:gd name="T25" fmla="*/ 16 h 94"/>
              <a:gd name="T26" fmla="*/ 201 w 246"/>
              <a:gd name="T27" fmla="*/ 9 h 94"/>
              <a:gd name="T28" fmla="*/ 219 w 246"/>
              <a:gd name="T29" fmla="*/ 5 h 94"/>
              <a:gd name="T30" fmla="*/ 237 w 246"/>
              <a:gd name="T31" fmla="*/ 1 h 94"/>
              <a:gd name="T32" fmla="*/ 237 w 246"/>
              <a:gd name="T33" fmla="*/ 3 h 94"/>
              <a:gd name="T34" fmla="*/ 222 w 246"/>
              <a:gd name="T35" fmla="*/ 11 h 94"/>
              <a:gd name="T36" fmla="*/ 207 w 246"/>
              <a:gd name="T37" fmla="*/ 19 h 94"/>
              <a:gd name="T38" fmla="*/ 191 w 246"/>
              <a:gd name="T39" fmla="*/ 28 h 94"/>
              <a:gd name="T40" fmla="*/ 177 w 246"/>
              <a:gd name="T41" fmla="*/ 39 h 94"/>
              <a:gd name="T42" fmla="*/ 163 w 246"/>
              <a:gd name="T43" fmla="*/ 51 h 94"/>
              <a:gd name="T44" fmla="*/ 152 w 246"/>
              <a:gd name="T45" fmla="*/ 64 h 94"/>
              <a:gd name="T46" fmla="*/ 142 w 246"/>
              <a:gd name="T47" fmla="*/ 79 h 94"/>
              <a:gd name="T48" fmla="*/ 135 w 246"/>
              <a:gd name="T49" fmla="*/ 90 h 94"/>
              <a:gd name="T50" fmla="*/ 130 w 246"/>
              <a:gd name="T51" fmla="*/ 93 h 94"/>
              <a:gd name="T52" fmla="*/ 123 w 246"/>
              <a:gd name="T53" fmla="*/ 90 h 94"/>
              <a:gd name="T54" fmla="*/ 116 w 246"/>
              <a:gd name="T55" fmla="*/ 87 h 94"/>
              <a:gd name="T56" fmla="*/ 107 w 246"/>
              <a:gd name="T57" fmla="*/ 84 h 94"/>
              <a:gd name="T58" fmla="*/ 93 w 246"/>
              <a:gd name="T59" fmla="*/ 78 h 94"/>
              <a:gd name="T60" fmla="*/ 79 w 246"/>
              <a:gd name="T61" fmla="*/ 71 h 94"/>
              <a:gd name="T62" fmla="*/ 63 w 246"/>
              <a:gd name="T63" fmla="*/ 64 h 94"/>
              <a:gd name="T64" fmla="*/ 47 w 246"/>
              <a:gd name="T65" fmla="*/ 58 h 94"/>
              <a:gd name="T66" fmla="*/ 31 w 246"/>
              <a:gd name="T67" fmla="*/ 54 h 94"/>
              <a:gd name="T68" fmla="*/ 17 w 246"/>
              <a:gd name="T69" fmla="*/ 52 h 94"/>
              <a:gd name="T70" fmla="*/ 5 w 246"/>
              <a:gd name="T71" fmla="*/ 5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32" name="Freeform 8"/>
          <p:cNvSpPr>
            <a:spLocks/>
          </p:cNvSpPr>
          <p:nvPr/>
        </p:nvSpPr>
        <p:spPr bwMode="auto">
          <a:xfrm>
            <a:off x="619125" y="638175"/>
            <a:ext cx="468313" cy="177800"/>
          </a:xfrm>
          <a:custGeom>
            <a:avLst/>
            <a:gdLst>
              <a:gd name="T0" fmla="*/ 8 w 295"/>
              <a:gd name="T1" fmla="*/ 62 h 112"/>
              <a:gd name="T2" fmla="*/ 26 w 295"/>
              <a:gd name="T3" fmla="*/ 57 h 112"/>
              <a:gd name="T4" fmla="*/ 45 w 295"/>
              <a:gd name="T5" fmla="*/ 57 h 112"/>
              <a:gd name="T6" fmla="*/ 63 w 295"/>
              <a:gd name="T7" fmla="*/ 59 h 112"/>
              <a:gd name="T8" fmla="*/ 82 w 295"/>
              <a:gd name="T9" fmla="*/ 64 h 112"/>
              <a:gd name="T10" fmla="*/ 100 w 295"/>
              <a:gd name="T11" fmla="*/ 70 h 112"/>
              <a:gd name="T12" fmla="*/ 118 w 295"/>
              <a:gd name="T13" fmla="*/ 77 h 112"/>
              <a:gd name="T14" fmla="*/ 135 w 295"/>
              <a:gd name="T15" fmla="*/ 85 h 112"/>
              <a:gd name="T16" fmla="*/ 148 w 295"/>
              <a:gd name="T17" fmla="*/ 78 h 112"/>
              <a:gd name="T18" fmla="*/ 163 w 295"/>
              <a:gd name="T19" fmla="*/ 57 h 112"/>
              <a:gd name="T20" fmla="*/ 180 w 295"/>
              <a:gd name="T21" fmla="*/ 41 h 112"/>
              <a:gd name="T22" fmla="*/ 199 w 295"/>
              <a:gd name="T23" fmla="*/ 28 h 112"/>
              <a:gd name="T24" fmla="*/ 219 w 295"/>
              <a:gd name="T25" fmla="*/ 19 h 112"/>
              <a:gd name="T26" fmla="*/ 241 w 295"/>
              <a:gd name="T27" fmla="*/ 10 h 112"/>
              <a:gd name="T28" fmla="*/ 262 w 295"/>
              <a:gd name="T29" fmla="*/ 5 h 112"/>
              <a:gd name="T30" fmla="*/ 284 w 295"/>
              <a:gd name="T31" fmla="*/ 1 h 112"/>
              <a:gd name="T32" fmla="*/ 284 w 295"/>
              <a:gd name="T33" fmla="*/ 3 h 112"/>
              <a:gd name="T34" fmla="*/ 266 w 295"/>
              <a:gd name="T35" fmla="*/ 13 h 112"/>
              <a:gd name="T36" fmla="*/ 248 w 295"/>
              <a:gd name="T37" fmla="*/ 22 h 112"/>
              <a:gd name="T38" fmla="*/ 229 w 295"/>
              <a:gd name="T39" fmla="*/ 33 h 112"/>
              <a:gd name="T40" fmla="*/ 212 w 295"/>
              <a:gd name="T41" fmla="*/ 46 h 112"/>
              <a:gd name="T42" fmla="*/ 195 w 295"/>
              <a:gd name="T43" fmla="*/ 60 h 112"/>
              <a:gd name="T44" fmla="*/ 182 w 295"/>
              <a:gd name="T45" fmla="*/ 76 h 112"/>
              <a:gd name="T46" fmla="*/ 170 w 295"/>
              <a:gd name="T47" fmla="*/ 94 h 112"/>
              <a:gd name="T48" fmla="*/ 162 w 295"/>
              <a:gd name="T49" fmla="*/ 107 h 112"/>
              <a:gd name="T50" fmla="*/ 156 w 295"/>
              <a:gd name="T51" fmla="*/ 111 h 112"/>
              <a:gd name="T52" fmla="*/ 147 w 295"/>
              <a:gd name="T53" fmla="*/ 107 h 112"/>
              <a:gd name="T54" fmla="*/ 139 w 295"/>
              <a:gd name="T55" fmla="*/ 103 h 112"/>
              <a:gd name="T56" fmla="*/ 128 w 295"/>
              <a:gd name="T57" fmla="*/ 100 h 112"/>
              <a:gd name="T58" fmla="*/ 111 w 295"/>
              <a:gd name="T59" fmla="*/ 93 h 112"/>
              <a:gd name="T60" fmla="*/ 94 w 295"/>
              <a:gd name="T61" fmla="*/ 84 h 112"/>
              <a:gd name="T62" fmla="*/ 75 w 295"/>
              <a:gd name="T63" fmla="*/ 76 h 112"/>
              <a:gd name="T64" fmla="*/ 56 w 295"/>
              <a:gd name="T65" fmla="*/ 69 h 112"/>
              <a:gd name="T66" fmla="*/ 37 w 295"/>
              <a:gd name="T67" fmla="*/ 64 h 112"/>
              <a:gd name="T68" fmla="*/ 20 w 295"/>
              <a:gd name="T69" fmla="*/ 62 h 112"/>
              <a:gd name="T70" fmla="*/ 6 w 295"/>
              <a:gd name="T71" fmla="*/ 6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33" name="Freeform 9"/>
          <p:cNvSpPr>
            <a:spLocks/>
          </p:cNvSpPr>
          <p:nvPr/>
        </p:nvSpPr>
        <p:spPr bwMode="auto">
          <a:xfrm>
            <a:off x="7515225" y="6257925"/>
            <a:ext cx="1524000" cy="533400"/>
          </a:xfrm>
          <a:custGeom>
            <a:avLst/>
            <a:gdLst>
              <a:gd name="T0" fmla="*/ 285 w 1453"/>
              <a:gd name="T1" fmla="*/ 7 h 374"/>
              <a:gd name="T2" fmla="*/ 234 w 1453"/>
              <a:gd name="T3" fmla="*/ 15 h 374"/>
              <a:gd name="T4" fmla="*/ 184 w 1453"/>
              <a:gd name="T5" fmla="*/ 52 h 374"/>
              <a:gd name="T6" fmla="*/ 133 w 1453"/>
              <a:gd name="T7" fmla="*/ 82 h 374"/>
              <a:gd name="T8" fmla="*/ 83 w 1453"/>
              <a:gd name="T9" fmla="*/ 89 h 374"/>
              <a:gd name="T10" fmla="*/ 34 w 1453"/>
              <a:gd name="T11" fmla="*/ 104 h 374"/>
              <a:gd name="T12" fmla="*/ 0 w 1453"/>
              <a:gd name="T13" fmla="*/ 141 h 374"/>
              <a:gd name="T14" fmla="*/ 0 w 1453"/>
              <a:gd name="T15" fmla="*/ 186 h 374"/>
              <a:gd name="T16" fmla="*/ 17 w 1453"/>
              <a:gd name="T17" fmla="*/ 231 h 374"/>
              <a:gd name="T18" fmla="*/ 66 w 1453"/>
              <a:gd name="T19" fmla="*/ 238 h 374"/>
              <a:gd name="T20" fmla="*/ 117 w 1453"/>
              <a:gd name="T21" fmla="*/ 223 h 374"/>
              <a:gd name="T22" fmla="*/ 159 w 1453"/>
              <a:gd name="T23" fmla="*/ 238 h 374"/>
              <a:gd name="T24" fmla="*/ 201 w 1453"/>
              <a:gd name="T25" fmla="*/ 283 h 374"/>
              <a:gd name="T26" fmla="*/ 251 w 1453"/>
              <a:gd name="T27" fmla="*/ 313 h 374"/>
              <a:gd name="T28" fmla="*/ 310 w 1453"/>
              <a:gd name="T29" fmla="*/ 313 h 374"/>
              <a:gd name="T30" fmla="*/ 361 w 1453"/>
              <a:gd name="T31" fmla="*/ 305 h 374"/>
              <a:gd name="T32" fmla="*/ 411 w 1453"/>
              <a:gd name="T33" fmla="*/ 328 h 374"/>
              <a:gd name="T34" fmla="*/ 461 w 1453"/>
              <a:gd name="T35" fmla="*/ 357 h 374"/>
              <a:gd name="T36" fmla="*/ 536 w 1453"/>
              <a:gd name="T37" fmla="*/ 365 h 374"/>
              <a:gd name="T38" fmla="*/ 654 w 1453"/>
              <a:gd name="T39" fmla="*/ 365 h 374"/>
              <a:gd name="T40" fmla="*/ 704 w 1453"/>
              <a:gd name="T41" fmla="*/ 357 h 374"/>
              <a:gd name="T42" fmla="*/ 755 w 1453"/>
              <a:gd name="T43" fmla="*/ 350 h 374"/>
              <a:gd name="T44" fmla="*/ 805 w 1453"/>
              <a:gd name="T45" fmla="*/ 335 h 374"/>
              <a:gd name="T46" fmla="*/ 855 w 1453"/>
              <a:gd name="T47" fmla="*/ 328 h 374"/>
              <a:gd name="T48" fmla="*/ 906 w 1453"/>
              <a:gd name="T49" fmla="*/ 335 h 374"/>
              <a:gd name="T50" fmla="*/ 956 w 1453"/>
              <a:gd name="T51" fmla="*/ 350 h 374"/>
              <a:gd name="T52" fmla="*/ 1040 w 1453"/>
              <a:gd name="T53" fmla="*/ 365 h 374"/>
              <a:gd name="T54" fmla="*/ 1133 w 1453"/>
              <a:gd name="T55" fmla="*/ 365 h 374"/>
              <a:gd name="T56" fmla="*/ 1217 w 1453"/>
              <a:gd name="T57" fmla="*/ 357 h 374"/>
              <a:gd name="T58" fmla="*/ 1267 w 1453"/>
              <a:gd name="T59" fmla="*/ 328 h 374"/>
              <a:gd name="T60" fmla="*/ 1325 w 1453"/>
              <a:gd name="T61" fmla="*/ 298 h 374"/>
              <a:gd name="T62" fmla="*/ 1376 w 1453"/>
              <a:gd name="T63" fmla="*/ 283 h 374"/>
              <a:gd name="T64" fmla="*/ 1426 w 1453"/>
              <a:gd name="T65" fmla="*/ 275 h 374"/>
              <a:gd name="T66" fmla="*/ 1443 w 1453"/>
              <a:gd name="T67" fmla="*/ 254 h 374"/>
              <a:gd name="T68" fmla="*/ 1417 w 1453"/>
              <a:gd name="T69" fmla="*/ 208 h 374"/>
              <a:gd name="T70" fmla="*/ 1443 w 1453"/>
              <a:gd name="T71" fmla="*/ 164 h 374"/>
              <a:gd name="T72" fmla="*/ 1443 w 1453"/>
              <a:gd name="T73" fmla="*/ 119 h 374"/>
              <a:gd name="T74" fmla="*/ 1400 w 1453"/>
              <a:gd name="T75" fmla="*/ 82 h 374"/>
              <a:gd name="T76" fmla="*/ 1351 w 1453"/>
              <a:gd name="T77" fmla="*/ 82 h 374"/>
              <a:gd name="T78" fmla="*/ 1301 w 1453"/>
              <a:gd name="T79" fmla="*/ 82 h 374"/>
              <a:gd name="T80" fmla="*/ 1250 w 1453"/>
              <a:gd name="T81" fmla="*/ 74 h 374"/>
              <a:gd name="T82" fmla="*/ 1200 w 1453"/>
              <a:gd name="T83" fmla="*/ 67 h 374"/>
              <a:gd name="T84" fmla="*/ 1150 w 1453"/>
              <a:gd name="T85" fmla="*/ 74 h 374"/>
              <a:gd name="T86" fmla="*/ 1107 w 1453"/>
              <a:gd name="T87" fmla="*/ 59 h 374"/>
              <a:gd name="T88" fmla="*/ 1057 w 1453"/>
              <a:gd name="T89" fmla="*/ 30 h 374"/>
              <a:gd name="T90" fmla="*/ 1006 w 1453"/>
              <a:gd name="T91" fmla="*/ 22 h 374"/>
              <a:gd name="T92" fmla="*/ 948 w 1453"/>
              <a:gd name="T93" fmla="*/ 7 h 374"/>
              <a:gd name="T94" fmla="*/ 898 w 1453"/>
              <a:gd name="T95" fmla="*/ 22 h 374"/>
              <a:gd name="T96" fmla="*/ 847 w 1453"/>
              <a:gd name="T97" fmla="*/ 30 h 374"/>
              <a:gd name="T98" fmla="*/ 797 w 1453"/>
              <a:gd name="T99" fmla="*/ 30 h 374"/>
              <a:gd name="T100" fmla="*/ 747 w 1453"/>
              <a:gd name="T101" fmla="*/ 22 h 374"/>
              <a:gd name="T102" fmla="*/ 696 w 1453"/>
              <a:gd name="T103" fmla="*/ 7 h 374"/>
              <a:gd name="T104" fmla="*/ 646 w 1453"/>
              <a:gd name="T105" fmla="*/ 7 h 374"/>
              <a:gd name="T106" fmla="*/ 596 w 1453"/>
              <a:gd name="T107" fmla="*/ 22 h 374"/>
              <a:gd name="T108" fmla="*/ 545 w 1453"/>
              <a:gd name="T109" fmla="*/ 30 h 374"/>
              <a:gd name="T110" fmla="*/ 486 w 1453"/>
              <a:gd name="T111" fmla="*/ 7 h 374"/>
              <a:gd name="T112" fmla="*/ 436 w 1453"/>
              <a:gd name="T113" fmla="*/ 0 h 374"/>
              <a:gd name="T114" fmla="*/ 385 w 1453"/>
              <a:gd name="T115" fmla="*/ 0 h 374"/>
              <a:gd name="T116" fmla="*/ 319 w 1453"/>
              <a:gd name="T117" fmla="*/ 12 h 374"/>
              <a:gd name="T118" fmla="*/ 268 w 1453"/>
              <a:gd name="T119" fmla="*/ 59 h 374"/>
              <a:gd name="T120" fmla="*/ 234 w 1453"/>
              <a:gd name="T121" fmla="*/ 74 h 374"/>
              <a:gd name="T122" fmla="*/ 217 w 1453"/>
              <a:gd name="T123" fmla="*/ 57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53" h="374">
                <a:moveTo>
                  <a:pt x="319" y="12"/>
                </a:moveTo>
                <a:lnTo>
                  <a:pt x="285" y="7"/>
                </a:lnTo>
                <a:lnTo>
                  <a:pt x="260" y="7"/>
                </a:lnTo>
                <a:lnTo>
                  <a:pt x="234" y="15"/>
                </a:lnTo>
                <a:lnTo>
                  <a:pt x="209" y="37"/>
                </a:lnTo>
                <a:lnTo>
                  <a:pt x="184" y="52"/>
                </a:lnTo>
                <a:lnTo>
                  <a:pt x="159" y="67"/>
                </a:lnTo>
                <a:lnTo>
                  <a:pt x="133" y="82"/>
                </a:lnTo>
                <a:lnTo>
                  <a:pt x="109" y="89"/>
                </a:lnTo>
                <a:lnTo>
                  <a:pt x="83" y="89"/>
                </a:lnTo>
                <a:lnTo>
                  <a:pt x="58" y="89"/>
                </a:lnTo>
                <a:lnTo>
                  <a:pt x="34" y="104"/>
                </a:lnTo>
                <a:lnTo>
                  <a:pt x="8" y="119"/>
                </a:lnTo>
                <a:lnTo>
                  <a:pt x="0" y="141"/>
                </a:lnTo>
                <a:lnTo>
                  <a:pt x="0" y="164"/>
                </a:lnTo>
                <a:lnTo>
                  <a:pt x="0" y="186"/>
                </a:lnTo>
                <a:lnTo>
                  <a:pt x="8" y="208"/>
                </a:lnTo>
                <a:lnTo>
                  <a:pt x="17" y="231"/>
                </a:lnTo>
                <a:lnTo>
                  <a:pt x="42" y="231"/>
                </a:lnTo>
                <a:lnTo>
                  <a:pt x="66" y="238"/>
                </a:lnTo>
                <a:lnTo>
                  <a:pt x="92" y="238"/>
                </a:lnTo>
                <a:lnTo>
                  <a:pt x="117" y="223"/>
                </a:lnTo>
                <a:lnTo>
                  <a:pt x="142" y="216"/>
                </a:lnTo>
                <a:lnTo>
                  <a:pt x="159" y="238"/>
                </a:lnTo>
                <a:lnTo>
                  <a:pt x="176" y="261"/>
                </a:lnTo>
                <a:lnTo>
                  <a:pt x="201" y="283"/>
                </a:lnTo>
                <a:lnTo>
                  <a:pt x="226" y="298"/>
                </a:lnTo>
                <a:lnTo>
                  <a:pt x="251" y="313"/>
                </a:lnTo>
                <a:lnTo>
                  <a:pt x="285" y="321"/>
                </a:lnTo>
                <a:lnTo>
                  <a:pt x="310" y="313"/>
                </a:lnTo>
                <a:lnTo>
                  <a:pt x="335" y="305"/>
                </a:lnTo>
                <a:lnTo>
                  <a:pt x="361" y="305"/>
                </a:lnTo>
                <a:lnTo>
                  <a:pt x="385" y="313"/>
                </a:lnTo>
                <a:lnTo>
                  <a:pt x="411" y="328"/>
                </a:lnTo>
                <a:lnTo>
                  <a:pt x="436" y="335"/>
                </a:lnTo>
                <a:lnTo>
                  <a:pt x="461" y="357"/>
                </a:lnTo>
                <a:lnTo>
                  <a:pt x="486" y="365"/>
                </a:lnTo>
                <a:lnTo>
                  <a:pt x="536" y="365"/>
                </a:lnTo>
                <a:lnTo>
                  <a:pt x="587" y="365"/>
                </a:lnTo>
                <a:lnTo>
                  <a:pt x="654" y="365"/>
                </a:lnTo>
                <a:lnTo>
                  <a:pt x="680" y="365"/>
                </a:lnTo>
                <a:lnTo>
                  <a:pt x="704" y="357"/>
                </a:lnTo>
                <a:lnTo>
                  <a:pt x="730" y="357"/>
                </a:lnTo>
                <a:lnTo>
                  <a:pt x="755" y="350"/>
                </a:lnTo>
                <a:lnTo>
                  <a:pt x="780" y="342"/>
                </a:lnTo>
                <a:lnTo>
                  <a:pt x="805" y="335"/>
                </a:lnTo>
                <a:lnTo>
                  <a:pt x="831" y="328"/>
                </a:lnTo>
                <a:lnTo>
                  <a:pt x="855" y="328"/>
                </a:lnTo>
                <a:lnTo>
                  <a:pt x="881" y="335"/>
                </a:lnTo>
                <a:lnTo>
                  <a:pt x="906" y="335"/>
                </a:lnTo>
                <a:lnTo>
                  <a:pt x="931" y="342"/>
                </a:lnTo>
                <a:lnTo>
                  <a:pt x="956" y="350"/>
                </a:lnTo>
                <a:lnTo>
                  <a:pt x="990" y="365"/>
                </a:lnTo>
                <a:lnTo>
                  <a:pt x="1040" y="365"/>
                </a:lnTo>
                <a:lnTo>
                  <a:pt x="1107" y="373"/>
                </a:lnTo>
                <a:lnTo>
                  <a:pt x="1133" y="365"/>
                </a:lnTo>
                <a:lnTo>
                  <a:pt x="1183" y="365"/>
                </a:lnTo>
                <a:lnTo>
                  <a:pt x="1217" y="357"/>
                </a:lnTo>
                <a:lnTo>
                  <a:pt x="1241" y="335"/>
                </a:lnTo>
                <a:lnTo>
                  <a:pt x="1267" y="328"/>
                </a:lnTo>
                <a:lnTo>
                  <a:pt x="1301" y="313"/>
                </a:lnTo>
                <a:lnTo>
                  <a:pt x="1325" y="298"/>
                </a:lnTo>
                <a:lnTo>
                  <a:pt x="1351" y="290"/>
                </a:lnTo>
                <a:lnTo>
                  <a:pt x="1376" y="283"/>
                </a:lnTo>
                <a:lnTo>
                  <a:pt x="1400" y="275"/>
                </a:lnTo>
                <a:lnTo>
                  <a:pt x="1426" y="275"/>
                </a:lnTo>
                <a:lnTo>
                  <a:pt x="1452" y="275"/>
                </a:lnTo>
                <a:lnTo>
                  <a:pt x="1443" y="254"/>
                </a:lnTo>
                <a:lnTo>
                  <a:pt x="1426" y="231"/>
                </a:lnTo>
                <a:lnTo>
                  <a:pt x="1417" y="208"/>
                </a:lnTo>
                <a:lnTo>
                  <a:pt x="1426" y="186"/>
                </a:lnTo>
                <a:lnTo>
                  <a:pt x="1443" y="164"/>
                </a:lnTo>
                <a:lnTo>
                  <a:pt x="1452" y="141"/>
                </a:lnTo>
                <a:lnTo>
                  <a:pt x="1443" y="119"/>
                </a:lnTo>
                <a:lnTo>
                  <a:pt x="1426" y="97"/>
                </a:lnTo>
                <a:lnTo>
                  <a:pt x="1400" y="82"/>
                </a:lnTo>
                <a:lnTo>
                  <a:pt x="1376" y="82"/>
                </a:lnTo>
                <a:lnTo>
                  <a:pt x="1351" y="82"/>
                </a:lnTo>
                <a:lnTo>
                  <a:pt x="1325" y="82"/>
                </a:lnTo>
                <a:lnTo>
                  <a:pt x="1301" y="82"/>
                </a:lnTo>
                <a:lnTo>
                  <a:pt x="1275" y="82"/>
                </a:lnTo>
                <a:lnTo>
                  <a:pt x="1250" y="74"/>
                </a:lnTo>
                <a:lnTo>
                  <a:pt x="1225" y="67"/>
                </a:lnTo>
                <a:lnTo>
                  <a:pt x="1200" y="67"/>
                </a:lnTo>
                <a:lnTo>
                  <a:pt x="1174" y="67"/>
                </a:lnTo>
                <a:lnTo>
                  <a:pt x="1150" y="74"/>
                </a:lnTo>
                <a:lnTo>
                  <a:pt x="1124" y="82"/>
                </a:lnTo>
                <a:lnTo>
                  <a:pt x="1107" y="59"/>
                </a:lnTo>
                <a:lnTo>
                  <a:pt x="1082" y="45"/>
                </a:lnTo>
                <a:lnTo>
                  <a:pt x="1057" y="30"/>
                </a:lnTo>
                <a:lnTo>
                  <a:pt x="1032" y="30"/>
                </a:lnTo>
                <a:lnTo>
                  <a:pt x="1006" y="22"/>
                </a:lnTo>
                <a:lnTo>
                  <a:pt x="973" y="15"/>
                </a:lnTo>
                <a:lnTo>
                  <a:pt x="948" y="7"/>
                </a:lnTo>
                <a:lnTo>
                  <a:pt x="922" y="7"/>
                </a:lnTo>
                <a:lnTo>
                  <a:pt x="898" y="22"/>
                </a:lnTo>
                <a:lnTo>
                  <a:pt x="872" y="30"/>
                </a:lnTo>
                <a:lnTo>
                  <a:pt x="847" y="30"/>
                </a:lnTo>
                <a:lnTo>
                  <a:pt x="822" y="30"/>
                </a:lnTo>
                <a:lnTo>
                  <a:pt x="797" y="30"/>
                </a:lnTo>
                <a:lnTo>
                  <a:pt x="771" y="30"/>
                </a:lnTo>
                <a:lnTo>
                  <a:pt x="747" y="22"/>
                </a:lnTo>
                <a:lnTo>
                  <a:pt x="721" y="15"/>
                </a:lnTo>
                <a:lnTo>
                  <a:pt x="696" y="7"/>
                </a:lnTo>
                <a:lnTo>
                  <a:pt x="671" y="7"/>
                </a:lnTo>
                <a:lnTo>
                  <a:pt x="646" y="7"/>
                </a:lnTo>
                <a:lnTo>
                  <a:pt x="620" y="7"/>
                </a:lnTo>
                <a:lnTo>
                  <a:pt x="596" y="22"/>
                </a:lnTo>
                <a:lnTo>
                  <a:pt x="570" y="30"/>
                </a:lnTo>
                <a:lnTo>
                  <a:pt x="545" y="30"/>
                </a:lnTo>
                <a:lnTo>
                  <a:pt x="520" y="22"/>
                </a:lnTo>
                <a:lnTo>
                  <a:pt x="486" y="7"/>
                </a:lnTo>
                <a:lnTo>
                  <a:pt x="461" y="7"/>
                </a:lnTo>
                <a:lnTo>
                  <a:pt x="436" y="0"/>
                </a:lnTo>
                <a:lnTo>
                  <a:pt x="411" y="0"/>
                </a:lnTo>
                <a:lnTo>
                  <a:pt x="385" y="0"/>
                </a:lnTo>
                <a:lnTo>
                  <a:pt x="361" y="7"/>
                </a:lnTo>
                <a:lnTo>
                  <a:pt x="319" y="12"/>
                </a:lnTo>
                <a:lnTo>
                  <a:pt x="293" y="45"/>
                </a:lnTo>
                <a:lnTo>
                  <a:pt x="268" y="59"/>
                </a:lnTo>
                <a:lnTo>
                  <a:pt x="260" y="82"/>
                </a:lnTo>
                <a:lnTo>
                  <a:pt x="234" y="74"/>
                </a:lnTo>
                <a:lnTo>
                  <a:pt x="209" y="67"/>
                </a:lnTo>
                <a:lnTo>
                  <a:pt x="217" y="57"/>
                </a:lnTo>
              </a:path>
            </a:pathLst>
          </a:custGeom>
          <a:gradFill rotWithShape="0">
            <a:gsLst>
              <a:gs pos="0">
                <a:srgbClr val="CC9900">
                  <a:gamma/>
                  <a:tint val="20392"/>
                  <a:invGamma/>
                </a:srgbClr>
              </a:gs>
              <a:gs pos="100000">
                <a:srgbClr val="CC9900"/>
              </a:gs>
            </a:gsLst>
            <a:lin ang="5400000" scaled="1"/>
          </a:gradFill>
          <a:ln w="12700" cap="rnd" cmpd="sng">
            <a:solidFill>
              <a:srgbClr val="9966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85034" name="Group 10"/>
          <p:cNvGrpSpPr>
            <a:grpSpLocks/>
          </p:cNvGrpSpPr>
          <p:nvPr/>
        </p:nvGrpSpPr>
        <p:grpSpPr bwMode="auto">
          <a:xfrm>
            <a:off x="7620000" y="5076825"/>
            <a:ext cx="1371600" cy="1600200"/>
            <a:chOff x="0" y="3182"/>
            <a:chExt cx="808" cy="998"/>
          </a:xfrm>
        </p:grpSpPr>
        <p:grpSp>
          <p:nvGrpSpPr>
            <p:cNvPr id="385035" name="Group 11"/>
            <p:cNvGrpSpPr>
              <a:grpSpLocks/>
            </p:cNvGrpSpPr>
            <p:nvPr/>
          </p:nvGrpSpPr>
          <p:grpSpPr bwMode="auto">
            <a:xfrm>
              <a:off x="0" y="3182"/>
              <a:ext cx="506" cy="927"/>
              <a:chOff x="1685" y="1023"/>
              <a:chExt cx="506" cy="927"/>
            </a:xfrm>
          </p:grpSpPr>
          <p:sp>
            <p:nvSpPr>
              <p:cNvPr id="385036" name="Freeform 12"/>
              <p:cNvSpPr>
                <a:spLocks/>
              </p:cNvSpPr>
              <p:nvPr/>
            </p:nvSpPr>
            <p:spPr bwMode="ltGray">
              <a:xfrm>
                <a:off x="1733" y="1329"/>
                <a:ext cx="76" cy="621"/>
              </a:xfrm>
              <a:custGeom>
                <a:avLst/>
                <a:gdLst>
                  <a:gd name="T0" fmla="*/ 0 w 76"/>
                  <a:gd name="T1" fmla="*/ 54 h 621"/>
                  <a:gd name="T2" fmla="*/ 11 w 76"/>
                  <a:gd name="T3" fmla="*/ 269 h 621"/>
                  <a:gd name="T4" fmla="*/ 22 w 76"/>
                  <a:gd name="T5" fmla="*/ 442 h 621"/>
                  <a:gd name="T6" fmla="*/ 30 w 76"/>
                  <a:gd name="T7" fmla="*/ 570 h 621"/>
                  <a:gd name="T8" fmla="*/ 28 w 76"/>
                  <a:gd name="T9" fmla="*/ 620 h 621"/>
                  <a:gd name="T10" fmla="*/ 44 w 76"/>
                  <a:gd name="T11" fmla="*/ 620 h 621"/>
                  <a:gd name="T12" fmla="*/ 49 w 76"/>
                  <a:gd name="T13" fmla="*/ 546 h 621"/>
                  <a:gd name="T14" fmla="*/ 52 w 76"/>
                  <a:gd name="T15" fmla="*/ 434 h 621"/>
                  <a:gd name="T16" fmla="*/ 58 w 76"/>
                  <a:gd name="T17" fmla="*/ 329 h 621"/>
                  <a:gd name="T18" fmla="*/ 61 w 76"/>
                  <a:gd name="T19" fmla="*/ 250 h 621"/>
                  <a:gd name="T20" fmla="*/ 67 w 76"/>
                  <a:gd name="T21" fmla="*/ 135 h 621"/>
                  <a:gd name="T22" fmla="*/ 75 w 76"/>
                  <a:gd name="T23" fmla="*/ 36 h 621"/>
                  <a:gd name="T24" fmla="*/ 70 w 76"/>
                  <a:gd name="T25" fmla="*/ 11 h 621"/>
                  <a:gd name="T26" fmla="*/ 62 w 76"/>
                  <a:gd name="T27" fmla="*/ 0 h 621"/>
                  <a:gd name="T28" fmla="*/ 53 w 76"/>
                  <a:gd name="T29" fmla="*/ 121 h 621"/>
                  <a:gd name="T30" fmla="*/ 45 w 76"/>
                  <a:gd name="T31" fmla="*/ 224 h 621"/>
                  <a:gd name="T32" fmla="*/ 43 w 76"/>
                  <a:gd name="T33" fmla="*/ 305 h 621"/>
                  <a:gd name="T34" fmla="*/ 40 w 76"/>
                  <a:gd name="T35" fmla="*/ 390 h 621"/>
                  <a:gd name="T36" fmla="*/ 34 w 76"/>
                  <a:gd name="T37" fmla="*/ 475 h 621"/>
                  <a:gd name="T38" fmla="*/ 25 w 76"/>
                  <a:gd name="T39" fmla="*/ 327 h 621"/>
                  <a:gd name="T40" fmla="*/ 15 w 76"/>
                  <a:gd name="T41" fmla="*/ 187 h 621"/>
                  <a:gd name="T42" fmla="*/ 0 w 76"/>
                  <a:gd name="T43" fmla="*/ 54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37" name="Freeform 13"/>
              <p:cNvSpPr>
                <a:spLocks/>
              </p:cNvSpPr>
              <p:nvPr/>
            </p:nvSpPr>
            <p:spPr bwMode="ltGray">
              <a:xfrm>
                <a:off x="1790" y="1583"/>
                <a:ext cx="120" cy="349"/>
              </a:xfrm>
              <a:custGeom>
                <a:avLst/>
                <a:gdLst>
                  <a:gd name="T0" fmla="*/ 0 w 120"/>
                  <a:gd name="T1" fmla="*/ 161 h 349"/>
                  <a:gd name="T2" fmla="*/ 10 w 120"/>
                  <a:gd name="T3" fmla="*/ 232 h 349"/>
                  <a:gd name="T4" fmla="*/ 20 w 120"/>
                  <a:gd name="T5" fmla="*/ 289 h 349"/>
                  <a:gd name="T6" fmla="*/ 26 w 120"/>
                  <a:gd name="T7" fmla="*/ 331 h 349"/>
                  <a:gd name="T8" fmla="*/ 25 w 120"/>
                  <a:gd name="T9" fmla="*/ 348 h 349"/>
                  <a:gd name="T10" fmla="*/ 39 w 120"/>
                  <a:gd name="T11" fmla="*/ 348 h 349"/>
                  <a:gd name="T12" fmla="*/ 43 w 120"/>
                  <a:gd name="T13" fmla="*/ 323 h 349"/>
                  <a:gd name="T14" fmla="*/ 45 w 120"/>
                  <a:gd name="T15" fmla="*/ 286 h 349"/>
                  <a:gd name="T16" fmla="*/ 51 w 120"/>
                  <a:gd name="T17" fmla="*/ 252 h 349"/>
                  <a:gd name="T18" fmla="*/ 54 w 120"/>
                  <a:gd name="T19" fmla="*/ 226 h 349"/>
                  <a:gd name="T20" fmla="*/ 59 w 120"/>
                  <a:gd name="T21" fmla="*/ 188 h 349"/>
                  <a:gd name="T22" fmla="*/ 66 w 120"/>
                  <a:gd name="T23" fmla="*/ 156 h 349"/>
                  <a:gd name="T24" fmla="*/ 71 w 120"/>
                  <a:gd name="T25" fmla="*/ 127 h 349"/>
                  <a:gd name="T26" fmla="*/ 77 w 120"/>
                  <a:gd name="T27" fmla="*/ 96 h 349"/>
                  <a:gd name="T28" fmla="*/ 86 w 120"/>
                  <a:gd name="T29" fmla="*/ 66 h 349"/>
                  <a:gd name="T30" fmla="*/ 96 w 120"/>
                  <a:gd name="T31" fmla="*/ 40 h 349"/>
                  <a:gd name="T32" fmla="*/ 113 w 120"/>
                  <a:gd name="T33" fmla="*/ 15 h 349"/>
                  <a:gd name="T34" fmla="*/ 119 w 120"/>
                  <a:gd name="T35" fmla="*/ 5 h 349"/>
                  <a:gd name="T36" fmla="*/ 112 w 120"/>
                  <a:gd name="T37" fmla="*/ 0 h 349"/>
                  <a:gd name="T38" fmla="*/ 101 w 120"/>
                  <a:gd name="T39" fmla="*/ 10 h 349"/>
                  <a:gd name="T40" fmla="*/ 86 w 120"/>
                  <a:gd name="T41" fmla="*/ 33 h 349"/>
                  <a:gd name="T42" fmla="*/ 75 w 120"/>
                  <a:gd name="T43" fmla="*/ 57 h 349"/>
                  <a:gd name="T44" fmla="*/ 66 w 120"/>
                  <a:gd name="T45" fmla="*/ 81 h 349"/>
                  <a:gd name="T46" fmla="*/ 60 w 120"/>
                  <a:gd name="T47" fmla="*/ 113 h 349"/>
                  <a:gd name="T48" fmla="*/ 55 w 120"/>
                  <a:gd name="T49" fmla="*/ 144 h 349"/>
                  <a:gd name="T50" fmla="*/ 47 w 120"/>
                  <a:gd name="T51" fmla="*/ 184 h 349"/>
                  <a:gd name="T52" fmla="*/ 40 w 120"/>
                  <a:gd name="T53" fmla="*/ 217 h 349"/>
                  <a:gd name="T54" fmla="*/ 37 w 120"/>
                  <a:gd name="T55" fmla="*/ 244 h 349"/>
                  <a:gd name="T56" fmla="*/ 36 w 120"/>
                  <a:gd name="T57" fmla="*/ 272 h 349"/>
                  <a:gd name="T58" fmla="*/ 30 w 120"/>
                  <a:gd name="T59" fmla="*/ 300 h 349"/>
                  <a:gd name="T60" fmla="*/ 22 w 120"/>
                  <a:gd name="T61" fmla="*/ 251 h 349"/>
                  <a:gd name="T62" fmla="*/ 13 w 120"/>
                  <a:gd name="T63" fmla="*/ 205 h 349"/>
                  <a:gd name="T64" fmla="*/ 0 w 120"/>
                  <a:gd name="T65" fmla="*/ 1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38" name="Freeform 14"/>
              <p:cNvSpPr>
                <a:spLocks/>
              </p:cNvSpPr>
              <p:nvPr/>
            </p:nvSpPr>
            <p:spPr bwMode="ltGray">
              <a:xfrm>
                <a:off x="1685" y="1239"/>
                <a:ext cx="266" cy="391"/>
              </a:xfrm>
              <a:custGeom>
                <a:avLst/>
                <a:gdLst>
                  <a:gd name="T0" fmla="*/ 107 w 266"/>
                  <a:gd name="T1" fmla="*/ 123 h 391"/>
                  <a:gd name="T2" fmla="*/ 116 w 266"/>
                  <a:gd name="T3" fmla="*/ 135 h 391"/>
                  <a:gd name="T4" fmla="*/ 163 w 266"/>
                  <a:gd name="T5" fmla="*/ 114 h 391"/>
                  <a:gd name="T6" fmla="*/ 211 w 266"/>
                  <a:gd name="T7" fmla="*/ 81 h 391"/>
                  <a:gd name="T8" fmla="*/ 233 w 266"/>
                  <a:gd name="T9" fmla="*/ 46 h 391"/>
                  <a:gd name="T10" fmla="*/ 220 w 266"/>
                  <a:gd name="T11" fmla="*/ 76 h 391"/>
                  <a:gd name="T12" fmla="*/ 183 w 266"/>
                  <a:gd name="T13" fmla="*/ 109 h 391"/>
                  <a:gd name="T14" fmla="*/ 142 w 266"/>
                  <a:gd name="T15" fmla="*/ 138 h 391"/>
                  <a:gd name="T16" fmla="*/ 102 w 266"/>
                  <a:gd name="T17" fmla="*/ 159 h 391"/>
                  <a:gd name="T18" fmla="*/ 119 w 266"/>
                  <a:gd name="T19" fmla="*/ 178 h 391"/>
                  <a:gd name="T20" fmla="*/ 155 w 266"/>
                  <a:gd name="T21" fmla="*/ 180 h 391"/>
                  <a:gd name="T22" fmla="*/ 202 w 266"/>
                  <a:gd name="T23" fmla="*/ 187 h 391"/>
                  <a:gd name="T24" fmla="*/ 239 w 266"/>
                  <a:gd name="T25" fmla="*/ 204 h 391"/>
                  <a:gd name="T26" fmla="*/ 251 w 266"/>
                  <a:gd name="T27" fmla="*/ 215 h 391"/>
                  <a:gd name="T28" fmla="*/ 213 w 266"/>
                  <a:gd name="T29" fmla="*/ 204 h 391"/>
                  <a:gd name="T30" fmla="*/ 162 w 266"/>
                  <a:gd name="T31" fmla="*/ 198 h 391"/>
                  <a:gd name="T32" fmla="*/ 114 w 266"/>
                  <a:gd name="T33" fmla="*/ 195 h 391"/>
                  <a:gd name="T34" fmla="*/ 88 w 266"/>
                  <a:gd name="T35" fmla="*/ 203 h 391"/>
                  <a:gd name="T36" fmla="*/ 93 w 266"/>
                  <a:gd name="T37" fmla="*/ 248 h 391"/>
                  <a:gd name="T38" fmla="*/ 93 w 266"/>
                  <a:gd name="T39" fmla="*/ 307 h 391"/>
                  <a:gd name="T40" fmla="*/ 77 w 266"/>
                  <a:gd name="T41" fmla="*/ 354 h 391"/>
                  <a:gd name="T42" fmla="*/ 46 w 266"/>
                  <a:gd name="T43" fmla="*/ 390 h 391"/>
                  <a:gd name="T44" fmla="*/ 50 w 266"/>
                  <a:gd name="T45" fmla="*/ 346 h 391"/>
                  <a:gd name="T46" fmla="*/ 61 w 266"/>
                  <a:gd name="T47" fmla="*/ 299 h 391"/>
                  <a:gd name="T48" fmla="*/ 67 w 266"/>
                  <a:gd name="T49" fmla="*/ 238 h 391"/>
                  <a:gd name="T50" fmla="*/ 64 w 266"/>
                  <a:gd name="T51" fmla="*/ 198 h 391"/>
                  <a:gd name="T52" fmla="*/ 48 w 266"/>
                  <a:gd name="T53" fmla="*/ 221 h 391"/>
                  <a:gd name="T54" fmla="*/ 39 w 266"/>
                  <a:gd name="T55" fmla="*/ 273 h 391"/>
                  <a:gd name="T56" fmla="*/ 32 w 266"/>
                  <a:gd name="T57" fmla="*/ 325 h 391"/>
                  <a:gd name="T58" fmla="*/ 10 w 266"/>
                  <a:gd name="T59" fmla="*/ 364 h 391"/>
                  <a:gd name="T60" fmla="*/ 2 w 266"/>
                  <a:gd name="T61" fmla="*/ 364 h 391"/>
                  <a:gd name="T62" fmla="*/ 2 w 266"/>
                  <a:gd name="T63" fmla="*/ 324 h 391"/>
                  <a:gd name="T64" fmla="*/ 17 w 266"/>
                  <a:gd name="T65" fmla="*/ 287 h 391"/>
                  <a:gd name="T66" fmla="*/ 34 w 266"/>
                  <a:gd name="T67" fmla="*/ 239 h 391"/>
                  <a:gd name="T68" fmla="*/ 42 w 266"/>
                  <a:gd name="T69" fmla="*/ 204 h 391"/>
                  <a:gd name="T70" fmla="*/ 26 w 266"/>
                  <a:gd name="T71" fmla="*/ 182 h 391"/>
                  <a:gd name="T72" fmla="*/ 2 w 266"/>
                  <a:gd name="T73" fmla="*/ 184 h 391"/>
                  <a:gd name="T74" fmla="*/ 2 w 266"/>
                  <a:gd name="T75" fmla="*/ 184 h 391"/>
                  <a:gd name="T76" fmla="*/ 2 w 266"/>
                  <a:gd name="T77" fmla="*/ 184 h 391"/>
                  <a:gd name="T78" fmla="*/ 2 w 266"/>
                  <a:gd name="T79" fmla="*/ 184 h 391"/>
                  <a:gd name="T80" fmla="*/ 2 w 266"/>
                  <a:gd name="T81" fmla="*/ 184 h 391"/>
                  <a:gd name="T82" fmla="*/ 2 w 266"/>
                  <a:gd name="T83" fmla="*/ 184 h 391"/>
                  <a:gd name="T84" fmla="*/ 13 w 266"/>
                  <a:gd name="T85" fmla="*/ 161 h 391"/>
                  <a:gd name="T86" fmla="*/ 13 w 266"/>
                  <a:gd name="T87" fmla="*/ 138 h 391"/>
                  <a:gd name="T88" fmla="*/ 2 w 266"/>
                  <a:gd name="T89" fmla="*/ 105 h 391"/>
                  <a:gd name="T90" fmla="*/ 2 w 266"/>
                  <a:gd name="T91" fmla="*/ 105 h 391"/>
                  <a:gd name="T92" fmla="*/ 2 w 266"/>
                  <a:gd name="T93" fmla="*/ 105 h 391"/>
                  <a:gd name="T94" fmla="*/ 2 w 266"/>
                  <a:gd name="T95" fmla="*/ 105 h 391"/>
                  <a:gd name="T96" fmla="*/ 24 w 266"/>
                  <a:gd name="T97" fmla="*/ 122 h 391"/>
                  <a:gd name="T98" fmla="*/ 53 w 266"/>
                  <a:gd name="T99" fmla="*/ 157 h 391"/>
                  <a:gd name="T100" fmla="*/ 55 w 266"/>
                  <a:gd name="T101" fmla="*/ 130 h 391"/>
                  <a:gd name="T102" fmla="*/ 24 w 266"/>
                  <a:gd name="T103" fmla="*/ 91 h 391"/>
                  <a:gd name="T104" fmla="*/ 2 w 266"/>
                  <a:gd name="T105" fmla="*/ 65 h 391"/>
                  <a:gd name="T106" fmla="*/ 2 w 266"/>
                  <a:gd name="T107" fmla="*/ 65 h 391"/>
                  <a:gd name="T108" fmla="*/ 2 w 266"/>
                  <a:gd name="T109" fmla="*/ 48 h 391"/>
                  <a:gd name="T110" fmla="*/ 30 w 266"/>
                  <a:gd name="T111" fmla="*/ 87 h 391"/>
                  <a:gd name="T112" fmla="*/ 61 w 266"/>
                  <a:gd name="T113" fmla="*/ 138 h 391"/>
                  <a:gd name="T114" fmla="*/ 80 w 266"/>
                  <a:gd name="T115" fmla="*/ 127 h 391"/>
                  <a:gd name="T116" fmla="*/ 106 w 266"/>
                  <a:gd name="T117" fmla="*/ 87 h 391"/>
                  <a:gd name="T118" fmla="*/ 139 w 266"/>
                  <a:gd name="T119" fmla="*/ 39 h 391"/>
                  <a:gd name="T120" fmla="*/ 165 w 266"/>
                  <a:gd name="T121" fmla="*/ 6 h 391"/>
                  <a:gd name="T122" fmla="*/ 163 w 266"/>
                  <a:gd name="T123" fmla="*/ 29 h 391"/>
                  <a:gd name="T124" fmla="*/ 137 w 266"/>
                  <a:gd name="T125" fmla="*/ 76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44"/>
                    </a:lnTo>
                    <a:lnTo>
                      <a:pt x="2" y="364"/>
                    </a:lnTo>
                    <a:lnTo>
                      <a:pt x="2" y="344"/>
                    </a:lnTo>
                    <a:lnTo>
                      <a:pt x="2" y="344"/>
                    </a:lnTo>
                    <a:lnTo>
                      <a:pt x="2" y="344"/>
                    </a:lnTo>
                    <a:lnTo>
                      <a:pt x="2" y="344"/>
                    </a:lnTo>
                    <a:lnTo>
                      <a:pt x="2" y="32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65"/>
                    </a:lnTo>
                    <a:lnTo>
                      <a:pt x="2" y="65"/>
                    </a:lnTo>
                    <a:lnTo>
                      <a:pt x="2" y="65"/>
                    </a:lnTo>
                    <a:lnTo>
                      <a:pt x="2" y="44"/>
                    </a:lnTo>
                    <a:lnTo>
                      <a:pt x="2" y="65"/>
                    </a:lnTo>
                    <a:lnTo>
                      <a:pt x="2" y="65"/>
                    </a:lnTo>
                    <a:lnTo>
                      <a:pt x="2" y="65"/>
                    </a:lnTo>
                    <a:lnTo>
                      <a:pt x="2" y="44"/>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85039" name="Group 15"/>
              <p:cNvGrpSpPr>
                <a:grpSpLocks/>
              </p:cNvGrpSpPr>
              <p:nvPr/>
            </p:nvGrpSpPr>
            <p:grpSpPr bwMode="auto">
              <a:xfrm>
                <a:off x="1707" y="1466"/>
                <a:ext cx="484" cy="368"/>
                <a:chOff x="1707" y="1466"/>
                <a:chExt cx="484" cy="368"/>
              </a:xfrm>
            </p:grpSpPr>
            <p:sp>
              <p:nvSpPr>
                <p:cNvPr id="385040" name="Freeform 16"/>
                <p:cNvSpPr>
                  <a:spLocks/>
                </p:cNvSpPr>
                <p:nvPr/>
              </p:nvSpPr>
              <p:spPr bwMode="ltGray">
                <a:xfrm>
                  <a:off x="1751" y="1466"/>
                  <a:ext cx="440" cy="342"/>
                </a:xfrm>
                <a:custGeom>
                  <a:avLst/>
                  <a:gdLst>
                    <a:gd name="T0" fmla="*/ 167 w 440"/>
                    <a:gd name="T1" fmla="*/ 42 h 342"/>
                    <a:gd name="T2" fmla="*/ 202 w 440"/>
                    <a:gd name="T3" fmla="*/ 14 h 342"/>
                    <a:gd name="T4" fmla="*/ 245 w 440"/>
                    <a:gd name="T5" fmla="*/ 3 h 342"/>
                    <a:gd name="T6" fmla="*/ 292 w 440"/>
                    <a:gd name="T7" fmla="*/ 2 h 342"/>
                    <a:gd name="T8" fmla="*/ 304 w 440"/>
                    <a:gd name="T9" fmla="*/ 7 h 342"/>
                    <a:gd name="T10" fmla="*/ 272 w 440"/>
                    <a:gd name="T11" fmla="*/ 15 h 342"/>
                    <a:gd name="T12" fmla="*/ 236 w 440"/>
                    <a:gd name="T13" fmla="*/ 26 h 342"/>
                    <a:gd name="T14" fmla="*/ 195 w 440"/>
                    <a:gd name="T15" fmla="*/ 55 h 342"/>
                    <a:gd name="T16" fmla="*/ 191 w 440"/>
                    <a:gd name="T17" fmla="*/ 94 h 342"/>
                    <a:gd name="T18" fmla="*/ 252 w 440"/>
                    <a:gd name="T19" fmla="*/ 70 h 342"/>
                    <a:gd name="T20" fmla="*/ 301 w 440"/>
                    <a:gd name="T21" fmla="*/ 67 h 342"/>
                    <a:gd name="T22" fmla="*/ 354 w 440"/>
                    <a:gd name="T23" fmla="*/ 72 h 342"/>
                    <a:gd name="T24" fmla="*/ 416 w 440"/>
                    <a:gd name="T25" fmla="*/ 79 h 342"/>
                    <a:gd name="T26" fmla="*/ 417 w 440"/>
                    <a:gd name="T27" fmla="*/ 80 h 342"/>
                    <a:gd name="T28" fmla="*/ 357 w 440"/>
                    <a:gd name="T29" fmla="*/ 83 h 342"/>
                    <a:gd name="T30" fmla="*/ 302 w 440"/>
                    <a:gd name="T31" fmla="*/ 84 h 342"/>
                    <a:gd name="T32" fmla="*/ 254 w 440"/>
                    <a:gd name="T33" fmla="*/ 90 h 342"/>
                    <a:gd name="T34" fmla="*/ 200 w 440"/>
                    <a:gd name="T35" fmla="*/ 103 h 342"/>
                    <a:gd name="T36" fmla="*/ 222 w 440"/>
                    <a:gd name="T37" fmla="*/ 123 h 342"/>
                    <a:gd name="T38" fmla="*/ 238 w 440"/>
                    <a:gd name="T39" fmla="*/ 142 h 342"/>
                    <a:gd name="T40" fmla="*/ 184 w 440"/>
                    <a:gd name="T41" fmla="*/ 125 h 342"/>
                    <a:gd name="T42" fmla="*/ 173 w 440"/>
                    <a:gd name="T43" fmla="*/ 136 h 342"/>
                    <a:gd name="T44" fmla="*/ 232 w 440"/>
                    <a:gd name="T45" fmla="*/ 145 h 342"/>
                    <a:gd name="T46" fmla="*/ 282 w 440"/>
                    <a:gd name="T47" fmla="*/ 157 h 342"/>
                    <a:gd name="T48" fmla="*/ 321 w 440"/>
                    <a:gd name="T49" fmla="*/ 190 h 342"/>
                    <a:gd name="T50" fmla="*/ 351 w 440"/>
                    <a:gd name="T51" fmla="*/ 234 h 342"/>
                    <a:gd name="T52" fmla="*/ 344 w 440"/>
                    <a:gd name="T53" fmla="*/ 242 h 342"/>
                    <a:gd name="T54" fmla="*/ 304 w 440"/>
                    <a:gd name="T55" fmla="*/ 214 h 342"/>
                    <a:gd name="T56" fmla="*/ 259 w 440"/>
                    <a:gd name="T57" fmla="*/ 183 h 342"/>
                    <a:gd name="T58" fmla="*/ 211 w 440"/>
                    <a:gd name="T59" fmla="*/ 162 h 342"/>
                    <a:gd name="T60" fmla="*/ 180 w 440"/>
                    <a:gd name="T61" fmla="*/ 155 h 342"/>
                    <a:gd name="T62" fmla="*/ 206 w 440"/>
                    <a:gd name="T63" fmla="*/ 189 h 342"/>
                    <a:gd name="T64" fmla="*/ 238 w 440"/>
                    <a:gd name="T65" fmla="*/ 234 h 342"/>
                    <a:gd name="T66" fmla="*/ 256 w 440"/>
                    <a:gd name="T67" fmla="*/ 275 h 342"/>
                    <a:gd name="T68" fmla="*/ 255 w 440"/>
                    <a:gd name="T69" fmla="*/ 313 h 342"/>
                    <a:gd name="T70" fmla="*/ 232 w 440"/>
                    <a:gd name="T71" fmla="*/ 271 h 342"/>
                    <a:gd name="T72" fmla="*/ 208 w 440"/>
                    <a:gd name="T73" fmla="*/ 226 h 342"/>
                    <a:gd name="T74" fmla="*/ 181 w 440"/>
                    <a:gd name="T75" fmla="*/ 185 h 342"/>
                    <a:gd name="T76" fmla="*/ 157 w 440"/>
                    <a:gd name="T77" fmla="*/ 149 h 342"/>
                    <a:gd name="T78" fmla="*/ 115 w 440"/>
                    <a:gd name="T79" fmla="*/ 170 h 342"/>
                    <a:gd name="T80" fmla="*/ 80 w 440"/>
                    <a:gd name="T81" fmla="*/ 221 h 342"/>
                    <a:gd name="T82" fmla="*/ 51 w 440"/>
                    <a:gd name="T83" fmla="*/ 273 h 342"/>
                    <a:gd name="T84" fmla="*/ 18 w 440"/>
                    <a:gd name="T85" fmla="*/ 321 h 342"/>
                    <a:gd name="T86" fmla="*/ 8 w 440"/>
                    <a:gd name="T87" fmla="*/ 315 h 342"/>
                    <a:gd name="T88" fmla="*/ 47 w 440"/>
                    <a:gd name="T89" fmla="*/ 255 h 342"/>
                    <a:gd name="T90" fmla="*/ 82 w 440"/>
                    <a:gd name="T91" fmla="*/ 208 h 342"/>
                    <a:gd name="T92" fmla="*/ 112 w 440"/>
                    <a:gd name="T93" fmla="*/ 162 h 342"/>
                    <a:gd name="T94" fmla="*/ 139 w 440"/>
                    <a:gd name="T95" fmla="*/ 126 h 342"/>
                    <a:gd name="T96" fmla="*/ 99 w 440"/>
                    <a:gd name="T97" fmla="*/ 83 h 342"/>
                    <a:gd name="T98" fmla="*/ 43 w 440"/>
                    <a:gd name="T99" fmla="*/ 60 h 342"/>
                    <a:gd name="T100" fmla="*/ 20 w 440"/>
                    <a:gd name="T101" fmla="*/ 47 h 342"/>
                    <a:gd name="T102" fmla="*/ 63 w 440"/>
                    <a:gd name="T103" fmla="*/ 61 h 342"/>
                    <a:gd name="T104" fmla="*/ 122 w 440"/>
                    <a:gd name="T105" fmla="*/ 9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41" name="Freeform 17"/>
                <p:cNvSpPr>
                  <a:spLocks/>
                </p:cNvSpPr>
                <p:nvPr/>
              </p:nvSpPr>
              <p:spPr bwMode="ltGray">
                <a:xfrm>
                  <a:off x="1900" y="1641"/>
                  <a:ext cx="39" cy="193"/>
                </a:xfrm>
                <a:custGeom>
                  <a:avLst/>
                  <a:gdLst>
                    <a:gd name="T0" fmla="*/ 20 w 39"/>
                    <a:gd name="T1" fmla="*/ 0 h 193"/>
                    <a:gd name="T2" fmla="*/ 25 w 39"/>
                    <a:gd name="T3" fmla="*/ 9 h 193"/>
                    <a:gd name="T4" fmla="*/ 28 w 39"/>
                    <a:gd name="T5" fmla="*/ 15 h 193"/>
                    <a:gd name="T6" fmla="*/ 34 w 39"/>
                    <a:gd name="T7" fmla="*/ 24 h 193"/>
                    <a:gd name="T8" fmla="*/ 36 w 39"/>
                    <a:gd name="T9" fmla="*/ 33 h 193"/>
                    <a:gd name="T10" fmla="*/ 37 w 39"/>
                    <a:gd name="T11" fmla="*/ 43 h 193"/>
                    <a:gd name="T12" fmla="*/ 37 w 39"/>
                    <a:gd name="T13" fmla="*/ 56 h 193"/>
                    <a:gd name="T14" fmla="*/ 38 w 39"/>
                    <a:gd name="T15" fmla="*/ 64 h 193"/>
                    <a:gd name="T16" fmla="*/ 37 w 39"/>
                    <a:gd name="T17" fmla="*/ 75 h 193"/>
                    <a:gd name="T18" fmla="*/ 36 w 39"/>
                    <a:gd name="T19" fmla="*/ 86 h 193"/>
                    <a:gd name="T20" fmla="*/ 34 w 39"/>
                    <a:gd name="T21" fmla="*/ 97 h 193"/>
                    <a:gd name="T22" fmla="*/ 31 w 39"/>
                    <a:gd name="T23" fmla="*/ 113 h 193"/>
                    <a:gd name="T24" fmla="*/ 29 w 39"/>
                    <a:gd name="T25" fmla="*/ 122 h 193"/>
                    <a:gd name="T26" fmla="*/ 24 w 39"/>
                    <a:gd name="T27" fmla="*/ 132 h 193"/>
                    <a:gd name="T28" fmla="*/ 18 w 39"/>
                    <a:gd name="T29" fmla="*/ 144 h 193"/>
                    <a:gd name="T30" fmla="*/ 12 w 39"/>
                    <a:gd name="T31" fmla="*/ 155 h 193"/>
                    <a:gd name="T32" fmla="*/ 7 w 39"/>
                    <a:gd name="T33" fmla="*/ 165 h 193"/>
                    <a:gd name="T34" fmla="*/ 3 w 39"/>
                    <a:gd name="T35" fmla="*/ 174 h 193"/>
                    <a:gd name="T36" fmla="*/ 0 w 39"/>
                    <a:gd name="T37" fmla="*/ 192 h 193"/>
                    <a:gd name="T38" fmla="*/ 1 w 39"/>
                    <a:gd name="T39" fmla="*/ 174 h 193"/>
                    <a:gd name="T40" fmla="*/ 3 w 39"/>
                    <a:gd name="T41" fmla="*/ 162 h 193"/>
                    <a:gd name="T42" fmla="*/ 4 w 39"/>
                    <a:gd name="T43" fmla="*/ 151 h 193"/>
                    <a:gd name="T44" fmla="*/ 5 w 39"/>
                    <a:gd name="T45" fmla="*/ 139 h 193"/>
                    <a:gd name="T46" fmla="*/ 7 w 39"/>
                    <a:gd name="T47" fmla="*/ 124 h 193"/>
                    <a:gd name="T48" fmla="*/ 10 w 39"/>
                    <a:gd name="T49" fmla="*/ 113 h 193"/>
                    <a:gd name="T50" fmla="*/ 12 w 39"/>
                    <a:gd name="T51" fmla="*/ 102 h 193"/>
                    <a:gd name="T52" fmla="*/ 15 w 39"/>
                    <a:gd name="T53" fmla="*/ 93 h 193"/>
                    <a:gd name="T54" fmla="*/ 18 w 39"/>
                    <a:gd name="T55" fmla="*/ 82 h 193"/>
                    <a:gd name="T56" fmla="*/ 20 w 39"/>
                    <a:gd name="T57" fmla="*/ 72 h 193"/>
                    <a:gd name="T58" fmla="*/ 22 w 39"/>
                    <a:gd name="T59" fmla="*/ 61 h 193"/>
                    <a:gd name="T60" fmla="*/ 23 w 39"/>
                    <a:gd name="T61" fmla="*/ 52 h 193"/>
                    <a:gd name="T62" fmla="*/ 24 w 39"/>
                    <a:gd name="T63" fmla="*/ 41 h 193"/>
                    <a:gd name="T64" fmla="*/ 24 w 39"/>
                    <a:gd name="T65" fmla="*/ 30 h 193"/>
                    <a:gd name="T66" fmla="*/ 24 w 39"/>
                    <a:gd name="T67" fmla="*/ 15 h 193"/>
                    <a:gd name="T68" fmla="*/ 22 w 39"/>
                    <a:gd name="T69" fmla="*/ 8 h 193"/>
                    <a:gd name="T70" fmla="*/ 20 w 39"/>
                    <a:gd name="T71"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42" name="Freeform 18"/>
                <p:cNvSpPr>
                  <a:spLocks/>
                </p:cNvSpPr>
                <p:nvPr/>
              </p:nvSpPr>
              <p:spPr bwMode="ltGray">
                <a:xfrm>
                  <a:off x="1716" y="1535"/>
                  <a:ext cx="171" cy="50"/>
                </a:xfrm>
                <a:custGeom>
                  <a:avLst/>
                  <a:gdLst>
                    <a:gd name="T0" fmla="*/ 170 w 171"/>
                    <a:gd name="T1" fmla="*/ 49 h 50"/>
                    <a:gd name="T2" fmla="*/ 167 w 171"/>
                    <a:gd name="T3" fmla="*/ 40 h 50"/>
                    <a:gd name="T4" fmla="*/ 163 w 171"/>
                    <a:gd name="T5" fmla="*/ 33 h 50"/>
                    <a:gd name="T6" fmla="*/ 160 w 171"/>
                    <a:gd name="T7" fmla="*/ 31 h 50"/>
                    <a:gd name="T8" fmla="*/ 153 w 171"/>
                    <a:gd name="T9" fmla="*/ 29 h 50"/>
                    <a:gd name="T10" fmla="*/ 147 w 171"/>
                    <a:gd name="T11" fmla="*/ 27 h 50"/>
                    <a:gd name="T12" fmla="*/ 140 w 171"/>
                    <a:gd name="T13" fmla="*/ 29 h 50"/>
                    <a:gd name="T14" fmla="*/ 132 w 171"/>
                    <a:gd name="T15" fmla="*/ 30 h 50"/>
                    <a:gd name="T16" fmla="*/ 123 w 171"/>
                    <a:gd name="T17" fmla="*/ 27 h 50"/>
                    <a:gd name="T18" fmla="*/ 111 w 171"/>
                    <a:gd name="T19" fmla="*/ 22 h 50"/>
                    <a:gd name="T20" fmla="*/ 100 w 171"/>
                    <a:gd name="T21" fmla="*/ 18 h 50"/>
                    <a:gd name="T22" fmla="*/ 92 w 171"/>
                    <a:gd name="T23" fmla="*/ 16 h 50"/>
                    <a:gd name="T24" fmla="*/ 80 w 171"/>
                    <a:gd name="T25" fmla="*/ 12 h 50"/>
                    <a:gd name="T26" fmla="*/ 67 w 171"/>
                    <a:gd name="T27" fmla="*/ 8 h 50"/>
                    <a:gd name="T28" fmla="*/ 55 w 171"/>
                    <a:gd name="T29" fmla="*/ 5 h 50"/>
                    <a:gd name="T30" fmla="*/ 42 w 171"/>
                    <a:gd name="T31" fmla="*/ 1 h 50"/>
                    <a:gd name="T32" fmla="*/ 28 w 171"/>
                    <a:gd name="T33" fmla="*/ 1 h 50"/>
                    <a:gd name="T34" fmla="*/ 15 w 171"/>
                    <a:gd name="T35" fmla="*/ 0 h 50"/>
                    <a:gd name="T36" fmla="*/ 12 w 171"/>
                    <a:gd name="T37" fmla="*/ 1 h 50"/>
                    <a:gd name="T38" fmla="*/ 7 w 171"/>
                    <a:gd name="T39" fmla="*/ 4 h 50"/>
                    <a:gd name="T40" fmla="*/ 3 w 171"/>
                    <a:gd name="T41" fmla="*/ 7 h 50"/>
                    <a:gd name="T42" fmla="*/ 0 w 171"/>
                    <a:gd name="T43" fmla="*/ 11 h 50"/>
                    <a:gd name="T44" fmla="*/ 5 w 171"/>
                    <a:gd name="T45" fmla="*/ 11 h 50"/>
                    <a:gd name="T46" fmla="*/ 12 w 171"/>
                    <a:gd name="T47" fmla="*/ 12 h 50"/>
                    <a:gd name="T48" fmla="*/ 19 w 171"/>
                    <a:gd name="T49" fmla="*/ 12 h 50"/>
                    <a:gd name="T50" fmla="*/ 23 w 171"/>
                    <a:gd name="T51" fmla="*/ 11 h 50"/>
                    <a:gd name="T52" fmla="*/ 30 w 171"/>
                    <a:gd name="T53" fmla="*/ 11 h 50"/>
                    <a:gd name="T54" fmla="*/ 39 w 171"/>
                    <a:gd name="T55" fmla="*/ 11 h 50"/>
                    <a:gd name="T56" fmla="*/ 51 w 171"/>
                    <a:gd name="T57" fmla="*/ 11 h 50"/>
                    <a:gd name="T58" fmla="*/ 61 w 171"/>
                    <a:gd name="T59" fmla="*/ 12 h 50"/>
                    <a:gd name="T60" fmla="*/ 71 w 171"/>
                    <a:gd name="T61" fmla="*/ 14 h 50"/>
                    <a:gd name="T62" fmla="*/ 81 w 171"/>
                    <a:gd name="T63" fmla="*/ 15 h 50"/>
                    <a:gd name="T64" fmla="*/ 91 w 171"/>
                    <a:gd name="T65" fmla="*/ 16 h 50"/>
                    <a:gd name="T66" fmla="*/ 99 w 171"/>
                    <a:gd name="T67" fmla="*/ 19 h 50"/>
                    <a:gd name="T68" fmla="*/ 108 w 171"/>
                    <a:gd name="T69" fmla="*/ 23 h 50"/>
                    <a:gd name="T70" fmla="*/ 116 w 171"/>
                    <a:gd name="T71" fmla="*/ 27 h 50"/>
                    <a:gd name="T72" fmla="*/ 125 w 171"/>
                    <a:gd name="T73" fmla="*/ 31 h 50"/>
                    <a:gd name="T74" fmla="*/ 129 w 171"/>
                    <a:gd name="T75" fmla="*/ 32 h 50"/>
                    <a:gd name="T76" fmla="*/ 134 w 171"/>
                    <a:gd name="T77" fmla="*/ 31 h 50"/>
                    <a:gd name="T78" fmla="*/ 140 w 171"/>
                    <a:gd name="T79" fmla="*/ 34 h 50"/>
                    <a:gd name="T80" fmla="*/ 146 w 171"/>
                    <a:gd name="T81" fmla="*/ 37 h 50"/>
                    <a:gd name="T82" fmla="*/ 152 w 171"/>
                    <a:gd name="T83" fmla="*/ 40 h 50"/>
                    <a:gd name="T84" fmla="*/ 161 w 171"/>
                    <a:gd name="T85" fmla="*/ 44 h 50"/>
                    <a:gd name="T86" fmla="*/ 167 w 171"/>
                    <a:gd name="T87" fmla="*/ 46 h 50"/>
                    <a:gd name="T88" fmla="*/ 170 w 171"/>
                    <a:gd name="T89"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43" name="Freeform 19"/>
                <p:cNvSpPr>
                  <a:spLocks/>
                </p:cNvSpPr>
                <p:nvPr/>
              </p:nvSpPr>
              <p:spPr bwMode="ltGray">
                <a:xfrm>
                  <a:off x="1707" y="1563"/>
                  <a:ext cx="177" cy="21"/>
                </a:xfrm>
                <a:custGeom>
                  <a:avLst/>
                  <a:gdLst>
                    <a:gd name="T0" fmla="*/ 176 w 177"/>
                    <a:gd name="T1" fmla="*/ 20 h 21"/>
                    <a:gd name="T2" fmla="*/ 171 w 177"/>
                    <a:gd name="T3" fmla="*/ 18 h 21"/>
                    <a:gd name="T4" fmla="*/ 166 w 177"/>
                    <a:gd name="T5" fmla="*/ 16 h 21"/>
                    <a:gd name="T6" fmla="*/ 161 w 177"/>
                    <a:gd name="T7" fmla="*/ 13 h 21"/>
                    <a:gd name="T8" fmla="*/ 155 w 177"/>
                    <a:gd name="T9" fmla="*/ 12 h 21"/>
                    <a:gd name="T10" fmla="*/ 149 w 177"/>
                    <a:gd name="T11" fmla="*/ 10 h 21"/>
                    <a:gd name="T12" fmla="*/ 141 w 177"/>
                    <a:gd name="T13" fmla="*/ 6 h 21"/>
                    <a:gd name="T14" fmla="*/ 134 w 177"/>
                    <a:gd name="T15" fmla="*/ 3 h 21"/>
                    <a:gd name="T16" fmla="*/ 128 w 177"/>
                    <a:gd name="T17" fmla="*/ 2 h 21"/>
                    <a:gd name="T18" fmla="*/ 120 w 177"/>
                    <a:gd name="T19" fmla="*/ 3 h 21"/>
                    <a:gd name="T20" fmla="*/ 110 w 177"/>
                    <a:gd name="T21" fmla="*/ 5 h 21"/>
                    <a:gd name="T22" fmla="*/ 106 w 177"/>
                    <a:gd name="T23" fmla="*/ 5 h 21"/>
                    <a:gd name="T24" fmla="*/ 93 w 177"/>
                    <a:gd name="T25" fmla="*/ 3 h 21"/>
                    <a:gd name="T26" fmla="*/ 78 w 177"/>
                    <a:gd name="T27" fmla="*/ 1 h 21"/>
                    <a:gd name="T28" fmla="*/ 69 w 177"/>
                    <a:gd name="T29" fmla="*/ 0 h 21"/>
                    <a:gd name="T30" fmla="*/ 57 w 177"/>
                    <a:gd name="T31" fmla="*/ 0 h 21"/>
                    <a:gd name="T32" fmla="*/ 44 w 177"/>
                    <a:gd name="T33" fmla="*/ 0 h 21"/>
                    <a:gd name="T34" fmla="*/ 36 w 177"/>
                    <a:gd name="T35" fmla="*/ 1 h 21"/>
                    <a:gd name="T36" fmla="*/ 27 w 177"/>
                    <a:gd name="T37" fmla="*/ 2 h 21"/>
                    <a:gd name="T38" fmla="*/ 18 w 177"/>
                    <a:gd name="T39" fmla="*/ 3 h 21"/>
                    <a:gd name="T40" fmla="*/ 9 w 177"/>
                    <a:gd name="T41" fmla="*/ 4 h 21"/>
                    <a:gd name="T42" fmla="*/ 8 w 177"/>
                    <a:gd name="T43" fmla="*/ 8 h 21"/>
                    <a:gd name="T44" fmla="*/ 7 w 177"/>
                    <a:gd name="T45" fmla="*/ 11 h 21"/>
                    <a:gd name="T46" fmla="*/ 4 w 177"/>
                    <a:gd name="T47" fmla="*/ 15 h 21"/>
                    <a:gd name="T48" fmla="*/ 0 w 177"/>
                    <a:gd name="T49" fmla="*/ 17 h 21"/>
                    <a:gd name="T50" fmla="*/ 7 w 177"/>
                    <a:gd name="T51" fmla="*/ 16 h 21"/>
                    <a:gd name="T52" fmla="*/ 15 w 177"/>
                    <a:gd name="T53" fmla="*/ 14 h 21"/>
                    <a:gd name="T54" fmla="*/ 22 w 177"/>
                    <a:gd name="T55" fmla="*/ 12 h 21"/>
                    <a:gd name="T56" fmla="*/ 29 w 177"/>
                    <a:gd name="T57" fmla="*/ 11 h 21"/>
                    <a:gd name="T58" fmla="*/ 37 w 177"/>
                    <a:gd name="T59" fmla="*/ 10 h 21"/>
                    <a:gd name="T60" fmla="*/ 50 w 177"/>
                    <a:gd name="T61" fmla="*/ 10 h 21"/>
                    <a:gd name="T62" fmla="*/ 63 w 177"/>
                    <a:gd name="T63" fmla="*/ 8 h 21"/>
                    <a:gd name="T64" fmla="*/ 79 w 177"/>
                    <a:gd name="T65" fmla="*/ 8 h 21"/>
                    <a:gd name="T66" fmla="*/ 94 w 177"/>
                    <a:gd name="T67" fmla="*/ 7 h 21"/>
                    <a:gd name="T68" fmla="*/ 108 w 177"/>
                    <a:gd name="T69" fmla="*/ 6 h 21"/>
                    <a:gd name="T70" fmla="*/ 120 w 177"/>
                    <a:gd name="T71" fmla="*/ 7 h 21"/>
                    <a:gd name="T72" fmla="*/ 129 w 177"/>
                    <a:gd name="T73" fmla="*/ 10 h 21"/>
                    <a:gd name="T74" fmla="*/ 138 w 177"/>
                    <a:gd name="T75" fmla="*/ 12 h 21"/>
                    <a:gd name="T76" fmla="*/ 148 w 177"/>
                    <a:gd name="T77" fmla="*/ 14 h 21"/>
                    <a:gd name="T78" fmla="*/ 159 w 177"/>
                    <a:gd name="T79" fmla="*/ 17 h 21"/>
                    <a:gd name="T80" fmla="*/ 167 w 177"/>
                    <a:gd name="T81" fmla="*/ 18 h 21"/>
                    <a:gd name="T82" fmla="*/ 176 w 177"/>
                    <a:gd name="T83"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5044" name="Freeform 20"/>
              <p:cNvSpPr>
                <a:spLocks/>
              </p:cNvSpPr>
              <p:nvPr/>
            </p:nvSpPr>
            <p:spPr bwMode="ltGray">
              <a:xfrm>
                <a:off x="1691" y="1023"/>
                <a:ext cx="261" cy="374"/>
              </a:xfrm>
              <a:custGeom>
                <a:avLst/>
                <a:gdLst>
                  <a:gd name="T0" fmla="*/ 82 w 261"/>
                  <a:gd name="T1" fmla="*/ 162 h 374"/>
                  <a:gd name="T2" fmla="*/ 90 w 261"/>
                  <a:gd name="T3" fmla="*/ 154 h 374"/>
                  <a:gd name="T4" fmla="*/ 76 w 261"/>
                  <a:gd name="T5" fmla="*/ 104 h 374"/>
                  <a:gd name="T6" fmla="*/ 54 w 261"/>
                  <a:gd name="T7" fmla="*/ 56 h 374"/>
                  <a:gd name="T8" fmla="*/ 31 w 261"/>
                  <a:gd name="T9" fmla="*/ 33 h 374"/>
                  <a:gd name="T10" fmla="*/ 51 w 261"/>
                  <a:gd name="T11" fmla="*/ 45 h 374"/>
                  <a:gd name="T12" fmla="*/ 72 w 261"/>
                  <a:gd name="T13" fmla="*/ 84 h 374"/>
                  <a:gd name="T14" fmla="*/ 92 w 261"/>
                  <a:gd name="T15" fmla="*/ 126 h 374"/>
                  <a:gd name="T16" fmla="*/ 106 w 261"/>
                  <a:gd name="T17" fmla="*/ 168 h 374"/>
                  <a:gd name="T18" fmla="*/ 118 w 261"/>
                  <a:gd name="T19" fmla="*/ 150 h 374"/>
                  <a:gd name="T20" fmla="*/ 121 w 261"/>
                  <a:gd name="T21" fmla="*/ 114 h 374"/>
                  <a:gd name="T22" fmla="*/ 125 w 261"/>
                  <a:gd name="T23" fmla="*/ 65 h 374"/>
                  <a:gd name="T24" fmla="*/ 136 w 261"/>
                  <a:gd name="T25" fmla="*/ 26 h 374"/>
                  <a:gd name="T26" fmla="*/ 143 w 261"/>
                  <a:gd name="T27" fmla="*/ 12 h 374"/>
                  <a:gd name="T28" fmla="*/ 136 w 261"/>
                  <a:gd name="T29" fmla="*/ 53 h 374"/>
                  <a:gd name="T30" fmla="*/ 132 w 261"/>
                  <a:gd name="T31" fmla="*/ 106 h 374"/>
                  <a:gd name="T32" fmla="*/ 130 w 261"/>
                  <a:gd name="T33" fmla="*/ 155 h 374"/>
                  <a:gd name="T34" fmla="*/ 136 w 261"/>
                  <a:gd name="T35" fmla="*/ 183 h 374"/>
                  <a:gd name="T36" fmla="*/ 166 w 261"/>
                  <a:gd name="T37" fmla="*/ 177 h 374"/>
                  <a:gd name="T38" fmla="*/ 205 w 261"/>
                  <a:gd name="T39" fmla="*/ 178 h 374"/>
                  <a:gd name="T40" fmla="*/ 236 w 261"/>
                  <a:gd name="T41" fmla="*/ 193 h 374"/>
                  <a:gd name="T42" fmla="*/ 260 w 261"/>
                  <a:gd name="T43" fmla="*/ 227 h 374"/>
                  <a:gd name="T44" fmla="*/ 231 w 261"/>
                  <a:gd name="T45" fmla="*/ 222 h 374"/>
                  <a:gd name="T46" fmla="*/ 200 w 261"/>
                  <a:gd name="T47" fmla="*/ 211 h 374"/>
                  <a:gd name="T48" fmla="*/ 159 w 261"/>
                  <a:gd name="T49" fmla="*/ 204 h 374"/>
                  <a:gd name="T50" fmla="*/ 132 w 261"/>
                  <a:gd name="T51" fmla="*/ 208 h 374"/>
                  <a:gd name="T52" fmla="*/ 147 w 261"/>
                  <a:gd name="T53" fmla="*/ 224 h 374"/>
                  <a:gd name="T54" fmla="*/ 182 w 261"/>
                  <a:gd name="T55" fmla="*/ 233 h 374"/>
                  <a:gd name="T56" fmla="*/ 217 w 261"/>
                  <a:gd name="T57" fmla="*/ 240 h 374"/>
                  <a:gd name="T58" fmla="*/ 243 w 261"/>
                  <a:gd name="T59" fmla="*/ 264 h 374"/>
                  <a:gd name="T60" fmla="*/ 256 w 261"/>
                  <a:gd name="T61" fmla="*/ 297 h 374"/>
                  <a:gd name="T62" fmla="*/ 224 w 261"/>
                  <a:gd name="T63" fmla="*/ 277 h 374"/>
                  <a:gd name="T64" fmla="*/ 191 w 261"/>
                  <a:gd name="T65" fmla="*/ 256 h 374"/>
                  <a:gd name="T66" fmla="*/ 160 w 261"/>
                  <a:gd name="T67" fmla="*/ 238 h 374"/>
                  <a:gd name="T68" fmla="*/ 136 w 261"/>
                  <a:gd name="T69" fmla="*/ 230 h 374"/>
                  <a:gd name="T70" fmla="*/ 121 w 261"/>
                  <a:gd name="T71" fmla="*/ 246 h 374"/>
                  <a:gd name="T72" fmla="*/ 135 w 261"/>
                  <a:gd name="T73" fmla="*/ 290 h 374"/>
                  <a:gd name="T74" fmla="*/ 145 w 261"/>
                  <a:gd name="T75" fmla="*/ 342 h 374"/>
                  <a:gd name="T76" fmla="*/ 127 w 261"/>
                  <a:gd name="T77" fmla="*/ 346 h 374"/>
                  <a:gd name="T78" fmla="*/ 116 w 261"/>
                  <a:gd name="T79" fmla="*/ 290 h 374"/>
                  <a:gd name="T80" fmla="*/ 101 w 261"/>
                  <a:gd name="T81" fmla="*/ 256 h 374"/>
                  <a:gd name="T82" fmla="*/ 83 w 261"/>
                  <a:gd name="T83" fmla="*/ 274 h 374"/>
                  <a:gd name="T84" fmla="*/ 64 w 261"/>
                  <a:gd name="T85" fmla="*/ 309 h 374"/>
                  <a:gd name="T86" fmla="*/ 44 w 261"/>
                  <a:gd name="T87" fmla="*/ 360 h 374"/>
                  <a:gd name="T88" fmla="*/ 51 w 261"/>
                  <a:gd name="T89" fmla="*/ 314 h 374"/>
                  <a:gd name="T90" fmla="*/ 69 w 261"/>
                  <a:gd name="T91" fmla="*/ 272 h 374"/>
                  <a:gd name="T92" fmla="*/ 91 w 261"/>
                  <a:gd name="T93" fmla="*/ 238 h 374"/>
                  <a:gd name="T94" fmla="*/ 99 w 261"/>
                  <a:gd name="T95" fmla="*/ 212 h 374"/>
                  <a:gd name="T96" fmla="*/ 77 w 261"/>
                  <a:gd name="T97" fmla="*/ 226 h 374"/>
                  <a:gd name="T98" fmla="*/ 52 w 261"/>
                  <a:gd name="T99" fmla="*/ 261 h 374"/>
                  <a:gd name="T100" fmla="*/ 28 w 261"/>
                  <a:gd name="T101" fmla="*/ 301 h 374"/>
                  <a:gd name="T102" fmla="*/ 24 w 261"/>
                  <a:gd name="T103" fmla="*/ 288 h 374"/>
                  <a:gd name="T104" fmla="*/ 42 w 261"/>
                  <a:gd name="T105" fmla="*/ 262 h 374"/>
                  <a:gd name="T106" fmla="*/ 71 w 261"/>
                  <a:gd name="T107" fmla="*/ 229 h 374"/>
                  <a:gd name="T108" fmla="*/ 101 w 261"/>
                  <a:gd name="T109" fmla="*/ 206 h 374"/>
                  <a:gd name="T110" fmla="*/ 73 w 261"/>
                  <a:gd name="T111" fmla="*/ 180 h 374"/>
                  <a:gd name="T112" fmla="*/ 46 w 261"/>
                  <a:gd name="T113" fmla="*/ 148 h 374"/>
                  <a:gd name="T114" fmla="*/ 17 w 261"/>
                  <a:gd name="T115" fmla="*/ 118 h 374"/>
                  <a:gd name="T116" fmla="*/ 3 w 261"/>
                  <a:gd name="T117" fmla="*/ 98 h 374"/>
                  <a:gd name="T118" fmla="*/ 32 w 261"/>
                  <a:gd name="T119" fmla="*/ 115 h 374"/>
                  <a:gd name="T120" fmla="*/ 64 w 261"/>
                  <a:gd name="T121" fmla="*/ 145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5045" name="Group 21"/>
            <p:cNvGrpSpPr>
              <a:grpSpLocks/>
            </p:cNvGrpSpPr>
            <p:nvPr/>
          </p:nvGrpSpPr>
          <p:grpSpPr bwMode="auto">
            <a:xfrm>
              <a:off x="300" y="3360"/>
              <a:ext cx="508" cy="820"/>
              <a:chOff x="1985" y="1201"/>
              <a:chExt cx="508" cy="820"/>
            </a:xfrm>
          </p:grpSpPr>
          <p:grpSp>
            <p:nvGrpSpPr>
              <p:cNvPr id="385046" name="Group 22"/>
              <p:cNvGrpSpPr>
                <a:grpSpLocks/>
              </p:cNvGrpSpPr>
              <p:nvPr/>
            </p:nvGrpSpPr>
            <p:grpSpPr bwMode="auto">
              <a:xfrm>
                <a:off x="2247" y="1201"/>
                <a:ext cx="246" cy="810"/>
                <a:chOff x="2247" y="1201"/>
                <a:chExt cx="246" cy="810"/>
              </a:xfrm>
            </p:grpSpPr>
            <p:sp>
              <p:nvSpPr>
                <p:cNvPr id="385047" name="Freeform 23"/>
                <p:cNvSpPr>
                  <a:spLocks/>
                </p:cNvSpPr>
                <p:nvPr/>
              </p:nvSpPr>
              <p:spPr bwMode="ltGray">
                <a:xfrm>
                  <a:off x="2392" y="1373"/>
                  <a:ext cx="92" cy="638"/>
                </a:xfrm>
                <a:custGeom>
                  <a:avLst/>
                  <a:gdLst>
                    <a:gd name="T0" fmla="*/ 91 w 92"/>
                    <a:gd name="T1" fmla="*/ 296 h 638"/>
                    <a:gd name="T2" fmla="*/ 83 w 92"/>
                    <a:gd name="T3" fmla="*/ 425 h 638"/>
                    <a:gd name="T4" fmla="*/ 75 w 92"/>
                    <a:gd name="T5" fmla="*/ 529 h 638"/>
                    <a:gd name="T6" fmla="*/ 70 w 92"/>
                    <a:gd name="T7" fmla="*/ 606 h 638"/>
                    <a:gd name="T8" fmla="*/ 71 w 92"/>
                    <a:gd name="T9" fmla="*/ 637 h 638"/>
                    <a:gd name="T10" fmla="*/ 60 w 92"/>
                    <a:gd name="T11" fmla="*/ 637 h 638"/>
                    <a:gd name="T12" fmla="*/ 57 w 92"/>
                    <a:gd name="T13" fmla="*/ 592 h 638"/>
                    <a:gd name="T14" fmla="*/ 55 w 92"/>
                    <a:gd name="T15" fmla="*/ 524 h 638"/>
                    <a:gd name="T16" fmla="*/ 51 w 92"/>
                    <a:gd name="T17" fmla="*/ 461 h 638"/>
                    <a:gd name="T18" fmla="*/ 49 w 92"/>
                    <a:gd name="T19" fmla="*/ 414 h 638"/>
                    <a:gd name="T20" fmla="*/ 45 w 92"/>
                    <a:gd name="T21" fmla="*/ 345 h 638"/>
                    <a:gd name="T22" fmla="*/ 40 w 92"/>
                    <a:gd name="T23" fmla="*/ 285 h 638"/>
                    <a:gd name="T24" fmla="*/ 35 w 92"/>
                    <a:gd name="T25" fmla="*/ 233 h 638"/>
                    <a:gd name="T26" fmla="*/ 31 w 92"/>
                    <a:gd name="T27" fmla="*/ 177 h 638"/>
                    <a:gd name="T28" fmla="*/ 24 w 92"/>
                    <a:gd name="T29" fmla="*/ 121 h 638"/>
                    <a:gd name="T30" fmla="*/ 17 w 92"/>
                    <a:gd name="T31" fmla="*/ 74 h 638"/>
                    <a:gd name="T32" fmla="*/ 4 w 92"/>
                    <a:gd name="T33" fmla="*/ 28 h 638"/>
                    <a:gd name="T34" fmla="*/ 0 w 92"/>
                    <a:gd name="T35" fmla="*/ 10 h 638"/>
                    <a:gd name="T36" fmla="*/ 5 w 92"/>
                    <a:gd name="T37" fmla="*/ 0 h 638"/>
                    <a:gd name="T38" fmla="*/ 13 w 92"/>
                    <a:gd name="T39" fmla="*/ 18 h 638"/>
                    <a:gd name="T40" fmla="*/ 24 w 92"/>
                    <a:gd name="T41" fmla="*/ 61 h 638"/>
                    <a:gd name="T42" fmla="*/ 33 w 92"/>
                    <a:gd name="T43" fmla="*/ 104 h 638"/>
                    <a:gd name="T44" fmla="*/ 40 w 92"/>
                    <a:gd name="T45" fmla="*/ 150 h 638"/>
                    <a:gd name="T46" fmla="*/ 44 w 92"/>
                    <a:gd name="T47" fmla="*/ 208 h 638"/>
                    <a:gd name="T48" fmla="*/ 48 w 92"/>
                    <a:gd name="T49" fmla="*/ 263 h 638"/>
                    <a:gd name="T50" fmla="*/ 55 w 92"/>
                    <a:gd name="T51" fmla="*/ 337 h 638"/>
                    <a:gd name="T52" fmla="*/ 59 w 92"/>
                    <a:gd name="T53" fmla="*/ 398 h 638"/>
                    <a:gd name="T54" fmla="*/ 61 w 92"/>
                    <a:gd name="T55" fmla="*/ 447 h 638"/>
                    <a:gd name="T56" fmla="*/ 63 w 92"/>
                    <a:gd name="T57" fmla="*/ 498 h 638"/>
                    <a:gd name="T58" fmla="*/ 68 w 92"/>
                    <a:gd name="T59" fmla="*/ 550 h 638"/>
                    <a:gd name="T60" fmla="*/ 73 w 92"/>
                    <a:gd name="T61" fmla="*/ 460 h 638"/>
                    <a:gd name="T62" fmla="*/ 80 w 92"/>
                    <a:gd name="T63" fmla="*/ 376 h 638"/>
                    <a:gd name="T64" fmla="*/ 91 w 92"/>
                    <a:gd name="T65" fmla="*/ 296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48" name="Freeform 24"/>
                <p:cNvSpPr>
                  <a:spLocks/>
                </p:cNvSpPr>
                <p:nvPr/>
              </p:nvSpPr>
              <p:spPr bwMode="ltGray">
                <a:xfrm>
                  <a:off x="2247" y="1201"/>
                  <a:ext cx="246" cy="466"/>
                </a:xfrm>
                <a:custGeom>
                  <a:avLst/>
                  <a:gdLst>
                    <a:gd name="T0" fmla="*/ 136 w 246"/>
                    <a:gd name="T1" fmla="*/ 67 h 466"/>
                    <a:gd name="T2" fmla="*/ 105 w 246"/>
                    <a:gd name="T3" fmla="*/ 12 h 466"/>
                    <a:gd name="T4" fmla="*/ 55 w 246"/>
                    <a:gd name="T5" fmla="*/ 1 h 466"/>
                    <a:gd name="T6" fmla="*/ 58 w 246"/>
                    <a:gd name="T7" fmla="*/ 12 h 466"/>
                    <a:gd name="T8" fmla="*/ 96 w 246"/>
                    <a:gd name="T9" fmla="*/ 39 h 466"/>
                    <a:gd name="T10" fmla="*/ 130 w 246"/>
                    <a:gd name="T11" fmla="*/ 134 h 466"/>
                    <a:gd name="T12" fmla="*/ 73 w 246"/>
                    <a:gd name="T13" fmla="*/ 85 h 466"/>
                    <a:gd name="T14" fmla="*/ 32 w 246"/>
                    <a:gd name="T15" fmla="*/ 75 h 466"/>
                    <a:gd name="T16" fmla="*/ 7 w 246"/>
                    <a:gd name="T17" fmla="*/ 103 h 466"/>
                    <a:gd name="T18" fmla="*/ 38 w 246"/>
                    <a:gd name="T19" fmla="*/ 103 h 466"/>
                    <a:gd name="T20" fmla="*/ 108 w 246"/>
                    <a:gd name="T21" fmla="*/ 129 h 466"/>
                    <a:gd name="T22" fmla="*/ 104 w 246"/>
                    <a:gd name="T23" fmla="*/ 146 h 466"/>
                    <a:gd name="T24" fmla="*/ 92 w 246"/>
                    <a:gd name="T25" fmla="*/ 171 h 466"/>
                    <a:gd name="T26" fmla="*/ 126 w 246"/>
                    <a:gd name="T27" fmla="*/ 170 h 466"/>
                    <a:gd name="T28" fmla="*/ 69 w 246"/>
                    <a:gd name="T29" fmla="*/ 193 h 466"/>
                    <a:gd name="T30" fmla="*/ 37 w 246"/>
                    <a:gd name="T31" fmla="*/ 233 h 466"/>
                    <a:gd name="T32" fmla="*/ 6 w 246"/>
                    <a:gd name="T33" fmla="*/ 325 h 466"/>
                    <a:gd name="T34" fmla="*/ 72 w 246"/>
                    <a:gd name="T35" fmla="*/ 231 h 466"/>
                    <a:gd name="T36" fmla="*/ 118 w 246"/>
                    <a:gd name="T37" fmla="*/ 194 h 466"/>
                    <a:gd name="T38" fmla="*/ 94 w 246"/>
                    <a:gd name="T39" fmla="*/ 269 h 466"/>
                    <a:gd name="T40" fmla="*/ 76 w 246"/>
                    <a:gd name="T41" fmla="*/ 338 h 466"/>
                    <a:gd name="T42" fmla="*/ 71 w 246"/>
                    <a:gd name="T43" fmla="*/ 408 h 466"/>
                    <a:gd name="T44" fmla="*/ 98 w 246"/>
                    <a:gd name="T45" fmla="*/ 303 h 466"/>
                    <a:gd name="T46" fmla="*/ 124 w 246"/>
                    <a:gd name="T47" fmla="*/ 236 h 466"/>
                    <a:gd name="T48" fmla="*/ 125 w 246"/>
                    <a:gd name="T49" fmla="*/ 214 h 466"/>
                    <a:gd name="T50" fmla="*/ 118 w 246"/>
                    <a:gd name="T51" fmla="*/ 323 h 466"/>
                    <a:gd name="T52" fmla="*/ 138 w 246"/>
                    <a:gd name="T53" fmla="*/ 439 h 466"/>
                    <a:gd name="T54" fmla="*/ 128 w 246"/>
                    <a:gd name="T55" fmla="*/ 313 h 466"/>
                    <a:gd name="T56" fmla="*/ 127 w 246"/>
                    <a:gd name="T57" fmla="*/ 223 h 466"/>
                    <a:gd name="T58" fmla="*/ 147 w 246"/>
                    <a:gd name="T59" fmla="*/ 189 h 466"/>
                    <a:gd name="T60" fmla="*/ 188 w 246"/>
                    <a:gd name="T61" fmla="*/ 298 h 466"/>
                    <a:gd name="T62" fmla="*/ 223 w 246"/>
                    <a:gd name="T63" fmla="*/ 411 h 466"/>
                    <a:gd name="T64" fmla="*/ 193 w 246"/>
                    <a:gd name="T65" fmla="*/ 292 h 466"/>
                    <a:gd name="T66" fmla="*/ 160 w 246"/>
                    <a:gd name="T67" fmla="*/ 190 h 466"/>
                    <a:gd name="T68" fmla="*/ 164 w 246"/>
                    <a:gd name="T69" fmla="*/ 121 h 466"/>
                    <a:gd name="T70" fmla="*/ 194 w 246"/>
                    <a:gd name="T71" fmla="*/ 130 h 466"/>
                    <a:gd name="T72" fmla="*/ 240 w 246"/>
                    <a:gd name="T73" fmla="*/ 125 h 466"/>
                    <a:gd name="T74" fmla="*/ 216 w 246"/>
                    <a:gd name="T75" fmla="*/ 122 h 466"/>
                    <a:gd name="T76" fmla="*/ 163 w 246"/>
                    <a:gd name="T77" fmla="*/ 144 h 466"/>
                    <a:gd name="T78" fmla="*/ 194 w 246"/>
                    <a:gd name="T79" fmla="*/ 109 h 466"/>
                    <a:gd name="T80" fmla="*/ 244 w 246"/>
                    <a:gd name="T81" fmla="*/ 101 h 466"/>
                    <a:gd name="T82" fmla="*/ 229 w 246"/>
                    <a:gd name="T83" fmla="*/ 88 h 466"/>
                    <a:gd name="T84" fmla="*/ 163 w 246"/>
                    <a:gd name="T85" fmla="*/ 138 h 466"/>
                    <a:gd name="T86" fmla="*/ 172 w 246"/>
                    <a:gd name="T87" fmla="*/ 99 h 466"/>
                    <a:gd name="T88" fmla="*/ 226 w 246"/>
                    <a:gd name="T89" fmla="*/ 61 h 466"/>
                    <a:gd name="T90" fmla="*/ 188 w 246"/>
                    <a:gd name="T91" fmla="*/ 82 h 466"/>
                    <a:gd name="T92" fmla="*/ 147 w 246"/>
                    <a:gd name="T93" fmla="*/ 109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5049" name="Group 25"/>
              <p:cNvGrpSpPr>
                <a:grpSpLocks/>
              </p:cNvGrpSpPr>
              <p:nvPr/>
            </p:nvGrpSpPr>
            <p:grpSpPr bwMode="auto">
              <a:xfrm>
                <a:off x="1985" y="1419"/>
                <a:ext cx="465" cy="602"/>
                <a:chOff x="1985" y="1419"/>
                <a:chExt cx="465" cy="602"/>
              </a:xfrm>
            </p:grpSpPr>
            <p:sp>
              <p:nvSpPr>
                <p:cNvPr id="385050" name="Freeform 26"/>
                <p:cNvSpPr>
                  <a:spLocks/>
                </p:cNvSpPr>
                <p:nvPr/>
              </p:nvSpPr>
              <p:spPr bwMode="ltGray">
                <a:xfrm>
                  <a:off x="2164" y="1525"/>
                  <a:ext cx="130" cy="496"/>
                </a:xfrm>
                <a:custGeom>
                  <a:avLst/>
                  <a:gdLst>
                    <a:gd name="T0" fmla="*/ 129 w 130"/>
                    <a:gd name="T1" fmla="*/ 230 h 496"/>
                    <a:gd name="T2" fmla="*/ 118 w 130"/>
                    <a:gd name="T3" fmla="*/ 330 h 496"/>
                    <a:gd name="T4" fmla="*/ 107 w 130"/>
                    <a:gd name="T5" fmla="*/ 411 h 496"/>
                    <a:gd name="T6" fmla="*/ 100 w 130"/>
                    <a:gd name="T7" fmla="*/ 471 h 496"/>
                    <a:gd name="T8" fmla="*/ 101 w 130"/>
                    <a:gd name="T9" fmla="*/ 495 h 496"/>
                    <a:gd name="T10" fmla="*/ 86 w 130"/>
                    <a:gd name="T11" fmla="*/ 495 h 496"/>
                    <a:gd name="T12" fmla="*/ 81 w 130"/>
                    <a:gd name="T13" fmla="*/ 460 h 496"/>
                    <a:gd name="T14" fmla="*/ 79 w 130"/>
                    <a:gd name="T15" fmla="*/ 408 h 496"/>
                    <a:gd name="T16" fmla="*/ 73 w 130"/>
                    <a:gd name="T17" fmla="*/ 358 h 496"/>
                    <a:gd name="T18" fmla="*/ 70 w 130"/>
                    <a:gd name="T19" fmla="*/ 321 h 496"/>
                    <a:gd name="T20" fmla="*/ 64 w 130"/>
                    <a:gd name="T21" fmla="*/ 268 h 496"/>
                    <a:gd name="T22" fmla="*/ 56 w 130"/>
                    <a:gd name="T23" fmla="*/ 222 h 496"/>
                    <a:gd name="T24" fmla="*/ 51 w 130"/>
                    <a:gd name="T25" fmla="*/ 181 h 496"/>
                    <a:gd name="T26" fmla="*/ 45 w 130"/>
                    <a:gd name="T27" fmla="*/ 137 h 496"/>
                    <a:gd name="T28" fmla="*/ 35 w 130"/>
                    <a:gd name="T29" fmla="*/ 94 h 496"/>
                    <a:gd name="T30" fmla="*/ 24 w 130"/>
                    <a:gd name="T31" fmla="*/ 57 h 496"/>
                    <a:gd name="T32" fmla="*/ 6 w 130"/>
                    <a:gd name="T33" fmla="*/ 21 h 496"/>
                    <a:gd name="T34" fmla="*/ 0 w 130"/>
                    <a:gd name="T35" fmla="*/ 8 h 496"/>
                    <a:gd name="T36" fmla="*/ 7 w 130"/>
                    <a:gd name="T37" fmla="*/ 0 h 496"/>
                    <a:gd name="T38" fmla="*/ 19 w 130"/>
                    <a:gd name="T39" fmla="*/ 14 h 496"/>
                    <a:gd name="T40" fmla="*/ 35 w 130"/>
                    <a:gd name="T41" fmla="*/ 47 h 496"/>
                    <a:gd name="T42" fmla="*/ 47 w 130"/>
                    <a:gd name="T43" fmla="*/ 81 h 496"/>
                    <a:gd name="T44" fmla="*/ 56 w 130"/>
                    <a:gd name="T45" fmla="*/ 116 h 496"/>
                    <a:gd name="T46" fmla="*/ 63 w 130"/>
                    <a:gd name="T47" fmla="*/ 161 h 496"/>
                    <a:gd name="T48" fmla="*/ 69 w 130"/>
                    <a:gd name="T49" fmla="*/ 204 h 496"/>
                    <a:gd name="T50" fmla="*/ 77 w 130"/>
                    <a:gd name="T51" fmla="*/ 262 h 496"/>
                    <a:gd name="T52" fmla="*/ 84 w 130"/>
                    <a:gd name="T53" fmla="*/ 309 h 496"/>
                    <a:gd name="T54" fmla="*/ 87 w 130"/>
                    <a:gd name="T55" fmla="*/ 347 h 496"/>
                    <a:gd name="T56" fmla="*/ 90 w 130"/>
                    <a:gd name="T57" fmla="*/ 386 h 496"/>
                    <a:gd name="T58" fmla="*/ 96 w 130"/>
                    <a:gd name="T59" fmla="*/ 427 h 496"/>
                    <a:gd name="T60" fmla="*/ 104 w 130"/>
                    <a:gd name="T61" fmla="*/ 357 h 496"/>
                    <a:gd name="T62" fmla="*/ 114 w 130"/>
                    <a:gd name="T63" fmla="*/ 292 h 496"/>
                    <a:gd name="T64" fmla="*/ 129 w 130"/>
                    <a:gd name="T65" fmla="*/ 230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51" name="Freeform 27"/>
                <p:cNvSpPr>
                  <a:spLocks/>
                </p:cNvSpPr>
                <p:nvPr/>
              </p:nvSpPr>
              <p:spPr bwMode="ltGray">
                <a:xfrm>
                  <a:off x="2204" y="1606"/>
                  <a:ext cx="229" cy="358"/>
                </a:xfrm>
                <a:custGeom>
                  <a:avLst/>
                  <a:gdLst>
                    <a:gd name="T0" fmla="*/ 60 w 229"/>
                    <a:gd name="T1" fmla="*/ 58 h 358"/>
                    <a:gd name="T2" fmla="*/ 67 w 229"/>
                    <a:gd name="T3" fmla="*/ 44 h 358"/>
                    <a:gd name="T4" fmla="*/ 64 w 229"/>
                    <a:gd name="T5" fmla="*/ 5 h 358"/>
                    <a:gd name="T6" fmla="*/ 64 w 229"/>
                    <a:gd name="T7" fmla="*/ 5 h 358"/>
                    <a:gd name="T8" fmla="*/ 64 w 229"/>
                    <a:gd name="T9" fmla="*/ 5 h 358"/>
                    <a:gd name="T10" fmla="*/ 64 w 229"/>
                    <a:gd name="T11" fmla="*/ 5 h 358"/>
                    <a:gd name="T12" fmla="*/ 64 w 229"/>
                    <a:gd name="T13" fmla="*/ 5 h 358"/>
                    <a:gd name="T14" fmla="*/ 70 w 229"/>
                    <a:gd name="T15" fmla="*/ 2 h 358"/>
                    <a:gd name="T16" fmla="*/ 82 w 229"/>
                    <a:gd name="T17" fmla="*/ 66 h 358"/>
                    <a:gd name="T18" fmla="*/ 94 w 229"/>
                    <a:gd name="T19" fmla="*/ 39 h 358"/>
                    <a:gd name="T20" fmla="*/ 101 w 229"/>
                    <a:gd name="T21" fmla="*/ 5 h 358"/>
                    <a:gd name="T22" fmla="*/ 104 w 229"/>
                    <a:gd name="T23" fmla="*/ 5 h 358"/>
                    <a:gd name="T24" fmla="*/ 103 w 229"/>
                    <a:gd name="T25" fmla="*/ 5 h 358"/>
                    <a:gd name="T26" fmla="*/ 104 w 229"/>
                    <a:gd name="T27" fmla="*/ 5 h 358"/>
                    <a:gd name="T28" fmla="*/ 102 w 229"/>
                    <a:gd name="T29" fmla="*/ 5 h 358"/>
                    <a:gd name="T30" fmla="*/ 103 w 229"/>
                    <a:gd name="T31" fmla="*/ 5 h 358"/>
                    <a:gd name="T32" fmla="*/ 105 w 229"/>
                    <a:gd name="T33" fmla="*/ 47 h 358"/>
                    <a:gd name="T34" fmla="*/ 111 w 229"/>
                    <a:gd name="T35" fmla="*/ 88 h 358"/>
                    <a:gd name="T36" fmla="*/ 139 w 229"/>
                    <a:gd name="T37" fmla="*/ 79 h 358"/>
                    <a:gd name="T38" fmla="*/ 176 w 229"/>
                    <a:gd name="T39" fmla="*/ 81 h 358"/>
                    <a:gd name="T40" fmla="*/ 205 w 229"/>
                    <a:gd name="T41" fmla="*/ 104 h 358"/>
                    <a:gd name="T42" fmla="*/ 228 w 229"/>
                    <a:gd name="T43" fmla="*/ 155 h 358"/>
                    <a:gd name="T44" fmla="*/ 200 w 229"/>
                    <a:gd name="T45" fmla="*/ 147 h 358"/>
                    <a:gd name="T46" fmla="*/ 171 w 229"/>
                    <a:gd name="T47" fmla="*/ 131 h 358"/>
                    <a:gd name="T48" fmla="*/ 132 w 229"/>
                    <a:gd name="T49" fmla="*/ 121 h 358"/>
                    <a:gd name="T50" fmla="*/ 107 w 229"/>
                    <a:gd name="T51" fmla="*/ 125 h 358"/>
                    <a:gd name="T52" fmla="*/ 122 w 229"/>
                    <a:gd name="T53" fmla="*/ 150 h 358"/>
                    <a:gd name="T54" fmla="*/ 154 w 229"/>
                    <a:gd name="T55" fmla="*/ 165 h 358"/>
                    <a:gd name="T56" fmla="*/ 187 w 229"/>
                    <a:gd name="T57" fmla="*/ 175 h 358"/>
                    <a:gd name="T58" fmla="*/ 212 w 229"/>
                    <a:gd name="T59" fmla="*/ 212 h 358"/>
                    <a:gd name="T60" fmla="*/ 224 w 229"/>
                    <a:gd name="T61" fmla="*/ 262 h 358"/>
                    <a:gd name="T62" fmla="*/ 194 w 229"/>
                    <a:gd name="T63" fmla="*/ 231 h 358"/>
                    <a:gd name="T64" fmla="*/ 163 w 229"/>
                    <a:gd name="T65" fmla="*/ 199 h 358"/>
                    <a:gd name="T66" fmla="*/ 133 w 229"/>
                    <a:gd name="T67" fmla="*/ 172 h 358"/>
                    <a:gd name="T68" fmla="*/ 111 w 229"/>
                    <a:gd name="T69" fmla="*/ 159 h 358"/>
                    <a:gd name="T70" fmla="*/ 97 w 229"/>
                    <a:gd name="T71" fmla="*/ 185 h 358"/>
                    <a:gd name="T72" fmla="*/ 115 w 229"/>
                    <a:gd name="T73" fmla="*/ 245 h 358"/>
                    <a:gd name="T74" fmla="*/ 132 w 229"/>
                    <a:gd name="T75" fmla="*/ 312 h 358"/>
                    <a:gd name="T76" fmla="*/ 114 w 229"/>
                    <a:gd name="T77" fmla="*/ 328 h 358"/>
                    <a:gd name="T78" fmla="*/ 95 w 229"/>
                    <a:gd name="T79" fmla="*/ 236 h 358"/>
                    <a:gd name="T80" fmla="*/ 78 w 229"/>
                    <a:gd name="T81" fmla="*/ 179 h 358"/>
                    <a:gd name="T82" fmla="*/ 73 w 229"/>
                    <a:gd name="T83" fmla="*/ 197 h 358"/>
                    <a:gd name="T84" fmla="*/ 74 w 229"/>
                    <a:gd name="T85" fmla="*/ 186 h 358"/>
                    <a:gd name="T86" fmla="*/ 70 w 229"/>
                    <a:gd name="T87" fmla="*/ 206 h 358"/>
                    <a:gd name="T88" fmla="*/ 51 w 229"/>
                    <a:gd name="T89" fmla="*/ 257 h 358"/>
                    <a:gd name="T90" fmla="*/ 32 w 229"/>
                    <a:gd name="T91" fmla="*/ 322 h 358"/>
                    <a:gd name="T92" fmla="*/ 28 w 229"/>
                    <a:gd name="T93" fmla="*/ 304 h 358"/>
                    <a:gd name="T94" fmla="*/ 38 w 229"/>
                    <a:gd name="T95" fmla="*/ 249 h 358"/>
                    <a:gd name="T96" fmla="*/ 59 w 229"/>
                    <a:gd name="T97" fmla="*/ 189 h 358"/>
                    <a:gd name="T98" fmla="*/ 82 w 229"/>
                    <a:gd name="T99" fmla="*/ 143 h 358"/>
                    <a:gd name="T100" fmla="*/ 65 w 229"/>
                    <a:gd name="T101" fmla="*/ 139 h 358"/>
                    <a:gd name="T102" fmla="*/ 40 w 229"/>
                    <a:gd name="T103" fmla="*/ 189 h 358"/>
                    <a:gd name="T104" fmla="*/ 18 w 229"/>
                    <a:gd name="T105" fmla="*/ 243 h 358"/>
                    <a:gd name="T106" fmla="*/ 2 w 229"/>
                    <a:gd name="T107" fmla="*/ 278 h 358"/>
                    <a:gd name="T108" fmla="*/ 13 w 229"/>
                    <a:gd name="T109" fmla="*/ 229 h 358"/>
                    <a:gd name="T110" fmla="*/ 37 w 229"/>
                    <a:gd name="T111" fmla="*/ 179 h 358"/>
                    <a:gd name="T112" fmla="*/ 70 w 229"/>
                    <a:gd name="T113" fmla="*/ 130 h 358"/>
                    <a:gd name="T114" fmla="*/ 62 w 229"/>
                    <a:gd name="T115" fmla="*/ 99 h 358"/>
                    <a:gd name="T116" fmla="*/ 37 w 229"/>
                    <a:gd name="T117" fmla="*/ 59 h 358"/>
                    <a:gd name="T118" fmla="*/ 11 w 229"/>
                    <a:gd name="T119" fmla="*/ 12 h 358"/>
                    <a:gd name="T120" fmla="*/ 14 w 229"/>
                    <a:gd name="T121" fmla="*/ 5 h 358"/>
                    <a:gd name="T122" fmla="*/ 27 w 229"/>
                    <a:gd name="T123" fmla="*/ 5 h 358"/>
                    <a:gd name="T124" fmla="*/ 31 w 229"/>
                    <a:gd name="T125" fmla="*/ 1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96" y="0"/>
                      </a:lnTo>
                      <a:lnTo>
                        <a:pt x="101" y="5"/>
                      </a:lnTo>
                      <a:lnTo>
                        <a:pt x="102" y="5"/>
                      </a:lnTo>
                      <a:lnTo>
                        <a:pt x="103" y="5"/>
                      </a:lnTo>
                      <a:lnTo>
                        <a:pt x="104" y="5"/>
                      </a:lnTo>
                      <a:lnTo>
                        <a:pt x="105" y="5"/>
                      </a:lnTo>
                      <a:lnTo>
                        <a:pt x="104" y="5"/>
                      </a:lnTo>
                      <a:lnTo>
                        <a:pt x="102" y="5"/>
                      </a:lnTo>
                      <a:lnTo>
                        <a:pt x="103" y="5"/>
                      </a:lnTo>
                      <a:lnTo>
                        <a:pt x="103" y="5"/>
                      </a:lnTo>
                      <a:lnTo>
                        <a:pt x="105" y="5"/>
                      </a:lnTo>
                      <a:lnTo>
                        <a:pt x="103" y="5"/>
                      </a:lnTo>
                      <a:lnTo>
                        <a:pt x="101" y="5"/>
                      </a:lnTo>
                      <a:lnTo>
                        <a:pt x="102" y="5"/>
                      </a:lnTo>
                      <a:lnTo>
                        <a:pt x="102" y="5"/>
                      </a:lnTo>
                      <a:lnTo>
                        <a:pt x="101" y="5"/>
                      </a:lnTo>
                      <a:lnTo>
                        <a:pt x="104" y="5"/>
                      </a:lnTo>
                      <a:lnTo>
                        <a:pt x="103" y="5"/>
                      </a:lnTo>
                      <a:lnTo>
                        <a:pt x="100" y="5"/>
                      </a:lnTo>
                      <a:lnTo>
                        <a:pt x="101" y="5"/>
                      </a:lnTo>
                      <a:lnTo>
                        <a:pt x="103" y="5"/>
                      </a:lnTo>
                      <a:lnTo>
                        <a:pt x="102" y="5"/>
                      </a:lnTo>
                      <a:lnTo>
                        <a:pt x="104"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14" y="5"/>
                      </a:lnTo>
                      <a:lnTo>
                        <a:pt x="14" y="5"/>
                      </a:lnTo>
                      <a:lnTo>
                        <a:pt x="14" y="5"/>
                      </a:lnTo>
                      <a:lnTo>
                        <a:pt x="14" y="5"/>
                      </a:lnTo>
                      <a:lnTo>
                        <a:pt x="14" y="5"/>
                      </a:lnTo>
                      <a:lnTo>
                        <a:pt x="14" y="5"/>
                      </a:lnTo>
                      <a:lnTo>
                        <a:pt x="14" y="5"/>
                      </a:lnTo>
                      <a:lnTo>
                        <a:pt x="27" y="5"/>
                      </a:lnTo>
                      <a:lnTo>
                        <a:pt x="27" y="5"/>
                      </a:lnTo>
                      <a:lnTo>
                        <a:pt x="27" y="5"/>
                      </a:lnTo>
                      <a:lnTo>
                        <a:pt x="27" y="5"/>
                      </a:lnTo>
                      <a:lnTo>
                        <a:pt x="27" y="5"/>
                      </a:lnTo>
                      <a:lnTo>
                        <a:pt x="31" y="10"/>
                      </a:lnTo>
                      <a:lnTo>
                        <a:pt x="37" y="22"/>
                      </a:lnTo>
                      <a:lnTo>
                        <a:pt x="43" y="31"/>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85052" name="Group 28"/>
                <p:cNvGrpSpPr>
                  <a:grpSpLocks/>
                </p:cNvGrpSpPr>
                <p:nvPr/>
              </p:nvGrpSpPr>
              <p:grpSpPr bwMode="auto">
                <a:xfrm>
                  <a:off x="1985" y="1419"/>
                  <a:ext cx="465" cy="349"/>
                  <a:chOff x="1985" y="1419"/>
                  <a:chExt cx="465" cy="349"/>
                </a:xfrm>
              </p:grpSpPr>
              <p:sp>
                <p:nvSpPr>
                  <p:cNvPr id="385053" name="Freeform 29"/>
                  <p:cNvSpPr>
                    <a:spLocks/>
                  </p:cNvSpPr>
                  <p:nvPr/>
                </p:nvSpPr>
                <p:spPr bwMode="ltGray">
                  <a:xfrm>
                    <a:off x="2030" y="1419"/>
                    <a:ext cx="420" cy="326"/>
                  </a:xfrm>
                  <a:custGeom>
                    <a:avLst/>
                    <a:gdLst>
                      <a:gd name="T0" fmla="*/ 159 w 420"/>
                      <a:gd name="T1" fmla="*/ 41 h 326"/>
                      <a:gd name="T2" fmla="*/ 193 w 420"/>
                      <a:gd name="T3" fmla="*/ 13 h 326"/>
                      <a:gd name="T4" fmla="*/ 233 w 420"/>
                      <a:gd name="T5" fmla="*/ 2 h 326"/>
                      <a:gd name="T6" fmla="*/ 279 w 420"/>
                      <a:gd name="T7" fmla="*/ 2 h 326"/>
                      <a:gd name="T8" fmla="*/ 290 w 420"/>
                      <a:gd name="T9" fmla="*/ 6 h 326"/>
                      <a:gd name="T10" fmla="*/ 260 w 420"/>
                      <a:gd name="T11" fmla="*/ 14 h 326"/>
                      <a:gd name="T12" fmla="*/ 225 w 420"/>
                      <a:gd name="T13" fmla="*/ 25 h 326"/>
                      <a:gd name="T14" fmla="*/ 186 w 420"/>
                      <a:gd name="T15" fmla="*/ 52 h 326"/>
                      <a:gd name="T16" fmla="*/ 183 w 420"/>
                      <a:gd name="T17" fmla="*/ 89 h 326"/>
                      <a:gd name="T18" fmla="*/ 240 w 420"/>
                      <a:gd name="T19" fmla="*/ 66 h 326"/>
                      <a:gd name="T20" fmla="*/ 288 w 420"/>
                      <a:gd name="T21" fmla="*/ 64 h 326"/>
                      <a:gd name="T22" fmla="*/ 338 w 420"/>
                      <a:gd name="T23" fmla="*/ 69 h 326"/>
                      <a:gd name="T24" fmla="*/ 397 w 420"/>
                      <a:gd name="T25" fmla="*/ 75 h 326"/>
                      <a:gd name="T26" fmla="*/ 398 w 420"/>
                      <a:gd name="T27" fmla="*/ 76 h 326"/>
                      <a:gd name="T28" fmla="*/ 341 w 420"/>
                      <a:gd name="T29" fmla="*/ 79 h 326"/>
                      <a:gd name="T30" fmla="*/ 288 w 420"/>
                      <a:gd name="T31" fmla="*/ 80 h 326"/>
                      <a:gd name="T32" fmla="*/ 242 w 420"/>
                      <a:gd name="T33" fmla="*/ 86 h 326"/>
                      <a:gd name="T34" fmla="*/ 191 w 420"/>
                      <a:gd name="T35" fmla="*/ 98 h 326"/>
                      <a:gd name="T36" fmla="*/ 212 w 420"/>
                      <a:gd name="T37" fmla="*/ 118 h 326"/>
                      <a:gd name="T38" fmla="*/ 227 w 420"/>
                      <a:gd name="T39" fmla="*/ 136 h 326"/>
                      <a:gd name="T40" fmla="*/ 175 w 420"/>
                      <a:gd name="T41" fmla="*/ 119 h 326"/>
                      <a:gd name="T42" fmla="*/ 165 w 420"/>
                      <a:gd name="T43" fmla="*/ 129 h 326"/>
                      <a:gd name="T44" fmla="*/ 221 w 420"/>
                      <a:gd name="T45" fmla="*/ 138 h 326"/>
                      <a:gd name="T46" fmla="*/ 269 w 420"/>
                      <a:gd name="T47" fmla="*/ 150 h 326"/>
                      <a:gd name="T48" fmla="*/ 306 w 420"/>
                      <a:gd name="T49" fmla="*/ 181 h 326"/>
                      <a:gd name="T50" fmla="*/ 335 w 420"/>
                      <a:gd name="T51" fmla="*/ 223 h 326"/>
                      <a:gd name="T52" fmla="*/ 329 w 420"/>
                      <a:gd name="T53" fmla="*/ 231 h 326"/>
                      <a:gd name="T54" fmla="*/ 290 w 420"/>
                      <a:gd name="T55" fmla="*/ 204 h 326"/>
                      <a:gd name="T56" fmla="*/ 248 w 420"/>
                      <a:gd name="T57" fmla="*/ 174 h 326"/>
                      <a:gd name="T58" fmla="*/ 202 w 420"/>
                      <a:gd name="T59" fmla="*/ 154 h 326"/>
                      <a:gd name="T60" fmla="*/ 173 w 420"/>
                      <a:gd name="T61" fmla="*/ 148 h 326"/>
                      <a:gd name="T62" fmla="*/ 196 w 420"/>
                      <a:gd name="T63" fmla="*/ 181 h 326"/>
                      <a:gd name="T64" fmla="*/ 227 w 420"/>
                      <a:gd name="T65" fmla="*/ 223 h 326"/>
                      <a:gd name="T66" fmla="*/ 244 w 420"/>
                      <a:gd name="T67" fmla="*/ 262 h 326"/>
                      <a:gd name="T68" fmla="*/ 243 w 420"/>
                      <a:gd name="T69" fmla="*/ 299 h 326"/>
                      <a:gd name="T70" fmla="*/ 222 w 420"/>
                      <a:gd name="T71" fmla="*/ 259 h 326"/>
                      <a:gd name="T72" fmla="*/ 199 w 420"/>
                      <a:gd name="T73" fmla="*/ 215 h 326"/>
                      <a:gd name="T74" fmla="*/ 173 w 420"/>
                      <a:gd name="T75" fmla="*/ 177 h 326"/>
                      <a:gd name="T76" fmla="*/ 150 w 420"/>
                      <a:gd name="T77" fmla="*/ 142 h 326"/>
                      <a:gd name="T78" fmla="*/ 109 w 420"/>
                      <a:gd name="T79" fmla="*/ 162 h 326"/>
                      <a:gd name="T80" fmla="*/ 77 w 420"/>
                      <a:gd name="T81" fmla="*/ 210 h 326"/>
                      <a:gd name="T82" fmla="*/ 49 w 420"/>
                      <a:gd name="T83" fmla="*/ 260 h 326"/>
                      <a:gd name="T84" fmla="*/ 18 w 420"/>
                      <a:gd name="T85" fmla="*/ 306 h 326"/>
                      <a:gd name="T86" fmla="*/ 8 w 420"/>
                      <a:gd name="T87" fmla="*/ 301 h 326"/>
                      <a:gd name="T88" fmla="*/ 45 w 420"/>
                      <a:gd name="T89" fmla="*/ 243 h 326"/>
                      <a:gd name="T90" fmla="*/ 78 w 420"/>
                      <a:gd name="T91" fmla="*/ 198 h 326"/>
                      <a:gd name="T92" fmla="*/ 107 w 420"/>
                      <a:gd name="T93" fmla="*/ 154 h 326"/>
                      <a:gd name="T94" fmla="*/ 132 w 420"/>
                      <a:gd name="T95" fmla="*/ 120 h 326"/>
                      <a:gd name="T96" fmla="*/ 95 w 420"/>
                      <a:gd name="T97" fmla="*/ 79 h 326"/>
                      <a:gd name="T98" fmla="*/ 42 w 420"/>
                      <a:gd name="T99" fmla="*/ 57 h 326"/>
                      <a:gd name="T100" fmla="*/ 19 w 420"/>
                      <a:gd name="T101" fmla="*/ 45 h 326"/>
                      <a:gd name="T102" fmla="*/ 60 w 420"/>
                      <a:gd name="T103" fmla="*/ 58 h 326"/>
                      <a:gd name="T104" fmla="*/ 116 w 420"/>
                      <a:gd name="T105" fmla="*/ 8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54" name="Freeform 30"/>
                  <p:cNvSpPr>
                    <a:spLocks/>
                  </p:cNvSpPr>
                  <p:nvPr/>
                </p:nvSpPr>
                <p:spPr bwMode="ltGray">
                  <a:xfrm>
                    <a:off x="2175" y="1587"/>
                    <a:ext cx="38" cy="181"/>
                  </a:xfrm>
                  <a:custGeom>
                    <a:avLst/>
                    <a:gdLst>
                      <a:gd name="T0" fmla="*/ 20 w 38"/>
                      <a:gd name="T1" fmla="*/ 0 h 181"/>
                      <a:gd name="T2" fmla="*/ 24 w 38"/>
                      <a:gd name="T3" fmla="*/ 8 h 181"/>
                      <a:gd name="T4" fmla="*/ 27 w 38"/>
                      <a:gd name="T5" fmla="*/ 14 h 181"/>
                      <a:gd name="T6" fmla="*/ 33 w 38"/>
                      <a:gd name="T7" fmla="*/ 22 h 181"/>
                      <a:gd name="T8" fmla="*/ 35 w 38"/>
                      <a:gd name="T9" fmla="*/ 30 h 181"/>
                      <a:gd name="T10" fmla="*/ 36 w 38"/>
                      <a:gd name="T11" fmla="*/ 41 h 181"/>
                      <a:gd name="T12" fmla="*/ 36 w 38"/>
                      <a:gd name="T13" fmla="*/ 53 h 181"/>
                      <a:gd name="T14" fmla="*/ 37 w 38"/>
                      <a:gd name="T15" fmla="*/ 61 h 181"/>
                      <a:gd name="T16" fmla="*/ 36 w 38"/>
                      <a:gd name="T17" fmla="*/ 70 h 181"/>
                      <a:gd name="T18" fmla="*/ 35 w 38"/>
                      <a:gd name="T19" fmla="*/ 81 h 181"/>
                      <a:gd name="T20" fmla="*/ 33 w 38"/>
                      <a:gd name="T21" fmla="*/ 91 h 181"/>
                      <a:gd name="T22" fmla="*/ 30 w 38"/>
                      <a:gd name="T23" fmla="*/ 106 h 181"/>
                      <a:gd name="T24" fmla="*/ 28 w 38"/>
                      <a:gd name="T25" fmla="*/ 114 h 181"/>
                      <a:gd name="T26" fmla="*/ 23 w 38"/>
                      <a:gd name="T27" fmla="*/ 124 h 181"/>
                      <a:gd name="T28" fmla="*/ 17 w 38"/>
                      <a:gd name="T29" fmla="*/ 135 h 181"/>
                      <a:gd name="T30" fmla="*/ 12 w 38"/>
                      <a:gd name="T31" fmla="*/ 145 h 181"/>
                      <a:gd name="T32" fmla="*/ 7 w 38"/>
                      <a:gd name="T33" fmla="*/ 155 h 181"/>
                      <a:gd name="T34" fmla="*/ 3 w 38"/>
                      <a:gd name="T35" fmla="*/ 163 h 181"/>
                      <a:gd name="T36" fmla="*/ 0 w 38"/>
                      <a:gd name="T37" fmla="*/ 180 h 181"/>
                      <a:gd name="T38" fmla="*/ 1 w 38"/>
                      <a:gd name="T39" fmla="*/ 163 h 181"/>
                      <a:gd name="T40" fmla="*/ 3 w 38"/>
                      <a:gd name="T41" fmla="*/ 152 h 181"/>
                      <a:gd name="T42" fmla="*/ 4 w 38"/>
                      <a:gd name="T43" fmla="*/ 141 h 181"/>
                      <a:gd name="T44" fmla="*/ 5 w 38"/>
                      <a:gd name="T45" fmla="*/ 130 h 181"/>
                      <a:gd name="T46" fmla="*/ 7 w 38"/>
                      <a:gd name="T47" fmla="*/ 116 h 181"/>
                      <a:gd name="T48" fmla="*/ 9 w 38"/>
                      <a:gd name="T49" fmla="*/ 106 h 181"/>
                      <a:gd name="T50" fmla="*/ 12 w 38"/>
                      <a:gd name="T51" fmla="*/ 96 h 181"/>
                      <a:gd name="T52" fmla="*/ 15 w 38"/>
                      <a:gd name="T53" fmla="*/ 87 h 181"/>
                      <a:gd name="T54" fmla="*/ 17 w 38"/>
                      <a:gd name="T55" fmla="*/ 77 h 181"/>
                      <a:gd name="T56" fmla="*/ 20 w 38"/>
                      <a:gd name="T57" fmla="*/ 67 h 181"/>
                      <a:gd name="T58" fmla="*/ 21 w 38"/>
                      <a:gd name="T59" fmla="*/ 57 h 181"/>
                      <a:gd name="T60" fmla="*/ 22 w 38"/>
                      <a:gd name="T61" fmla="*/ 49 h 181"/>
                      <a:gd name="T62" fmla="*/ 23 w 38"/>
                      <a:gd name="T63" fmla="*/ 39 h 181"/>
                      <a:gd name="T64" fmla="*/ 23 w 38"/>
                      <a:gd name="T65" fmla="*/ 28 h 181"/>
                      <a:gd name="T66" fmla="*/ 23 w 38"/>
                      <a:gd name="T67" fmla="*/ 14 h 181"/>
                      <a:gd name="T68" fmla="*/ 22 w 38"/>
                      <a:gd name="T69" fmla="*/ 8 h 181"/>
                      <a:gd name="T70" fmla="*/ 20 w 38"/>
                      <a:gd name="T7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55" name="Freeform 31"/>
                  <p:cNvSpPr>
                    <a:spLocks/>
                  </p:cNvSpPr>
                  <p:nvPr/>
                </p:nvSpPr>
                <p:spPr bwMode="ltGray">
                  <a:xfrm>
                    <a:off x="1991" y="1486"/>
                    <a:ext cx="168" cy="48"/>
                  </a:xfrm>
                  <a:custGeom>
                    <a:avLst/>
                    <a:gdLst>
                      <a:gd name="T0" fmla="*/ 167 w 168"/>
                      <a:gd name="T1" fmla="*/ 47 h 48"/>
                      <a:gd name="T2" fmla="*/ 164 w 168"/>
                      <a:gd name="T3" fmla="*/ 38 h 48"/>
                      <a:gd name="T4" fmla="*/ 160 w 168"/>
                      <a:gd name="T5" fmla="*/ 31 h 48"/>
                      <a:gd name="T6" fmla="*/ 157 w 168"/>
                      <a:gd name="T7" fmla="*/ 30 h 48"/>
                      <a:gd name="T8" fmla="*/ 150 w 168"/>
                      <a:gd name="T9" fmla="*/ 28 h 48"/>
                      <a:gd name="T10" fmla="*/ 144 w 168"/>
                      <a:gd name="T11" fmla="*/ 26 h 48"/>
                      <a:gd name="T12" fmla="*/ 137 w 168"/>
                      <a:gd name="T13" fmla="*/ 28 h 48"/>
                      <a:gd name="T14" fmla="*/ 130 w 168"/>
                      <a:gd name="T15" fmla="*/ 29 h 48"/>
                      <a:gd name="T16" fmla="*/ 121 w 168"/>
                      <a:gd name="T17" fmla="*/ 25 h 48"/>
                      <a:gd name="T18" fmla="*/ 109 w 168"/>
                      <a:gd name="T19" fmla="*/ 21 h 48"/>
                      <a:gd name="T20" fmla="*/ 98 w 168"/>
                      <a:gd name="T21" fmla="*/ 17 h 48"/>
                      <a:gd name="T22" fmla="*/ 91 w 168"/>
                      <a:gd name="T23" fmla="*/ 15 h 48"/>
                      <a:gd name="T24" fmla="*/ 78 w 168"/>
                      <a:gd name="T25" fmla="*/ 12 h 48"/>
                      <a:gd name="T26" fmla="*/ 66 w 168"/>
                      <a:gd name="T27" fmla="*/ 8 h 48"/>
                      <a:gd name="T28" fmla="*/ 54 w 168"/>
                      <a:gd name="T29" fmla="*/ 4 h 48"/>
                      <a:gd name="T30" fmla="*/ 41 w 168"/>
                      <a:gd name="T31" fmla="*/ 1 h 48"/>
                      <a:gd name="T32" fmla="*/ 28 w 168"/>
                      <a:gd name="T33" fmla="*/ 0 h 48"/>
                      <a:gd name="T34" fmla="*/ 15 w 168"/>
                      <a:gd name="T35" fmla="*/ 0 h 48"/>
                      <a:gd name="T36" fmla="*/ 12 w 168"/>
                      <a:gd name="T37" fmla="*/ 1 h 48"/>
                      <a:gd name="T38" fmla="*/ 7 w 168"/>
                      <a:gd name="T39" fmla="*/ 4 h 48"/>
                      <a:gd name="T40" fmla="*/ 3 w 168"/>
                      <a:gd name="T41" fmla="*/ 7 h 48"/>
                      <a:gd name="T42" fmla="*/ 0 w 168"/>
                      <a:gd name="T43" fmla="*/ 10 h 48"/>
                      <a:gd name="T44" fmla="*/ 5 w 168"/>
                      <a:gd name="T45" fmla="*/ 10 h 48"/>
                      <a:gd name="T46" fmla="*/ 12 w 168"/>
                      <a:gd name="T47" fmla="*/ 11 h 48"/>
                      <a:gd name="T48" fmla="*/ 18 w 168"/>
                      <a:gd name="T49" fmla="*/ 12 h 48"/>
                      <a:gd name="T50" fmla="*/ 23 w 168"/>
                      <a:gd name="T51" fmla="*/ 11 h 48"/>
                      <a:gd name="T52" fmla="*/ 29 w 168"/>
                      <a:gd name="T53" fmla="*/ 10 h 48"/>
                      <a:gd name="T54" fmla="*/ 38 w 168"/>
                      <a:gd name="T55" fmla="*/ 10 h 48"/>
                      <a:gd name="T56" fmla="*/ 50 w 168"/>
                      <a:gd name="T57" fmla="*/ 10 h 48"/>
                      <a:gd name="T58" fmla="*/ 60 w 168"/>
                      <a:gd name="T59" fmla="*/ 12 h 48"/>
                      <a:gd name="T60" fmla="*/ 70 w 168"/>
                      <a:gd name="T61" fmla="*/ 13 h 48"/>
                      <a:gd name="T62" fmla="*/ 79 w 168"/>
                      <a:gd name="T63" fmla="*/ 15 h 48"/>
                      <a:gd name="T64" fmla="*/ 89 w 168"/>
                      <a:gd name="T65" fmla="*/ 16 h 48"/>
                      <a:gd name="T66" fmla="*/ 98 w 168"/>
                      <a:gd name="T67" fmla="*/ 18 h 48"/>
                      <a:gd name="T68" fmla="*/ 106 w 168"/>
                      <a:gd name="T69" fmla="*/ 22 h 48"/>
                      <a:gd name="T70" fmla="*/ 114 w 168"/>
                      <a:gd name="T71" fmla="*/ 26 h 48"/>
                      <a:gd name="T72" fmla="*/ 123 w 168"/>
                      <a:gd name="T73" fmla="*/ 30 h 48"/>
                      <a:gd name="T74" fmla="*/ 127 w 168"/>
                      <a:gd name="T75" fmla="*/ 30 h 48"/>
                      <a:gd name="T76" fmla="*/ 131 w 168"/>
                      <a:gd name="T77" fmla="*/ 30 h 48"/>
                      <a:gd name="T78" fmla="*/ 137 w 168"/>
                      <a:gd name="T79" fmla="*/ 33 h 48"/>
                      <a:gd name="T80" fmla="*/ 144 w 168"/>
                      <a:gd name="T81" fmla="*/ 36 h 48"/>
                      <a:gd name="T82" fmla="*/ 150 w 168"/>
                      <a:gd name="T83" fmla="*/ 38 h 48"/>
                      <a:gd name="T84" fmla="*/ 158 w 168"/>
                      <a:gd name="T85" fmla="*/ 42 h 48"/>
                      <a:gd name="T86" fmla="*/ 164 w 168"/>
                      <a:gd name="T87" fmla="*/ 45 h 48"/>
                      <a:gd name="T88" fmla="*/ 167 w 168"/>
                      <a:gd name="T89"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56" name="Freeform 32"/>
                  <p:cNvSpPr>
                    <a:spLocks/>
                  </p:cNvSpPr>
                  <p:nvPr/>
                </p:nvSpPr>
                <p:spPr bwMode="ltGray">
                  <a:xfrm>
                    <a:off x="1985" y="1514"/>
                    <a:ext cx="173" cy="20"/>
                  </a:xfrm>
                  <a:custGeom>
                    <a:avLst/>
                    <a:gdLst>
                      <a:gd name="T0" fmla="*/ 172 w 173"/>
                      <a:gd name="T1" fmla="*/ 19 h 20"/>
                      <a:gd name="T2" fmla="*/ 167 w 173"/>
                      <a:gd name="T3" fmla="*/ 17 h 20"/>
                      <a:gd name="T4" fmla="*/ 163 w 173"/>
                      <a:gd name="T5" fmla="*/ 15 h 20"/>
                      <a:gd name="T6" fmla="*/ 157 w 173"/>
                      <a:gd name="T7" fmla="*/ 13 h 20"/>
                      <a:gd name="T8" fmla="*/ 152 w 173"/>
                      <a:gd name="T9" fmla="*/ 11 h 20"/>
                      <a:gd name="T10" fmla="*/ 146 w 173"/>
                      <a:gd name="T11" fmla="*/ 9 h 20"/>
                      <a:gd name="T12" fmla="*/ 138 w 173"/>
                      <a:gd name="T13" fmla="*/ 6 h 20"/>
                      <a:gd name="T14" fmla="*/ 131 w 173"/>
                      <a:gd name="T15" fmla="*/ 2 h 20"/>
                      <a:gd name="T16" fmla="*/ 125 w 173"/>
                      <a:gd name="T17" fmla="*/ 2 h 20"/>
                      <a:gd name="T18" fmla="*/ 118 w 173"/>
                      <a:gd name="T19" fmla="*/ 3 h 20"/>
                      <a:gd name="T20" fmla="*/ 108 w 173"/>
                      <a:gd name="T21" fmla="*/ 5 h 20"/>
                      <a:gd name="T22" fmla="*/ 103 w 173"/>
                      <a:gd name="T23" fmla="*/ 5 h 20"/>
                      <a:gd name="T24" fmla="*/ 91 w 173"/>
                      <a:gd name="T25" fmla="*/ 3 h 20"/>
                      <a:gd name="T26" fmla="*/ 77 w 173"/>
                      <a:gd name="T27" fmla="*/ 1 h 20"/>
                      <a:gd name="T28" fmla="*/ 67 w 173"/>
                      <a:gd name="T29" fmla="*/ 0 h 20"/>
                      <a:gd name="T30" fmla="*/ 55 w 173"/>
                      <a:gd name="T31" fmla="*/ 0 h 20"/>
                      <a:gd name="T32" fmla="*/ 43 w 173"/>
                      <a:gd name="T33" fmla="*/ 0 h 20"/>
                      <a:gd name="T34" fmla="*/ 35 w 173"/>
                      <a:gd name="T35" fmla="*/ 1 h 20"/>
                      <a:gd name="T36" fmla="*/ 26 w 173"/>
                      <a:gd name="T37" fmla="*/ 2 h 20"/>
                      <a:gd name="T38" fmla="*/ 18 w 173"/>
                      <a:gd name="T39" fmla="*/ 3 h 20"/>
                      <a:gd name="T40" fmla="*/ 9 w 173"/>
                      <a:gd name="T41" fmla="*/ 4 h 20"/>
                      <a:gd name="T42" fmla="*/ 8 w 173"/>
                      <a:gd name="T43" fmla="*/ 8 h 20"/>
                      <a:gd name="T44" fmla="*/ 6 w 173"/>
                      <a:gd name="T45" fmla="*/ 11 h 20"/>
                      <a:gd name="T46" fmla="*/ 4 w 173"/>
                      <a:gd name="T47" fmla="*/ 14 h 20"/>
                      <a:gd name="T48" fmla="*/ 0 w 173"/>
                      <a:gd name="T49" fmla="*/ 16 h 20"/>
                      <a:gd name="T50" fmla="*/ 7 w 173"/>
                      <a:gd name="T51" fmla="*/ 15 h 20"/>
                      <a:gd name="T52" fmla="*/ 15 w 173"/>
                      <a:gd name="T53" fmla="*/ 13 h 20"/>
                      <a:gd name="T54" fmla="*/ 21 w 173"/>
                      <a:gd name="T55" fmla="*/ 12 h 20"/>
                      <a:gd name="T56" fmla="*/ 29 w 173"/>
                      <a:gd name="T57" fmla="*/ 11 h 20"/>
                      <a:gd name="T58" fmla="*/ 36 w 173"/>
                      <a:gd name="T59" fmla="*/ 10 h 20"/>
                      <a:gd name="T60" fmla="*/ 49 w 173"/>
                      <a:gd name="T61" fmla="*/ 9 h 20"/>
                      <a:gd name="T62" fmla="*/ 62 w 173"/>
                      <a:gd name="T63" fmla="*/ 8 h 20"/>
                      <a:gd name="T64" fmla="*/ 77 w 173"/>
                      <a:gd name="T65" fmla="*/ 7 h 20"/>
                      <a:gd name="T66" fmla="*/ 92 w 173"/>
                      <a:gd name="T67" fmla="*/ 6 h 20"/>
                      <a:gd name="T68" fmla="*/ 106 w 173"/>
                      <a:gd name="T69" fmla="*/ 6 h 20"/>
                      <a:gd name="T70" fmla="*/ 118 w 173"/>
                      <a:gd name="T71" fmla="*/ 7 h 20"/>
                      <a:gd name="T72" fmla="*/ 126 w 173"/>
                      <a:gd name="T73" fmla="*/ 9 h 20"/>
                      <a:gd name="T74" fmla="*/ 135 w 173"/>
                      <a:gd name="T75" fmla="*/ 11 h 20"/>
                      <a:gd name="T76" fmla="*/ 145 w 173"/>
                      <a:gd name="T77" fmla="*/ 13 h 20"/>
                      <a:gd name="T78" fmla="*/ 155 w 173"/>
                      <a:gd name="T79" fmla="*/ 16 h 20"/>
                      <a:gd name="T80" fmla="*/ 163 w 173"/>
                      <a:gd name="T81" fmla="*/ 17 h 20"/>
                      <a:gd name="T82" fmla="*/ 172 w 173"/>
                      <a:gd name="T8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grpSp>
        <p:nvGrpSpPr>
          <p:cNvPr id="385057" name="Group 33"/>
          <p:cNvGrpSpPr>
            <a:grpSpLocks/>
          </p:cNvGrpSpPr>
          <p:nvPr/>
        </p:nvGrpSpPr>
        <p:grpSpPr bwMode="auto">
          <a:xfrm>
            <a:off x="7934325" y="6124575"/>
            <a:ext cx="322263" cy="420688"/>
            <a:chOff x="112" y="4288"/>
            <a:chExt cx="439" cy="478"/>
          </a:xfrm>
        </p:grpSpPr>
        <p:grpSp>
          <p:nvGrpSpPr>
            <p:cNvPr id="385058" name="Group 34"/>
            <p:cNvGrpSpPr>
              <a:grpSpLocks/>
            </p:cNvGrpSpPr>
            <p:nvPr/>
          </p:nvGrpSpPr>
          <p:grpSpPr bwMode="auto">
            <a:xfrm>
              <a:off x="259" y="4288"/>
              <a:ext cx="148" cy="478"/>
              <a:chOff x="259" y="4288"/>
              <a:chExt cx="148" cy="478"/>
            </a:xfrm>
          </p:grpSpPr>
          <p:sp>
            <p:nvSpPr>
              <p:cNvPr id="385059" name="Freeform 35"/>
              <p:cNvSpPr>
                <a:spLocks/>
              </p:cNvSpPr>
              <p:nvPr/>
            </p:nvSpPr>
            <p:spPr bwMode="auto">
              <a:xfrm>
                <a:off x="260" y="4288"/>
                <a:ext cx="147" cy="478"/>
              </a:xfrm>
              <a:custGeom>
                <a:avLst/>
                <a:gdLst>
                  <a:gd name="T0" fmla="*/ 49 w 147"/>
                  <a:gd name="T1" fmla="*/ 188 h 478"/>
                  <a:gd name="T2" fmla="*/ 131 w 147"/>
                  <a:gd name="T3" fmla="*/ 472 h 478"/>
                  <a:gd name="T4" fmla="*/ 135 w 147"/>
                  <a:gd name="T5" fmla="*/ 475 h 478"/>
                  <a:gd name="T6" fmla="*/ 139 w 147"/>
                  <a:gd name="T7" fmla="*/ 477 h 478"/>
                  <a:gd name="T8" fmla="*/ 142 w 147"/>
                  <a:gd name="T9" fmla="*/ 475 h 478"/>
                  <a:gd name="T10" fmla="*/ 144 w 147"/>
                  <a:gd name="T11" fmla="*/ 472 h 478"/>
                  <a:gd name="T12" fmla="*/ 146 w 147"/>
                  <a:gd name="T13" fmla="*/ 468 h 478"/>
                  <a:gd name="T14" fmla="*/ 146 w 147"/>
                  <a:gd name="T15" fmla="*/ 463 h 478"/>
                  <a:gd name="T16" fmla="*/ 143 w 147"/>
                  <a:gd name="T17" fmla="*/ 455 h 478"/>
                  <a:gd name="T18" fmla="*/ 61 w 147"/>
                  <a:gd name="T19" fmla="*/ 176 h 478"/>
                  <a:gd name="T20" fmla="*/ 9 w 147"/>
                  <a:gd name="T21" fmla="*/ 5 h 478"/>
                  <a:gd name="T22" fmla="*/ 6 w 147"/>
                  <a:gd name="T23" fmla="*/ 2 h 478"/>
                  <a:gd name="T24" fmla="*/ 4 w 147"/>
                  <a:gd name="T25" fmla="*/ 1 h 478"/>
                  <a:gd name="T26" fmla="*/ 1 w 147"/>
                  <a:gd name="T27" fmla="*/ 0 h 478"/>
                  <a:gd name="T28" fmla="*/ 0 w 147"/>
                  <a:gd name="T29" fmla="*/ 2 h 478"/>
                  <a:gd name="T30" fmla="*/ 0 w 147"/>
                  <a:gd name="T31" fmla="*/ 6 h 478"/>
                  <a:gd name="T32" fmla="*/ 0 w 147"/>
                  <a:gd name="T33" fmla="*/ 10 h 478"/>
                  <a:gd name="T34" fmla="*/ 49 w 147"/>
                  <a:gd name="T35" fmla="*/ 188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7" h="478">
                    <a:moveTo>
                      <a:pt x="49" y="188"/>
                    </a:moveTo>
                    <a:lnTo>
                      <a:pt x="131" y="472"/>
                    </a:lnTo>
                    <a:lnTo>
                      <a:pt x="135" y="475"/>
                    </a:lnTo>
                    <a:lnTo>
                      <a:pt x="139" y="477"/>
                    </a:lnTo>
                    <a:lnTo>
                      <a:pt x="142" y="475"/>
                    </a:lnTo>
                    <a:lnTo>
                      <a:pt x="144" y="472"/>
                    </a:lnTo>
                    <a:lnTo>
                      <a:pt x="146" y="468"/>
                    </a:lnTo>
                    <a:lnTo>
                      <a:pt x="146" y="463"/>
                    </a:lnTo>
                    <a:lnTo>
                      <a:pt x="143" y="455"/>
                    </a:lnTo>
                    <a:lnTo>
                      <a:pt x="61" y="176"/>
                    </a:lnTo>
                    <a:lnTo>
                      <a:pt x="9" y="5"/>
                    </a:lnTo>
                    <a:lnTo>
                      <a:pt x="6" y="2"/>
                    </a:lnTo>
                    <a:lnTo>
                      <a:pt x="4" y="1"/>
                    </a:lnTo>
                    <a:lnTo>
                      <a:pt x="1" y="0"/>
                    </a:lnTo>
                    <a:lnTo>
                      <a:pt x="0" y="2"/>
                    </a:lnTo>
                    <a:lnTo>
                      <a:pt x="0" y="6"/>
                    </a:lnTo>
                    <a:lnTo>
                      <a:pt x="0" y="10"/>
                    </a:lnTo>
                    <a:lnTo>
                      <a:pt x="49" y="188"/>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60" name="Freeform 36"/>
              <p:cNvSpPr>
                <a:spLocks/>
              </p:cNvSpPr>
              <p:nvPr/>
            </p:nvSpPr>
            <p:spPr bwMode="auto">
              <a:xfrm>
                <a:off x="259" y="4289"/>
                <a:ext cx="146" cy="477"/>
              </a:xfrm>
              <a:custGeom>
                <a:avLst/>
                <a:gdLst>
                  <a:gd name="T0" fmla="*/ 50 w 146"/>
                  <a:gd name="T1" fmla="*/ 186 h 477"/>
                  <a:gd name="T2" fmla="*/ 131 w 146"/>
                  <a:gd name="T3" fmla="*/ 471 h 477"/>
                  <a:gd name="T4" fmla="*/ 133 w 146"/>
                  <a:gd name="T5" fmla="*/ 474 h 477"/>
                  <a:gd name="T6" fmla="*/ 138 w 146"/>
                  <a:gd name="T7" fmla="*/ 476 h 477"/>
                  <a:gd name="T8" fmla="*/ 141 w 146"/>
                  <a:gd name="T9" fmla="*/ 474 h 477"/>
                  <a:gd name="T10" fmla="*/ 144 w 146"/>
                  <a:gd name="T11" fmla="*/ 473 h 477"/>
                  <a:gd name="T12" fmla="*/ 145 w 146"/>
                  <a:gd name="T13" fmla="*/ 467 h 477"/>
                  <a:gd name="T14" fmla="*/ 145 w 146"/>
                  <a:gd name="T15" fmla="*/ 462 h 477"/>
                  <a:gd name="T16" fmla="*/ 143 w 146"/>
                  <a:gd name="T17" fmla="*/ 454 h 477"/>
                  <a:gd name="T18" fmla="*/ 61 w 146"/>
                  <a:gd name="T19" fmla="*/ 174 h 477"/>
                  <a:gd name="T20" fmla="*/ 9 w 146"/>
                  <a:gd name="T21" fmla="*/ 4 h 477"/>
                  <a:gd name="T22" fmla="*/ 6 w 146"/>
                  <a:gd name="T23" fmla="*/ 2 h 477"/>
                  <a:gd name="T24" fmla="*/ 4 w 146"/>
                  <a:gd name="T25" fmla="*/ 0 h 477"/>
                  <a:gd name="T26" fmla="*/ 2 w 146"/>
                  <a:gd name="T27" fmla="*/ 0 h 477"/>
                  <a:gd name="T28" fmla="*/ 1 w 146"/>
                  <a:gd name="T29" fmla="*/ 2 h 477"/>
                  <a:gd name="T30" fmla="*/ 0 w 146"/>
                  <a:gd name="T31" fmla="*/ 5 h 477"/>
                  <a:gd name="T32" fmla="*/ 0 w 146"/>
                  <a:gd name="T33" fmla="*/ 9 h 477"/>
                  <a:gd name="T34" fmla="*/ 50 w 146"/>
                  <a:gd name="T35"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6" h="477">
                    <a:moveTo>
                      <a:pt x="50" y="186"/>
                    </a:moveTo>
                    <a:lnTo>
                      <a:pt x="131" y="471"/>
                    </a:lnTo>
                    <a:lnTo>
                      <a:pt x="133" y="474"/>
                    </a:lnTo>
                    <a:lnTo>
                      <a:pt x="138" y="476"/>
                    </a:lnTo>
                    <a:lnTo>
                      <a:pt x="141" y="474"/>
                    </a:lnTo>
                    <a:lnTo>
                      <a:pt x="144" y="473"/>
                    </a:lnTo>
                    <a:lnTo>
                      <a:pt x="145" y="467"/>
                    </a:lnTo>
                    <a:lnTo>
                      <a:pt x="145" y="462"/>
                    </a:lnTo>
                    <a:lnTo>
                      <a:pt x="143" y="454"/>
                    </a:lnTo>
                    <a:lnTo>
                      <a:pt x="61" y="174"/>
                    </a:lnTo>
                    <a:lnTo>
                      <a:pt x="9" y="4"/>
                    </a:lnTo>
                    <a:lnTo>
                      <a:pt x="6" y="2"/>
                    </a:lnTo>
                    <a:lnTo>
                      <a:pt x="4" y="0"/>
                    </a:lnTo>
                    <a:lnTo>
                      <a:pt x="2" y="0"/>
                    </a:lnTo>
                    <a:lnTo>
                      <a:pt x="1" y="2"/>
                    </a:lnTo>
                    <a:lnTo>
                      <a:pt x="0" y="5"/>
                    </a:lnTo>
                    <a:lnTo>
                      <a:pt x="0" y="9"/>
                    </a:lnTo>
                    <a:lnTo>
                      <a:pt x="50" y="186"/>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5061" name="Group 37"/>
            <p:cNvGrpSpPr>
              <a:grpSpLocks/>
            </p:cNvGrpSpPr>
            <p:nvPr/>
          </p:nvGrpSpPr>
          <p:grpSpPr bwMode="auto">
            <a:xfrm>
              <a:off x="112" y="4295"/>
              <a:ext cx="439" cy="321"/>
              <a:chOff x="112" y="4295"/>
              <a:chExt cx="439" cy="321"/>
            </a:xfrm>
          </p:grpSpPr>
          <p:sp>
            <p:nvSpPr>
              <p:cNvPr id="385062" name="Freeform 38"/>
              <p:cNvSpPr>
                <a:spLocks/>
              </p:cNvSpPr>
              <p:nvPr/>
            </p:nvSpPr>
            <p:spPr bwMode="auto">
              <a:xfrm>
                <a:off x="191" y="4304"/>
                <a:ext cx="273" cy="276"/>
              </a:xfrm>
              <a:custGeom>
                <a:avLst/>
                <a:gdLst>
                  <a:gd name="T0" fmla="*/ 43 w 273"/>
                  <a:gd name="T1" fmla="*/ 32 h 276"/>
                  <a:gd name="T2" fmla="*/ 69 w 273"/>
                  <a:gd name="T3" fmla="*/ 13 h 276"/>
                  <a:gd name="T4" fmla="*/ 92 w 273"/>
                  <a:gd name="T5" fmla="*/ 4 h 276"/>
                  <a:gd name="T6" fmla="*/ 123 w 273"/>
                  <a:gd name="T7" fmla="*/ 0 h 276"/>
                  <a:gd name="T8" fmla="*/ 154 w 273"/>
                  <a:gd name="T9" fmla="*/ 9 h 276"/>
                  <a:gd name="T10" fmla="*/ 194 w 273"/>
                  <a:gd name="T11" fmla="*/ 36 h 276"/>
                  <a:gd name="T12" fmla="*/ 232 w 273"/>
                  <a:gd name="T13" fmla="*/ 75 h 276"/>
                  <a:gd name="T14" fmla="*/ 265 w 273"/>
                  <a:gd name="T15" fmla="*/ 128 h 276"/>
                  <a:gd name="T16" fmla="*/ 268 w 273"/>
                  <a:gd name="T17" fmla="*/ 156 h 276"/>
                  <a:gd name="T18" fmla="*/ 261 w 273"/>
                  <a:gd name="T19" fmla="*/ 146 h 276"/>
                  <a:gd name="T20" fmla="*/ 253 w 273"/>
                  <a:gd name="T21" fmla="*/ 138 h 276"/>
                  <a:gd name="T22" fmla="*/ 242 w 273"/>
                  <a:gd name="T23" fmla="*/ 133 h 276"/>
                  <a:gd name="T24" fmla="*/ 232 w 273"/>
                  <a:gd name="T25" fmla="*/ 132 h 276"/>
                  <a:gd name="T26" fmla="*/ 220 w 273"/>
                  <a:gd name="T27" fmla="*/ 133 h 276"/>
                  <a:gd name="T28" fmla="*/ 209 w 273"/>
                  <a:gd name="T29" fmla="*/ 137 h 276"/>
                  <a:gd name="T30" fmla="*/ 201 w 273"/>
                  <a:gd name="T31" fmla="*/ 144 h 276"/>
                  <a:gd name="T32" fmla="*/ 193 w 273"/>
                  <a:gd name="T33" fmla="*/ 155 h 276"/>
                  <a:gd name="T34" fmla="*/ 187 w 273"/>
                  <a:gd name="T35" fmla="*/ 167 h 276"/>
                  <a:gd name="T36" fmla="*/ 184 w 273"/>
                  <a:gd name="T37" fmla="*/ 181 h 276"/>
                  <a:gd name="T38" fmla="*/ 186 w 273"/>
                  <a:gd name="T39" fmla="*/ 196 h 276"/>
                  <a:gd name="T40" fmla="*/ 166 w 273"/>
                  <a:gd name="T41" fmla="*/ 150 h 276"/>
                  <a:gd name="T42" fmla="*/ 99 w 273"/>
                  <a:gd name="T43" fmla="*/ 225 h 276"/>
                  <a:gd name="T44" fmla="*/ 99 w 273"/>
                  <a:gd name="T45" fmla="*/ 231 h 276"/>
                  <a:gd name="T46" fmla="*/ 92 w 273"/>
                  <a:gd name="T47" fmla="*/ 221 h 276"/>
                  <a:gd name="T48" fmla="*/ 83 w 273"/>
                  <a:gd name="T49" fmla="*/ 212 h 276"/>
                  <a:gd name="T50" fmla="*/ 73 w 273"/>
                  <a:gd name="T51" fmla="*/ 207 h 276"/>
                  <a:gd name="T52" fmla="*/ 63 w 273"/>
                  <a:gd name="T53" fmla="*/ 204 h 276"/>
                  <a:gd name="T54" fmla="*/ 53 w 273"/>
                  <a:gd name="T55" fmla="*/ 206 h 276"/>
                  <a:gd name="T56" fmla="*/ 43 w 273"/>
                  <a:gd name="T57" fmla="*/ 208 h 276"/>
                  <a:gd name="T58" fmla="*/ 33 w 273"/>
                  <a:gd name="T59" fmla="*/ 214 h 276"/>
                  <a:gd name="T60" fmla="*/ 25 w 273"/>
                  <a:gd name="T61" fmla="*/ 222 h 276"/>
                  <a:gd name="T62" fmla="*/ 19 w 273"/>
                  <a:gd name="T63" fmla="*/ 231 h 276"/>
                  <a:gd name="T64" fmla="*/ 15 w 273"/>
                  <a:gd name="T65" fmla="*/ 243 h 276"/>
                  <a:gd name="T66" fmla="*/ 14 w 273"/>
                  <a:gd name="T67" fmla="*/ 258 h 276"/>
                  <a:gd name="T68" fmla="*/ 17 w 273"/>
                  <a:gd name="T69" fmla="*/ 275 h 276"/>
                  <a:gd name="T70" fmla="*/ 3 w 273"/>
                  <a:gd name="T71" fmla="*/ 229 h 276"/>
                  <a:gd name="T72" fmla="*/ 0 w 273"/>
                  <a:gd name="T73" fmla="*/ 173 h 276"/>
                  <a:gd name="T74" fmla="*/ 4 w 273"/>
                  <a:gd name="T75" fmla="*/ 119 h 276"/>
                  <a:gd name="T76" fmla="*/ 30 w 273"/>
                  <a:gd name="T77" fmla="*/ 4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3" h="276">
                    <a:moveTo>
                      <a:pt x="30" y="48"/>
                    </a:moveTo>
                    <a:lnTo>
                      <a:pt x="43" y="32"/>
                    </a:lnTo>
                    <a:lnTo>
                      <a:pt x="55" y="21"/>
                    </a:lnTo>
                    <a:lnTo>
                      <a:pt x="69" y="13"/>
                    </a:lnTo>
                    <a:lnTo>
                      <a:pt x="78" y="8"/>
                    </a:lnTo>
                    <a:lnTo>
                      <a:pt x="92" y="4"/>
                    </a:lnTo>
                    <a:lnTo>
                      <a:pt x="108" y="0"/>
                    </a:lnTo>
                    <a:lnTo>
                      <a:pt x="123" y="0"/>
                    </a:lnTo>
                    <a:lnTo>
                      <a:pt x="144" y="4"/>
                    </a:lnTo>
                    <a:lnTo>
                      <a:pt x="154" y="9"/>
                    </a:lnTo>
                    <a:lnTo>
                      <a:pt x="173" y="20"/>
                    </a:lnTo>
                    <a:lnTo>
                      <a:pt x="194" y="36"/>
                    </a:lnTo>
                    <a:lnTo>
                      <a:pt x="213" y="55"/>
                    </a:lnTo>
                    <a:lnTo>
                      <a:pt x="232" y="75"/>
                    </a:lnTo>
                    <a:lnTo>
                      <a:pt x="247" y="105"/>
                    </a:lnTo>
                    <a:lnTo>
                      <a:pt x="265" y="128"/>
                    </a:lnTo>
                    <a:lnTo>
                      <a:pt x="272" y="165"/>
                    </a:lnTo>
                    <a:lnTo>
                      <a:pt x="268" y="156"/>
                    </a:lnTo>
                    <a:lnTo>
                      <a:pt x="265" y="150"/>
                    </a:lnTo>
                    <a:lnTo>
                      <a:pt x="261" y="146"/>
                    </a:lnTo>
                    <a:lnTo>
                      <a:pt x="256" y="142"/>
                    </a:lnTo>
                    <a:lnTo>
                      <a:pt x="253" y="138"/>
                    </a:lnTo>
                    <a:lnTo>
                      <a:pt x="247" y="136"/>
                    </a:lnTo>
                    <a:lnTo>
                      <a:pt x="242" y="133"/>
                    </a:lnTo>
                    <a:lnTo>
                      <a:pt x="237" y="132"/>
                    </a:lnTo>
                    <a:lnTo>
                      <a:pt x="232" y="132"/>
                    </a:lnTo>
                    <a:lnTo>
                      <a:pt x="226" y="132"/>
                    </a:lnTo>
                    <a:lnTo>
                      <a:pt x="220" y="133"/>
                    </a:lnTo>
                    <a:lnTo>
                      <a:pt x="215" y="134"/>
                    </a:lnTo>
                    <a:lnTo>
                      <a:pt x="209" y="137"/>
                    </a:lnTo>
                    <a:lnTo>
                      <a:pt x="205" y="141"/>
                    </a:lnTo>
                    <a:lnTo>
                      <a:pt x="201" y="144"/>
                    </a:lnTo>
                    <a:lnTo>
                      <a:pt x="196" y="149"/>
                    </a:lnTo>
                    <a:lnTo>
                      <a:pt x="193" y="155"/>
                    </a:lnTo>
                    <a:lnTo>
                      <a:pt x="190" y="161"/>
                    </a:lnTo>
                    <a:lnTo>
                      <a:pt x="187" y="167"/>
                    </a:lnTo>
                    <a:lnTo>
                      <a:pt x="186" y="175"/>
                    </a:lnTo>
                    <a:lnTo>
                      <a:pt x="184" y="181"/>
                    </a:lnTo>
                    <a:lnTo>
                      <a:pt x="185" y="190"/>
                    </a:lnTo>
                    <a:lnTo>
                      <a:pt x="186" y="196"/>
                    </a:lnTo>
                    <a:lnTo>
                      <a:pt x="187" y="203"/>
                    </a:lnTo>
                    <a:lnTo>
                      <a:pt x="166" y="150"/>
                    </a:lnTo>
                    <a:lnTo>
                      <a:pt x="98" y="175"/>
                    </a:lnTo>
                    <a:lnTo>
                      <a:pt x="99" y="225"/>
                    </a:lnTo>
                    <a:lnTo>
                      <a:pt x="102" y="239"/>
                    </a:lnTo>
                    <a:lnTo>
                      <a:pt x="99" y="231"/>
                    </a:lnTo>
                    <a:lnTo>
                      <a:pt x="96" y="226"/>
                    </a:lnTo>
                    <a:lnTo>
                      <a:pt x="92" y="221"/>
                    </a:lnTo>
                    <a:lnTo>
                      <a:pt x="87" y="217"/>
                    </a:lnTo>
                    <a:lnTo>
                      <a:pt x="83" y="212"/>
                    </a:lnTo>
                    <a:lnTo>
                      <a:pt x="78" y="210"/>
                    </a:lnTo>
                    <a:lnTo>
                      <a:pt x="73" y="207"/>
                    </a:lnTo>
                    <a:lnTo>
                      <a:pt x="68" y="206"/>
                    </a:lnTo>
                    <a:lnTo>
                      <a:pt x="63" y="204"/>
                    </a:lnTo>
                    <a:lnTo>
                      <a:pt x="58" y="204"/>
                    </a:lnTo>
                    <a:lnTo>
                      <a:pt x="53" y="206"/>
                    </a:lnTo>
                    <a:lnTo>
                      <a:pt x="48" y="206"/>
                    </a:lnTo>
                    <a:lnTo>
                      <a:pt x="43" y="208"/>
                    </a:lnTo>
                    <a:lnTo>
                      <a:pt x="38" y="211"/>
                    </a:lnTo>
                    <a:lnTo>
                      <a:pt x="33" y="214"/>
                    </a:lnTo>
                    <a:lnTo>
                      <a:pt x="28" y="218"/>
                    </a:lnTo>
                    <a:lnTo>
                      <a:pt x="25" y="222"/>
                    </a:lnTo>
                    <a:lnTo>
                      <a:pt x="22" y="226"/>
                    </a:lnTo>
                    <a:lnTo>
                      <a:pt x="19" y="231"/>
                    </a:lnTo>
                    <a:lnTo>
                      <a:pt x="17" y="238"/>
                    </a:lnTo>
                    <a:lnTo>
                      <a:pt x="15" y="243"/>
                    </a:lnTo>
                    <a:lnTo>
                      <a:pt x="14" y="252"/>
                    </a:lnTo>
                    <a:lnTo>
                      <a:pt x="14" y="258"/>
                    </a:lnTo>
                    <a:lnTo>
                      <a:pt x="15" y="264"/>
                    </a:lnTo>
                    <a:lnTo>
                      <a:pt x="17" y="275"/>
                    </a:lnTo>
                    <a:lnTo>
                      <a:pt x="12" y="262"/>
                    </a:lnTo>
                    <a:lnTo>
                      <a:pt x="3" y="229"/>
                    </a:lnTo>
                    <a:lnTo>
                      <a:pt x="2" y="207"/>
                    </a:lnTo>
                    <a:lnTo>
                      <a:pt x="0" y="173"/>
                    </a:lnTo>
                    <a:lnTo>
                      <a:pt x="0" y="144"/>
                    </a:lnTo>
                    <a:lnTo>
                      <a:pt x="4" y="119"/>
                    </a:lnTo>
                    <a:lnTo>
                      <a:pt x="11" y="84"/>
                    </a:lnTo>
                    <a:lnTo>
                      <a:pt x="30" y="4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5063" name="Freeform 39"/>
              <p:cNvSpPr>
                <a:spLocks/>
              </p:cNvSpPr>
              <p:nvPr/>
            </p:nvSpPr>
            <p:spPr bwMode="auto">
              <a:xfrm>
                <a:off x="112" y="4295"/>
                <a:ext cx="439" cy="321"/>
              </a:xfrm>
              <a:custGeom>
                <a:avLst/>
                <a:gdLst>
                  <a:gd name="T0" fmla="*/ 146 w 439"/>
                  <a:gd name="T1" fmla="*/ 22 h 321"/>
                  <a:gd name="T2" fmla="*/ 113 w 439"/>
                  <a:gd name="T3" fmla="*/ 43 h 321"/>
                  <a:gd name="T4" fmla="*/ 83 w 439"/>
                  <a:gd name="T5" fmla="*/ 67 h 321"/>
                  <a:gd name="T6" fmla="*/ 57 w 439"/>
                  <a:gd name="T7" fmla="*/ 96 h 321"/>
                  <a:gd name="T8" fmla="*/ 31 w 439"/>
                  <a:gd name="T9" fmla="*/ 134 h 321"/>
                  <a:gd name="T10" fmla="*/ 12 w 439"/>
                  <a:gd name="T11" fmla="*/ 177 h 321"/>
                  <a:gd name="T12" fmla="*/ 1 w 439"/>
                  <a:gd name="T13" fmla="*/ 227 h 321"/>
                  <a:gd name="T14" fmla="*/ 0 w 439"/>
                  <a:gd name="T15" fmla="*/ 278 h 321"/>
                  <a:gd name="T16" fmla="*/ 9 w 439"/>
                  <a:gd name="T17" fmla="*/ 320 h 321"/>
                  <a:gd name="T18" fmla="*/ 10 w 439"/>
                  <a:gd name="T19" fmla="*/ 282 h 321"/>
                  <a:gd name="T20" fmla="*/ 29 w 439"/>
                  <a:gd name="T21" fmla="*/ 258 h 321"/>
                  <a:gd name="T22" fmla="*/ 55 w 439"/>
                  <a:gd name="T23" fmla="*/ 250 h 321"/>
                  <a:gd name="T24" fmla="*/ 81 w 439"/>
                  <a:gd name="T25" fmla="*/ 260 h 321"/>
                  <a:gd name="T26" fmla="*/ 94 w 439"/>
                  <a:gd name="T27" fmla="*/ 276 h 321"/>
                  <a:gd name="T28" fmla="*/ 84 w 439"/>
                  <a:gd name="T29" fmla="*/ 229 h 321"/>
                  <a:gd name="T30" fmla="*/ 81 w 439"/>
                  <a:gd name="T31" fmla="*/ 178 h 321"/>
                  <a:gd name="T32" fmla="*/ 85 w 439"/>
                  <a:gd name="T33" fmla="*/ 129 h 321"/>
                  <a:gd name="T34" fmla="*/ 96 w 439"/>
                  <a:gd name="T35" fmla="*/ 91 h 321"/>
                  <a:gd name="T36" fmla="*/ 113 w 439"/>
                  <a:gd name="T37" fmla="*/ 57 h 321"/>
                  <a:gd name="T38" fmla="*/ 138 w 439"/>
                  <a:gd name="T39" fmla="*/ 30 h 321"/>
                  <a:gd name="T40" fmla="*/ 149 w 439"/>
                  <a:gd name="T41" fmla="*/ 30 h 321"/>
                  <a:gd name="T42" fmla="*/ 146 w 439"/>
                  <a:gd name="T43" fmla="*/ 71 h 321"/>
                  <a:gd name="T44" fmla="*/ 150 w 439"/>
                  <a:gd name="T45" fmla="*/ 116 h 321"/>
                  <a:gd name="T46" fmla="*/ 161 w 439"/>
                  <a:gd name="T47" fmla="*/ 172 h 321"/>
                  <a:gd name="T48" fmla="*/ 174 w 439"/>
                  <a:gd name="T49" fmla="*/ 220 h 321"/>
                  <a:gd name="T50" fmla="*/ 179 w 439"/>
                  <a:gd name="T51" fmla="*/ 231 h 321"/>
                  <a:gd name="T52" fmla="*/ 189 w 439"/>
                  <a:gd name="T53" fmla="*/ 196 h 321"/>
                  <a:gd name="T54" fmla="*/ 217 w 439"/>
                  <a:gd name="T55" fmla="*/ 178 h 321"/>
                  <a:gd name="T56" fmla="*/ 247 w 439"/>
                  <a:gd name="T57" fmla="*/ 184 h 321"/>
                  <a:gd name="T58" fmla="*/ 262 w 439"/>
                  <a:gd name="T59" fmla="*/ 198 h 321"/>
                  <a:gd name="T60" fmla="*/ 248 w 439"/>
                  <a:gd name="T61" fmla="*/ 158 h 321"/>
                  <a:gd name="T62" fmla="*/ 231 w 439"/>
                  <a:gd name="T63" fmla="*/ 115 h 321"/>
                  <a:gd name="T64" fmla="*/ 211 w 439"/>
                  <a:gd name="T65" fmla="*/ 75 h 321"/>
                  <a:gd name="T66" fmla="*/ 192 w 439"/>
                  <a:gd name="T67" fmla="*/ 44 h 321"/>
                  <a:gd name="T68" fmla="*/ 170 w 439"/>
                  <a:gd name="T69" fmla="*/ 20 h 321"/>
                  <a:gd name="T70" fmla="*/ 183 w 439"/>
                  <a:gd name="T71" fmla="*/ 12 h 321"/>
                  <a:gd name="T72" fmla="*/ 217 w 439"/>
                  <a:gd name="T73" fmla="*/ 14 h 321"/>
                  <a:gd name="T74" fmla="*/ 251 w 439"/>
                  <a:gd name="T75" fmla="*/ 30 h 321"/>
                  <a:gd name="T76" fmla="*/ 278 w 439"/>
                  <a:gd name="T77" fmla="*/ 52 h 321"/>
                  <a:gd name="T78" fmla="*/ 303 w 439"/>
                  <a:gd name="T79" fmla="*/ 80 h 321"/>
                  <a:gd name="T80" fmla="*/ 324 w 439"/>
                  <a:gd name="T81" fmla="*/ 112 h 321"/>
                  <a:gd name="T82" fmla="*/ 341 w 439"/>
                  <a:gd name="T83" fmla="*/ 149 h 321"/>
                  <a:gd name="T84" fmla="*/ 350 w 439"/>
                  <a:gd name="T85" fmla="*/ 157 h 321"/>
                  <a:gd name="T86" fmla="*/ 360 w 439"/>
                  <a:gd name="T87" fmla="*/ 125 h 321"/>
                  <a:gd name="T88" fmla="*/ 383 w 439"/>
                  <a:gd name="T89" fmla="*/ 106 h 321"/>
                  <a:gd name="T90" fmla="*/ 407 w 439"/>
                  <a:gd name="T91" fmla="*/ 106 h 321"/>
                  <a:gd name="T92" fmla="*/ 430 w 439"/>
                  <a:gd name="T93" fmla="*/ 125 h 321"/>
                  <a:gd name="T94" fmla="*/ 430 w 439"/>
                  <a:gd name="T95" fmla="*/ 116 h 321"/>
                  <a:gd name="T96" fmla="*/ 411 w 439"/>
                  <a:gd name="T97" fmla="*/ 83 h 321"/>
                  <a:gd name="T98" fmla="*/ 387 w 439"/>
                  <a:gd name="T99" fmla="*/ 53 h 321"/>
                  <a:gd name="T100" fmla="*/ 356 w 439"/>
                  <a:gd name="T101" fmla="*/ 29 h 321"/>
                  <a:gd name="T102" fmla="*/ 324 w 439"/>
                  <a:gd name="T103" fmla="*/ 13 h 321"/>
                  <a:gd name="T104" fmla="*/ 291 w 439"/>
                  <a:gd name="T105" fmla="*/ 4 h 321"/>
                  <a:gd name="T106" fmla="*/ 256 w 439"/>
                  <a:gd name="T107" fmla="*/ 0 h 321"/>
                  <a:gd name="T108" fmla="*/ 217 w 439"/>
                  <a:gd name="T109" fmla="*/ 1 h 321"/>
                  <a:gd name="T110" fmla="*/ 180 w 439"/>
                  <a:gd name="T111" fmla="*/ 9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9" h="321">
                    <a:moveTo>
                      <a:pt x="172" y="12"/>
                    </a:moveTo>
                    <a:lnTo>
                      <a:pt x="162" y="16"/>
                    </a:lnTo>
                    <a:lnTo>
                      <a:pt x="157" y="17"/>
                    </a:lnTo>
                    <a:lnTo>
                      <a:pt x="152" y="20"/>
                    </a:lnTo>
                    <a:lnTo>
                      <a:pt x="146" y="22"/>
                    </a:lnTo>
                    <a:lnTo>
                      <a:pt x="138" y="26"/>
                    </a:lnTo>
                    <a:lnTo>
                      <a:pt x="132" y="30"/>
                    </a:lnTo>
                    <a:lnTo>
                      <a:pt x="126" y="33"/>
                    </a:lnTo>
                    <a:lnTo>
                      <a:pt x="119" y="38"/>
                    </a:lnTo>
                    <a:lnTo>
                      <a:pt x="113" y="43"/>
                    </a:lnTo>
                    <a:lnTo>
                      <a:pt x="107" y="47"/>
                    </a:lnTo>
                    <a:lnTo>
                      <a:pt x="101" y="52"/>
                    </a:lnTo>
                    <a:lnTo>
                      <a:pt x="94" y="57"/>
                    </a:lnTo>
                    <a:lnTo>
                      <a:pt x="88" y="61"/>
                    </a:lnTo>
                    <a:lnTo>
                      <a:pt x="83" y="67"/>
                    </a:lnTo>
                    <a:lnTo>
                      <a:pt x="77" y="72"/>
                    </a:lnTo>
                    <a:lnTo>
                      <a:pt x="72" y="79"/>
                    </a:lnTo>
                    <a:lnTo>
                      <a:pt x="66" y="84"/>
                    </a:lnTo>
                    <a:lnTo>
                      <a:pt x="61" y="90"/>
                    </a:lnTo>
                    <a:lnTo>
                      <a:pt x="57" y="96"/>
                    </a:lnTo>
                    <a:lnTo>
                      <a:pt x="51" y="103"/>
                    </a:lnTo>
                    <a:lnTo>
                      <a:pt x="46" y="110"/>
                    </a:lnTo>
                    <a:lnTo>
                      <a:pt x="41" y="118"/>
                    </a:lnTo>
                    <a:lnTo>
                      <a:pt x="36" y="126"/>
                    </a:lnTo>
                    <a:lnTo>
                      <a:pt x="31" y="134"/>
                    </a:lnTo>
                    <a:lnTo>
                      <a:pt x="27" y="141"/>
                    </a:lnTo>
                    <a:lnTo>
                      <a:pt x="23" y="150"/>
                    </a:lnTo>
                    <a:lnTo>
                      <a:pt x="18" y="160"/>
                    </a:lnTo>
                    <a:lnTo>
                      <a:pt x="15" y="169"/>
                    </a:lnTo>
                    <a:lnTo>
                      <a:pt x="12" y="177"/>
                    </a:lnTo>
                    <a:lnTo>
                      <a:pt x="9" y="186"/>
                    </a:lnTo>
                    <a:lnTo>
                      <a:pt x="6" y="196"/>
                    </a:lnTo>
                    <a:lnTo>
                      <a:pt x="4" y="207"/>
                    </a:lnTo>
                    <a:lnTo>
                      <a:pt x="3" y="216"/>
                    </a:lnTo>
                    <a:lnTo>
                      <a:pt x="1" y="227"/>
                    </a:lnTo>
                    <a:lnTo>
                      <a:pt x="0" y="239"/>
                    </a:lnTo>
                    <a:lnTo>
                      <a:pt x="0" y="250"/>
                    </a:lnTo>
                    <a:lnTo>
                      <a:pt x="0" y="260"/>
                    </a:lnTo>
                    <a:lnTo>
                      <a:pt x="0" y="270"/>
                    </a:lnTo>
                    <a:lnTo>
                      <a:pt x="0" y="278"/>
                    </a:lnTo>
                    <a:lnTo>
                      <a:pt x="1" y="286"/>
                    </a:lnTo>
                    <a:lnTo>
                      <a:pt x="3" y="294"/>
                    </a:lnTo>
                    <a:lnTo>
                      <a:pt x="4" y="302"/>
                    </a:lnTo>
                    <a:lnTo>
                      <a:pt x="6" y="310"/>
                    </a:lnTo>
                    <a:lnTo>
                      <a:pt x="9" y="320"/>
                    </a:lnTo>
                    <a:lnTo>
                      <a:pt x="7" y="310"/>
                    </a:lnTo>
                    <a:lnTo>
                      <a:pt x="7" y="302"/>
                    </a:lnTo>
                    <a:lnTo>
                      <a:pt x="7" y="295"/>
                    </a:lnTo>
                    <a:lnTo>
                      <a:pt x="9" y="289"/>
                    </a:lnTo>
                    <a:lnTo>
                      <a:pt x="10" y="282"/>
                    </a:lnTo>
                    <a:lnTo>
                      <a:pt x="13" y="276"/>
                    </a:lnTo>
                    <a:lnTo>
                      <a:pt x="16" y="271"/>
                    </a:lnTo>
                    <a:lnTo>
                      <a:pt x="21" y="264"/>
                    </a:lnTo>
                    <a:lnTo>
                      <a:pt x="25" y="260"/>
                    </a:lnTo>
                    <a:lnTo>
                      <a:pt x="29" y="258"/>
                    </a:lnTo>
                    <a:lnTo>
                      <a:pt x="33" y="255"/>
                    </a:lnTo>
                    <a:lnTo>
                      <a:pt x="39" y="252"/>
                    </a:lnTo>
                    <a:lnTo>
                      <a:pt x="45" y="251"/>
                    </a:lnTo>
                    <a:lnTo>
                      <a:pt x="50" y="250"/>
                    </a:lnTo>
                    <a:lnTo>
                      <a:pt x="55" y="250"/>
                    </a:lnTo>
                    <a:lnTo>
                      <a:pt x="60" y="251"/>
                    </a:lnTo>
                    <a:lnTo>
                      <a:pt x="66" y="252"/>
                    </a:lnTo>
                    <a:lnTo>
                      <a:pt x="72" y="255"/>
                    </a:lnTo>
                    <a:lnTo>
                      <a:pt x="75" y="258"/>
                    </a:lnTo>
                    <a:lnTo>
                      <a:pt x="81" y="260"/>
                    </a:lnTo>
                    <a:lnTo>
                      <a:pt x="85" y="266"/>
                    </a:lnTo>
                    <a:lnTo>
                      <a:pt x="89" y="271"/>
                    </a:lnTo>
                    <a:lnTo>
                      <a:pt x="93" y="278"/>
                    </a:lnTo>
                    <a:lnTo>
                      <a:pt x="96" y="285"/>
                    </a:lnTo>
                    <a:lnTo>
                      <a:pt x="94" y="276"/>
                    </a:lnTo>
                    <a:lnTo>
                      <a:pt x="92" y="268"/>
                    </a:lnTo>
                    <a:lnTo>
                      <a:pt x="89" y="259"/>
                    </a:lnTo>
                    <a:lnTo>
                      <a:pt x="87" y="248"/>
                    </a:lnTo>
                    <a:lnTo>
                      <a:pt x="86" y="239"/>
                    </a:lnTo>
                    <a:lnTo>
                      <a:pt x="84" y="229"/>
                    </a:lnTo>
                    <a:lnTo>
                      <a:pt x="83" y="220"/>
                    </a:lnTo>
                    <a:lnTo>
                      <a:pt x="82" y="211"/>
                    </a:lnTo>
                    <a:lnTo>
                      <a:pt x="81" y="200"/>
                    </a:lnTo>
                    <a:lnTo>
                      <a:pt x="81" y="189"/>
                    </a:lnTo>
                    <a:lnTo>
                      <a:pt x="81" y="178"/>
                    </a:lnTo>
                    <a:lnTo>
                      <a:pt x="81" y="166"/>
                    </a:lnTo>
                    <a:lnTo>
                      <a:pt x="82" y="155"/>
                    </a:lnTo>
                    <a:lnTo>
                      <a:pt x="83" y="147"/>
                    </a:lnTo>
                    <a:lnTo>
                      <a:pt x="84" y="138"/>
                    </a:lnTo>
                    <a:lnTo>
                      <a:pt x="85" y="129"/>
                    </a:lnTo>
                    <a:lnTo>
                      <a:pt x="87" y="119"/>
                    </a:lnTo>
                    <a:lnTo>
                      <a:pt x="90" y="111"/>
                    </a:lnTo>
                    <a:lnTo>
                      <a:pt x="92" y="103"/>
                    </a:lnTo>
                    <a:lnTo>
                      <a:pt x="93" y="96"/>
                    </a:lnTo>
                    <a:lnTo>
                      <a:pt x="96" y="91"/>
                    </a:lnTo>
                    <a:lnTo>
                      <a:pt x="99" y="86"/>
                    </a:lnTo>
                    <a:lnTo>
                      <a:pt x="102" y="77"/>
                    </a:lnTo>
                    <a:lnTo>
                      <a:pt x="105" y="69"/>
                    </a:lnTo>
                    <a:lnTo>
                      <a:pt x="109" y="63"/>
                    </a:lnTo>
                    <a:lnTo>
                      <a:pt x="113" y="57"/>
                    </a:lnTo>
                    <a:lnTo>
                      <a:pt x="117" y="52"/>
                    </a:lnTo>
                    <a:lnTo>
                      <a:pt x="123" y="45"/>
                    </a:lnTo>
                    <a:lnTo>
                      <a:pt x="127" y="40"/>
                    </a:lnTo>
                    <a:lnTo>
                      <a:pt x="132" y="34"/>
                    </a:lnTo>
                    <a:lnTo>
                      <a:pt x="138" y="30"/>
                    </a:lnTo>
                    <a:lnTo>
                      <a:pt x="144" y="26"/>
                    </a:lnTo>
                    <a:lnTo>
                      <a:pt x="150" y="22"/>
                    </a:lnTo>
                    <a:lnTo>
                      <a:pt x="154" y="21"/>
                    </a:lnTo>
                    <a:lnTo>
                      <a:pt x="151" y="25"/>
                    </a:lnTo>
                    <a:lnTo>
                      <a:pt x="149" y="30"/>
                    </a:lnTo>
                    <a:lnTo>
                      <a:pt x="147" y="38"/>
                    </a:lnTo>
                    <a:lnTo>
                      <a:pt x="147" y="47"/>
                    </a:lnTo>
                    <a:lnTo>
                      <a:pt x="146" y="53"/>
                    </a:lnTo>
                    <a:lnTo>
                      <a:pt x="146" y="63"/>
                    </a:lnTo>
                    <a:lnTo>
                      <a:pt x="146" y="71"/>
                    </a:lnTo>
                    <a:lnTo>
                      <a:pt x="146" y="77"/>
                    </a:lnTo>
                    <a:lnTo>
                      <a:pt x="147" y="87"/>
                    </a:lnTo>
                    <a:lnTo>
                      <a:pt x="147" y="98"/>
                    </a:lnTo>
                    <a:lnTo>
                      <a:pt x="149" y="107"/>
                    </a:lnTo>
                    <a:lnTo>
                      <a:pt x="150" y="116"/>
                    </a:lnTo>
                    <a:lnTo>
                      <a:pt x="152" y="129"/>
                    </a:lnTo>
                    <a:lnTo>
                      <a:pt x="154" y="139"/>
                    </a:lnTo>
                    <a:lnTo>
                      <a:pt x="156" y="151"/>
                    </a:lnTo>
                    <a:lnTo>
                      <a:pt x="159" y="162"/>
                    </a:lnTo>
                    <a:lnTo>
                      <a:pt x="161" y="172"/>
                    </a:lnTo>
                    <a:lnTo>
                      <a:pt x="163" y="181"/>
                    </a:lnTo>
                    <a:lnTo>
                      <a:pt x="165" y="190"/>
                    </a:lnTo>
                    <a:lnTo>
                      <a:pt x="168" y="200"/>
                    </a:lnTo>
                    <a:lnTo>
                      <a:pt x="171" y="209"/>
                    </a:lnTo>
                    <a:lnTo>
                      <a:pt x="174" y="220"/>
                    </a:lnTo>
                    <a:lnTo>
                      <a:pt x="176" y="229"/>
                    </a:lnTo>
                    <a:lnTo>
                      <a:pt x="178" y="237"/>
                    </a:lnTo>
                    <a:lnTo>
                      <a:pt x="181" y="248"/>
                    </a:lnTo>
                    <a:lnTo>
                      <a:pt x="180" y="240"/>
                    </a:lnTo>
                    <a:lnTo>
                      <a:pt x="179" y="231"/>
                    </a:lnTo>
                    <a:lnTo>
                      <a:pt x="180" y="223"/>
                    </a:lnTo>
                    <a:lnTo>
                      <a:pt x="180" y="216"/>
                    </a:lnTo>
                    <a:lnTo>
                      <a:pt x="183" y="209"/>
                    </a:lnTo>
                    <a:lnTo>
                      <a:pt x="186" y="203"/>
                    </a:lnTo>
                    <a:lnTo>
                      <a:pt x="189" y="196"/>
                    </a:lnTo>
                    <a:lnTo>
                      <a:pt x="193" y="190"/>
                    </a:lnTo>
                    <a:lnTo>
                      <a:pt x="198" y="186"/>
                    </a:lnTo>
                    <a:lnTo>
                      <a:pt x="204" y="182"/>
                    </a:lnTo>
                    <a:lnTo>
                      <a:pt x="210" y="178"/>
                    </a:lnTo>
                    <a:lnTo>
                      <a:pt x="217" y="178"/>
                    </a:lnTo>
                    <a:lnTo>
                      <a:pt x="223" y="177"/>
                    </a:lnTo>
                    <a:lnTo>
                      <a:pt x="230" y="177"/>
                    </a:lnTo>
                    <a:lnTo>
                      <a:pt x="236" y="178"/>
                    </a:lnTo>
                    <a:lnTo>
                      <a:pt x="243" y="181"/>
                    </a:lnTo>
                    <a:lnTo>
                      <a:pt x="247" y="184"/>
                    </a:lnTo>
                    <a:lnTo>
                      <a:pt x="252" y="188"/>
                    </a:lnTo>
                    <a:lnTo>
                      <a:pt x="256" y="193"/>
                    </a:lnTo>
                    <a:lnTo>
                      <a:pt x="261" y="198"/>
                    </a:lnTo>
                    <a:lnTo>
                      <a:pt x="267" y="212"/>
                    </a:lnTo>
                    <a:lnTo>
                      <a:pt x="262" y="198"/>
                    </a:lnTo>
                    <a:lnTo>
                      <a:pt x="259" y="190"/>
                    </a:lnTo>
                    <a:lnTo>
                      <a:pt x="257" y="184"/>
                    </a:lnTo>
                    <a:lnTo>
                      <a:pt x="255" y="176"/>
                    </a:lnTo>
                    <a:lnTo>
                      <a:pt x="252" y="168"/>
                    </a:lnTo>
                    <a:lnTo>
                      <a:pt x="248" y="158"/>
                    </a:lnTo>
                    <a:lnTo>
                      <a:pt x="244" y="149"/>
                    </a:lnTo>
                    <a:lnTo>
                      <a:pt x="241" y="139"/>
                    </a:lnTo>
                    <a:lnTo>
                      <a:pt x="238" y="131"/>
                    </a:lnTo>
                    <a:lnTo>
                      <a:pt x="234" y="123"/>
                    </a:lnTo>
                    <a:lnTo>
                      <a:pt x="231" y="115"/>
                    </a:lnTo>
                    <a:lnTo>
                      <a:pt x="227" y="106"/>
                    </a:lnTo>
                    <a:lnTo>
                      <a:pt x="222" y="98"/>
                    </a:lnTo>
                    <a:lnTo>
                      <a:pt x="219" y="90"/>
                    </a:lnTo>
                    <a:lnTo>
                      <a:pt x="215" y="83"/>
                    </a:lnTo>
                    <a:lnTo>
                      <a:pt x="211" y="75"/>
                    </a:lnTo>
                    <a:lnTo>
                      <a:pt x="207" y="68"/>
                    </a:lnTo>
                    <a:lnTo>
                      <a:pt x="204" y="61"/>
                    </a:lnTo>
                    <a:lnTo>
                      <a:pt x="201" y="55"/>
                    </a:lnTo>
                    <a:lnTo>
                      <a:pt x="196" y="49"/>
                    </a:lnTo>
                    <a:lnTo>
                      <a:pt x="192" y="44"/>
                    </a:lnTo>
                    <a:lnTo>
                      <a:pt x="188" y="37"/>
                    </a:lnTo>
                    <a:lnTo>
                      <a:pt x="184" y="32"/>
                    </a:lnTo>
                    <a:lnTo>
                      <a:pt x="180" y="28"/>
                    </a:lnTo>
                    <a:lnTo>
                      <a:pt x="175" y="24"/>
                    </a:lnTo>
                    <a:lnTo>
                      <a:pt x="170" y="20"/>
                    </a:lnTo>
                    <a:lnTo>
                      <a:pt x="165" y="18"/>
                    </a:lnTo>
                    <a:lnTo>
                      <a:pt x="161" y="17"/>
                    </a:lnTo>
                    <a:lnTo>
                      <a:pt x="169" y="14"/>
                    </a:lnTo>
                    <a:lnTo>
                      <a:pt x="176" y="13"/>
                    </a:lnTo>
                    <a:lnTo>
                      <a:pt x="183" y="12"/>
                    </a:lnTo>
                    <a:lnTo>
                      <a:pt x="190" y="12"/>
                    </a:lnTo>
                    <a:lnTo>
                      <a:pt x="198" y="12"/>
                    </a:lnTo>
                    <a:lnTo>
                      <a:pt x="205" y="12"/>
                    </a:lnTo>
                    <a:lnTo>
                      <a:pt x="211" y="13"/>
                    </a:lnTo>
                    <a:lnTo>
                      <a:pt x="217" y="14"/>
                    </a:lnTo>
                    <a:lnTo>
                      <a:pt x="224" y="17"/>
                    </a:lnTo>
                    <a:lnTo>
                      <a:pt x="231" y="20"/>
                    </a:lnTo>
                    <a:lnTo>
                      <a:pt x="238" y="24"/>
                    </a:lnTo>
                    <a:lnTo>
                      <a:pt x="245" y="26"/>
                    </a:lnTo>
                    <a:lnTo>
                      <a:pt x="251" y="30"/>
                    </a:lnTo>
                    <a:lnTo>
                      <a:pt x="256" y="33"/>
                    </a:lnTo>
                    <a:lnTo>
                      <a:pt x="261" y="37"/>
                    </a:lnTo>
                    <a:lnTo>
                      <a:pt x="267" y="43"/>
                    </a:lnTo>
                    <a:lnTo>
                      <a:pt x="273" y="47"/>
                    </a:lnTo>
                    <a:lnTo>
                      <a:pt x="278" y="52"/>
                    </a:lnTo>
                    <a:lnTo>
                      <a:pt x="284" y="57"/>
                    </a:lnTo>
                    <a:lnTo>
                      <a:pt x="289" y="63"/>
                    </a:lnTo>
                    <a:lnTo>
                      <a:pt x="294" y="68"/>
                    </a:lnTo>
                    <a:lnTo>
                      <a:pt x="298" y="73"/>
                    </a:lnTo>
                    <a:lnTo>
                      <a:pt x="303" y="80"/>
                    </a:lnTo>
                    <a:lnTo>
                      <a:pt x="308" y="87"/>
                    </a:lnTo>
                    <a:lnTo>
                      <a:pt x="312" y="92"/>
                    </a:lnTo>
                    <a:lnTo>
                      <a:pt x="315" y="99"/>
                    </a:lnTo>
                    <a:lnTo>
                      <a:pt x="320" y="106"/>
                    </a:lnTo>
                    <a:lnTo>
                      <a:pt x="324" y="112"/>
                    </a:lnTo>
                    <a:lnTo>
                      <a:pt x="327" y="119"/>
                    </a:lnTo>
                    <a:lnTo>
                      <a:pt x="331" y="126"/>
                    </a:lnTo>
                    <a:lnTo>
                      <a:pt x="335" y="134"/>
                    </a:lnTo>
                    <a:lnTo>
                      <a:pt x="338" y="141"/>
                    </a:lnTo>
                    <a:lnTo>
                      <a:pt x="341" y="149"/>
                    </a:lnTo>
                    <a:lnTo>
                      <a:pt x="345" y="157"/>
                    </a:lnTo>
                    <a:lnTo>
                      <a:pt x="348" y="165"/>
                    </a:lnTo>
                    <a:lnTo>
                      <a:pt x="351" y="176"/>
                    </a:lnTo>
                    <a:lnTo>
                      <a:pt x="350" y="164"/>
                    </a:lnTo>
                    <a:lnTo>
                      <a:pt x="350" y="157"/>
                    </a:lnTo>
                    <a:lnTo>
                      <a:pt x="350" y="149"/>
                    </a:lnTo>
                    <a:lnTo>
                      <a:pt x="351" y="142"/>
                    </a:lnTo>
                    <a:lnTo>
                      <a:pt x="354" y="135"/>
                    </a:lnTo>
                    <a:lnTo>
                      <a:pt x="356" y="130"/>
                    </a:lnTo>
                    <a:lnTo>
                      <a:pt x="360" y="125"/>
                    </a:lnTo>
                    <a:lnTo>
                      <a:pt x="364" y="119"/>
                    </a:lnTo>
                    <a:lnTo>
                      <a:pt x="369" y="114"/>
                    </a:lnTo>
                    <a:lnTo>
                      <a:pt x="374" y="111"/>
                    </a:lnTo>
                    <a:lnTo>
                      <a:pt x="378" y="108"/>
                    </a:lnTo>
                    <a:lnTo>
                      <a:pt x="383" y="106"/>
                    </a:lnTo>
                    <a:lnTo>
                      <a:pt x="388" y="104"/>
                    </a:lnTo>
                    <a:lnTo>
                      <a:pt x="393" y="103"/>
                    </a:lnTo>
                    <a:lnTo>
                      <a:pt x="398" y="103"/>
                    </a:lnTo>
                    <a:lnTo>
                      <a:pt x="402" y="104"/>
                    </a:lnTo>
                    <a:lnTo>
                      <a:pt x="407" y="106"/>
                    </a:lnTo>
                    <a:lnTo>
                      <a:pt x="412" y="108"/>
                    </a:lnTo>
                    <a:lnTo>
                      <a:pt x="417" y="111"/>
                    </a:lnTo>
                    <a:lnTo>
                      <a:pt x="422" y="114"/>
                    </a:lnTo>
                    <a:lnTo>
                      <a:pt x="426" y="119"/>
                    </a:lnTo>
                    <a:lnTo>
                      <a:pt x="430" y="125"/>
                    </a:lnTo>
                    <a:lnTo>
                      <a:pt x="434" y="130"/>
                    </a:lnTo>
                    <a:lnTo>
                      <a:pt x="438" y="137"/>
                    </a:lnTo>
                    <a:lnTo>
                      <a:pt x="435" y="129"/>
                    </a:lnTo>
                    <a:lnTo>
                      <a:pt x="432" y="123"/>
                    </a:lnTo>
                    <a:lnTo>
                      <a:pt x="430" y="116"/>
                    </a:lnTo>
                    <a:lnTo>
                      <a:pt x="427" y="110"/>
                    </a:lnTo>
                    <a:lnTo>
                      <a:pt x="423" y="103"/>
                    </a:lnTo>
                    <a:lnTo>
                      <a:pt x="420" y="95"/>
                    </a:lnTo>
                    <a:lnTo>
                      <a:pt x="415" y="88"/>
                    </a:lnTo>
                    <a:lnTo>
                      <a:pt x="411" y="83"/>
                    </a:lnTo>
                    <a:lnTo>
                      <a:pt x="407" y="76"/>
                    </a:lnTo>
                    <a:lnTo>
                      <a:pt x="402" y="69"/>
                    </a:lnTo>
                    <a:lnTo>
                      <a:pt x="396" y="64"/>
                    </a:lnTo>
                    <a:lnTo>
                      <a:pt x="392" y="59"/>
                    </a:lnTo>
                    <a:lnTo>
                      <a:pt x="387" y="53"/>
                    </a:lnTo>
                    <a:lnTo>
                      <a:pt x="381" y="48"/>
                    </a:lnTo>
                    <a:lnTo>
                      <a:pt x="375" y="43"/>
                    </a:lnTo>
                    <a:lnTo>
                      <a:pt x="369" y="38"/>
                    </a:lnTo>
                    <a:lnTo>
                      <a:pt x="362" y="33"/>
                    </a:lnTo>
                    <a:lnTo>
                      <a:pt x="356" y="29"/>
                    </a:lnTo>
                    <a:lnTo>
                      <a:pt x="350" y="26"/>
                    </a:lnTo>
                    <a:lnTo>
                      <a:pt x="343" y="22"/>
                    </a:lnTo>
                    <a:lnTo>
                      <a:pt x="337" y="20"/>
                    </a:lnTo>
                    <a:lnTo>
                      <a:pt x="330" y="16"/>
                    </a:lnTo>
                    <a:lnTo>
                      <a:pt x="324" y="13"/>
                    </a:lnTo>
                    <a:lnTo>
                      <a:pt x="317" y="10"/>
                    </a:lnTo>
                    <a:lnTo>
                      <a:pt x="310" y="9"/>
                    </a:lnTo>
                    <a:lnTo>
                      <a:pt x="304" y="6"/>
                    </a:lnTo>
                    <a:lnTo>
                      <a:pt x="297" y="5"/>
                    </a:lnTo>
                    <a:lnTo>
                      <a:pt x="291" y="4"/>
                    </a:lnTo>
                    <a:lnTo>
                      <a:pt x="285" y="2"/>
                    </a:lnTo>
                    <a:lnTo>
                      <a:pt x="279" y="1"/>
                    </a:lnTo>
                    <a:lnTo>
                      <a:pt x="270" y="0"/>
                    </a:lnTo>
                    <a:lnTo>
                      <a:pt x="263" y="0"/>
                    </a:lnTo>
                    <a:lnTo>
                      <a:pt x="256" y="0"/>
                    </a:lnTo>
                    <a:lnTo>
                      <a:pt x="249" y="0"/>
                    </a:lnTo>
                    <a:lnTo>
                      <a:pt x="240" y="0"/>
                    </a:lnTo>
                    <a:lnTo>
                      <a:pt x="232" y="0"/>
                    </a:lnTo>
                    <a:lnTo>
                      <a:pt x="225" y="0"/>
                    </a:lnTo>
                    <a:lnTo>
                      <a:pt x="217" y="1"/>
                    </a:lnTo>
                    <a:lnTo>
                      <a:pt x="209" y="2"/>
                    </a:lnTo>
                    <a:lnTo>
                      <a:pt x="203" y="4"/>
                    </a:lnTo>
                    <a:lnTo>
                      <a:pt x="196" y="5"/>
                    </a:lnTo>
                    <a:lnTo>
                      <a:pt x="189" y="8"/>
                    </a:lnTo>
                    <a:lnTo>
                      <a:pt x="180" y="9"/>
                    </a:lnTo>
                    <a:lnTo>
                      <a:pt x="172" y="12"/>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85064" name="Text Box 40"/>
          <p:cNvSpPr txBox="1">
            <a:spLocks noChangeArrowheads="1"/>
          </p:cNvSpPr>
          <p:nvPr/>
        </p:nvSpPr>
        <p:spPr bwMode="auto">
          <a:xfrm>
            <a:off x="6148388" y="6613525"/>
            <a:ext cx="29321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lang="en-US" altLang="zh-CN" sz="1000" b="1">
                <a:solidFill>
                  <a:schemeClr val="tx2"/>
                </a:solidFill>
                <a:ea typeface="宋体" charset="-122"/>
              </a:rPr>
              <a:t>©Silberschatz, Korth and Sudarshan,Bo Zhou</a:t>
            </a:r>
          </a:p>
        </p:txBody>
      </p:sp>
      <p:sp>
        <p:nvSpPr>
          <p:cNvPr id="385065" name="Text Box 41"/>
          <p:cNvSpPr txBox="1">
            <a:spLocks noChangeArrowheads="1"/>
          </p:cNvSpPr>
          <p:nvPr/>
        </p:nvSpPr>
        <p:spPr bwMode="auto">
          <a:xfrm>
            <a:off x="4532883" y="6613525"/>
            <a:ext cx="3417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fld id="{DA366005-09A7-4A71-919C-E585BEE9B277}" type="slidenum">
              <a:rPr lang="en-US" altLang="zh-CN" sz="1000" b="1" smtClean="0">
                <a:solidFill>
                  <a:schemeClr val="tx2"/>
                </a:solidFill>
                <a:ea typeface="宋体" charset="-122"/>
              </a:rPr>
              <a:pPr algn="ctr">
                <a:spcBef>
                  <a:spcPct val="50000"/>
                </a:spcBef>
              </a:pPr>
              <a:t>‹#›</a:t>
            </a:fld>
            <a:endParaRPr lang="en-US" altLang="zh-CN" sz="1000" b="1" dirty="0">
              <a:solidFill>
                <a:schemeClr val="tx2"/>
              </a:solidFill>
              <a:ea typeface="宋体" charset="-122"/>
            </a:endParaRPr>
          </a:p>
        </p:txBody>
      </p:sp>
      <p:sp>
        <p:nvSpPr>
          <p:cNvPr id="385066" name="Rectangle 42"/>
          <p:cNvSpPr>
            <a:spLocks noGrp="1" noChangeArrowheads="1"/>
          </p:cNvSpPr>
          <p:nvPr>
            <p:ph type="title"/>
          </p:nvPr>
        </p:nvSpPr>
        <p:spPr bwMode="auto">
          <a:xfrm>
            <a:off x="552450" y="200025"/>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385067" name="Text Box 43"/>
          <p:cNvSpPr txBox="1">
            <a:spLocks noChangeArrowheads="1"/>
          </p:cNvSpPr>
          <p:nvPr/>
        </p:nvSpPr>
        <p:spPr bwMode="auto">
          <a:xfrm>
            <a:off x="0" y="6613525"/>
            <a:ext cx="124104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1000" b="1" dirty="0">
                <a:solidFill>
                  <a:schemeClr val="tx2"/>
                </a:solidFill>
                <a:ea typeface="宋体" charset="-122"/>
              </a:rPr>
              <a:t>Database </a:t>
            </a:r>
            <a:r>
              <a:rPr lang="en-US" altLang="zh-CN" sz="1000" b="1" dirty="0" smtClean="0">
                <a:solidFill>
                  <a:schemeClr val="tx2"/>
                </a:solidFill>
                <a:ea typeface="宋体" charset="-122"/>
              </a:rPr>
              <a:t>System</a:t>
            </a:r>
            <a:endParaRPr lang="en-US" altLang="zh-CN" sz="1000" b="1" dirty="0">
              <a:solidFill>
                <a:schemeClr val="tx2"/>
              </a:solidFill>
              <a:ea typeface="宋体" charset="-122"/>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Monotype Sorts" pitchFamily="2" charset="2"/>
        <a:buChar char="H"/>
        <a:defRPr kumimoji="1">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Monotype Sorts" pitchFamily="2" charset="2"/>
        <a:buChar char="4"/>
        <a:defRPr kumimoji="1" sz="16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16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sz="1600">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10.e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11.emf"/><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13.emf"/><Relationship Id="rId4"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5.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emf"/><Relationship Id="rId4" Type="http://schemas.openxmlformats.org/officeDocument/2006/relationships/oleObject" Target="../embeddings/oleObject2.bin"/><Relationship Id="rId9" Type="http://schemas.openxmlformats.org/officeDocument/2006/relationships/image" Target="../media/image5.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dirty="0" smtClean="0">
                <a:ea typeface="宋体" charset="-122"/>
              </a:rPr>
              <a:t>Query </a:t>
            </a:r>
            <a:r>
              <a:rPr lang="en-US" altLang="zh-CN" dirty="0">
                <a:ea typeface="宋体" charset="-122"/>
              </a:rPr>
              <a:t>Optimization</a:t>
            </a:r>
          </a:p>
        </p:txBody>
      </p:sp>
      <p:sp>
        <p:nvSpPr>
          <p:cNvPr id="30723" name="Rectangle 3"/>
          <p:cNvSpPr>
            <a:spLocks noGrp="1" noChangeArrowheads="1"/>
          </p:cNvSpPr>
          <p:nvPr>
            <p:ph type="body" idx="1"/>
          </p:nvPr>
        </p:nvSpPr>
        <p:spPr>
          <a:xfrm>
            <a:off x="1062038" y="1449388"/>
            <a:ext cx="6724650" cy="4114800"/>
          </a:xfrm>
        </p:spPr>
        <p:txBody>
          <a:bodyPr/>
          <a:lstStyle/>
          <a:p>
            <a:r>
              <a:rPr lang="en-US" altLang="zh-CN" dirty="0">
                <a:ea typeface="宋体" charset="-122"/>
              </a:rPr>
              <a:t>Overview </a:t>
            </a:r>
          </a:p>
          <a:p>
            <a:r>
              <a:rPr lang="en-US" altLang="zh-CN" dirty="0" smtClean="0">
                <a:ea typeface="宋体" charset="-122"/>
              </a:rPr>
              <a:t>Transformation of Relational Expressions</a:t>
            </a:r>
          </a:p>
          <a:p>
            <a:pPr lvl="1"/>
            <a:r>
              <a:rPr lang="en-US" altLang="zh-CN" dirty="0" smtClean="0">
                <a:ea typeface="宋体" charset="-122"/>
              </a:rPr>
              <a:t>Equivalence Rules</a:t>
            </a:r>
          </a:p>
          <a:p>
            <a:r>
              <a:rPr lang="en-US" altLang="zh-CN" dirty="0" smtClean="0">
                <a:ea typeface="宋体" charset="-122"/>
              </a:rPr>
              <a:t>Size estimation of query operations:</a:t>
            </a:r>
          </a:p>
          <a:p>
            <a:pPr lvl="1"/>
            <a:r>
              <a:rPr lang="en-US" altLang="zh-CN" dirty="0" smtClean="0">
                <a:ea typeface="宋体" charset="-122"/>
              </a:rPr>
              <a:t>Catalog </a:t>
            </a:r>
            <a:r>
              <a:rPr lang="en-US" altLang="zh-CN" dirty="0">
                <a:ea typeface="宋体" charset="-122"/>
              </a:rPr>
              <a:t>Information for Cost Estimation</a:t>
            </a:r>
          </a:p>
          <a:p>
            <a:r>
              <a:rPr lang="en-US" altLang="zh-CN" dirty="0" smtClean="0">
                <a:ea typeface="ＭＳ Ｐゴシック" pitchFamily="34" charset="-128"/>
              </a:rPr>
              <a:t>Cost-based </a:t>
            </a:r>
            <a:r>
              <a:rPr lang="en-US" altLang="zh-CN" dirty="0">
                <a:ea typeface="ＭＳ Ｐゴシック" pitchFamily="34" charset="-128"/>
              </a:rPr>
              <a:t>optimization</a:t>
            </a:r>
          </a:p>
          <a:p>
            <a:pPr lvl="1"/>
            <a:r>
              <a:rPr lang="en-US" altLang="zh-CN" dirty="0" smtClean="0">
                <a:ea typeface="宋体" charset="-122"/>
              </a:rPr>
              <a:t>Dynamic </a:t>
            </a:r>
            <a:r>
              <a:rPr lang="en-US" altLang="zh-CN" dirty="0">
                <a:ea typeface="宋体" charset="-122"/>
              </a:rPr>
              <a:t>Programming for Choosing Evaluation </a:t>
            </a:r>
            <a:r>
              <a:rPr lang="en-US" altLang="zh-CN" dirty="0" smtClean="0">
                <a:ea typeface="宋体" charset="-122"/>
              </a:rPr>
              <a:t>Plans</a:t>
            </a:r>
          </a:p>
          <a:p>
            <a:r>
              <a:rPr lang="en-US" altLang="zh-CN" dirty="0" smtClean="0">
                <a:ea typeface="宋体" charset="-122"/>
              </a:rPr>
              <a:t>Heuristics in Optimization</a:t>
            </a:r>
          </a:p>
          <a:p>
            <a:endParaRPr lang="en-US" altLang="zh-CN" dirty="0">
              <a:ea typeface="宋体"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966788" y="55563"/>
            <a:ext cx="8077200" cy="609600"/>
          </a:xfrm>
        </p:spPr>
        <p:txBody>
          <a:bodyPr/>
          <a:lstStyle/>
          <a:p>
            <a:r>
              <a:rPr lang="en-US" altLang="zh-CN" dirty="0">
                <a:ea typeface="宋体" charset="-122"/>
              </a:rPr>
              <a:t>Pictorial Depiction of Equivalence Rules</a:t>
            </a:r>
          </a:p>
        </p:txBody>
      </p:sp>
      <p:pic>
        <p:nvPicPr>
          <p:cNvPr id="34818" name="Picture 5"/>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l="642" t="2286" r="642" b="2000"/>
          <a:stretch>
            <a:fillRect/>
          </a:stretch>
        </p:blipFill>
        <p:spPr>
          <a:xfrm>
            <a:off x="1273175" y="1093788"/>
            <a:ext cx="6743700" cy="4903787"/>
          </a:xfrm>
          <a:noFill/>
        </p:spPr>
      </p:pic>
    </p:spTree>
    <p:extLst>
      <p:ext uri="{BB962C8B-B14F-4D97-AF65-F5344CB8AC3E}">
        <p14:creationId xmlns:p14="http://schemas.microsoft.com/office/powerpoint/2010/main" val="3196615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zh-CN" dirty="0">
                <a:ea typeface="宋体" charset="-122"/>
              </a:rPr>
              <a:t>Equivalence Rules (Cont.)</a:t>
            </a:r>
          </a:p>
        </p:txBody>
      </p:sp>
      <p:sp>
        <p:nvSpPr>
          <p:cNvPr id="38914" name="Rectangle 3"/>
          <p:cNvSpPr>
            <a:spLocks noGrp="1" noChangeArrowheads="1"/>
          </p:cNvSpPr>
          <p:nvPr>
            <p:ph type="body" idx="1"/>
          </p:nvPr>
        </p:nvSpPr>
        <p:spPr>
          <a:xfrm>
            <a:off x="703263" y="1064039"/>
            <a:ext cx="7854328" cy="4084431"/>
          </a:xfrm>
        </p:spPr>
        <p:txBody>
          <a:bodyPr/>
          <a:lstStyle/>
          <a:p>
            <a:pPr>
              <a:buFont typeface="Monotype Sorts" pitchFamily="2" charset="2"/>
              <a:buNone/>
              <a:tabLst>
                <a:tab pos="3087688" algn="ctr"/>
              </a:tabLst>
            </a:pPr>
            <a:r>
              <a:rPr lang="en-US" altLang="zh-CN" dirty="0" smtClean="0">
                <a:ea typeface="ＭＳ Ｐゴシック" pitchFamily="34" charset="-128"/>
              </a:rPr>
              <a:t>8.	</a:t>
            </a:r>
            <a:r>
              <a:rPr lang="en-US" altLang="zh-CN" sz="2000" dirty="0" smtClean="0">
                <a:ea typeface="ＭＳ Ｐゴシック" pitchFamily="34" charset="-128"/>
              </a:rPr>
              <a:t>The projection operation distributes over the theta join operation as follows:</a:t>
            </a:r>
          </a:p>
          <a:p>
            <a:pPr>
              <a:buFont typeface="Monotype Sorts" pitchFamily="2" charset="2"/>
              <a:buNone/>
              <a:tabLst>
                <a:tab pos="3087688" algn="ctr"/>
              </a:tabLst>
            </a:pPr>
            <a:r>
              <a:rPr lang="en-US" altLang="zh-CN" sz="2000" dirty="0" smtClean="0">
                <a:ea typeface="ＭＳ Ｐゴシック" pitchFamily="34" charset="-128"/>
              </a:rPr>
              <a:t>	(a) if </a:t>
            </a:r>
            <a:r>
              <a:rPr kumimoji="0" lang="en-US" altLang="zh-CN" sz="2000" dirty="0" smtClean="0">
                <a:solidFill>
                  <a:srgbClr val="000000"/>
                </a:solidFill>
                <a:ea typeface="ＭＳ Ｐゴシック" pitchFamily="34" charset="-128"/>
                <a:sym typeface="Symbol" pitchFamily="18" charset="2"/>
              </a:rPr>
              <a:t></a:t>
            </a:r>
            <a:r>
              <a:rPr lang="en-US" altLang="zh-CN" sz="2000" dirty="0" smtClean="0">
                <a:ea typeface="ＭＳ Ｐゴシック" pitchFamily="34" charset="-128"/>
                <a:sym typeface="Greek Symbols" pitchFamily="18" charset="2"/>
              </a:rPr>
              <a:t> involves only attributes from </a:t>
            </a:r>
            <a:r>
              <a:rPr lang="en-US" altLang="zh-CN" sz="2000" i="1" dirty="0" smtClean="0">
                <a:ea typeface="ＭＳ Ｐゴシック" pitchFamily="34" charset="-128"/>
                <a:sym typeface="Greek Symbols" pitchFamily="18" charset="2"/>
              </a:rPr>
              <a:t>L</a:t>
            </a:r>
            <a:r>
              <a:rPr lang="en-US" altLang="zh-CN" sz="2000" baseline="-25000" dirty="0" smtClean="0">
                <a:ea typeface="ＭＳ Ｐゴシック" pitchFamily="34" charset="-128"/>
                <a:sym typeface="Greek Symbols" pitchFamily="18" charset="2"/>
              </a:rPr>
              <a:t>1</a:t>
            </a:r>
            <a:r>
              <a:rPr lang="en-US" altLang="zh-CN" sz="2000" dirty="0" smtClean="0">
                <a:ea typeface="ＭＳ Ｐゴシック" pitchFamily="34" charset="-128"/>
                <a:sym typeface="Greek Symbols" pitchFamily="18" charset="2"/>
              </a:rPr>
              <a:t> </a:t>
            </a: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sym typeface="Symbol" pitchFamily="18" charset="2"/>
              </a:rPr>
              <a:t>L</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a:t>
            </a:r>
            <a:br>
              <a:rPr lang="en-US" altLang="zh-CN" sz="2000" dirty="0" smtClean="0">
                <a:ea typeface="ＭＳ Ｐゴシック" pitchFamily="34" charset="-128"/>
                <a:sym typeface="Symbol" pitchFamily="18" charset="2"/>
              </a:rPr>
            </a:br>
            <a:r>
              <a:rPr lang="en-US" altLang="zh-CN" sz="2000" dirty="0" smtClean="0">
                <a:ea typeface="ＭＳ Ｐゴシック" pitchFamily="34" charset="-128"/>
                <a:sym typeface="Symbol" pitchFamily="18" charset="2"/>
              </a:rPr>
              <a:t/>
            </a:r>
            <a:br>
              <a:rPr lang="en-US" altLang="zh-CN" sz="2000" dirty="0" smtClean="0">
                <a:ea typeface="ＭＳ Ｐゴシック" pitchFamily="34" charset="-128"/>
                <a:sym typeface="Symbol" pitchFamily="18" charset="2"/>
              </a:rPr>
            </a:br>
            <a:r>
              <a:rPr lang="en-US" altLang="zh-CN" sz="2000" dirty="0" smtClean="0">
                <a:ea typeface="ＭＳ Ｐゴシック" pitchFamily="34" charset="-128"/>
                <a:sym typeface="Symbol" pitchFamily="18" charset="2"/>
              </a:rPr>
              <a:t>	</a:t>
            </a:r>
          </a:p>
          <a:p>
            <a:pPr>
              <a:buFont typeface="Monotype Sorts" pitchFamily="2" charset="2"/>
              <a:buNone/>
              <a:tabLst>
                <a:tab pos="3087688" algn="ctr"/>
              </a:tabLst>
            </a:pPr>
            <a:r>
              <a:rPr lang="en-US" altLang="zh-CN" sz="2000" dirty="0" smtClean="0">
                <a:ea typeface="ＭＳ Ｐゴシック" pitchFamily="34" charset="-128"/>
                <a:sym typeface="Symbol" pitchFamily="18" charset="2"/>
              </a:rPr>
              <a:t>	(b) Consider a join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1      </a:t>
            </a:r>
            <a:r>
              <a:rPr lang="en-US" altLang="zh-CN" sz="2000" i="1" dirty="0" smtClean="0">
                <a:ea typeface="ＭＳ Ｐゴシック" pitchFamily="34" charset="-128"/>
                <a:sym typeface="Greek Symbols" pitchFamily="18" charset="2"/>
              </a:rPr>
              <a:t> E</a:t>
            </a:r>
            <a:r>
              <a:rPr lang="en-US" altLang="zh-CN" sz="2000" baseline="-25000" dirty="0" smtClean="0">
                <a:ea typeface="ＭＳ Ｐゴシック" pitchFamily="34" charset="-128"/>
                <a:sym typeface="Greek Symbols" pitchFamily="18" charset="2"/>
              </a:rPr>
              <a:t>2 </a:t>
            </a:r>
            <a:r>
              <a:rPr lang="en-US" altLang="zh-CN" sz="2000" dirty="0" smtClean="0">
                <a:ea typeface="ＭＳ Ｐゴシック" pitchFamily="34" charset="-128"/>
                <a:sym typeface="Greek Symbols" pitchFamily="18" charset="2"/>
              </a:rPr>
              <a:t>. </a:t>
            </a:r>
          </a:p>
          <a:p>
            <a:pPr lvl="1">
              <a:tabLst>
                <a:tab pos="3087688" algn="ctr"/>
              </a:tabLst>
            </a:pPr>
            <a:r>
              <a:rPr lang="en-US" altLang="zh-CN" dirty="0" smtClean="0">
                <a:ea typeface="ＭＳ Ｐゴシック" pitchFamily="34" charset="-128"/>
                <a:sym typeface="Greek Symbols" pitchFamily="18" charset="2"/>
              </a:rPr>
              <a:t>Let </a:t>
            </a:r>
            <a:r>
              <a:rPr lang="en-US" altLang="zh-CN" i="1" dirty="0" smtClean="0">
                <a:ea typeface="ＭＳ Ｐゴシック" pitchFamily="34" charset="-128"/>
                <a:sym typeface="Greek Symbols" pitchFamily="18" charset="2"/>
              </a:rPr>
              <a:t>L</a:t>
            </a:r>
            <a:r>
              <a:rPr lang="en-US" altLang="zh-CN" baseline="-25000" dirty="0" smtClean="0">
                <a:ea typeface="ＭＳ Ｐゴシック" pitchFamily="34" charset="-128"/>
                <a:sym typeface="Greek Symbols" pitchFamily="18" charset="2"/>
              </a:rPr>
              <a:t>1</a:t>
            </a:r>
            <a:r>
              <a:rPr lang="en-US" altLang="zh-CN" dirty="0" smtClean="0">
                <a:ea typeface="ＭＳ Ｐゴシック" pitchFamily="34" charset="-128"/>
                <a:sym typeface="Greek Symbols" pitchFamily="18" charset="2"/>
              </a:rPr>
              <a:t> and </a:t>
            </a:r>
            <a:r>
              <a:rPr lang="en-US" altLang="zh-CN" i="1" dirty="0" smtClean="0">
                <a:ea typeface="ＭＳ Ｐゴシック" pitchFamily="34" charset="-128"/>
                <a:sym typeface="Symbol" pitchFamily="18" charset="2"/>
              </a:rPr>
              <a:t>L</a:t>
            </a:r>
            <a:r>
              <a:rPr lang="en-US" altLang="zh-CN" baseline="-25000" dirty="0" smtClean="0">
                <a:ea typeface="ＭＳ Ｐゴシック" pitchFamily="34" charset="-128"/>
                <a:sym typeface="Symbol" pitchFamily="18" charset="2"/>
              </a:rPr>
              <a:t>2</a:t>
            </a:r>
            <a:r>
              <a:rPr lang="en-US" altLang="zh-CN" dirty="0" smtClean="0">
                <a:ea typeface="ＭＳ Ｐゴシック" pitchFamily="34" charset="-128"/>
                <a:sym typeface="Symbol" pitchFamily="18" charset="2"/>
              </a:rPr>
              <a:t> be sets of attributes from </a:t>
            </a:r>
            <a:r>
              <a:rPr lang="en-US" altLang="zh-CN" i="1" dirty="0" smtClean="0">
                <a:ea typeface="ＭＳ Ｐゴシック" pitchFamily="34" charset="-128"/>
                <a:sym typeface="Symbol" pitchFamily="18" charset="2"/>
              </a:rPr>
              <a:t>E</a:t>
            </a:r>
            <a:r>
              <a:rPr lang="en-US" altLang="zh-CN" baseline="-25000" dirty="0" smtClean="0">
                <a:ea typeface="ＭＳ Ｐゴシック" pitchFamily="34" charset="-128"/>
                <a:sym typeface="Symbol" pitchFamily="18" charset="2"/>
              </a:rPr>
              <a:t>1</a:t>
            </a:r>
            <a:r>
              <a:rPr lang="en-US" altLang="zh-CN" dirty="0" smtClean="0">
                <a:ea typeface="ＭＳ Ｐゴシック" pitchFamily="34" charset="-128"/>
                <a:sym typeface="Symbol" pitchFamily="18" charset="2"/>
              </a:rPr>
              <a:t> and </a:t>
            </a:r>
            <a:r>
              <a:rPr lang="en-US" altLang="zh-CN" i="1" dirty="0" smtClean="0">
                <a:ea typeface="ＭＳ Ｐゴシック" pitchFamily="34" charset="-128"/>
                <a:sym typeface="Greek Symbols" pitchFamily="18" charset="2"/>
              </a:rPr>
              <a:t>E</a:t>
            </a:r>
            <a:r>
              <a:rPr lang="en-US" altLang="zh-CN" baseline="-25000" dirty="0" smtClean="0">
                <a:ea typeface="ＭＳ Ｐゴシック" pitchFamily="34" charset="-128"/>
                <a:sym typeface="Greek Symbols" pitchFamily="18" charset="2"/>
              </a:rPr>
              <a:t>2</a:t>
            </a:r>
            <a:r>
              <a:rPr lang="en-US" altLang="zh-CN" dirty="0" smtClean="0">
                <a:ea typeface="ＭＳ Ｐゴシック" pitchFamily="34" charset="-128"/>
                <a:sym typeface="Greek Symbols" pitchFamily="18" charset="2"/>
              </a:rPr>
              <a:t>, respectively.  </a:t>
            </a:r>
          </a:p>
          <a:p>
            <a:pPr lvl="1">
              <a:tabLst>
                <a:tab pos="3087688" algn="ctr"/>
              </a:tabLst>
            </a:pPr>
            <a:r>
              <a:rPr lang="en-US" altLang="zh-CN" dirty="0" smtClean="0">
                <a:ea typeface="ＭＳ Ｐゴシック" pitchFamily="34" charset="-128"/>
                <a:sym typeface="Greek Symbols" pitchFamily="18" charset="2"/>
              </a:rPr>
              <a:t>Let </a:t>
            </a:r>
            <a:r>
              <a:rPr lang="en-US" altLang="zh-CN" i="1" dirty="0" smtClean="0">
                <a:ea typeface="ＭＳ Ｐゴシック" pitchFamily="34" charset="-128"/>
                <a:sym typeface="Symbol" pitchFamily="18" charset="2"/>
              </a:rPr>
              <a:t>L</a:t>
            </a:r>
            <a:r>
              <a:rPr lang="en-US" altLang="zh-CN" baseline="-25000" dirty="0" smtClean="0">
                <a:ea typeface="ＭＳ Ｐゴシック" pitchFamily="34" charset="-128"/>
                <a:sym typeface="Symbol" pitchFamily="18" charset="2"/>
              </a:rPr>
              <a:t>3</a:t>
            </a:r>
            <a:r>
              <a:rPr lang="en-US" altLang="zh-CN" dirty="0" smtClean="0">
                <a:ea typeface="ＭＳ Ｐゴシック" pitchFamily="34" charset="-128"/>
                <a:sym typeface="Symbol" pitchFamily="18" charset="2"/>
              </a:rPr>
              <a:t> be attributes of </a:t>
            </a:r>
            <a:r>
              <a:rPr lang="en-US" altLang="zh-CN" i="1" dirty="0" smtClean="0">
                <a:ea typeface="ＭＳ Ｐゴシック" pitchFamily="34" charset="-128"/>
                <a:sym typeface="Symbol" pitchFamily="18" charset="2"/>
              </a:rPr>
              <a:t>E</a:t>
            </a:r>
            <a:r>
              <a:rPr lang="en-US" altLang="zh-CN" baseline="-25000" dirty="0" smtClean="0">
                <a:ea typeface="ＭＳ Ｐゴシック" pitchFamily="34" charset="-128"/>
                <a:sym typeface="Symbol" pitchFamily="18" charset="2"/>
              </a:rPr>
              <a:t>1</a:t>
            </a:r>
            <a:r>
              <a:rPr lang="en-US" altLang="zh-CN" dirty="0" smtClean="0">
                <a:ea typeface="ＭＳ Ｐゴシック" pitchFamily="34" charset="-128"/>
                <a:sym typeface="Symbol" pitchFamily="18" charset="2"/>
              </a:rPr>
              <a:t> that are involved in join condition </a:t>
            </a:r>
            <a:r>
              <a:rPr lang="en-US" altLang="zh-CN" i="1" dirty="0" smtClean="0">
                <a:ea typeface="ＭＳ Ｐゴシック" pitchFamily="34" charset="-128"/>
                <a:sym typeface="Greek Symbols" pitchFamily="18" charset="2"/>
              </a:rPr>
              <a:t>, </a:t>
            </a:r>
            <a:r>
              <a:rPr lang="en-US" altLang="zh-CN" dirty="0" smtClean="0">
                <a:ea typeface="ＭＳ Ｐゴシック" pitchFamily="34" charset="-128"/>
                <a:sym typeface="Greek Symbols" pitchFamily="18" charset="2"/>
              </a:rPr>
              <a:t>but are not in </a:t>
            </a:r>
            <a:r>
              <a:rPr lang="en-US" altLang="zh-CN" i="1" dirty="0" smtClean="0">
                <a:ea typeface="ＭＳ Ｐゴシック" pitchFamily="34" charset="-128"/>
                <a:sym typeface="Greek Symbols" pitchFamily="18" charset="2"/>
              </a:rPr>
              <a:t>L</a:t>
            </a:r>
            <a:r>
              <a:rPr lang="en-US" altLang="zh-CN" baseline="-25000" dirty="0" smtClean="0">
                <a:ea typeface="ＭＳ Ｐゴシック" pitchFamily="34" charset="-128"/>
                <a:sym typeface="Greek Symbols" pitchFamily="18" charset="2"/>
              </a:rPr>
              <a:t>1</a:t>
            </a:r>
            <a:r>
              <a:rPr lang="en-US" altLang="zh-CN" dirty="0" smtClean="0">
                <a:ea typeface="ＭＳ Ｐゴシック" pitchFamily="34" charset="-128"/>
                <a:sym typeface="Greek Symbols" pitchFamily="18" charset="2"/>
              </a:rPr>
              <a:t> </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L</a:t>
            </a:r>
            <a:r>
              <a:rPr lang="en-US" altLang="zh-CN" baseline="-25000" dirty="0" smtClean="0">
                <a:ea typeface="ＭＳ Ｐゴシック" pitchFamily="34" charset="-128"/>
                <a:sym typeface="Symbol" pitchFamily="18" charset="2"/>
              </a:rPr>
              <a:t>2</a:t>
            </a:r>
            <a:r>
              <a:rPr lang="en-US" altLang="zh-CN" dirty="0" smtClean="0">
                <a:ea typeface="ＭＳ Ｐゴシック" pitchFamily="34" charset="-128"/>
                <a:sym typeface="Symbol" pitchFamily="18" charset="2"/>
              </a:rPr>
              <a:t>, and</a:t>
            </a:r>
          </a:p>
          <a:p>
            <a:pPr lvl="1">
              <a:tabLst>
                <a:tab pos="3087688" algn="ctr"/>
              </a:tabLst>
            </a:pPr>
            <a:r>
              <a:rPr lang="en-US" altLang="zh-CN" dirty="0" smtClean="0">
                <a:ea typeface="ＭＳ Ｐゴシック" pitchFamily="34" charset="-128"/>
                <a:sym typeface="Symbol" pitchFamily="18" charset="2"/>
              </a:rPr>
              <a:t> let </a:t>
            </a:r>
            <a:r>
              <a:rPr lang="en-US" altLang="zh-CN" i="1" dirty="0" smtClean="0">
                <a:ea typeface="ＭＳ Ｐゴシック" pitchFamily="34" charset="-128"/>
                <a:sym typeface="Greek Symbols" pitchFamily="18" charset="2"/>
              </a:rPr>
              <a:t>L</a:t>
            </a:r>
            <a:r>
              <a:rPr lang="en-US" altLang="zh-CN" baseline="-25000" dirty="0" smtClean="0">
                <a:ea typeface="ＭＳ Ｐゴシック" pitchFamily="34" charset="-128"/>
                <a:sym typeface="Greek Symbols" pitchFamily="18" charset="2"/>
              </a:rPr>
              <a:t>4</a:t>
            </a:r>
            <a:r>
              <a:rPr lang="en-US" altLang="zh-CN" dirty="0" smtClean="0">
                <a:ea typeface="ＭＳ Ｐゴシック" pitchFamily="34" charset="-128"/>
                <a:sym typeface="Greek Symbols" pitchFamily="18" charset="2"/>
              </a:rPr>
              <a:t> be attributes of </a:t>
            </a:r>
            <a:r>
              <a:rPr lang="en-US" altLang="zh-CN" i="1" dirty="0" smtClean="0">
                <a:ea typeface="ＭＳ Ｐゴシック" pitchFamily="34" charset="-128"/>
                <a:sym typeface="Greek Symbols" pitchFamily="18" charset="2"/>
              </a:rPr>
              <a:t>E</a:t>
            </a:r>
            <a:r>
              <a:rPr lang="en-US" altLang="zh-CN" baseline="-25000" dirty="0" smtClean="0">
                <a:ea typeface="ＭＳ Ｐゴシック" pitchFamily="34" charset="-128"/>
                <a:sym typeface="Greek Symbols" pitchFamily="18" charset="2"/>
              </a:rPr>
              <a:t>2 </a:t>
            </a:r>
            <a:r>
              <a:rPr lang="en-US" altLang="zh-CN" dirty="0" smtClean="0">
                <a:ea typeface="ＭＳ Ｐゴシック" pitchFamily="34" charset="-128"/>
                <a:sym typeface="Greek Symbols" pitchFamily="18" charset="2"/>
              </a:rPr>
              <a:t>that are involved in join condition </a:t>
            </a:r>
            <a:r>
              <a:rPr lang="en-US" altLang="zh-CN" dirty="0" smtClean="0">
                <a:ea typeface="ＭＳ Ｐゴシック" pitchFamily="34" charset="-128"/>
                <a:sym typeface="Symbol" pitchFamily="18" charset="2"/>
              </a:rPr>
              <a:t></a:t>
            </a:r>
            <a:r>
              <a:rPr lang="en-US" altLang="zh-CN" dirty="0" smtClean="0">
                <a:ea typeface="ＭＳ Ｐゴシック" pitchFamily="34" charset="-128"/>
                <a:sym typeface="Greek Symbols" pitchFamily="18" charset="2"/>
              </a:rPr>
              <a:t>, but are not in </a:t>
            </a:r>
            <a:r>
              <a:rPr lang="en-US" altLang="zh-CN" i="1" dirty="0" smtClean="0">
                <a:ea typeface="ＭＳ Ｐゴシック" pitchFamily="34" charset="-128"/>
                <a:sym typeface="Greek Symbols" pitchFamily="18" charset="2"/>
              </a:rPr>
              <a:t>L</a:t>
            </a:r>
            <a:r>
              <a:rPr lang="en-US" altLang="zh-CN" baseline="-25000" dirty="0" smtClean="0">
                <a:ea typeface="ＭＳ Ｐゴシック" pitchFamily="34" charset="-128"/>
                <a:sym typeface="Greek Symbols" pitchFamily="18" charset="2"/>
              </a:rPr>
              <a:t>1</a:t>
            </a:r>
            <a:r>
              <a:rPr lang="en-US" altLang="zh-CN" dirty="0" smtClean="0">
                <a:ea typeface="ＭＳ Ｐゴシック" pitchFamily="34" charset="-128"/>
                <a:sym typeface="Greek Symbols" pitchFamily="18" charset="2"/>
              </a:rPr>
              <a:t> </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L</a:t>
            </a:r>
            <a:r>
              <a:rPr lang="en-US" altLang="zh-CN" baseline="-25000" dirty="0" smtClean="0">
                <a:ea typeface="ＭＳ Ｐゴシック" pitchFamily="34" charset="-128"/>
                <a:sym typeface="Symbol" pitchFamily="18" charset="2"/>
              </a:rPr>
              <a:t>2</a:t>
            </a:r>
            <a:r>
              <a:rPr lang="en-US" altLang="zh-CN" dirty="0" smtClean="0">
                <a:ea typeface="ＭＳ Ｐゴシック" pitchFamily="34" charset="-128"/>
                <a:sym typeface="Symbol" pitchFamily="18" charset="2"/>
              </a:rPr>
              <a:t>.</a:t>
            </a:r>
          </a:p>
        </p:txBody>
      </p:sp>
      <p:sp>
        <p:nvSpPr>
          <p:cNvPr id="38915" name="AutoShape 6"/>
          <p:cNvSpPr>
            <a:spLocks noChangeArrowheads="1"/>
          </p:cNvSpPr>
          <p:nvPr/>
        </p:nvSpPr>
        <p:spPr bwMode="auto">
          <a:xfrm rot="5400000">
            <a:off x="3619952" y="2932561"/>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grpSp>
        <p:nvGrpSpPr>
          <p:cNvPr id="38916" name="Group 94"/>
          <p:cNvGrpSpPr>
            <a:grpSpLocks/>
          </p:cNvGrpSpPr>
          <p:nvPr/>
        </p:nvGrpSpPr>
        <p:grpSpPr bwMode="auto">
          <a:xfrm>
            <a:off x="2435225" y="2179638"/>
            <a:ext cx="4603750" cy="400050"/>
            <a:chOff x="1515" y="1364"/>
            <a:chExt cx="2920" cy="271"/>
          </a:xfrm>
        </p:grpSpPr>
        <p:sp>
          <p:nvSpPr>
            <p:cNvPr id="38963" name="Rectangle 14"/>
            <p:cNvSpPr>
              <a:spLocks noChangeArrowheads="1"/>
            </p:cNvSpPr>
            <p:nvPr/>
          </p:nvSpPr>
          <p:spPr bwMode="auto">
            <a:xfrm>
              <a:off x="4316" y="1383"/>
              <a:ext cx="11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a:solidFill>
                    <a:srgbClr val="000000"/>
                  </a:solidFill>
                  <a:latin typeface="Times New Roman" pitchFamily="18" charset="0"/>
                </a:rPr>
                <a:t>))</a:t>
              </a:r>
              <a:endParaRPr lang="en-US" altLang="zh-CN"/>
            </a:p>
          </p:txBody>
        </p:sp>
        <p:sp>
          <p:nvSpPr>
            <p:cNvPr id="38964" name="Rectangle 15"/>
            <p:cNvSpPr>
              <a:spLocks noChangeArrowheads="1"/>
            </p:cNvSpPr>
            <p:nvPr/>
          </p:nvSpPr>
          <p:spPr bwMode="auto">
            <a:xfrm>
              <a:off x="4072" y="1383"/>
              <a:ext cx="6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a:solidFill>
                    <a:srgbClr val="000000"/>
                  </a:solidFill>
                  <a:latin typeface="Times New Roman" pitchFamily="18" charset="0"/>
                </a:rPr>
                <a:t>(</a:t>
              </a:r>
              <a:endParaRPr lang="en-US" altLang="zh-CN"/>
            </a:p>
          </p:txBody>
        </p:sp>
        <p:sp>
          <p:nvSpPr>
            <p:cNvPr id="38965" name="Rectangle 16"/>
            <p:cNvSpPr>
              <a:spLocks noChangeArrowheads="1"/>
            </p:cNvSpPr>
            <p:nvPr/>
          </p:nvSpPr>
          <p:spPr bwMode="auto">
            <a:xfrm>
              <a:off x="3736" y="1383"/>
              <a:ext cx="5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a:solidFill>
                    <a:srgbClr val="000000"/>
                  </a:solidFill>
                  <a:latin typeface="Times New Roman" pitchFamily="18" charset="0"/>
                </a:rPr>
                <a:t>(</a:t>
              </a:r>
              <a:endParaRPr lang="en-US" altLang="zh-CN"/>
            </a:p>
          </p:txBody>
        </p:sp>
        <p:sp>
          <p:nvSpPr>
            <p:cNvPr id="38966" name="Rectangle 17"/>
            <p:cNvSpPr>
              <a:spLocks noChangeArrowheads="1"/>
            </p:cNvSpPr>
            <p:nvPr/>
          </p:nvSpPr>
          <p:spPr bwMode="auto">
            <a:xfrm>
              <a:off x="3388" y="1383"/>
              <a:ext cx="11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a:solidFill>
                    <a:srgbClr val="000000"/>
                  </a:solidFill>
                  <a:latin typeface="Times New Roman" pitchFamily="18" charset="0"/>
                </a:rPr>
                <a:t>))</a:t>
              </a:r>
              <a:endParaRPr lang="en-US" altLang="zh-CN"/>
            </a:p>
          </p:txBody>
        </p:sp>
        <p:sp>
          <p:nvSpPr>
            <p:cNvPr id="38967" name="Rectangle 18"/>
            <p:cNvSpPr>
              <a:spLocks noChangeArrowheads="1"/>
            </p:cNvSpPr>
            <p:nvPr/>
          </p:nvSpPr>
          <p:spPr bwMode="auto">
            <a:xfrm>
              <a:off x="3162" y="1383"/>
              <a:ext cx="5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dirty="0">
                  <a:solidFill>
                    <a:srgbClr val="000000"/>
                  </a:solidFill>
                  <a:latin typeface="Times New Roman" pitchFamily="18" charset="0"/>
                </a:rPr>
                <a:t>(</a:t>
              </a:r>
              <a:endParaRPr lang="en-US" altLang="zh-CN" dirty="0"/>
            </a:p>
          </p:txBody>
        </p:sp>
        <p:sp>
          <p:nvSpPr>
            <p:cNvPr id="38968" name="Rectangle 19"/>
            <p:cNvSpPr>
              <a:spLocks noChangeArrowheads="1"/>
            </p:cNvSpPr>
            <p:nvPr/>
          </p:nvSpPr>
          <p:spPr bwMode="auto">
            <a:xfrm>
              <a:off x="2840" y="1383"/>
              <a:ext cx="5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a:solidFill>
                    <a:srgbClr val="000000"/>
                  </a:solidFill>
                  <a:latin typeface="Times New Roman" pitchFamily="18" charset="0"/>
                </a:rPr>
                <a:t>(</a:t>
              </a:r>
              <a:endParaRPr lang="en-US" altLang="zh-CN"/>
            </a:p>
          </p:txBody>
        </p:sp>
        <p:sp>
          <p:nvSpPr>
            <p:cNvPr id="38969" name="Rectangle 20"/>
            <p:cNvSpPr>
              <a:spLocks noChangeArrowheads="1"/>
            </p:cNvSpPr>
            <p:nvPr/>
          </p:nvSpPr>
          <p:spPr bwMode="auto">
            <a:xfrm>
              <a:off x="2611" y="1383"/>
              <a:ext cx="6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a:solidFill>
                    <a:srgbClr val="000000"/>
                  </a:solidFill>
                  <a:latin typeface="Times New Roman" pitchFamily="18" charset="0"/>
                </a:rPr>
                <a:t>)</a:t>
              </a:r>
              <a:endParaRPr lang="en-US" altLang="zh-CN"/>
            </a:p>
          </p:txBody>
        </p:sp>
        <p:sp>
          <p:nvSpPr>
            <p:cNvPr id="38970" name="Rectangle 21"/>
            <p:cNvSpPr>
              <a:spLocks noChangeArrowheads="1"/>
            </p:cNvSpPr>
            <p:nvPr/>
          </p:nvSpPr>
          <p:spPr bwMode="auto">
            <a:xfrm>
              <a:off x="1968" y="1383"/>
              <a:ext cx="5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a:solidFill>
                    <a:srgbClr val="000000"/>
                  </a:solidFill>
                  <a:latin typeface="Times New Roman" pitchFamily="18" charset="0"/>
                </a:rPr>
                <a:t>(</a:t>
              </a:r>
              <a:endParaRPr lang="en-US" altLang="zh-CN"/>
            </a:p>
          </p:txBody>
        </p:sp>
        <p:sp>
          <p:nvSpPr>
            <p:cNvPr id="38971" name="Rectangle 22"/>
            <p:cNvSpPr>
              <a:spLocks noChangeArrowheads="1"/>
            </p:cNvSpPr>
            <p:nvPr/>
          </p:nvSpPr>
          <p:spPr bwMode="auto">
            <a:xfrm>
              <a:off x="4247" y="1491"/>
              <a:ext cx="5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300">
                  <a:solidFill>
                    <a:srgbClr val="000000"/>
                  </a:solidFill>
                  <a:latin typeface="Times New Roman" pitchFamily="18" charset="0"/>
                </a:rPr>
                <a:t>2</a:t>
              </a:r>
              <a:endParaRPr lang="en-US" altLang="zh-CN"/>
            </a:p>
          </p:txBody>
        </p:sp>
        <p:sp>
          <p:nvSpPr>
            <p:cNvPr id="38972" name="Rectangle 24"/>
            <p:cNvSpPr>
              <a:spLocks noChangeArrowheads="1"/>
            </p:cNvSpPr>
            <p:nvPr/>
          </p:nvSpPr>
          <p:spPr bwMode="auto">
            <a:xfrm>
              <a:off x="3326" y="1491"/>
              <a:ext cx="5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300">
                  <a:solidFill>
                    <a:srgbClr val="000000"/>
                  </a:solidFill>
                  <a:latin typeface="Times New Roman" pitchFamily="18" charset="0"/>
                </a:rPr>
                <a:t>1</a:t>
              </a:r>
              <a:endParaRPr lang="en-US" altLang="zh-CN"/>
            </a:p>
          </p:txBody>
        </p:sp>
        <p:sp>
          <p:nvSpPr>
            <p:cNvPr id="38973" name="Rectangle 25"/>
            <p:cNvSpPr>
              <a:spLocks noChangeArrowheads="1"/>
            </p:cNvSpPr>
            <p:nvPr/>
          </p:nvSpPr>
          <p:spPr bwMode="auto">
            <a:xfrm>
              <a:off x="2542" y="1491"/>
              <a:ext cx="5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300">
                  <a:solidFill>
                    <a:srgbClr val="000000"/>
                  </a:solidFill>
                  <a:latin typeface="Times New Roman" pitchFamily="18" charset="0"/>
                </a:rPr>
                <a:t>2</a:t>
              </a:r>
              <a:endParaRPr lang="en-US" altLang="zh-CN"/>
            </a:p>
          </p:txBody>
        </p:sp>
        <p:sp>
          <p:nvSpPr>
            <p:cNvPr id="38974" name="Rectangle 27"/>
            <p:cNvSpPr>
              <a:spLocks noChangeArrowheads="1"/>
            </p:cNvSpPr>
            <p:nvPr/>
          </p:nvSpPr>
          <p:spPr bwMode="auto">
            <a:xfrm>
              <a:off x="2132" y="1491"/>
              <a:ext cx="5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300">
                  <a:solidFill>
                    <a:srgbClr val="000000"/>
                  </a:solidFill>
                  <a:latin typeface="Times New Roman" pitchFamily="18" charset="0"/>
                </a:rPr>
                <a:t>1</a:t>
              </a:r>
              <a:endParaRPr lang="en-US" altLang="zh-CN"/>
            </a:p>
          </p:txBody>
        </p:sp>
        <p:sp>
          <p:nvSpPr>
            <p:cNvPr id="38975" name="Rectangle 28"/>
            <p:cNvSpPr>
              <a:spLocks noChangeArrowheads="1"/>
            </p:cNvSpPr>
            <p:nvPr/>
          </p:nvSpPr>
          <p:spPr bwMode="auto">
            <a:xfrm>
              <a:off x="4005" y="1542"/>
              <a:ext cx="3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900">
                  <a:solidFill>
                    <a:srgbClr val="000000"/>
                  </a:solidFill>
                  <a:latin typeface="Times New Roman" pitchFamily="18" charset="0"/>
                </a:rPr>
                <a:t>2</a:t>
              </a:r>
              <a:endParaRPr lang="en-US" altLang="zh-CN"/>
            </a:p>
          </p:txBody>
        </p:sp>
        <p:sp>
          <p:nvSpPr>
            <p:cNvPr id="38976" name="Rectangle 29"/>
            <p:cNvSpPr>
              <a:spLocks noChangeArrowheads="1"/>
            </p:cNvSpPr>
            <p:nvPr/>
          </p:nvSpPr>
          <p:spPr bwMode="auto">
            <a:xfrm>
              <a:off x="3100" y="1542"/>
              <a:ext cx="3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900">
                  <a:solidFill>
                    <a:srgbClr val="000000"/>
                  </a:solidFill>
                  <a:latin typeface="Times New Roman" pitchFamily="18" charset="0"/>
                </a:rPr>
                <a:t>1</a:t>
              </a:r>
              <a:endParaRPr lang="en-US" altLang="zh-CN"/>
            </a:p>
          </p:txBody>
        </p:sp>
        <p:sp>
          <p:nvSpPr>
            <p:cNvPr id="38977" name="Rectangle 30"/>
            <p:cNvSpPr>
              <a:spLocks noChangeArrowheads="1"/>
            </p:cNvSpPr>
            <p:nvPr/>
          </p:nvSpPr>
          <p:spPr bwMode="auto">
            <a:xfrm>
              <a:off x="1901" y="1542"/>
              <a:ext cx="3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900">
                  <a:solidFill>
                    <a:srgbClr val="000000"/>
                  </a:solidFill>
                  <a:latin typeface="Times New Roman" pitchFamily="18" charset="0"/>
                </a:rPr>
                <a:t>2</a:t>
              </a:r>
              <a:endParaRPr lang="en-US" altLang="zh-CN"/>
            </a:p>
          </p:txBody>
        </p:sp>
        <p:sp>
          <p:nvSpPr>
            <p:cNvPr id="38978" name="Rectangle 31"/>
            <p:cNvSpPr>
              <a:spLocks noChangeArrowheads="1"/>
            </p:cNvSpPr>
            <p:nvPr/>
          </p:nvSpPr>
          <p:spPr bwMode="auto">
            <a:xfrm>
              <a:off x="1717" y="1542"/>
              <a:ext cx="3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900">
                  <a:solidFill>
                    <a:srgbClr val="000000"/>
                  </a:solidFill>
                  <a:latin typeface="Times New Roman" pitchFamily="18" charset="0"/>
                </a:rPr>
                <a:t>1</a:t>
              </a:r>
              <a:endParaRPr lang="en-US" altLang="zh-CN"/>
            </a:p>
          </p:txBody>
        </p:sp>
        <p:sp>
          <p:nvSpPr>
            <p:cNvPr id="38979" name="Rectangle 32"/>
            <p:cNvSpPr>
              <a:spLocks noChangeArrowheads="1"/>
            </p:cNvSpPr>
            <p:nvPr/>
          </p:nvSpPr>
          <p:spPr bwMode="auto">
            <a:xfrm>
              <a:off x="4139" y="1383"/>
              <a:ext cx="10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i="1">
                  <a:solidFill>
                    <a:srgbClr val="000000"/>
                  </a:solidFill>
                  <a:latin typeface="Times New Roman" pitchFamily="18" charset="0"/>
                </a:rPr>
                <a:t>E</a:t>
              </a:r>
              <a:endParaRPr lang="en-US" altLang="zh-CN"/>
            </a:p>
          </p:txBody>
        </p:sp>
        <p:sp>
          <p:nvSpPr>
            <p:cNvPr id="38980" name="Rectangle 33"/>
            <p:cNvSpPr>
              <a:spLocks noChangeArrowheads="1"/>
            </p:cNvSpPr>
            <p:nvPr/>
          </p:nvSpPr>
          <p:spPr bwMode="auto">
            <a:xfrm>
              <a:off x="3230" y="1383"/>
              <a:ext cx="10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i="1">
                  <a:solidFill>
                    <a:srgbClr val="000000"/>
                  </a:solidFill>
                  <a:latin typeface="Times New Roman" pitchFamily="18" charset="0"/>
                </a:rPr>
                <a:t>E</a:t>
              </a:r>
              <a:endParaRPr lang="en-US" altLang="zh-CN"/>
            </a:p>
          </p:txBody>
        </p:sp>
        <p:sp>
          <p:nvSpPr>
            <p:cNvPr id="38981" name="Rectangle 34"/>
            <p:cNvSpPr>
              <a:spLocks noChangeArrowheads="1"/>
            </p:cNvSpPr>
            <p:nvPr/>
          </p:nvSpPr>
          <p:spPr bwMode="auto">
            <a:xfrm>
              <a:off x="2434" y="1383"/>
              <a:ext cx="10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i="1">
                  <a:solidFill>
                    <a:srgbClr val="000000"/>
                  </a:solidFill>
                  <a:latin typeface="Times New Roman" pitchFamily="18" charset="0"/>
                </a:rPr>
                <a:t>E</a:t>
              </a:r>
              <a:endParaRPr lang="en-US" altLang="zh-CN"/>
            </a:p>
          </p:txBody>
        </p:sp>
        <p:sp>
          <p:nvSpPr>
            <p:cNvPr id="38982" name="Rectangle 35"/>
            <p:cNvSpPr>
              <a:spLocks noChangeArrowheads="1"/>
            </p:cNvSpPr>
            <p:nvPr/>
          </p:nvSpPr>
          <p:spPr bwMode="auto">
            <a:xfrm>
              <a:off x="2036" y="1383"/>
              <a:ext cx="10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i="1">
                  <a:solidFill>
                    <a:srgbClr val="000000"/>
                  </a:solidFill>
                  <a:latin typeface="Times New Roman" pitchFamily="18" charset="0"/>
                </a:rPr>
                <a:t>E</a:t>
              </a:r>
              <a:endParaRPr lang="en-US" altLang="zh-CN"/>
            </a:p>
          </p:txBody>
        </p:sp>
        <p:sp>
          <p:nvSpPr>
            <p:cNvPr id="38983" name="Rectangle 36"/>
            <p:cNvSpPr>
              <a:spLocks noChangeArrowheads="1"/>
            </p:cNvSpPr>
            <p:nvPr/>
          </p:nvSpPr>
          <p:spPr bwMode="auto">
            <a:xfrm>
              <a:off x="3950" y="1491"/>
              <a:ext cx="5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300" i="1">
                  <a:solidFill>
                    <a:srgbClr val="000000"/>
                  </a:solidFill>
                  <a:latin typeface="Times New Roman" pitchFamily="18" charset="0"/>
                </a:rPr>
                <a:t>L</a:t>
              </a:r>
              <a:endParaRPr lang="en-US" altLang="zh-CN"/>
            </a:p>
          </p:txBody>
        </p:sp>
        <p:sp>
          <p:nvSpPr>
            <p:cNvPr id="38984" name="Rectangle 37"/>
            <p:cNvSpPr>
              <a:spLocks noChangeArrowheads="1"/>
            </p:cNvSpPr>
            <p:nvPr/>
          </p:nvSpPr>
          <p:spPr bwMode="auto">
            <a:xfrm>
              <a:off x="3054" y="1491"/>
              <a:ext cx="5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300" i="1">
                  <a:solidFill>
                    <a:srgbClr val="000000"/>
                  </a:solidFill>
                  <a:latin typeface="Times New Roman" pitchFamily="18" charset="0"/>
                </a:rPr>
                <a:t>L</a:t>
              </a:r>
              <a:endParaRPr lang="en-US" altLang="zh-CN"/>
            </a:p>
          </p:txBody>
        </p:sp>
        <p:sp>
          <p:nvSpPr>
            <p:cNvPr id="38985" name="Rectangle 38"/>
            <p:cNvSpPr>
              <a:spLocks noChangeArrowheads="1"/>
            </p:cNvSpPr>
            <p:nvPr/>
          </p:nvSpPr>
          <p:spPr bwMode="auto">
            <a:xfrm>
              <a:off x="1846" y="1491"/>
              <a:ext cx="5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300" i="1">
                  <a:solidFill>
                    <a:srgbClr val="000000"/>
                  </a:solidFill>
                  <a:latin typeface="Times New Roman" pitchFamily="18" charset="0"/>
                </a:rPr>
                <a:t>L</a:t>
              </a:r>
              <a:endParaRPr lang="en-US" altLang="zh-CN"/>
            </a:p>
          </p:txBody>
        </p:sp>
        <p:sp>
          <p:nvSpPr>
            <p:cNvPr id="38986" name="Rectangle 39"/>
            <p:cNvSpPr>
              <a:spLocks noChangeArrowheads="1"/>
            </p:cNvSpPr>
            <p:nvPr/>
          </p:nvSpPr>
          <p:spPr bwMode="auto">
            <a:xfrm>
              <a:off x="1670" y="1491"/>
              <a:ext cx="5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300" i="1">
                  <a:solidFill>
                    <a:srgbClr val="000000"/>
                  </a:solidFill>
                  <a:latin typeface="Times New Roman" pitchFamily="18" charset="0"/>
                </a:rPr>
                <a:t>L</a:t>
              </a:r>
              <a:endParaRPr lang="en-US" altLang="zh-CN"/>
            </a:p>
          </p:txBody>
        </p:sp>
        <p:sp>
          <p:nvSpPr>
            <p:cNvPr id="38987" name="Rectangle 40"/>
            <p:cNvSpPr>
              <a:spLocks noChangeArrowheads="1"/>
            </p:cNvSpPr>
            <p:nvPr/>
          </p:nvSpPr>
          <p:spPr bwMode="auto">
            <a:xfrm>
              <a:off x="3795" y="1364"/>
              <a:ext cx="14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a:solidFill>
                    <a:srgbClr val="000000"/>
                  </a:solidFill>
                  <a:latin typeface="Symbol" pitchFamily="18" charset="2"/>
                </a:rPr>
                <a:t>Õ</a:t>
              </a:r>
              <a:endParaRPr lang="en-US" altLang="zh-CN"/>
            </a:p>
          </p:txBody>
        </p:sp>
        <p:sp>
          <p:nvSpPr>
            <p:cNvPr id="38988" name="Rectangle 41"/>
            <p:cNvSpPr>
              <a:spLocks noChangeArrowheads="1"/>
            </p:cNvSpPr>
            <p:nvPr/>
          </p:nvSpPr>
          <p:spPr bwMode="auto">
            <a:xfrm>
              <a:off x="2899" y="1364"/>
              <a:ext cx="14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dirty="0">
                  <a:solidFill>
                    <a:srgbClr val="000000"/>
                  </a:solidFill>
                  <a:latin typeface="Symbol" pitchFamily="18" charset="2"/>
                </a:rPr>
                <a:t>Õ</a:t>
              </a:r>
              <a:endParaRPr lang="en-US" altLang="zh-CN" dirty="0"/>
            </a:p>
          </p:txBody>
        </p:sp>
        <p:sp>
          <p:nvSpPr>
            <p:cNvPr id="38989" name="Rectangle 42"/>
            <p:cNvSpPr>
              <a:spLocks noChangeArrowheads="1"/>
            </p:cNvSpPr>
            <p:nvPr/>
          </p:nvSpPr>
          <p:spPr bwMode="auto">
            <a:xfrm>
              <a:off x="2708" y="1364"/>
              <a:ext cx="9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a:solidFill>
                    <a:srgbClr val="000000"/>
                  </a:solidFill>
                  <a:latin typeface="Symbol" pitchFamily="18" charset="2"/>
                </a:rPr>
                <a:t>=</a:t>
              </a:r>
              <a:endParaRPr lang="en-US" altLang="zh-CN"/>
            </a:p>
          </p:txBody>
        </p:sp>
        <p:sp>
          <p:nvSpPr>
            <p:cNvPr id="38990" name="Rectangle 43"/>
            <p:cNvSpPr>
              <a:spLocks noChangeArrowheads="1"/>
            </p:cNvSpPr>
            <p:nvPr/>
          </p:nvSpPr>
          <p:spPr bwMode="auto">
            <a:xfrm>
              <a:off x="1515" y="1364"/>
              <a:ext cx="14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200">
                  <a:solidFill>
                    <a:srgbClr val="000000"/>
                  </a:solidFill>
                  <a:latin typeface="Symbol" pitchFamily="18" charset="2"/>
                </a:rPr>
                <a:t>Õ</a:t>
              </a:r>
              <a:endParaRPr lang="en-US" altLang="zh-CN"/>
            </a:p>
          </p:txBody>
        </p:sp>
        <p:sp>
          <p:nvSpPr>
            <p:cNvPr id="38991" name="Rectangle 44"/>
            <p:cNvSpPr>
              <a:spLocks noChangeArrowheads="1"/>
            </p:cNvSpPr>
            <p:nvPr/>
          </p:nvSpPr>
          <p:spPr bwMode="auto">
            <a:xfrm>
              <a:off x="1762" y="1480"/>
              <a:ext cx="8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300">
                  <a:solidFill>
                    <a:srgbClr val="000000"/>
                  </a:solidFill>
                  <a:latin typeface="Symbol" pitchFamily="18" charset="2"/>
                </a:rPr>
                <a:t>È</a:t>
              </a:r>
              <a:endParaRPr lang="en-US" altLang="zh-CN"/>
            </a:p>
          </p:txBody>
        </p:sp>
        <p:sp>
          <p:nvSpPr>
            <p:cNvPr id="38992" name="Rectangle 45"/>
            <p:cNvSpPr>
              <a:spLocks noChangeArrowheads="1"/>
            </p:cNvSpPr>
            <p:nvPr/>
          </p:nvSpPr>
          <p:spPr bwMode="auto">
            <a:xfrm>
              <a:off x="3649" y="1489"/>
              <a:ext cx="5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300" i="1">
                  <a:solidFill>
                    <a:srgbClr val="000000"/>
                  </a:solidFill>
                  <a:latin typeface="Symbol" pitchFamily="18" charset="2"/>
                </a:rPr>
                <a:t>q</a:t>
              </a:r>
              <a:endParaRPr lang="en-US" altLang="zh-CN"/>
            </a:p>
          </p:txBody>
        </p:sp>
        <p:sp>
          <p:nvSpPr>
            <p:cNvPr id="38993" name="Rectangle 46"/>
            <p:cNvSpPr>
              <a:spLocks noChangeArrowheads="1"/>
            </p:cNvSpPr>
            <p:nvPr/>
          </p:nvSpPr>
          <p:spPr bwMode="auto">
            <a:xfrm>
              <a:off x="2352" y="1489"/>
              <a:ext cx="5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300" i="1">
                  <a:solidFill>
                    <a:srgbClr val="000000"/>
                  </a:solidFill>
                  <a:latin typeface="Symbol" pitchFamily="18" charset="2"/>
                </a:rPr>
                <a:t>q</a:t>
              </a:r>
              <a:endParaRPr lang="en-US" altLang="zh-CN"/>
            </a:p>
          </p:txBody>
        </p:sp>
        <p:grpSp>
          <p:nvGrpSpPr>
            <p:cNvPr id="38994" name="Group 47"/>
            <p:cNvGrpSpPr>
              <a:grpSpLocks/>
            </p:cNvGrpSpPr>
            <p:nvPr/>
          </p:nvGrpSpPr>
          <p:grpSpPr bwMode="auto">
            <a:xfrm>
              <a:off x="2219" y="1439"/>
              <a:ext cx="1422" cy="121"/>
              <a:chOff x="2219" y="1439"/>
              <a:chExt cx="1422" cy="121"/>
            </a:xfrm>
          </p:grpSpPr>
          <p:sp>
            <p:nvSpPr>
              <p:cNvPr id="38995" name="AutoShape 7"/>
              <p:cNvSpPr>
                <a:spLocks noChangeArrowheads="1"/>
              </p:cNvSpPr>
              <p:nvPr/>
            </p:nvSpPr>
            <p:spPr bwMode="auto">
              <a:xfrm rot="5400000">
                <a:off x="2214" y="1444"/>
                <a:ext cx="119" cy="109"/>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8996" name="AutoShape 8"/>
              <p:cNvSpPr>
                <a:spLocks noChangeArrowheads="1"/>
              </p:cNvSpPr>
              <p:nvPr/>
            </p:nvSpPr>
            <p:spPr bwMode="auto">
              <a:xfrm rot="5400000">
                <a:off x="3527" y="1446"/>
                <a:ext cx="119" cy="109"/>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grpSp>
      </p:grpSp>
      <p:grpSp>
        <p:nvGrpSpPr>
          <p:cNvPr id="2" name="组合 1"/>
          <p:cNvGrpSpPr/>
          <p:nvPr/>
        </p:nvGrpSpPr>
        <p:grpSpPr>
          <a:xfrm>
            <a:off x="1795463" y="5070475"/>
            <a:ext cx="5834062" cy="385763"/>
            <a:chOff x="2112963" y="5426075"/>
            <a:chExt cx="5834062" cy="385763"/>
          </a:xfrm>
        </p:grpSpPr>
        <p:sp>
          <p:nvSpPr>
            <p:cNvPr id="38917" name="Rectangle 48"/>
            <p:cNvSpPr>
              <a:spLocks noChangeArrowheads="1"/>
            </p:cNvSpPr>
            <p:nvPr/>
          </p:nvSpPr>
          <p:spPr bwMode="auto">
            <a:xfrm>
              <a:off x="7694613" y="5456238"/>
              <a:ext cx="252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a:solidFill>
                    <a:srgbClr val="000000"/>
                  </a:solidFill>
                  <a:latin typeface="Times New Roman" pitchFamily="18" charset="0"/>
                </a:rPr>
                <a:t>)))</a:t>
              </a:r>
              <a:endParaRPr lang="en-US" altLang="zh-CN"/>
            </a:p>
          </p:txBody>
        </p:sp>
        <p:sp>
          <p:nvSpPr>
            <p:cNvPr id="38918" name="Rectangle 49"/>
            <p:cNvSpPr>
              <a:spLocks noChangeArrowheads="1"/>
            </p:cNvSpPr>
            <p:nvPr/>
          </p:nvSpPr>
          <p:spPr bwMode="auto">
            <a:xfrm>
              <a:off x="7329488" y="5456238"/>
              <a:ext cx="84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a:solidFill>
                    <a:srgbClr val="000000"/>
                  </a:solidFill>
                  <a:latin typeface="Times New Roman" pitchFamily="18" charset="0"/>
                </a:rPr>
                <a:t>(</a:t>
              </a:r>
              <a:endParaRPr lang="en-US" altLang="zh-CN"/>
            </a:p>
          </p:txBody>
        </p:sp>
        <p:sp>
          <p:nvSpPr>
            <p:cNvPr id="38919" name="Rectangle 50"/>
            <p:cNvSpPr>
              <a:spLocks noChangeArrowheads="1"/>
            </p:cNvSpPr>
            <p:nvPr/>
          </p:nvSpPr>
          <p:spPr bwMode="auto">
            <a:xfrm>
              <a:off x="6543675" y="54562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a:solidFill>
                    <a:srgbClr val="000000"/>
                  </a:solidFill>
                  <a:latin typeface="Times New Roman" pitchFamily="18" charset="0"/>
                </a:rPr>
                <a:t>(</a:t>
              </a:r>
              <a:endParaRPr lang="en-US" altLang="zh-CN"/>
            </a:p>
          </p:txBody>
        </p:sp>
        <p:sp>
          <p:nvSpPr>
            <p:cNvPr id="38920" name="Rectangle 51"/>
            <p:cNvSpPr>
              <a:spLocks noChangeArrowheads="1"/>
            </p:cNvSpPr>
            <p:nvPr/>
          </p:nvSpPr>
          <p:spPr bwMode="auto">
            <a:xfrm>
              <a:off x="6024563" y="5456238"/>
              <a:ext cx="168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a:solidFill>
                    <a:srgbClr val="000000"/>
                  </a:solidFill>
                  <a:latin typeface="Times New Roman" pitchFamily="18" charset="0"/>
                </a:rPr>
                <a:t>))</a:t>
              </a:r>
              <a:endParaRPr lang="en-US" altLang="zh-CN"/>
            </a:p>
          </p:txBody>
        </p:sp>
        <p:sp>
          <p:nvSpPr>
            <p:cNvPr id="38921" name="Rectangle 52"/>
            <p:cNvSpPr>
              <a:spLocks noChangeArrowheads="1"/>
            </p:cNvSpPr>
            <p:nvPr/>
          </p:nvSpPr>
          <p:spPr bwMode="auto">
            <a:xfrm>
              <a:off x="5686425" y="54562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a:solidFill>
                    <a:srgbClr val="000000"/>
                  </a:solidFill>
                  <a:latin typeface="Times New Roman" pitchFamily="18" charset="0"/>
                </a:rPr>
                <a:t>(</a:t>
              </a:r>
              <a:endParaRPr lang="en-US" altLang="zh-CN"/>
            </a:p>
          </p:txBody>
        </p:sp>
        <p:sp>
          <p:nvSpPr>
            <p:cNvPr id="38922" name="Rectangle 53"/>
            <p:cNvSpPr>
              <a:spLocks noChangeArrowheads="1"/>
            </p:cNvSpPr>
            <p:nvPr/>
          </p:nvSpPr>
          <p:spPr bwMode="auto">
            <a:xfrm>
              <a:off x="4843463" y="5456238"/>
              <a:ext cx="168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a:solidFill>
                    <a:srgbClr val="000000"/>
                  </a:solidFill>
                  <a:latin typeface="Times New Roman" pitchFamily="18" charset="0"/>
                </a:rPr>
                <a:t>((</a:t>
              </a:r>
              <a:endParaRPr lang="en-US" altLang="zh-CN"/>
            </a:p>
          </p:txBody>
        </p:sp>
        <p:sp>
          <p:nvSpPr>
            <p:cNvPr id="38923" name="Rectangle 54"/>
            <p:cNvSpPr>
              <a:spLocks noChangeArrowheads="1"/>
            </p:cNvSpPr>
            <p:nvPr/>
          </p:nvSpPr>
          <p:spPr bwMode="auto">
            <a:xfrm>
              <a:off x="3824288" y="5456238"/>
              <a:ext cx="84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a:solidFill>
                    <a:srgbClr val="000000"/>
                  </a:solidFill>
                  <a:latin typeface="Times New Roman" pitchFamily="18" charset="0"/>
                </a:rPr>
                <a:t>)</a:t>
              </a:r>
              <a:endParaRPr lang="en-US" altLang="zh-CN"/>
            </a:p>
          </p:txBody>
        </p:sp>
        <p:sp>
          <p:nvSpPr>
            <p:cNvPr id="38924" name="Rectangle 56"/>
            <p:cNvSpPr>
              <a:spLocks noChangeArrowheads="1"/>
            </p:cNvSpPr>
            <p:nvPr/>
          </p:nvSpPr>
          <p:spPr bwMode="auto">
            <a:xfrm>
              <a:off x="2789238" y="5456238"/>
              <a:ext cx="84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dirty="0">
                  <a:solidFill>
                    <a:srgbClr val="000000"/>
                  </a:solidFill>
                  <a:latin typeface="Times New Roman" pitchFamily="18" charset="0"/>
                </a:rPr>
                <a:t>(</a:t>
              </a:r>
              <a:endParaRPr lang="en-US" altLang="zh-CN" dirty="0"/>
            </a:p>
          </p:txBody>
        </p:sp>
        <p:sp>
          <p:nvSpPr>
            <p:cNvPr id="38925" name="Rectangle 57"/>
            <p:cNvSpPr>
              <a:spLocks noChangeArrowheads="1"/>
            </p:cNvSpPr>
            <p:nvPr/>
          </p:nvSpPr>
          <p:spPr bwMode="auto">
            <a:xfrm>
              <a:off x="7591425" y="56134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a:solidFill>
                    <a:srgbClr val="000000"/>
                  </a:solidFill>
                  <a:latin typeface="Times New Roman" pitchFamily="18" charset="0"/>
                </a:rPr>
                <a:t>2</a:t>
              </a:r>
              <a:endParaRPr lang="en-US" altLang="zh-CN"/>
            </a:p>
          </p:txBody>
        </p:sp>
        <p:sp>
          <p:nvSpPr>
            <p:cNvPr id="38926" name="Rectangle 59"/>
            <p:cNvSpPr>
              <a:spLocks noChangeArrowheads="1"/>
            </p:cNvSpPr>
            <p:nvPr/>
          </p:nvSpPr>
          <p:spPr bwMode="auto">
            <a:xfrm>
              <a:off x="5930900" y="56134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a:solidFill>
                    <a:srgbClr val="000000"/>
                  </a:solidFill>
                  <a:latin typeface="Times New Roman" pitchFamily="18" charset="0"/>
                </a:rPr>
                <a:t>1</a:t>
              </a:r>
              <a:endParaRPr lang="en-US" altLang="zh-CN"/>
            </a:p>
          </p:txBody>
        </p:sp>
        <p:sp>
          <p:nvSpPr>
            <p:cNvPr id="38927" name="Rectangle 60"/>
            <p:cNvSpPr>
              <a:spLocks noChangeArrowheads="1"/>
            </p:cNvSpPr>
            <p:nvPr/>
          </p:nvSpPr>
          <p:spPr bwMode="auto">
            <a:xfrm>
              <a:off x="3721100" y="56134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a:solidFill>
                    <a:srgbClr val="000000"/>
                  </a:solidFill>
                  <a:latin typeface="Times New Roman" pitchFamily="18" charset="0"/>
                </a:rPr>
                <a:t>2</a:t>
              </a:r>
              <a:endParaRPr lang="en-US" altLang="zh-CN"/>
            </a:p>
          </p:txBody>
        </p:sp>
        <p:sp>
          <p:nvSpPr>
            <p:cNvPr id="38928" name="Rectangle 61"/>
            <p:cNvSpPr>
              <a:spLocks noChangeArrowheads="1"/>
            </p:cNvSpPr>
            <p:nvPr/>
          </p:nvSpPr>
          <p:spPr bwMode="auto">
            <a:xfrm>
              <a:off x="3035300" y="56134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a:solidFill>
                    <a:srgbClr val="000000"/>
                  </a:solidFill>
                  <a:latin typeface="Times New Roman" pitchFamily="18" charset="0"/>
                </a:rPr>
                <a:t>1</a:t>
              </a:r>
              <a:endParaRPr lang="en-US" altLang="zh-CN"/>
            </a:p>
          </p:txBody>
        </p:sp>
        <p:sp>
          <p:nvSpPr>
            <p:cNvPr id="38929" name="Rectangle 62"/>
            <p:cNvSpPr>
              <a:spLocks noChangeArrowheads="1"/>
            </p:cNvSpPr>
            <p:nvPr/>
          </p:nvSpPr>
          <p:spPr bwMode="auto">
            <a:xfrm>
              <a:off x="7229475"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800">
                  <a:solidFill>
                    <a:srgbClr val="000000"/>
                  </a:solidFill>
                  <a:latin typeface="Times New Roman" pitchFamily="18" charset="0"/>
                </a:rPr>
                <a:t>4</a:t>
              </a:r>
              <a:endParaRPr lang="en-US" altLang="zh-CN"/>
            </a:p>
          </p:txBody>
        </p:sp>
        <p:sp>
          <p:nvSpPr>
            <p:cNvPr id="38930" name="Rectangle 63"/>
            <p:cNvSpPr>
              <a:spLocks noChangeArrowheads="1"/>
            </p:cNvSpPr>
            <p:nvPr/>
          </p:nvSpPr>
          <p:spPr bwMode="auto">
            <a:xfrm>
              <a:off x="6945313"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800">
                  <a:solidFill>
                    <a:srgbClr val="000000"/>
                  </a:solidFill>
                  <a:latin typeface="Times New Roman" pitchFamily="18" charset="0"/>
                </a:rPr>
                <a:t>2</a:t>
              </a:r>
              <a:endParaRPr lang="en-US" altLang="zh-CN"/>
            </a:p>
          </p:txBody>
        </p:sp>
        <p:sp>
          <p:nvSpPr>
            <p:cNvPr id="38931" name="Rectangle 64"/>
            <p:cNvSpPr>
              <a:spLocks noChangeArrowheads="1"/>
            </p:cNvSpPr>
            <p:nvPr/>
          </p:nvSpPr>
          <p:spPr bwMode="auto">
            <a:xfrm>
              <a:off x="5589588"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800">
                  <a:solidFill>
                    <a:srgbClr val="000000"/>
                  </a:solidFill>
                  <a:latin typeface="Times New Roman" pitchFamily="18" charset="0"/>
                </a:rPr>
                <a:t>3</a:t>
              </a:r>
              <a:endParaRPr lang="en-US" altLang="zh-CN"/>
            </a:p>
          </p:txBody>
        </p:sp>
        <p:sp>
          <p:nvSpPr>
            <p:cNvPr id="38932" name="Rectangle 65"/>
            <p:cNvSpPr>
              <a:spLocks noChangeArrowheads="1"/>
            </p:cNvSpPr>
            <p:nvPr/>
          </p:nvSpPr>
          <p:spPr bwMode="auto">
            <a:xfrm>
              <a:off x="5318125"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800">
                  <a:solidFill>
                    <a:srgbClr val="000000"/>
                  </a:solidFill>
                  <a:latin typeface="Times New Roman" pitchFamily="18" charset="0"/>
                </a:rPr>
                <a:t>1</a:t>
              </a:r>
              <a:endParaRPr lang="en-US" altLang="zh-CN"/>
            </a:p>
          </p:txBody>
        </p:sp>
        <p:sp>
          <p:nvSpPr>
            <p:cNvPr id="38933" name="Rectangle 66"/>
            <p:cNvSpPr>
              <a:spLocks noChangeArrowheads="1"/>
            </p:cNvSpPr>
            <p:nvPr/>
          </p:nvSpPr>
          <p:spPr bwMode="auto">
            <a:xfrm>
              <a:off x="4743450"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800">
                  <a:solidFill>
                    <a:srgbClr val="000000"/>
                  </a:solidFill>
                  <a:latin typeface="Times New Roman" pitchFamily="18" charset="0"/>
                </a:rPr>
                <a:t>2</a:t>
              </a:r>
              <a:endParaRPr lang="en-US" altLang="zh-CN"/>
            </a:p>
          </p:txBody>
        </p:sp>
        <p:sp>
          <p:nvSpPr>
            <p:cNvPr id="38934" name="Rectangle 67"/>
            <p:cNvSpPr>
              <a:spLocks noChangeArrowheads="1"/>
            </p:cNvSpPr>
            <p:nvPr/>
          </p:nvSpPr>
          <p:spPr bwMode="auto">
            <a:xfrm>
              <a:off x="4467225"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800">
                  <a:solidFill>
                    <a:srgbClr val="000000"/>
                  </a:solidFill>
                  <a:latin typeface="Times New Roman" pitchFamily="18" charset="0"/>
                </a:rPr>
                <a:t>1</a:t>
              </a:r>
              <a:endParaRPr lang="en-US" altLang="zh-CN"/>
            </a:p>
          </p:txBody>
        </p:sp>
        <p:sp>
          <p:nvSpPr>
            <p:cNvPr id="38935" name="Rectangle 68"/>
            <p:cNvSpPr>
              <a:spLocks noChangeArrowheads="1"/>
            </p:cNvSpPr>
            <p:nvPr/>
          </p:nvSpPr>
          <p:spPr bwMode="auto">
            <a:xfrm>
              <a:off x="2689225"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800">
                  <a:solidFill>
                    <a:srgbClr val="000000"/>
                  </a:solidFill>
                  <a:latin typeface="Times New Roman" pitchFamily="18" charset="0"/>
                </a:rPr>
                <a:t>2</a:t>
              </a:r>
              <a:endParaRPr lang="en-US" altLang="zh-CN"/>
            </a:p>
          </p:txBody>
        </p:sp>
        <p:sp>
          <p:nvSpPr>
            <p:cNvPr id="38936" name="Rectangle 69"/>
            <p:cNvSpPr>
              <a:spLocks noChangeArrowheads="1"/>
            </p:cNvSpPr>
            <p:nvPr/>
          </p:nvSpPr>
          <p:spPr bwMode="auto">
            <a:xfrm>
              <a:off x="2414588"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800">
                  <a:solidFill>
                    <a:srgbClr val="000000"/>
                  </a:solidFill>
                  <a:latin typeface="Times New Roman" pitchFamily="18" charset="0"/>
                </a:rPr>
                <a:t>1</a:t>
              </a:r>
              <a:endParaRPr lang="en-US" altLang="zh-CN"/>
            </a:p>
          </p:txBody>
        </p:sp>
        <p:sp>
          <p:nvSpPr>
            <p:cNvPr id="38937" name="Rectangle 70"/>
            <p:cNvSpPr>
              <a:spLocks noChangeArrowheads="1"/>
            </p:cNvSpPr>
            <p:nvPr/>
          </p:nvSpPr>
          <p:spPr bwMode="auto">
            <a:xfrm>
              <a:off x="7429500" y="5456238"/>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i="1">
                  <a:solidFill>
                    <a:srgbClr val="000000"/>
                  </a:solidFill>
                  <a:latin typeface="Times New Roman" pitchFamily="18" charset="0"/>
                </a:rPr>
                <a:t>E</a:t>
              </a:r>
              <a:endParaRPr lang="en-US" altLang="zh-CN"/>
            </a:p>
          </p:txBody>
        </p:sp>
        <p:sp>
          <p:nvSpPr>
            <p:cNvPr id="38938" name="Rectangle 71"/>
            <p:cNvSpPr>
              <a:spLocks noChangeArrowheads="1"/>
            </p:cNvSpPr>
            <p:nvPr/>
          </p:nvSpPr>
          <p:spPr bwMode="auto">
            <a:xfrm>
              <a:off x="5788025" y="5456238"/>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i="1">
                  <a:solidFill>
                    <a:srgbClr val="000000"/>
                  </a:solidFill>
                  <a:latin typeface="Times New Roman" pitchFamily="18" charset="0"/>
                </a:rPr>
                <a:t>E</a:t>
              </a:r>
              <a:endParaRPr lang="en-US" altLang="zh-CN"/>
            </a:p>
          </p:txBody>
        </p:sp>
        <p:sp>
          <p:nvSpPr>
            <p:cNvPr id="38939" name="Rectangle 72"/>
            <p:cNvSpPr>
              <a:spLocks noChangeArrowheads="1"/>
            </p:cNvSpPr>
            <p:nvPr/>
          </p:nvSpPr>
          <p:spPr bwMode="auto">
            <a:xfrm>
              <a:off x="3560763" y="5456238"/>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i="1" dirty="0">
                  <a:solidFill>
                    <a:srgbClr val="000000"/>
                  </a:solidFill>
                  <a:latin typeface="Times New Roman" pitchFamily="18" charset="0"/>
                </a:rPr>
                <a:t>E</a:t>
              </a:r>
              <a:endParaRPr lang="en-US" altLang="zh-CN" dirty="0"/>
            </a:p>
          </p:txBody>
        </p:sp>
        <p:sp>
          <p:nvSpPr>
            <p:cNvPr id="38940" name="Rectangle 73"/>
            <p:cNvSpPr>
              <a:spLocks noChangeArrowheads="1"/>
            </p:cNvSpPr>
            <p:nvPr/>
          </p:nvSpPr>
          <p:spPr bwMode="auto">
            <a:xfrm>
              <a:off x="2890838" y="5456238"/>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i="1" dirty="0">
                  <a:solidFill>
                    <a:srgbClr val="000000"/>
                  </a:solidFill>
                  <a:latin typeface="Times New Roman" pitchFamily="18" charset="0"/>
                </a:rPr>
                <a:t>E</a:t>
              </a:r>
              <a:endParaRPr lang="en-US" altLang="zh-CN" dirty="0"/>
            </a:p>
          </p:txBody>
        </p:sp>
        <p:sp>
          <p:nvSpPr>
            <p:cNvPr id="38941" name="Rectangle 74"/>
            <p:cNvSpPr>
              <a:spLocks noChangeArrowheads="1"/>
            </p:cNvSpPr>
            <p:nvPr/>
          </p:nvSpPr>
          <p:spPr bwMode="auto">
            <a:xfrm>
              <a:off x="7146925" y="5613400"/>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i="1">
                  <a:solidFill>
                    <a:srgbClr val="000000"/>
                  </a:solidFill>
                  <a:latin typeface="Times New Roman" pitchFamily="18" charset="0"/>
                </a:rPr>
                <a:t>L</a:t>
              </a:r>
              <a:endParaRPr lang="en-US" altLang="zh-CN"/>
            </a:p>
          </p:txBody>
        </p:sp>
        <p:sp>
          <p:nvSpPr>
            <p:cNvPr id="38942" name="Rectangle 75"/>
            <p:cNvSpPr>
              <a:spLocks noChangeArrowheads="1"/>
            </p:cNvSpPr>
            <p:nvPr/>
          </p:nvSpPr>
          <p:spPr bwMode="auto">
            <a:xfrm>
              <a:off x="6864350" y="5613400"/>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i="1">
                  <a:solidFill>
                    <a:srgbClr val="000000"/>
                  </a:solidFill>
                  <a:latin typeface="Times New Roman" pitchFamily="18" charset="0"/>
                </a:rPr>
                <a:t>L</a:t>
              </a:r>
              <a:endParaRPr lang="en-US" altLang="zh-CN"/>
            </a:p>
          </p:txBody>
        </p:sp>
        <p:sp>
          <p:nvSpPr>
            <p:cNvPr id="38943" name="Rectangle 76"/>
            <p:cNvSpPr>
              <a:spLocks noChangeArrowheads="1"/>
            </p:cNvSpPr>
            <p:nvPr/>
          </p:nvSpPr>
          <p:spPr bwMode="auto">
            <a:xfrm>
              <a:off x="5511800" y="5613400"/>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i="1" dirty="0">
                  <a:solidFill>
                    <a:srgbClr val="000000"/>
                  </a:solidFill>
                  <a:latin typeface="Times New Roman" pitchFamily="18" charset="0"/>
                </a:rPr>
                <a:t>L</a:t>
              </a:r>
              <a:endParaRPr lang="en-US" altLang="zh-CN" dirty="0"/>
            </a:p>
          </p:txBody>
        </p:sp>
        <p:sp>
          <p:nvSpPr>
            <p:cNvPr id="38944" name="Rectangle 77"/>
            <p:cNvSpPr>
              <a:spLocks noChangeArrowheads="1"/>
            </p:cNvSpPr>
            <p:nvPr/>
          </p:nvSpPr>
          <p:spPr bwMode="auto">
            <a:xfrm>
              <a:off x="5248275" y="5613400"/>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i="1">
                  <a:solidFill>
                    <a:srgbClr val="000000"/>
                  </a:solidFill>
                  <a:latin typeface="Times New Roman" pitchFamily="18" charset="0"/>
                </a:rPr>
                <a:t>L</a:t>
              </a:r>
              <a:endParaRPr lang="en-US" altLang="zh-CN"/>
            </a:p>
          </p:txBody>
        </p:sp>
        <p:sp>
          <p:nvSpPr>
            <p:cNvPr id="38945" name="Rectangle 78"/>
            <p:cNvSpPr>
              <a:spLocks noChangeArrowheads="1"/>
            </p:cNvSpPr>
            <p:nvPr/>
          </p:nvSpPr>
          <p:spPr bwMode="auto">
            <a:xfrm>
              <a:off x="4660900" y="5613400"/>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i="1">
                  <a:solidFill>
                    <a:srgbClr val="000000"/>
                  </a:solidFill>
                  <a:latin typeface="Times New Roman" pitchFamily="18" charset="0"/>
                </a:rPr>
                <a:t>L</a:t>
              </a:r>
              <a:endParaRPr lang="en-US" altLang="zh-CN"/>
            </a:p>
          </p:txBody>
        </p:sp>
        <p:sp>
          <p:nvSpPr>
            <p:cNvPr id="38946" name="Rectangle 79"/>
            <p:cNvSpPr>
              <a:spLocks noChangeArrowheads="1"/>
            </p:cNvSpPr>
            <p:nvPr/>
          </p:nvSpPr>
          <p:spPr bwMode="auto">
            <a:xfrm>
              <a:off x="4397375" y="5613400"/>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i="1">
                  <a:solidFill>
                    <a:srgbClr val="000000"/>
                  </a:solidFill>
                  <a:latin typeface="Times New Roman" pitchFamily="18" charset="0"/>
                </a:rPr>
                <a:t>L</a:t>
              </a:r>
              <a:endParaRPr lang="en-US" altLang="zh-CN"/>
            </a:p>
          </p:txBody>
        </p:sp>
        <p:sp>
          <p:nvSpPr>
            <p:cNvPr id="38947" name="Rectangle 80"/>
            <p:cNvSpPr>
              <a:spLocks noChangeArrowheads="1"/>
            </p:cNvSpPr>
            <p:nvPr/>
          </p:nvSpPr>
          <p:spPr bwMode="auto">
            <a:xfrm>
              <a:off x="2608263" y="5613400"/>
              <a:ext cx="841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i="1" dirty="0">
                  <a:solidFill>
                    <a:srgbClr val="000000"/>
                  </a:solidFill>
                  <a:latin typeface="Times New Roman" pitchFamily="18" charset="0"/>
                </a:rPr>
                <a:t>L</a:t>
              </a:r>
              <a:endParaRPr lang="en-US" altLang="zh-CN" dirty="0"/>
            </a:p>
          </p:txBody>
        </p:sp>
        <p:sp>
          <p:nvSpPr>
            <p:cNvPr id="38948" name="Rectangle 81"/>
            <p:cNvSpPr>
              <a:spLocks noChangeArrowheads="1"/>
            </p:cNvSpPr>
            <p:nvPr/>
          </p:nvSpPr>
          <p:spPr bwMode="auto">
            <a:xfrm>
              <a:off x="2344738" y="5613400"/>
              <a:ext cx="841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i="1" dirty="0">
                  <a:solidFill>
                    <a:srgbClr val="000000"/>
                  </a:solidFill>
                  <a:latin typeface="Times New Roman" pitchFamily="18" charset="0"/>
                </a:rPr>
                <a:t>L</a:t>
              </a:r>
              <a:endParaRPr lang="en-US" altLang="zh-CN" dirty="0"/>
            </a:p>
          </p:txBody>
        </p:sp>
        <p:sp>
          <p:nvSpPr>
            <p:cNvPr id="38949" name="Rectangle 82"/>
            <p:cNvSpPr>
              <a:spLocks noChangeArrowheads="1"/>
            </p:cNvSpPr>
            <p:nvPr/>
          </p:nvSpPr>
          <p:spPr bwMode="auto">
            <a:xfrm>
              <a:off x="7021513" y="5597525"/>
              <a:ext cx="1174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a:solidFill>
                    <a:srgbClr val="000000"/>
                  </a:solidFill>
                  <a:latin typeface="Symbol" pitchFamily="18" charset="2"/>
                </a:rPr>
                <a:t>È</a:t>
              </a:r>
              <a:endParaRPr lang="en-US" altLang="zh-CN"/>
            </a:p>
          </p:txBody>
        </p:sp>
        <p:sp>
          <p:nvSpPr>
            <p:cNvPr id="38950" name="Rectangle 83"/>
            <p:cNvSpPr>
              <a:spLocks noChangeArrowheads="1"/>
            </p:cNvSpPr>
            <p:nvPr/>
          </p:nvSpPr>
          <p:spPr bwMode="auto">
            <a:xfrm>
              <a:off x="5384800" y="5597525"/>
              <a:ext cx="1174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a:solidFill>
                    <a:srgbClr val="000000"/>
                  </a:solidFill>
                  <a:latin typeface="Symbol" pitchFamily="18" charset="2"/>
                </a:rPr>
                <a:t>È</a:t>
              </a:r>
              <a:endParaRPr lang="en-US" altLang="zh-CN"/>
            </a:p>
          </p:txBody>
        </p:sp>
        <p:sp>
          <p:nvSpPr>
            <p:cNvPr id="38951" name="Rectangle 84"/>
            <p:cNvSpPr>
              <a:spLocks noChangeArrowheads="1"/>
            </p:cNvSpPr>
            <p:nvPr/>
          </p:nvSpPr>
          <p:spPr bwMode="auto">
            <a:xfrm>
              <a:off x="4535488" y="5597525"/>
              <a:ext cx="1174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a:solidFill>
                    <a:srgbClr val="000000"/>
                  </a:solidFill>
                  <a:latin typeface="Symbol" pitchFamily="18" charset="2"/>
                </a:rPr>
                <a:t>È</a:t>
              </a:r>
              <a:endParaRPr lang="en-US" altLang="zh-CN"/>
            </a:p>
          </p:txBody>
        </p:sp>
        <p:sp>
          <p:nvSpPr>
            <p:cNvPr id="38952" name="Rectangle 85"/>
            <p:cNvSpPr>
              <a:spLocks noChangeArrowheads="1"/>
            </p:cNvSpPr>
            <p:nvPr/>
          </p:nvSpPr>
          <p:spPr bwMode="auto">
            <a:xfrm>
              <a:off x="2481263" y="5597525"/>
              <a:ext cx="1174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dirty="0">
                  <a:solidFill>
                    <a:srgbClr val="000000"/>
                  </a:solidFill>
                  <a:latin typeface="Symbol" pitchFamily="18" charset="2"/>
                </a:rPr>
                <a:t>È</a:t>
              </a:r>
              <a:endParaRPr lang="en-US" altLang="zh-CN" dirty="0"/>
            </a:p>
          </p:txBody>
        </p:sp>
        <p:sp>
          <p:nvSpPr>
            <p:cNvPr id="38953" name="Rectangle 86"/>
            <p:cNvSpPr>
              <a:spLocks noChangeArrowheads="1"/>
            </p:cNvSpPr>
            <p:nvPr/>
          </p:nvSpPr>
          <p:spPr bwMode="auto">
            <a:xfrm>
              <a:off x="6632575" y="5426075"/>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a:solidFill>
                    <a:srgbClr val="000000"/>
                  </a:solidFill>
                  <a:latin typeface="Symbol" pitchFamily="18" charset="2"/>
                </a:rPr>
                <a:t>Õ</a:t>
              </a:r>
              <a:endParaRPr lang="en-US" altLang="zh-CN"/>
            </a:p>
          </p:txBody>
        </p:sp>
        <p:sp>
          <p:nvSpPr>
            <p:cNvPr id="38954" name="Rectangle 87"/>
            <p:cNvSpPr>
              <a:spLocks noChangeArrowheads="1"/>
            </p:cNvSpPr>
            <p:nvPr/>
          </p:nvSpPr>
          <p:spPr bwMode="auto">
            <a:xfrm>
              <a:off x="5016500" y="5426075"/>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dirty="0">
                  <a:solidFill>
                    <a:srgbClr val="000000"/>
                  </a:solidFill>
                  <a:latin typeface="Symbol" pitchFamily="18" charset="2"/>
                </a:rPr>
                <a:t>Õ</a:t>
              </a:r>
              <a:endParaRPr lang="en-US" altLang="zh-CN" dirty="0"/>
            </a:p>
          </p:txBody>
        </p:sp>
        <p:sp>
          <p:nvSpPr>
            <p:cNvPr id="38955" name="Rectangle 88"/>
            <p:cNvSpPr>
              <a:spLocks noChangeArrowheads="1"/>
            </p:cNvSpPr>
            <p:nvPr/>
          </p:nvSpPr>
          <p:spPr bwMode="auto">
            <a:xfrm>
              <a:off x="4167188" y="5426075"/>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dirty="0">
                  <a:solidFill>
                    <a:srgbClr val="000000"/>
                  </a:solidFill>
                  <a:latin typeface="Symbol" pitchFamily="18" charset="2"/>
                </a:rPr>
                <a:t>Õ</a:t>
              </a:r>
              <a:endParaRPr lang="en-US" altLang="zh-CN" dirty="0"/>
            </a:p>
          </p:txBody>
        </p:sp>
        <p:sp>
          <p:nvSpPr>
            <p:cNvPr id="38956" name="Rectangle 89"/>
            <p:cNvSpPr>
              <a:spLocks noChangeArrowheads="1"/>
            </p:cNvSpPr>
            <p:nvPr/>
          </p:nvSpPr>
          <p:spPr bwMode="auto">
            <a:xfrm>
              <a:off x="3968750" y="5426075"/>
              <a:ext cx="139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a:solidFill>
                    <a:srgbClr val="000000"/>
                  </a:solidFill>
                  <a:latin typeface="Symbol" pitchFamily="18" charset="2"/>
                </a:rPr>
                <a:t>=</a:t>
              </a:r>
              <a:endParaRPr lang="en-US" altLang="zh-CN"/>
            </a:p>
          </p:txBody>
        </p:sp>
        <p:sp>
          <p:nvSpPr>
            <p:cNvPr id="38957" name="Rectangle 90"/>
            <p:cNvSpPr>
              <a:spLocks noChangeArrowheads="1"/>
            </p:cNvSpPr>
            <p:nvPr/>
          </p:nvSpPr>
          <p:spPr bwMode="auto">
            <a:xfrm>
              <a:off x="2112963" y="5426075"/>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2000" dirty="0">
                  <a:solidFill>
                    <a:srgbClr val="000000"/>
                  </a:solidFill>
                  <a:latin typeface="Symbol" pitchFamily="18" charset="2"/>
                </a:rPr>
                <a:t>Õ</a:t>
              </a:r>
              <a:endParaRPr lang="en-US" altLang="zh-CN" dirty="0"/>
            </a:p>
          </p:txBody>
        </p:sp>
        <p:sp>
          <p:nvSpPr>
            <p:cNvPr id="38958" name="Rectangle 91"/>
            <p:cNvSpPr>
              <a:spLocks noChangeArrowheads="1"/>
            </p:cNvSpPr>
            <p:nvPr/>
          </p:nvSpPr>
          <p:spPr bwMode="auto">
            <a:xfrm>
              <a:off x="6413500" y="5611813"/>
              <a:ext cx="793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i="1" dirty="0">
                  <a:solidFill>
                    <a:srgbClr val="000000"/>
                  </a:solidFill>
                  <a:latin typeface="Symbol" pitchFamily="18" charset="2"/>
                </a:rPr>
                <a:t>q</a:t>
              </a:r>
              <a:endParaRPr lang="en-US" altLang="zh-CN" dirty="0"/>
            </a:p>
          </p:txBody>
        </p:sp>
        <p:sp>
          <p:nvSpPr>
            <p:cNvPr id="38959" name="Rectangle 92"/>
            <p:cNvSpPr>
              <a:spLocks noChangeArrowheads="1"/>
            </p:cNvSpPr>
            <p:nvPr/>
          </p:nvSpPr>
          <p:spPr bwMode="auto">
            <a:xfrm>
              <a:off x="3417888" y="5597525"/>
              <a:ext cx="793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zh-CN" sz="1200" i="1">
                  <a:solidFill>
                    <a:srgbClr val="000000"/>
                  </a:solidFill>
                  <a:latin typeface="Symbol" pitchFamily="18" charset="2"/>
                </a:rPr>
                <a:t>q</a:t>
              </a:r>
              <a:endParaRPr lang="en-US" altLang="zh-CN"/>
            </a:p>
          </p:txBody>
        </p:sp>
        <p:grpSp>
          <p:nvGrpSpPr>
            <p:cNvPr id="38960" name="Group 93"/>
            <p:cNvGrpSpPr>
              <a:grpSpLocks/>
            </p:cNvGrpSpPr>
            <p:nvPr/>
          </p:nvGrpSpPr>
          <p:grpSpPr bwMode="auto">
            <a:xfrm>
              <a:off x="3211513" y="5526088"/>
              <a:ext cx="3208337" cy="192087"/>
              <a:chOff x="2023" y="3081"/>
              <a:chExt cx="2021" cy="121"/>
            </a:xfrm>
          </p:grpSpPr>
          <p:sp>
            <p:nvSpPr>
              <p:cNvPr id="38961" name="AutoShape 9"/>
              <p:cNvSpPr>
                <a:spLocks noChangeArrowheads="1"/>
              </p:cNvSpPr>
              <p:nvPr/>
            </p:nvSpPr>
            <p:spPr bwMode="auto">
              <a:xfrm rot="5400000">
                <a:off x="3930" y="3086"/>
                <a:ext cx="119" cy="109"/>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8962" name="AutoShape 10"/>
              <p:cNvSpPr>
                <a:spLocks noChangeArrowheads="1"/>
              </p:cNvSpPr>
              <p:nvPr/>
            </p:nvSpPr>
            <p:spPr bwMode="auto">
              <a:xfrm rot="5400000">
                <a:off x="2018" y="3088"/>
                <a:ext cx="119" cy="109"/>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grpSp>
      </p:grpSp>
    </p:spTree>
    <p:extLst>
      <p:ext uri="{BB962C8B-B14F-4D97-AF65-F5344CB8AC3E}">
        <p14:creationId xmlns:p14="http://schemas.microsoft.com/office/powerpoint/2010/main" val="4282922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altLang="zh-CN" dirty="0">
                <a:ea typeface="宋体" charset="-122"/>
              </a:rPr>
              <a:t>Equivalence Rules (Cont.)</a:t>
            </a:r>
          </a:p>
        </p:txBody>
      </p:sp>
      <p:sp>
        <p:nvSpPr>
          <p:cNvPr id="362499" name="Rectangle 3"/>
          <p:cNvSpPr>
            <a:spLocks noGrp="1" noChangeArrowheads="1"/>
          </p:cNvSpPr>
          <p:nvPr>
            <p:ph type="body" idx="1"/>
          </p:nvPr>
        </p:nvSpPr>
        <p:spPr>
          <a:xfrm>
            <a:off x="824948" y="1021383"/>
            <a:ext cx="8015288" cy="5307013"/>
          </a:xfrm>
        </p:spPr>
        <p:txBody>
          <a:bodyPr/>
          <a:lstStyle/>
          <a:p>
            <a:pPr marL="0" indent="0">
              <a:buNone/>
              <a:tabLst>
                <a:tab pos="2279650" algn="l"/>
              </a:tabLst>
            </a:pPr>
            <a:r>
              <a:rPr lang="en-US" altLang="zh-CN" sz="2000" dirty="0" smtClean="0">
                <a:ea typeface="ＭＳ Ｐゴシック" pitchFamily="34" charset="-128"/>
              </a:rPr>
              <a:t>9.   The set operations union and intersection are commutative </a:t>
            </a:r>
            <a:br>
              <a:rPr lang="en-US" altLang="zh-CN" sz="2000" dirty="0" smtClean="0">
                <a:ea typeface="ＭＳ Ｐゴシック" pitchFamily="34" charset="-128"/>
              </a:rPr>
            </a:br>
            <a:r>
              <a:rPr lang="en-US" altLang="zh-CN" sz="2000" dirty="0" smtClean="0">
                <a:ea typeface="ＭＳ Ｐゴシック" pitchFamily="34" charset="-128"/>
              </a:rPr>
              <a:t>	</a:t>
            </a:r>
            <a:r>
              <a:rPr lang="en-US" altLang="zh-CN" sz="2000" i="1" dirty="0" smtClean="0">
                <a:ea typeface="ＭＳ Ｐゴシック" pitchFamily="34" charset="-128"/>
              </a:rPr>
              <a:t>E</a:t>
            </a:r>
            <a:r>
              <a:rPr lang="en-US" altLang="zh-CN" sz="2000" baseline="-25000" dirty="0" smtClean="0">
                <a:ea typeface="ＭＳ Ｐゴシック" pitchFamily="34" charset="-128"/>
              </a:rPr>
              <a:t>1</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 </a:t>
            </a:r>
            <a:r>
              <a:rPr lang="en-US" altLang="zh-CN" sz="2000" i="1" dirty="0" smtClean="0">
                <a:ea typeface="ＭＳ Ｐゴシック" pitchFamily="34" charset="-128"/>
              </a:rPr>
              <a:t>E</a:t>
            </a:r>
            <a:r>
              <a:rPr lang="en-US" altLang="zh-CN" sz="2000" baseline="-25000" dirty="0" smtClean="0">
                <a:ea typeface="ＭＳ Ｐゴシック" pitchFamily="34" charset="-128"/>
              </a:rPr>
              <a:t>2</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1</a:t>
            </a:r>
            <a:r>
              <a:rPr lang="en-US" altLang="zh-CN" sz="2000" dirty="0" smtClean="0">
                <a:ea typeface="ＭＳ Ｐゴシック" pitchFamily="34" charset="-128"/>
                <a:sym typeface="Symbol" pitchFamily="18" charset="2"/>
              </a:rPr>
              <a:t> </a:t>
            </a:r>
            <a:br>
              <a:rPr lang="en-US" altLang="zh-CN" sz="2000" dirty="0" smtClean="0">
                <a:ea typeface="ＭＳ Ｐゴシック" pitchFamily="34" charset="-128"/>
                <a:sym typeface="Symbol" pitchFamily="18" charset="2"/>
              </a:rPr>
            </a:b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rPr>
              <a:t>E</a:t>
            </a:r>
            <a:r>
              <a:rPr lang="en-US" altLang="zh-CN" sz="2000" baseline="-25000" dirty="0" smtClean="0">
                <a:ea typeface="ＭＳ Ｐゴシック" pitchFamily="34" charset="-128"/>
              </a:rPr>
              <a:t>1</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 </a:t>
            </a:r>
            <a:r>
              <a:rPr lang="en-US" altLang="zh-CN" sz="2000" i="1" dirty="0" smtClean="0">
                <a:ea typeface="ＭＳ Ｐゴシック" pitchFamily="34" charset="-128"/>
              </a:rPr>
              <a:t>E</a:t>
            </a:r>
            <a:r>
              <a:rPr lang="en-US" altLang="zh-CN" sz="2000" baseline="-25000" dirty="0" smtClean="0">
                <a:ea typeface="ＭＳ Ｐゴシック" pitchFamily="34" charset="-128"/>
              </a:rPr>
              <a:t>2</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1</a:t>
            </a:r>
            <a:r>
              <a:rPr lang="en-US" altLang="zh-CN" sz="2000" dirty="0" smtClean="0">
                <a:ea typeface="ＭＳ Ｐゴシック" pitchFamily="34" charset="-128"/>
                <a:sym typeface="Symbol" pitchFamily="18" charset="2"/>
              </a:rPr>
              <a:t> </a:t>
            </a:r>
          </a:p>
          <a:p>
            <a:pPr marL="576263" lvl="1" indent="0">
              <a:buNone/>
              <a:tabLst>
                <a:tab pos="2279650" algn="l"/>
              </a:tabLst>
            </a:pPr>
            <a:r>
              <a:rPr lang="en-US" altLang="zh-CN" sz="2000" dirty="0" smtClean="0">
                <a:ea typeface="ＭＳ Ｐゴシック" pitchFamily="34" charset="-128"/>
              </a:rPr>
              <a:t>       (set difference is not commutative).</a:t>
            </a:r>
            <a:endParaRPr lang="en-US" altLang="zh-CN" sz="2000" dirty="0" smtClean="0">
              <a:ea typeface="ＭＳ Ｐゴシック" pitchFamily="34" charset="-128"/>
              <a:sym typeface="Symbol" pitchFamily="18" charset="2"/>
            </a:endParaRPr>
          </a:p>
          <a:p>
            <a:pPr marL="0" indent="0">
              <a:buNone/>
              <a:tabLst>
                <a:tab pos="2279650" algn="l"/>
              </a:tabLst>
            </a:pPr>
            <a:r>
              <a:rPr lang="en-US" altLang="zh-CN" sz="2000" dirty="0" smtClean="0">
                <a:ea typeface="ＭＳ Ｐゴシック" pitchFamily="34" charset="-128"/>
                <a:sym typeface="Symbol" pitchFamily="18" charset="2"/>
              </a:rPr>
              <a:t>10.  Set union and intersection are associative.</a:t>
            </a:r>
          </a:p>
          <a:p>
            <a:pPr marL="404813" indent="-404813">
              <a:buFont typeface="Monotype Sorts" pitchFamily="2" charset="2"/>
              <a:buNone/>
              <a:tabLst>
                <a:tab pos="2279650" algn="l"/>
              </a:tabLst>
            </a:pP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rPr>
              <a:t>E</a:t>
            </a:r>
            <a:r>
              <a:rPr lang="en-US" altLang="zh-CN" sz="2000" baseline="-25000" dirty="0" smtClean="0">
                <a:ea typeface="ＭＳ Ｐゴシック" pitchFamily="34" charset="-128"/>
              </a:rPr>
              <a:t>1</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3</a:t>
            </a:r>
            <a:r>
              <a:rPr lang="en-US" altLang="zh-CN" sz="2000" dirty="0" smtClean="0">
                <a:ea typeface="ＭＳ Ｐゴシック" pitchFamily="34" charset="-128"/>
                <a:sym typeface="Symbol" pitchFamily="18" charset="2"/>
              </a:rPr>
              <a:t> = </a:t>
            </a:r>
            <a:r>
              <a:rPr lang="en-US" altLang="zh-CN" sz="2000" i="1" dirty="0" smtClean="0">
                <a:ea typeface="ＭＳ Ｐゴシック" pitchFamily="34" charset="-128"/>
              </a:rPr>
              <a:t>E</a:t>
            </a:r>
            <a:r>
              <a:rPr lang="en-US" altLang="zh-CN" sz="2000" baseline="-25000" dirty="0" smtClean="0">
                <a:ea typeface="ＭＳ Ｐゴシック" pitchFamily="34" charset="-128"/>
              </a:rPr>
              <a:t>1</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3</a:t>
            </a:r>
            <a:r>
              <a:rPr lang="en-US" altLang="zh-CN" sz="2000" dirty="0" smtClean="0">
                <a:ea typeface="ＭＳ Ｐゴシック" pitchFamily="34" charset="-128"/>
                <a:sym typeface="Symbol" pitchFamily="18" charset="2"/>
              </a:rPr>
              <a:t>)</a:t>
            </a:r>
            <a:br>
              <a:rPr lang="en-US" altLang="zh-CN" sz="2000" dirty="0" smtClean="0">
                <a:ea typeface="ＭＳ Ｐゴシック" pitchFamily="34" charset="-128"/>
                <a:sym typeface="Symbol" pitchFamily="18" charset="2"/>
              </a:rPr>
            </a:br>
            <a:r>
              <a:rPr lang="en-US" altLang="zh-CN" sz="2400" dirty="0" smtClean="0">
                <a:ea typeface="ＭＳ Ｐゴシック" pitchFamily="34" charset="-128"/>
                <a:sym typeface="Symbol" pitchFamily="18" charset="2"/>
              </a:rPr>
              <a:t>              </a:t>
            </a:r>
            <a:r>
              <a:rPr lang="en-US" altLang="zh-CN" sz="2000" dirty="0" smtClean="0">
                <a:ea typeface="ＭＳ Ｐゴシック" pitchFamily="34" charset="-128"/>
                <a:sym typeface="Symbol" pitchFamily="18" charset="2"/>
              </a:rPr>
              <a:t>(</a:t>
            </a:r>
            <a:r>
              <a:rPr lang="en-US" altLang="zh-CN" sz="2000" i="1" dirty="0" smtClean="0">
                <a:ea typeface="ＭＳ Ｐゴシック" pitchFamily="34" charset="-128"/>
              </a:rPr>
              <a:t>E</a:t>
            </a:r>
            <a:r>
              <a:rPr lang="en-US" altLang="zh-CN" sz="2000" baseline="-25000" dirty="0" smtClean="0">
                <a:ea typeface="ＭＳ Ｐゴシック" pitchFamily="34" charset="-128"/>
              </a:rPr>
              <a:t>1</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3</a:t>
            </a:r>
            <a:r>
              <a:rPr lang="en-US" altLang="zh-CN" sz="2000" dirty="0" smtClean="0">
                <a:ea typeface="ＭＳ Ｐゴシック" pitchFamily="34" charset="-128"/>
                <a:sym typeface="Symbol" pitchFamily="18" charset="2"/>
              </a:rPr>
              <a:t> = </a:t>
            </a:r>
            <a:r>
              <a:rPr lang="en-US" altLang="zh-CN" sz="2000" i="1" dirty="0" smtClean="0">
                <a:ea typeface="ＭＳ Ｐゴシック" pitchFamily="34" charset="-128"/>
              </a:rPr>
              <a:t>E</a:t>
            </a:r>
            <a:r>
              <a:rPr lang="en-US" altLang="zh-CN" sz="2000" baseline="-25000" dirty="0" smtClean="0">
                <a:ea typeface="ＭＳ Ｐゴシック" pitchFamily="34" charset="-128"/>
              </a:rPr>
              <a:t>1</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3</a:t>
            </a:r>
            <a:r>
              <a:rPr lang="en-US" altLang="zh-CN" sz="2000" dirty="0" smtClean="0">
                <a:ea typeface="ＭＳ Ｐゴシック" pitchFamily="34" charset="-128"/>
                <a:sym typeface="Symbol" pitchFamily="18" charset="2"/>
              </a:rPr>
              <a:t>)</a:t>
            </a:r>
          </a:p>
          <a:p>
            <a:pPr marL="0" indent="0">
              <a:lnSpc>
                <a:spcPct val="90000"/>
              </a:lnSpc>
              <a:buNone/>
              <a:tabLst>
                <a:tab pos="2279650" algn="l"/>
              </a:tabLst>
            </a:pPr>
            <a:r>
              <a:rPr lang="en-US" altLang="zh-CN" sz="2000" dirty="0" smtClean="0">
                <a:ea typeface="ＭＳ Ｐゴシック" pitchFamily="34" charset="-128"/>
                <a:sym typeface="Symbol" pitchFamily="18" charset="2"/>
              </a:rPr>
              <a:t>11.  The selection operation distributes over ,  and –. </a:t>
            </a:r>
            <a:br>
              <a:rPr lang="en-US" altLang="zh-CN" sz="2000" dirty="0" smtClean="0">
                <a:ea typeface="ＭＳ Ｐゴシック" pitchFamily="34" charset="-128"/>
                <a:sym typeface="Symbol" pitchFamily="18" charset="2"/>
              </a:rPr>
            </a:br>
            <a:r>
              <a:rPr lang="en-US" altLang="zh-CN" sz="2000" dirty="0" smtClean="0">
                <a:ea typeface="ＭＳ Ｐゴシック" pitchFamily="34" charset="-128"/>
                <a:sym typeface="Symbol" pitchFamily="18" charset="2"/>
              </a:rPr>
              <a:t>               </a:t>
            </a:r>
            <a:r>
              <a:rPr lang="en-US" altLang="zh-CN" sz="2800" dirty="0" smtClean="0">
                <a:ea typeface="ＭＳ Ｐゴシック" pitchFamily="34" charset="-128"/>
                <a:sym typeface="Symbol" pitchFamily="18" charset="2"/>
              </a:rPr>
              <a:t>  </a:t>
            </a:r>
            <a:r>
              <a:rPr lang="en-US" altLang="zh-CN" sz="2400" i="1" dirty="0" smtClean="0">
                <a:ea typeface="ＭＳ Ｐゴシック" pitchFamily="34" charset="-128"/>
                <a:sym typeface="Symbol" pitchFamily="18" charset="2"/>
              </a:rPr>
              <a:t></a:t>
            </a:r>
            <a:r>
              <a:rPr lang="en-US" altLang="zh-CN" sz="2400" baseline="-25000" dirty="0" smtClean="0">
                <a:ea typeface="ＭＳ Ｐゴシック" pitchFamily="34" charset="-128"/>
                <a:sym typeface="Symbol" pitchFamily="18" charset="2"/>
              </a:rPr>
              <a:t></a:t>
            </a:r>
            <a:r>
              <a:rPr lang="en-US" altLang="zh-CN" sz="2400" i="1" dirty="0" smtClean="0">
                <a:ea typeface="ＭＳ Ｐゴシック" pitchFamily="34" charset="-128"/>
                <a:sym typeface="Symbol" pitchFamily="18" charset="2"/>
              </a:rPr>
              <a:t> </a:t>
            </a:r>
            <a:r>
              <a:rPr lang="en-US" altLang="zh-CN" sz="2000" dirty="0" smtClean="0">
                <a:ea typeface="ＭＳ Ｐゴシック" pitchFamily="34" charset="-128"/>
                <a:sym typeface="Greek Symbols" pitchFamily="18" charset="2"/>
              </a:rPr>
              <a:t>(</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1</a:t>
            </a:r>
            <a:r>
              <a:rPr lang="en-US" altLang="zh-CN" sz="2000" dirty="0" smtClean="0">
                <a:ea typeface="ＭＳ Ｐゴシック" pitchFamily="34" charset="-128"/>
                <a:sym typeface="Greek Symbols" pitchFamily="18" charset="2"/>
              </a:rPr>
              <a:t>  –  </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2</a:t>
            </a:r>
            <a:r>
              <a:rPr lang="en-US" altLang="zh-CN" sz="2000" dirty="0" smtClean="0">
                <a:ea typeface="ＭＳ Ｐゴシック" pitchFamily="34" charset="-128"/>
                <a:sym typeface="Greek Symbols" pitchFamily="18" charset="2"/>
              </a:rPr>
              <a:t>) = </a:t>
            </a:r>
            <a:r>
              <a:rPr lang="en-US" altLang="zh-CN" sz="2400" i="1" dirty="0" smtClean="0">
                <a:ea typeface="ＭＳ Ｐゴシック" pitchFamily="34" charset="-128"/>
                <a:sym typeface="Symbol" pitchFamily="18" charset="2"/>
              </a:rPr>
              <a:t></a:t>
            </a:r>
            <a:r>
              <a:rPr lang="en-US" altLang="zh-CN" sz="2400" baseline="-25000" dirty="0" smtClean="0">
                <a:ea typeface="ＭＳ Ｐゴシック" pitchFamily="34" charset="-128"/>
                <a:sym typeface="Symbol" pitchFamily="18" charset="2"/>
              </a:rPr>
              <a:t></a:t>
            </a:r>
            <a:r>
              <a:rPr lang="en-US" altLang="zh-CN" sz="2400" i="1" dirty="0" smtClean="0">
                <a:ea typeface="ＭＳ Ｐゴシック" pitchFamily="34" charset="-128"/>
                <a:sym typeface="Greek Symbols" pitchFamily="18" charset="2"/>
              </a:rPr>
              <a:t> </a:t>
            </a:r>
            <a:r>
              <a:rPr lang="en-US" altLang="zh-CN" sz="2000" dirty="0" smtClean="0">
                <a:ea typeface="ＭＳ Ｐゴシック" pitchFamily="34" charset="-128"/>
                <a:sym typeface="Greek Symbols" pitchFamily="18" charset="2"/>
              </a:rPr>
              <a:t>(</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1</a:t>
            </a:r>
            <a:r>
              <a:rPr lang="en-US" altLang="zh-CN" sz="2000" dirty="0" smtClean="0">
                <a:ea typeface="ＭＳ Ｐゴシック" pitchFamily="34" charset="-128"/>
                <a:sym typeface="Greek Symbols" pitchFamily="18" charset="2"/>
              </a:rPr>
              <a:t>) –  </a:t>
            </a:r>
            <a:r>
              <a:rPr lang="en-US" altLang="zh-CN" sz="2400" i="1" dirty="0" smtClean="0">
                <a:ea typeface="ＭＳ Ｐゴシック" pitchFamily="34" charset="-128"/>
                <a:sym typeface="Symbol" pitchFamily="18" charset="2"/>
              </a:rPr>
              <a:t></a:t>
            </a:r>
            <a:r>
              <a:rPr lang="en-US" altLang="zh-CN" sz="2400" baseline="-25000" dirty="0" smtClean="0">
                <a:ea typeface="ＭＳ Ｐゴシック" pitchFamily="34" charset="-128"/>
                <a:sym typeface="Symbol" pitchFamily="18" charset="2"/>
              </a:rPr>
              <a:t></a:t>
            </a:r>
            <a:r>
              <a:rPr lang="en-US" altLang="zh-CN" sz="2000" dirty="0" smtClean="0">
                <a:ea typeface="ＭＳ Ｐゴシック" pitchFamily="34" charset="-128"/>
                <a:sym typeface="Greek Symbols" pitchFamily="18" charset="2"/>
              </a:rPr>
              <a:t>(</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2</a:t>
            </a:r>
            <a:r>
              <a:rPr lang="en-US" altLang="zh-CN" sz="2000" dirty="0" smtClean="0">
                <a:ea typeface="ＭＳ Ｐゴシック" pitchFamily="34" charset="-128"/>
                <a:sym typeface="Greek Symbols" pitchFamily="18" charset="2"/>
              </a:rPr>
              <a:t>)</a:t>
            </a:r>
            <a:r>
              <a:rPr lang="en-US" altLang="zh-CN" sz="2400" dirty="0" smtClean="0">
                <a:ea typeface="ＭＳ Ｐゴシック" pitchFamily="34" charset="-128"/>
                <a:sym typeface="Greek Symbols" pitchFamily="18" charset="2"/>
              </a:rPr>
              <a:t/>
            </a:r>
            <a:br>
              <a:rPr lang="en-US" altLang="zh-CN" sz="2400" dirty="0" smtClean="0">
                <a:ea typeface="ＭＳ Ｐゴシック" pitchFamily="34" charset="-128"/>
                <a:sym typeface="Greek Symbols" pitchFamily="18" charset="2"/>
              </a:rPr>
            </a:br>
            <a:r>
              <a:rPr lang="en-US" altLang="zh-CN" sz="2000" dirty="0" smtClean="0">
                <a:ea typeface="ＭＳ Ｐゴシック" pitchFamily="34" charset="-128"/>
                <a:sym typeface="Greek Symbols" pitchFamily="18" charset="2"/>
              </a:rPr>
              <a:t>       </a:t>
            </a:r>
            <a:r>
              <a:rPr lang="en-US" altLang="zh-CN" sz="2800" dirty="0" smtClean="0">
                <a:ea typeface="ＭＳ Ｐゴシック" pitchFamily="34" charset="-128"/>
                <a:sym typeface="Greek Symbols" pitchFamily="18" charset="2"/>
              </a:rPr>
              <a:t>        </a:t>
            </a:r>
            <a:r>
              <a:rPr lang="en-US" altLang="zh-CN" sz="2400" dirty="0" smtClean="0">
                <a:ea typeface="ＭＳ Ｐゴシック" pitchFamily="34" charset="-128"/>
                <a:sym typeface="Greek Symbols" pitchFamily="18" charset="2"/>
              </a:rPr>
              <a:t>     </a:t>
            </a:r>
            <a:r>
              <a:rPr lang="en-US" altLang="zh-CN" sz="1800" dirty="0" smtClean="0">
                <a:ea typeface="ＭＳ Ｐゴシック" pitchFamily="34" charset="-128"/>
                <a:sym typeface="Greek Symbols" pitchFamily="18" charset="2"/>
              </a:rPr>
              <a:t>and similarly for </a:t>
            </a:r>
            <a:r>
              <a:rPr lang="en-US" altLang="zh-CN" sz="1800" dirty="0" smtClean="0">
                <a:ea typeface="ＭＳ Ｐゴシック" pitchFamily="34" charset="-128"/>
                <a:sym typeface="Symbol" pitchFamily="18" charset="2"/>
              </a:rPr>
              <a:t> and  in place of  –</a:t>
            </a:r>
            <a:br>
              <a:rPr lang="en-US" altLang="zh-CN" sz="1800" dirty="0" smtClean="0">
                <a:ea typeface="ＭＳ Ｐゴシック" pitchFamily="34" charset="-128"/>
                <a:sym typeface="Symbol" pitchFamily="18" charset="2"/>
              </a:rPr>
            </a:br>
            <a:r>
              <a:rPr lang="en-US" altLang="zh-CN" sz="2000" dirty="0" smtClean="0">
                <a:ea typeface="ＭＳ Ｐゴシック" pitchFamily="34" charset="-128"/>
                <a:sym typeface="Symbol" pitchFamily="18" charset="2"/>
              </a:rPr>
              <a:t>       A</a:t>
            </a:r>
            <a:r>
              <a:rPr lang="en-US" altLang="zh-CN" sz="2000" dirty="0" smtClean="0">
                <a:ea typeface="ＭＳ Ｐゴシック" pitchFamily="34" charset="-128"/>
                <a:sym typeface="Greek Symbols" pitchFamily="18" charset="2"/>
              </a:rPr>
              <a:t>lso:   </a:t>
            </a:r>
            <a:r>
              <a:rPr lang="en-US" altLang="zh-CN" sz="2800" i="1" dirty="0" smtClean="0">
                <a:ea typeface="ＭＳ Ｐゴシック" pitchFamily="34" charset="-128"/>
                <a:sym typeface="Symbol" pitchFamily="18" charset="2"/>
              </a:rPr>
              <a:t></a:t>
            </a:r>
            <a:r>
              <a:rPr lang="en-US" altLang="zh-CN" sz="2400" baseline="-25000" dirty="0" smtClean="0">
                <a:ea typeface="ＭＳ Ｐゴシック" pitchFamily="34" charset="-128"/>
                <a:sym typeface="Symbol" pitchFamily="18" charset="2"/>
              </a:rPr>
              <a:t></a:t>
            </a:r>
            <a:r>
              <a:rPr lang="en-US" altLang="zh-CN" sz="2000" i="1" dirty="0" smtClean="0">
                <a:ea typeface="ＭＳ Ｐゴシック" pitchFamily="34" charset="-128"/>
                <a:sym typeface="Greek Symbols" pitchFamily="18" charset="2"/>
              </a:rPr>
              <a:t> </a:t>
            </a:r>
            <a:r>
              <a:rPr lang="en-US" altLang="zh-CN" sz="2000" dirty="0" smtClean="0">
                <a:ea typeface="ＭＳ Ｐゴシック" pitchFamily="34" charset="-128"/>
                <a:sym typeface="Greek Symbols" pitchFamily="18" charset="2"/>
              </a:rPr>
              <a:t>(</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1</a:t>
            </a:r>
            <a:r>
              <a:rPr lang="en-US" altLang="zh-CN" sz="2000" dirty="0" smtClean="0">
                <a:ea typeface="ＭＳ Ｐゴシック" pitchFamily="34" charset="-128"/>
                <a:sym typeface="Greek Symbols" pitchFamily="18" charset="2"/>
              </a:rPr>
              <a:t>  –  </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2</a:t>
            </a:r>
            <a:r>
              <a:rPr lang="en-US" altLang="zh-CN" sz="2000" dirty="0" smtClean="0">
                <a:ea typeface="ＭＳ Ｐゴシック" pitchFamily="34" charset="-128"/>
                <a:sym typeface="Greek Symbols" pitchFamily="18" charset="2"/>
              </a:rPr>
              <a:t>) = </a:t>
            </a:r>
            <a:r>
              <a:rPr lang="en-US" altLang="zh-CN" sz="2400" i="1" dirty="0" smtClean="0">
                <a:ea typeface="ＭＳ Ｐゴシック" pitchFamily="34" charset="-128"/>
                <a:sym typeface="Symbol" pitchFamily="18" charset="2"/>
              </a:rPr>
              <a:t></a:t>
            </a:r>
            <a:r>
              <a:rPr lang="en-US" altLang="zh-CN" sz="2400" baseline="-25000" dirty="0" smtClean="0">
                <a:ea typeface="ＭＳ Ｐゴシック" pitchFamily="34" charset="-128"/>
                <a:sym typeface="Symbol" pitchFamily="18" charset="2"/>
              </a:rPr>
              <a:t></a:t>
            </a:r>
            <a:r>
              <a:rPr lang="en-US" altLang="zh-CN" sz="2000" dirty="0" smtClean="0">
                <a:ea typeface="ＭＳ Ｐゴシック" pitchFamily="34" charset="-128"/>
                <a:sym typeface="Greek Symbols" pitchFamily="18" charset="2"/>
              </a:rPr>
              <a:t>(</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1</a:t>
            </a:r>
            <a:r>
              <a:rPr lang="en-US" altLang="zh-CN" sz="2000" dirty="0" smtClean="0">
                <a:ea typeface="ＭＳ Ｐゴシック" pitchFamily="34" charset="-128"/>
                <a:sym typeface="Greek Symbols" pitchFamily="18" charset="2"/>
              </a:rPr>
              <a:t>) –  </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2</a:t>
            </a:r>
            <a:r>
              <a:rPr lang="en-US" altLang="zh-CN" sz="2000" dirty="0" smtClean="0">
                <a:ea typeface="ＭＳ Ｐゴシック" pitchFamily="34" charset="-128"/>
                <a:sym typeface="Greek Symbols" pitchFamily="18" charset="2"/>
              </a:rPr>
              <a:t/>
            </a:r>
            <a:br>
              <a:rPr lang="en-US" altLang="zh-CN" sz="2000" dirty="0" smtClean="0">
                <a:ea typeface="ＭＳ Ｐゴシック" pitchFamily="34" charset="-128"/>
                <a:sym typeface="Greek Symbols" pitchFamily="18" charset="2"/>
              </a:rPr>
            </a:br>
            <a:r>
              <a:rPr lang="en-US" altLang="zh-CN" sz="1800" dirty="0" smtClean="0">
                <a:ea typeface="ＭＳ Ｐゴシック" pitchFamily="34" charset="-128"/>
                <a:sym typeface="Greek Symbols" pitchFamily="18" charset="2"/>
              </a:rPr>
              <a:t>                          and similarly for</a:t>
            </a:r>
            <a:r>
              <a:rPr lang="en-US" altLang="zh-CN" sz="2400" dirty="0" smtClean="0">
                <a:ea typeface="ＭＳ Ｐゴシック" pitchFamily="34" charset="-128"/>
                <a:sym typeface="Greek Symbols" pitchFamily="18" charset="2"/>
              </a:rPr>
              <a:t> </a:t>
            </a:r>
            <a:r>
              <a:rPr lang="en-US" altLang="zh-CN" sz="1800" dirty="0" smtClean="0">
                <a:ea typeface="ＭＳ Ｐゴシック" pitchFamily="34" charset="-128"/>
                <a:sym typeface="Symbol" pitchFamily="18" charset="2"/>
              </a:rPr>
              <a:t> in place of  –, but not for </a:t>
            </a:r>
          </a:p>
          <a:p>
            <a:pPr marL="404813" indent="-404813">
              <a:buFont typeface="Monotype Sorts" pitchFamily="2" charset="2"/>
              <a:buNone/>
              <a:tabLst>
                <a:tab pos="2279650" algn="l"/>
              </a:tabLst>
            </a:pPr>
            <a:r>
              <a:rPr lang="en-US" altLang="zh-CN" sz="2000" dirty="0" smtClean="0">
                <a:ea typeface="ＭＳ Ｐゴシック" pitchFamily="34" charset="-128"/>
                <a:sym typeface="Greek Symbols" pitchFamily="18" charset="2"/>
              </a:rPr>
              <a:t>12.	The projection operation distributes over union</a:t>
            </a:r>
          </a:p>
          <a:p>
            <a:pPr marL="404813" indent="-404813">
              <a:buFont typeface="Monotype Sorts" pitchFamily="2" charset="2"/>
              <a:buNone/>
              <a:tabLst>
                <a:tab pos="2279650" algn="l"/>
              </a:tabLst>
            </a:pPr>
            <a:r>
              <a:rPr lang="en-US" altLang="zh-CN" sz="2000" dirty="0" smtClean="0">
                <a:ea typeface="ＭＳ Ｐゴシック" pitchFamily="34" charset="-128"/>
                <a:sym typeface="Greek Symbols" pitchFamily="18" charset="2"/>
              </a:rPr>
              <a:t>                       </a:t>
            </a:r>
            <a:r>
              <a:rPr lang="en-US" altLang="zh-CN" sz="2000" dirty="0" smtClean="0">
                <a:ea typeface="ＭＳ Ｐゴシック" pitchFamily="34" charset="-128"/>
                <a:sym typeface="Symbol" pitchFamily="18" charset="2"/>
              </a:rPr>
              <a:t></a:t>
            </a:r>
            <a:r>
              <a:rPr lang="en-US" altLang="zh-CN" sz="2000" baseline="-25000" dirty="0" smtClean="0">
                <a:ea typeface="ＭＳ Ｐゴシック" pitchFamily="34" charset="-128"/>
                <a:sym typeface="Symbol" pitchFamily="18" charset="2"/>
              </a:rPr>
              <a:t>L</a:t>
            </a:r>
            <a:r>
              <a:rPr lang="en-US" altLang="zh-CN" sz="2000" dirty="0" smtClean="0">
                <a:ea typeface="ＭＳ Ｐゴシック" pitchFamily="34" charset="-128"/>
                <a:sym typeface="Symbol" pitchFamily="18" charset="2"/>
              </a:rPr>
              <a:t>(</a:t>
            </a:r>
            <a:r>
              <a:rPr lang="en-US" altLang="zh-CN" sz="2000" i="1" dirty="0" smtClean="0">
                <a:ea typeface="ＭＳ Ｐゴシック" pitchFamily="34" charset="-128"/>
              </a:rPr>
              <a:t>E</a:t>
            </a:r>
            <a:r>
              <a:rPr lang="en-US" altLang="zh-CN" sz="2000" baseline="-25000" dirty="0" smtClean="0">
                <a:ea typeface="ＭＳ Ｐゴシック" pitchFamily="34" charset="-128"/>
              </a:rPr>
              <a:t>1</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 </a:t>
            </a:r>
            <a:r>
              <a:rPr lang="en-US" altLang="zh-CN" sz="2000" i="1"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 (</a:t>
            </a:r>
            <a:r>
              <a:rPr lang="en-US" altLang="zh-CN" sz="2000" baseline="-25000" dirty="0" smtClean="0">
                <a:ea typeface="ＭＳ Ｐゴシック" pitchFamily="34" charset="-128"/>
                <a:sym typeface="Symbol" pitchFamily="18" charset="2"/>
              </a:rPr>
              <a:t>L</a:t>
            </a:r>
            <a:r>
              <a:rPr lang="en-US" altLang="zh-CN" sz="2000" dirty="0" smtClean="0">
                <a:ea typeface="ＭＳ Ｐゴシック" pitchFamily="34" charset="-128"/>
                <a:sym typeface="Symbol" pitchFamily="18" charset="2"/>
              </a:rPr>
              <a:t>(</a:t>
            </a:r>
            <a:r>
              <a:rPr lang="en-US" altLang="zh-CN" sz="2000" i="1" dirty="0" smtClean="0">
                <a:ea typeface="ＭＳ Ｐゴシック" pitchFamily="34" charset="-128"/>
              </a:rPr>
              <a:t>E</a:t>
            </a:r>
            <a:r>
              <a:rPr lang="en-US" altLang="zh-CN" sz="2000" baseline="-25000" dirty="0" smtClean="0">
                <a:ea typeface="ＭＳ Ｐゴシック" pitchFamily="34" charset="-128"/>
              </a:rPr>
              <a:t>1</a:t>
            </a: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 (</a:t>
            </a:r>
            <a:r>
              <a:rPr lang="en-US" altLang="zh-CN" sz="2000" baseline="-25000" dirty="0" smtClean="0">
                <a:ea typeface="ＭＳ Ｐゴシック" pitchFamily="34" charset="-128"/>
                <a:sym typeface="Symbol" pitchFamily="18" charset="2"/>
              </a:rPr>
              <a:t>L</a:t>
            </a:r>
            <a:r>
              <a:rPr lang="en-US" altLang="zh-CN" sz="2000" dirty="0" smtClean="0">
                <a:ea typeface="ＭＳ Ｐゴシック" pitchFamily="34" charset="-128"/>
                <a:sym typeface="Symbol" pitchFamily="18" charset="2"/>
              </a:rPr>
              <a:t>(</a:t>
            </a:r>
            <a:r>
              <a:rPr lang="en-US" altLang="zh-CN" sz="2000" i="1" dirty="0" smtClean="0">
                <a:ea typeface="ＭＳ Ｐゴシック" pitchFamily="34" charset="-128"/>
              </a:rPr>
              <a:t>E</a:t>
            </a:r>
            <a:r>
              <a:rPr lang="en-US" altLang="zh-CN" sz="2000" baseline="-25000" dirty="0" smtClean="0">
                <a:ea typeface="ＭＳ Ｐゴシック" pitchFamily="34" charset="-128"/>
              </a:rPr>
              <a:t>2</a:t>
            </a:r>
            <a:r>
              <a:rPr lang="en-US" altLang="zh-CN" sz="2000" dirty="0" smtClean="0">
                <a:ea typeface="ＭＳ Ｐゴシック" pitchFamily="34" charset="-128"/>
              </a:rPr>
              <a:t>)) </a:t>
            </a:r>
            <a:endParaRPr lang="en-US" altLang="zh-CN" sz="2000" dirty="0" smtClean="0">
              <a:ea typeface="ＭＳ Ｐゴシック" pitchFamily="34" charset="-128"/>
              <a:sym typeface="Symbol" pitchFamily="18" charset="2"/>
            </a:endParaRPr>
          </a:p>
          <a:p>
            <a:pPr marL="404813" indent="-404813">
              <a:buFont typeface="Monotype Sorts" pitchFamily="2" charset="2"/>
              <a:buNone/>
              <a:tabLst>
                <a:tab pos="2279650" algn="l"/>
              </a:tabLst>
            </a:pPr>
            <a:endParaRPr lang="en-US" altLang="zh-CN" sz="2000" dirty="0" smtClean="0">
              <a:ea typeface="ＭＳ Ｐゴシック" pitchFamily="34" charset="-128"/>
              <a:sym typeface="Symbol" pitchFamily="18" charset="2"/>
            </a:endParaRPr>
          </a:p>
        </p:txBody>
      </p:sp>
    </p:spTree>
    <p:extLst>
      <p:ext uri="{BB962C8B-B14F-4D97-AF65-F5344CB8AC3E}">
        <p14:creationId xmlns:p14="http://schemas.microsoft.com/office/powerpoint/2010/main" val="34676597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2499">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24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800" dirty="0">
                <a:ea typeface="宋体" charset="-122"/>
              </a:rPr>
              <a:t>Transformation</a:t>
            </a:r>
            <a:r>
              <a:rPr lang="en-US" altLang="zh-CN" sz="2400" dirty="0" smtClean="0">
                <a:effectLst>
                  <a:outerShdw blurRad="38100" dist="38100" dir="2700000" algn="tl">
                    <a:srgbClr val="C0C0C0"/>
                  </a:outerShdw>
                </a:effectLst>
                <a:ea typeface="ＭＳ Ｐゴシック" pitchFamily="34" charset="-128"/>
              </a:rPr>
              <a:t> </a:t>
            </a:r>
            <a:r>
              <a:rPr lang="en-US" altLang="zh-CN" sz="2800" dirty="0">
                <a:ea typeface="宋体" charset="-122"/>
              </a:rPr>
              <a:t>Example:</a:t>
            </a:r>
            <a:r>
              <a:rPr lang="en-US" altLang="zh-CN" sz="2400" dirty="0" smtClean="0">
                <a:effectLst>
                  <a:outerShdw blurRad="38100" dist="38100" dir="2700000" algn="tl">
                    <a:srgbClr val="C0C0C0"/>
                  </a:outerShdw>
                </a:effectLst>
                <a:ea typeface="ＭＳ Ｐゴシック" pitchFamily="34" charset="-128"/>
              </a:rPr>
              <a:t> </a:t>
            </a:r>
            <a:r>
              <a:rPr lang="en-US" altLang="zh-CN" sz="2800" dirty="0">
                <a:ea typeface="宋体" charset="-122"/>
              </a:rPr>
              <a:t>Pushing</a:t>
            </a:r>
            <a:r>
              <a:rPr lang="en-US" altLang="zh-CN" sz="2400" dirty="0" smtClean="0">
                <a:effectLst>
                  <a:outerShdw blurRad="38100" dist="38100" dir="2700000" algn="tl">
                    <a:srgbClr val="C0C0C0"/>
                  </a:outerShdw>
                </a:effectLst>
                <a:ea typeface="ＭＳ Ｐゴシック" pitchFamily="34" charset="-128"/>
              </a:rPr>
              <a:t> </a:t>
            </a:r>
            <a:r>
              <a:rPr lang="en-US" altLang="zh-CN" sz="2800" dirty="0">
                <a:ea typeface="宋体" charset="-122"/>
              </a:rPr>
              <a:t>Selections</a:t>
            </a:r>
          </a:p>
        </p:txBody>
      </p:sp>
      <p:sp>
        <p:nvSpPr>
          <p:cNvPr id="43010" name="Rectangle 3"/>
          <p:cNvSpPr>
            <a:spLocks noGrp="1" noChangeArrowheads="1"/>
          </p:cNvSpPr>
          <p:nvPr>
            <p:ph type="body" idx="1"/>
          </p:nvPr>
        </p:nvSpPr>
        <p:spPr/>
        <p:txBody>
          <a:bodyPr/>
          <a:lstStyle/>
          <a:p>
            <a:r>
              <a:rPr lang="en-US" altLang="zh-CN" sz="2000" dirty="0" smtClean="0">
                <a:ea typeface="ＭＳ Ｐゴシック" pitchFamily="34" charset="-128"/>
              </a:rPr>
              <a:t>Query:  Find the names of all instructors in the Music department, along with the titles of the courses that they teach</a:t>
            </a:r>
          </a:p>
          <a:p>
            <a:pPr lvl="1"/>
            <a:r>
              <a:rPr lang="en-US" altLang="zh-CN" sz="2000" dirty="0" smtClean="0">
                <a:ea typeface="ＭＳ Ｐゴシック" pitchFamily="34" charset="-128"/>
                <a:sym typeface="Symbol" pitchFamily="18" charset="2"/>
              </a:rPr>
              <a:t></a:t>
            </a:r>
            <a:r>
              <a:rPr lang="en-US" altLang="zh-CN" sz="2400" i="1" baseline="-25000" dirty="0" smtClean="0">
                <a:ea typeface="ＭＳ Ｐゴシック" pitchFamily="34" charset="-128"/>
                <a:sym typeface="Symbol" pitchFamily="18" charset="2"/>
              </a:rPr>
              <a:t>name, title</a:t>
            </a:r>
            <a:r>
              <a:rPr lang="en-US" altLang="zh-CN" sz="2000" dirty="0" smtClean="0">
                <a:ea typeface="ＭＳ Ｐゴシック" pitchFamily="34" charset="-128"/>
                <a:sym typeface="Symbol" pitchFamily="18" charset="2"/>
              </a:rPr>
              <a:t>(</a:t>
            </a:r>
            <a:r>
              <a:rPr lang="en-US" altLang="zh-CN" sz="2400" i="1" baseline="-25000" dirty="0" err="1" smtClean="0">
                <a:ea typeface="ＭＳ Ｐゴシック" pitchFamily="34" charset="-128"/>
                <a:sym typeface="Symbol" pitchFamily="18" charset="2"/>
              </a:rPr>
              <a:t>dept_name</a:t>
            </a:r>
            <a:r>
              <a:rPr lang="en-US" altLang="zh-CN" sz="2400" i="1" baseline="-25000" dirty="0" smtClean="0">
                <a:ea typeface="ＭＳ Ｐゴシック" pitchFamily="34" charset="-128"/>
                <a:sym typeface="Symbol" pitchFamily="18" charset="2"/>
              </a:rPr>
              <a:t>= </a:t>
            </a:r>
            <a:r>
              <a:rPr lang="ja-JP" altLang="en-US" sz="2400" i="1"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Music</a:t>
            </a:r>
            <a:r>
              <a:rPr lang="ja-JP" altLang="en-US" sz="2400"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
            </a:r>
            <a:br>
              <a:rPr lang="en-US" altLang="ja-JP" sz="2400" baseline="-25000" dirty="0" smtClean="0">
                <a:ea typeface="ＭＳ Ｐゴシック" pitchFamily="34" charset="-128"/>
                <a:sym typeface="Symbol" pitchFamily="18" charset="2"/>
              </a:rPr>
            </a:br>
            <a:r>
              <a:rPr lang="en-US" altLang="ja-JP" sz="2000" baseline="-25000"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instructor     (teaches          </a:t>
            </a:r>
            <a:r>
              <a:rPr lang="en-US" altLang="ja-JP" sz="2000" dirty="0" smtClean="0">
                <a:ea typeface="ＭＳ Ｐゴシック" pitchFamily="34" charset="-128"/>
                <a:sym typeface="Symbol" pitchFamily="18" charset="2"/>
              </a:rPr>
              <a:t></a:t>
            </a:r>
            <a:r>
              <a:rPr lang="en-US" altLang="ja-JP" sz="2400" i="1" baseline="-25000" dirty="0" err="1" smtClean="0">
                <a:ea typeface="ＭＳ Ｐゴシック" pitchFamily="34" charset="-128"/>
                <a:sym typeface="Symbol" pitchFamily="18" charset="2"/>
              </a:rPr>
              <a:t>course_id</a:t>
            </a:r>
            <a:r>
              <a:rPr lang="en-US" altLang="ja-JP" sz="2400" i="1" baseline="-25000" dirty="0" smtClean="0">
                <a:ea typeface="ＭＳ Ｐゴシック" pitchFamily="34" charset="-128"/>
                <a:sym typeface="Symbol" pitchFamily="18" charset="2"/>
              </a:rPr>
              <a:t>, title</a:t>
            </a:r>
            <a:r>
              <a:rPr lang="en-US" altLang="ja-JP" sz="2000" i="1"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course</a:t>
            </a:r>
            <a:r>
              <a:rPr lang="en-US" altLang="ja-JP" sz="2000" dirty="0" smtClean="0">
                <a:ea typeface="ＭＳ Ｐゴシック" pitchFamily="34" charset="-128"/>
                <a:sym typeface="Symbol" pitchFamily="18" charset="2"/>
              </a:rPr>
              <a:t>))))</a:t>
            </a:r>
          </a:p>
          <a:p>
            <a:pPr lvl="1"/>
            <a:endParaRPr lang="en-US" altLang="ja-JP" sz="2000" dirty="0" smtClean="0">
              <a:ea typeface="ＭＳ Ｐゴシック" pitchFamily="34" charset="-128"/>
              <a:sym typeface="Symbol" pitchFamily="18" charset="2"/>
            </a:endParaRPr>
          </a:p>
          <a:p>
            <a:r>
              <a:rPr lang="en-US" altLang="zh-CN" sz="2000" dirty="0" smtClean="0">
                <a:ea typeface="ＭＳ Ｐゴシック" pitchFamily="34" charset="-128"/>
                <a:sym typeface="Symbol" pitchFamily="18" charset="2"/>
              </a:rPr>
              <a:t>Transformation using rule 7a.</a:t>
            </a:r>
            <a:br>
              <a:rPr lang="en-US" altLang="zh-CN" sz="2000" dirty="0" smtClean="0">
                <a:ea typeface="ＭＳ Ｐゴシック" pitchFamily="34" charset="-128"/>
                <a:sym typeface="Symbol" pitchFamily="18" charset="2"/>
              </a:rPr>
            </a:br>
            <a:endParaRPr lang="en-US" altLang="zh-CN" sz="2000" dirty="0" smtClean="0">
              <a:ea typeface="ＭＳ Ｐゴシック" pitchFamily="34" charset="-128"/>
              <a:sym typeface="Symbol" pitchFamily="18" charset="2"/>
            </a:endParaRPr>
          </a:p>
          <a:p>
            <a:pPr lvl="1"/>
            <a:r>
              <a:rPr lang="en-US" altLang="zh-CN" sz="2000" dirty="0" smtClean="0">
                <a:ea typeface="ＭＳ Ｐゴシック" pitchFamily="34" charset="-128"/>
                <a:sym typeface="Symbol" pitchFamily="18" charset="2"/>
              </a:rPr>
              <a:t></a:t>
            </a:r>
            <a:r>
              <a:rPr lang="en-US" altLang="zh-CN" sz="2400" i="1" baseline="-25000" dirty="0" smtClean="0">
                <a:ea typeface="ＭＳ Ｐゴシック" pitchFamily="34" charset="-128"/>
                <a:sym typeface="Symbol" pitchFamily="18" charset="2"/>
              </a:rPr>
              <a:t>name, title</a:t>
            </a:r>
            <a:r>
              <a:rPr lang="en-US" altLang="zh-CN" sz="2000" dirty="0" smtClean="0">
                <a:ea typeface="ＭＳ Ｐゴシック" pitchFamily="34" charset="-128"/>
                <a:sym typeface="Symbol" pitchFamily="18" charset="2"/>
              </a:rPr>
              <a:t>((</a:t>
            </a:r>
            <a:r>
              <a:rPr lang="en-US" altLang="zh-CN" sz="2400" i="1" baseline="-25000" dirty="0" err="1" smtClean="0">
                <a:ea typeface="ＭＳ Ｐゴシック" pitchFamily="34" charset="-128"/>
                <a:sym typeface="Symbol" pitchFamily="18" charset="2"/>
              </a:rPr>
              <a:t>dept_name</a:t>
            </a:r>
            <a:r>
              <a:rPr lang="en-US" altLang="zh-CN" sz="2400" i="1" baseline="-25000" dirty="0" smtClean="0">
                <a:ea typeface="ＭＳ Ｐゴシック" pitchFamily="34" charset="-128"/>
                <a:sym typeface="Symbol" pitchFamily="18" charset="2"/>
              </a:rPr>
              <a:t>= </a:t>
            </a:r>
            <a:r>
              <a:rPr lang="ja-JP" altLang="en-US" sz="2400" i="1"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Music</a:t>
            </a:r>
            <a:r>
              <a:rPr lang="ja-JP" altLang="en-US" sz="2400" baseline="-25000" dirty="0" smtClean="0">
                <a:ea typeface="ＭＳ Ｐゴシック" pitchFamily="34" charset="-128"/>
                <a:sym typeface="Symbol" pitchFamily="18" charset="2"/>
              </a:rPr>
              <a:t>”</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instructor</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     </a:t>
            </a:r>
            <a:br>
              <a:rPr lang="en-US" altLang="ja-JP" sz="2000" i="1" dirty="0" smtClean="0">
                <a:ea typeface="ＭＳ Ｐゴシック" pitchFamily="34" charset="-128"/>
                <a:sym typeface="Symbol" pitchFamily="18" charset="2"/>
              </a:rPr>
            </a:br>
            <a:r>
              <a:rPr lang="en-US" altLang="ja-JP" sz="2000" i="1" dirty="0" smtClean="0">
                <a:ea typeface="ＭＳ Ｐゴシック" pitchFamily="34" charset="-128"/>
                <a:sym typeface="Symbol" pitchFamily="18" charset="2"/>
              </a:rPr>
              <a:t>               (teaches          </a:t>
            </a:r>
            <a:r>
              <a:rPr lang="en-US" altLang="ja-JP" sz="2000" dirty="0" smtClean="0">
                <a:ea typeface="ＭＳ Ｐゴシック" pitchFamily="34" charset="-128"/>
                <a:sym typeface="Symbol" pitchFamily="18" charset="2"/>
              </a:rPr>
              <a:t></a:t>
            </a:r>
            <a:r>
              <a:rPr lang="en-US" altLang="ja-JP" sz="2400" i="1" baseline="-25000" dirty="0" err="1" smtClean="0">
                <a:ea typeface="ＭＳ Ｐゴシック" pitchFamily="34" charset="-128"/>
                <a:sym typeface="Symbol" pitchFamily="18" charset="2"/>
              </a:rPr>
              <a:t>course_id</a:t>
            </a:r>
            <a:r>
              <a:rPr lang="en-US" altLang="ja-JP" sz="2400" i="1" baseline="-25000" dirty="0" smtClean="0">
                <a:ea typeface="ＭＳ Ｐゴシック" pitchFamily="34" charset="-128"/>
                <a:sym typeface="Symbol" pitchFamily="18" charset="2"/>
              </a:rPr>
              <a:t>, title</a:t>
            </a:r>
            <a:r>
              <a:rPr lang="en-US" altLang="ja-JP" sz="2000" i="1"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course</a:t>
            </a:r>
            <a:r>
              <a:rPr lang="en-US" altLang="ja-JP" sz="2000" dirty="0" smtClean="0">
                <a:ea typeface="ＭＳ Ｐゴシック" pitchFamily="34" charset="-128"/>
                <a:sym typeface="Symbol" pitchFamily="18" charset="2"/>
              </a:rPr>
              <a:t>)))</a:t>
            </a:r>
          </a:p>
          <a:p>
            <a:pPr lvl="1"/>
            <a:endParaRPr lang="en-US" altLang="ja-JP" sz="2000" dirty="0" smtClean="0">
              <a:ea typeface="ＭＳ Ｐゴシック" pitchFamily="34" charset="-128"/>
              <a:sym typeface="Symbol" pitchFamily="18" charset="2"/>
            </a:endParaRPr>
          </a:p>
          <a:p>
            <a:r>
              <a:rPr lang="en-US" altLang="zh-CN" sz="2000" dirty="0" smtClean="0">
                <a:solidFill>
                  <a:srgbClr val="C00000"/>
                </a:solidFill>
                <a:ea typeface="ＭＳ Ｐゴシック" pitchFamily="34" charset="-128"/>
                <a:sym typeface="Symbol" pitchFamily="18" charset="2"/>
              </a:rPr>
              <a:t>Performing the selection as early as possible </a:t>
            </a:r>
            <a:r>
              <a:rPr lang="en-US" altLang="zh-CN" sz="2000" dirty="0" smtClean="0">
                <a:ea typeface="ＭＳ Ｐゴシック" pitchFamily="34" charset="-128"/>
                <a:sym typeface="Symbol" pitchFamily="18" charset="2"/>
              </a:rPr>
              <a:t>reduces the size of the relation to be joined. </a:t>
            </a:r>
            <a:endParaRPr lang="en-US" altLang="zh-CN" sz="2000" baseline="-25000" dirty="0" smtClean="0">
              <a:ea typeface="ＭＳ Ｐゴシック" pitchFamily="34" charset="-128"/>
              <a:sym typeface="Symbol" pitchFamily="18" charset="2"/>
            </a:endParaRPr>
          </a:p>
          <a:p>
            <a:endParaRPr lang="en-US" altLang="zh-CN" sz="2000" dirty="0" smtClean="0">
              <a:ea typeface="ＭＳ Ｐゴシック" pitchFamily="34" charset="-128"/>
            </a:endParaRPr>
          </a:p>
        </p:txBody>
      </p:sp>
      <p:sp>
        <p:nvSpPr>
          <p:cNvPr id="43011" name="AutoShape 4"/>
          <p:cNvSpPr>
            <a:spLocks noChangeArrowheads="1"/>
          </p:cNvSpPr>
          <p:nvPr/>
        </p:nvSpPr>
        <p:spPr bwMode="auto">
          <a:xfrm rot="5400000">
            <a:off x="2813327" y="2251076"/>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3012" name="AutoShape 5"/>
          <p:cNvSpPr>
            <a:spLocks noChangeArrowheads="1"/>
          </p:cNvSpPr>
          <p:nvPr/>
        </p:nvSpPr>
        <p:spPr bwMode="auto">
          <a:xfrm rot="5400000">
            <a:off x="6218238" y="3787362"/>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3013" name="AutoShape 6"/>
          <p:cNvSpPr>
            <a:spLocks noChangeArrowheads="1"/>
          </p:cNvSpPr>
          <p:nvPr/>
        </p:nvSpPr>
        <p:spPr bwMode="auto">
          <a:xfrm rot="5400000">
            <a:off x="4376738" y="2251076"/>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3014" name="AutoShape 8"/>
          <p:cNvSpPr>
            <a:spLocks noChangeArrowheads="1"/>
          </p:cNvSpPr>
          <p:nvPr/>
        </p:nvSpPr>
        <p:spPr bwMode="auto">
          <a:xfrm rot="5400000">
            <a:off x="3704777" y="4112730"/>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1595946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800" dirty="0">
                <a:ea typeface="宋体" charset="-122"/>
              </a:rPr>
              <a:t>Example with Multiple Transformations</a:t>
            </a:r>
          </a:p>
        </p:txBody>
      </p:sp>
      <p:sp>
        <p:nvSpPr>
          <p:cNvPr id="44034" name="Rectangle 3"/>
          <p:cNvSpPr>
            <a:spLocks noGrp="1" noChangeArrowheads="1"/>
          </p:cNvSpPr>
          <p:nvPr>
            <p:ph type="body" idx="1"/>
          </p:nvPr>
        </p:nvSpPr>
        <p:spPr/>
        <p:txBody>
          <a:bodyPr/>
          <a:lstStyle/>
          <a:p>
            <a:r>
              <a:rPr lang="en-US" altLang="zh-CN" dirty="0" smtClean="0">
                <a:ea typeface="ＭＳ Ｐゴシック" pitchFamily="34" charset="-128"/>
              </a:rPr>
              <a:t>Query: </a:t>
            </a:r>
            <a:r>
              <a:rPr lang="en-US" altLang="zh-CN" sz="2000" dirty="0" smtClean="0">
                <a:ea typeface="ＭＳ Ｐゴシック" pitchFamily="34" charset="-128"/>
              </a:rPr>
              <a:t>Find the names of all instructors in the Music department who have taught a course in 2009, along with the titles of the courses that they taught</a:t>
            </a:r>
          </a:p>
          <a:p>
            <a:pPr lvl="1">
              <a:lnSpc>
                <a:spcPct val="110000"/>
              </a:lnSpc>
            </a:pPr>
            <a:r>
              <a:rPr lang="en-US" altLang="zh-CN" sz="2000" dirty="0" smtClean="0">
                <a:ea typeface="ＭＳ Ｐゴシック" pitchFamily="34" charset="-128"/>
                <a:sym typeface="Symbol" pitchFamily="18" charset="2"/>
              </a:rPr>
              <a:t></a:t>
            </a:r>
            <a:r>
              <a:rPr lang="en-US" altLang="zh-CN" sz="2400" i="1" baseline="-25000" dirty="0" smtClean="0">
                <a:ea typeface="ＭＳ Ｐゴシック" pitchFamily="34" charset="-128"/>
                <a:sym typeface="Symbol" pitchFamily="18" charset="2"/>
              </a:rPr>
              <a:t>name, title</a:t>
            </a:r>
            <a:r>
              <a:rPr lang="en-US" altLang="zh-CN" sz="2000" dirty="0" smtClean="0">
                <a:ea typeface="ＭＳ Ｐゴシック" pitchFamily="34" charset="-128"/>
                <a:sym typeface="Symbol" pitchFamily="18" charset="2"/>
              </a:rPr>
              <a:t>(</a:t>
            </a:r>
            <a:r>
              <a:rPr lang="en-US" altLang="zh-CN" sz="2400" i="1" baseline="-25000" dirty="0" err="1" smtClean="0">
                <a:ea typeface="ＭＳ Ｐゴシック" pitchFamily="34" charset="-128"/>
                <a:sym typeface="Symbol" pitchFamily="18" charset="2"/>
              </a:rPr>
              <a:t>dept_name</a:t>
            </a:r>
            <a:r>
              <a:rPr lang="en-US" altLang="zh-CN" sz="2400" i="1" baseline="-25000" dirty="0" smtClean="0">
                <a:ea typeface="ＭＳ Ｐゴシック" pitchFamily="34" charset="-128"/>
                <a:sym typeface="Symbol" pitchFamily="18" charset="2"/>
              </a:rPr>
              <a:t>= </a:t>
            </a:r>
            <a:r>
              <a:rPr lang="ja-JP" altLang="en-US" sz="2400" i="1"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Music</a:t>
            </a:r>
            <a:r>
              <a:rPr lang="ja-JP" altLang="en-US" sz="2400"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a:t>
            </a:r>
            <a:r>
              <a:rPr lang="en-US" altLang="ja-JP" sz="2400" i="1" baseline="-25000" dirty="0" smtClean="0">
                <a:ea typeface="ＭＳ Ｐゴシック" pitchFamily="34" charset="-128"/>
                <a:sym typeface="Symbol" pitchFamily="18" charset="2"/>
              </a:rPr>
              <a:t>year</a:t>
            </a:r>
            <a:r>
              <a:rPr lang="en-US" altLang="ja-JP" sz="2400" baseline="-25000" dirty="0" smtClean="0">
                <a:ea typeface="ＭＳ Ｐゴシック" pitchFamily="34" charset="-128"/>
                <a:sym typeface="Symbol" pitchFamily="18" charset="2"/>
              </a:rPr>
              <a:t> = 2009</a:t>
            </a:r>
            <a:r>
              <a:rPr lang="en-US" altLang="ja-JP" sz="2000" baseline="-25000" dirty="0" smtClean="0">
                <a:ea typeface="ＭＳ Ｐゴシック" pitchFamily="34" charset="-128"/>
                <a:sym typeface="Symbol" pitchFamily="18" charset="2"/>
              </a:rPr>
              <a:t>	</a:t>
            </a:r>
            <a:br>
              <a:rPr lang="en-US" altLang="ja-JP" sz="2000" baseline="-25000" dirty="0" smtClean="0">
                <a:ea typeface="ＭＳ Ｐゴシック" pitchFamily="34" charset="-128"/>
                <a:sym typeface="Symbol" pitchFamily="18" charset="2"/>
              </a:rPr>
            </a:br>
            <a:r>
              <a:rPr lang="en-US" altLang="ja-JP" sz="2000" baseline="-25000"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instructor     (teaches       </a:t>
            </a:r>
            <a:r>
              <a:rPr lang="en-US" altLang="ja-JP" sz="2000" dirty="0" smtClean="0">
                <a:ea typeface="ＭＳ Ｐゴシック" pitchFamily="34" charset="-128"/>
                <a:sym typeface="Symbol" pitchFamily="18" charset="2"/>
              </a:rPr>
              <a:t></a:t>
            </a:r>
            <a:r>
              <a:rPr lang="en-US" altLang="ja-JP" sz="2400" i="1" baseline="-25000" dirty="0" err="1" smtClean="0">
                <a:ea typeface="ＭＳ Ｐゴシック" pitchFamily="34" charset="-128"/>
                <a:sym typeface="Symbol" pitchFamily="18" charset="2"/>
              </a:rPr>
              <a:t>course_id</a:t>
            </a:r>
            <a:r>
              <a:rPr lang="en-US" altLang="ja-JP" sz="2400" i="1" baseline="-25000" dirty="0" smtClean="0">
                <a:ea typeface="ＭＳ Ｐゴシック" pitchFamily="34" charset="-128"/>
                <a:sym typeface="Symbol" pitchFamily="18" charset="2"/>
              </a:rPr>
              <a:t>, title</a:t>
            </a:r>
            <a:r>
              <a:rPr lang="en-US" altLang="ja-JP" sz="2000" i="1"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course</a:t>
            </a:r>
            <a:r>
              <a:rPr lang="en-US" altLang="ja-JP" sz="2000" dirty="0" smtClean="0">
                <a:ea typeface="ＭＳ Ｐゴシック" pitchFamily="34" charset="-128"/>
                <a:sym typeface="Symbol" pitchFamily="18" charset="2"/>
              </a:rPr>
              <a:t>))))</a:t>
            </a:r>
            <a:endParaRPr lang="en-US" altLang="ja-JP" dirty="0" smtClean="0">
              <a:ea typeface="ＭＳ Ｐゴシック" pitchFamily="34" charset="-128"/>
            </a:endParaRPr>
          </a:p>
          <a:p>
            <a:r>
              <a:rPr lang="en-US" altLang="zh-CN" sz="2000" dirty="0" smtClean="0">
                <a:ea typeface="ＭＳ Ｐゴシック" pitchFamily="34" charset="-128"/>
                <a:sym typeface="Symbol" pitchFamily="18" charset="2"/>
              </a:rPr>
              <a:t>Transformation using join associatively (Rule 6a):</a:t>
            </a:r>
          </a:p>
          <a:p>
            <a:pPr lvl="1">
              <a:lnSpc>
                <a:spcPct val="120000"/>
              </a:lnSpc>
            </a:pPr>
            <a:r>
              <a:rPr lang="en-US" altLang="zh-CN" sz="2000" dirty="0" smtClean="0">
                <a:ea typeface="ＭＳ Ｐゴシック" pitchFamily="34" charset="-128"/>
                <a:sym typeface="Symbol" pitchFamily="18" charset="2"/>
              </a:rPr>
              <a:t></a:t>
            </a:r>
            <a:r>
              <a:rPr lang="en-US" altLang="zh-CN" sz="2400" i="1" baseline="-25000" dirty="0" smtClean="0">
                <a:ea typeface="ＭＳ Ｐゴシック" pitchFamily="34" charset="-128"/>
                <a:sym typeface="Symbol" pitchFamily="18" charset="2"/>
              </a:rPr>
              <a:t>name, title</a:t>
            </a:r>
            <a:r>
              <a:rPr lang="en-US" altLang="zh-CN" sz="2000" dirty="0" smtClean="0">
                <a:ea typeface="ＭＳ Ｐゴシック" pitchFamily="34" charset="-128"/>
                <a:sym typeface="Symbol" pitchFamily="18" charset="2"/>
              </a:rPr>
              <a:t>(</a:t>
            </a:r>
            <a:r>
              <a:rPr lang="en-US" altLang="zh-CN" sz="2400" i="1" baseline="-25000" dirty="0" err="1" smtClean="0">
                <a:ea typeface="ＭＳ Ｐゴシック" pitchFamily="34" charset="-128"/>
                <a:sym typeface="Symbol" pitchFamily="18" charset="2"/>
              </a:rPr>
              <a:t>dept_name</a:t>
            </a:r>
            <a:r>
              <a:rPr lang="en-US" altLang="zh-CN" sz="2400" i="1" baseline="-25000" dirty="0" smtClean="0">
                <a:ea typeface="ＭＳ Ｐゴシック" pitchFamily="34" charset="-128"/>
                <a:sym typeface="Symbol" pitchFamily="18" charset="2"/>
              </a:rPr>
              <a:t>= </a:t>
            </a:r>
            <a:r>
              <a:rPr lang="ja-JP" altLang="en-US" sz="2400" i="1"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Music</a:t>
            </a:r>
            <a:r>
              <a:rPr lang="ja-JP" altLang="en-US" sz="2400"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a:t>
            </a:r>
            <a:r>
              <a:rPr lang="en-US" altLang="ja-JP" sz="2400" i="1" baseline="-25000" dirty="0" smtClean="0">
                <a:ea typeface="ＭＳ Ｐゴシック" pitchFamily="34" charset="-128"/>
                <a:sym typeface="Symbol" pitchFamily="18" charset="2"/>
              </a:rPr>
              <a:t>year</a:t>
            </a:r>
            <a:r>
              <a:rPr lang="en-US" altLang="ja-JP" sz="2400" baseline="-25000" dirty="0" smtClean="0">
                <a:ea typeface="ＭＳ Ｐゴシック" pitchFamily="34" charset="-128"/>
                <a:sym typeface="Symbol" pitchFamily="18" charset="2"/>
              </a:rPr>
              <a:t> </a:t>
            </a:r>
            <a:r>
              <a:rPr lang="en-US" altLang="ja-JP" sz="2400" baseline="-25000" dirty="0" smtClean="0">
                <a:ea typeface="ＭＳ Ｐゴシック" pitchFamily="34" charset="-128"/>
                <a:sym typeface="Symbol" pitchFamily="18" charset="2"/>
              </a:rPr>
              <a:t>= 2009</a:t>
            </a:r>
            <a:r>
              <a:rPr lang="en-US" altLang="ja-JP" sz="2000" baseline="-25000" dirty="0" smtClean="0">
                <a:ea typeface="ＭＳ Ｐゴシック" pitchFamily="34" charset="-128"/>
                <a:sym typeface="Symbol" pitchFamily="18" charset="2"/>
              </a:rPr>
              <a:t>	</a:t>
            </a:r>
            <a:br>
              <a:rPr lang="en-US" altLang="ja-JP" sz="2000" baseline="-25000" dirty="0" smtClean="0">
                <a:ea typeface="ＭＳ Ｐゴシック" pitchFamily="34" charset="-128"/>
                <a:sym typeface="Symbol" pitchFamily="18" charset="2"/>
              </a:rPr>
            </a:br>
            <a:r>
              <a:rPr lang="en-US" altLang="ja-JP" sz="2000" baseline="-25000"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instructor     teaches)       </a:t>
            </a:r>
            <a:r>
              <a:rPr lang="en-US" altLang="ja-JP" sz="2000" dirty="0" smtClean="0">
                <a:ea typeface="ＭＳ Ｐゴシック" pitchFamily="34" charset="-128"/>
                <a:sym typeface="Symbol" pitchFamily="18" charset="2"/>
              </a:rPr>
              <a:t></a:t>
            </a:r>
            <a:r>
              <a:rPr lang="en-US" altLang="ja-JP" sz="2400" i="1" baseline="-25000" dirty="0" err="1" smtClean="0">
                <a:ea typeface="ＭＳ Ｐゴシック" pitchFamily="34" charset="-128"/>
                <a:sym typeface="Symbol" pitchFamily="18" charset="2"/>
              </a:rPr>
              <a:t>course_id</a:t>
            </a:r>
            <a:r>
              <a:rPr lang="en-US" altLang="ja-JP" sz="2400" i="1" baseline="-25000" dirty="0" smtClean="0">
                <a:ea typeface="ＭＳ Ｐゴシック" pitchFamily="34" charset="-128"/>
                <a:sym typeface="Symbol" pitchFamily="18" charset="2"/>
              </a:rPr>
              <a:t>, title</a:t>
            </a:r>
            <a:r>
              <a:rPr lang="en-US" altLang="ja-JP" sz="2000" i="1"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course</a:t>
            </a:r>
            <a:r>
              <a:rPr lang="en-US" altLang="ja-JP" sz="2000" dirty="0" smtClean="0">
                <a:ea typeface="ＭＳ Ｐゴシック" pitchFamily="34" charset="-128"/>
                <a:sym typeface="Symbol" pitchFamily="18" charset="2"/>
              </a:rPr>
              <a:t>)))</a:t>
            </a:r>
            <a:endParaRPr lang="en-US" altLang="ja-JP" dirty="0" smtClean="0">
              <a:ea typeface="ＭＳ Ｐゴシック" pitchFamily="34" charset="-128"/>
              <a:sym typeface="Symbol" pitchFamily="18" charset="2"/>
            </a:endParaRPr>
          </a:p>
          <a:p>
            <a:r>
              <a:rPr lang="en-US" altLang="zh-CN" sz="2000" dirty="0" smtClean="0">
                <a:ea typeface="ＭＳ Ｐゴシック" pitchFamily="34" charset="-128"/>
                <a:sym typeface="Symbol" pitchFamily="18" charset="2"/>
              </a:rPr>
              <a:t>Second form provides an opportunity to apply the </a:t>
            </a:r>
            <a:r>
              <a:rPr lang="ja-JP" altLang="en-US" sz="2000" dirty="0" smtClean="0">
                <a:ea typeface="ＭＳ Ｐゴシック" pitchFamily="34" charset="-128"/>
                <a:sym typeface="Symbol" pitchFamily="18" charset="2"/>
              </a:rPr>
              <a:t>“</a:t>
            </a:r>
            <a:r>
              <a:rPr lang="en-US" altLang="ja-JP" sz="2000" dirty="0" smtClean="0">
                <a:ea typeface="ＭＳ Ｐゴシック" pitchFamily="34" charset="-128"/>
                <a:sym typeface="Symbol" pitchFamily="18" charset="2"/>
              </a:rPr>
              <a:t>perform selections early</a:t>
            </a:r>
            <a:r>
              <a:rPr lang="ja-JP" altLang="en-US" sz="2000" dirty="0" smtClean="0">
                <a:ea typeface="ＭＳ Ｐゴシック" pitchFamily="34" charset="-128"/>
                <a:sym typeface="Symbol" pitchFamily="18" charset="2"/>
              </a:rPr>
              <a:t>”</a:t>
            </a:r>
            <a:r>
              <a:rPr lang="en-US" altLang="ja-JP" sz="2000" dirty="0" smtClean="0">
                <a:ea typeface="ＭＳ Ｐゴシック" pitchFamily="34" charset="-128"/>
                <a:sym typeface="Symbol" pitchFamily="18" charset="2"/>
              </a:rPr>
              <a:t> rule, resulting in the subexpression</a:t>
            </a:r>
          </a:p>
          <a:p>
            <a:pPr>
              <a:buFont typeface="Monotype Sorts" pitchFamily="2" charset="2"/>
              <a:buNone/>
            </a:pPr>
            <a:r>
              <a:rPr lang="en-US" altLang="zh-CN" dirty="0" smtClean="0">
                <a:ea typeface="ＭＳ Ｐゴシック" pitchFamily="34" charset="-128"/>
                <a:sym typeface="Symbol" pitchFamily="18" charset="2"/>
              </a:rPr>
              <a:t>           </a:t>
            </a:r>
            <a:r>
              <a:rPr lang="en-US" altLang="zh-CN" sz="2000" dirty="0" smtClean="0">
                <a:ea typeface="ＭＳ Ｐゴシック" pitchFamily="34" charset="-128"/>
                <a:sym typeface="Symbol" pitchFamily="18" charset="2"/>
              </a:rPr>
              <a:t></a:t>
            </a:r>
            <a:r>
              <a:rPr lang="en-US" altLang="zh-CN" sz="2400" i="1" baseline="-25000" dirty="0" err="1" smtClean="0">
                <a:ea typeface="ＭＳ Ｐゴシック" pitchFamily="34" charset="-128"/>
                <a:sym typeface="Symbol" pitchFamily="18" charset="2"/>
              </a:rPr>
              <a:t>dept_name</a:t>
            </a:r>
            <a:r>
              <a:rPr lang="en-US" altLang="zh-CN" sz="2400" i="1" baseline="-25000" dirty="0" smtClean="0">
                <a:ea typeface="ＭＳ Ｐゴシック" pitchFamily="34" charset="-128"/>
                <a:sym typeface="Symbol" pitchFamily="18" charset="2"/>
              </a:rPr>
              <a:t> = </a:t>
            </a:r>
            <a:r>
              <a:rPr lang="ja-JP" altLang="en-US" sz="2400" i="1"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Music</a:t>
            </a:r>
            <a:r>
              <a:rPr lang="ja-JP" altLang="en-US" sz="2400" baseline="-25000" dirty="0" smtClean="0">
                <a:ea typeface="ＭＳ Ｐゴシック" pitchFamily="34" charset="-128"/>
                <a:sym typeface="Symbol" pitchFamily="18" charset="2"/>
              </a:rPr>
              <a:t>”</a:t>
            </a:r>
            <a:r>
              <a:rPr lang="en-US" altLang="ja-JP" sz="2000" baseline="-25000"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instructor</a:t>
            </a:r>
            <a:r>
              <a:rPr lang="en-US" altLang="ja-JP" sz="2000" dirty="0" smtClean="0">
                <a:ea typeface="ＭＳ Ｐゴシック" pitchFamily="34" charset="-128"/>
                <a:sym typeface="Symbol" pitchFamily="18" charset="2"/>
              </a:rPr>
              <a:t>)      </a:t>
            </a:r>
            <a:r>
              <a:rPr lang="en-US" altLang="ja-JP" sz="2400" i="1" baseline="-25000" dirty="0" smtClean="0">
                <a:ea typeface="ＭＳ Ｐゴシック" pitchFamily="34" charset="-128"/>
                <a:sym typeface="Symbol" pitchFamily="18" charset="2"/>
              </a:rPr>
              <a:t>year = 2009</a:t>
            </a:r>
            <a:r>
              <a:rPr lang="en-US" altLang="ja-JP" sz="2000" dirty="0" smtClean="0">
                <a:ea typeface="ＭＳ Ｐゴシック" pitchFamily="34" charset="-128"/>
                <a:sym typeface="Symbol" pitchFamily="18" charset="2"/>
              </a:rPr>
              <a:t> (</a:t>
            </a:r>
            <a:r>
              <a:rPr lang="en-US" altLang="ja-JP" sz="2000" i="1" dirty="0" smtClean="0">
                <a:ea typeface="ＭＳ Ｐゴシック" pitchFamily="34" charset="-128"/>
                <a:sym typeface="Symbol" pitchFamily="18" charset="2"/>
              </a:rPr>
              <a:t>teaches</a:t>
            </a:r>
            <a:r>
              <a:rPr lang="en-US" altLang="ja-JP" sz="2000" dirty="0" smtClean="0">
                <a:ea typeface="ＭＳ Ｐゴシック" pitchFamily="34" charset="-128"/>
                <a:sym typeface="Symbol" pitchFamily="18" charset="2"/>
              </a:rPr>
              <a:t>)</a:t>
            </a:r>
          </a:p>
          <a:p>
            <a:pPr>
              <a:buFont typeface="Monotype Sorts" pitchFamily="2" charset="2"/>
              <a:buNone/>
            </a:pPr>
            <a:endParaRPr lang="en-US" altLang="zh-CN" sz="2000" dirty="0" smtClean="0">
              <a:ea typeface="ＭＳ Ｐゴシック" pitchFamily="34" charset="-128"/>
            </a:endParaRPr>
          </a:p>
        </p:txBody>
      </p:sp>
      <p:sp>
        <p:nvSpPr>
          <p:cNvPr id="44035" name="AutoShape 7"/>
          <p:cNvSpPr>
            <a:spLocks noChangeArrowheads="1"/>
          </p:cNvSpPr>
          <p:nvPr/>
        </p:nvSpPr>
        <p:spPr bwMode="auto">
          <a:xfrm rot="5400000">
            <a:off x="4921459" y="5034757"/>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4036" name="AutoShape 8"/>
          <p:cNvSpPr>
            <a:spLocks noChangeArrowheads="1"/>
          </p:cNvSpPr>
          <p:nvPr/>
        </p:nvSpPr>
        <p:spPr bwMode="auto">
          <a:xfrm rot="5400000">
            <a:off x="4322006" y="3861146"/>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4037" name="AutoShape 9"/>
          <p:cNvSpPr>
            <a:spLocks noChangeArrowheads="1"/>
          </p:cNvSpPr>
          <p:nvPr/>
        </p:nvSpPr>
        <p:spPr bwMode="auto">
          <a:xfrm rot="5400000">
            <a:off x="2920244" y="384492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4038" name="AutoShape 10"/>
          <p:cNvSpPr>
            <a:spLocks noChangeArrowheads="1"/>
          </p:cNvSpPr>
          <p:nvPr/>
        </p:nvSpPr>
        <p:spPr bwMode="auto">
          <a:xfrm rot="5400000">
            <a:off x="4232760" y="260826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4039" name="AutoShape 11"/>
          <p:cNvSpPr>
            <a:spLocks noChangeArrowheads="1"/>
          </p:cNvSpPr>
          <p:nvPr/>
        </p:nvSpPr>
        <p:spPr bwMode="auto">
          <a:xfrm rot="5400000">
            <a:off x="2837693" y="260508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3805122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en-US" altLang="zh-CN" dirty="0">
                <a:ea typeface="宋体" charset="-122"/>
              </a:rPr>
              <a:t>Multiple Transformations (Cont.)</a:t>
            </a:r>
          </a:p>
        </p:txBody>
      </p:sp>
      <p:pic>
        <p:nvPicPr>
          <p:cNvPr id="45058" name="Picture 6" descr="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886" y="1665979"/>
            <a:ext cx="7705311" cy="3819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11263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800" dirty="0">
                <a:ea typeface="宋体" charset="-122"/>
              </a:rPr>
              <a:t>Transformation</a:t>
            </a:r>
            <a:r>
              <a:rPr lang="en-US" altLang="zh-CN" sz="2400" dirty="0" smtClean="0">
                <a:effectLst>
                  <a:outerShdw blurRad="38100" dist="38100" dir="2700000" algn="tl">
                    <a:srgbClr val="C0C0C0"/>
                  </a:outerShdw>
                </a:effectLst>
                <a:ea typeface="ＭＳ Ｐゴシック" pitchFamily="34" charset="-128"/>
              </a:rPr>
              <a:t> </a:t>
            </a:r>
            <a:r>
              <a:rPr lang="en-US" altLang="zh-CN" sz="2800" dirty="0">
                <a:ea typeface="宋体" charset="-122"/>
              </a:rPr>
              <a:t>Example: Pushing Projections</a:t>
            </a:r>
          </a:p>
        </p:txBody>
      </p:sp>
      <p:sp>
        <p:nvSpPr>
          <p:cNvPr id="47106" name="Rectangle 3"/>
          <p:cNvSpPr>
            <a:spLocks noGrp="1" noChangeArrowheads="1"/>
          </p:cNvSpPr>
          <p:nvPr>
            <p:ph type="body" idx="1"/>
          </p:nvPr>
        </p:nvSpPr>
        <p:spPr/>
        <p:txBody>
          <a:bodyPr/>
          <a:lstStyle/>
          <a:p>
            <a:pPr>
              <a:lnSpc>
                <a:spcPct val="90000"/>
              </a:lnSpc>
            </a:pPr>
            <a:r>
              <a:rPr lang="en-US" altLang="zh-CN" sz="2000" dirty="0" smtClean="0">
                <a:ea typeface="ＭＳ Ｐゴシック" pitchFamily="34" charset="-128"/>
                <a:sym typeface="Symbol" pitchFamily="18" charset="2"/>
              </a:rPr>
              <a:t>Consider: </a:t>
            </a:r>
            <a:r>
              <a:rPr lang="en-US" altLang="zh-CN" sz="2400" i="1" baseline="-25000" dirty="0" smtClean="0">
                <a:ea typeface="ＭＳ Ｐゴシック" pitchFamily="34" charset="-128"/>
                <a:sym typeface="Symbol" pitchFamily="18" charset="2"/>
              </a:rPr>
              <a:t>name, title</a:t>
            </a:r>
            <a:r>
              <a:rPr lang="en-US" altLang="zh-CN" sz="2000" dirty="0" smtClean="0">
                <a:ea typeface="ＭＳ Ｐゴシック" pitchFamily="34" charset="-128"/>
                <a:sym typeface="Symbol" pitchFamily="18" charset="2"/>
              </a:rPr>
              <a:t>(</a:t>
            </a:r>
            <a:r>
              <a:rPr lang="en-US" altLang="zh-CN" sz="2400" i="1" baseline="-25000" dirty="0" err="1" smtClean="0">
                <a:ea typeface="ＭＳ Ｐゴシック" pitchFamily="34" charset="-128"/>
                <a:sym typeface="Symbol" pitchFamily="18" charset="2"/>
              </a:rPr>
              <a:t>dept_name</a:t>
            </a:r>
            <a:r>
              <a:rPr lang="en-US" altLang="zh-CN" sz="2400" i="1" baseline="-25000" dirty="0" smtClean="0">
                <a:ea typeface="ＭＳ Ｐゴシック" pitchFamily="34" charset="-128"/>
                <a:sym typeface="Symbol" pitchFamily="18" charset="2"/>
              </a:rPr>
              <a:t>= </a:t>
            </a:r>
            <a:r>
              <a:rPr lang="ja-JP" altLang="en-US" sz="2400" i="1"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Music</a:t>
            </a:r>
            <a:r>
              <a:rPr lang="ja-JP" altLang="en-US" sz="2400"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instructor)     teaches</a:t>
            </a:r>
            <a:r>
              <a:rPr lang="en-US" altLang="ja-JP" sz="2000" dirty="0" smtClean="0">
                <a:ea typeface="ＭＳ Ｐゴシック" pitchFamily="34" charset="-128"/>
                <a:sym typeface="Symbol" pitchFamily="18" charset="2"/>
              </a:rPr>
              <a:t>) </a:t>
            </a:r>
            <a:r>
              <a:rPr lang="en-US" altLang="ja-JP" sz="2000" i="1" dirty="0" smtClean="0">
                <a:ea typeface="ＭＳ Ｐゴシック" pitchFamily="34" charset="-128"/>
                <a:sym typeface="Symbol" pitchFamily="18" charset="2"/>
              </a:rPr>
              <a:t/>
            </a:r>
            <a:br>
              <a:rPr lang="en-US" altLang="ja-JP" sz="2000" i="1" dirty="0" smtClean="0">
                <a:ea typeface="ＭＳ Ｐゴシック" pitchFamily="34" charset="-128"/>
                <a:sym typeface="Symbol" pitchFamily="18" charset="2"/>
              </a:rPr>
            </a:br>
            <a:r>
              <a:rPr lang="en-US" altLang="ja-JP" sz="2000" i="1"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400" i="1" baseline="-25000" dirty="0" err="1" smtClean="0">
                <a:ea typeface="ＭＳ Ｐゴシック" pitchFamily="34" charset="-128"/>
                <a:sym typeface="Symbol" pitchFamily="18" charset="2"/>
              </a:rPr>
              <a:t>course_id</a:t>
            </a:r>
            <a:r>
              <a:rPr lang="en-US" altLang="ja-JP" sz="2400" i="1" baseline="-25000" dirty="0" smtClean="0">
                <a:ea typeface="ＭＳ Ｐゴシック" pitchFamily="34" charset="-128"/>
                <a:sym typeface="Symbol" pitchFamily="18" charset="2"/>
              </a:rPr>
              <a:t>, title</a:t>
            </a:r>
            <a:r>
              <a:rPr lang="en-US" altLang="ja-JP" sz="2000" i="1"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course</a:t>
            </a:r>
            <a:r>
              <a:rPr lang="en-US" altLang="ja-JP" sz="2000" dirty="0" smtClean="0">
                <a:ea typeface="ＭＳ Ｐゴシック" pitchFamily="34" charset="-128"/>
                <a:sym typeface="Symbol" pitchFamily="18" charset="2"/>
              </a:rPr>
              <a:t>))))</a:t>
            </a:r>
          </a:p>
          <a:p>
            <a:pPr>
              <a:lnSpc>
                <a:spcPct val="90000"/>
              </a:lnSpc>
            </a:pPr>
            <a:r>
              <a:rPr lang="en-US" altLang="zh-CN" sz="2000" dirty="0" smtClean="0">
                <a:ea typeface="ＭＳ Ｐゴシック" pitchFamily="34" charset="-128"/>
              </a:rPr>
              <a:t>When we compute</a:t>
            </a:r>
          </a:p>
          <a:p>
            <a:pPr>
              <a:lnSpc>
                <a:spcPct val="90000"/>
              </a:lnSpc>
              <a:buFont typeface="Monotype Sorts" pitchFamily="2" charset="2"/>
              <a:buNone/>
            </a:pPr>
            <a:r>
              <a:rPr lang="en-US" altLang="zh-CN" dirty="0" smtClean="0">
                <a:ea typeface="ＭＳ Ｐゴシック" pitchFamily="34" charset="-128"/>
              </a:rPr>
              <a:t>		(</a:t>
            </a:r>
            <a:r>
              <a:rPr lang="en-US" altLang="zh-CN" dirty="0" smtClean="0">
                <a:ea typeface="ＭＳ Ｐゴシック" pitchFamily="34" charset="-128"/>
                <a:sym typeface="Symbol" pitchFamily="18" charset="2"/>
              </a:rPr>
              <a:t></a:t>
            </a:r>
            <a:r>
              <a:rPr lang="en-US" altLang="zh-CN" sz="2000" i="1" baseline="-25000" dirty="0" err="1" smtClean="0">
                <a:ea typeface="ＭＳ Ｐゴシック" pitchFamily="34" charset="-128"/>
                <a:sym typeface="Symbol" pitchFamily="18" charset="2"/>
              </a:rPr>
              <a:t>dept_name</a:t>
            </a:r>
            <a:r>
              <a:rPr lang="en-US" altLang="zh-CN" sz="2000" baseline="-25000" dirty="0" smtClean="0">
                <a:ea typeface="ＭＳ Ｐゴシック" pitchFamily="34" charset="-128"/>
                <a:sym typeface="Symbol" pitchFamily="18" charset="2"/>
              </a:rPr>
              <a:t> = </a:t>
            </a:r>
            <a:r>
              <a:rPr lang="ja-JP" altLang="en-US" sz="2000" baseline="-25000" dirty="0" smtClean="0">
                <a:ea typeface="ＭＳ Ｐゴシック" pitchFamily="34" charset="-128"/>
                <a:sym typeface="Symbol" pitchFamily="18" charset="2"/>
              </a:rPr>
              <a:t>“</a:t>
            </a:r>
            <a:r>
              <a:rPr lang="en-US" altLang="ja-JP" sz="2000" baseline="-25000" dirty="0" smtClean="0">
                <a:ea typeface="ＭＳ Ｐゴシック" pitchFamily="34" charset="-128"/>
                <a:sym typeface="Symbol" pitchFamily="18" charset="2"/>
              </a:rPr>
              <a:t>Music</a:t>
            </a:r>
            <a:r>
              <a:rPr lang="ja-JP" altLang="en-US" sz="2000" baseline="-25000" dirty="0" smtClean="0">
                <a:ea typeface="ＭＳ Ｐゴシック" pitchFamily="34" charset="-128"/>
                <a:sym typeface="Symbol" pitchFamily="18" charset="2"/>
              </a:rPr>
              <a:t>”</a:t>
            </a:r>
            <a:r>
              <a:rPr lang="en-US" altLang="ja-JP" dirty="0" smtClean="0">
                <a:ea typeface="ＭＳ Ｐゴシック" pitchFamily="34" charset="-128"/>
                <a:sym typeface="Symbol" pitchFamily="18" charset="2"/>
              </a:rPr>
              <a:t> (</a:t>
            </a:r>
            <a:r>
              <a:rPr lang="en-US" altLang="ja-JP" i="1" dirty="0" smtClean="0">
                <a:ea typeface="ＭＳ Ｐゴシック" pitchFamily="34" charset="-128"/>
                <a:sym typeface="Symbol" pitchFamily="18" charset="2"/>
              </a:rPr>
              <a:t>instructor</a:t>
            </a:r>
            <a:r>
              <a:rPr lang="en-US" altLang="ja-JP" dirty="0" smtClean="0">
                <a:ea typeface="ＭＳ Ｐゴシック" pitchFamily="34" charset="-128"/>
                <a:sym typeface="Symbol" pitchFamily="18" charset="2"/>
              </a:rPr>
              <a:t>     </a:t>
            </a:r>
            <a:r>
              <a:rPr lang="en-US" altLang="ja-JP" i="1" dirty="0" smtClean="0">
                <a:ea typeface="ＭＳ Ｐゴシック" pitchFamily="34" charset="-128"/>
                <a:sym typeface="Symbol" pitchFamily="18" charset="2"/>
              </a:rPr>
              <a:t>teaches</a:t>
            </a:r>
            <a:r>
              <a:rPr lang="en-US" altLang="ja-JP" dirty="0" smtClean="0">
                <a:ea typeface="ＭＳ Ｐゴシック" pitchFamily="34" charset="-128"/>
                <a:sym typeface="Symbol" pitchFamily="18" charset="2"/>
              </a:rPr>
              <a:t>)</a:t>
            </a:r>
            <a:r>
              <a:rPr lang="en-US" altLang="zh-CN" dirty="0" smtClean="0">
                <a:ea typeface="ＭＳ Ｐゴシック" pitchFamily="34" charset="-128"/>
                <a:sym typeface="Symbol" pitchFamily="18" charset="2"/>
              </a:rPr>
              <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a:r>
            <a:br>
              <a:rPr lang="en-US" altLang="zh-CN" dirty="0" smtClean="0">
                <a:ea typeface="ＭＳ Ｐゴシック" pitchFamily="34" charset="-128"/>
                <a:sym typeface="Symbol" pitchFamily="18" charset="2"/>
              </a:rPr>
            </a:br>
            <a:r>
              <a:rPr lang="en-US" altLang="zh-CN" sz="2000" dirty="0" smtClean="0">
                <a:ea typeface="ＭＳ Ｐゴシック" pitchFamily="34" charset="-128"/>
                <a:sym typeface="Symbol" pitchFamily="18" charset="2"/>
              </a:rPr>
              <a:t>we obtain a relation whose schema is:</a:t>
            </a:r>
            <a:br>
              <a:rPr lang="en-US" altLang="zh-CN" sz="2000" dirty="0" smtClean="0">
                <a:ea typeface="ＭＳ Ｐゴシック" pitchFamily="34" charset="-128"/>
                <a:sym typeface="Symbol" pitchFamily="18" charset="2"/>
              </a:rPr>
            </a:br>
            <a:r>
              <a:rPr lang="en-US" altLang="zh-CN" sz="2000" dirty="0" smtClean="0">
                <a:ea typeface="ＭＳ Ｐゴシック" pitchFamily="34" charset="-128"/>
                <a:sym typeface="Symbol" pitchFamily="18" charset="2"/>
              </a:rPr>
              <a:t>     (</a:t>
            </a:r>
            <a:r>
              <a:rPr lang="en-US" altLang="zh-CN" sz="1800" i="1" dirty="0" smtClean="0">
                <a:ea typeface="ＭＳ Ｐゴシック" pitchFamily="34" charset="-128"/>
                <a:sym typeface="Symbol" pitchFamily="18" charset="2"/>
              </a:rPr>
              <a:t>ID, name, </a:t>
            </a:r>
            <a:r>
              <a:rPr lang="en-US" altLang="zh-CN" sz="1800" i="1" dirty="0" err="1" smtClean="0">
                <a:ea typeface="ＭＳ Ｐゴシック" pitchFamily="34" charset="-128"/>
                <a:sym typeface="Symbol" pitchFamily="18" charset="2"/>
              </a:rPr>
              <a:t>dept_name</a:t>
            </a:r>
            <a:r>
              <a:rPr lang="en-US" altLang="zh-CN" sz="1800" i="1" dirty="0" smtClean="0">
                <a:ea typeface="ＭＳ Ｐゴシック" pitchFamily="34" charset="-128"/>
                <a:sym typeface="Symbol" pitchFamily="18" charset="2"/>
              </a:rPr>
              <a:t>, salary, </a:t>
            </a:r>
            <a:r>
              <a:rPr lang="en-US" altLang="zh-CN" sz="1800" i="1" dirty="0" err="1" smtClean="0">
                <a:ea typeface="ＭＳ Ｐゴシック" pitchFamily="34" charset="-128"/>
                <a:sym typeface="Symbol" pitchFamily="18" charset="2"/>
              </a:rPr>
              <a:t>course_id</a:t>
            </a:r>
            <a:r>
              <a:rPr lang="en-US" altLang="zh-CN" sz="1800" i="1" dirty="0" smtClean="0">
                <a:ea typeface="ＭＳ Ｐゴシック" pitchFamily="34" charset="-128"/>
                <a:sym typeface="Symbol" pitchFamily="18" charset="2"/>
              </a:rPr>
              <a:t>, </a:t>
            </a:r>
            <a:r>
              <a:rPr lang="en-US" altLang="zh-CN" sz="1800" i="1" dirty="0" err="1" smtClean="0">
                <a:ea typeface="ＭＳ Ｐゴシック" pitchFamily="34" charset="-128"/>
                <a:sym typeface="Symbol" pitchFamily="18" charset="2"/>
              </a:rPr>
              <a:t>sec_id</a:t>
            </a:r>
            <a:r>
              <a:rPr lang="en-US" altLang="zh-CN" sz="1800" i="1" dirty="0" smtClean="0">
                <a:ea typeface="ＭＳ Ｐゴシック" pitchFamily="34" charset="-128"/>
                <a:sym typeface="Symbol" pitchFamily="18" charset="2"/>
              </a:rPr>
              <a:t>, semester, year)</a:t>
            </a:r>
          </a:p>
          <a:p>
            <a:pPr>
              <a:lnSpc>
                <a:spcPct val="90000"/>
              </a:lnSpc>
            </a:pPr>
            <a:r>
              <a:rPr lang="en-US" altLang="zh-CN" sz="2000" dirty="0" smtClean="0">
                <a:ea typeface="ＭＳ Ｐゴシック" pitchFamily="34" charset="-128"/>
              </a:rPr>
              <a:t>Push projections using equivalence rules 8a and 8b; eliminate unneeded attributes from intermediate results to get:</a:t>
            </a:r>
            <a:br>
              <a:rPr lang="en-US" altLang="zh-CN" sz="2000" dirty="0" smtClean="0">
                <a:ea typeface="ＭＳ Ｐゴシック" pitchFamily="34" charset="-128"/>
              </a:rPr>
            </a:br>
            <a:r>
              <a:rPr lang="en-US" altLang="zh-CN" dirty="0" smtClean="0">
                <a:ea typeface="ＭＳ Ｐゴシック" pitchFamily="34" charset="-128"/>
              </a:rPr>
              <a:t>      </a:t>
            </a:r>
            <a:r>
              <a:rPr lang="en-US" altLang="zh-CN" sz="2000" dirty="0" smtClean="0">
                <a:ea typeface="ＭＳ Ｐゴシック" pitchFamily="34" charset="-128"/>
                <a:sym typeface="Symbol" pitchFamily="18" charset="2"/>
              </a:rPr>
              <a:t></a:t>
            </a:r>
            <a:r>
              <a:rPr lang="en-US" altLang="zh-CN" sz="2400" i="1" baseline="-25000" dirty="0" smtClean="0">
                <a:ea typeface="ＭＳ Ｐゴシック" pitchFamily="34" charset="-128"/>
                <a:sym typeface="Symbol" pitchFamily="18" charset="2"/>
              </a:rPr>
              <a:t>name, title</a:t>
            </a:r>
            <a:r>
              <a:rPr lang="en-US" altLang="zh-CN" sz="2000" dirty="0" smtClean="0">
                <a:ea typeface="ＭＳ Ｐゴシック" pitchFamily="34" charset="-128"/>
                <a:sym typeface="Symbol" pitchFamily="18" charset="2"/>
              </a:rPr>
              <a:t>(</a:t>
            </a:r>
            <a:r>
              <a:rPr lang="en-US" altLang="zh-CN" sz="2400" i="1" baseline="-25000" dirty="0" smtClean="0">
                <a:ea typeface="ＭＳ Ｐゴシック" pitchFamily="34" charset="-128"/>
                <a:sym typeface="Symbol" pitchFamily="18" charset="2"/>
              </a:rPr>
              <a:t>name, </a:t>
            </a:r>
            <a:r>
              <a:rPr lang="en-US" altLang="zh-CN" sz="2400" i="1" baseline="-25000" dirty="0" err="1" smtClean="0">
                <a:ea typeface="ＭＳ Ｐゴシック" pitchFamily="34" charset="-128"/>
                <a:sym typeface="Symbol" pitchFamily="18" charset="2"/>
              </a:rPr>
              <a:t>course_id</a:t>
            </a:r>
            <a:r>
              <a:rPr lang="en-US" altLang="zh-CN" sz="2000" dirty="0" smtClean="0">
                <a:ea typeface="ＭＳ Ｐゴシック" pitchFamily="34" charset="-128"/>
                <a:sym typeface="Symbol" pitchFamily="18" charset="2"/>
              </a:rPr>
              <a:t> (</a:t>
            </a:r>
            <a:br>
              <a:rPr lang="en-US" altLang="zh-CN" sz="2000" dirty="0" smtClean="0">
                <a:ea typeface="ＭＳ Ｐゴシック" pitchFamily="34" charset="-128"/>
                <a:sym typeface="Symbol" pitchFamily="18" charset="2"/>
              </a:rPr>
            </a:br>
            <a:r>
              <a:rPr lang="en-US" altLang="zh-CN" sz="2000" dirty="0" smtClean="0">
                <a:ea typeface="ＭＳ Ｐゴシック" pitchFamily="34" charset="-128"/>
                <a:sym typeface="Symbol" pitchFamily="18" charset="2"/>
              </a:rPr>
              <a:t>                             </a:t>
            </a:r>
            <a:r>
              <a:rPr lang="en-US" altLang="zh-CN" sz="2400" i="1" baseline="-25000" dirty="0" err="1" smtClean="0">
                <a:ea typeface="ＭＳ Ｐゴシック" pitchFamily="34" charset="-128"/>
                <a:sym typeface="Symbol" pitchFamily="18" charset="2"/>
              </a:rPr>
              <a:t>dept_name</a:t>
            </a:r>
            <a:r>
              <a:rPr lang="en-US" altLang="zh-CN" sz="2400" i="1" baseline="-25000" dirty="0" smtClean="0">
                <a:ea typeface="ＭＳ Ｐゴシック" pitchFamily="34" charset="-128"/>
                <a:sym typeface="Symbol" pitchFamily="18" charset="2"/>
              </a:rPr>
              <a:t>= </a:t>
            </a:r>
            <a:r>
              <a:rPr lang="ja-JP" altLang="en-US" sz="2400" i="1"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Music</a:t>
            </a:r>
            <a:r>
              <a:rPr lang="ja-JP" altLang="en-US" sz="2400"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instructor)     teaches</a:t>
            </a:r>
            <a:r>
              <a:rPr lang="en-US" altLang="ja-JP" sz="2000" dirty="0" smtClean="0">
                <a:ea typeface="ＭＳ Ｐゴシック" pitchFamily="34" charset="-128"/>
                <a:sym typeface="Symbol" pitchFamily="18" charset="2"/>
              </a:rPr>
              <a:t>)) </a:t>
            </a:r>
            <a:r>
              <a:rPr lang="en-US" altLang="ja-JP" sz="2000" i="1" dirty="0" smtClean="0">
                <a:ea typeface="ＭＳ Ｐゴシック" pitchFamily="34" charset="-128"/>
                <a:sym typeface="Symbol" pitchFamily="18" charset="2"/>
              </a:rPr>
              <a:t/>
            </a:r>
            <a:br>
              <a:rPr lang="en-US" altLang="ja-JP" sz="2000" i="1" dirty="0" smtClean="0">
                <a:ea typeface="ＭＳ Ｐゴシック" pitchFamily="34" charset="-128"/>
                <a:sym typeface="Symbol" pitchFamily="18" charset="2"/>
              </a:rPr>
            </a:br>
            <a:r>
              <a:rPr lang="en-US" altLang="ja-JP" sz="2000" i="1"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400" i="1" baseline="-25000" dirty="0" err="1" smtClean="0">
                <a:ea typeface="ＭＳ Ｐゴシック" pitchFamily="34" charset="-128"/>
                <a:sym typeface="Symbol" pitchFamily="18" charset="2"/>
              </a:rPr>
              <a:t>course_id</a:t>
            </a:r>
            <a:r>
              <a:rPr lang="en-US" altLang="ja-JP" sz="2400" i="1" baseline="-25000" dirty="0" smtClean="0">
                <a:ea typeface="ＭＳ Ｐゴシック" pitchFamily="34" charset="-128"/>
                <a:sym typeface="Symbol" pitchFamily="18" charset="2"/>
              </a:rPr>
              <a:t>, title</a:t>
            </a:r>
            <a:r>
              <a:rPr lang="en-US" altLang="ja-JP" sz="2000" i="1"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course</a:t>
            </a:r>
            <a:r>
              <a:rPr lang="en-US" altLang="ja-JP" sz="2000" dirty="0" smtClean="0">
                <a:ea typeface="ＭＳ Ｐゴシック" pitchFamily="34" charset="-128"/>
                <a:sym typeface="Symbol" pitchFamily="18" charset="2"/>
              </a:rPr>
              <a:t>))))</a:t>
            </a:r>
          </a:p>
          <a:p>
            <a:pPr>
              <a:lnSpc>
                <a:spcPct val="90000"/>
              </a:lnSpc>
              <a:spcBef>
                <a:spcPts val="1800"/>
              </a:spcBef>
            </a:pPr>
            <a:r>
              <a:rPr lang="en-US" altLang="zh-CN" sz="2000" dirty="0" smtClean="0">
                <a:solidFill>
                  <a:srgbClr val="C00000"/>
                </a:solidFill>
                <a:ea typeface="ＭＳ Ｐゴシック" pitchFamily="34" charset="-128"/>
                <a:sym typeface="Symbol" pitchFamily="18" charset="2"/>
              </a:rPr>
              <a:t>Performing the projection as early as possible </a:t>
            </a:r>
            <a:r>
              <a:rPr lang="en-US" altLang="zh-CN" sz="2000" dirty="0" smtClean="0">
                <a:ea typeface="ＭＳ Ｐゴシック" pitchFamily="34" charset="-128"/>
                <a:sym typeface="Symbol" pitchFamily="18" charset="2"/>
              </a:rPr>
              <a:t>reduces the size of the relation to be joined. </a:t>
            </a:r>
            <a:endParaRPr lang="en-US" altLang="zh-CN" dirty="0" smtClean="0">
              <a:ea typeface="ＭＳ Ｐゴシック" pitchFamily="34" charset="-128"/>
            </a:endParaRPr>
          </a:p>
        </p:txBody>
      </p:sp>
      <p:sp>
        <p:nvSpPr>
          <p:cNvPr id="47107" name="AutoShape 7"/>
          <p:cNvSpPr>
            <a:spLocks noChangeArrowheads="1"/>
          </p:cNvSpPr>
          <p:nvPr/>
        </p:nvSpPr>
        <p:spPr bwMode="auto">
          <a:xfrm rot="5400000">
            <a:off x="6833154" y="119856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7108" name="AutoShape 8"/>
          <p:cNvSpPr>
            <a:spLocks noChangeArrowheads="1"/>
          </p:cNvSpPr>
          <p:nvPr/>
        </p:nvSpPr>
        <p:spPr bwMode="auto">
          <a:xfrm rot="5400000">
            <a:off x="4710112" y="222091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7109" name="AutoShape 10"/>
          <p:cNvSpPr>
            <a:spLocks noChangeArrowheads="1"/>
          </p:cNvSpPr>
          <p:nvPr/>
        </p:nvSpPr>
        <p:spPr bwMode="auto">
          <a:xfrm rot="5400000">
            <a:off x="2418176" y="4552054"/>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7110" name="AutoShape 7"/>
          <p:cNvSpPr>
            <a:spLocks noChangeArrowheads="1"/>
          </p:cNvSpPr>
          <p:nvPr/>
        </p:nvSpPr>
        <p:spPr bwMode="auto">
          <a:xfrm rot="5400000">
            <a:off x="4558476" y="153352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7111" name="AutoShape 10"/>
          <p:cNvSpPr>
            <a:spLocks noChangeArrowheads="1"/>
          </p:cNvSpPr>
          <p:nvPr/>
        </p:nvSpPr>
        <p:spPr bwMode="auto">
          <a:xfrm rot="5400000">
            <a:off x="6482177" y="4275829"/>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1291985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altLang="zh-CN" dirty="0">
                <a:ea typeface="宋体" charset="-122"/>
              </a:rPr>
              <a:t>Join</a:t>
            </a:r>
            <a:r>
              <a:rPr lang="en-US" altLang="zh-CN" dirty="0" smtClean="0">
                <a:effectLst>
                  <a:outerShdw blurRad="38100" dist="38100" dir="2700000" algn="tl">
                    <a:srgbClr val="C0C0C0"/>
                  </a:outerShdw>
                </a:effectLst>
                <a:ea typeface="ＭＳ Ｐゴシック" pitchFamily="34" charset="-128"/>
              </a:rPr>
              <a:t> </a:t>
            </a:r>
            <a:r>
              <a:rPr lang="en-US" altLang="zh-CN" dirty="0" smtClean="0">
                <a:ea typeface="宋体" charset="-122"/>
              </a:rPr>
              <a:t>Ordering</a:t>
            </a:r>
            <a:endParaRPr lang="en-US" altLang="zh-CN" dirty="0">
              <a:ea typeface="宋体" charset="-122"/>
            </a:endParaRPr>
          </a:p>
        </p:txBody>
      </p:sp>
      <p:sp>
        <p:nvSpPr>
          <p:cNvPr id="48130" name="Rectangle 3"/>
          <p:cNvSpPr>
            <a:spLocks noGrp="1" noChangeArrowheads="1"/>
          </p:cNvSpPr>
          <p:nvPr>
            <p:ph type="body" idx="1"/>
          </p:nvPr>
        </p:nvSpPr>
        <p:spPr/>
        <p:txBody>
          <a:bodyPr/>
          <a:lstStyle/>
          <a:p>
            <a:pPr>
              <a:tabLst>
                <a:tab pos="1947863" algn="l"/>
              </a:tabLst>
            </a:pPr>
            <a:r>
              <a:rPr lang="en-US" altLang="zh-CN" sz="2000" dirty="0" smtClean="0">
                <a:ea typeface="ＭＳ Ｐゴシック" pitchFamily="34" charset="-128"/>
              </a:rPr>
              <a:t>For all relations </a:t>
            </a:r>
            <a:r>
              <a:rPr lang="en-US" altLang="zh-CN" sz="2000" i="1" dirty="0" smtClean="0">
                <a:ea typeface="ＭＳ Ｐゴシック" pitchFamily="34" charset="-128"/>
              </a:rPr>
              <a:t>r</a:t>
            </a:r>
            <a:r>
              <a:rPr lang="en-US" altLang="zh-CN" sz="2000" baseline="-25000" dirty="0" smtClean="0">
                <a:ea typeface="ＭＳ Ｐゴシック" pitchFamily="34" charset="-128"/>
              </a:rPr>
              <a:t>1, </a:t>
            </a:r>
            <a:r>
              <a:rPr lang="en-US" altLang="zh-CN" sz="2000" i="1" dirty="0" smtClean="0">
                <a:ea typeface="ＭＳ Ｐゴシック" pitchFamily="34" charset="-128"/>
              </a:rPr>
              <a:t>r</a:t>
            </a:r>
            <a:r>
              <a:rPr lang="en-US" altLang="zh-CN" sz="2000" baseline="-25000" dirty="0" smtClean="0">
                <a:ea typeface="ＭＳ Ｐゴシック" pitchFamily="34" charset="-128"/>
              </a:rPr>
              <a:t>2, </a:t>
            </a:r>
            <a:r>
              <a:rPr lang="en-US" altLang="zh-CN" sz="2000" dirty="0" smtClean="0">
                <a:ea typeface="ＭＳ Ｐゴシック" pitchFamily="34" charset="-128"/>
              </a:rPr>
              <a:t>and </a:t>
            </a:r>
            <a:r>
              <a:rPr lang="en-US" altLang="zh-CN" sz="2000" i="1" dirty="0" smtClean="0">
                <a:ea typeface="ＭＳ Ｐゴシック" pitchFamily="34" charset="-128"/>
              </a:rPr>
              <a:t>r</a:t>
            </a:r>
            <a:r>
              <a:rPr lang="en-US" altLang="zh-CN" sz="2000" baseline="-25000" dirty="0" smtClean="0">
                <a:ea typeface="ＭＳ Ｐゴシック" pitchFamily="34" charset="-128"/>
              </a:rPr>
              <a:t>3</a:t>
            </a:r>
            <a:r>
              <a:rPr lang="en-US" altLang="zh-CN" sz="2000" dirty="0" smtClean="0">
                <a:ea typeface="ＭＳ Ｐゴシック" pitchFamily="34" charset="-128"/>
              </a:rPr>
              <a:t>,</a:t>
            </a:r>
          </a:p>
          <a:p>
            <a:pPr>
              <a:buFont typeface="Monotype Sorts" pitchFamily="2" charset="2"/>
              <a:buNone/>
              <a:tabLst>
                <a:tab pos="1947863" algn="l"/>
              </a:tabLst>
            </a:pPr>
            <a:r>
              <a:rPr lang="en-US" altLang="zh-CN" sz="2000" dirty="0" smtClean="0">
                <a:ea typeface="ＭＳ Ｐゴシック" pitchFamily="34" charset="-128"/>
              </a:rPr>
              <a:t>		(</a:t>
            </a:r>
            <a:r>
              <a:rPr lang="en-US" altLang="zh-CN" sz="2000" i="1" dirty="0" smtClean="0">
                <a:ea typeface="ＭＳ Ｐゴシック" pitchFamily="34" charset="-128"/>
              </a:rPr>
              <a:t>r</a:t>
            </a:r>
            <a:r>
              <a:rPr lang="en-US" altLang="zh-CN" sz="2000" baseline="-25000" dirty="0" smtClean="0">
                <a:ea typeface="ＭＳ Ｐゴシック" pitchFamily="34" charset="-128"/>
              </a:rPr>
              <a:t>1</a:t>
            </a:r>
            <a:r>
              <a:rPr lang="en-US" altLang="zh-CN" sz="2000" dirty="0" smtClean="0">
                <a:ea typeface="ＭＳ Ｐゴシック" pitchFamily="34" charset="-128"/>
              </a:rPr>
              <a:t>     </a:t>
            </a:r>
            <a:r>
              <a:rPr lang="en-US" altLang="zh-CN" sz="2000" i="1" dirty="0" smtClean="0">
                <a:ea typeface="ＭＳ Ｐゴシック" pitchFamily="34" charset="-128"/>
              </a:rPr>
              <a:t>r</a:t>
            </a:r>
            <a:r>
              <a:rPr lang="en-US" altLang="zh-CN" sz="2000" baseline="-25000" dirty="0" smtClean="0">
                <a:ea typeface="ＭＳ Ｐゴシック" pitchFamily="34" charset="-128"/>
              </a:rPr>
              <a:t>2</a:t>
            </a:r>
            <a:r>
              <a:rPr lang="en-US" altLang="zh-CN" sz="2000" dirty="0" smtClean="0">
                <a:ea typeface="ＭＳ Ｐゴシック" pitchFamily="34" charset="-128"/>
              </a:rPr>
              <a:t>)     </a:t>
            </a:r>
            <a:r>
              <a:rPr lang="en-US" altLang="zh-CN" sz="2000" i="1" dirty="0" smtClean="0">
                <a:ea typeface="ＭＳ Ｐゴシック" pitchFamily="34" charset="-128"/>
              </a:rPr>
              <a:t>r</a:t>
            </a:r>
            <a:r>
              <a:rPr lang="en-US" altLang="zh-CN" sz="2000" baseline="-25000" dirty="0" smtClean="0">
                <a:ea typeface="ＭＳ Ｐゴシック" pitchFamily="34" charset="-128"/>
              </a:rPr>
              <a:t>3  </a:t>
            </a:r>
            <a:r>
              <a:rPr lang="en-US" altLang="zh-CN" sz="2000" dirty="0" smtClean="0">
                <a:ea typeface="ＭＳ Ｐゴシック" pitchFamily="34" charset="-128"/>
              </a:rPr>
              <a:t>= </a:t>
            </a:r>
            <a:r>
              <a:rPr lang="en-US" altLang="zh-CN" sz="2000" i="1" dirty="0" smtClean="0">
                <a:ea typeface="ＭＳ Ｐゴシック" pitchFamily="34" charset="-128"/>
              </a:rPr>
              <a:t>r</a:t>
            </a:r>
            <a:r>
              <a:rPr lang="en-US" altLang="zh-CN" sz="2000" baseline="-25000" dirty="0" smtClean="0">
                <a:ea typeface="ＭＳ Ｐゴシック" pitchFamily="34" charset="-128"/>
              </a:rPr>
              <a:t>1 </a:t>
            </a:r>
            <a:r>
              <a:rPr lang="en-US" altLang="zh-CN" sz="2000" dirty="0" smtClean="0">
                <a:ea typeface="ＭＳ Ｐゴシック" pitchFamily="34" charset="-128"/>
              </a:rPr>
              <a:t>    (</a:t>
            </a:r>
            <a:r>
              <a:rPr lang="en-US" altLang="zh-CN" sz="2000" i="1" dirty="0" smtClean="0">
                <a:ea typeface="ＭＳ Ｐゴシック" pitchFamily="34" charset="-128"/>
              </a:rPr>
              <a:t>r</a:t>
            </a:r>
            <a:r>
              <a:rPr lang="en-US" altLang="zh-CN" sz="2000" baseline="-25000" dirty="0" smtClean="0">
                <a:ea typeface="ＭＳ Ｐゴシック" pitchFamily="34" charset="-128"/>
              </a:rPr>
              <a:t>2 </a:t>
            </a:r>
            <a:r>
              <a:rPr lang="en-US" altLang="zh-CN" sz="2000" dirty="0" smtClean="0">
                <a:ea typeface="ＭＳ Ｐゴシック" pitchFamily="34" charset="-128"/>
              </a:rPr>
              <a:t>    </a:t>
            </a:r>
            <a:r>
              <a:rPr lang="en-US" altLang="zh-CN" sz="2000" i="1" dirty="0" smtClean="0">
                <a:ea typeface="ＭＳ Ｐゴシック" pitchFamily="34" charset="-128"/>
              </a:rPr>
              <a:t>r</a:t>
            </a:r>
            <a:r>
              <a:rPr lang="en-US" altLang="zh-CN" sz="2000" baseline="-25000" dirty="0" smtClean="0">
                <a:ea typeface="ＭＳ Ｐゴシック" pitchFamily="34" charset="-128"/>
              </a:rPr>
              <a:t>3 </a:t>
            </a:r>
            <a:r>
              <a:rPr lang="en-US" altLang="zh-CN" sz="2000" dirty="0" smtClean="0">
                <a:ea typeface="ＭＳ Ｐゴシック" pitchFamily="34" charset="-128"/>
              </a:rPr>
              <a:t>)</a:t>
            </a:r>
          </a:p>
          <a:p>
            <a:pPr>
              <a:buFont typeface="Monotype Sorts" pitchFamily="2" charset="2"/>
              <a:buNone/>
              <a:tabLst>
                <a:tab pos="1947863" algn="l"/>
              </a:tabLst>
            </a:pPr>
            <a:r>
              <a:rPr lang="en-US" altLang="zh-CN" sz="2000" dirty="0" smtClean="0">
                <a:ea typeface="ＭＳ Ｐゴシック" pitchFamily="34" charset="-128"/>
              </a:rPr>
              <a:t>	                                (Join Associativity)</a:t>
            </a:r>
          </a:p>
          <a:p>
            <a:pPr>
              <a:tabLst>
                <a:tab pos="1947863" algn="l"/>
              </a:tabLst>
            </a:pPr>
            <a:r>
              <a:rPr lang="en-US" altLang="zh-CN" sz="2000" dirty="0" smtClean="0">
                <a:ea typeface="ＭＳ Ｐゴシック" pitchFamily="34" charset="-128"/>
              </a:rPr>
              <a:t>If </a:t>
            </a:r>
            <a:r>
              <a:rPr lang="en-US" altLang="zh-CN" sz="2000" i="1" dirty="0" smtClean="0">
                <a:ea typeface="ＭＳ Ｐゴシック" pitchFamily="34" charset="-128"/>
              </a:rPr>
              <a:t>r</a:t>
            </a:r>
            <a:r>
              <a:rPr lang="en-US" altLang="zh-CN" sz="2000" baseline="-25000" dirty="0" smtClean="0">
                <a:ea typeface="ＭＳ Ｐゴシック" pitchFamily="34" charset="-128"/>
              </a:rPr>
              <a:t>2</a:t>
            </a:r>
            <a:r>
              <a:rPr lang="en-US" altLang="zh-CN" sz="2000" dirty="0" smtClean="0">
                <a:ea typeface="ＭＳ Ｐゴシック" pitchFamily="34" charset="-128"/>
              </a:rPr>
              <a:t>     </a:t>
            </a:r>
            <a:r>
              <a:rPr lang="en-US" altLang="zh-CN" sz="2000" i="1" dirty="0" smtClean="0">
                <a:ea typeface="ＭＳ Ｐゴシック" pitchFamily="34" charset="-128"/>
              </a:rPr>
              <a:t>r</a:t>
            </a:r>
            <a:r>
              <a:rPr lang="en-US" altLang="zh-CN" sz="2000" baseline="-25000" dirty="0" smtClean="0">
                <a:ea typeface="ＭＳ Ｐゴシック" pitchFamily="34" charset="-128"/>
              </a:rPr>
              <a:t>3 </a:t>
            </a:r>
            <a:r>
              <a:rPr lang="en-US" altLang="zh-CN" sz="2000" dirty="0" smtClean="0">
                <a:ea typeface="ＭＳ Ｐゴシック" pitchFamily="34" charset="-128"/>
              </a:rPr>
              <a:t> is quite large and </a:t>
            </a:r>
            <a:r>
              <a:rPr lang="en-US" altLang="zh-CN" sz="2000" i="1" dirty="0" smtClean="0">
                <a:ea typeface="ＭＳ Ｐゴシック" pitchFamily="34" charset="-128"/>
              </a:rPr>
              <a:t>r</a:t>
            </a:r>
            <a:r>
              <a:rPr lang="en-US" altLang="zh-CN" sz="2000" baseline="-25000" dirty="0" smtClean="0">
                <a:ea typeface="ＭＳ Ｐゴシック" pitchFamily="34" charset="-128"/>
              </a:rPr>
              <a:t>1  </a:t>
            </a:r>
            <a:r>
              <a:rPr lang="en-US" altLang="zh-CN" sz="2000" dirty="0" smtClean="0">
                <a:ea typeface="ＭＳ Ｐゴシック" pitchFamily="34" charset="-128"/>
              </a:rPr>
              <a:t>   </a:t>
            </a:r>
            <a:r>
              <a:rPr lang="en-US" altLang="zh-CN" sz="2000" i="1" dirty="0" smtClean="0">
                <a:ea typeface="ＭＳ Ｐゴシック" pitchFamily="34" charset="-128"/>
              </a:rPr>
              <a:t>r</a:t>
            </a:r>
            <a:r>
              <a:rPr lang="en-US" altLang="zh-CN" sz="2000" baseline="-25000" dirty="0" smtClean="0">
                <a:ea typeface="ＭＳ Ｐゴシック" pitchFamily="34" charset="-128"/>
              </a:rPr>
              <a:t>2</a:t>
            </a:r>
            <a:r>
              <a:rPr lang="en-US" altLang="zh-CN" sz="2000" dirty="0" smtClean="0">
                <a:ea typeface="ＭＳ Ｐゴシック" pitchFamily="34" charset="-128"/>
              </a:rPr>
              <a:t> is small, we choose</a:t>
            </a:r>
          </a:p>
          <a:p>
            <a:pPr>
              <a:buFont typeface="Monotype Sorts" pitchFamily="2" charset="2"/>
              <a:buNone/>
              <a:tabLst>
                <a:tab pos="1947863" algn="l"/>
              </a:tabLst>
            </a:pPr>
            <a:r>
              <a:rPr lang="en-US" altLang="zh-CN" sz="2000" baseline="-25000" dirty="0" smtClean="0">
                <a:ea typeface="ＭＳ Ｐゴシック" pitchFamily="34" charset="-128"/>
              </a:rPr>
              <a:t/>
            </a:r>
            <a:br>
              <a:rPr lang="en-US" altLang="zh-CN" sz="2000" baseline="-25000" dirty="0" smtClean="0">
                <a:ea typeface="ＭＳ Ｐゴシック" pitchFamily="34" charset="-128"/>
              </a:rPr>
            </a:br>
            <a:r>
              <a:rPr lang="en-US" altLang="zh-CN" sz="2000" baseline="-25000" dirty="0" smtClean="0">
                <a:ea typeface="ＭＳ Ｐゴシック" pitchFamily="34" charset="-128"/>
              </a:rPr>
              <a:t>	 </a:t>
            </a:r>
            <a:r>
              <a:rPr lang="en-US" altLang="zh-CN" sz="2000" dirty="0" smtClean="0">
                <a:ea typeface="ＭＳ Ｐゴシック" pitchFamily="34" charset="-128"/>
              </a:rPr>
              <a:t>(</a:t>
            </a:r>
            <a:r>
              <a:rPr lang="en-US" altLang="zh-CN" sz="2000" i="1" dirty="0" smtClean="0">
                <a:ea typeface="ＭＳ Ｐゴシック" pitchFamily="34" charset="-128"/>
              </a:rPr>
              <a:t>r</a:t>
            </a:r>
            <a:r>
              <a:rPr lang="en-US" altLang="zh-CN" sz="2000" baseline="-25000" dirty="0" smtClean="0">
                <a:ea typeface="ＭＳ Ｐゴシック" pitchFamily="34" charset="-128"/>
              </a:rPr>
              <a:t>1</a:t>
            </a:r>
            <a:r>
              <a:rPr lang="en-US" altLang="zh-CN" sz="2000" dirty="0" smtClean="0">
                <a:ea typeface="ＭＳ Ｐゴシック" pitchFamily="34" charset="-128"/>
              </a:rPr>
              <a:t>     </a:t>
            </a:r>
            <a:r>
              <a:rPr lang="en-US" altLang="zh-CN" sz="2000" i="1" dirty="0" smtClean="0">
                <a:ea typeface="ＭＳ Ｐゴシック" pitchFamily="34" charset="-128"/>
              </a:rPr>
              <a:t>r</a:t>
            </a:r>
            <a:r>
              <a:rPr lang="en-US" altLang="zh-CN" sz="2000" baseline="-25000" dirty="0" smtClean="0">
                <a:ea typeface="ＭＳ Ｐゴシック" pitchFamily="34" charset="-128"/>
              </a:rPr>
              <a:t>2</a:t>
            </a:r>
            <a:r>
              <a:rPr lang="en-US" altLang="zh-CN" sz="2000" dirty="0" smtClean="0">
                <a:ea typeface="ＭＳ Ｐゴシック" pitchFamily="34" charset="-128"/>
              </a:rPr>
              <a:t>)     </a:t>
            </a:r>
            <a:r>
              <a:rPr lang="en-US" altLang="zh-CN" sz="2000" i="1" dirty="0" smtClean="0">
                <a:ea typeface="ＭＳ Ｐゴシック" pitchFamily="34" charset="-128"/>
              </a:rPr>
              <a:t>r</a:t>
            </a:r>
            <a:r>
              <a:rPr lang="en-US" altLang="zh-CN" sz="2000" baseline="-25000" dirty="0" smtClean="0">
                <a:ea typeface="ＭＳ Ｐゴシック" pitchFamily="34" charset="-128"/>
              </a:rPr>
              <a:t>3 </a:t>
            </a:r>
            <a:endParaRPr lang="en-US" altLang="zh-CN" sz="2000" dirty="0" smtClean="0">
              <a:ea typeface="ＭＳ Ｐゴシック" pitchFamily="34" charset="-128"/>
            </a:endParaRPr>
          </a:p>
          <a:p>
            <a:pPr>
              <a:buFont typeface="Monotype Sorts" pitchFamily="2" charset="2"/>
              <a:buNone/>
              <a:tabLst>
                <a:tab pos="1947863" algn="l"/>
              </a:tabLst>
            </a:pPr>
            <a:r>
              <a:rPr lang="en-US" altLang="zh-CN" sz="2000" dirty="0" smtClean="0">
                <a:ea typeface="ＭＳ Ｐゴシック" pitchFamily="34" charset="-128"/>
              </a:rPr>
              <a:t>	so that we </a:t>
            </a:r>
            <a:r>
              <a:rPr lang="en-US" altLang="zh-CN" sz="2000" dirty="0" smtClean="0">
                <a:solidFill>
                  <a:srgbClr val="C00000"/>
                </a:solidFill>
                <a:ea typeface="ＭＳ Ｐゴシック" pitchFamily="34" charset="-128"/>
              </a:rPr>
              <a:t>compute and store a smaller temporary relation</a:t>
            </a:r>
            <a:r>
              <a:rPr lang="en-US" altLang="zh-CN" sz="2000" dirty="0" smtClean="0">
                <a:ea typeface="ＭＳ Ｐゴシック" pitchFamily="34" charset="-128"/>
              </a:rPr>
              <a:t>.</a:t>
            </a:r>
            <a:endParaRPr lang="en-US" altLang="zh-CN" sz="2000" baseline="-25000" dirty="0" smtClean="0">
              <a:ea typeface="ＭＳ Ｐゴシック" pitchFamily="34" charset="-128"/>
            </a:endParaRPr>
          </a:p>
        </p:txBody>
      </p:sp>
      <p:sp>
        <p:nvSpPr>
          <p:cNvPr id="48131" name="AutoShape 4"/>
          <p:cNvSpPr>
            <a:spLocks noChangeArrowheads="1"/>
          </p:cNvSpPr>
          <p:nvPr/>
        </p:nvSpPr>
        <p:spPr bwMode="auto">
          <a:xfrm rot="5400000">
            <a:off x="2953098" y="1656177"/>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8132" name="AutoShape 5"/>
          <p:cNvSpPr>
            <a:spLocks noChangeArrowheads="1"/>
          </p:cNvSpPr>
          <p:nvPr/>
        </p:nvSpPr>
        <p:spPr bwMode="auto">
          <a:xfrm rot="5400000">
            <a:off x="4568756" y="1653416"/>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8133" name="AutoShape 7"/>
          <p:cNvSpPr>
            <a:spLocks noChangeArrowheads="1"/>
          </p:cNvSpPr>
          <p:nvPr/>
        </p:nvSpPr>
        <p:spPr bwMode="auto">
          <a:xfrm rot="5400000">
            <a:off x="3571670" y="1658592"/>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8134" name="AutoShape 8"/>
          <p:cNvSpPr>
            <a:spLocks noChangeArrowheads="1"/>
          </p:cNvSpPr>
          <p:nvPr/>
        </p:nvSpPr>
        <p:spPr bwMode="auto">
          <a:xfrm rot="5400000">
            <a:off x="5162067" y="166735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8135" name="AutoShape 6"/>
          <p:cNvSpPr>
            <a:spLocks noChangeArrowheads="1"/>
          </p:cNvSpPr>
          <p:nvPr/>
        </p:nvSpPr>
        <p:spPr bwMode="auto">
          <a:xfrm rot="5400000">
            <a:off x="2992854" y="3070191"/>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8136" name="AutoShape 9"/>
          <p:cNvSpPr>
            <a:spLocks noChangeArrowheads="1"/>
          </p:cNvSpPr>
          <p:nvPr/>
        </p:nvSpPr>
        <p:spPr bwMode="auto">
          <a:xfrm rot="5400000">
            <a:off x="3620468" y="3055247"/>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8137" name="AutoShape 10"/>
          <p:cNvSpPr>
            <a:spLocks noChangeArrowheads="1"/>
          </p:cNvSpPr>
          <p:nvPr/>
        </p:nvSpPr>
        <p:spPr bwMode="auto">
          <a:xfrm rot="5400000">
            <a:off x="1474031" y="247491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48138" name="AutoShape 12"/>
          <p:cNvSpPr>
            <a:spLocks noChangeArrowheads="1"/>
          </p:cNvSpPr>
          <p:nvPr/>
        </p:nvSpPr>
        <p:spPr bwMode="auto">
          <a:xfrm rot="5400000">
            <a:off x="4284280" y="2474912"/>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2663508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r>
              <a:rPr lang="en-US" altLang="zh-CN" dirty="0">
                <a:ea typeface="宋体" charset="-122"/>
              </a:rPr>
              <a:t>Join</a:t>
            </a:r>
            <a:r>
              <a:rPr lang="en-US" altLang="zh-CN" dirty="0" smtClean="0">
                <a:effectLst>
                  <a:outerShdw blurRad="38100" dist="38100" dir="2700000" algn="tl">
                    <a:srgbClr val="C0C0C0"/>
                  </a:outerShdw>
                </a:effectLst>
                <a:ea typeface="ＭＳ Ｐゴシック" pitchFamily="34" charset="-128"/>
              </a:rPr>
              <a:t> </a:t>
            </a:r>
            <a:r>
              <a:rPr lang="en-US" altLang="zh-CN" dirty="0">
                <a:ea typeface="宋体" charset="-122"/>
              </a:rPr>
              <a:t>Ordering Example </a:t>
            </a:r>
          </a:p>
        </p:txBody>
      </p:sp>
      <p:sp>
        <p:nvSpPr>
          <p:cNvPr id="50178" name="Rectangle 3"/>
          <p:cNvSpPr>
            <a:spLocks noGrp="1" noChangeArrowheads="1"/>
          </p:cNvSpPr>
          <p:nvPr>
            <p:ph type="body" idx="1"/>
          </p:nvPr>
        </p:nvSpPr>
        <p:spPr>
          <a:xfrm>
            <a:off x="814388" y="1093788"/>
            <a:ext cx="7558087" cy="4719637"/>
          </a:xfrm>
        </p:spPr>
        <p:txBody>
          <a:bodyPr/>
          <a:lstStyle/>
          <a:p>
            <a:pPr>
              <a:tabLst>
                <a:tab pos="1198563" algn="l"/>
              </a:tabLst>
            </a:pPr>
            <a:r>
              <a:rPr lang="en-US" altLang="zh-CN" sz="2000" dirty="0" smtClean="0">
                <a:ea typeface="ＭＳ Ｐゴシック" pitchFamily="34" charset="-128"/>
              </a:rPr>
              <a:t>Consider the expression</a:t>
            </a:r>
          </a:p>
          <a:p>
            <a:pPr>
              <a:buNone/>
              <a:tabLst>
                <a:tab pos="1198563" algn="l"/>
              </a:tabLst>
            </a:pP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a:t>
            </a:r>
            <a:r>
              <a:rPr lang="en-US" altLang="zh-CN" sz="2400" i="1" baseline="-25000" dirty="0" smtClean="0">
                <a:ea typeface="ＭＳ Ｐゴシック" pitchFamily="34" charset="-128"/>
                <a:sym typeface="Symbol" pitchFamily="18" charset="2"/>
              </a:rPr>
              <a:t>name, title</a:t>
            </a:r>
            <a:r>
              <a:rPr lang="en-US" altLang="zh-CN"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teaches     </a:t>
            </a:r>
            <a:r>
              <a:rPr lang="en-US" altLang="ja-JP" sz="1800" dirty="0" smtClean="0">
                <a:ea typeface="ＭＳ Ｐゴシック" pitchFamily="34" charset="-128"/>
                <a:sym typeface="Symbol" pitchFamily="18" charset="2"/>
              </a:rPr>
              <a:t></a:t>
            </a:r>
            <a:r>
              <a:rPr lang="en-US" altLang="ja-JP" i="1" baseline="-25000" dirty="0" err="1" smtClean="0">
                <a:ea typeface="ＭＳ Ｐゴシック" pitchFamily="34" charset="-128"/>
                <a:sym typeface="Symbol" pitchFamily="18" charset="2"/>
              </a:rPr>
              <a:t>course_id</a:t>
            </a:r>
            <a:r>
              <a:rPr lang="en-US" altLang="ja-JP" i="1" baseline="-25000" dirty="0" smtClean="0">
                <a:ea typeface="ＭＳ Ｐゴシック" pitchFamily="34" charset="-128"/>
                <a:sym typeface="Symbol" pitchFamily="18" charset="2"/>
              </a:rPr>
              <a:t>, title</a:t>
            </a:r>
            <a:r>
              <a:rPr lang="en-US" altLang="ja-JP" sz="1800" i="1" dirty="0" smtClean="0">
                <a:ea typeface="ＭＳ Ｐゴシック" pitchFamily="34" charset="-128"/>
                <a:sym typeface="Symbol" pitchFamily="18" charset="2"/>
              </a:rPr>
              <a:t> </a:t>
            </a:r>
            <a:r>
              <a:rPr lang="en-US" altLang="ja-JP" sz="1800" dirty="0" smtClean="0">
                <a:ea typeface="ＭＳ Ｐゴシック" pitchFamily="34" charset="-128"/>
                <a:sym typeface="Symbol" pitchFamily="18" charset="2"/>
              </a:rPr>
              <a:t>(</a:t>
            </a:r>
            <a:r>
              <a:rPr lang="en-US" altLang="ja-JP" sz="1800" i="1" dirty="0" smtClean="0">
                <a:ea typeface="ＭＳ Ｐゴシック" pitchFamily="34" charset="-128"/>
                <a:sym typeface="Symbol" pitchFamily="18" charset="2"/>
              </a:rPr>
              <a:t>course</a:t>
            </a:r>
            <a:r>
              <a:rPr lang="en-US" altLang="ja-JP" sz="1800" dirty="0" smtClean="0">
                <a:ea typeface="ＭＳ Ｐゴシック" pitchFamily="34" charset="-128"/>
                <a:sym typeface="Symbol" pitchFamily="18" charset="2"/>
              </a:rPr>
              <a:t>)</a:t>
            </a:r>
            <a:r>
              <a:rPr lang="en-US" altLang="zh-CN" sz="1600"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 </a:t>
            </a:r>
            <a:r>
              <a:rPr lang="en-US" altLang="ja-JP" sz="2000" i="1" dirty="0" smtClean="0">
                <a:ea typeface="ＭＳ Ｐゴシック" pitchFamily="34" charset="-128"/>
                <a:sym typeface="Symbol" pitchFamily="18" charset="2"/>
              </a:rPr>
              <a:t/>
            </a:r>
            <a:br>
              <a:rPr lang="en-US" altLang="ja-JP" sz="2000" i="1" dirty="0" smtClean="0">
                <a:ea typeface="ＭＳ Ｐゴシック" pitchFamily="34" charset="-128"/>
                <a:sym typeface="Symbol" pitchFamily="18" charset="2"/>
              </a:rPr>
            </a:br>
            <a:r>
              <a:rPr lang="en-US" altLang="ja-JP" sz="2000" i="1" dirty="0" smtClean="0">
                <a:ea typeface="ＭＳ Ｐゴシック" pitchFamily="34" charset="-128"/>
                <a:sym typeface="Symbol" pitchFamily="18" charset="2"/>
              </a:rPr>
              <a:t>                                           </a:t>
            </a:r>
            <a:r>
              <a:rPr lang="en-US" altLang="zh-CN" sz="1800" dirty="0" smtClean="0">
                <a:ea typeface="ＭＳ Ｐゴシック" pitchFamily="34" charset="-128"/>
                <a:sym typeface="Symbol" pitchFamily="18" charset="2"/>
              </a:rPr>
              <a:t></a:t>
            </a:r>
            <a:r>
              <a:rPr lang="en-US" altLang="zh-CN" i="1" baseline="-25000" dirty="0" err="1" smtClean="0">
                <a:ea typeface="ＭＳ Ｐゴシック" pitchFamily="34" charset="-128"/>
                <a:sym typeface="Symbol" pitchFamily="18" charset="2"/>
              </a:rPr>
              <a:t>dept_name</a:t>
            </a:r>
            <a:r>
              <a:rPr lang="en-US" altLang="zh-CN" i="1" baseline="-25000" dirty="0" smtClean="0">
                <a:ea typeface="ＭＳ Ｐゴシック" pitchFamily="34" charset="-128"/>
                <a:sym typeface="Symbol" pitchFamily="18" charset="2"/>
              </a:rPr>
              <a:t>= </a:t>
            </a:r>
            <a:r>
              <a:rPr lang="ja-JP" altLang="en-US" i="1" baseline="-25000" dirty="0" smtClean="0">
                <a:ea typeface="ＭＳ Ｐゴシック" pitchFamily="34" charset="-128"/>
                <a:sym typeface="Symbol" pitchFamily="18" charset="2"/>
              </a:rPr>
              <a:t>“</a:t>
            </a:r>
            <a:r>
              <a:rPr lang="en-US" altLang="ja-JP" baseline="-25000" dirty="0" smtClean="0">
                <a:ea typeface="ＭＳ Ｐゴシック" pitchFamily="34" charset="-128"/>
                <a:sym typeface="Symbol" pitchFamily="18" charset="2"/>
              </a:rPr>
              <a:t>Music</a:t>
            </a:r>
            <a:r>
              <a:rPr lang="ja-JP" altLang="en-US" baseline="-25000" dirty="0" smtClean="0">
                <a:ea typeface="ＭＳ Ｐゴシック" pitchFamily="34" charset="-128"/>
                <a:sym typeface="Symbol" pitchFamily="18" charset="2"/>
              </a:rPr>
              <a:t>”</a:t>
            </a:r>
            <a:r>
              <a:rPr lang="en-US" altLang="ja-JP" baseline="-25000" dirty="0" smtClean="0">
                <a:ea typeface="ＭＳ Ｐゴシック" pitchFamily="34" charset="-128"/>
                <a:sym typeface="Symbol" pitchFamily="18" charset="2"/>
              </a:rPr>
              <a:t> </a:t>
            </a:r>
            <a:r>
              <a:rPr lang="en-US" altLang="ja-JP" sz="1800" dirty="0" smtClean="0">
                <a:ea typeface="ＭＳ Ｐゴシック" pitchFamily="34" charset="-128"/>
                <a:sym typeface="Symbol" pitchFamily="18" charset="2"/>
              </a:rPr>
              <a:t>(</a:t>
            </a:r>
            <a:r>
              <a:rPr lang="en-US" altLang="ja-JP" sz="1800" i="1" dirty="0" smtClean="0">
                <a:ea typeface="ＭＳ Ｐゴシック" pitchFamily="34" charset="-128"/>
                <a:sym typeface="Symbol" pitchFamily="18" charset="2"/>
              </a:rPr>
              <a:t>instructor</a:t>
            </a:r>
            <a:r>
              <a:rPr lang="en-US" altLang="ja-JP" sz="2000" dirty="0" smtClean="0">
                <a:ea typeface="ＭＳ Ｐゴシック" pitchFamily="34" charset="-128"/>
                <a:sym typeface="Symbol" pitchFamily="18" charset="2"/>
              </a:rPr>
              <a:t>))</a:t>
            </a:r>
          </a:p>
          <a:p>
            <a:pPr>
              <a:lnSpc>
                <a:spcPct val="120000"/>
              </a:lnSpc>
              <a:tabLst>
                <a:tab pos="1198563" algn="l"/>
              </a:tabLst>
            </a:pPr>
            <a:r>
              <a:rPr lang="en-US" altLang="zh-CN" sz="2000" dirty="0" smtClean="0">
                <a:ea typeface="ＭＳ Ｐゴシック" pitchFamily="34" charset="-128"/>
              </a:rPr>
              <a:t>Could compute   </a:t>
            </a:r>
            <a:r>
              <a:rPr lang="en-US" altLang="zh-CN" sz="2000" i="1" dirty="0" smtClean="0">
                <a:ea typeface="ＭＳ Ｐゴシック" pitchFamily="34" charset="-128"/>
              </a:rPr>
              <a:t>teaches      </a:t>
            </a:r>
            <a:r>
              <a:rPr lang="en-US" altLang="zh-CN" sz="2000" dirty="0" smtClean="0">
                <a:ea typeface="ＭＳ Ｐゴシック" pitchFamily="34" charset="-128"/>
                <a:sym typeface="Symbol" pitchFamily="18" charset="2"/>
              </a:rPr>
              <a:t></a:t>
            </a:r>
            <a:r>
              <a:rPr lang="en-US" altLang="zh-CN" sz="2400" i="1" baseline="-25000" dirty="0" err="1" smtClean="0">
                <a:ea typeface="ＭＳ Ｐゴシック" pitchFamily="34" charset="-128"/>
                <a:sym typeface="Symbol" pitchFamily="18" charset="2"/>
              </a:rPr>
              <a:t>course_id</a:t>
            </a:r>
            <a:r>
              <a:rPr lang="en-US" altLang="zh-CN" sz="2400" i="1" baseline="-25000" dirty="0" smtClean="0">
                <a:ea typeface="ＭＳ Ｐゴシック" pitchFamily="34" charset="-128"/>
                <a:sym typeface="Symbol" pitchFamily="18" charset="2"/>
              </a:rPr>
              <a:t>, title</a:t>
            </a:r>
            <a:r>
              <a:rPr lang="en-US" altLang="zh-CN" sz="2000" i="1" dirty="0" smtClean="0">
                <a:ea typeface="ＭＳ Ｐゴシック" pitchFamily="34" charset="-128"/>
                <a:sym typeface="Symbol" pitchFamily="18" charset="2"/>
              </a:rPr>
              <a:t> </a:t>
            </a:r>
            <a:r>
              <a:rPr lang="en-US" altLang="zh-CN" sz="2000" dirty="0" smtClean="0">
                <a:ea typeface="ＭＳ Ｐゴシック" pitchFamily="34" charset="-128"/>
                <a:sym typeface="Symbol" pitchFamily="18" charset="2"/>
              </a:rPr>
              <a:t>(</a:t>
            </a:r>
            <a:r>
              <a:rPr lang="en-US" altLang="zh-CN" sz="2000" i="1" dirty="0" smtClean="0">
                <a:ea typeface="ＭＳ Ｐゴシック" pitchFamily="34" charset="-128"/>
                <a:sym typeface="Symbol" pitchFamily="18" charset="2"/>
              </a:rPr>
              <a:t>course</a:t>
            </a:r>
            <a:r>
              <a:rPr lang="en-US" altLang="zh-CN" sz="2000" dirty="0" smtClean="0">
                <a:ea typeface="ＭＳ Ｐゴシック" pitchFamily="34" charset="-128"/>
                <a:sym typeface="Symbol" pitchFamily="18" charset="2"/>
              </a:rPr>
              <a:t>)</a:t>
            </a:r>
            <a:r>
              <a:rPr lang="en-US" altLang="zh-CN" sz="2000" i="1" dirty="0" smtClean="0">
                <a:ea typeface="ＭＳ Ｐゴシック" pitchFamily="34" charset="-128"/>
              </a:rPr>
              <a:t> </a:t>
            </a:r>
            <a:r>
              <a:rPr lang="en-US" altLang="zh-CN" sz="2000" dirty="0" smtClean="0">
                <a:ea typeface="ＭＳ Ｐゴシック" pitchFamily="34" charset="-128"/>
              </a:rPr>
              <a:t>first, and join result with    </a:t>
            </a:r>
            <a:r>
              <a:rPr lang="en-US" altLang="zh-CN" sz="2000" dirty="0" smtClean="0">
                <a:ea typeface="ＭＳ Ｐゴシック" pitchFamily="34" charset="-128"/>
                <a:sym typeface="Symbol" pitchFamily="18" charset="2"/>
              </a:rPr>
              <a:t></a:t>
            </a:r>
            <a:r>
              <a:rPr lang="en-US" altLang="zh-CN" sz="2400" i="1" baseline="-25000" dirty="0" err="1" smtClean="0">
                <a:ea typeface="ＭＳ Ｐゴシック" pitchFamily="34" charset="-128"/>
                <a:sym typeface="Symbol" pitchFamily="18" charset="2"/>
              </a:rPr>
              <a:t>dept_name</a:t>
            </a:r>
            <a:r>
              <a:rPr lang="en-US" altLang="zh-CN" sz="2400" i="1" baseline="-25000" dirty="0" smtClean="0">
                <a:ea typeface="ＭＳ Ｐゴシック" pitchFamily="34" charset="-128"/>
                <a:sym typeface="Symbol" pitchFamily="18" charset="2"/>
              </a:rPr>
              <a:t>= </a:t>
            </a:r>
            <a:r>
              <a:rPr lang="ja-JP" altLang="en-US" sz="2400" i="1"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Music</a:t>
            </a:r>
            <a:r>
              <a:rPr lang="ja-JP" altLang="en-US" sz="2400"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instructor</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 </a:t>
            </a:r>
            <a:br>
              <a:rPr lang="en-US" altLang="ja-JP" sz="2000" i="1" dirty="0" smtClean="0">
                <a:ea typeface="ＭＳ Ｐゴシック" pitchFamily="34" charset="-128"/>
                <a:sym typeface="Symbol" pitchFamily="18" charset="2"/>
              </a:rPr>
            </a:br>
            <a:r>
              <a:rPr lang="en-US" altLang="ja-JP" sz="2000" dirty="0" smtClean="0">
                <a:ea typeface="ＭＳ Ｐゴシック" pitchFamily="34" charset="-128"/>
                <a:sym typeface="Symbol" pitchFamily="18" charset="2"/>
              </a:rPr>
              <a:t>but  the result of the first join</a:t>
            </a:r>
            <a:r>
              <a:rPr lang="en-US" altLang="ja-JP" sz="2000" i="1"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is likely to be a large relation.</a:t>
            </a:r>
          </a:p>
          <a:p>
            <a:pPr>
              <a:tabLst>
                <a:tab pos="1198563" algn="l"/>
              </a:tabLst>
            </a:pPr>
            <a:r>
              <a:rPr lang="en-US" altLang="zh-CN" sz="2000" dirty="0" smtClean="0">
                <a:ea typeface="ＭＳ Ｐゴシック" pitchFamily="34" charset="-128"/>
                <a:sym typeface="Symbol" pitchFamily="18" charset="2"/>
              </a:rPr>
              <a:t>Only a small fraction of the university</a:t>
            </a:r>
            <a:r>
              <a:rPr lang="ja-JP" altLang="en-US" sz="2000" dirty="0" smtClean="0">
                <a:ea typeface="ＭＳ Ｐゴシック" pitchFamily="34" charset="-128"/>
                <a:sym typeface="Symbol" pitchFamily="18" charset="2"/>
              </a:rPr>
              <a:t>’</a:t>
            </a:r>
            <a:r>
              <a:rPr lang="en-US" altLang="ja-JP" sz="2000" dirty="0" smtClean="0">
                <a:ea typeface="ＭＳ Ｐゴシック" pitchFamily="34" charset="-128"/>
                <a:sym typeface="Symbol" pitchFamily="18" charset="2"/>
              </a:rPr>
              <a:t>s instructors are likely to be from the Music department</a:t>
            </a:r>
          </a:p>
          <a:p>
            <a:pPr lvl="1">
              <a:tabLst>
                <a:tab pos="1198563" algn="l"/>
              </a:tabLst>
            </a:pPr>
            <a:r>
              <a:rPr lang="en-US" altLang="zh-CN" sz="2000" dirty="0" smtClean="0">
                <a:ea typeface="ＭＳ Ｐゴシック" pitchFamily="34" charset="-128"/>
                <a:sym typeface="Symbol" pitchFamily="18" charset="2"/>
              </a:rPr>
              <a:t> it is better to compute</a:t>
            </a:r>
          </a:p>
          <a:p>
            <a:pPr>
              <a:buFont typeface="Monotype Sorts" pitchFamily="2" charset="2"/>
              <a:buNone/>
              <a:tabLst>
                <a:tab pos="1198563" algn="l"/>
              </a:tabLst>
            </a:pPr>
            <a:r>
              <a:rPr lang="en-US" altLang="zh-CN" sz="2000" dirty="0" smtClean="0">
                <a:ea typeface="ＭＳ Ｐゴシック" pitchFamily="34" charset="-128"/>
              </a:rPr>
              <a:t>		 </a:t>
            </a:r>
            <a:r>
              <a:rPr lang="en-US" altLang="zh-CN" sz="2000" dirty="0" smtClean="0">
                <a:ea typeface="ＭＳ Ｐゴシック" pitchFamily="34" charset="-128"/>
                <a:sym typeface="Symbol" pitchFamily="18" charset="2"/>
              </a:rPr>
              <a:t></a:t>
            </a:r>
            <a:r>
              <a:rPr lang="en-US" altLang="zh-CN" sz="2400" i="1" baseline="-25000" dirty="0" err="1" smtClean="0">
                <a:ea typeface="ＭＳ Ｐゴシック" pitchFamily="34" charset="-128"/>
                <a:sym typeface="Symbol" pitchFamily="18" charset="2"/>
              </a:rPr>
              <a:t>dept_name</a:t>
            </a:r>
            <a:r>
              <a:rPr lang="en-US" altLang="zh-CN" sz="2400" i="1" baseline="-25000" dirty="0" smtClean="0">
                <a:ea typeface="ＭＳ Ｐゴシック" pitchFamily="34" charset="-128"/>
                <a:sym typeface="Symbol" pitchFamily="18" charset="2"/>
              </a:rPr>
              <a:t>= </a:t>
            </a:r>
            <a:r>
              <a:rPr lang="ja-JP" altLang="en-US" sz="2400" i="1"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Music</a:t>
            </a:r>
            <a:r>
              <a:rPr lang="ja-JP" altLang="en-US" sz="2400" baseline="-25000" dirty="0" smtClean="0">
                <a:ea typeface="ＭＳ Ｐゴシック" pitchFamily="34" charset="-128"/>
                <a:sym typeface="Symbol" pitchFamily="18" charset="2"/>
              </a:rPr>
              <a:t>”</a:t>
            </a:r>
            <a:r>
              <a:rPr lang="en-US" altLang="ja-JP" sz="2400" baseline="-25000" dirty="0" smtClean="0">
                <a:ea typeface="ＭＳ Ｐゴシック" pitchFamily="34" charset="-128"/>
                <a:sym typeface="Symbol" pitchFamily="18" charset="2"/>
              </a:rPr>
              <a:t> </a:t>
            </a:r>
            <a:r>
              <a:rPr lang="en-US" altLang="ja-JP" sz="2000" dirty="0" smtClean="0">
                <a:ea typeface="ＭＳ Ｐゴシック" pitchFamily="34" charset="-128"/>
                <a:sym typeface="Symbol" pitchFamily="18" charset="2"/>
              </a:rPr>
              <a:t>(</a:t>
            </a:r>
            <a:r>
              <a:rPr lang="en-US" altLang="ja-JP" sz="2000" i="1" dirty="0" smtClean="0">
                <a:ea typeface="ＭＳ Ｐゴシック" pitchFamily="34" charset="-128"/>
                <a:sym typeface="Symbol" pitchFamily="18" charset="2"/>
              </a:rPr>
              <a:t>instructor)     teaches </a:t>
            </a:r>
          </a:p>
          <a:p>
            <a:pPr>
              <a:buFont typeface="Monotype Sorts" pitchFamily="2" charset="2"/>
              <a:buNone/>
              <a:tabLst>
                <a:tab pos="1198563" algn="l"/>
              </a:tabLst>
            </a:pPr>
            <a:r>
              <a:rPr lang="en-US" altLang="zh-CN" sz="2000" i="1" dirty="0" smtClean="0">
                <a:ea typeface="ＭＳ Ｐゴシック" pitchFamily="34" charset="-128"/>
                <a:sym typeface="Symbol" pitchFamily="18" charset="2"/>
              </a:rPr>
              <a:t>	       </a:t>
            </a:r>
            <a:r>
              <a:rPr lang="en-US" altLang="zh-CN" sz="2000" dirty="0" smtClean="0">
                <a:ea typeface="ＭＳ Ｐゴシック" pitchFamily="34" charset="-128"/>
                <a:sym typeface="Symbol" pitchFamily="18" charset="2"/>
              </a:rPr>
              <a:t>first.</a:t>
            </a:r>
            <a:r>
              <a:rPr lang="en-US" altLang="zh-CN" sz="2000" dirty="0" smtClean="0">
                <a:ea typeface="ＭＳ Ｐゴシック" pitchFamily="34" charset="-128"/>
              </a:rPr>
              <a:t> </a:t>
            </a:r>
          </a:p>
          <a:p>
            <a:pPr>
              <a:buFont typeface="Monotype Sorts" pitchFamily="2" charset="2"/>
              <a:buNone/>
              <a:tabLst>
                <a:tab pos="1198563" algn="l"/>
              </a:tabLst>
            </a:pPr>
            <a:endParaRPr lang="en-US" altLang="zh-CN" sz="2000" dirty="0" smtClean="0">
              <a:ea typeface="ＭＳ Ｐゴシック" pitchFamily="34" charset="-128"/>
            </a:endParaRPr>
          </a:p>
        </p:txBody>
      </p:sp>
      <p:sp>
        <p:nvSpPr>
          <p:cNvPr id="50179" name="AutoShape 5"/>
          <p:cNvSpPr>
            <a:spLocks noChangeArrowheads="1"/>
          </p:cNvSpPr>
          <p:nvPr/>
        </p:nvSpPr>
        <p:spPr bwMode="auto">
          <a:xfrm rot="5400000">
            <a:off x="4279107" y="162242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50180" name="AutoShape 6"/>
          <p:cNvSpPr>
            <a:spLocks noChangeArrowheads="1"/>
          </p:cNvSpPr>
          <p:nvPr/>
        </p:nvSpPr>
        <p:spPr bwMode="auto">
          <a:xfrm rot="5400000">
            <a:off x="4182649" y="2441609"/>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50181" name="AutoShape 7"/>
          <p:cNvSpPr>
            <a:spLocks noChangeArrowheads="1"/>
          </p:cNvSpPr>
          <p:nvPr/>
        </p:nvSpPr>
        <p:spPr bwMode="auto">
          <a:xfrm rot="5400000">
            <a:off x="5602358" y="4658519"/>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50182" name="AutoShape 8"/>
          <p:cNvSpPr>
            <a:spLocks noChangeArrowheads="1"/>
          </p:cNvSpPr>
          <p:nvPr/>
        </p:nvSpPr>
        <p:spPr bwMode="auto">
          <a:xfrm rot="5400000">
            <a:off x="3999671" y="1958630"/>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11411387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966788" y="66675"/>
            <a:ext cx="8077200" cy="609600"/>
          </a:xfrm>
        </p:spPr>
        <p:txBody>
          <a:bodyPr/>
          <a:lstStyle/>
          <a:p>
            <a:r>
              <a:rPr lang="en-US" altLang="zh-CN" dirty="0">
                <a:ea typeface="宋体" charset="-122"/>
              </a:rPr>
              <a:t>Enumeration of Equivalent Expressions</a:t>
            </a:r>
          </a:p>
        </p:txBody>
      </p:sp>
      <p:sp>
        <p:nvSpPr>
          <p:cNvPr id="52226" name="Rectangle 3"/>
          <p:cNvSpPr>
            <a:spLocks noGrp="1" noChangeArrowheads="1"/>
          </p:cNvSpPr>
          <p:nvPr>
            <p:ph type="body" idx="1"/>
          </p:nvPr>
        </p:nvSpPr>
        <p:spPr>
          <a:xfrm>
            <a:off x="914400" y="1120775"/>
            <a:ext cx="8037513" cy="5254625"/>
          </a:xfrm>
        </p:spPr>
        <p:txBody>
          <a:bodyPr/>
          <a:lstStyle/>
          <a:p>
            <a:r>
              <a:rPr lang="en-US" altLang="zh-CN" smtClean="0">
                <a:ea typeface="ＭＳ Ｐゴシック" pitchFamily="34" charset="-128"/>
              </a:rPr>
              <a:t>Query optimizers use equivalence rules to </a:t>
            </a:r>
            <a:r>
              <a:rPr lang="en-US" altLang="zh-CN" b="1" smtClean="0">
                <a:ea typeface="ＭＳ Ｐゴシック" pitchFamily="34" charset="-128"/>
              </a:rPr>
              <a:t>systematically</a:t>
            </a:r>
            <a:r>
              <a:rPr lang="en-US" altLang="zh-CN" smtClean="0">
                <a:ea typeface="ＭＳ Ｐゴシック" pitchFamily="34" charset="-128"/>
              </a:rPr>
              <a:t> generate expressions equivalent to the given expression</a:t>
            </a:r>
          </a:p>
          <a:p>
            <a:r>
              <a:rPr lang="en-US" altLang="zh-CN" smtClean="0">
                <a:ea typeface="ＭＳ Ｐゴシック" pitchFamily="34" charset="-128"/>
              </a:rPr>
              <a:t>Can generate all equivalent expressions as follows: </a:t>
            </a:r>
          </a:p>
          <a:p>
            <a:pPr lvl="1"/>
            <a:r>
              <a:rPr lang="en-US" altLang="zh-CN" smtClean="0">
                <a:ea typeface="ＭＳ Ｐゴシック" pitchFamily="34" charset="-128"/>
              </a:rPr>
              <a:t> Repeat</a:t>
            </a:r>
          </a:p>
          <a:p>
            <a:pPr lvl="2"/>
            <a:r>
              <a:rPr lang="en-US" altLang="zh-CN" smtClean="0">
                <a:ea typeface="ＭＳ Ｐゴシック" pitchFamily="34" charset="-128"/>
              </a:rPr>
              <a:t>apply all applicable equivalence  rules on every subexpression of every equivalent expression found so far</a:t>
            </a:r>
          </a:p>
          <a:p>
            <a:pPr lvl="2"/>
            <a:r>
              <a:rPr lang="en-US" altLang="zh-CN" smtClean="0">
                <a:ea typeface="ＭＳ Ｐゴシック" pitchFamily="34" charset="-128"/>
              </a:rPr>
              <a:t>add newly generated expressions to the set of equivalent expressions </a:t>
            </a:r>
          </a:p>
          <a:p>
            <a:pPr lvl="2">
              <a:buFont typeface="Webdings" pitchFamily="18" charset="2"/>
              <a:buNone/>
            </a:pPr>
            <a:r>
              <a:rPr lang="en-US" altLang="zh-CN" smtClean="0">
                <a:ea typeface="ＭＳ Ｐゴシック" pitchFamily="34" charset="-128"/>
              </a:rPr>
              <a:t>Until no new equivalent expressions are generated above</a:t>
            </a:r>
          </a:p>
          <a:p>
            <a:r>
              <a:rPr lang="en-US" altLang="zh-CN" smtClean="0">
                <a:ea typeface="ＭＳ Ｐゴシック" pitchFamily="34" charset="-128"/>
              </a:rPr>
              <a:t>The above approach is very expensive in space and time</a:t>
            </a:r>
          </a:p>
          <a:p>
            <a:pPr lvl="1"/>
            <a:r>
              <a:rPr lang="en-US" altLang="zh-CN" smtClean="0">
                <a:ea typeface="ＭＳ Ｐゴシック" pitchFamily="34" charset="-128"/>
              </a:rPr>
              <a:t>Two approaches</a:t>
            </a:r>
          </a:p>
          <a:p>
            <a:pPr lvl="2"/>
            <a:r>
              <a:rPr lang="en-US" altLang="zh-CN" smtClean="0">
                <a:ea typeface="ＭＳ Ｐゴシック" pitchFamily="34" charset="-128"/>
              </a:rPr>
              <a:t>Optimized plan generation based on transformation rules</a:t>
            </a:r>
          </a:p>
          <a:p>
            <a:pPr lvl="2"/>
            <a:r>
              <a:rPr lang="en-US" altLang="zh-CN" smtClean="0">
                <a:ea typeface="ＭＳ Ｐゴシック" pitchFamily="34" charset="-128"/>
              </a:rPr>
              <a:t>Special case approach for queries with only selections, projections and joins</a:t>
            </a:r>
          </a:p>
          <a:p>
            <a:pPr>
              <a:buFont typeface="Monotype Sorts" pitchFamily="2" charset="2"/>
              <a:buNone/>
            </a:pPr>
            <a:endParaRPr lang="en-US" altLang="zh-CN" smtClean="0">
              <a:ea typeface="ＭＳ Ｐゴシック" pitchFamily="34" charset="-128"/>
            </a:endParaRPr>
          </a:p>
        </p:txBody>
      </p:sp>
    </p:spTree>
    <p:extLst>
      <p:ext uri="{BB962C8B-B14F-4D97-AF65-F5344CB8AC3E}">
        <p14:creationId xmlns:p14="http://schemas.microsoft.com/office/powerpoint/2010/main" val="1427677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1026"/>
          <p:cNvSpPr>
            <a:spLocks noGrp="1" noChangeArrowheads="1"/>
          </p:cNvSpPr>
          <p:nvPr>
            <p:ph type="title"/>
          </p:nvPr>
        </p:nvSpPr>
        <p:spPr/>
        <p:txBody>
          <a:bodyPr/>
          <a:lstStyle/>
          <a:p>
            <a:r>
              <a:rPr lang="en-US" altLang="zh-CN" dirty="0">
                <a:ea typeface="宋体" charset="-122"/>
              </a:rPr>
              <a:t>Overview</a:t>
            </a:r>
          </a:p>
        </p:txBody>
      </p:sp>
      <p:sp>
        <p:nvSpPr>
          <p:cNvPr id="401411" name="Rectangle 1027"/>
          <p:cNvSpPr>
            <a:spLocks noGrp="1" noChangeArrowheads="1"/>
          </p:cNvSpPr>
          <p:nvPr>
            <p:ph type="body" idx="1"/>
          </p:nvPr>
        </p:nvSpPr>
        <p:spPr/>
        <p:txBody>
          <a:bodyPr/>
          <a:lstStyle/>
          <a:p>
            <a:pPr>
              <a:lnSpc>
                <a:spcPct val="90000"/>
              </a:lnSpc>
            </a:pPr>
            <a:r>
              <a:rPr lang="en-US" altLang="zh-CN" dirty="0">
                <a:ea typeface="宋体" charset="-122"/>
              </a:rPr>
              <a:t>Query Optimization is the process of selecting the most efficient query-evaluation plan from among the many strategies usually possible for processing a given query.</a:t>
            </a:r>
          </a:p>
          <a:p>
            <a:pPr lvl="1">
              <a:lnSpc>
                <a:spcPct val="90000"/>
              </a:lnSpc>
            </a:pPr>
            <a:r>
              <a:rPr lang="en-US" altLang="zh-CN" dirty="0">
                <a:ea typeface="宋体" charset="-122"/>
              </a:rPr>
              <a:t>Do not expect programmers to write queries that can be processed efficiently (This was true before relational database system)</a:t>
            </a:r>
          </a:p>
          <a:p>
            <a:pPr lvl="1">
              <a:lnSpc>
                <a:spcPct val="90000"/>
              </a:lnSpc>
            </a:pPr>
            <a:r>
              <a:rPr lang="en-US" altLang="zh-CN" dirty="0">
                <a:ea typeface="宋体" charset="-122"/>
              </a:rPr>
              <a:t>Do expect the system to construct a query-evaluation plan that minimizes the cost.</a:t>
            </a:r>
          </a:p>
          <a:p>
            <a:pPr>
              <a:lnSpc>
                <a:spcPct val="90000"/>
              </a:lnSpc>
            </a:pPr>
            <a:r>
              <a:rPr lang="en-US" altLang="zh-CN" dirty="0">
                <a:ea typeface="宋体" charset="-122"/>
              </a:rPr>
              <a:t>Two aspects of optimization</a:t>
            </a:r>
          </a:p>
          <a:p>
            <a:pPr lvl="1">
              <a:lnSpc>
                <a:spcPct val="90000"/>
              </a:lnSpc>
            </a:pPr>
            <a:r>
              <a:rPr lang="en-US" altLang="zh-CN" dirty="0">
                <a:ea typeface="宋体" charset="-122"/>
              </a:rPr>
              <a:t>Relational-algebra level: to find an </a:t>
            </a:r>
            <a:r>
              <a:rPr lang="en-US" altLang="zh-CN" dirty="0">
                <a:solidFill>
                  <a:schemeClr val="tx2"/>
                </a:solidFill>
                <a:ea typeface="宋体" charset="-122"/>
              </a:rPr>
              <a:t>efficient expression</a:t>
            </a:r>
            <a:r>
              <a:rPr lang="en-US" altLang="zh-CN" dirty="0">
                <a:ea typeface="宋体" charset="-122"/>
              </a:rPr>
              <a:t> that equivalent to the given expression.</a:t>
            </a:r>
          </a:p>
          <a:p>
            <a:pPr lvl="1">
              <a:lnSpc>
                <a:spcPct val="90000"/>
              </a:lnSpc>
            </a:pPr>
            <a:r>
              <a:rPr lang="en-US" altLang="zh-CN" dirty="0">
                <a:ea typeface="宋体" charset="-122"/>
              </a:rPr>
              <a:t>To select a </a:t>
            </a:r>
            <a:r>
              <a:rPr lang="en-US" altLang="zh-CN" dirty="0">
                <a:solidFill>
                  <a:schemeClr val="tx2"/>
                </a:solidFill>
                <a:ea typeface="宋体" charset="-122"/>
              </a:rPr>
              <a:t>detailed strategy</a:t>
            </a:r>
            <a:r>
              <a:rPr lang="en-US" altLang="zh-CN" dirty="0">
                <a:ea typeface="宋体" charset="-122"/>
              </a:rPr>
              <a:t> for processing the query, such as choosing the algorithm, etc.</a:t>
            </a:r>
          </a:p>
          <a:p>
            <a:pPr>
              <a:lnSpc>
                <a:spcPct val="90000"/>
              </a:lnSpc>
            </a:pPr>
            <a:r>
              <a:rPr lang="en-US" altLang="zh-CN" dirty="0">
                <a:ea typeface="宋体" charset="-122"/>
              </a:rPr>
              <a:t>To choose among different query evaluation plans, the optimizer has to estimate the cost of each evaluation play.</a:t>
            </a:r>
          </a:p>
          <a:p>
            <a:pPr lvl="1">
              <a:lnSpc>
                <a:spcPct val="90000"/>
              </a:lnSpc>
            </a:pPr>
            <a:r>
              <a:rPr lang="en-US" altLang="zh-CN" dirty="0">
                <a:ea typeface="宋体" charset="-122"/>
              </a:rPr>
              <a:t>Disk access dominates the cost of processing a query.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a:xfrm>
            <a:off x="723900" y="317017"/>
            <a:ext cx="8077200" cy="609600"/>
          </a:xfrm>
        </p:spPr>
        <p:txBody>
          <a:bodyPr/>
          <a:lstStyle/>
          <a:p>
            <a:r>
              <a:rPr lang="en-US" altLang="zh-CN" sz="2800" dirty="0">
                <a:ea typeface="宋体" charset="-122"/>
              </a:rPr>
              <a:t>Implementing Transformation Based </a:t>
            </a:r>
            <a:r>
              <a:rPr lang="en-US" altLang="zh-CN" sz="2800" dirty="0" smtClean="0">
                <a:ea typeface="宋体" charset="-122"/>
              </a:rPr>
              <a:t>Optimization</a:t>
            </a:r>
            <a:r>
              <a:rPr lang="zh-CN" altLang="en-US" sz="2800" dirty="0" smtClean="0">
                <a:ea typeface="宋体" charset="-122"/>
              </a:rPr>
              <a:t>*</a:t>
            </a:r>
            <a:endParaRPr lang="en-US" altLang="zh-CN" sz="2800" dirty="0">
              <a:ea typeface="宋体" charset="-122"/>
            </a:endParaRPr>
          </a:p>
        </p:txBody>
      </p:sp>
      <p:sp>
        <p:nvSpPr>
          <p:cNvPr id="54274" name="Rectangle 3"/>
          <p:cNvSpPr>
            <a:spLocks noGrp="1" noChangeArrowheads="1"/>
          </p:cNvSpPr>
          <p:nvPr>
            <p:ph type="body" idx="1"/>
          </p:nvPr>
        </p:nvSpPr>
        <p:spPr>
          <a:xfrm>
            <a:off x="914400" y="1120775"/>
            <a:ext cx="7661275" cy="5268913"/>
          </a:xfrm>
        </p:spPr>
        <p:txBody>
          <a:bodyPr/>
          <a:lstStyle/>
          <a:p>
            <a:r>
              <a:rPr lang="en-US" altLang="zh-CN" sz="1600" dirty="0" smtClean="0">
                <a:ea typeface="ＭＳ Ｐゴシック" pitchFamily="34" charset="-128"/>
              </a:rPr>
              <a:t>Space requirements reduced by sharing common sub-expressions:</a:t>
            </a:r>
          </a:p>
          <a:p>
            <a:pPr lvl="1"/>
            <a:r>
              <a:rPr lang="en-US" altLang="zh-CN" sz="1600" dirty="0" smtClean="0">
                <a:ea typeface="ＭＳ Ｐゴシック" pitchFamily="34" charset="-128"/>
              </a:rPr>
              <a:t>when E1 is generated from E2 by an equivalence rule, usually only the top level of the two are different, subtrees below are the same and can be shared using pointers</a:t>
            </a:r>
          </a:p>
          <a:p>
            <a:pPr lvl="2"/>
            <a:r>
              <a:rPr lang="en-US" altLang="zh-CN" sz="1600" dirty="0" smtClean="0">
                <a:ea typeface="ＭＳ Ｐゴシック" pitchFamily="34" charset="-128"/>
              </a:rPr>
              <a:t>E.g. when applying join commutativity</a:t>
            </a:r>
          </a:p>
          <a:p>
            <a:pPr lvl="2">
              <a:buFont typeface="Webdings" pitchFamily="18" charset="2"/>
              <a:buNone/>
            </a:pPr>
            <a:r>
              <a:rPr lang="en-US" altLang="zh-CN" sz="1600" dirty="0" smtClean="0">
                <a:ea typeface="ＭＳ Ｐゴシック" pitchFamily="34" charset="-128"/>
              </a:rPr>
              <a:t/>
            </a:r>
            <a:br>
              <a:rPr lang="en-US" altLang="zh-CN" sz="1600" dirty="0" smtClean="0">
                <a:ea typeface="ＭＳ Ｐゴシック" pitchFamily="34" charset="-128"/>
              </a:rPr>
            </a:br>
            <a:r>
              <a:rPr lang="en-US" altLang="zh-CN" sz="1600" dirty="0" smtClean="0">
                <a:ea typeface="ＭＳ Ｐゴシック" pitchFamily="34" charset="-128"/>
              </a:rPr>
              <a:t/>
            </a:r>
            <a:br>
              <a:rPr lang="en-US" altLang="zh-CN" sz="1600" dirty="0" smtClean="0">
                <a:ea typeface="ＭＳ Ｐゴシック" pitchFamily="34" charset="-128"/>
              </a:rPr>
            </a:br>
            <a:r>
              <a:rPr lang="en-US" altLang="zh-CN" sz="1600" dirty="0" smtClean="0">
                <a:ea typeface="ＭＳ Ｐゴシック" pitchFamily="34" charset="-128"/>
              </a:rPr>
              <a:t/>
            </a:r>
            <a:br>
              <a:rPr lang="en-US" altLang="zh-CN" sz="1600" dirty="0" smtClean="0">
                <a:ea typeface="ＭＳ Ｐゴシック" pitchFamily="34" charset="-128"/>
              </a:rPr>
            </a:br>
            <a:r>
              <a:rPr lang="en-US" altLang="zh-CN" sz="1600" dirty="0" smtClean="0">
                <a:ea typeface="ＭＳ Ｐゴシック" pitchFamily="34" charset="-128"/>
              </a:rPr>
              <a:t/>
            </a:r>
            <a:br>
              <a:rPr lang="en-US" altLang="zh-CN" sz="1600" dirty="0" smtClean="0">
                <a:ea typeface="ＭＳ Ｐゴシック" pitchFamily="34" charset="-128"/>
              </a:rPr>
            </a:br>
            <a:r>
              <a:rPr lang="en-US" altLang="zh-CN" sz="1600" dirty="0" smtClean="0">
                <a:ea typeface="ＭＳ Ｐゴシック" pitchFamily="34" charset="-128"/>
              </a:rPr>
              <a:t/>
            </a:r>
            <a:br>
              <a:rPr lang="en-US" altLang="zh-CN" sz="1600" dirty="0" smtClean="0">
                <a:ea typeface="ＭＳ Ｐゴシック" pitchFamily="34" charset="-128"/>
              </a:rPr>
            </a:br>
            <a:r>
              <a:rPr lang="en-US" altLang="zh-CN" sz="1600" dirty="0" smtClean="0">
                <a:ea typeface="ＭＳ Ｐゴシック" pitchFamily="34" charset="-128"/>
              </a:rPr>
              <a:t/>
            </a:r>
            <a:br>
              <a:rPr lang="en-US" altLang="zh-CN" sz="1600" dirty="0" smtClean="0">
                <a:ea typeface="ＭＳ Ｐゴシック" pitchFamily="34" charset="-128"/>
              </a:rPr>
            </a:br>
            <a:endParaRPr lang="en-US" altLang="zh-CN" sz="1600" dirty="0" smtClean="0">
              <a:ea typeface="ＭＳ Ｐゴシック" pitchFamily="34" charset="-128"/>
            </a:endParaRPr>
          </a:p>
          <a:p>
            <a:pPr lvl="1"/>
            <a:r>
              <a:rPr lang="en-US" altLang="zh-CN" sz="1600" dirty="0" smtClean="0">
                <a:ea typeface="ＭＳ Ｐゴシック" pitchFamily="34" charset="-128"/>
              </a:rPr>
              <a:t>Same sub-expression may get generated multiple times</a:t>
            </a:r>
          </a:p>
          <a:p>
            <a:pPr lvl="2"/>
            <a:r>
              <a:rPr lang="en-US" altLang="zh-CN" sz="1600" dirty="0" smtClean="0">
                <a:ea typeface="ＭＳ Ｐゴシック" pitchFamily="34" charset="-128"/>
              </a:rPr>
              <a:t>Detect duplicate sub-expressions and share one copy</a:t>
            </a:r>
          </a:p>
          <a:p>
            <a:r>
              <a:rPr lang="en-US" altLang="zh-CN" sz="1600" dirty="0" smtClean="0">
                <a:ea typeface="ＭＳ Ｐゴシック" pitchFamily="34" charset="-128"/>
              </a:rPr>
              <a:t>Time requirements are reduced by not generating all expressions</a:t>
            </a:r>
          </a:p>
          <a:p>
            <a:pPr lvl="1"/>
            <a:r>
              <a:rPr lang="en-US" altLang="zh-CN" sz="1600" dirty="0" smtClean="0">
                <a:ea typeface="ＭＳ Ｐゴシック" pitchFamily="34" charset="-128"/>
              </a:rPr>
              <a:t>Dynamic programming</a:t>
            </a:r>
          </a:p>
          <a:p>
            <a:pPr lvl="2"/>
            <a:r>
              <a:rPr lang="en-US" altLang="zh-CN" sz="1600" dirty="0" smtClean="0">
                <a:ea typeface="ＭＳ Ｐゴシック" pitchFamily="34" charset="-128"/>
              </a:rPr>
              <a:t>We will study only the special case of dynamic programming for join order optimization</a:t>
            </a:r>
          </a:p>
        </p:txBody>
      </p:sp>
      <p:sp>
        <p:nvSpPr>
          <p:cNvPr id="54275" name="AutoShape 4"/>
          <p:cNvSpPr>
            <a:spLocks noChangeArrowheads="1"/>
          </p:cNvSpPr>
          <p:nvPr/>
        </p:nvSpPr>
        <p:spPr bwMode="auto">
          <a:xfrm>
            <a:off x="3046413" y="3425825"/>
            <a:ext cx="598487" cy="847725"/>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r>
              <a:rPr lang="en-US" altLang="zh-CN"/>
              <a:t>E1</a:t>
            </a:r>
          </a:p>
        </p:txBody>
      </p:sp>
      <p:sp>
        <p:nvSpPr>
          <p:cNvPr id="54276" name="AutoShape 5"/>
          <p:cNvSpPr>
            <a:spLocks noChangeArrowheads="1"/>
          </p:cNvSpPr>
          <p:nvPr/>
        </p:nvSpPr>
        <p:spPr bwMode="auto">
          <a:xfrm>
            <a:off x="4164013" y="3432175"/>
            <a:ext cx="598487" cy="847725"/>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r>
              <a:rPr lang="en-US" altLang="zh-CN"/>
              <a:t>E2</a:t>
            </a:r>
          </a:p>
        </p:txBody>
      </p:sp>
      <p:sp>
        <p:nvSpPr>
          <p:cNvPr id="54277" name="AutoShape 6"/>
          <p:cNvSpPr>
            <a:spLocks noChangeArrowheads="1"/>
          </p:cNvSpPr>
          <p:nvPr/>
        </p:nvSpPr>
        <p:spPr bwMode="auto">
          <a:xfrm rot="-5400000">
            <a:off x="3744912" y="2763838"/>
            <a:ext cx="290513" cy="2492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54278" name="Line 8"/>
          <p:cNvSpPr>
            <a:spLocks noChangeShapeType="1"/>
          </p:cNvSpPr>
          <p:nvPr/>
        </p:nvSpPr>
        <p:spPr bwMode="auto">
          <a:xfrm flipH="1">
            <a:off x="3379788" y="3028950"/>
            <a:ext cx="315912" cy="3317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279" name="Line 10"/>
          <p:cNvSpPr>
            <a:spLocks noChangeShapeType="1"/>
          </p:cNvSpPr>
          <p:nvPr/>
        </p:nvSpPr>
        <p:spPr bwMode="auto">
          <a:xfrm>
            <a:off x="4060825" y="3011488"/>
            <a:ext cx="415925" cy="4000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2" name="Group 16"/>
          <p:cNvGrpSpPr>
            <a:grpSpLocks/>
          </p:cNvGrpSpPr>
          <p:nvPr/>
        </p:nvGrpSpPr>
        <p:grpSpPr bwMode="auto">
          <a:xfrm>
            <a:off x="3444875" y="2722563"/>
            <a:ext cx="2962275" cy="688975"/>
            <a:chOff x="1560" y="1975"/>
            <a:chExt cx="1866" cy="434"/>
          </a:xfrm>
        </p:grpSpPr>
        <p:sp>
          <p:nvSpPr>
            <p:cNvPr id="54281" name="AutoShape 11"/>
            <p:cNvSpPr>
              <a:spLocks noChangeArrowheads="1"/>
            </p:cNvSpPr>
            <p:nvPr/>
          </p:nvSpPr>
          <p:spPr bwMode="auto">
            <a:xfrm rot="-5400000">
              <a:off x="2951" y="1988"/>
              <a:ext cx="183" cy="15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54282" name="Line 13"/>
            <p:cNvSpPr>
              <a:spLocks noChangeShapeType="1"/>
            </p:cNvSpPr>
            <p:nvPr/>
          </p:nvSpPr>
          <p:spPr bwMode="auto">
            <a:xfrm flipH="1">
              <a:off x="2231" y="2178"/>
              <a:ext cx="670" cy="21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283" name="Freeform 15"/>
            <p:cNvSpPr>
              <a:spLocks/>
            </p:cNvSpPr>
            <p:nvPr/>
          </p:nvSpPr>
          <p:spPr bwMode="auto">
            <a:xfrm>
              <a:off x="1560" y="2168"/>
              <a:ext cx="1866" cy="241"/>
            </a:xfrm>
            <a:custGeom>
              <a:avLst/>
              <a:gdLst>
                <a:gd name="T0" fmla="*/ 1592 w 1866"/>
                <a:gd name="T1" fmla="*/ 0 h 241"/>
                <a:gd name="T2" fmla="*/ 1655 w 1866"/>
                <a:gd name="T3" fmla="*/ 126 h 241"/>
                <a:gd name="T4" fmla="*/ 325 w 1866"/>
                <a:gd name="T5" fmla="*/ 84 h 241"/>
                <a:gd name="T6" fmla="*/ 0 w 1866"/>
                <a:gd name="T7" fmla="*/ 241 h 241"/>
                <a:gd name="T8" fmla="*/ 0 60000 65536"/>
                <a:gd name="T9" fmla="*/ 0 60000 65536"/>
                <a:gd name="T10" fmla="*/ 0 60000 65536"/>
                <a:gd name="T11" fmla="*/ 0 60000 65536"/>
                <a:gd name="T12" fmla="*/ 0 w 1866"/>
                <a:gd name="T13" fmla="*/ 0 h 241"/>
                <a:gd name="T14" fmla="*/ 1866 w 1866"/>
                <a:gd name="T15" fmla="*/ 241 h 241"/>
              </a:gdLst>
              <a:ahLst/>
              <a:cxnLst>
                <a:cxn ang="T8">
                  <a:pos x="T0" y="T1"/>
                </a:cxn>
                <a:cxn ang="T9">
                  <a:pos x="T2" y="T3"/>
                </a:cxn>
                <a:cxn ang="T10">
                  <a:pos x="T4" y="T5"/>
                </a:cxn>
                <a:cxn ang="T11">
                  <a:pos x="T6" y="T7"/>
                </a:cxn>
              </a:cxnLst>
              <a:rect l="T12" t="T13" r="T14" b="T15"/>
              <a:pathLst>
                <a:path w="1866" h="241">
                  <a:moveTo>
                    <a:pt x="1592" y="0"/>
                  </a:moveTo>
                  <a:cubicBezTo>
                    <a:pt x="1729" y="56"/>
                    <a:pt x="1866" y="112"/>
                    <a:pt x="1655" y="126"/>
                  </a:cubicBezTo>
                  <a:cubicBezTo>
                    <a:pt x="1444" y="140"/>
                    <a:pt x="601" y="65"/>
                    <a:pt x="325" y="84"/>
                  </a:cubicBezTo>
                  <a:cubicBezTo>
                    <a:pt x="49" y="103"/>
                    <a:pt x="24" y="172"/>
                    <a:pt x="0" y="241"/>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Tree>
    <p:extLst>
      <p:ext uri="{BB962C8B-B14F-4D97-AF65-F5344CB8AC3E}">
        <p14:creationId xmlns:p14="http://schemas.microsoft.com/office/powerpoint/2010/main" val="4218914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altLang="zh-CN" dirty="0">
                <a:ea typeface="宋体" charset="-122"/>
              </a:rPr>
              <a:t>Cost Estimation</a:t>
            </a:r>
          </a:p>
        </p:txBody>
      </p:sp>
      <p:sp>
        <p:nvSpPr>
          <p:cNvPr id="56322" name="Rectangle 3"/>
          <p:cNvSpPr>
            <a:spLocks noGrp="1" noChangeArrowheads="1"/>
          </p:cNvSpPr>
          <p:nvPr>
            <p:ph type="body" idx="1"/>
          </p:nvPr>
        </p:nvSpPr>
        <p:spPr>
          <a:xfrm>
            <a:off x="571500" y="1114425"/>
            <a:ext cx="7848600" cy="3835262"/>
          </a:xfrm>
        </p:spPr>
        <p:txBody>
          <a:bodyPr/>
          <a:lstStyle/>
          <a:p>
            <a:r>
              <a:rPr lang="en-US" altLang="zh-CN" dirty="0" smtClean="0">
                <a:ea typeface="ＭＳ Ｐゴシック" pitchFamily="34" charset="-128"/>
              </a:rPr>
              <a:t>Cost of each operator computed as described in Chapter 12</a:t>
            </a:r>
          </a:p>
          <a:p>
            <a:pPr lvl="1"/>
            <a:r>
              <a:rPr lang="en-US" altLang="zh-CN" dirty="0" smtClean="0">
                <a:ea typeface="ＭＳ Ｐゴシック" pitchFamily="34" charset="-128"/>
              </a:rPr>
              <a:t>Need statistics of input relations</a:t>
            </a:r>
          </a:p>
          <a:p>
            <a:pPr lvl="2"/>
            <a:r>
              <a:rPr lang="en-US" altLang="zh-CN" dirty="0" smtClean="0">
                <a:ea typeface="ＭＳ Ｐゴシック" pitchFamily="34" charset="-128"/>
              </a:rPr>
              <a:t>E.g. number of tuples, sizes of tuples</a:t>
            </a:r>
          </a:p>
          <a:p>
            <a:r>
              <a:rPr lang="en-US" altLang="zh-CN" dirty="0" smtClean="0">
                <a:ea typeface="ＭＳ Ｐゴシック" pitchFamily="34" charset="-128"/>
              </a:rPr>
              <a:t>Inputs can be results of sub-expressions</a:t>
            </a:r>
          </a:p>
          <a:p>
            <a:pPr lvl="1"/>
            <a:r>
              <a:rPr lang="en-US" altLang="zh-CN" dirty="0" smtClean="0">
                <a:solidFill>
                  <a:srgbClr val="C00000"/>
                </a:solidFill>
                <a:ea typeface="ＭＳ Ｐゴシック" pitchFamily="34" charset="-128"/>
              </a:rPr>
              <a:t>Need to estimate statistics </a:t>
            </a:r>
            <a:r>
              <a:rPr lang="en-US" altLang="zh-CN" dirty="0" smtClean="0">
                <a:ea typeface="ＭＳ Ｐゴシック" pitchFamily="34" charset="-128"/>
              </a:rPr>
              <a:t>of expression results</a:t>
            </a:r>
          </a:p>
          <a:p>
            <a:pPr lvl="1"/>
            <a:r>
              <a:rPr lang="en-US" altLang="zh-CN" dirty="0" smtClean="0">
                <a:ea typeface="ＭＳ Ｐゴシック" pitchFamily="34" charset="-128"/>
              </a:rPr>
              <a:t>To do so, we require additional statistics</a:t>
            </a:r>
          </a:p>
          <a:p>
            <a:pPr lvl="2"/>
            <a:r>
              <a:rPr lang="en-US" altLang="zh-CN" dirty="0" smtClean="0">
                <a:ea typeface="ＭＳ Ｐゴシック" pitchFamily="34" charset="-128"/>
              </a:rPr>
              <a:t>E.g. number of distinct values for an attribute</a:t>
            </a:r>
          </a:p>
        </p:txBody>
      </p:sp>
    </p:spTree>
    <p:extLst>
      <p:ext uri="{BB962C8B-B14F-4D97-AF65-F5344CB8AC3E}">
        <p14:creationId xmlns:p14="http://schemas.microsoft.com/office/powerpoint/2010/main" val="18089882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a:xfrm>
            <a:off x="538163" y="261938"/>
            <a:ext cx="8721725" cy="398462"/>
          </a:xfrm>
        </p:spPr>
        <p:txBody>
          <a:bodyPr/>
          <a:lstStyle/>
          <a:p>
            <a:r>
              <a:rPr lang="en-US" altLang="zh-CN" dirty="0">
                <a:ea typeface="宋体" charset="-122"/>
              </a:rPr>
              <a:t>Statistical Information for Cost Estimation</a:t>
            </a:r>
          </a:p>
        </p:txBody>
      </p:sp>
      <p:sp>
        <p:nvSpPr>
          <p:cNvPr id="81922" name="Rectangle 3"/>
          <p:cNvSpPr>
            <a:spLocks noGrp="1" noChangeArrowheads="1"/>
          </p:cNvSpPr>
          <p:nvPr>
            <p:ph type="body" idx="1"/>
          </p:nvPr>
        </p:nvSpPr>
        <p:spPr>
          <a:xfrm>
            <a:off x="775254" y="1130714"/>
            <a:ext cx="7752520" cy="4138613"/>
          </a:xfrm>
        </p:spPr>
        <p:txBody>
          <a:bodyPr/>
          <a:lstStyle/>
          <a:p>
            <a:r>
              <a:rPr lang="en-US" altLang="zh-CN" i="1" dirty="0" err="1" smtClean="0">
                <a:ea typeface="ＭＳ Ｐゴシック" pitchFamily="34" charset="-128"/>
              </a:rPr>
              <a:t>n</a:t>
            </a:r>
            <a:r>
              <a:rPr lang="en-US" altLang="zh-CN" i="1" baseline="-25000" dirty="0" err="1" smtClean="0">
                <a:ea typeface="ＭＳ Ｐゴシック" pitchFamily="34" charset="-128"/>
              </a:rPr>
              <a:t>r</a:t>
            </a:r>
            <a:r>
              <a:rPr lang="en-US" altLang="zh-CN" i="1" dirty="0" smtClean="0">
                <a:ea typeface="ＭＳ Ｐゴシック" pitchFamily="34" charset="-128"/>
              </a:rPr>
              <a:t>:  </a:t>
            </a:r>
            <a:r>
              <a:rPr lang="en-US" altLang="zh-CN" dirty="0" smtClean="0">
                <a:ea typeface="ＭＳ Ｐゴシック" pitchFamily="34" charset="-128"/>
              </a:rPr>
              <a:t>number of tuples in a relation </a:t>
            </a:r>
            <a:r>
              <a:rPr lang="en-US" altLang="zh-CN" i="1" dirty="0" smtClean="0">
                <a:ea typeface="ＭＳ Ｐゴシック" pitchFamily="34" charset="-128"/>
              </a:rPr>
              <a:t>r.</a:t>
            </a:r>
            <a:endParaRPr lang="en-US" altLang="zh-CN" dirty="0" smtClean="0">
              <a:ea typeface="ＭＳ Ｐゴシック" pitchFamily="34" charset="-128"/>
            </a:endParaRPr>
          </a:p>
          <a:p>
            <a:r>
              <a:rPr lang="en-US" altLang="zh-CN" i="1" dirty="0" err="1" smtClean="0">
                <a:ea typeface="ＭＳ Ｐゴシック" pitchFamily="34" charset="-128"/>
              </a:rPr>
              <a:t>b</a:t>
            </a:r>
            <a:r>
              <a:rPr lang="en-US" altLang="zh-CN" i="1" baseline="-25000" dirty="0" err="1" smtClean="0">
                <a:ea typeface="ＭＳ Ｐゴシック" pitchFamily="34" charset="-128"/>
              </a:rPr>
              <a:t>r</a:t>
            </a:r>
            <a:r>
              <a:rPr lang="en-US" altLang="zh-CN" dirty="0" smtClean="0">
                <a:ea typeface="ＭＳ Ｐゴシック" pitchFamily="34" charset="-128"/>
              </a:rPr>
              <a:t>: number of blocks containing tuples of </a:t>
            </a:r>
            <a:r>
              <a:rPr lang="en-US" altLang="zh-CN" i="1" dirty="0" smtClean="0">
                <a:ea typeface="ＭＳ Ｐゴシック" pitchFamily="34" charset="-128"/>
              </a:rPr>
              <a:t>r.</a:t>
            </a:r>
            <a:endParaRPr lang="en-US" altLang="zh-CN" dirty="0" smtClean="0">
              <a:ea typeface="ＭＳ Ｐゴシック" pitchFamily="34" charset="-128"/>
            </a:endParaRPr>
          </a:p>
          <a:p>
            <a:r>
              <a:rPr lang="en-US" altLang="zh-CN" i="1" dirty="0" err="1" smtClean="0">
                <a:ea typeface="ＭＳ Ｐゴシック" pitchFamily="34" charset="-128"/>
              </a:rPr>
              <a:t>l</a:t>
            </a:r>
            <a:r>
              <a:rPr lang="en-US" altLang="zh-CN" i="1" baseline="-25000" dirty="0" err="1" smtClean="0">
                <a:ea typeface="ＭＳ Ｐゴシック" pitchFamily="34" charset="-128"/>
              </a:rPr>
              <a:t>r</a:t>
            </a:r>
            <a:r>
              <a:rPr lang="en-US" altLang="zh-CN" dirty="0" smtClean="0">
                <a:ea typeface="ＭＳ Ｐゴシック" pitchFamily="34" charset="-128"/>
              </a:rPr>
              <a:t>: size of a tuple of </a:t>
            </a:r>
            <a:r>
              <a:rPr lang="en-US" altLang="zh-CN" i="1" dirty="0" smtClean="0">
                <a:ea typeface="ＭＳ Ｐゴシック" pitchFamily="34" charset="-128"/>
              </a:rPr>
              <a:t>r.</a:t>
            </a:r>
          </a:p>
          <a:p>
            <a:r>
              <a:rPr lang="en-US" altLang="zh-CN" i="1" dirty="0" err="1" smtClean="0">
                <a:ea typeface="ＭＳ Ｐゴシック" pitchFamily="34" charset="-128"/>
              </a:rPr>
              <a:t>f</a:t>
            </a:r>
            <a:r>
              <a:rPr lang="en-US" altLang="zh-CN" i="1" baseline="-25000" dirty="0" err="1" smtClean="0">
                <a:ea typeface="ＭＳ Ｐゴシック" pitchFamily="34" charset="-128"/>
              </a:rPr>
              <a:t>r</a:t>
            </a:r>
            <a:r>
              <a:rPr lang="en-US" altLang="zh-CN" i="1" dirty="0" smtClean="0">
                <a:ea typeface="ＭＳ Ｐゴシック" pitchFamily="34" charset="-128"/>
              </a:rPr>
              <a:t>: </a:t>
            </a:r>
            <a:r>
              <a:rPr lang="en-US" altLang="zh-CN" dirty="0" smtClean="0">
                <a:ea typeface="ＭＳ Ｐゴシック" pitchFamily="34" charset="-128"/>
              </a:rPr>
              <a:t>blocking factor of </a:t>
            </a:r>
            <a:r>
              <a:rPr lang="en-US" altLang="zh-CN" i="1" dirty="0" smtClean="0">
                <a:ea typeface="ＭＳ Ｐゴシック" pitchFamily="34" charset="-128"/>
              </a:rPr>
              <a:t>r</a:t>
            </a:r>
            <a:r>
              <a:rPr lang="en-US" altLang="zh-CN" dirty="0" smtClean="0">
                <a:ea typeface="ＭＳ Ｐゴシック" pitchFamily="34" charset="-128"/>
              </a:rPr>
              <a:t> — i.e., the average number of tuples of </a:t>
            </a:r>
            <a:r>
              <a:rPr lang="en-US" altLang="zh-CN" i="1" dirty="0" smtClean="0">
                <a:ea typeface="ＭＳ Ｐゴシック" pitchFamily="34" charset="-128"/>
              </a:rPr>
              <a:t>r </a:t>
            </a:r>
            <a:r>
              <a:rPr lang="en-US" altLang="zh-CN" dirty="0" smtClean="0">
                <a:ea typeface="ＭＳ Ｐゴシック" pitchFamily="34" charset="-128"/>
              </a:rPr>
              <a:t>that fit into one block.</a:t>
            </a:r>
          </a:p>
          <a:p>
            <a:r>
              <a:rPr lang="en-US" altLang="zh-CN" i="1" dirty="0" smtClean="0">
                <a:ea typeface="ＭＳ Ｐゴシック" pitchFamily="34" charset="-128"/>
              </a:rPr>
              <a:t>V(A, r):</a:t>
            </a:r>
            <a:r>
              <a:rPr lang="en-US" altLang="zh-CN" dirty="0" smtClean="0">
                <a:ea typeface="ＭＳ Ｐゴシック" pitchFamily="34" charset="-128"/>
              </a:rPr>
              <a:t> number of distinct values that appear in </a:t>
            </a:r>
            <a:r>
              <a:rPr lang="en-US" altLang="zh-CN" i="1" dirty="0" smtClean="0">
                <a:ea typeface="ＭＳ Ｐゴシック" pitchFamily="34" charset="-128"/>
              </a:rPr>
              <a:t>r</a:t>
            </a:r>
            <a:r>
              <a:rPr lang="en-US" altLang="zh-CN" dirty="0" smtClean="0">
                <a:ea typeface="ＭＳ Ｐゴシック" pitchFamily="34" charset="-128"/>
              </a:rPr>
              <a:t> for attribute </a:t>
            </a:r>
            <a:r>
              <a:rPr lang="en-US" altLang="zh-CN" i="1" dirty="0" smtClean="0">
                <a:ea typeface="ＭＳ Ｐゴシック" pitchFamily="34" charset="-128"/>
              </a:rPr>
              <a:t>A; </a:t>
            </a:r>
            <a:r>
              <a:rPr lang="en-US" altLang="zh-CN" dirty="0" smtClean="0">
                <a:ea typeface="ＭＳ Ｐゴシック" pitchFamily="34" charset="-128"/>
              </a:rPr>
              <a:t>same as the size of </a:t>
            </a:r>
            <a:r>
              <a:rPr lang="en-US" altLang="zh-CN" dirty="0" smtClean="0">
                <a:ea typeface="ＭＳ Ｐゴシック" pitchFamily="34" charset="-128"/>
                <a:sym typeface="Symbol" pitchFamily="18" charset="2"/>
              </a:rPr>
              <a:t></a:t>
            </a:r>
            <a:r>
              <a:rPr lang="en-US" altLang="zh-CN" i="1" baseline="-25000"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a:t>
            </a:r>
          </a:p>
          <a:p>
            <a:r>
              <a:rPr lang="en-US" altLang="zh-CN" dirty="0" smtClean="0">
                <a:ea typeface="ＭＳ Ｐゴシック" pitchFamily="34" charset="-128"/>
                <a:sym typeface="Symbol" pitchFamily="18" charset="2"/>
              </a:rPr>
              <a:t>If tuples of </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are stored together physically in a file, then: </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a:r>
            <a:br>
              <a:rPr lang="en-US" altLang="zh-CN" dirty="0" smtClean="0">
                <a:ea typeface="ＭＳ Ｐゴシック" pitchFamily="34" charset="-128"/>
                <a:sym typeface="Symbol" pitchFamily="18" charset="2"/>
              </a:rPr>
            </a:br>
            <a:endParaRPr lang="en-US" altLang="zh-CN" dirty="0" smtClean="0">
              <a:ea typeface="ＭＳ Ｐゴシック" pitchFamily="34" charset="-128"/>
              <a:sym typeface="Symbol" pitchFamily="18" charset="2"/>
            </a:endParaRPr>
          </a:p>
        </p:txBody>
      </p:sp>
      <p:graphicFrame>
        <p:nvGraphicFramePr>
          <p:cNvPr id="81923" name="Object 2"/>
          <p:cNvGraphicFramePr>
            <a:graphicFrameLocks noChangeAspect="1"/>
          </p:cNvGraphicFramePr>
          <p:nvPr>
            <p:extLst>
              <p:ext uri="{D42A27DB-BD31-4B8C-83A1-F6EECF244321}">
                <p14:modId xmlns:p14="http://schemas.microsoft.com/office/powerpoint/2010/main" val="545254201"/>
              </p:ext>
            </p:extLst>
          </p:nvPr>
        </p:nvGraphicFramePr>
        <p:xfrm>
          <a:off x="3485391" y="4265884"/>
          <a:ext cx="889000" cy="660400"/>
        </p:xfrm>
        <a:graphic>
          <a:graphicData uri="http://schemas.openxmlformats.org/presentationml/2006/ole">
            <mc:AlternateContent xmlns:mc="http://schemas.openxmlformats.org/markup-compatibility/2006">
              <mc:Choice xmlns:v="urn:schemas-microsoft-com:vml" Requires="v">
                <p:oleObj spid="_x0000_s418845" name="Equation" r:id="rId4" imgW="889000" imgH="660400" progId="Equation.3">
                  <p:embed/>
                </p:oleObj>
              </mc:Choice>
              <mc:Fallback>
                <p:oleObj name="Equation" r:id="rId4" imgW="889000" imgH="660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5391" y="4265884"/>
                        <a:ext cx="8890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2382911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US" altLang="zh-CN" dirty="0">
                <a:ea typeface="宋体" charset="-122"/>
              </a:rPr>
              <a:t>Histograms</a:t>
            </a:r>
          </a:p>
        </p:txBody>
      </p:sp>
      <p:sp>
        <p:nvSpPr>
          <p:cNvPr id="83970" name="Rectangle 3"/>
          <p:cNvSpPr>
            <a:spLocks noGrp="1" noChangeArrowheads="1"/>
          </p:cNvSpPr>
          <p:nvPr>
            <p:ph type="body" idx="1"/>
          </p:nvPr>
        </p:nvSpPr>
        <p:spPr/>
        <p:txBody>
          <a:bodyPr/>
          <a:lstStyle/>
          <a:p>
            <a:r>
              <a:rPr lang="en-US" altLang="zh-CN" dirty="0" smtClean="0">
                <a:ea typeface="ＭＳ Ｐゴシック" pitchFamily="34" charset="-128"/>
              </a:rPr>
              <a:t>Histogram on attribute </a:t>
            </a:r>
            <a:r>
              <a:rPr lang="en-US" altLang="zh-CN" i="1" dirty="0" smtClean="0">
                <a:ea typeface="ＭＳ Ｐゴシック" pitchFamily="34" charset="-128"/>
              </a:rPr>
              <a:t>age</a:t>
            </a:r>
            <a:r>
              <a:rPr lang="en-US" altLang="zh-CN" dirty="0" smtClean="0">
                <a:ea typeface="ＭＳ Ｐゴシック" pitchFamily="34" charset="-128"/>
              </a:rPr>
              <a:t> of relation </a:t>
            </a:r>
            <a:r>
              <a:rPr lang="en-US" altLang="zh-CN" i="1" dirty="0" smtClean="0">
                <a:ea typeface="ＭＳ Ｐゴシック" pitchFamily="34" charset="-128"/>
              </a:rPr>
              <a:t>person</a:t>
            </a:r>
            <a:r>
              <a:rPr lang="en-US" altLang="zh-CN" dirty="0" smtClean="0">
                <a:ea typeface="ＭＳ Ｐゴシック" pitchFamily="34" charset="-128"/>
              </a:rPr>
              <a:t/>
            </a:r>
            <a:br>
              <a:rPr lang="en-US" altLang="zh-CN" dirty="0" smtClean="0">
                <a:ea typeface="ＭＳ Ｐゴシック" pitchFamily="34" charset="-128"/>
              </a:rPr>
            </a:br>
            <a:r>
              <a:rPr lang="en-US" altLang="zh-CN" dirty="0" smtClean="0">
                <a:ea typeface="ＭＳ Ｐゴシック" pitchFamily="34" charset="-128"/>
              </a:rPr>
              <a:t/>
            </a:r>
            <a:br>
              <a:rPr lang="en-US" altLang="zh-CN" dirty="0" smtClean="0">
                <a:ea typeface="ＭＳ Ｐゴシック" pitchFamily="34" charset="-128"/>
              </a:rPr>
            </a:br>
            <a:r>
              <a:rPr lang="en-US" altLang="zh-CN" dirty="0" smtClean="0">
                <a:ea typeface="ＭＳ Ｐゴシック" pitchFamily="34" charset="-128"/>
              </a:rPr>
              <a:t/>
            </a:r>
            <a:br>
              <a:rPr lang="en-US" altLang="zh-CN" dirty="0" smtClean="0">
                <a:ea typeface="ＭＳ Ｐゴシック" pitchFamily="34" charset="-128"/>
              </a:rPr>
            </a:br>
            <a:r>
              <a:rPr lang="en-US" altLang="zh-CN" dirty="0" smtClean="0">
                <a:ea typeface="ＭＳ Ｐゴシック" pitchFamily="34" charset="-128"/>
              </a:rPr>
              <a:t/>
            </a:r>
            <a:br>
              <a:rPr lang="en-US" altLang="zh-CN" dirty="0" smtClean="0">
                <a:ea typeface="ＭＳ Ｐゴシック" pitchFamily="34" charset="-128"/>
              </a:rPr>
            </a:br>
            <a:r>
              <a:rPr lang="en-US" altLang="zh-CN" dirty="0" smtClean="0">
                <a:ea typeface="ＭＳ Ｐゴシック" pitchFamily="34" charset="-128"/>
              </a:rPr>
              <a:t/>
            </a:r>
            <a:br>
              <a:rPr lang="en-US" altLang="zh-CN" dirty="0" smtClean="0">
                <a:ea typeface="ＭＳ Ｐゴシック" pitchFamily="34" charset="-128"/>
              </a:rPr>
            </a:br>
            <a:r>
              <a:rPr lang="en-US" altLang="zh-CN" dirty="0" smtClean="0">
                <a:ea typeface="ＭＳ Ｐゴシック" pitchFamily="34" charset="-128"/>
              </a:rPr>
              <a:t/>
            </a:r>
            <a:br>
              <a:rPr lang="en-US" altLang="zh-CN" dirty="0" smtClean="0">
                <a:ea typeface="ＭＳ Ｐゴシック" pitchFamily="34" charset="-128"/>
              </a:rPr>
            </a:br>
            <a:r>
              <a:rPr lang="en-US" altLang="zh-CN" dirty="0" smtClean="0">
                <a:ea typeface="ＭＳ Ｐゴシック" pitchFamily="34" charset="-128"/>
              </a:rPr>
              <a:t/>
            </a:r>
            <a:br>
              <a:rPr lang="en-US" altLang="zh-CN" dirty="0" smtClean="0">
                <a:ea typeface="ＭＳ Ｐゴシック" pitchFamily="34" charset="-128"/>
              </a:rPr>
            </a:br>
            <a:r>
              <a:rPr lang="en-US" altLang="zh-CN" dirty="0" smtClean="0">
                <a:ea typeface="ＭＳ Ｐゴシック" pitchFamily="34" charset="-128"/>
              </a:rPr>
              <a:t/>
            </a:r>
            <a:br>
              <a:rPr lang="en-US" altLang="zh-CN" dirty="0" smtClean="0">
                <a:ea typeface="ＭＳ Ｐゴシック" pitchFamily="34" charset="-128"/>
              </a:rPr>
            </a:br>
            <a:r>
              <a:rPr lang="en-US" altLang="zh-CN" dirty="0" smtClean="0">
                <a:ea typeface="ＭＳ Ｐゴシック" pitchFamily="34" charset="-128"/>
              </a:rPr>
              <a:t/>
            </a:r>
            <a:br>
              <a:rPr lang="en-US" altLang="zh-CN" dirty="0" smtClean="0">
                <a:ea typeface="ＭＳ Ｐゴシック" pitchFamily="34" charset="-128"/>
              </a:rPr>
            </a:br>
            <a:r>
              <a:rPr lang="en-US" altLang="zh-CN" dirty="0" smtClean="0">
                <a:ea typeface="ＭＳ Ｐゴシック" pitchFamily="34" charset="-128"/>
              </a:rPr>
              <a:t/>
            </a:r>
            <a:br>
              <a:rPr lang="en-US" altLang="zh-CN" dirty="0" smtClean="0">
                <a:ea typeface="ＭＳ Ｐゴシック" pitchFamily="34" charset="-128"/>
              </a:rPr>
            </a:br>
            <a:r>
              <a:rPr lang="en-US" altLang="zh-CN" dirty="0" smtClean="0">
                <a:ea typeface="ＭＳ Ｐゴシック" pitchFamily="34" charset="-128"/>
              </a:rPr>
              <a:t/>
            </a:r>
            <a:br>
              <a:rPr lang="en-US" altLang="zh-CN" dirty="0" smtClean="0">
                <a:ea typeface="ＭＳ Ｐゴシック" pitchFamily="34" charset="-128"/>
              </a:rPr>
            </a:br>
            <a:r>
              <a:rPr lang="en-US" altLang="zh-CN" dirty="0" smtClean="0">
                <a:ea typeface="ＭＳ Ｐゴシック" pitchFamily="34" charset="-128"/>
              </a:rPr>
              <a:t/>
            </a:r>
            <a:br>
              <a:rPr lang="en-US" altLang="zh-CN" dirty="0" smtClean="0">
                <a:ea typeface="ＭＳ Ｐゴシック" pitchFamily="34" charset="-128"/>
              </a:rPr>
            </a:br>
            <a:endParaRPr lang="en-US" altLang="zh-CN" dirty="0" smtClean="0">
              <a:ea typeface="ＭＳ Ｐゴシック" pitchFamily="34" charset="-128"/>
            </a:endParaRPr>
          </a:p>
          <a:p>
            <a:r>
              <a:rPr lang="en-US" altLang="zh-CN" b="1" dirty="0" err="1" smtClean="0">
                <a:solidFill>
                  <a:srgbClr val="C00000"/>
                </a:solidFill>
                <a:ea typeface="ＭＳ Ｐゴシック" pitchFamily="34" charset="-128"/>
              </a:rPr>
              <a:t>Equi</a:t>
            </a:r>
            <a:r>
              <a:rPr lang="en-US" altLang="zh-CN" b="1" dirty="0" smtClean="0">
                <a:solidFill>
                  <a:srgbClr val="C00000"/>
                </a:solidFill>
                <a:ea typeface="ＭＳ Ｐゴシック" pitchFamily="34" charset="-128"/>
              </a:rPr>
              <a:t>-width</a:t>
            </a:r>
            <a:r>
              <a:rPr lang="en-US" altLang="zh-CN" dirty="0" smtClean="0">
                <a:solidFill>
                  <a:srgbClr val="C00000"/>
                </a:solidFill>
                <a:ea typeface="ＭＳ Ｐゴシック" pitchFamily="34" charset="-128"/>
              </a:rPr>
              <a:t> </a:t>
            </a:r>
            <a:r>
              <a:rPr lang="en-US" altLang="zh-CN" dirty="0" smtClean="0">
                <a:ea typeface="ＭＳ Ｐゴシック" pitchFamily="34" charset="-128"/>
              </a:rPr>
              <a:t>histograms</a:t>
            </a:r>
          </a:p>
          <a:p>
            <a:r>
              <a:rPr lang="en-US" altLang="zh-CN" b="1" dirty="0" err="1" smtClean="0">
                <a:solidFill>
                  <a:srgbClr val="C00000"/>
                </a:solidFill>
                <a:ea typeface="ＭＳ Ｐゴシック" pitchFamily="34" charset="-128"/>
              </a:rPr>
              <a:t>Equi</a:t>
            </a:r>
            <a:r>
              <a:rPr lang="en-US" altLang="zh-CN" b="1" dirty="0" smtClean="0">
                <a:solidFill>
                  <a:srgbClr val="C00000"/>
                </a:solidFill>
                <a:ea typeface="ＭＳ Ｐゴシック" pitchFamily="34" charset="-128"/>
              </a:rPr>
              <a:t>-depth</a:t>
            </a:r>
            <a:r>
              <a:rPr lang="en-US" altLang="zh-CN" dirty="0" smtClean="0">
                <a:solidFill>
                  <a:srgbClr val="C00000"/>
                </a:solidFill>
                <a:ea typeface="ＭＳ Ｐゴシック" pitchFamily="34" charset="-128"/>
              </a:rPr>
              <a:t> </a:t>
            </a:r>
            <a:r>
              <a:rPr lang="en-US" altLang="zh-CN" dirty="0" smtClean="0">
                <a:ea typeface="ＭＳ Ｐゴシック" pitchFamily="34" charset="-128"/>
              </a:rPr>
              <a:t>histograms</a:t>
            </a:r>
          </a:p>
        </p:txBody>
      </p:sp>
      <p:pic>
        <p:nvPicPr>
          <p:cNvPr id="8397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3" y="1726301"/>
            <a:ext cx="4386262" cy="309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6317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668958" y="117475"/>
            <a:ext cx="8077200" cy="609600"/>
          </a:xfrm>
        </p:spPr>
        <p:txBody>
          <a:bodyPr/>
          <a:lstStyle/>
          <a:p>
            <a:r>
              <a:rPr lang="en-US" altLang="zh-CN" dirty="0">
                <a:ea typeface="宋体" charset="-122"/>
              </a:rPr>
              <a:t>Selection Size Estimation</a:t>
            </a:r>
          </a:p>
        </p:txBody>
      </p:sp>
      <p:sp>
        <p:nvSpPr>
          <p:cNvPr id="86018" name="Rectangle 3"/>
          <p:cNvSpPr>
            <a:spLocks noGrp="1" noChangeArrowheads="1"/>
          </p:cNvSpPr>
          <p:nvPr>
            <p:ph type="body" sz="half" idx="1"/>
          </p:nvPr>
        </p:nvSpPr>
        <p:spPr>
          <a:xfrm>
            <a:off x="814388" y="1093788"/>
            <a:ext cx="7350125" cy="4903787"/>
          </a:xfrm>
        </p:spPr>
        <p:txBody>
          <a:bodyPr/>
          <a:lstStyle/>
          <a:p>
            <a:r>
              <a:rPr lang="en-US" altLang="zh-CN" b="1" dirty="0" smtClean="0">
                <a:ea typeface="ＭＳ Ｐゴシック" pitchFamily="34" charset="-128"/>
                <a:sym typeface="Symbol" pitchFamily="18" charset="2"/>
              </a:rPr>
              <a:t></a:t>
            </a:r>
            <a:r>
              <a:rPr lang="en-US" altLang="zh-CN" b="1" i="1" baseline="-25000" dirty="0" smtClean="0">
                <a:ea typeface="ＭＳ Ｐゴシック" pitchFamily="34" charset="-128"/>
                <a:sym typeface="Symbol" pitchFamily="18" charset="2"/>
              </a:rPr>
              <a:t>A=v</a:t>
            </a:r>
            <a:r>
              <a:rPr lang="en-US" altLang="zh-CN" b="1" dirty="0" smtClean="0">
                <a:ea typeface="ＭＳ Ｐゴシック" pitchFamily="34" charset="-128"/>
                <a:sym typeface="Symbol" pitchFamily="18" charset="2"/>
              </a:rPr>
              <a:t>(</a:t>
            </a:r>
            <a:r>
              <a:rPr lang="en-US" altLang="zh-CN" b="1" i="1" dirty="0" smtClean="0">
                <a:ea typeface="ＭＳ Ｐゴシック" pitchFamily="34" charset="-128"/>
                <a:sym typeface="Symbol" pitchFamily="18" charset="2"/>
              </a:rPr>
              <a:t>r</a:t>
            </a:r>
            <a:r>
              <a:rPr lang="en-US" altLang="zh-CN" b="1" dirty="0" smtClean="0">
                <a:ea typeface="ＭＳ Ｐゴシック" pitchFamily="34" charset="-128"/>
                <a:sym typeface="Symbol" pitchFamily="18" charset="2"/>
              </a:rPr>
              <a:t>)</a:t>
            </a:r>
            <a:endParaRPr lang="en-US" altLang="zh-CN" dirty="0" smtClean="0">
              <a:ea typeface="ＭＳ Ｐゴシック" pitchFamily="34" charset="-128"/>
            </a:endParaRPr>
          </a:p>
          <a:p>
            <a:pPr lvl="2"/>
            <a:r>
              <a:rPr lang="en-US" altLang="zh-CN" sz="1800" i="1" dirty="0" err="1" smtClean="0">
                <a:ea typeface="ＭＳ Ｐゴシック" pitchFamily="34" charset="-128"/>
                <a:sym typeface="Symbol" pitchFamily="18" charset="2"/>
              </a:rPr>
              <a:t>n</a:t>
            </a:r>
            <a:r>
              <a:rPr lang="en-US" altLang="zh-CN" sz="1800" i="1" baseline="-25000" dirty="0" err="1" smtClean="0">
                <a:ea typeface="ＭＳ Ｐゴシック" pitchFamily="34" charset="-128"/>
                <a:sym typeface="Symbol" pitchFamily="18" charset="2"/>
              </a:rPr>
              <a:t>r</a:t>
            </a:r>
            <a:r>
              <a:rPr lang="en-US" altLang="zh-CN" sz="1800" i="1" dirty="0" smtClean="0">
                <a:ea typeface="ＭＳ Ｐゴシック" pitchFamily="34" charset="-128"/>
                <a:sym typeface="Symbol" pitchFamily="18" charset="2"/>
              </a:rPr>
              <a:t> / V(</a:t>
            </a:r>
            <a:r>
              <a:rPr lang="en-US" altLang="zh-CN" sz="1800" i="1" dirty="0" err="1" smtClean="0">
                <a:ea typeface="ＭＳ Ｐゴシック" pitchFamily="34" charset="-128"/>
                <a:sym typeface="Symbol" pitchFamily="18" charset="2"/>
              </a:rPr>
              <a:t>A,r</a:t>
            </a:r>
            <a:r>
              <a:rPr lang="en-US" altLang="zh-CN" sz="1800" i="1" dirty="0" smtClean="0">
                <a:ea typeface="ＭＳ Ｐゴシック" pitchFamily="34" charset="-128"/>
                <a:sym typeface="Symbol" pitchFamily="18" charset="2"/>
              </a:rPr>
              <a:t>) </a:t>
            </a:r>
            <a:r>
              <a:rPr lang="en-US" altLang="zh-CN" sz="1800" dirty="0" smtClean="0">
                <a:ea typeface="ＭＳ Ｐゴシック" pitchFamily="34" charset="-128"/>
                <a:sym typeface="Symbol" pitchFamily="18" charset="2"/>
              </a:rPr>
              <a:t>: number of records that will satisfy the selection</a:t>
            </a:r>
          </a:p>
          <a:p>
            <a:pPr lvl="2"/>
            <a:r>
              <a:rPr lang="en-US" altLang="zh-CN" sz="1800" dirty="0" smtClean="0">
                <a:ea typeface="ＭＳ Ｐゴシック" pitchFamily="34" charset="-128"/>
                <a:sym typeface="Symbol" pitchFamily="18" charset="2"/>
              </a:rPr>
              <a:t>Equality condition on a key attribute:</a:t>
            </a:r>
            <a:r>
              <a:rPr lang="en-US" altLang="zh-CN" sz="1800" i="1" dirty="0" smtClean="0">
                <a:ea typeface="ＭＳ Ｐゴシック" pitchFamily="34" charset="-128"/>
                <a:sym typeface="Symbol" pitchFamily="18" charset="2"/>
              </a:rPr>
              <a:t> size estimate = </a:t>
            </a:r>
            <a:r>
              <a:rPr lang="en-US" altLang="zh-CN" sz="1800" dirty="0" smtClean="0">
                <a:ea typeface="ＭＳ Ｐゴシック" pitchFamily="34" charset="-128"/>
                <a:sym typeface="Symbol" pitchFamily="18" charset="2"/>
              </a:rPr>
              <a:t>1</a:t>
            </a:r>
          </a:p>
          <a:p>
            <a:r>
              <a:rPr kumimoji="0" lang="en-US" altLang="zh-CN" dirty="0" smtClean="0">
                <a:ea typeface="ＭＳ Ｐゴシック" pitchFamily="34" charset="-128"/>
                <a:sym typeface="Symbol" pitchFamily="18" charset="2"/>
              </a:rPr>
              <a:t></a:t>
            </a:r>
            <a:r>
              <a:rPr kumimoji="0" lang="en-US" altLang="zh-CN" i="1" baseline="-25000" dirty="0" smtClean="0">
                <a:ea typeface="ＭＳ Ｐゴシック" pitchFamily="34" charset="-128"/>
                <a:sym typeface="Symbol" pitchFamily="18" charset="2"/>
              </a:rPr>
              <a:t>A</a:t>
            </a:r>
            <a:r>
              <a:rPr kumimoji="0" lang="en-US" altLang="zh-CN" baseline="-25000" dirty="0" smtClean="0">
                <a:ea typeface="ＭＳ Ｐゴシック" pitchFamily="34" charset="-128"/>
                <a:sym typeface="Symbol" pitchFamily="18" charset="2"/>
              </a:rPr>
              <a:t></a:t>
            </a:r>
            <a:r>
              <a:rPr kumimoji="0" lang="en-US" altLang="zh-CN" i="1" baseline="-25000" dirty="0" smtClean="0">
                <a:ea typeface="ＭＳ Ｐゴシック" pitchFamily="34" charset="-128"/>
                <a:sym typeface="Symbol" pitchFamily="18" charset="2"/>
              </a:rPr>
              <a:t>V</a:t>
            </a:r>
            <a:r>
              <a:rPr kumimoji="0" lang="en-US" altLang="zh-CN" dirty="0" smtClean="0">
                <a:ea typeface="ＭＳ Ｐゴシック" pitchFamily="34" charset="-128"/>
                <a:sym typeface="Symbol" pitchFamily="18" charset="2"/>
              </a:rPr>
              <a:t>(</a:t>
            </a:r>
            <a:r>
              <a:rPr kumimoji="0" lang="en-US" altLang="zh-CN" i="1" dirty="0" smtClean="0">
                <a:ea typeface="ＭＳ Ｐゴシック" pitchFamily="34" charset="-128"/>
                <a:sym typeface="Symbol" pitchFamily="18" charset="2"/>
              </a:rPr>
              <a:t>r</a:t>
            </a:r>
            <a:r>
              <a:rPr kumimoji="0" lang="en-US" altLang="zh-CN" dirty="0" smtClean="0">
                <a:ea typeface="ＭＳ Ｐゴシック" pitchFamily="34" charset="-128"/>
                <a:sym typeface="Symbol" pitchFamily="18" charset="2"/>
              </a:rPr>
              <a:t>) (case of </a:t>
            </a:r>
            <a:r>
              <a:rPr kumimoji="0" lang="en-US" altLang="zh-CN" i="1" baseline="-25000" dirty="0" smtClean="0">
                <a:ea typeface="ＭＳ Ｐゴシック" pitchFamily="34" charset="-128"/>
                <a:sym typeface="Symbol" pitchFamily="18" charset="2"/>
              </a:rPr>
              <a:t>A </a:t>
            </a:r>
            <a:r>
              <a:rPr kumimoji="0" lang="en-US" altLang="zh-CN" baseline="-25000" dirty="0" smtClean="0">
                <a:ea typeface="ＭＳ Ｐゴシック" pitchFamily="34" charset="-128"/>
                <a:sym typeface="Symbol" pitchFamily="18" charset="2"/>
              </a:rPr>
              <a:t> </a:t>
            </a:r>
            <a:r>
              <a:rPr kumimoji="0" lang="en-US" altLang="zh-CN" i="1" baseline="-25000" dirty="0" smtClean="0">
                <a:ea typeface="ＭＳ Ｐゴシック" pitchFamily="34" charset="-128"/>
                <a:sym typeface="Symbol" pitchFamily="18" charset="2"/>
              </a:rPr>
              <a:t>V</a:t>
            </a:r>
            <a:r>
              <a:rPr kumimoji="0" lang="en-US" altLang="zh-CN" dirty="0" smtClean="0">
                <a:ea typeface="ＭＳ Ｐゴシック" pitchFamily="34" charset="-128"/>
                <a:sym typeface="Symbol" pitchFamily="18" charset="2"/>
              </a:rPr>
              <a:t>(</a:t>
            </a:r>
            <a:r>
              <a:rPr kumimoji="0" lang="en-US" altLang="zh-CN" i="1" dirty="0" smtClean="0">
                <a:ea typeface="ＭＳ Ｐゴシック" pitchFamily="34" charset="-128"/>
                <a:sym typeface="Symbol" pitchFamily="18" charset="2"/>
              </a:rPr>
              <a:t>r</a:t>
            </a:r>
            <a:r>
              <a:rPr kumimoji="0" lang="en-US" altLang="zh-CN" dirty="0" smtClean="0">
                <a:ea typeface="ＭＳ Ｐゴシック" pitchFamily="34" charset="-128"/>
                <a:sym typeface="Symbol" pitchFamily="18" charset="2"/>
              </a:rPr>
              <a:t>) is symmetric)</a:t>
            </a:r>
            <a:endParaRPr lang="en-US" altLang="zh-CN" dirty="0" smtClean="0">
              <a:ea typeface="ＭＳ Ｐゴシック" pitchFamily="34" charset="-128"/>
            </a:endParaRPr>
          </a:p>
          <a:p>
            <a:pPr lvl="1"/>
            <a:r>
              <a:rPr lang="en-US" altLang="zh-CN" dirty="0" smtClean="0">
                <a:ea typeface="ＭＳ Ｐゴシック" pitchFamily="34" charset="-128"/>
              </a:rPr>
              <a:t>Let c denote  the estimated number of tuples satisfying the condition. </a:t>
            </a:r>
          </a:p>
          <a:p>
            <a:pPr lvl="1"/>
            <a:r>
              <a:rPr lang="en-US" altLang="zh-CN" dirty="0" smtClean="0">
                <a:ea typeface="ＭＳ Ｐゴシック" pitchFamily="34" charset="-128"/>
                <a:sym typeface="Symbol" pitchFamily="18" charset="2"/>
              </a:rPr>
              <a:t>If min(</a:t>
            </a:r>
            <a:r>
              <a:rPr lang="en-US" altLang="zh-CN" dirty="0" err="1" smtClean="0">
                <a:ea typeface="ＭＳ Ｐゴシック" pitchFamily="34" charset="-128"/>
                <a:sym typeface="Symbol" pitchFamily="18" charset="2"/>
              </a:rPr>
              <a:t>A,r</a:t>
            </a:r>
            <a:r>
              <a:rPr lang="en-US" altLang="zh-CN" dirty="0" smtClean="0">
                <a:ea typeface="ＭＳ Ｐゴシック" pitchFamily="34" charset="-128"/>
                <a:sym typeface="Symbol" pitchFamily="18" charset="2"/>
              </a:rPr>
              <a:t>) and max(</a:t>
            </a:r>
            <a:r>
              <a:rPr lang="en-US" altLang="zh-CN" dirty="0" err="1" smtClean="0">
                <a:ea typeface="ＭＳ Ｐゴシック" pitchFamily="34" charset="-128"/>
                <a:sym typeface="Symbol" pitchFamily="18" charset="2"/>
              </a:rPr>
              <a:t>A,r</a:t>
            </a:r>
            <a:r>
              <a:rPr lang="en-US" altLang="zh-CN" dirty="0" smtClean="0">
                <a:ea typeface="ＭＳ Ｐゴシック" pitchFamily="34" charset="-128"/>
                <a:sym typeface="Symbol" pitchFamily="18" charset="2"/>
              </a:rPr>
              <a:t>) are available in catalog</a:t>
            </a:r>
          </a:p>
          <a:p>
            <a:pPr lvl="2"/>
            <a:r>
              <a:rPr lang="en-US" altLang="zh-CN" sz="1800" dirty="0" smtClean="0">
                <a:ea typeface="ＭＳ Ｐゴシック" pitchFamily="34" charset="-128"/>
              </a:rPr>
              <a:t>c = 0 if v &lt; min(</a:t>
            </a:r>
            <a:r>
              <a:rPr lang="en-US" altLang="zh-CN" sz="1800" dirty="0" err="1" smtClean="0">
                <a:ea typeface="ＭＳ Ｐゴシック" pitchFamily="34" charset="-128"/>
              </a:rPr>
              <a:t>A,r</a:t>
            </a:r>
            <a:r>
              <a:rPr lang="en-US" altLang="zh-CN" sz="1800" dirty="0" smtClean="0">
                <a:ea typeface="ＭＳ Ｐゴシック" pitchFamily="34" charset="-128"/>
              </a:rPr>
              <a:t>)</a:t>
            </a:r>
            <a:br>
              <a:rPr lang="en-US" altLang="zh-CN" sz="1800" dirty="0" smtClean="0">
                <a:ea typeface="ＭＳ Ｐゴシック" pitchFamily="34" charset="-128"/>
              </a:rPr>
            </a:br>
            <a:endParaRPr lang="en-US" altLang="zh-CN" sz="1800" dirty="0" smtClean="0">
              <a:ea typeface="ＭＳ Ｐゴシック" pitchFamily="34" charset="-128"/>
            </a:endParaRPr>
          </a:p>
          <a:p>
            <a:pPr lvl="2"/>
            <a:r>
              <a:rPr lang="en-US" altLang="zh-CN" sz="1800" dirty="0" smtClean="0">
                <a:ea typeface="ＭＳ Ｐゴシック" pitchFamily="34" charset="-128"/>
              </a:rPr>
              <a:t>c =</a:t>
            </a:r>
            <a:br>
              <a:rPr lang="en-US" altLang="zh-CN" sz="1800" dirty="0" smtClean="0">
                <a:ea typeface="ＭＳ Ｐゴシック" pitchFamily="34" charset="-128"/>
              </a:rPr>
            </a:br>
            <a:endParaRPr lang="en-US" altLang="zh-CN" sz="1800" dirty="0" smtClean="0">
              <a:ea typeface="ＭＳ Ｐゴシック" pitchFamily="34" charset="-128"/>
            </a:endParaRPr>
          </a:p>
          <a:p>
            <a:pPr lvl="1"/>
            <a:r>
              <a:rPr lang="en-US" altLang="zh-CN" dirty="0" smtClean="0">
                <a:ea typeface="ＭＳ Ｐゴシック" pitchFamily="34" charset="-128"/>
              </a:rPr>
              <a:t> If </a:t>
            </a:r>
            <a:r>
              <a:rPr lang="en-US" altLang="zh-CN" dirty="0" smtClean="0">
                <a:solidFill>
                  <a:srgbClr val="FF0000"/>
                </a:solidFill>
                <a:ea typeface="ＭＳ Ｐゴシック" pitchFamily="34" charset="-128"/>
              </a:rPr>
              <a:t>histograms</a:t>
            </a:r>
            <a:r>
              <a:rPr lang="en-US" altLang="zh-CN" dirty="0" smtClean="0">
                <a:ea typeface="ＭＳ Ｐゴシック" pitchFamily="34" charset="-128"/>
              </a:rPr>
              <a:t> available, can refine above estimate</a:t>
            </a:r>
          </a:p>
          <a:p>
            <a:pPr lvl="1"/>
            <a:r>
              <a:rPr lang="en-US" altLang="zh-CN" dirty="0" smtClean="0">
                <a:ea typeface="ＭＳ Ｐゴシック" pitchFamily="34" charset="-128"/>
              </a:rPr>
              <a:t>In absence of statistical information</a:t>
            </a:r>
            <a:r>
              <a:rPr lang="en-US" altLang="zh-CN" i="1" dirty="0" smtClean="0">
                <a:ea typeface="ＭＳ Ｐゴシック" pitchFamily="34" charset="-128"/>
              </a:rPr>
              <a:t> c </a:t>
            </a:r>
            <a:r>
              <a:rPr lang="en-US" altLang="zh-CN" dirty="0" smtClean="0">
                <a:ea typeface="ＭＳ Ｐゴシック" pitchFamily="34" charset="-128"/>
              </a:rPr>
              <a:t>is assumed to be</a:t>
            </a:r>
            <a:r>
              <a:rPr lang="en-US" altLang="zh-CN" i="1" dirty="0" smtClean="0">
                <a:ea typeface="ＭＳ Ｐゴシック" pitchFamily="34" charset="-128"/>
              </a:rPr>
              <a:t> </a:t>
            </a:r>
            <a:r>
              <a:rPr lang="en-US" altLang="zh-CN" i="1" dirty="0" err="1" smtClean="0">
                <a:ea typeface="ＭＳ Ｐゴシック" pitchFamily="34" charset="-128"/>
                <a:sym typeface="Symbol" pitchFamily="18" charset="2"/>
              </a:rPr>
              <a:t>n</a:t>
            </a:r>
            <a:r>
              <a:rPr lang="en-US" altLang="zh-CN" sz="2000" i="1" baseline="-25000" dirty="0" err="1" smtClean="0">
                <a:ea typeface="ＭＳ Ｐゴシック" pitchFamily="34" charset="-128"/>
                <a:sym typeface="Symbol" pitchFamily="18" charset="2"/>
              </a:rPr>
              <a:t>r</a:t>
            </a:r>
            <a:r>
              <a:rPr lang="en-US" altLang="zh-CN" sz="2000" i="1" baseline="-25000"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2.</a:t>
            </a:r>
          </a:p>
          <a:p>
            <a:pPr lvl="2"/>
            <a:endParaRPr lang="en-US" altLang="zh-CN" sz="1600" dirty="0" smtClean="0">
              <a:ea typeface="ＭＳ Ｐゴシック" pitchFamily="34" charset="-128"/>
              <a:sym typeface="Symbol" pitchFamily="18" charset="2"/>
            </a:endParaRPr>
          </a:p>
        </p:txBody>
      </p:sp>
      <p:graphicFrame>
        <p:nvGraphicFramePr>
          <p:cNvPr id="86019" name="Object 2"/>
          <p:cNvGraphicFramePr>
            <a:graphicFrameLocks noGrp="1" noChangeAspect="1"/>
          </p:cNvGraphicFramePr>
          <p:nvPr>
            <p:ph sz="half" idx="2"/>
            <p:extLst>
              <p:ext uri="{D42A27DB-BD31-4B8C-83A1-F6EECF244321}">
                <p14:modId xmlns:p14="http://schemas.microsoft.com/office/powerpoint/2010/main" val="1240494376"/>
              </p:ext>
            </p:extLst>
          </p:nvPr>
        </p:nvGraphicFramePr>
        <p:xfrm>
          <a:off x="2503556" y="4141580"/>
          <a:ext cx="2297044" cy="632897"/>
        </p:xfrm>
        <a:graphic>
          <a:graphicData uri="http://schemas.openxmlformats.org/presentationml/2006/ole">
            <mc:AlternateContent xmlns:mc="http://schemas.openxmlformats.org/markup-compatibility/2006">
              <mc:Choice xmlns:v="urn:schemas-microsoft-com:vml" Requires="v">
                <p:oleObj spid="_x0000_s419869" name="Equation" r:id="rId4" imgW="1612900" imgH="444500" progId="Equation.3">
                  <p:embed/>
                </p:oleObj>
              </mc:Choice>
              <mc:Fallback>
                <p:oleObj name="Equation" r:id="rId4" imgW="1612900" imgH="444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3556" y="4141580"/>
                        <a:ext cx="2297044" cy="63289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566620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a:xfrm>
            <a:off x="936625" y="66675"/>
            <a:ext cx="8093075" cy="609600"/>
          </a:xfrm>
        </p:spPr>
        <p:txBody>
          <a:bodyPr/>
          <a:lstStyle/>
          <a:p>
            <a:r>
              <a:rPr lang="en-US" altLang="zh-CN" dirty="0">
                <a:ea typeface="宋体" charset="-122"/>
              </a:rPr>
              <a:t>Size Estimation of Complex Selections</a:t>
            </a:r>
          </a:p>
        </p:txBody>
      </p:sp>
      <p:sp>
        <p:nvSpPr>
          <p:cNvPr id="88066" name="Rectangle 3"/>
          <p:cNvSpPr>
            <a:spLocks noGrp="1" noChangeArrowheads="1"/>
          </p:cNvSpPr>
          <p:nvPr>
            <p:ph type="body" idx="1"/>
          </p:nvPr>
        </p:nvSpPr>
        <p:spPr>
          <a:xfrm>
            <a:off x="914400" y="1120775"/>
            <a:ext cx="7715250" cy="4673600"/>
          </a:xfrm>
        </p:spPr>
        <p:txBody>
          <a:bodyPr/>
          <a:lstStyle/>
          <a:p>
            <a:pPr>
              <a:tabLst>
                <a:tab pos="2338388" algn="l"/>
              </a:tabLst>
            </a:pPr>
            <a:r>
              <a:rPr lang="en-US" altLang="zh-CN" dirty="0" smtClean="0">
                <a:ea typeface="ＭＳ Ｐゴシック" pitchFamily="34" charset="-128"/>
              </a:rPr>
              <a:t>The </a:t>
            </a:r>
            <a:r>
              <a:rPr lang="en-US" altLang="zh-CN" b="1" dirty="0" smtClean="0">
                <a:solidFill>
                  <a:srgbClr val="0000FF"/>
                </a:solidFill>
                <a:ea typeface="ＭＳ Ｐゴシック" pitchFamily="34" charset="-128"/>
              </a:rPr>
              <a:t>selectivity</a:t>
            </a:r>
            <a:r>
              <a:rPr lang="en-US" altLang="zh-CN" b="1" dirty="0" smtClean="0">
                <a:ea typeface="ＭＳ Ｐゴシック" pitchFamily="34" charset="-128"/>
              </a:rPr>
              <a:t> </a:t>
            </a:r>
            <a:r>
              <a:rPr lang="en-US" altLang="zh-CN" dirty="0" smtClean="0">
                <a:ea typeface="ＭＳ Ｐゴシック" pitchFamily="34" charset="-128"/>
              </a:rPr>
              <a:t>of a condition </a:t>
            </a:r>
            <a:r>
              <a:rPr lang="en-US" altLang="zh-CN" sz="2000" dirty="0" smtClean="0">
                <a:ea typeface="ＭＳ Ｐゴシック" pitchFamily="34" charset="-128"/>
                <a:sym typeface="Symbol" pitchFamily="18" charset="2"/>
              </a:rPr>
              <a:t></a:t>
            </a:r>
            <a:r>
              <a:rPr lang="en-US" altLang="zh-CN" i="1" baseline="-25000" dirty="0" err="1" smtClean="0">
                <a:ea typeface="ＭＳ Ｐゴシック" pitchFamily="34" charset="-128"/>
                <a:sym typeface="Greek Symbols" pitchFamily="18" charset="2"/>
              </a:rPr>
              <a:t>i</a:t>
            </a:r>
            <a:r>
              <a:rPr lang="en-US" altLang="zh-CN" dirty="0" smtClean="0">
                <a:ea typeface="ＭＳ Ｐゴシック" pitchFamily="34" charset="-128"/>
                <a:sym typeface="Greek Symbols" pitchFamily="18" charset="2"/>
              </a:rPr>
              <a:t> is the probability that a tuple in the relation </a:t>
            </a:r>
            <a:r>
              <a:rPr lang="en-US" altLang="zh-CN" i="1" dirty="0" smtClean="0">
                <a:ea typeface="ＭＳ Ｐゴシック" pitchFamily="34" charset="-128"/>
                <a:sym typeface="Greek Symbols" pitchFamily="18" charset="2"/>
              </a:rPr>
              <a:t>r</a:t>
            </a:r>
            <a:r>
              <a:rPr lang="en-US" altLang="zh-CN" dirty="0" smtClean="0">
                <a:ea typeface="ＭＳ Ｐゴシック" pitchFamily="34" charset="-128"/>
                <a:sym typeface="Greek Symbols" pitchFamily="18" charset="2"/>
              </a:rPr>
              <a:t> satisfies </a:t>
            </a:r>
            <a:r>
              <a:rPr lang="en-US" altLang="zh-CN" sz="2000" dirty="0" smtClean="0">
                <a:ea typeface="ＭＳ Ｐゴシック" pitchFamily="34" charset="-128"/>
                <a:sym typeface="Symbol" pitchFamily="18" charset="2"/>
              </a:rPr>
              <a:t></a:t>
            </a:r>
            <a:r>
              <a:rPr lang="en-US" altLang="zh-CN" i="1" baseline="-25000" dirty="0" err="1" smtClean="0">
                <a:ea typeface="ＭＳ Ｐゴシック" pitchFamily="34" charset="-128"/>
                <a:sym typeface="Greek Symbols" pitchFamily="18" charset="2"/>
              </a:rPr>
              <a:t>i</a:t>
            </a:r>
            <a:r>
              <a:rPr lang="en-US" altLang="zh-CN" dirty="0" smtClean="0">
                <a:ea typeface="ＭＳ Ｐゴシック" pitchFamily="34" charset="-128"/>
                <a:sym typeface="Greek Symbols" pitchFamily="18" charset="2"/>
              </a:rPr>
              <a:t> . </a:t>
            </a:r>
          </a:p>
          <a:p>
            <a:pPr lvl="1">
              <a:tabLst>
                <a:tab pos="2338388" algn="l"/>
              </a:tabLst>
            </a:pPr>
            <a:r>
              <a:rPr lang="en-US" altLang="zh-CN" dirty="0" smtClean="0">
                <a:ea typeface="ＭＳ Ｐゴシック" pitchFamily="34" charset="-128"/>
                <a:sym typeface="Greek Symbols" pitchFamily="18" charset="2"/>
              </a:rPr>
              <a:t> If </a:t>
            </a:r>
            <a:r>
              <a:rPr lang="en-US" altLang="zh-CN" i="1" dirty="0" err="1" smtClean="0">
                <a:ea typeface="ＭＳ Ｐゴシック" pitchFamily="34" charset="-128"/>
                <a:sym typeface="Greek Symbols" pitchFamily="18" charset="2"/>
              </a:rPr>
              <a:t>s</a:t>
            </a:r>
            <a:r>
              <a:rPr lang="en-US" altLang="zh-CN" i="1" baseline="-25000" dirty="0" err="1" smtClean="0">
                <a:ea typeface="ＭＳ Ｐゴシック" pitchFamily="34" charset="-128"/>
                <a:sym typeface="Greek Symbols" pitchFamily="18" charset="2"/>
              </a:rPr>
              <a:t>i</a:t>
            </a:r>
            <a:r>
              <a:rPr lang="en-US" altLang="zh-CN" i="1" dirty="0" smtClean="0">
                <a:ea typeface="ＭＳ Ｐゴシック" pitchFamily="34" charset="-128"/>
                <a:sym typeface="Greek Symbols" pitchFamily="18" charset="2"/>
              </a:rPr>
              <a:t> </a:t>
            </a:r>
            <a:r>
              <a:rPr lang="en-US" altLang="zh-CN" dirty="0" smtClean="0">
                <a:ea typeface="ＭＳ Ｐゴシック" pitchFamily="34" charset="-128"/>
                <a:sym typeface="Greek Symbols" pitchFamily="18" charset="2"/>
              </a:rPr>
              <a:t> is the number of satisfying tuples in </a:t>
            </a:r>
            <a:r>
              <a:rPr lang="en-US" altLang="zh-CN" i="1" dirty="0" smtClean="0">
                <a:ea typeface="ＭＳ Ｐゴシック" pitchFamily="34" charset="-128"/>
                <a:sym typeface="Greek Symbols" pitchFamily="18" charset="2"/>
              </a:rPr>
              <a:t>r, </a:t>
            </a:r>
            <a:r>
              <a:rPr lang="en-US" altLang="zh-CN" dirty="0" smtClean="0">
                <a:ea typeface="ＭＳ Ｐゴシック" pitchFamily="34" charset="-128"/>
                <a:sym typeface="Greek Symbols" pitchFamily="18" charset="2"/>
              </a:rPr>
              <a:t>the selectivity of </a:t>
            </a:r>
            <a:r>
              <a:rPr lang="en-US" altLang="zh-CN" i="1" dirty="0" smtClean="0">
                <a:ea typeface="ＭＳ Ｐゴシック" pitchFamily="34" charset="-128"/>
                <a:sym typeface="Greek Symbols" pitchFamily="18" charset="2"/>
              </a:rPr>
              <a:t> </a:t>
            </a:r>
            <a:r>
              <a:rPr lang="en-US" altLang="zh-CN" sz="2000" dirty="0" smtClean="0">
                <a:ea typeface="ＭＳ Ｐゴシック" pitchFamily="34" charset="-128"/>
                <a:sym typeface="Symbol" pitchFamily="18" charset="2"/>
              </a:rPr>
              <a:t></a:t>
            </a:r>
            <a:r>
              <a:rPr lang="en-US" altLang="zh-CN" i="1" baseline="-25000" dirty="0" err="1" smtClean="0">
                <a:ea typeface="ＭＳ Ｐゴシック" pitchFamily="34" charset="-128"/>
                <a:sym typeface="Greek Symbols" pitchFamily="18" charset="2"/>
              </a:rPr>
              <a:t>i</a:t>
            </a:r>
            <a:r>
              <a:rPr lang="en-US" altLang="zh-CN" dirty="0" smtClean="0">
                <a:ea typeface="ＭＳ Ｐゴシック" pitchFamily="34" charset="-128"/>
                <a:sym typeface="Greek Symbols" pitchFamily="18" charset="2"/>
              </a:rPr>
              <a:t> is given by </a:t>
            </a:r>
            <a:r>
              <a:rPr lang="en-US" altLang="zh-CN" i="1" dirty="0" err="1" smtClean="0">
                <a:ea typeface="ＭＳ Ｐゴシック" pitchFamily="34" charset="-128"/>
                <a:sym typeface="Greek Symbols" pitchFamily="18" charset="2"/>
              </a:rPr>
              <a:t>s</a:t>
            </a:r>
            <a:r>
              <a:rPr lang="en-US" altLang="zh-CN" i="1" baseline="-25000" dirty="0" err="1" smtClean="0">
                <a:ea typeface="ＭＳ Ｐゴシック" pitchFamily="34" charset="-128"/>
                <a:sym typeface="Greek Symbols" pitchFamily="18" charset="2"/>
              </a:rPr>
              <a:t>i</a:t>
            </a:r>
            <a:r>
              <a:rPr lang="en-US" altLang="zh-CN" i="1" dirty="0" smtClean="0">
                <a:ea typeface="ＭＳ Ｐゴシック" pitchFamily="34" charset="-128"/>
                <a:sym typeface="Greek Symbols" pitchFamily="18" charset="2"/>
              </a:rPr>
              <a:t> /</a:t>
            </a:r>
            <a:r>
              <a:rPr lang="en-US" altLang="zh-CN" i="1" dirty="0" err="1" smtClean="0">
                <a:ea typeface="ＭＳ Ｐゴシック" pitchFamily="34" charset="-128"/>
                <a:sym typeface="Greek Symbols" pitchFamily="18" charset="2"/>
              </a:rPr>
              <a:t>n</a:t>
            </a:r>
            <a:r>
              <a:rPr lang="en-US" altLang="zh-CN" i="1" baseline="-25000" dirty="0" err="1" smtClean="0">
                <a:ea typeface="ＭＳ Ｐゴシック" pitchFamily="34" charset="-128"/>
                <a:sym typeface="Greek Symbols" pitchFamily="18" charset="2"/>
              </a:rPr>
              <a:t>r</a:t>
            </a:r>
            <a:r>
              <a:rPr lang="en-US" altLang="zh-CN" i="1" dirty="0" smtClean="0">
                <a:ea typeface="ＭＳ Ｐゴシック" pitchFamily="34" charset="-128"/>
                <a:sym typeface="Greek Symbols" pitchFamily="18" charset="2"/>
              </a:rPr>
              <a:t>.</a:t>
            </a:r>
            <a:endParaRPr lang="en-US" altLang="zh-CN" dirty="0" smtClean="0">
              <a:ea typeface="ＭＳ Ｐゴシック" pitchFamily="34" charset="-128"/>
              <a:sym typeface="Greek Symbols" pitchFamily="18" charset="2"/>
            </a:endParaRPr>
          </a:p>
          <a:p>
            <a:pPr>
              <a:spcBef>
                <a:spcPts val="1800"/>
              </a:spcBef>
              <a:tabLst>
                <a:tab pos="2338388" algn="l"/>
              </a:tabLst>
            </a:pPr>
            <a:r>
              <a:rPr lang="en-US" altLang="zh-CN" b="1" dirty="0" smtClean="0">
                <a:ea typeface="ＭＳ Ｐゴシック" pitchFamily="34" charset="-128"/>
                <a:sym typeface="Greek Symbols" pitchFamily="18" charset="2"/>
              </a:rPr>
              <a:t>Conjunction:  </a:t>
            </a:r>
            <a:r>
              <a:rPr lang="en-US" altLang="zh-CN" sz="2000" i="1" dirty="0" smtClean="0">
                <a:ea typeface="ＭＳ Ｐゴシック" pitchFamily="34" charset="-128"/>
                <a:sym typeface="Symbol" pitchFamily="18" charset="2"/>
              </a:rPr>
              <a:t></a:t>
            </a:r>
            <a:r>
              <a:rPr lang="en-US" altLang="zh-CN" sz="2400" baseline="-25000" dirty="0" smtClean="0">
                <a:ea typeface="ＭＳ Ｐゴシック" pitchFamily="34" charset="-128"/>
                <a:sym typeface="Symbol" pitchFamily="18" charset="2"/>
              </a:rPr>
              <a:t></a:t>
            </a:r>
            <a:r>
              <a:rPr lang="en-US" altLang="zh-CN" sz="2000" baseline="-25000" dirty="0" smtClean="0">
                <a:ea typeface="ＭＳ Ｐゴシック" pitchFamily="34" charset="-128"/>
                <a:sym typeface="Greek Symbols" pitchFamily="18" charset="2"/>
              </a:rPr>
              <a:t>1</a:t>
            </a:r>
            <a:r>
              <a:rPr lang="en-US" altLang="zh-CN" sz="2000" baseline="-25000" dirty="0" smtClean="0">
                <a:ea typeface="ＭＳ Ｐゴシック" pitchFamily="34" charset="-128"/>
                <a:sym typeface="Symbol" pitchFamily="18" charset="2"/>
              </a:rPr>
              <a:t> </a:t>
            </a:r>
            <a:r>
              <a:rPr lang="en-US" altLang="zh-CN" sz="2400" baseline="-25000" dirty="0" smtClean="0">
                <a:ea typeface="ＭＳ Ｐゴシック" pitchFamily="34" charset="-128"/>
                <a:sym typeface="Symbol" pitchFamily="18" charset="2"/>
              </a:rPr>
              <a:t></a:t>
            </a:r>
            <a:r>
              <a:rPr lang="en-US" altLang="zh-CN" sz="2000" baseline="-25000" dirty="0" smtClean="0">
                <a:ea typeface="ＭＳ Ｐゴシック" pitchFamily="34" charset="-128"/>
                <a:sym typeface="Greek Symbols" pitchFamily="18" charset="2"/>
              </a:rPr>
              <a:t>2</a:t>
            </a:r>
            <a:r>
              <a:rPr lang="en-US" altLang="zh-CN" sz="2000" baseline="-25000" dirty="0" smtClean="0">
                <a:ea typeface="ＭＳ Ｐゴシック" pitchFamily="34" charset="-128"/>
                <a:sym typeface="Symbol" pitchFamily="18" charset="2"/>
              </a:rPr>
              <a:t>. . .  </a:t>
            </a:r>
            <a:r>
              <a:rPr lang="en-US" altLang="zh-CN" sz="2400" baseline="-25000" dirty="0" smtClean="0">
                <a:ea typeface="ＭＳ Ｐゴシック" pitchFamily="34" charset="-128"/>
                <a:sym typeface="Symbol" pitchFamily="18" charset="2"/>
              </a:rPr>
              <a:t></a:t>
            </a:r>
            <a:r>
              <a:rPr lang="en-US" altLang="zh-CN" sz="2000" i="1" baseline="-25000" dirty="0" smtClean="0">
                <a:ea typeface="ＭＳ Ｐゴシック" pitchFamily="34" charset="-128"/>
                <a:sym typeface="Greek Symbols" pitchFamily="18" charset="2"/>
              </a:rPr>
              <a:t>n</a:t>
            </a:r>
            <a:r>
              <a:rPr lang="en-US" altLang="zh-CN" sz="2000"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r).  Assuming </a:t>
            </a:r>
            <a:r>
              <a:rPr lang="en-US" altLang="zh-CN" i="1" dirty="0" err="1" smtClean="0">
                <a:ea typeface="ＭＳ Ｐゴシック" pitchFamily="34" charset="-128"/>
                <a:sym typeface="Symbol" pitchFamily="18" charset="2"/>
              </a:rPr>
              <a:t>indepandence</a:t>
            </a:r>
            <a:r>
              <a:rPr lang="en-US" altLang="zh-CN" i="1"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estimate of</a:t>
            </a:r>
            <a:r>
              <a:rPr lang="en-US" altLang="zh-CN" sz="2000"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tuples in the</a:t>
            </a:r>
            <a:r>
              <a:rPr lang="en-US" altLang="zh-CN" sz="2400"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result is:</a:t>
            </a:r>
            <a:r>
              <a:rPr lang="en-US" altLang="zh-CN" sz="2800" dirty="0" smtClean="0">
                <a:ea typeface="ＭＳ Ｐゴシック" pitchFamily="34" charset="-128"/>
                <a:sym typeface="Symbol" pitchFamily="18" charset="2"/>
              </a:rPr>
              <a:t/>
            </a:r>
            <a:br>
              <a:rPr lang="en-US" altLang="zh-CN" sz="2800" dirty="0" smtClean="0">
                <a:ea typeface="ＭＳ Ｐゴシック" pitchFamily="34" charset="-128"/>
                <a:sym typeface="Symbol" pitchFamily="18" charset="2"/>
              </a:rPr>
            </a:br>
            <a:endParaRPr lang="en-US" altLang="zh-CN" dirty="0" smtClean="0">
              <a:ea typeface="ＭＳ Ｐゴシック" pitchFamily="34" charset="-128"/>
              <a:sym typeface="Symbol" pitchFamily="18" charset="2"/>
            </a:endParaRPr>
          </a:p>
          <a:p>
            <a:pPr>
              <a:spcBef>
                <a:spcPts val="1800"/>
              </a:spcBef>
              <a:tabLst>
                <a:tab pos="2338388" algn="l"/>
              </a:tabLst>
            </a:pPr>
            <a:r>
              <a:rPr lang="en-US" altLang="zh-CN" b="1" dirty="0" smtClean="0">
                <a:ea typeface="ＭＳ Ｐゴシック" pitchFamily="34" charset="-128"/>
                <a:sym typeface="Symbol" pitchFamily="18" charset="2"/>
              </a:rPr>
              <a:t>Disjunction:</a:t>
            </a:r>
            <a:r>
              <a:rPr lang="en-US" altLang="zh-CN" i="1" dirty="0" smtClean="0">
                <a:ea typeface="ＭＳ Ｐゴシック" pitchFamily="34" charset="-128"/>
                <a:sym typeface="Symbol" pitchFamily="18" charset="2"/>
              </a:rPr>
              <a:t></a:t>
            </a:r>
            <a:r>
              <a:rPr lang="en-US" altLang="zh-CN" sz="2400" baseline="-25000" dirty="0" smtClean="0">
                <a:ea typeface="ＭＳ Ｐゴシック" pitchFamily="34" charset="-128"/>
                <a:sym typeface="Symbol" pitchFamily="18" charset="2"/>
              </a:rPr>
              <a:t></a:t>
            </a:r>
            <a:r>
              <a:rPr lang="en-US" altLang="zh-CN" baseline="-25000" dirty="0" smtClean="0">
                <a:ea typeface="ＭＳ Ｐゴシック" pitchFamily="34" charset="-128"/>
                <a:sym typeface="Greek Symbols" pitchFamily="18" charset="2"/>
              </a:rPr>
              <a:t>1</a:t>
            </a:r>
            <a:r>
              <a:rPr lang="en-US" altLang="zh-CN" baseline="-25000" dirty="0" smtClean="0">
                <a:ea typeface="ＭＳ Ｐゴシック" pitchFamily="34" charset="-128"/>
                <a:sym typeface="Symbol" pitchFamily="18" charset="2"/>
              </a:rPr>
              <a:t></a:t>
            </a:r>
            <a:r>
              <a:rPr lang="en-US" altLang="zh-CN" dirty="0" smtClean="0">
                <a:ea typeface="ＭＳ Ｐゴシック" pitchFamily="34" charset="-128"/>
                <a:sym typeface="Symbol" pitchFamily="18" charset="2"/>
              </a:rPr>
              <a:t> </a:t>
            </a:r>
            <a:r>
              <a:rPr lang="en-US" altLang="zh-CN" sz="2400" baseline="-25000" dirty="0" smtClean="0">
                <a:ea typeface="ＭＳ Ｐゴシック" pitchFamily="34" charset="-128"/>
                <a:sym typeface="Symbol" pitchFamily="18" charset="2"/>
              </a:rPr>
              <a:t></a:t>
            </a:r>
            <a:r>
              <a:rPr lang="en-US" altLang="zh-CN" baseline="-25000" dirty="0" smtClean="0">
                <a:ea typeface="ＭＳ Ｐゴシック" pitchFamily="34" charset="-128"/>
                <a:sym typeface="Greek Symbols" pitchFamily="18" charset="2"/>
              </a:rPr>
              <a:t>2</a:t>
            </a:r>
            <a:r>
              <a:rPr lang="en-US" altLang="zh-CN" sz="1400" baseline="-25000" dirty="0" smtClean="0">
                <a:ea typeface="ＭＳ Ｐゴシック" pitchFamily="34" charset="-128"/>
                <a:sym typeface="Greek Symbols" pitchFamily="18" charset="2"/>
              </a:rPr>
              <a:t> </a:t>
            </a:r>
            <a:r>
              <a:rPr lang="en-US" altLang="zh-CN" baseline="-25000" dirty="0" smtClean="0">
                <a:ea typeface="ＭＳ Ｐゴシック" pitchFamily="34" charset="-128"/>
                <a:sym typeface="Symbol" pitchFamily="18" charset="2"/>
              </a:rPr>
              <a:t>. . . </a:t>
            </a:r>
            <a:r>
              <a:rPr lang="en-US" altLang="zh-CN" dirty="0" smtClean="0">
                <a:ea typeface="ＭＳ Ｐゴシック" pitchFamily="34" charset="-128"/>
                <a:sym typeface="Symbol" pitchFamily="18" charset="2"/>
              </a:rPr>
              <a:t> </a:t>
            </a:r>
            <a:r>
              <a:rPr lang="en-US" altLang="zh-CN" sz="2400" baseline="-25000" dirty="0" smtClean="0">
                <a:ea typeface="ＭＳ Ｐゴシック" pitchFamily="34" charset="-128"/>
                <a:sym typeface="Symbol" pitchFamily="18" charset="2"/>
              </a:rPr>
              <a:t></a:t>
            </a:r>
            <a:r>
              <a:rPr lang="en-US" altLang="zh-CN" i="1" baseline="-25000" dirty="0" smtClean="0">
                <a:ea typeface="ＭＳ Ｐゴシック" pitchFamily="34" charset="-128"/>
                <a:sym typeface="Greek Symbols" pitchFamily="18" charset="2"/>
              </a:rPr>
              <a:t>n </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r). </a:t>
            </a:r>
            <a:r>
              <a:rPr lang="en-US" altLang="zh-CN" dirty="0" smtClean="0">
                <a:ea typeface="ＭＳ Ｐゴシック" pitchFamily="34" charset="-128"/>
                <a:sym typeface="Symbol" pitchFamily="18" charset="2"/>
              </a:rPr>
              <a:t>  Estimated number of tuples:</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a:r>
            <a:br>
              <a:rPr lang="en-US" altLang="zh-CN" dirty="0" smtClean="0">
                <a:ea typeface="ＭＳ Ｐゴシック" pitchFamily="34" charset="-128"/>
                <a:sym typeface="Symbol" pitchFamily="18" charset="2"/>
              </a:rPr>
            </a:br>
            <a:endParaRPr lang="en-US" altLang="zh-CN" dirty="0" smtClean="0">
              <a:ea typeface="ＭＳ Ｐゴシック" pitchFamily="34" charset="-128"/>
              <a:sym typeface="Symbol" pitchFamily="18" charset="2"/>
            </a:endParaRPr>
          </a:p>
          <a:p>
            <a:pPr>
              <a:tabLst>
                <a:tab pos="2338388" algn="l"/>
              </a:tabLst>
            </a:pPr>
            <a:r>
              <a:rPr lang="en-US" altLang="zh-CN" b="1" dirty="0" smtClean="0">
                <a:ea typeface="ＭＳ Ｐゴシック" pitchFamily="34" charset="-128"/>
                <a:sym typeface="Symbol" pitchFamily="18" charset="2"/>
              </a:rPr>
              <a:t>Negation:  </a:t>
            </a:r>
            <a:r>
              <a:rPr lang="en-US" altLang="zh-CN" i="1" dirty="0" smtClean="0">
                <a:ea typeface="ＭＳ Ｐゴシック" pitchFamily="34" charset="-128"/>
                <a:sym typeface="Symbol" pitchFamily="18" charset="2"/>
              </a:rPr>
              <a:t></a:t>
            </a:r>
            <a:r>
              <a:rPr lang="en-US" altLang="zh-CN" baseline="-25000" dirty="0" smtClean="0">
                <a:ea typeface="ＭＳ Ｐゴシック" pitchFamily="34" charset="-128"/>
                <a:sym typeface="Symbol" pitchFamily="18" charset="2"/>
              </a:rPr>
              <a:t></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r). </a:t>
            </a:r>
            <a:r>
              <a:rPr lang="en-US" altLang="zh-CN" dirty="0" smtClean="0">
                <a:ea typeface="ＭＳ Ｐゴシック" pitchFamily="34" charset="-128"/>
                <a:sym typeface="Symbol" pitchFamily="18" charset="2"/>
              </a:rPr>
              <a:t> Estimated number of tuples:</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a:t>
            </a:r>
            <a:r>
              <a:rPr lang="en-US" altLang="zh-CN" i="1" dirty="0" err="1" smtClean="0">
                <a:ea typeface="ＭＳ Ｐゴシック" pitchFamily="34" charset="-128"/>
                <a:sym typeface="Symbol" pitchFamily="18" charset="2"/>
              </a:rPr>
              <a:t>n</a:t>
            </a:r>
            <a:r>
              <a:rPr lang="en-US" altLang="zh-CN" baseline="-25000" dirty="0" err="1" smtClean="0">
                <a:ea typeface="ＭＳ Ｐゴシック" pitchFamily="34" charset="-128"/>
                <a:sym typeface="Symbol" pitchFamily="18" charset="2"/>
              </a:rPr>
              <a:t>r</a:t>
            </a:r>
            <a:r>
              <a:rPr lang="en-US" altLang="zh-CN" i="1" baseline="-25000"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a:t>
            </a:r>
            <a:r>
              <a:rPr lang="en-US" altLang="zh-CN" sz="2000" i="1"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size(</a:t>
            </a:r>
            <a:r>
              <a:rPr lang="en-US" altLang="zh-CN" i="1" baseline="-25000" dirty="0" smtClean="0">
                <a:ea typeface="ＭＳ Ｐゴシック" pitchFamily="34" charset="-128"/>
                <a:sym typeface="Symbol" pitchFamily="18" charset="2"/>
              </a:rPr>
              <a:t></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r))</a:t>
            </a:r>
          </a:p>
        </p:txBody>
      </p:sp>
      <p:graphicFrame>
        <p:nvGraphicFramePr>
          <p:cNvPr id="88067" name="Object 2"/>
          <p:cNvGraphicFramePr>
            <a:graphicFrameLocks noChangeAspect="1"/>
          </p:cNvGraphicFramePr>
          <p:nvPr>
            <p:extLst>
              <p:ext uri="{D42A27DB-BD31-4B8C-83A1-F6EECF244321}">
                <p14:modId xmlns:p14="http://schemas.microsoft.com/office/powerpoint/2010/main" val="3884649855"/>
              </p:ext>
            </p:extLst>
          </p:nvPr>
        </p:nvGraphicFramePr>
        <p:xfrm>
          <a:off x="5496409" y="2970005"/>
          <a:ext cx="2057331" cy="768642"/>
        </p:xfrm>
        <a:graphic>
          <a:graphicData uri="http://schemas.openxmlformats.org/presentationml/2006/ole">
            <mc:AlternateContent xmlns:mc="http://schemas.openxmlformats.org/markup-compatibility/2006">
              <mc:Choice xmlns:v="urn:schemas-microsoft-com:vml" Requires="v">
                <p:oleObj spid="_x0000_s420920" name="Equation" r:id="rId4" imgW="1155700" imgH="431800" progId="Equation.3">
                  <p:embed/>
                </p:oleObj>
              </mc:Choice>
              <mc:Fallback>
                <p:oleObj name="Equation" r:id="rId4" imgW="11557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6409" y="2970005"/>
                        <a:ext cx="2057331" cy="768642"/>
                      </a:xfrm>
                      <a:prstGeom prst="rect">
                        <a:avLst/>
                      </a:prstGeom>
                      <a:noFill/>
                      <a:ln>
                        <a:noFill/>
                      </a:ln>
                      <a:effectLst/>
                    </p:spPr>
                  </p:pic>
                </p:oleObj>
              </mc:Fallback>
            </mc:AlternateContent>
          </a:graphicData>
        </a:graphic>
      </p:graphicFrame>
      <p:graphicFrame>
        <p:nvGraphicFramePr>
          <p:cNvPr id="88068" name="Object 3"/>
          <p:cNvGraphicFramePr>
            <a:graphicFrameLocks noChangeAspect="1"/>
          </p:cNvGraphicFramePr>
          <p:nvPr>
            <p:extLst>
              <p:ext uri="{D42A27DB-BD31-4B8C-83A1-F6EECF244321}">
                <p14:modId xmlns:p14="http://schemas.microsoft.com/office/powerpoint/2010/main" val="3420491279"/>
              </p:ext>
            </p:extLst>
          </p:nvPr>
        </p:nvGraphicFramePr>
        <p:xfrm>
          <a:off x="2859088" y="4202456"/>
          <a:ext cx="4130675" cy="836613"/>
        </p:xfrm>
        <a:graphic>
          <a:graphicData uri="http://schemas.openxmlformats.org/presentationml/2006/ole">
            <mc:AlternateContent xmlns:mc="http://schemas.openxmlformats.org/markup-compatibility/2006">
              <mc:Choice xmlns:v="urn:schemas-microsoft-com:vml" Requires="v">
                <p:oleObj spid="_x0000_s420921" name="Equation" r:id="rId6" imgW="2374900" imgH="482600" progId="Equation.3">
                  <p:embed/>
                </p:oleObj>
              </mc:Choice>
              <mc:Fallback>
                <p:oleObj name="Equation" r:id="rId6" imgW="2374900" imgH="482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9088" y="4202456"/>
                        <a:ext cx="4130675"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5493512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altLang="zh-CN" dirty="0">
                <a:ea typeface="宋体" charset="-122"/>
              </a:rPr>
              <a:t>Estimation</a:t>
            </a:r>
            <a:r>
              <a:rPr lang="en-US" altLang="zh-CN" dirty="0" smtClean="0">
                <a:effectLst>
                  <a:outerShdw blurRad="38100" dist="38100" dir="2700000" algn="tl">
                    <a:srgbClr val="C0C0C0"/>
                  </a:outerShdw>
                </a:effectLst>
                <a:ea typeface="ＭＳ Ｐゴシック" pitchFamily="34" charset="-128"/>
              </a:rPr>
              <a:t> </a:t>
            </a:r>
            <a:r>
              <a:rPr lang="en-US" altLang="zh-CN" dirty="0">
                <a:ea typeface="宋体" charset="-122"/>
              </a:rPr>
              <a:t>of the Size of Joins</a:t>
            </a:r>
          </a:p>
        </p:txBody>
      </p:sp>
      <p:sp>
        <p:nvSpPr>
          <p:cNvPr id="92162" name="Rectangle 3"/>
          <p:cNvSpPr>
            <a:spLocks noGrp="1" noChangeArrowheads="1"/>
          </p:cNvSpPr>
          <p:nvPr>
            <p:ph type="body" idx="1"/>
          </p:nvPr>
        </p:nvSpPr>
        <p:spPr>
          <a:xfrm>
            <a:off x="914400" y="1120775"/>
            <a:ext cx="7654925" cy="5014913"/>
          </a:xfrm>
        </p:spPr>
        <p:txBody>
          <a:bodyPr/>
          <a:lstStyle/>
          <a:p>
            <a:r>
              <a:rPr lang="en-US" altLang="zh-CN" dirty="0" smtClean="0">
                <a:ea typeface="ＭＳ Ｐゴシック" pitchFamily="34" charset="-128"/>
              </a:rPr>
              <a:t>The Cartesian product </a:t>
            </a:r>
            <a:r>
              <a:rPr lang="en-US" altLang="zh-CN" i="1" dirty="0" smtClean="0">
                <a:ea typeface="ＭＳ Ｐゴシック" pitchFamily="34" charset="-128"/>
              </a:rPr>
              <a:t>r</a:t>
            </a:r>
            <a:r>
              <a:rPr lang="en-US" altLang="zh-CN" dirty="0" smtClean="0">
                <a:ea typeface="ＭＳ Ｐゴシック" pitchFamily="34" charset="-128"/>
              </a:rPr>
              <a:t>  x </a:t>
            </a:r>
            <a:r>
              <a:rPr lang="en-US" altLang="zh-CN" i="1" dirty="0" smtClean="0">
                <a:ea typeface="ＭＳ Ｐゴシック" pitchFamily="34" charset="-128"/>
              </a:rPr>
              <a:t>s </a:t>
            </a:r>
            <a:r>
              <a:rPr lang="en-US" altLang="zh-CN" dirty="0" smtClean="0">
                <a:ea typeface="ＭＳ Ｐゴシック" pitchFamily="34" charset="-128"/>
              </a:rPr>
              <a:t>contains </a:t>
            </a:r>
            <a:r>
              <a:rPr lang="en-US" altLang="zh-CN" i="1" dirty="0" err="1" smtClean="0">
                <a:ea typeface="ＭＳ Ｐゴシック" pitchFamily="34" charset="-128"/>
              </a:rPr>
              <a:t>n</a:t>
            </a:r>
            <a:r>
              <a:rPr lang="en-US" altLang="zh-CN" i="1" baseline="-25000" dirty="0" err="1" smtClean="0">
                <a:ea typeface="ＭＳ Ｐゴシック" pitchFamily="34" charset="-128"/>
              </a:rPr>
              <a:t>r</a:t>
            </a:r>
            <a:r>
              <a:rPr lang="en-US" altLang="zh-CN" i="1" baseline="-25000" dirty="0" smtClean="0">
                <a:ea typeface="ＭＳ Ｐゴシック" pitchFamily="34" charset="-128"/>
              </a:rPr>
              <a:t> </a:t>
            </a:r>
            <a:r>
              <a:rPr lang="en-US" altLang="zh-CN" i="1" dirty="0" smtClean="0">
                <a:ea typeface="ＭＳ Ｐゴシック" pitchFamily="34" charset="-128"/>
              </a:rPr>
              <a:t>.n</a:t>
            </a:r>
            <a:r>
              <a:rPr lang="en-US" altLang="zh-CN" i="1" baseline="-25000" dirty="0" smtClean="0">
                <a:ea typeface="ＭＳ Ｐゴシック" pitchFamily="34" charset="-128"/>
              </a:rPr>
              <a:t>s</a:t>
            </a:r>
            <a:r>
              <a:rPr lang="en-US" altLang="zh-CN" i="1" dirty="0" smtClean="0">
                <a:ea typeface="ＭＳ Ｐゴシック" pitchFamily="34" charset="-128"/>
              </a:rPr>
              <a:t> </a:t>
            </a:r>
            <a:r>
              <a:rPr lang="en-US" altLang="zh-CN" dirty="0" smtClean="0">
                <a:ea typeface="ＭＳ Ｐゴシック" pitchFamily="34" charset="-128"/>
              </a:rPr>
              <a:t>tuples; each tuple occupies </a:t>
            </a:r>
            <a:r>
              <a:rPr lang="en-US" altLang="zh-CN" i="1" dirty="0" err="1" smtClean="0">
                <a:ea typeface="ＭＳ Ｐゴシック" pitchFamily="34" charset="-128"/>
              </a:rPr>
              <a:t>l</a:t>
            </a:r>
            <a:r>
              <a:rPr lang="en-US" altLang="zh-CN" i="1" baseline="-25000" dirty="0" err="1" smtClean="0">
                <a:ea typeface="ＭＳ Ｐゴシック" pitchFamily="34" charset="-128"/>
              </a:rPr>
              <a:t>r</a:t>
            </a:r>
            <a:r>
              <a:rPr lang="en-US" altLang="zh-CN" i="1" dirty="0" smtClean="0">
                <a:ea typeface="ＭＳ Ｐゴシック" pitchFamily="34" charset="-128"/>
              </a:rPr>
              <a:t> </a:t>
            </a:r>
            <a:r>
              <a:rPr lang="en-US" altLang="zh-CN" i="1" dirty="0" smtClean="0">
                <a:ea typeface="ＭＳ Ｐゴシック" pitchFamily="34" charset="-128"/>
              </a:rPr>
              <a:t>+ </a:t>
            </a:r>
            <a:r>
              <a:rPr lang="en-US" altLang="zh-CN" i="1" dirty="0" smtClean="0">
                <a:ea typeface="ＭＳ Ｐゴシック" pitchFamily="34" charset="-128"/>
              </a:rPr>
              <a:t>l</a:t>
            </a:r>
            <a:r>
              <a:rPr lang="en-US" altLang="zh-CN" i="1" baseline="-25000" dirty="0" smtClean="0">
                <a:ea typeface="ＭＳ Ｐゴシック" pitchFamily="34" charset="-128"/>
              </a:rPr>
              <a:t>s</a:t>
            </a:r>
            <a:r>
              <a:rPr lang="en-US" altLang="zh-CN" i="1" dirty="0" smtClean="0">
                <a:ea typeface="ＭＳ Ｐゴシック" pitchFamily="34" charset="-128"/>
              </a:rPr>
              <a:t> </a:t>
            </a:r>
            <a:r>
              <a:rPr lang="en-US" altLang="zh-CN" dirty="0" smtClean="0">
                <a:ea typeface="ＭＳ Ｐゴシック" pitchFamily="34" charset="-128"/>
              </a:rPr>
              <a:t>bytes.</a:t>
            </a:r>
          </a:p>
          <a:p>
            <a:pPr>
              <a:spcBef>
                <a:spcPts val="1800"/>
              </a:spcBef>
            </a:pPr>
            <a:r>
              <a:rPr lang="en-US" altLang="zh-CN" dirty="0" smtClean="0">
                <a:ea typeface="ＭＳ Ｐゴシック" pitchFamily="34" charset="-128"/>
              </a:rPr>
              <a:t>If </a:t>
            </a:r>
            <a:r>
              <a:rPr lang="en-US" altLang="zh-CN" i="1" dirty="0" smtClean="0">
                <a:ea typeface="ＭＳ Ｐゴシック" pitchFamily="34" charset="-128"/>
              </a:rPr>
              <a:t>R </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S</a:t>
            </a:r>
            <a:r>
              <a:rPr lang="en-US" altLang="zh-CN" dirty="0" smtClean="0">
                <a:ea typeface="ＭＳ Ｐゴシック" pitchFamily="34" charset="-128"/>
                <a:sym typeface="Symbol" pitchFamily="18" charset="2"/>
              </a:rPr>
              <a:t> </a:t>
            </a:r>
            <a:r>
              <a:rPr lang="en-US" altLang="zh-CN" dirty="0" smtClean="0">
                <a:solidFill>
                  <a:srgbClr val="C00000"/>
                </a:solidFill>
                <a:ea typeface="ＭＳ Ｐゴシック" pitchFamily="34" charset="-128"/>
                <a:sym typeface="Symbol" pitchFamily="18" charset="2"/>
              </a:rPr>
              <a:t>= </a:t>
            </a:r>
            <a:r>
              <a:rPr lang="en-US" altLang="zh-CN" dirty="0" smtClean="0">
                <a:ea typeface="ＭＳ Ｐゴシック" pitchFamily="34" charset="-128"/>
                <a:sym typeface="Symbol" pitchFamily="18" charset="2"/>
              </a:rPr>
              <a:t>, then </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s</a:t>
            </a:r>
            <a:r>
              <a:rPr lang="en-US" altLang="zh-CN" dirty="0" smtClean="0">
                <a:ea typeface="ＭＳ Ｐゴシック" pitchFamily="34" charset="-128"/>
                <a:sym typeface="Symbol" pitchFamily="18" charset="2"/>
              </a:rPr>
              <a:t> is the same as </a:t>
            </a:r>
            <a:r>
              <a:rPr lang="en-US" altLang="zh-CN" i="1" dirty="0" smtClean="0">
                <a:ea typeface="ＭＳ Ｐゴシック" pitchFamily="34" charset="-128"/>
                <a:sym typeface="Symbol" pitchFamily="18" charset="2"/>
              </a:rPr>
              <a:t>r  </a:t>
            </a:r>
            <a:r>
              <a:rPr lang="en-US" altLang="zh-CN" dirty="0" smtClean="0">
                <a:ea typeface="ＭＳ Ｐゴシック" pitchFamily="34" charset="-128"/>
                <a:sym typeface="Symbol" pitchFamily="18" charset="2"/>
              </a:rPr>
              <a:t>x </a:t>
            </a:r>
            <a:r>
              <a:rPr lang="en-US" altLang="zh-CN" i="1" dirty="0" smtClean="0">
                <a:ea typeface="ＭＳ Ｐゴシック" pitchFamily="34" charset="-128"/>
                <a:sym typeface="Symbol" pitchFamily="18" charset="2"/>
              </a:rPr>
              <a:t>s. </a:t>
            </a:r>
          </a:p>
          <a:p>
            <a:pPr>
              <a:spcBef>
                <a:spcPts val="1800"/>
              </a:spcBef>
            </a:pPr>
            <a:r>
              <a:rPr lang="en-US" altLang="zh-CN" dirty="0" smtClean="0">
                <a:ea typeface="ＭＳ Ｐゴシック" pitchFamily="34" charset="-128"/>
                <a:sym typeface="Symbol" pitchFamily="18" charset="2"/>
              </a:rPr>
              <a:t>If </a:t>
            </a:r>
            <a:r>
              <a:rPr lang="en-US" altLang="zh-CN" i="1" dirty="0" smtClean="0">
                <a:ea typeface="ＭＳ Ｐゴシック" pitchFamily="34" charset="-128"/>
              </a:rPr>
              <a:t>R </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S</a:t>
            </a:r>
            <a:r>
              <a:rPr lang="en-US" altLang="zh-CN" dirty="0" smtClean="0">
                <a:ea typeface="ＭＳ Ｐゴシック" pitchFamily="34" charset="-128"/>
                <a:sym typeface="Symbol" pitchFamily="18" charset="2"/>
              </a:rPr>
              <a:t> is </a:t>
            </a:r>
            <a:r>
              <a:rPr lang="en-US" altLang="zh-CN" dirty="0" smtClean="0">
                <a:solidFill>
                  <a:srgbClr val="C00000"/>
                </a:solidFill>
                <a:ea typeface="ＭＳ Ｐゴシック" pitchFamily="34" charset="-128"/>
                <a:sym typeface="Symbol" pitchFamily="18" charset="2"/>
              </a:rPr>
              <a:t>a key for </a:t>
            </a:r>
            <a:r>
              <a:rPr lang="en-US" altLang="zh-CN" i="1" dirty="0" smtClean="0">
                <a:solidFill>
                  <a:srgbClr val="C00000"/>
                </a:solidFill>
                <a:ea typeface="ＭＳ Ｐゴシック" pitchFamily="34" charset="-128"/>
                <a:sym typeface="Symbol" pitchFamily="18" charset="2"/>
              </a:rPr>
              <a:t>R</a:t>
            </a:r>
            <a:r>
              <a:rPr lang="en-US" altLang="zh-CN" dirty="0" smtClean="0">
                <a:ea typeface="ＭＳ Ｐゴシック" pitchFamily="34" charset="-128"/>
                <a:sym typeface="Symbol" pitchFamily="18" charset="2"/>
              </a:rPr>
              <a:t>, then a tuple of </a:t>
            </a:r>
            <a:r>
              <a:rPr lang="en-US" altLang="zh-CN" i="1" dirty="0" smtClean="0">
                <a:ea typeface="ＭＳ Ｐゴシック" pitchFamily="34" charset="-128"/>
                <a:sym typeface="Symbol" pitchFamily="18" charset="2"/>
              </a:rPr>
              <a:t>s</a:t>
            </a:r>
            <a:r>
              <a:rPr lang="en-US" altLang="zh-CN" dirty="0" smtClean="0">
                <a:ea typeface="ＭＳ Ｐゴシック" pitchFamily="34" charset="-128"/>
                <a:sym typeface="Symbol" pitchFamily="18" charset="2"/>
              </a:rPr>
              <a:t> will join with at most one tuple from </a:t>
            </a:r>
            <a:r>
              <a:rPr lang="en-US" altLang="zh-CN" i="1" dirty="0" smtClean="0">
                <a:ea typeface="ＭＳ Ｐゴシック" pitchFamily="34" charset="-128"/>
                <a:sym typeface="Symbol" pitchFamily="18" charset="2"/>
              </a:rPr>
              <a:t>r</a:t>
            </a:r>
            <a:endParaRPr lang="en-US" altLang="zh-CN" dirty="0" smtClean="0">
              <a:ea typeface="ＭＳ Ｐゴシック" pitchFamily="34" charset="-128"/>
              <a:sym typeface="Symbol" pitchFamily="18" charset="2"/>
            </a:endParaRPr>
          </a:p>
          <a:p>
            <a:pPr lvl="1"/>
            <a:r>
              <a:rPr lang="en-US" altLang="zh-CN" dirty="0" smtClean="0">
                <a:ea typeface="ＭＳ Ｐゴシック" pitchFamily="34" charset="-128"/>
                <a:sym typeface="Symbol" pitchFamily="18" charset="2"/>
              </a:rPr>
              <a:t>therefore, the number of tuples in </a:t>
            </a:r>
            <a:r>
              <a:rPr lang="en-US" altLang="zh-CN" i="1" dirty="0" smtClean="0">
                <a:ea typeface="ＭＳ Ｐゴシック" pitchFamily="34" charset="-128"/>
                <a:sym typeface="Symbol" pitchFamily="18" charset="2"/>
              </a:rPr>
              <a:t>r     s</a:t>
            </a:r>
            <a:r>
              <a:rPr lang="en-US" altLang="zh-CN" dirty="0" smtClean="0">
                <a:ea typeface="ＭＳ Ｐゴシック" pitchFamily="34" charset="-128"/>
                <a:sym typeface="Symbol" pitchFamily="18" charset="2"/>
              </a:rPr>
              <a:t> is no greater than the number of tuples in </a:t>
            </a:r>
            <a:r>
              <a:rPr lang="en-US" altLang="zh-CN" i="1" dirty="0" smtClean="0">
                <a:ea typeface="ＭＳ Ｐゴシック" pitchFamily="34" charset="-128"/>
                <a:sym typeface="Symbol" pitchFamily="18" charset="2"/>
              </a:rPr>
              <a:t>s.</a:t>
            </a:r>
          </a:p>
          <a:p>
            <a:pPr>
              <a:spcBef>
                <a:spcPts val="1800"/>
              </a:spcBef>
            </a:pPr>
            <a:r>
              <a:rPr lang="en-US" altLang="zh-CN" dirty="0" smtClean="0">
                <a:ea typeface="ＭＳ Ｐゴシック" pitchFamily="34" charset="-128"/>
                <a:sym typeface="Symbol" pitchFamily="18" charset="2"/>
              </a:rPr>
              <a:t>If </a:t>
            </a:r>
            <a:r>
              <a:rPr lang="en-US" altLang="zh-CN" i="1" dirty="0" smtClean="0">
                <a:ea typeface="ＭＳ Ｐゴシック" pitchFamily="34" charset="-128"/>
              </a:rPr>
              <a:t>R </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S</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in </a:t>
            </a:r>
            <a:r>
              <a:rPr lang="en-US" altLang="zh-CN" dirty="0" smtClean="0">
                <a:ea typeface="ＭＳ Ｐゴシック" pitchFamily="34" charset="-128"/>
                <a:sym typeface="Symbol" pitchFamily="18" charset="2"/>
              </a:rPr>
              <a:t>S </a:t>
            </a:r>
            <a:r>
              <a:rPr lang="en-US" altLang="zh-CN" dirty="0" smtClean="0">
                <a:solidFill>
                  <a:srgbClr val="C00000"/>
                </a:solidFill>
                <a:ea typeface="ＭＳ Ｐゴシック" pitchFamily="34" charset="-128"/>
                <a:sym typeface="Symbol" pitchFamily="18" charset="2"/>
              </a:rPr>
              <a:t>is a foreign key in </a:t>
            </a:r>
            <a:r>
              <a:rPr lang="en-US" altLang="zh-CN" i="1" dirty="0" smtClean="0">
                <a:solidFill>
                  <a:srgbClr val="C00000"/>
                </a:solidFill>
                <a:ea typeface="ＭＳ Ｐゴシック" pitchFamily="34" charset="-128"/>
                <a:sym typeface="Symbol" pitchFamily="18" charset="2"/>
              </a:rPr>
              <a:t>S</a:t>
            </a:r>
            <a:r>
              <a:rPr lang="en-US" altLang="zh-CN" dirty="0" smtClean="0">
                <a:ea typeface="ＭＳ Ｐゴシック" pitchFamily="34" charset="-128"/>
                <a:sym typeface="Symbol" pitchFamily="18" charset="2"/>
              </a:rPr>
              <a:t> referencing </a:t>
            </a:r>
            <a:r>
              <a:rPr lang="en-US" altLang="zh-CN" i="1" dirty="0" smtClean="0">
                <a:ea typeface="ＭＳ Ｐゴシック" pitchFamily="34" charset="-128"/>
                <a:sym typeface="Symbol" pitchFamily="18" charset="2"/>
              </a:rPr>
              <a:t>R, </a:t>
            </a:r>
            <a:r>
              <a:rPr lang="en-US" altLang="zh-CN" dirty="0" smtClean="0">
                <a:ea typeface="ＭＳ Ｐゴシック" pitchFamily="34" charset="-128"/>
                <a:sym typeface="Symbol" pitchFamily="18" charset="2"/>
              </a:rPr>
              <a:t>then the number of tuples in </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s</a:t>
            </a:r>
            <a:r>
              <a:rPr lang="en-US" altLang="zh-CN" dirty="0" smtClean="0">
                <a:ea typeface="ＭＳ Ｐゴシック" pitchFamily="34" charset="-128"/>
                <a:sym typeface="Symbol" pitchFamily="18" charset="2"/>
              </a:rPr>
              <a:t> is exactly the same as the number of tuples in </a:t>
            </a:r>
            <a:r>
              <a:rPr lang="en-US" altLang="zh-CN" i="1" dirty="0" smtClean="0">
                <a:ea typeface="ＭＳ Ｐゴシック" pitchFamily="34" charset="-128"/>
                <a:sym typeface="Symbol" pitchFamily="18" charset="2"/>
              </a:rPr>
              <a:t>s.</a:t>
            </a:r>
          </a:p>
          <a:p>
            <a:pPr lvl="2"/>
            <a:r>
              <a:rPr lang="en-US" altLang="zh-CN" sz="1800" dirty="0" smtClean="0">
                <a:ea typeface="ＭＳ Ｐゴシック" pitchFamily="34" charset="-128"/>
                <a:sym typeface="Symbol" pitchFamily="18" charset="2"/>
              </a:rPr>
              <a:t>The case for </a:t>
            </a:r>
            <a:r>
              <a:rPr lang="en-US" altLang="zh-CN" sz="1800" i="1" dirty="0" smtClean="0">
                <a:ea typeface="ＭＳ Ｐゴシック" pitchFamily="34" charset="-128"/>
              </a:rPr>
              <a:t>R </a:t>
            </a:r>
            <a:r>
              <a:rPr lang="en-US" altLang="zh-CN" sz="1800" dirty="0" smtClean="0">
                <a:ea typeface="ＭＳ Ｐゴシック" pitchFamily="34" charset="-128"/>
                <a:sym typeface="Symbol" pitchFamily="18" charset="2"/>
              </a:rPr>
              <a:t> </a:t>
            </a:r>
            <a:r>
              <a:rPr lang="en-US" altLang="zh-CN" sz="1800" i="1" dirty="0" smtClean="0">
                <a:ea typeface="ＭＳ Ｐゴシック" pitchFamily="34" charset="-128"/>
                <a:sym typeface="Symbol" pitchFamily="18" charset="2"/>
              </a:rPr>
              <a:t>S</a:t>
            </a:r>
            <a:r>
              <a:rPr lang="en-US" altLang="zh-CN" sz="1800" dirty="0" smtClean="0">
                <a:ea typeface="ＭＳ Ｐゴシック" pitchFamily="34" charset="-128"/>
                <a:sym typeface="Symbol" pitchFamily="18" charset="2"/>
              </a:rPr>
              <a:t> being a foreign key referencing </a:t>
            </a:r>
            <a:r>
              <a:rPr lang="en-US" altLang="zh-CN" sz="1800" i="1" dirty="0" smtClean="0">
                <a:ea typeface="ＭＳ Ｐゴシック" pitchFamily="34" charset="-128"/>
                <a:sym typeface="Symbol" pitchFamily="18" charset="2"/>
              </a:rPr>
              <a:t>S</a:t>
            </a:r>
            <a:r>
              <a:rPr lang="en-US" altLang="zh-CN" sz="1800" dirty="0" smtClean="0">
                <a:ea typeface="ＭＳ Ｐゴシック" pitchFamily="34" charset="-128"/>
                <a:sym typeface="Symbol" pitchFamily="18" charset="2"/>
              </a:rPr>
              <a:t> is symmetric.</a:t>
            </a:r>
          </a:p>
        </p:txBody>
      </p:sp>
      <p:sp>
        <p:nvSpPr>
          <p:cNvPr id="92163" name="AutoShape 4"/>
          <p:cNvSpPr>
            <a:spLocks noChangeArrowheads="1"/>
          </p:cNvSpPr>
          <p:nvPr/>
        </p:nvSpPr>
        <p:spPr bwMode="auto">
          <a:xfrm rot="5400000">
            <a:off x="3766638" y="4400404"/>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92164" name="AutoShape 5"/>
          <p:cNvSpPr>
            <a:spLocks noChangeArrowheads="1"/>
          </p:cNvSpPr>
          <p:nvPr/>
        </p:nvSpPr>
        <p:spPr bwMode="auto">
          <a:xfrm rot="5400000">
            <a:off x="5339936" y="3308690"/>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92165" name="AutoShape 6"/>
          <p:cNvSpPr>
            <a:spLocks noChangeArrowheads="1"/>
          </p:cNvSpPr>
          <p:nvPr/>
        </p:nvSpPr>
        <p:spPr bwMode="auto">
          <a:xfrm rot="5400000">
            <a:off x="3638516" y="207489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29566882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xfrm>
            <a:off x="727075" y="200025"/>
            <a:ext cx="8077200" cy="609600"/>
          </a:xfrm>
        </p:spPr>
        <p:txBody>
          <a:bodyPr/>
          <a:lstStyle/>
          <a:p>
            <a:r>
              <a:rPr lang="en-US" altLang="zh-CN" dirty="0">
                <a:ea typeface="宋体" charset="-122"/>
              </a:rPr>
              <a:t>Estimation of the Size of Joins (Cont.)</a:t>
            </a:r>
          </a:p>
        </p:txBody>
      </p:sp>
      <p:sp>
        <p:nvSpPr>
          <p:cNvPr id="94210" name="Rectangle 3"/>
          <p:cNvSpPr>
            <a:spLocks noGrp="1" noChangeArrowheads="1"/>
          </p:cNvSpPr>
          <p:nvPr>
            <p:ph type="body" idx="1"/>
          </p:nvPr>
        </p:nvSpPr>
        <p:spPr/>
        <p:txBody>
          <a:bodyPr/>
          <a:lstStyle/>
          <a:p>
            <a:r>
              <a:rPr lang="en-US" altLang="zh-CN" dirty="0" smtClean="0">
                <a:ea typeface="ＭＳ Ｐゴシック" pitchFamily="34" charset="-128"/>
              </a:rPr>
              <a:t>If </a:t>
            </a:r>
            <a:r>
              <a:rPr lang="en-US" altLang="zh-CN" i="1" dirty="0" smtClean="0">
                <a:ea typeface="ＭＳ Ｐゴシック" pitchFamily="34" charset="-128"/>
              </a:rPr>
              <a:t>R </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S</a:t>
            </a:r>
            <a:r>
              <a:rPr lang="en-US" altLang="zh-CN" dirty="0" smtClean="0">
                <a:ea typeface="ＭＳ Ｐゴシック" pitchFamily="34" charset="-128"/>
                <a:sym typeface="Symbol" pitchFamily="18" charset="2"/>
              </a:rPr>
              <a:t> </a:t>
            </a:r>
            <a:r>
              <a:rPr lang="en-US" altLang="zh-CN" dirty="0" smtClean="0">
                <a:solidFill>
                  <a:srgbClr val="C00000"/>
                </a:solidFill>
                <a:ea typeface="ＭＳ Ｐゴシック" pitchFamily="34" charset="-128"/>
                <a:sym typeface="Symbol" pitchFamily="18" charset="2"/>
              </a:rPr>
              <a:t>= {</a:t>
            </a:r>
            <a:r>
              <a:rPr lang="en-US" altLang="zh-CN" i="1" dirty="0" smtClean="0">
                <a:solidFill>
                  <a:srgbClr val="C00000"/>
                </a:solidFill>
                <a:ea typeface="ＭＳ Ｐゴシック" pitchFamily="34" charset="-128"/>
                <a:sym typeface="Symbol" pitchFamily="18" charset="2"/>
              </a:rPr>
              <a:t>A</a:t>
            </a:r>
            <a:r>
              <a:rPr lang="en-US" altLang="zh-CN" dirty="0" smtClean="0">
                <a:solidFill>
                  <a:srgbClr val="C00000"/>
                </a:solidFill>
                <a:ea typeface="ＭＳ Ｐゴシック" pitchFamily="34" charset="-128"/>
                <a:sym typeface="Symbol" pitchFamily="18" charset="2"/>
              </a:rPr>
              <a:t>} is not a key </a:t>
            </a:r>
            <a:r>
              <a:rPr lang="en-US" altLang="zh-CN" dirty="0" smtClean="0">
                <a:ea typeface="ＭＳ Ｐゴシック" pitchFamily="34" charset="-128"/>
                <a:sym typeface="Symbol" pitchFamily="18" charset="2"/>
              </a:rPr>
              <a:t>for </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or </a:t>
            </a:r>
            <a:r>
              <a:rPr lang="en-US" altLang="zh-CN" i="1" dirty="0" smtClean="0">
                <a:ea typeface="ＭＳ Ｐゴシック" pitchFamily="34" charset="-128"/>
                <a:sym typeface="Symbol" pitchFamily="18" charset="2"/>
              </a:rPr>
              <a:t>S</a:t>
            </a:r>
            <a:r>
              <a:rPr lang="en-US" altLang="zh-CN" dirty="0" smtClean="0">
                <a:ea typeface="ＭＳ Ｐゴシック" pitchFamily="34" charset="-128"/>
                <a:sym typeface="Symbol" pitchFamily="18" charset="2"/>
              </a:rPr>
              <a:t>.</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If we assume that every tuple </a:t>
            </a:r>
            <a:r>
              <a:rPr lang="en-US" altLang="zh-CN" i="1" dirty="0" smtClean="0">
                <a:ea typeface="ＭＳ Ｐゴシック" pitchFamily="34" charset="-128"/>
                <a:sym typeface="Symbol" pitchFamily="18" charset="2"/>
              </a:rPr>
              <a:t>t </a:t>
            </a:r>
            <a:r>
              <a:rPr lang="en-US" altLang="zh-CN" dirty="0" smtClean="0">
                <a:ea typeface="ＭＳ Ｐゴシック" pitchFamily="34" charset="-128"/>
                <a:sym typeface="Symbol" pitchFamily="18" charset="2"/>
              </a:rPr>
              <a:t>in </a:t>
            </a:r>
            <a:r>
              <a:rPr lang="en-US" altLang="zh-CN" i="1" dirty="0" smtClean="0">
                <a:ea typeface="ＭＳ Ｐゴシック" pitchFamily="34" charset="-128"/>
                <a:sym typeface="Symbol" pitchFamily="18" charset="2"/>
              </a:rPr>
              <a:t>R </a:t>
            </a:r>
            <a:r>
              <a:rPr lang="en-US" altLang="zh-CN" dirty="0" smtClean="0">
                <a:ea typeface="ＭＳ Ｐゴシック" pitchFamily="34" charset="-128"/>
                <a:sym typeface="Symbol" pitchFamily="18" charset="2"/>
              </a:rPr>
              <a:t>produces tuples in </a:t>
            </a:r>
            <a:r>
              <a:rPr lang="en-US" altLang="zh-CN" i="1" dirty="0" smtClean="0">
                <a:ea typeface="ＭＳ Ｐゴシック" pitchFamily="34" charset="-128"/>
                <a:sym typeface="Symbol" pitchFamily="18" charset="2"/>
              </a:rPr>
              <a:t>R    S,</a:t>
            </a:r>
            <a:r>
              <a:rPr lang="en-US" altLang="zh-CN" dirty="0" smtClean="0">
                <a:ea typeface="ＭＳ Ｐゴシック" pitchFamily="34" charset="-128"/>
                <a:sym typeface="Symbol" pitchFamily="18" charset="2"/>
              </a:rPr>
              <a:t> the number of tuples in </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S</a:t>
            </a:r>
            <a:r>
              <a:rPr lang="en-US" altLang="zh-CN" dirty="0" smtClean="0">
                <a:ea typeface="ＭＳ Ｐゴシック" pitchFamily="34" charset="-128"/>
                <a:sym typeface="Symbol" pitchFamily="18" charset="2"/>
              </a:rPr>
              <a:t> is estimated to be:</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If the reverse is true, the estimate obtained will be:</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a:r>
            <a:br>
              <a:rPr lang="en-US" altLang="zh-CN" dirty="0" smtClean="0">
                <a:ea typeface="ＭＳ Ｐゴシック" pitchFamily="34" charset="-128"/>
                <a:sym typeface="Symbol" pitchFamily="18" charset="2"/>
              </a:rPr>
            </a:br>
            <a:r>
              <a:rPr lang="en-US" altLang="zh-CN" dirty="0" smtClean="0">
                <a:solidFill>
                  <a:srgbClr val="C00000"/>
                </a:solidFill>
                <a:ea typeface="ＭＳ Ｐゴシック" pitchFamily="34" charset="-128"/>
                <a:sym typeface="Symbol" pitchFamily="18" charset="2"/>
              </a:rPr>
              <a:t>The lower of these two estimates </a:t>
            </a:r>
            <a:r>
              <a:rPr lang="en-US" altLang="zh-CN" dirty="0" smtClean="0">
                <a:ea typeface="ＭＳ Ｐゴシック" pitchFamily="34" charset="-128"/>
                <a:sym typeface="Symbol" pitchFamily="18" charset="2"/>
              </a:rPr>
              <a:t>is probably the more accurate one.</a:t>
            </a:r>
          </a:p>
          <a:p>
            <a:r>
              <a:rPr lang="en-US" altLang="zh-CN" dirty="0" smtClean="0">
                <a:ea typeface="ＭＳ Ｐゴシック" pitchFamily="34" charset="-128"/>
                <a:sym typeface="Symbol" pitchFamily="18" charset="2"/>
              </a:rPr>
              <a:t>Can improve on above if </a:t>
            </a:r>
            <a:r>
              <a:rPr lang="en-US" altLang="zh-CN" dirty="0" smtClean="0">
                <a:solidFill>
                  <a:srgbClr val="FF0000"/>
                </a:solidFill>
                <a:ea typeface="ＭＳ Ｐゴシック" pitchFamily="34" charset="-128"/>
                <a:sym typeface="Symbol" pitchFamily="18" charset="2"/>
              </a:rPr>
              <a:t>histograms</a:t>
            </a:r>
            <a:r>
              <a:rPr lang="en-US" altLang="zh-CN" dirty="0" smtClean="0">
                <a:ea typeface="ＭＳ Ｐゴシック" pitchFamily="34" charset="-128"/>
                <a:sym typeface="Symbol" pitchFamily="18" charset="2"/>
              </a:rPr>
              <a:t> are available</a:t>
            </a:r>
          </a:p>
          <a:p>
            <a:pPr lvl="1"/>
            <a:r>
              <a:rPr lang="en-US" altLang="zh-CN" dirty="0" smtClean="0">
                <a:ea typeface="ＭＳ Ｐゴシック" pitchFamily="34" charset="-128"/>
              </a:rPr>
              <a:t>Use formula similar to above, for each cell of histograms on the two relations </a:t>
            </a:r>
          </a:p>
        </p:txBody>
      </p:sp>
      <p:graphicFrame>
        <p:nvGraphicFramePr>
          <p:cNvPr id="94211" name="Object 2"/>
          <p:cNvGraphicFramePr>
            <a:graphicFrameLocks noChangeAspect="1"/>
          </p:cNvGraphicFramePr>
          <p:nvPr/>
        </p:nvGraphicFramePr>
        <p:xfrm>
          <a:off x="3300413" y="2157413"/>
          <a:ext cx="722312" cy="609600"/>
        </p:xfrm>
        <a:graphic>
          <a:graphicData uri="http://schemas.openxmlformats.org/presentationml/2006/ole">
            <mc:AlternateContent xmlns:mc="http://schemas.openxmlformats.org/markup-compatibility/2006">
              <mc:Choice xmlns:v="urn:schemas-microsoft-com:vml" Requires="v">
                <p:oleObj spid="_x0000_s421944" name="Equation" r:id="rId4" imgW="723900" imgH="609600" progId="Equation.3">
                  <p:embed/>
                </p:oleObj>
              </mc:Choice>
              <mc:Fallback>
                <p:oleObj name="Equation" r:id="rId4" imgW="723900" imgH="609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0413" y="2157413"/>
                        <a:ext cx="722312"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94212" name="Object 3"/>
          <p:cNvGraphicFramePr>
            <a:graphicFrameLocks noChangeAspect="1"/>
          </p:cNvGraphicFramePr>
          <p:nvPr/>
        </p:nvGraphicFramePr>
        <p:xfrm>
          <a:off x="3336925" y="3354388"/>
          <a:ext cx="711200" cy="609600"/>
        </p:xfrm>
        <a:graphic>
          <a:graphicData uri="http://schemas.openxmlformats.org/presentationml/2006/ole">
            <mc:AlternateContent xmlns:mc="http://schemas.openxmlformats.org/markup-compatibility/2006">
              <mc:Choice xmlns:v="urn:schemas-microsoft-com:vml" Requires="v">
                <p:oleObj spid="_x0000_s421945" name="Equation" r:id="rId6" imgW="711200" imgH="609600" progId="Equation.3">
                  <p:embed/>
                </p:oleObj>
              </mc:Choice>
              <mc:Fallback>
                <p:oleObj name="Equation" r:id="rId6" imgW="711200" imgH="609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6925" y="3354388"/>
                        <a:ext cx="711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94213" name="AutoShape 6"/>
          <p:cNvSpPr>
            <a:spLocks noChangeArrowheads="1"/>
          </p:cNvSpPr>
          <p:nvPr/>
        </p:nvSpPr>
        <p:spPr bwMode="auto">
          <a:xfrm rot="5400000">
            <a:off x="7424117" y="1552574"/>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94214" name="AutoShape 7"/>
          <p:cNvSpPr>
            <a:spLocks noChangeArrowheads="1"/>
          </p:cNvSpPr>
          <p:nvPr/>
        </p:nvSpPr>
        <p:spPr bwMode="auto">
          <a:xfrm rot="5400000">
            <a:off x="3519936" y="1849403"/>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3999339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r>
              <a:rPr lang="en-US" altLang="zh-CN" dirty="0" smtClean="0">
                <a:ea typeface="宋体" charset="-122"/>
              </a:rPr>
              <a:t>Example of Join size estimation</a:t>
            </a:r>
            <a:endParaRPr lang="en-US" altLang="zh-CN" dirty="0">
              <a:ea typeface="宋体" charset="-122"/>
            </a:endParaRPr>
          </a:p>
        </p:txBody>
      </p:sp>
      <p:sp>
        <p:nvSpPr>
          <p:cNvPr id="90114" name="Rectangle 3"/>
          <p:cNvSpPr>
            <a:spLocks noGrp="1" noChangeArrowheads="1"/>
          </p:cNvSpPr>
          <p:nvPr>
            <p:ph type="body" idx="1"/>
          </p:nvPr>
        </p:nvSpPr>
        <p:spPr>
          <a:xfrm>
            <a:off x="914400" y="1120775"/>
            <a:ext cx="7507288" cy="4970463"/>
          </a:xfrm>
        </p:spPr>
        <p:txBody>
          <a:bodyPr/>
          <a:lstStyle/>
          <a:p>
            <a:pPr>
              <a:lnSpc>
                <a:spcPct val="90000"/>
              </a:lnSpc>
              <a:buFont typeface="Monotype Sorts" pitchFamily="2" charset="2"/>
              <a:buNone/>
              <a:tabLst>
                <a:tab pos="635000" algn="l"/>
                <a:tab pos="2568575" algn="l"/>
              </a:tabLst>
            </a:pPr>
            <a:r>
              <a:rPr lang="en-US" altLang="zh-CN" dirty="0" smtClean="0">
                <a:ea typeface="ＭＳ Ｐゴシック" pitchFamily="34" charset="-128"/>
              </a:rPr>
              <a:t>Running example: </a:t>
            </a:r>
            <a:br>
              <a:rPr lang="en-US" altLang="zh-CN" dirty="0" smtClean="0">
                <a:ea typeface="ＭＳ Ｐゴシック" pitchFamily="34" charset="-128"/>
              </a:rPr>
            </a:br>
            <a:r>
              <a:rPr lang="en-US" altLang="zh-CN" dirty="0" smtClean="0">
                <a:ea typeface="ＭＳ Ｐゴシック" pitchFamily="34" charset="-128"/>
              </a:rPr>
              <a:t>	</a:t>
            </a:r>
            <a:r>
              <a:rPr lang="en-US" altLang="zh-CN" i="1" dirty="0" smtClean="0">
                <a:ea typeface="ＭＳ Ｐゴシック" pitchFamily="34" charset="-128"/>
              </a:rPr>
              <a:t>student </a:t>
            </a:r>
            <a:r>
              <a:rPr lang="en-US" altLang="zh-CN" dirty="0" smtClean="0">
                <a:ea typeface="ＭＳ Ｐゴシック" pitchFamily="34" charset="-128"/>
              </a:rPr>
              <a:t>     </a:t>
            </a:r>
            <a:r>
              <a:rPr lang="en-US" altLang="zh-CN" i="1" dirty="0" smtClean="0">
                <a:ea typeface="ＭＳ Ｐゴシック" pitchFamily="34" charset="-128"/>
              </a:rPr>
              <a:t>takes</a:t>
            </a:r>
          </a:p>
          <a:p>
            <a:pPr>
              <a:lnSpc>
                <a:spcPct val="90000"/>
              </a:lnSpc>
              <a:buFont typeface="Monotype Sorts" pitchFamily="2" charset="2"/>
              <a:buNone/>
              <a:tabLst>
                <a:tab pos="635000" algn="l"/>
                <a:tab pos="2568575" algn="l"/>
              </a:tabLst>
            </a:pPr>
            <a:r>
              <a:rPr lang="en-US" altLang="zh-CN" dirty="0" smtClean="0">
                <a:ea typeface="ＭＳ Ｐゴシック" pitchFamily="34" charset="-128"/>
              </a:rPr>
              <a:t>Catalog information for join examples:</a:t>
            </a:r>
          </a:p>
          <a:p>
            <a:pPr>
              <a:lnSpc>
                <a:spcPct val="90000"/>
              </a:lnSpc>
              <a:tabLst>
                <a:tab pos="635000" algn="l"/>
                <a:tab pos="2568575" algn="l"/>
              </a:tabLst>
            </a:pPr>
            <a:r>
              <a:rPr lang="en-US" altLang="zh-CN" sz="1800" i="1" dirty="0" err="1" smtClean="0">
                <a:ea typeface="ＭＳ Ｐゴシック" pitchFamily="34" charset="-128"/>
              </a:rPr>
              <a:t>n</a:t>
            </a:r>
            <a:r>
              <a:rPr lang="en-US" altLang="zh-CN" sz="1800" i="1" baseline="-25000" dirty="0" err="1" smtClean="0">
                <a:ea typeface="ＭＳ Ｐゴシック" pitchFamily="34" charset="-128"/>
              </a:rPr>
              <a:t>student</a:t>
            </a:r>
            <a:r>
              <a:rPr lang="en-US" altLang="zh-CN" sz="1800" i="1" dirty="0" smtClean="0">
                <a:ea typeface="ＭＳ Ｐゴシック" pitchFamily="34" charset="-128"/>
              </a:rPr>
              <a:t> = 5</a:t>
            </a:r>
            <a:r>
              <a:rPr lang="en-US" altLang="zh-CN" sz="1800" dirty="0" smtClean="0">
                <a:ea typeface="ＭＳ Ｐゴシック" pitchFamily="34" charset="-128"/>
              </a:rPr>
              <a:t>,000.</a:t>
            </a:r>
          </a:p>
          <a:p>
            <a:pPr>
              <a:lnSpc>
                <a:spcPct val="90000"/>
              </a:lnSpc>
              <a:tabLst>
                <a:tab pos="635000" algn="l"/>
                <a:tab pos="2568575" algn="l"/>
              </a:tabLst>
            </a:pPr>
            <a:r>
              <a:rPr lang="en-US" altLang="zh-CN" sz="1800" i="1" dirty="0" err="1" smtClean="0">
                <a:ea typeface="ＭＳ Ｐゴシック" pitchFamily="34" charset="-128"/>
              </a:rPr>
              <a:t>f</a:t>
            </a:r>
            <a:r>
              <a:rPr lang="en-US" altLang="zh-CN" sz="1800" i="1" baseline="-25000" dirty="0" err="1" smtClean="0">
                <a:ea typeface="ＭＳ Ｐゴシック" pitchFamily="34" charset="-128"/>
              </a:rPr>
              <a:t>student</a:t>
            </a:r>
            <a:r>
              <a:rPr lang="en-US" altLang="zh-CN" sz="1800" i="1" dirty="0" smtClean="0">
                <a:ea typeface="ＭＳ Ｐゴシック" pitchFamily="34" charset="-128"/>
              </a:rPr>
              <a:t>  = 50, </a:t>
            </a:r>
            <a:r>
              <a:rPr lang="en-US" altLang="zh-CN" sz="1800" dirty="0" smtClean="0">
                <a:ea typeface="ＭＳ Ｐゴシック" pitchFamily="34" charset="-128"/>
              </a:rPr>
              <a:t>which implies that </a:t>
            </a:r>
            <a:br>
              <a:rPr lang="en-US" altLang="zh-CN" sz="1800" dirty="0" smtClean="0">
                <a:ea typeface="ＭＳ Ｐゴシック" pitchFamily="34" charset="-128"/>
              </a:rPr>
            </a:br>
            <a:r>
              <a:rPr lang="en-US" altLang="zh-CN" sz="1800" i="1" dirty="0" smtClean="0">
                <a:ea typeface="ＭＳ Ｐゴシック" pitchFamily="34" charset="-128"/>
              </a:rPr>
              <a:t>	</a:t>
            </a:r>
            <a:r>
              <a:rPr lang="en-US" altLang="zh-CN" sz="1800" i="1" dirty="0" err="1" smtClean="0">
                <a:ea typeface="ＭＳ Ｐゴシック" pitchFamily="34" charset="-128"/>
              </a:rPr>
              <a:t>b</a:t>
            </a:r>
            <a:r>
              <a:rPr lang="en-US" altLang="zh-CN" sz="1800" i="1" baseline="-25000" dirty="0" err="1" smtClean="0">
                <a:ea typeface="ＭＳ Ｐゴシック" pitchFamily="34" charset="-128"/>
              </a:rPr>
              <a:t>student</a:t>
            </a:r>
            <a:r>
              <a:rPr lang="en-US" altLang="zh-CN" dirty="0" smtClean="0">
                <a:ea typeface="ＭＳ Ｐゴシック" pitchFamily="34" charset="-128"/>
              </a:rPr>
              <a:t> </a:t>
            </a:r>
            <a:r>
              <a:rPr lang="en-US" altLang="zh-CN" sz="1800" dirty="0" smtClean="0">
                <a:ea typeface="ＭＳ Ｐゴシック" pitchFamily="34" charset="-128"/>
              </a:rPr>
              <a:t>=5000/50 = 100.</a:t>
            </a:r>
          </a:p>
          <a:p>
            <a:pPr>
              <a:lnSpc>
                <a:spcPct val="90000"/>
              </a:lnSpc>
              <a:tabLst>
                <a:tab pos="635000" algn="l"/>
                <a:tab pos="2568575" algn="l"/>
              </a:tabLst>
            </a:pPr>
            <a:r>
              <a:rPr lang="en-US" altLang="zh-CN" sz="1800" i="1" dirty="0" err="1" smtClean="0">
                <a:ea typeface="ＭＳ Ｐゴシック" pitchFamily="34" charset="-128"/>
              </a:rPr>
              <a:t>n</a:t>
            </a:r>
            <a:r>
              <a:rPr lang="en-US" altLang="zh-CN" sz="1800" i="1" baseline="-25000" dirty="0" err="1" smtClean="0">
                <a:ea typeface="ＭＳ Ｐゴシック" pitchFamily="34" charset="-128"/>
              </a:rPr>
              <a:t>takes</a:t>
            </a:r>
            <a:r>
              <a:rPr lang="en-US" altLang="zh-CN" sz="1800" i="1" dirty="0" smtClean="0">
                <a:ea typeface="ＭＳ Ｐゴシック" pitchFamily="34" charset="-128"/>
              </a:rPr>
              <a:t> = </a:t>
            </a:r>
            <a:r>
              <a:rPr lang="en-US" altLang="zh-CN" sz="1800" dirty="0" smtClean="0">
                <a:ea typeface="ＭＳ Ｐゴシック" pitchFamily="34" charset="-128"/>
              </a:rPr>
              <a:t>10000.</a:t>
            </a:r>
          </a:p>
          <a:p>
            <a:pPr>
              <a:lnSpc>
                <a:spcPct val="90000"/>
              </a:lnSpc>
              <a:tabLst>
                <a:tab pos="635000" algn="l"/>
                <a:tab pos="2568575" algn="l"/>
              </a:tabLst>
            </a:pPr>
            <a:r>
              <a:rPr lang="en-US" altLang="zh-CN" sz="1800" i="1" dirty="0" err="1" smtClean="0">
                <a:ea typeface="ＭＳ Ｐゴシック" pitchFamily="34" charset="-128"/>
              </a:rPr>
              <a:t>f</a:t>
            </a:r>
            <a:r>
              <a:rPr lang="en-US" altLang="zh-CN" sz="1800" i="1" baseline="-25000" dirty="0" err="1" smtClean="0">
                <a:ea typeface="ＭＳ Ｐゴシック" pitchFamily="34" charset="-128"/>
              </a:rPr>
              <a:t>takes</a:t>
            </a:r>
            <a:r>
              <a:rPr lang="en-US" altLang="zh-CN" sz="1800" baseline="-25000" dirty="0" smtClean="0">
                <a:ea typeface="ＭＳ Ｐゴシック" pitchFamily="34" charset="-128"/>
              </a:rPr>
              <a:t>   </a:t>
            </a:r>
            <a:r>
              <a:rPr lang="en-US" altLang="zh-CN" sz="1800" dirty="0" smtClean="0">
                <a:ea typeface="ＭＳ Ｐゴシック" pitchFamily="34" charset="-128"/>
              </a:rPr>
              <a:t>= 25, which implies that </a:t>
            </a:r>
            <a:br>
              <a:rPr lang="en-US" altLang="zh-CN" sz="1800" dirty="0" smtClean="0">
                <a:ea typeface="ＭＳ Ｐゴシック" pitchFamily="34" charset="-128"/>
              </a:rPr>
            </a:br>
            <a:r>
              <a:rPr lang="en-US" altLang="zh-CN" sz="1800" dirty="0" smtClean="0">
                <a:ea typeface="ＭＳ Ｐゴシック" pitchFamily="34" charset="-128"/>
              </a:rPr>
              <a:t>	</a:t>
            </a:r>
            <a:r>
              <a:rPr lang="en-US" altLang="zh-CN" sz="1800" i="1" dirty="0" err="1" smtClean="0">
                <a:ea typeface="ＭＳ Ｐゴシック" pitchFamily="34" charset="-128"/>
              </a:rPr>
              <a:t>b</a:t>
            </a:r>
            <a:r>
              <a:rPr lang="en-US" altLang="zh-CN" sz="1800" i="1" baseline="-25000" dirty="0" err="1" smtClean="0">
                <a:ea typeface="ＭＳ Ｐゴシック" pitchFamily="34" charset="-128"/>
              </a:rPr>
              <a:t>takes</a:t>
            </a:r>
            <a:r>
              <a:rPr lang="en-US" altLang="zh-CN" sz="1800" baseline="-25000" dirty="0" smtClean="0">
                <a:ea typeface="ＭＳ Ｐゴシック" pitchFamily="34" charset="-128"/>
              </a:rPr>
              <a:t> </a:t>
            </a:r>
            <a:r>
              <a:rPr lang="en-US" altLang="zh-CN" sz="1800" dirty="0" smtClean="0">
                <a:ea typeface="ＭＳ Ｐゴシック" pitchFamily="34" charset="-128"/>
              </a:rPr>
              <a:t>=</a:t>
            </a:r>
            <a:r>
              <a:rPr lang="en-US" altLang="zh-CN" dirty="0" smtClean="0">
                <a:ea typeface="ＭＳ Ｐゴシック" pitchFamily="34" charset="-128"/>
              </a:rPr>
              <a:t> </a:t>
            </a:r>
            <a:r>
              <a:rPr lang="en-US" altLang="zh-CN" sz="1800" dirty="0" smtClean="0">
                <a:ea typeface="ＭＳ Ｐゴシック" pitchFamily="34" charset="-128"/>
              </a:rPr>
              <a:t>10000/25 = 400.</a:t>
            </a:r>
          </a:p>
          <a:p>
            <a:pPr>
              <a:lnSpc>
                <a:spcPct val="90000"/>
              </a:lnSpc>
              <a:tabLst>
                <a:tab pos="635000" algn="l"/>
                <a:tab pos="2568575" algn="l"/>
              </a:tabLst>
            </a:pPr>
            <a:r>
              <a:rPr lang="en-US" altLang="zh-CN" sz="1800" i="1" dirty="0" smtClean="0">
                <a:ea typeface="ＭＳ Ｐゴシック" pitchFamily="34" charset="-128"/>
              </a:rPr>
              <a:t>V(ID, takes)</a:t>
            </a:r>
            <a:r>
              <a:rPr lang="en-US" altLang="zh-CN" sz="1800" dirty="0" smtClean="0">
                <a:ea typeface="ＭＳ Ｐゴシック" pitchFamily="34" charset="-128"/>
              </a:rPr>
              <a:t> = 2500, which implies that on average, each student who has taken a course has taken 4 courses.</a:t>
            </a:r>
          </a:p>
          <a:p>
            <a:pPr lvl="1">
              <a:lnSpc>
                <a:spcPct val="90000"/>
              </a:lnSpc>
              <a:tabLst>
                <a:tab pos="635000" algn="l"/>
                <a:tab pos="2568575" algn="l"/>
              </a:tabLst>
            </a:pPr>
            <a:r>
              <a:rPr lang="en-US" altLang="zh-CN" sz="1600" dirty="0" smtClean="0">
                <a:ea typeface="ＭＳ Ｐゴシック" pitchFamily="34" charset="-128"/>
              </a:rPr>
              <a:t>Attribute </a:t>
            </a:r>
            <a:r>
              <a:rPr lang="en-US" altLang="zh-CN" sz="1600" i="1" dirty="0" smtClean="0">
                <a:ea typeface="ＭＳ Ｐゴシック" pitchFamily="34" charset="-128"/>
              </a:rPr>
              <a:t>ID</a:t>
            </a:r>
            <a:r>
              <a:rPr lang="en-US" altLang="zh-CN" sz="1600" dirty="0" smtClean="0">
                <a:ea typeface="ＭＳ Ｐゴシック" pitchFamily="34" charset="-128"/>
              </a:rPr>
              <a:t> in </a:t>
            </a:r>
            <a:r>
              <a:rPr lang="en-US" altLang="zh-CN" sz="1600" i="1" dirty="0" smtClean="0">
                <a:ea typeface="ＭＳ Ｐゴシック" pitchFamily="34" charset="-128"/>
              </a:rPr>
              <a:t>takes </a:t>
            </a:r>
            <a:r>
              <a:rPr lang="en-US" altLang="zh-CN" sz="1600" dirty="0" smtClean="0">
                <a:ea typeface="ＭＳ Ｐゴシック" pitchFamily="34" charset="-128"/>
              </a:rPr>
              <a:t>is a foreign key referencing </a:t>
            </a:r>
            <a:r>
              <a:rPr lang="en-US" altLang="zh-CN" sz="1600" i="1" dirty="0" smtClean="0">
                <a:ea typeface="ＭＳ Ｐゴシック" pitchFamily="34" charset="-128"/>
              </a:rPr>
              <a:t>student.</a:t>
            </a:r>
          </a:p>
          <a:p>
            <a:pPr lvl="1">
              <a:lnSpc>
                <a:spcPct val="90000"/>
              </a:lnSpc>
              <a:tabLst>
                <a:tab pos="635000" algn="l"/>
                <a:tab pos="2568575" algn="l"/>
              </a:tabLst>
            </a:pPr>
            <a:r>
              <a:rPr lang="en-US" altLang="zh-CN" sz="1600" i="1" dirty="0" smtClean="0">
                <a:ea typeface="ＭＳ Ｐゴシック" pitchFamily="34" charset="-128"/>
              </a:rPr>
              <a:t>V</a:t>
            </a:r>
            <a:r>
              <a:rPr lang="en-US" altLang="zh-CN" sz="1600" dirty="0" smtClean="0">
                <a:ea typeface="ＭＳ Ｐゴシック" pitchFamily="34" charset="-128"/>
              </a:rPr>
              <a:t>(</a:t>
            </a:r>
            <a:r>
              <a:rPr lang="en-US" altLang="zh-CN" sz="1600" i="1" dirty="0" smtClean="0">
                <a:ea typeface="ＭＳ Ｐゴシック" pitchFamily="34" charset="-128"/>
              </a:rPr>
              <a:t>ID, student</a:t>
            </a:r>
            <a:r>
              <a:rPr lang="en-US" altLang="zh-CN" sz="1600" dirty="0" smtClean="0">
                <a:ea typeface="ＭＳ Ｐゴシック" pitchFamily="34" charset="-128"/>
              </a:rPr>
              <a:t>)</a:t>
            </a:r>
            <a:r>
              <a:rPr lang="en-US" altLang="zh-CN" sz="1600" i="1" dirty="0" smtClean="0">
                <a:ea typeface="ＭＳ Ｐゴシック" pitchFamily="34" charset="-128"/>
              </a:rPr>
              <a:t> = </a:t>
            </a:r>
            <a:r>
              <a:rPr lang="en-US" altLang="zh-CN" sz="1600" dirty="0" smtClean="0">
                <a:ea typeface="ＭＳ Ｐゴシック" pitchFamily="34" charset="-128"/>
              </a:rPr>
              <a:t>5000 (</a:t>
            </a:r>
            <a:r>
              <a:rPr lang="en-US" altLang="zh-CN" sz="1600" i="1" dirty="0" smtClean="0">
                <a:ea typeface="ＭＳ Ｐゴシック" pitchFamily="34" charset="-128"/>
              </a:rPr>
              <a:t>primary key!</a:t>
            </a:r>
            <a:r>
              <a:rPr lang="en-US" altLang="zh-CN" sz="1600" dirty="0" smtClean="0">
                <a:ea typeface="ＭＳ Ｐゴシック" pitchFamily="34" charset="-128"/>
              </a:rPr>
              <a:t>)</a:t>
            </a:r>
          </a:p>
          <a:p>
            <a:pPr>
              <a:lnSpc>
                <a:spcPct val="90000"/>
              </a:lnSpc>
              <a:buFont typeface="Monotype Sorts" pitchFamily="2" charset="2"/>
              <a:buNone/>
              <a:tabLst>
                <a:tab pos="635000" algn="l"/>
                <a:tab pos="2568575" algn="l"/>
              </a:tabLst>
            </a:pPr>
            <a:r>
              <a:rPr lang="en-US" altLang="zh-CN" i="1" dirty="0" smtClean="0">
                <a:ea typeface="ＭＳ Ｐゴシック" pitchFamily="34" charset="-128"/>
              </a:rPr>
              <a:t>	</a:t>
            </a:r>
          </a:p>
        </p:txBody>
      </p:sp>
      <p:sp>
        <p:nvSpPr>
          <p:cNvPr id="90115" name="AutoShape 4"/>
          <p:cNvSpPr>
            <a:spLocks noChangeArrowheads="1"/>
          </p:cNvSpPr>
          <p:nvPr/>
        </p:nvSpPr>
        <p:spPr bwMode="auto">
          <a:xfrm rot="5400000">
            <a:off x="2571474" y="1470853"/>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12089446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a:xfrm>
            <a:off x="885411" y="116370"/>
            <a:ext cx="7562850" cy="609600"/>
          </a:xfrm>
        </p:spPr>
        <p:txBody>
          <a:bodyPr/>
          <a:lstStyle/>
          <a:p>
            <a:r>
              <a:rPr lang="en-US" altLang="zh-CN" dirty="0" smtClean="0">
                <a:ea typeface="宋体" charset="-122"/>
              </a:rPr>
              <a:t>Example of Join size estimation</a:t>
            </a:r>
            <a:endParaRPr lang="en-US" altLang="zh-CN" dirty="0">
              <a:ea typeface="宋体" charset="-122"/>
            </a:endParaRPr>
          </a:p>
        </p:txBody>
      </p:sp>
      <p:sp>
        <p:nvSpPr>
          <p:cNvPr id="96258" name="Rectangle 3"/>
          <p:cNvSpPr>
            <a:spLocks noGrp="1" noChangeArrowheads="1"/>
          </p:cNvSpPr>
          <p:nvPr>
            <p:ph type="body" idx="1"/>
          </p:nvPr>
        </p:nvSpPr>
        <p:spPr/>
        <p:txBody>
          <a:bodyPr/>
          <a:lstStyle/>
          <a:p>
            <a:r>
              <a:rPr lang="en-US" altLang="zh-CN" dirty="0" smtClean="0">
                <a:ea typeface="ＭＳ Ｐゴシック" pitchFamily="34" charset="-128"/>
                <a:sym typeface="Symbol" pitchFamily="18" charset="2"/>
              </a:rPr>
              <a:t>In the example query </a:t>
            </a:r>
            <a:r>
              <a:rPr lang="en-US" altLang="zh-CN" i="1" dirty="0" smtClean="0">
                <a:ea typeface="ＭＳ Ｐゴシック" pitchFamily="34" charset="-128"/>
                <a:sym typeface="Symbol" pitchFamily="18" charset="2"/>
              </a:rPr>
              <a:t>student     takes, ID </a:t>
            </a:r>
            <a:r>
              <a:rPr lang="en-US" altLang="zh-CN" dirty="0" smtClean="0">
                <a:ea typeface="ＭＳ Ｐゴシック" pitchFamily="34" charset="-128"/>
                <a:sym typeface="Symbol" pitchFamily="18" charset="2"/>
              </a:rPr>
              <a:t>in </a:t>
            </a:r>
            <a:r>
              <a:rPr lang="en-US" altLang="zh-CN" i="1" dirty="0" smtClean="0">
                <a:ea typeface="ＭＳ Ｐゴシック" pitchFamily="34" charset="-128"/>
                <a:sym typeface="Symbol" pitchFamily="18" charset="2"/>
              </a:rPr>
              <a:t> takes</a:t>
            </a:r>
            <a:r>
              <a:rPr lang="en-US" altLang="zh-CN" dirty="0" smtClean="0">
                <a:ea typeface="ＭＳ Ｐゴシック" pitchFamily="34" charset="-128"/>
                <a:sym typeface="Symbol" pitchFamily="18" charset="2"/>
              </a:rPr>
              <a:t> is a </a:t>
            </a:r>
            <a:r>
              <a:rPr lang="en-US" altLang="zh-CN" dirty="0" smtClean="0">
                <a:solidFill>
                  <a:srgbClr val="C00000"/>
                </a:solidFill>
                <a:ea typeface="ＭＳ Ｐゴシック" pitchFamily="34" charset="-128"/>
                <a:sym typeface="Symbol" pitchFamily="18" charset="2"/>
              </a:rPr>
              <a:t>foreign key </a:t>
            </a:r>
            <a:r>
              <a:rPr lang="en-US" altLang="zh-CN" dirty="0" smtClean="0">
                <a:ea typeface="ＭＳ Ｐゴシック" pitchFamily="34" charset="-128"/>
                <a:sym typeface="Symbol" pitchFamily="18" charset="2"/>
              </a:rPr>
              <a:t>referencing </a:t>
            </a:r>
            <a:r>
              <a:rPr lang="en-US" altLang="zh-CN" i="1" dirty="0" smtClean="0">
                <a:ea typeface="ＭＳ Ｐゴシック" pitchFamily="34" charset="-128"/>
                <a:sym typeface="Symbol" pitchFamily="18" charset="2"/>
              </a:rPr>
              <a:t>student</a:t>
            </a:r>
          </a:p>
          <a:p>
            <a:pPr lvl="1"/>
            <a:r>
              <a:rPr lang="en-US" altLang="zh-CN" i="1"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hence, the result has exactly </a:t>
            </a:r>
            <a:r>
              <a:rPr lang="en-US" altLang="zh-CN" i="1" dirty="0" err="1" smtClean="0">
                <a:ea typeface="ＭＳ Ｐゴシック" pitchFamily="34" charset="-128"/>
                <a:sym typeface="Symbol" pitchFamily="18" charset="2"/>
              </a:rPr>
              <a:t>n</a:t>
            </a:r>
            <a:r>
              <a:rPr lang="en-US" altLang="zh-CN" i="1" baseline="-25000" dirty="0" err="1" smtClean="0">
                <a:ea typeface="ＭＳ Ｐゴシック" pitchFamily="34" charset="-128"/>
                <a:sym typeface="Symbol" pitchFamily="18" charset="2"/>
              </a:rPr>
              <a:t>takes</a:t>
            </a:r>
            <a:r>
              <a:rPr lang="en-US" altLang="zh-CN" i="1" baseline="-25000"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tuples, which is 10000</a:t>
            </a:r>
          </a:p>
          <a:p>
            <a:pPr lvl="1"/>
            <a:endParaRPr lang="en-US" altLang="zh-CN" dirty="0" smtClean="0">
              <a:ea typeface="ＭＳ Ｐゴシック" pitchFamily="34" charset="-128"/>
              <a:sym typeface="Symbol" pitchFamily="18" charset="2"/>
            </a:endParaRPr>
          </a:p>
          <a:p>
            <a:r>
              <a:rPr lang="en-US" altLang="zh-CN" dirty="0" smtClean="0">
                <a:ea typeface="ＭＳ Ｐゴシック" pitchFamily="34" charset="-128"/>
              </a:rPr>
              <a:t>Compute the size estimates for </a:t>
            </a:r>
            <a:r>
              <a:rPr lang="en-US" altLang="zh-CN" i="1" dirty="0" smtClean="0">
                <a:ea typeface="ＭＳ Ｐゴシック" pitchFamily="34" charset="-128"/>
              </a:rPr>
              <a:t>student    takes</a:t>
            </a:r>
            <a:r>
              <a:rPr lang="en-US" altLang="zh-CN" dirty="0" smtClean="0">
                <a:ea typeface="ＭＳ Ｐゴシック" pitchFamily="34" charset="-128"/>
              </a:rPr>
              <a:t> </a:t>
            </a:r>
            <a:r>
              <a:rPr lang="en-US" altLang="zh-CN" dirty="0" smtClean="0">
                <a:solidFill>
                  <a:srgbClr val="C00000"/>
                </a:solidFill>
                <a:ea typeface="ＭＳ Ｐゴシック" pitchFamily="34" charset="-128"/>
              </a:rPr>
              <a:t>without using information about foreign keys</a:t>
            </a:r>
            <a:r>
              <a:rPr lang="en-US" altLang="zh-CN" dirty="0" smtClean="0">
                <a:ea typeface="ＭＳ Ｐゴシック" pitchFamily="34" charset="-128"/>
              </a:rPr>
              <a:t>:</a:t>
            </a:r>
          </a:p>
          <a:p>
            <a:pPr lvl="1"/>
            <a:r>
              <a:rPr lang="en-US" altLang="zh-CN" i="1" dirty="0" smtClean="0">
                <a:ea typeface="ＭＳ Ｐゴシック" pitchFamily="34" charset="-128"/>
              </a:rPr>
              <a:t>V(ID, takes) = </a:t>
            </a:r>
            <a:r>
              <a:rPr lang="en-US" altLang="zh-CN" dirty="0" smtClean="0">
                <a:ea typeface="ＭＳ Ｐゴシック" pitchFamily="34" charset="-128"/>
              </a:rPr>
              <a:t>2500, and</a:t>
            </a:r>
            <a:br>
              <a:rPr lang="en-US" altLang="zh-CN" dirty="0" smtClean="0">
                <a:ea typeface="ＭＳ Ｐゴシック" pitchFamily="34" charset="-128"/>
              </a:rPr>
            </a:br>
            <a:r>
              <a:rPr lang="en-US" altLang="zh-CN" i="1" dirty="0" smtClean="0">
                <a:ea typeface="ＭＳ Ｐゴシック" pitchFamily="34" charset="-128"/>
              </a:rPr>
              <a:t>V(ID, student) </a:t>
            </a:r>
            <a:r>
              <a:rPr lang="en-US" altLang="zh-CN" dirty="0" smtClean="0">
                <a:ea typeface="ＭＳ Ｐゴシック" pitchFamily="34" charset="-128"/>
              </a:rPr>
              <a:t>= 5000</a:t>
            </a:r>
          </a:p>
          <a:p>
            <a:pPr lvl="1"/>
            <a:r>
              <a:rPr lang="en-US" altLang="zh-CN" dirty="0" smtClean="0">
                <a:ea typeface="ＭＳ Ｐゴシック" pitchFamily="34" charset="-128"/>
              </a:rPr>
              <a:t>The two estimates are 5000 * 10000/2500 = 20,000 and 5000 * 10000/5000 = 10000</a:t>
            </a:r>
          </a:p>
          <a:p>
            <a:pPr lvl="1"/>
            <a:r>
              <a:rPr lang="en-US" altLang="zh-CN" dirty="0" smtClean="0">
                <a:ea typeface="ＭＳ Ｐゴシック" pitchFamily="34" charset="-128"/>
              </a:rPr>
              <a:t>We choose the lower estimate, which in this case, is the same as our earlier computation using foreign keys.</a:t>
            </a:r>
          </a:p>
          <a:p>
            <a:pPr lvl="1"/>
            <a:endParaRPr lang="en-US" altLang="zh-CN" dirty="0">
              <a:ea typeface="ＭＳ Ｐゴシック" pitchFamily="34" charset="-128"/>
            </a:endParaRPr>
          </a:p>
        </p:txBody>
      </p:sp>
      <p:sp>
        <p:nvSpPr>
          <p:cNvPr id="96259" name="AutoShape 4"/>
          <p:cNvSpPr>
            <a:spLocks noChangeArrowheads="1"/>
          </p:cNvSpPr>
          <p:nvPr/>
        </p:nvSpPr>
        <p:spPr bwMode="auto">
          <a:xfrm rot="5400000">
            <a:off x="4377236" y="1226378"/>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5" name="AutoShape 4"/>
          <p:cNvSpPr>
            <a:spLocks noChangeArrowheads="1"/>
          </p:cNvSpPr>
          <p:nvPr/>
        </p:nvSpPr>
        <p:spPr bwMode="auto">
          <a:xfrm rot="5400000">
            <a:off x="5433150" y="269074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2099738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6" name="Rectangle 6"/>
          <p:cNvSpPr>
            <a:spLocks noGrp="1" noChangeArrowheads="1"/>
          </p:cNvSpPr>
          <p:nvPr>
            <p:ph type="title"/>
          </p:nvPr>
        </p:nvSpPr>
        <p:spPr/>
        <p:txBody>
          <a:bodyPr/>
          <a:lstStyle/>
          <a:p>
            <a:r>
              <a:rPr lang="en-US" altLang="zh-CN" dirty="0" smtClean="0">
                <a:ea typeface="宋体" charset="-122"/>
              </a:rPr>
              <a:t>Equivalent expressions</a:t>
            </a:r>
            <a:endParaRPr lang="en-US" altLang="zh-CN" dirty="0">
              <a:ea typeface="宋体" charset="-122"/>
            </a:endParaRPr>
          </a:p>
        </p:txBody>
      </p:sp>
      <p:sp>
        <p:nvSpPr>
          <p:cNvPr id="20482" name="Rectangle 7"/>
          <p:cNvSpPr>
            <a:spLocks noGrp="1" noChangeArrowheads="1"/>
          </p:cNvSpPr>
          <p:nvPr>
            <p:ph type="body" idx="1"/>
          </p:nvPr>
        </p:nvSpPr>
        <p:spPr>
          <a:xfrm>
            <a:off x="796925" y="1017588"/>
            <a:ext cx="7661275" cy="4903787"/>
          </a:xfrm>
        </p:spPr>
        <p:txBody>
          <a:bodyPr/>
          <a:lstStyle/>
          <a:p>
            <a:r>
              <a:rPr lang="en-US" altLang="zh-CN" sz="2000" dirty="0" smtClean="0">
                <a:ea typeface="ＭＳ Ｐゴシック" pitchFamily="34" charset="-128"/>
              </a:rPr>
              <a:t>Alternative ways of evaluating a given query</a:t>
            </a:r>
          </a:p>
          <a:p>
            <a:pPr lvl="1"/>
            <a:r>
              <a:rPr lang="en-US" altLang="zh-CN" sz="2000" dirty="0" smtClean="0">
                <a:ea typeface="ＭＳ Ｐゴシック" pitchFamily="34" charset="-128"/>
              </a:rPr>
              <a:t>Equivalent expressions</a:t>
            </a:r>
          </a:p>
          <a:p>
            <a:pPr lvl="1"/>
            <a:r>
              <a:rPr lang="en-US" altLang="zh-CN" sz="2000" dirty="0" smtClean="0">
                <a:ea typeface="ＭＳ Ｐゴシック" pitchFamily="34" charset="-128"/>
              </a:rPr>
              <a:t>Different algorithms for each operation</a:t>
            </a:r>
          </a:p>
        </p:txBody>
      </p:sp>
      <p:pic>
        <p:nvPicPr>
          <p:cNvPr id="20483" name="Picture 12" descr="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50" y="2538413"/>
            <a:ext cx="7350125"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46475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zh-CN" dirty="0">
                <a:ea typeface="宋体" charset="-122"/>
              </a:rPr>
              <a:t>Size Estimation for Other Operations</a:t>
            </a:r>
          </a:p>
        </p:txBody>
      </p:sp>
      <p:sp>
        <p:nvSpPr>
          <p:cNvPr id="98306" name="Rectangle 3"/>
          <p:cNvSpPr>
            <a:spLocks noGrp="1" noChangeArrowheads="1"/>
          </p:cNvSpPr>
          <p:nvPr>
            <p:ph type="body" idx="1"/>
          </p:nvPr>
        </p:nvSpPr>
        <p:spPr/>
        <p:txBody>
          <a:bodyPr/>
          <a:lstStyle/>
          <a:p>
            <a:r>
              <a:rPr lang="en-US" altLang="zh-CN" dirty="0" smtClean="0">
                <a:ea typeface="ＭＳ Ｐゴシック" pitchFamily="34" charset="-128"/>
              </a:rPr>
              <a:t>Projection:  estimated size of </a:t>
            </a:r>
            <a:r>
              <a:rPr lang="en-US" altLang="zh-CN" dirty="0" smtClean="0">
                <a:ea typeface="ＭＳ Ｐゴシック" pitchFamily="34" charset="-128"/>
                <a:sym typeface="Symbol" pitchFamily="18" charset="2"/>
              </a:rPr>
              <a:t></a:t>
            </a:r>
            <a:r>
              <a:rPr lang="en-US" altLang="zh-CN" i="1" baseline="-25000"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   </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err="1" smtClean="0">
                <a:ea typeface="ＭＳ Ｐゴシック" pitchFamily="34" charset="-128"/>
                <a:sym typeface="Symbol" pitchFamily="18" charset="2"/>
              </a:rPr>
              <a:t>A</a:t>
            </a:r>
            <a:r>
              <a:rPr lang="en-US" altLang="zh-CN" dirty="0" err="1" smtClean="0">
                <a:ea typeface="ＭＳ Ｐゴシック" pitchFamily="34" charset="-128"/>
                <a:sym typeface="Symbol" pitchFamily="18" charset="2"/>
              </a:rPr>
              <a:t>,</a:t>
            </a:r>
            <a:r>
              <a:rPr lang="en-US" altLang="zh-CN" i="1" dirty="0" err="1"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a:t>
            </a:r>
          </a:p>
          <a:p>
            <a:r>
              <a:rPr lang="en-US" altLang="zh-CN" dirty="0" smtClean="0">
                <a:ea typeface="ＭＳ Ｐゴシック" pitchFamily="34" charset="-128"/>
                <a:sym typeface="Symbol" pitchFamily="18" charset="2"/>
              </a:rPr>
              <a:t>Aggregation : estimated size of </a:t>
            </a:r>
            <a:r>
              <a:rPr lang="en-US" altLang="zh-CN" i="1" baseline="-25000" dirty="0" err="1" smtClean="0">
                <a:ea typeface="ＭＳ Ｐゴシック" pitchFamily="34" charset="-128"/>
                <a:sym typeface="Symbol" pitchFamily="18" charset="2"/>
              </a:rPr>
              <a:t>A</a:t>
            </a:r>
            <a:r>
              <a:rPr lang="en-US" altLang="zh-CN" sz="2000" b="1" i="1" dirty="0" err="1" smtClean="0">
                <a:latin typeface="Lucida Sans Unicode" pitchFamily="34" charset="0"/>
                <a:ea typeface="ＭＳ Ｐゴシック" pitchFamily="34" charset="-128"/>
                <a:sym typeface="Symbol" pitchFamily="18" charset="2"/>
              </a:rPr>
              <a:t>g</a:t>
            </a:r>
            <a:r>
              <a:rPr lang="en-US" altLang="zh-CN" i="1" baseline="-25000" dirty="0" err="1" smtClean="0">
                <a:ea typeface="ＭＳ Ｐゴシック" pitchFamily="34" charset="-128"/>
                <a:sym typeface="Symbol" pitchFamily="18" charset="2"/>
              </a:rPr>
              <a:t>F</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 </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err="1" smtClean="0">
                <a:ea typeface="ＭＳ Ｐゴシック" pitchFamily="34" charset="-128"/>
                <a:sym typeface="Symbol" pitchFamily="18" charset="2"/>
              </a:rPr>
              <a:t>A,r</a:t>
            </a:r>
            <a:r>
              <a:rPr lang="en-US" altLang="zh-CN" dirty="0" smtClean="0">
                <a:ea typeface="ＭＳ Ｐゴシック" pitchFamily="34" charset="-128"/>
                <a:sym typeface="Symbol" pitchFamily="18" charset="2"/>
              </a:rPr>
              <a:t>)</a:t>
            </a:r>
          </a:p>
          <a:p>
            <a:r>
              <a:rPr lang="en-US" altLang="zh-CN" dirty="0" smtClean="0">
                <a:ea typeface="ＭＳ Ｐゴシック" pitchFamily="34" charset="-128"/>
                <a:sym typeface="Symbol" pitchFamily="18" charset="2"/>
              </a:rPr>
              <a:t>Set operations</a:t>
            </a:r>
          </a:p>
          <a:p>
            <a:pPr lvl="1"/>
            <a:r>
              <a:rPr lang="en-US" altLang="zh-CN" dirty="0" smtClean="0">
                <a:ea typeface="ＭＳ Ｐゴシック" pitchFamily="34" charset="-128"/>
                <a:sym typeface="Symbol" pitchFamily="18" charset="2"/>
              </a:rPr>
              <a:t> For unions/intersections of selections on the same relation: rewrite and use size estimate for selections</a:t>
            </a:r>
          </a:p>
          <a:p>
            <a:pPr lvl="2"/>
            <a:r>
              <a:rPr lang="en-US" altLang="zh-CN" dirty="0" smtClean="0">
                <a:ea typeface="ＭＳ Ｐゴシック" pitchFamily="34" charset="-128"/>
                <a:sym typeface="Symbol" pitchFamily="18" charset="2"/>
              </a:rPr>
              <a:t>E.g.</a:t>
            </a:r>
            <a:r>
              <a:rPr lang="en-US" altLang="zh-CN" sz="2000" dirty="0" smtClean="0">
                <a:ea typeface="ＭＳ Ｐゴシック" pitchFamily="34" charset="-128"/>
                <a:sym typeface="Symbol" pitchFamily="18" charset="2"/>
              </a:rPr>
              <a:t> </a:t>
            </a:r>
            <a:r>
              <a:rPr lang="en-US" altLang="zh-CN" sz="2000" baseline="-25000" dirty="0" smtClean="0">
                <a:ea typeface="ＭＳ Ｐゴシック" pitchFamily="34" charset="-128"/>
                <a:sym typeface="Symbol" pitchFamily="18" charset="2"/>
              </a:rPr>
              <a:t>1</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 </a:t>
            </a:r>
            <a:r>
              <a:rPr lang="en-US" altLang="zh-CN" sz="2000" dirty="0" smtClean="0">
                <a:ea typeface="ＭＳ Ｐゴシック" pitchFamily="34" charset="-128"/>
                <a:sym typeface="Symbol" pitchFamily="18" charset="2"/>
              </a:rPr>
              <a:t></a:t>
            </a:r>
            <a:r>
              <a:rPr lang="en-US" altLang="zh-CN" sz="2000" baseline="-25000" dirty="0" smtClean="0">
                <a:ea typeface="ＭＳ Ｐゴシック" pitchFamily="34" charset="-128"/>
                <a:sym typeface="Symbol" pitchFamily="18" charset="2"/>
              </a:rPr>
              <a:t>2</a:t>
            </a:r>
            <a:r>
              <a:rPr lang="en-US" altLang="zh-CN" baseline="-25000"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can be rewritten as </a:t>
            </a:r>
            <a:r>
              <a:rPr lang="en-US" altLang="zh-CN" sz="2000" dirty="0" smtClean="0">
                <a:ea typeface="ＭＳ Ｐゴシック" pitchFamily="34" charset="-128"/>
                <a:sym typeface="Symbol" pitchFamily="18" charset="2"/>
              </a:rPr>
              <a:t></a:t>
            </a:r>
            <a:r>
              <a:rPr lang="en-US" altLang="zh-CN" sz="2000" baseline="-25000" dirty="0" smtClean="0">
                <a:ea typeface="ＭＳ Ｐゴシック" pitchFamily="34" charset="-128"/>
                <a:sym typeface="Symbol" pitchFamily="18" charset="2"/>
              </a:rPr>
              <a:t>1 ˅ 2</a:t>
            </a:r>
            <a:r>
              <a:rPr lang="en-US" altLang="zh-CN" baseline="-25000"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a:t>
            </a:r>
          </a:p>
          <a:p>
            <a:pPr lvl="1"/>
            <a:r>
              <a:rPr lang="en-US" altLang="zh-CN" dirty="0" smtClean="0">
                <a:ea typeface="ＭＳ Ｐゴシック" pitchFamily="34" charset="-128"/>
                <a:sym typeface="Symbol" pitchFamily="18" charset="2"/>
              </a:rPr>
              <a:t>For operations on different relations:</a:t>
            </a:r>
          </a:p>
          <a:p>
            <a:pPr lvl="2"/>
            <a:r>
              <a:rPr lang="en-US" altLang="zh-CN" sz="1800" dirty="0" smtClean="0">
                <a:ea typeface="ＭＳ Ｐゴシック" pitchFamily="34" charset="-128"/>
                <a:sym typeface="Symbol" pitchFamily="18" charset="2"/>
              </a:rPr>
              <a:t>estimated size of </a:t>
            </a:r>
            <a:r>
              <a:rPr lang="en-US" altLang="zh-CN" sz="1800" i="1" dirty="0" smtClean="0">
                <a:ea typeface="ＭＳ Ｐゴシック" pitchFamily="34" charset="-128"/>
                <a:sym typeface="Symbol" pitchFamily="18" charset="2"/>
              </a:rPr>
              <a:t>r </a:t>
            </a:r>
            <a:r>
              <a:rPr lang="en-US" altLang="zh-CN" sz="1800" dirty="0" smtClean="0">
                <a:ea typeface="ＭＳ Ｐゴシック" pitchFamily="34" charset="-128"/>
                <a:sym typeface="Symbol" pitchFamily="18" charset="2"/>
              </a:rPr>
              <a:t> </a:t>
            </a:r>
            <a:r>
              <a:rPr lang="en-US" altLang="zh-CN" sz="1800" i="1" dirty="0" smtClean="0">
                <a:ea typeface="ＭＳ Ｐゴシック" pitchFamily="34" charset="-128"/>
                <a:sym typeface="Symbol" pitchFamily="18" charset="2"/>
              </a:rPr>
              <a:t>s </a:t>
            </a:r>
            <a:r>
              <a:rPr lang="en-US" altLang="zh-CN" sz="1800" dirty="0" smtClean="0">
                <a:ea typeface="ＭＳ Ｐゴシック" pitchFamily="34" charset="-128"/>
                <a:sym typeface="Symbol" pitchFamily="18" charset="2"/>
              </a:rPr>
              <a:t> = size of </a:t>
            </a:r>
            <a:r>
              <a:rPr lang="en-US" altLang="zh-CN" sz="1800" i="1" dirty="0" smtClean="0">
                <a:ea typeface="ＭＳ Ｐゴシック" pitchFamily="34" charset="-128"/>
                <a:sym typeface="Symbol" pitchFamily="18" charset="2"/>
              </a:rPr>
              <a:t>r</a:t>
            </a:r>
            <a:r>
              <a:rPr lang="en-US" altLang="zh-CN" sz="1800" dirty="0" smtClean="0">
                <a:ea typeface="ＭＳ Ｐゴシック" pitchFamily="34" charset="-128"/>
                <a:sym typeface="Symbol" pitchFamily="18" charset="2"/>
              </a:rPr>
              <a:t> + size of </a:t>
            </a:r>
            <a:r>
              <a:rPr lang="en-US" altLang="zh-CN" sz="1800" i="1" dirty="0" smtClean="0">
                <a:ea typeface="ＭＳ Ｐゴシック" pitchFamily="34" charset="-128"/>
                <a:sym typeface="Symbol" pitchFamily="18" charset="2"/>
              </a:rPr>
              <a:t>s.   </a:t>
            </a:r>
          </a:p>
          <a:p>
            <a:pPr lvl="2"/>
            <a:r>
              <a:rPr lang="en-US" altLang="zh-CN" sz="1800" dirty="0" smtClean="0">
                <a:ea typeface="ＭＳ Ｐゴシック" pitchFamily="34" charset="-128"/>
                <a:sym typeface="Symbol" pitchFamily="18" charset="2"/>
              </a:rPr>
              <a:t>estimated size of </a:t>
            </a:r>
            <a:r>
              <a:rPr lang="en-US" altLang="zh-CN" sz="1800" i="1" dirty="0" smtClean="0">
                <a:ea typeface="ＭＳ Ｐゴシック" pitchFamily="34" charset="-128"/>
                <a:sym typeface="Symbol" pitchFamily="18" charset="2"/>
              </a:rPr>
              <a:t>r </a:t>
            </a:r>
            <a:r>
              <a:rPr lang="en-US" altLang="zh-CN" sz="1800" dirty="0" smtClean="0">
                <a:ea typeface="ＭＳ Ｐゴシック" pitchFamily="34" charset="-128"/>
                <a:sym typeface="Symbol" pitchFamily="18" charset="2"/>
              </a:rPr>
              <a:t> </a:t>
            </a:r>
            <a:r>
              <a:rPr lang="en-US" altLang="zh-CN" sz="1800" i="1" dirty="0" smtClean="0">
                <a:ea typeface="ＭＳ Ｐゴシック" pitchFamily="34" charset="-128"/>
                <a:sym typeface="Symbol" pitchFamily="18" charset="2"/>
              </a:rPr>
              <a:t>s  </a:t>
            </a:r>
            <a:r>
              <a:rPr lang="en-US" altLang="zh-CN" sz="1800" dirty="0" smtClean="0">
                <a:ea typeface="ＭＳ Ｐゴシック" pitchFamily="34" charset="-128"/>
                <a:sym typeface="Symbol" pitchFamily="18" charset="2"/>
              </a:rPr>
              <a:t>= minimum size of</a:t>
            </a:r>
            <a:r>
              <a:rPr lang="en-US" altLang="zh-CN" sz="1800" i="1" dirty="0" smtClean="0">
                <a:ea typeface="ＭＳ Ｐゴシック" pitchFamily="34" charset="-128"/>
                <a:sym typeface="Symbol" pitchFamily="18" charset="2"/>
              </a:rPr>
              <a:t> r</a:t>
            </a:r>
            <a:r>
              <a:rPr lang="en-US" altLang="zh-CN" sz="1800" dirty="0" smtClean="0">
                <a:ea typeface="ＭＳ Ｐゴシック" pitchFamily="34" charset="-128"/>
                <a:sym typeface="Symbol" pitchFamily="18" charset="2"/>
              </a:rPr>
              <a:t> and size of </a:t>
            </a:r>
            <a:r>
              <a:rPr lang="en-US" altLang="zh-CN" sz="1800" i="1" dirty="0" smtClean="0">
                <a:ea typeface="ＭＳ Ｐゴシック" pitchFamily="34" charset="-128"/>
                <a:sym typeface="Symbol" pitchFamily="18" charset="2"/>
              </a:rPr>
              <a:t>s.</a:t>
            </a:r>
          </a:p>
          <a:p>
            <a:pPr lvl="2"/>
            <a:r>
              <a:rPr lang="en-US" altLang="zh-CN" sz="1800" dirty="0" smtClean="0">
                <a:ea typeface="ＭＳ Ｐゴシック" pitchFamily="34" charset="-128"/>
                <a:sym typeface="Symbol" pitchFamily="18" charset="2"/>
              </a:rPr>
              <a:t>estimated size of </a:t>
            </a:r>
            <a:r>
              <a:rPr lang="en-US" altLang="zh-CN" sz="1800" i="1" dirty="0" smtClean="0">
                <a:ea typeface="ＭＳ Ｐゴシック" pitchFamily="34" charset="-128"/>
                <a:sym typeface="Symbol" pitchFamily="18" charset="2"/>
              </a:rPr>
              <a:t>r</a:t>
            </a:r>
            <a:r>
              <a:rPr lang="en-US" altLang="zh-CN" sz="1800" dirty="0" smtClean="0">
                <a:ea typeface="ＭＳ Ｐゴシック" pitchFamily="34" charset="-128"/>
                <a:sym typeface="Symbol" pitchFamily="18" charset="2"/>
              </a:rPr>
              <a:t> – </a:t>
            </a:r>
            <a:r>
              <a:rPr lang="en-US" altLang="zh-CN" sz="1800" i="1" dirty="0" smtClean="0">
                <a:ea typeface="ＭＳ Ｐゴシック" pitchFamily="34" charset="-128"/>
                <a:sym typeface="Symbol" pitchFamily="18" charset="2"/>
              </a:rPr>
              <a:t>s </a:t>
            </a:r>
            <a:r>
              <a:rPr lang="en-US" altLang="zh-CN" sz="1800" dirty="0" smtClean="0">
                <a:ea typeface="ＭＳ Ｐゴシック" pitchFamily="34" charset="-128"/>
                <a:sym typeface="Symbol" pitchFamily="18" charset="2"/>
              </a:rPr>
              <a:t>  = </a:t>
            </a:r>
            <a:r>
              <a:rPr lang="en-US" altLang="zh-CN" sz="1800" i="1" dirty="0" smtClean="0">
                <a:ea typeface="ＭＳ Ｐゴシック" pitchFamily="34" charset="-128"/>
                <a:sym typeface="Symbol" pitchFamily="18" charset="2"/>
              </a:rPr>
              <a:t>r.</a:t>
            </a:r>
          </a:p>
          <a:p>
            <a:pPr lvl="2"/>
            <a:r>
              <a:rPr lang="en-US" altLang="zh-CN" sz="1800" u="sng" dirty="0" smtClean="0">
                <a:ea typeface="ＭＳ Ｐゴシック" pitchFamily="34" charset="-128"/>
                <a:sym typeface="Symbol" pitchFamily="18" charset="2"/>
              </a:rPr>
              <a:t>All the three estimates may be quite inaccurate, but </a:t>
            </a:r>
            <a:r>
              <a:rPr lang="en-US" altLang="zh-CN" sz="1800" u="sng" dirty="0" smtClean="0">
                <a:solidFill>
                  <a:srgbClr val="C00000"/>
                </a:solidFill>
                <a:ea typeface="ＭＳ Ｐゴシック" pitchFamily="34" charset="-128"/>
                <a:sym typeface="Symbol" pitchFamily="18" charset="2"/>
              </a:rPr>
              <a:t>provide upper bounds on the sizes</a:t>
            </a:r>
            <a:r>
              <a:rPr lang="en-US" altLang="zh-CN" sz="1800" dirty="0" smtClean="0">
                <a:ea typeface="ＭＳ Ｐゴシック" pitchFamily="34" charset="-128"/>
                <a:sym typeface="Symbol" pitchFamily="18" charset="2"/>
              </a:rPr>
              <a:t>.</a:t>
            </a:r>
          </a:p>
        </p:txBody>
      </p:sp>
    </p:spTree>
    <p:extLst>
      <p:ext uri="{BB962C8B-B14F-4D97-AF65-F5344CB8AC3E}">
        <p14:creationId xmlns:p14="http://schemas.microsoft.com/office/powerpoint/2010/main" val="32447353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altLang="zh-CN" dirty="0">
                <a:ea typeface="宋体" charset="-122"/>
              </a:rPr>
              <a:t>Size Estimation </a:t>
            </a:r>
            <a:r>
              <a:rPr lang="en-US" altLang="zh-CN" dirty="0" smtClean="0">
                <a:ea typeface="宋体" charset="-122"/>
              </a:rPr>
              <a:t>for Outer join</a:t>
            </a:r>
            <a:endParaRPr lang="en-US" altLang="zh-CN" dirty="0">
              <a:ea typeface="宋体" charset="-122"/>
            </a:endParaRPr>
          </a:p>
        </p:txBody>
      </p:sp>
      <p:sp>
        <p:nvSpPr>
          <p:cNvPr id="100354" name="Rectangle 3"/>
          <p:cNvSpPr>
            <a:spLocks noGrp="1" noChangeArrowheads="1"/>
          </p:cNvSpPr>
          <p:nvPr>
            <p:ph type="body" idx="1"/>
          </p:nvPr>
        </p:nvSpPr>
        <p:spPr/>
        <p:txBody>
          <a:bodyPr/>
          <a:lstStyle/>
          <a:p>
            <a:r>
              <a:rPr lang="en-US" altLang="zh-CN" dirty="0" smtClean="0">
                <a:ea typeface="ＭＳ Ｐゴシック" pitchFamily="34" charset="-128"/>
                <a:sym typeface="Symbol" pitchFamily="18" charset="2"/>
              </a:rPr>
              <a:t>Outer join:  </a:t>
            </a:r>
          </a:p>
          <a:p>
            <a:pPr lvl="1"/>
            <a:r>
              <a:rPr lang="en-US" altLang="zh-CN" dirty="0" smtClean="0">
                <a:ea typeface="ＭＳ Ｐゴシック" pitchFamily="34" charset="-128"/>
                <a:sym typeface="Symbol" pitchFamily="18" charset="2"/>
              </a:rPr>
              <a:t>Estimated size of </a:t>
            </a:r>
            <a:r>
              <a:rPr lang="en-US" altLang="zh-CN" i="1" dirty="0" smtClean="0">
                <a:ea typeface="ＭＳ Ｐゴシック" pitchFamily="34" charset="-128"/>
                <a:sym typeface="Symbol" pitchFamily="18" charset="2"/>
              </a:rPr>
              <a:t>r        s  = size of  r      s  + size of r</a:t>
            </a:r>
          </a:p>
          <a:p>
            <a:pPr lvl="2"/>
            <a:r>
              <a:rPr lang="en-US" altLang="zh-CN" dirty="0" smtClean="0">
                <a:ea typeface="ＭＳ Ｐゴシック" pitchFamily="34" charset="-128"/>
                <a:sym typeface="Symbol" pitchFamily="18" charset="2"/>
              </a:rPr>
              <a:t>Case of right outer join is symmetric</a:t>
            </a:r>
          </a:p>
          <a:p>
            <a:pPr lvl="1"/>
            <a:r>
              <a:rPr lang="en-US" altLang="zh-CN" dirty="0" smtClean="0">
                <a:ea typeface="ＭＳ Ｐゴシック" pitchFamily="34" charset="-128"/>
                <a:sym typeface="Symbol" pitchFamily="18" charset="2"/>
              </a:rPr>
              <a:t>Estimated size of </a:t>
            </a:r>
            <a:r>
              <a:rPr lang="en-US" altLang="zh-CN" i="1" dirty="0" smtClean="0">
                <a:ea typeface="ＭＳ Ｐゴシック" pitchFamily="34" charset="-128"/>
                <a:sym typeface="Symbol" pitchFamily="18" charset="2"/>
              </a:rPr>
              <a:t>r          s  = size of r      s </a:t>
            </a:r>
            <a:r>
              <a:rPr lang="en-US" altLang="zh-CN" dirty="0" smtClean="0">
                <a:ea typeface="ＭＳ Ｐゴシック" pitchFamily="34" charset="-128"/>
                <a:sym typeface="Symbol" pitchFamily="18" charset="2"/>
              </a:rPr>
              <a:t>+ size of </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 size of </a:t>
            </a:r>
            <a:r>
              <a:rPr lang="en-US" altLang="zh-CN" i="1" dirty="0" smtClean="0">
                <a:ea typeface="ＭＳ Ｐゴシック" pitchFamily="34" charset="-128"/>
                <a:sym typeface="Symbol" pitchFamily="18" charset="2"/>
              </a:rPr>
              <a:t>s</a:t>
            </a:r>
          </a:p>
          <a:p>
            <a:pPr lvl="1"/>
            <a:endParaRPr lang="en-US" altLang="zh-CN" i="1" dirty="0" smtClean="0">
              <a:ea typeface="ＭＳ Ｐゴシック" pitchFamily="34" charset="-128"/>
              <a:sym typeface="Symbol" pitchFamily="18" charset="2"/>
            </a:endParaRPr>
          </a:p>
          <a:p>
            <a:r>
              <a:rPr lang="en-US" altLang="zh-CN" i="1" dirty="0" smtClean="0">
                <a:ea typeface="ＭＳ Ｐゴシック" pitchFamily="34" charset="-128"/>
                <a:sym typeface="Symbol" pitchFamily="18" charset="2"/>
              </a:rPr>
              <a:t>All the three estimates may be quite inaccurate, but </a:t>
            </a:r>
            <a:r>
              <a:rPr lang="en-US" altLang="zh-CN" i="1" dirty="0" smtClean="0">
                <a:solidFill>
                  <a:srgbClr val="C00000"/>
                </a:solidFill>
                <a:ea typeface="ＭＳ Ｐゴシック" pitchFamily="34" charset="-128"/>
                <a:sym typeface="Symbol" pitchFamily="18" charset="2"/>
              </a:rPr>
              <a:t>provide upper bounds on the sizes</a:t>
            </a:r>
          </a:p>
          <a:p>
            <a:endParaRPr lang="en-US" altLang="zh-CN" dirty="0" smtClean="0">
              <a:ea typeface="ＭＳ Ｐゴシック" pitchFamily="34" charset="-128"/>
            </a:endParaRPr>
          </a:p>
        </p:txBody>
      </p:sp>
      <p:grpSp>
        <p:nvGrpSpPr>
          <p:cNvPr id="100355" name="Group 4"/>
          <p:cNvGrpSpPr>
            <a:grpSpLocks/>
          </p:cNvGrpSpPr>
          <p:nvPr/>
        </p:nvGrpSpPr>
        <p:grpSpPr bwMode="auto">
          <a:xfrm>
            <a:off x="3394869" y="1582738"/>
            <a:ext cx="336550" cy="188912"/>
            <a:chOff x="2822" y="2832"/>
            <a:chExt cx="212" cy="119"/>
          </a:xfrm>
        </p:grpSpPr>
        <p:sp>
          <p:nvSpPr>
            <p:cNvPr id="100364" name="AutoShape 5"/>
            <p:cNvSpPr>
              <a:spLocks noChangeArrowheads="1"/>
            </p:cNvSpPr>
            <p:nvPr/>
          </p:nvSpPr>
          <p:spPr bwMode="auto">
            <a:xfrm rot="5400000">
              <a:off x="2920" y="2837"/>
              <a:ext cx="119" cy="109"/>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100365" name="Line 6"/>
            <p:cNvSpPr>
              <a:spLocks noChangeShapeType="1"/>
            </p:cNvSpPr>
            <p:nvPr/>
          </p:nvSpPr>
          <p:spPr bwMode="auto">
            <a:xfrm flipH="1">
              <a:off x="2825" y="2834"/>
              <a:ext cx="1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66" name="Line 7"/>
            <p:cNvSpPr>
              <a:spLocks noChangeShapeType="1"/>
            </p:cNvSpPr>
            <p:nvPr/>
          </p:nvSpPr>
          <p:spPr bwMode="auto">
            <a:xfrm flipH="1">
              <a:off x="2822" y="2948"/>
              <a:ext cx="1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00356" name="AutoShape 8"/>
          <p:cNvSpPr>
            <a:spLocks noChangeArrowheads="1"/>
          </p:cNvSpPr>
          <p:nvPr/>
        </p:nvSpPr>
        <p:spPr bwMode="auto">
          <a:xfrm rot="5400000">
            <a:off x="5196509" y="1593851"/>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grpSp>
        <p:nvGrpSpPr>
          <p:cNvPr id="100357" name="Group 9"/>
          <p:cNvGrpSpPr>
            <a:grpSpLocks/>
          </p:cNvGrpSpPr>
          <p:nvPr/>
        </p:nvGrpSpPr>
        <p:grpSpPr bwMode="auto">
          <a:xfrm>
            <a:off x="3344070" y="2316164"/>
            <a:ext cx="498475" cy="200025"/>
            <a:chOff x="2323" y="3635"/>
            <a:chExt cx="314" cy="126"/>
          </a:xfrm>
        </p:grpSpPr>
        <p:sp>
          <p:nvSpPr>
            <p:cNvPr id="100359" name="AutoShape 10"/>
            <p:cNvSpPr>
              <a:spLocks noChangeArrowheads="1"/>
            </p:cNvSpPr>
            <p:nvPr/>
          </p:nvSpPr>
          <p:spPr bwMode="auto">
            <a:xfrm rot="5400000">
              <a:off x="2421" y="3647"/>
              <a:ext cx="119" cy="109"/>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100360" name="Line 11"/>
            <p:cNvSpPr>
              <a:spLocks noChangeShapeType="1"/>
            </p:cNvSpPr>
            <p:nvPr/>
          </p:nvSpPr>
          <p:spPr bwMode="auto">
            <a:xfrm flipH="1">
              <a:off x="2326" y="3635"/>
              <a:ext cx="1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61" name="Line 12"/>
            <p:cNvSpPr>
              <a:spLocks noChangeShapeType="1"/>
            </p:cNvSpPr>
            <p:nvPr/>
          </p:nvSpPr>
          <p:spPr bwMode="auto">
            <a:xfrm flipH="1">
              <a:off x="2323" y="3758"/>
              <a:ext cx="1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62" name="Line 13"/>
            <p:cNvSpPr>
              <a:spLocks noChangeShapeType="1"/>
            </p:cNvSpPr>
            <p:nvPr/>
          </p:nvSpPr>
          <p:spPr bwMode="auto">
            <a:xfrm flipH="1">
              <a:off x="2530" y="3641"/>
              <a:ext cx="1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363" name="Line 14"/>
            <p:cNvSpPr>
              <a:spLocks noChangeShapeType="1"/>
            </p:cNvSpPr>
            <p:nvPr/>
          </p:nvSpPr>
          <p:spPr bwMode="auto">
            <a:xfrm flipH="1">
              <a:off x="2536" y="3755"/>
              <a:ext cx="1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00358" name="AutoShape 15"/>
          <p:cNvSpPr>
            <a:spLocks noChangeArrowheads="1"/>
          </p:cNvSpPr>
          <p:nvPr/>
        </p:nvSpPr>
        <p:spPr bwMode="auto">
          <a:xfrm rot="5400000">
            <a:off x="5246134" y="2335214"/>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38486279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a:xfrm>
            <a:off x="895350" y="82550"/>
            <a:ext cx="8077200" cy="609600"/>
          </a:xfrm>
        </p:spPr>
        <p:txBody>
          <a:bodyPr/>
          <a:lstStyle/>
          <a:p>
            <a:r>
              <a:rPr lang="en-US" altLang="zh-CN" dirty="0">
                <a:ea typeface="宋体" charset="-122"/>
              </a:rPr>
              <a:t>Estimation of Number of Distinct Values</a:t>
            </a:r>
          </a:p>
        </p:txBody>
      </p:sp>
      <p:sp>
        <p:nvSpPr>
          <p:cNvPr id="102402" name="Rectangle 3"/>
          <p:cNvSpPr>
            <a:spLocks noGrp="1" noChangeArrowheads="1"/>
          </p:cNvSpPr>
          <p:nvPr>
            <p:ph type="body" idx="1"/>
          </p:nvPr>
        </p:nvSpPr>
        <p:spPr>
          <a:xfrm>
            <a:off x="914400" y="1120775"/>
            <a:ext cx="7500938" cy="5253038"/>
          </a:xfrm>
        </p:spPr>
        <p:txBody>
          <a:bodyPr/>
          <a:lstStyle/>
          <a:p>
            <a:pPr>
              <a:buNone/>
            </a:pPr>
            <a:r>
              <a:rPr lang="en-US" altLang="zh-CN" dirty="0" smtClean="0">
                <a:ea typeface="ＭＳ Ｐゴシック" pitchFamily="34" charset="-128"/>
              </a:rPr>
              <a:t>T</a:t>
            </a:r>
            <a:r>
              <a:rPr lang="en-US" altLang="zh-CN" dirty="0" smtClean="0">
                <a:ea typeface="ＭＳ Ｐゴシック" pitchFamily="34" charset="-128"/>
                <a:sym typeface="Symbol" pitchFamily="18" charset="2"/>
              </a:rPr>
              <a:t>o estimate the size of </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a:t>
            </a:r>
            <a:r>
              <a:rPr lang="en-US" altLang="zh-CN" baseline="-25000"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a:t>
            </a:r>
            <a:endParaRPr lang="en-US" altLang="zh-CN" dirty="0" smtClean="0">
              <a:ea typeface="ＭＳ Ｐゴシック" pitchFamily="34" charset="-128"/>
            </a:endParaRPr>
          </a:p>
          <a:p>
            <a:r>
              <a:rPr lang="en-US" altLang="zh-CN" dirty="0" smtClean="0">
                <a:ea typeface="ＭＳ Ｐゴシック" pitchFamily="34" charset="-128"/>
              </a:rPr>
              <a:t>If </a:t>
            </a:r>
            <a:r>
              <a:rPr lang="en-US" altLang="zh-CN" dirty="0" smtClean="0">
                <a:ea typeface="ＭＳ Ｐゴシック" pitchFamily="34" charset="-128"/>
                <a:sym typeface="Symbol" pitchFamily="18" charset="2"/>
              </a:rPr>
              <a:t> forces </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 to take a specified value: </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a:t>
            </a:r>
            <a:r>
              <a:rPr lang="en-US" altLang="zh-CN" baseline="-25000"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 1.</a:t>
            </a:r>
          </a:p>
          <a:p>
            <a:pPr lvl="2"/>
            <a:r>
              <a:rPr lang="en-US" altLang="zh-CN" dirty="0" smtClean="0">
                <a:ea typeface="ＭＳ Ｐゴシック" pitchFamily="34" charset="-128"/>
                <a:sym typeface="Symbol" pitchFamily="18" charset="2"/>
              </a:rPr>
              <a:t>e.g., </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 = 3</a:t>
            </a:r>
          </a:p>
          <a:p>
            <a:r>
              <a:rPr lang="en-US" altLang="zh-CN" dirty="0" smtClean="0">
                <a:ea typeface="ＭＳ Ｐゴシック" pitchFamily="34" charset="-128"/>
                <a:sym typeface="Symbol" pitchFamily="18" charset="2"/>
              </a:rPr>
              <a:t>If  forces A to take on one of a specified set of values: </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a:t>
            </a:r>
            <a:r>
              <a:rPr lang="en-US" altLang="zh-CN" baseline="-25000"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 number of specified values.</a:t>
            </a:r>
          </a:p>
          <a:p>
            <a:pPr lvl="2"/>
            <a:r>
              <a:rPr lang="en-US" altLang="zh-CN" dirty="0" smtClean="0">
                <a:ea typeface="ＭＳ Ｐゴシック" pitchFamily="34" charset="-128"/>
                <a:sym typeface="Symbol" pitchFamily="18" charset="2"/>
              </a:rPr>
              <a:t>(e.g., (</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 = 1 </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 = 3 </a:t>
            </a:r>
            <a:r>
              <a:rPr lang="en-US" altLang="zh-CN" i="1" dirty="0" smtClean="0">
                <a:ea typeface="ＭＳ Ｐゴシック" pitchFamily="34" charset="-128"/>
                <a:sym typeface="Symbol" pitchFamily="18" charset="2"/>
              </a:rPr>
              <a:t>V A</a:t>
            </a:r>
            <a:r>
              <a:rPr lang="en-US" altLang="zh-CN" dirty="0" smtClean="0">
                <a:ea typeface="ＭＳ Ｐゴシック" pitchFamily="34" charset="-128"/>
                <a:sym typeface="Symbol" pitchFamily="18" charset="2"/>
              </a:rPr>
              <a:t> = 4 )), </a:t>
            </a:r>
          </a:p>
          <a:p>
            <a:r>
              <a:rPr lang="en-US" altLang="zh-CN" dirty="0" smtClean="0">
                <a:ea typeface="ＭＳ Ｐゴシック" pitchFamily="34" charset="-128"/>
                <a:sym typeface="Symbol" pitchFamily="18" charset="2"/>
              </a:rPr>
              <a:t>If the selection condition  is of the form </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op r</a:t>
            </a:r>
            <a:r>
              <a:rPr lang="en-US" altLang="zh-CN" dirty="0" smtClean="0">
                <a:ea typeface="ＭＳ Ｐゴシック" pitchFamily="34" charset="-128"/>
                <a:sym typeface="Symbol" pitchFamily="18" charset="2"/>
              </a:rPr>
              <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estimated </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a:t>
            </a:r>
            <a:r>
              <a:rPr lang="en-US" altLang="zh-CN" baseline="-25000"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 </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err="1" smtClean="0">
                <a:ea typeface="ＭＳ Ｐゴシック" pitchFamily="34" charset="-128"/>
                <a:sym typeface="Symbol" pitchFamily="18" charset="2"/>
              </a:rPr>
              <a:t>A</a:t>
            </a:r>
            <a:r>
              <a:rPr lang="en-US" altLang="zh-CN" dirty="0" err="1" smtClean="0">
                <a:ea typeface="ＭＳ Ｐゴシック" pitchFamily="34" charset="-128"/>
                <a:sym typeface="Symbol" pitchFamily="18" charset="2"/>
              </a:rPr>
              <a:t>.</a:t>
            </a:r>
            <a:r>
              <a:rPr lang="en-US" altLang="zh-CN" i="1" dirty="0" err="1"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 </a:t>
            </a:r>
            <a:r>
              <a:rPr lang="en-US" altLang="zh-CN" i="1" dirty="0" smtClean="0">
                <a:ea typeface="ＭＳ Ｐゴシック" pitchFamily="34" charset="-128"/>
                <a:sym typeface="Symbol" pitchFamily="18" charset="2"/>
              </a:rPr>
              <a:t>s</a:t>
            </a:r>
            <a:endParaRPr lang="en-US" altLang="zh-CN" dirty="0" smtClean="0">
              <a:ea typeface="ＭＳ Ｐゴシック" pitchFamily="34" charset="-128"/>
              <a:sym typeface="Symbol" pitchFamily="18" charset="2"/>
            </a:endParaRPr>
          </a:p>
          <a:p>
            <a:pPr lvl="1"/>
            <a:r>
              <a:rPr lang="en-US" altLang="zh-CN" dirty="0" smtClean="0">
                <a:ea typeface="ＭＳ Ｐゴシック" pitchFamily="34" charset="-128"/>
                <a:sym typeface="Symbol" pitchFamily="18" charset="2"/>
              </a:rPr>
              <a:t>where </a:t>
            </a:r>
            <a:r>
              <a:rPr lang="en-US" altLang="zh-CN" i="1" dirty="0" smtClean="0">
                <a:ea typeface="ＭＳ Ｐゴシック" pitchFamily="34" charset="-128"/>
                <a:sym typeface="Symbol" pitchFamily="18" charset="2"/>
              </a:rPr>
              <a:t>s</a:t>
            </a:r>
            <a:r>
              <a:rPr lang="en-US" altLang="zh-CN" dirty="0" smtClean="0">
                <a:ea typeface="ＭＳ Ｐゴシック" pitchFamily="34" charset="-128"/>
                <a:sym typeface="Symbol" pitchFamily="18" charset="2"/>
              </a:rPr>
              <a:t> is the selectivity of the selection.</a:t>
            </a:r>
          </a:p>
          <a:p>
            <a:r>
              <a:rPr lang="en-US" altLang="zh-CN" dirty="0" smtClean="0">
                <a:ea typeface="ＭＳ Ｐゴシック" pitchFamily="34" charset="-128"/>
                <a:sym typeface="Symbol" pitchFamily="18" charset="2"/>
              </a:rPr>
              <a:t>In all the other cases: use approximate estimate of</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min(</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err="1" smtClean="0">
                <a:ea typeface="ＭＳ Ｐゴシック" pitchFamily="34" charset="-128"/>
                <a:sym typeface="Symbol" pitchFamily="18" charset="2"/>
              </a:rPr>
              <a:t>A</a:t>
            </a:r>
            <a:r>
              <a:rPr lang="en-US" altLang="zh-CN" dirty="0" err="1" smtClean="0">
                <a:ea typeface="ＭＳ Ｐゴシック" pitchFamily="34" charset="-128"/>
                <a:sym typeface="Symbol" pitchFamily="18" charset="2"/>
              </a:rPr>
              <a:t>,</a:t>
            </a:r>
            <a:r>
              <a:rPr lang="en-US" altLang="zh-CN" i="1" dirty="0" err="1"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n</a:t>
            </a:r>
            <a:r>
              <a:rPr lang="en-US" altLang="zh-CN" sz="2400" baseline="-25000" dirty="0" smtClean="0">
                <a:ea typeface="ＭＳ Ｐゴシック" pitchFamily="34" charset="-128"/>
                <a:sym typeface="Symbol" pitchFamily="18" charset="2"/>
              </a:rPr>
              <a:t></a:t>
            </a:r>
            <a:r>
              <a:rPr lang="en-US" altLang="zh-CN" baseline="-25000" dirty="0" smtClean="0">
                <a:ea typeface="ＭＳ Ｐゴシック" pitchFamily="34" charset="-128"/>
                <a:sym typeface="Symbol" pitchFamily="18" charset="2"/>
              </a:rPr>
              <a:t> </a:t>
            </a:r>
            <a:r>
              <a:rPr lang="en-US" altLang="zh-CN" sz="2000" baseline="-25000" dirty="0" smtClean="0">
                <a:ea typeface="ＭＳ Ｐゴシック" pitchFamily="34" charset="-128"/>
                <a:sym typeface="Symbol" pitchFamily="18" charset="2"/>
              </a:rPr>
              <a:t>(</a:t>
            </a:r>
            <a:r>
              <a:rPr lang="en-US" altLang="zh-CN" sz="2000" i="1" baseline="-25000" dirty="0" smtClean="0">
                <a:ea typeface="ＭＳ Ｐゴシック" pitchFamily="34" charset="-128"/>
                <a:sym typeface="Symbol" pitchFamily="18" charset="2"/>
              </a:rPr>
              <a:t>r</a:t>
            </a:r>
            <a:r>
              <a:rPr lang="en-US" altLang="zh-CN" sz="2000" baseline="-25000" dirty="0" smtClean="0">
                <a:ea typeface="ＭＳ Ｐゴシック" pitchFamily="34" charset="-128"/>
                <a:sym typeface="Symbol" pitchFamily="18" charset="2"/>
              </a:rPr>
              <a:t>)</a:t>
            </a:r>
            <a:r>
              <a:rPr lang="en-US" altLang="zh-CN" baseline="-25000"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a:t>
            </a:r>
          </a:p>
          <a:p>
            <a:pPr lvl="1"/>
            <a:r>
              <a:rPr lang="en-US" altLang="zh-CN" dirty="0" smtClean="0">
                <a:ea typeface="ＭＳ Ｐゴシック" pitchFamily="34" charset="-128"/>
                <a:sym typeface="Symbol" pitchFamily="18" charset="2"/>
              </a:rPr>
              <a:t>More accurate estimate can be got using probability theory, but this one works fine generally</a:t>
            </a:r>
          </a:p>
          <a:p>
            <a:pPr>
              <a:buFont typeface="Monotype Sorts" pitchFamily="2" charset="2"/>
              <a:buNone/>
            </a:pPr>
            <a:endParaRPr lang="en-US" altLang="zh-CN" dirty="0" smtClean="0">
              <a:ea typeface="ＭＳ Ｐゴシック" pitchFamily="34" charset="-128"/>
              <a:sym typeface="Symbol" pitchFamily="18" charset="2"/>
            </a:endParaRPr>
          </a:p>
        </p:txBody>
      </p:sp>
    </p:spTree>
    <p:extLst>
      <p:ext uri="{BB962C8B-B14F-4D97-AF65-F5344CB8AC3E}">
        <p14:creationId xmlns:p14="http://schemas.microsoft.com/office/powerpoint/2010/main" val="11719535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altLang="zh-CN" dirty="0">
                <a:ea typeface="宋体" charset="-122"/>
              </a:rPr>
              <a:t>Estimation of Distinct Values (Cont</a:t>
            </a:r>
            <a:r>
              <a:rPr lang="en-US" altLang="zh-CN" dirty="0" smtClean="0">
                <a:ea typeface="宋体" charset="-122"/>
              </a:rPr>
              <a:t>.)*</a:t>
            </a:r>
            <a:endParaRPr lang="en-US" altLang="zh-CN" dirty="0">
              <a:ea typeface="宋体" charset="-122"/>
            </a:endParaRPr>
          </a:p>
        </p:txBody>
      </p:sp>
      <p:sp>
        <p:nvSpPr>
          <p:cNvPr id="104450" name="Rectangle 3"/>
          <p:cNvSpPr>
            <a:spLocks noGrp="1" noChangeArrowheads="1"/>
          </p:cNvSpPr>
          <p:nvPr>
            <p:ph type="body" idx="1"/>
          </p:nvPr>
        </p:nvSpPr>
        <p:spPr/>
        <p:txBody>
          <a:bodyPr/>
          <a:lstStyle/>
          <a:p>
            <a:pPr>
              <a:buFont typeface="Monotype Sorts" pitchFamily="2" charset="2"/>
              <a:buNone/>
            </a:pPr>
            <a:r>
              <a:rPr lang="en-US" altLang="zh-CN" dirty="0" smtClean="0">
                <a:ea typeface="ＭＳ Ｐゴシック" pitchFamily="34" charset="-128"/>
                <a:sym typeface="Symbol" pitchFamily="18" charset="2"/>
              </a:rPr>
              <a:t>Joins: </a:t>
            </a:r>
            <a:r>
              <a:rPr lang="en-US" altLang="zh-CN" i="1" dirty="0" smtClean="0">
                <a:ea typeface="ＭＳ Ｐゴシック" pitchFamily="34" charset="-128"/>
                <a:sym typeface="Symbol" pitchFamily="18" charset="2"/>
              </a:rPr>
              <a:t>r      s</a:t>
            </a:r>
            <a:endParaRPr lang="en-US" altLang="zh-CN" dirty="0" smtClean="0">
              <a:ea typeface="ＭＳ Ｐゴシック" pitchFamily="34" charset="-128"/>
              <a:sym typeface="Symbol" pitchFamily="18" charset="2"/>
            </a:endParaRPr>
          </a:p>
          <a:p>
            <a:r>
              <a:rPr lang="en-US" altLang="zh-CN" dirty="0" smtClean="0">
                <a:ea typeface="ＭＳ Ｐゴシック" pitchFamily="34" charset="-128"/>
                <a:sym typeface="Symbol" pitchFamily="18" charset="2"/>
              </a:rPr>
              <a:t>If all attributes in </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 are from </a:t>
            </a:r>
            <a:r>
              <a:rPr lang="en-US" altLang="zh-CN" i="1" dirty="0" smtClean="0">
                <a:ea typeface="ＭＳ Ｐゴシック" pitchFamily="34" charset="-128"/>
                <a:sym typeface="Symbol" pitchFamily="18" charset="2"/>
              </a:rPr>
              <a:t>r</a:t>
            </a:r>
            <a:br>
              <a:rPr lang="en-US" altLang="zh-CN" i="1" dirty="0" smtClean="0">
                <a:ea typeface="ＭＳ Ｐゴシック" pitchFamily="34" charset="-128"/>
                <a:sym typeface="Symbol" pitchFamily="18" charset="2"/>
              </a:rPr>
            </a:br>
            <a:r>
              <a:rPr lang="en-US" altLang="zh-CN" i="1"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estimated</a:t>
            </a:r>
            <a:r>
              <a:rPr lang="en-US" altLang="zh-CN" i="1" dirty="0" smtClean="0">
                <a:ea typeface="ＭＳ Ｐゴシック" pitchFamily="34" charset="-128"/>
                <a:sym typeface="Symbol" pitchFamily="18" charset="2"/>
              </a:rPr>
              <a:t>  V</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A, r     s</a:t>
            </a:r>
            <a:r>
              <a:rPr lang="en-US" altLang="zh-CN" dirty="0" smtClean="0">
                <a:ea typeface="ＭＳ Ｐゴシック" pitchFamily="34" charset="-128"/>
                <a:sym typeface="Symbol" pitchFamily="18" charset="2"/>
              </a:rPr>
              <a:t>) = min (</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err="1" smtClean="0">
                <a:ea typeface="ＭＳ Ｐゴシック" pitchFamily="34" charset="-128"/>
                <a:sym typeface="Symbol" pitchFamily="18" charset="2"/>
              </a:rPr>
              <a:t>A</a:t>
            </a:r>
            <a:r>
              <a:rPr lang="en-US" altLang="zh-CN" dirty="0" err="1" smtClean="0">
                <a:ea typeface="ＭＳ Ｐゴシック" pitchFamily="34" charset="-128"/>
                <a:sym typeface="Symbol" pitchFamily="18" charset="2"/>
              </a:rPr>
              <a:t>,</a:t>
            </a:r>
            <a:r>
              <a:rPr lang="en-US" altLang="zh-CN" i="1" dirty="0" err="1"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n </a:t>
            </a:r>
            <a:r>
              <a:rPr lang="en-US" altLang="zh-CN" sz="2000" i="1" baseline="-25000" dirty="0" smtClean="0">
                <a:ea typeface="ＭＳ Ｐゴシック" pitchFamily="34" charset="-128"/>
                <a:sym typeface="Symbol" pitchFamily="18" charset="2"/>
              </a:rPr>
              <a:t>r    s</a:t>
            </a:r>
            <a:r>
              <a:rPr lang="en-US" altLang="zh-CN" dirty="0" smtClean="0">
                <a:ea typeface="ＭＳ Ｐゴシック" pitchFamily="34" charset="-128"/>
                <a:sym typeface="Symbol" pitchFamily="18" charset="2"/>
              </a:rPr>
              <a:t>)</a:t>
            </a:r>
          </a:p>
          <a:p>
            <a:r>
              <a:rPr lang="en-US" altLang="zh-CN" dirty="0" smtClean="0">
                <a:ea typeface="ＭＳ Ｐゴシック" pitchFamily="34" charset="-128"/>
                <a:sym typeface="Symbol" pitchFamily="18" charset="2"/>
              </a:rPr>
              <a:t>If </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 contains attributes </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1 from </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and </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2 from </a:t>
            </a:r>
            <a:r>
              <a:rPr lang="en-US" altLang="zh-CN" i="1" dirty="0" smtClean="0">
                <a:ea typeface="ＭＳ Ｐゴシック" pitchFamily="34" charset="-128"/>
                <a:sym typeface="Symbol" pitchFamily="18" charset="2"/>
              </a:rPr>
              <a:t>s</a:t>
            </a:r>
            <a:r>
              <a:rPr lang="en-US" altLang="zh-CN" dirty="0" smtClean="0">
                <a:ea typeface="ＭＳ Ｐゴシック" pitchFamily="34" charset="-128"/>
                <a:sym typeface="Symbol" pitchFamily="18" charset="2"/>
              </a:rPr>
              <a:t>, then estimated </a:t>
            </a:r>
            <a:br>
              <a:rPr lang="en-US" altLang="zh-CN" dirty="0" smtClean="0">
                <a:ea typeface="ＭＳ Ｐゴシック" pitchFamily="34" charset="-128"/>
                <a:sym typeface="Symbol" pitchFamily="18" charset="2"/>
              </a:rPr>
            </a:b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err="1" smtClean="0">
                <a:ea typeface="ＭＳ Ｐゴシック" pitchFamily="34" charset="-128"/>
                <a:sym typeface="Symbol" pitchFamily="18" charset="2"/>
              </a:rPr>
              <a:t>A,r</a:t>
            </a:r>
            <a:r>
              <a:rPr lang="en-US" altLang="zh-CN" i="1" dirty="0" smtClean="0">
                <a:ea typeface="ＭＳ Ｐゴシック" pitchFamily="34" charset="-128"/>
                <a:sym typeface="Symbol" pitchFamily="18" charset="2"/>
              </a:rPr>
              <a:t>     s</a:t>
            </a:r>
            <a:r>
              <a:rPr lang="en-US" altLang="zh-CN" dirty="0" smtClean="0">
                <a:ea typeface="ＭＳ Ｐゴシック" pitchFamily="34" charset="-128"/>
                <a:sym typeface="Symbol" pitchFamily="18" charset="2"/>
              </a:rPr>
              <a:t>) = </a:t>
            </a:r>
          </a:p>
          <a:p>
            <a:pPr>
              <a:buFont typeface="Monotype Sorts" pitchFamily="2" charset="2"/>
              <a:buNone/>
            </a:pPr>
            <a:r>
              <a:rPr lang="en-US" altLang="zh-CN" baseline="-25000"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min(</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1,</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2 – </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1,</a:t>
            </a:r>
            <a:r>
              <a:rPr lang="en-US" altLang="zh-CN" i="1" dirty="0" smtClean="0">
                <a:ea typeface="ＭＳ Ｐゴシック" pitchFamily="34" charset="-128"/>
                <a:sym typeface="Symbol" pitchFamily="18" charset="2"/>
              </a:rPr>
              <a:t>s</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1 – </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2,</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2,</a:t>
            </a:r>
            <a:r>
              <a:rPr lang="en-US" altLang="zh-CN" i="1" dirty="0" smtClean="0">
                <a:ea typeface="ＭＳ Ｐゴシック" pitchFamily="34" charset="-128"/>
                <a:sym typeface="Symbol" pitchFamily="18" charset="2"/>
              </a:rPr>
              <a:t>s</a:t>
            </a:r>
            <a:r>
              <a:rPr lang="en-US" altLang="zh-CN" dirty="0" smtClean="0">
                <a:ea typeface="ＭＳ Ｐゴシック" pitchFamily="34" charset="-128"/>
                <a:sym typeface="Symbol" pitchFamily="18" charset="2"/>
              </a:rPr>
              <a:t>), </a:t>
            </a:r>
            <a:r>
              <a:rPr lang="en-US" altLang="zh-CN" i="1" dirty="0" err="1" smtClean="0">
                <a:ea typeface="ＭＳ Ｐゴシック" pitchFamily="34" charset="-128"/>
                <a:sym typeface="Symbol" pitchFamily="18" charset="2"/>
              </a:rPr>
              <a:t>n</a:t>
            </a:r>
            <a:r>
              <a:rPr lang="en-US" altLang="zh-CN" sz="2000" i="1" baseline="-25000" dirty="0" err="1" smtClean="0">
                <a:ea typeface="ＭＳ Ｐゴシック" pitchFamily="34" charset="-128"/>
                <a:sym typeface="Symbol" pitchFamily="18" charset="2"/>
              </a:rPr>
              <a:t>r</a:t>
            </a:r>
            <a:r>
              <a:rPr lang="en-US" altLang="zh-CN" sz="2000" i="1" baseline="-25000" dirty="0" smtClean="0">
                <a:ea typeface="ＭＳ Ｐゴシック" pitchFamily="34" charset="-128"/>
                <a:sym typeface="Symbol" pitchFamily="18" charset="2"/>
              </a:rPr>
              <a:t>     s</a:t>
            </a:r>
            <a:r>
              <a:rPr lang="en-US" altLang="zh-CN" dirty="0" smtClean="0">
                <a:ea typeface="ＭＳ Ｐゴシック" pitchFamily="34" charset="-128"/>
                <a:sym typeface="Symbol" pitchFamily="18" charset="2"/>
              </a:rPr>
              <a:t>)</a:t>
            </a:r>
          </a:p>
          <a:p>
            <a:pPr lvl="1"/>
            <a:r>
              <a:rPr lang="en-US" altLang="zh-CN" dirty="0" smtClean="0">
                <a:ea typeface="ＭＳ Ｐゴシック" pitchFamily="34" charset="-128"/>
                <a:sym typeface="Symbol" pitchFamily="18" charset="2"/>
              </a:rPr>
              <a:t> </a:t>
            </a:r>
            <a:r>
              <a:rPr lang="en-US" altLang="zh-CN" dirty="0" smtClean="0">
                <a:ea typeface="ＭＳ Ｐゴシック" pitchFamily="34" charset="-128"/>
                <a:sym typeface="Symbol" pitchFamily="18" charset="2"/>
              </a:rPr>
              <a:t>More accurate estimate can be got using probability theory, but this one works fine generally</a:t>
            </a:r>
          </a:p>
          <a:p>
            <a:endParaRPr lang="en-US" altLang="zh-CN" dirty="0" smtClean="0">
              <a:ea typeface="ＭＳ Ｐゴシック" pitchFamily="34" charset="-128"/>
            </a:endParaRPr>
          </a:p>
        </p:txBody>
      </p:sp>
      <p:sp>
        <p:nvSpPr>
          <p:cNvPr id="104451" name="AutoShape 4"/>
          <p:cNvSpPr>
            <a:spLocks noChangeArrowheads="1"/>
          </p:cNvSpPr>
          <p:nvPr/>
        </p:nvSpPr>
        <p:spPr bwMode="auto">
          <a:xfrm rot="5400000" flipV="1">
            <a:off x="5780501" y="2045320"/>
            <a:ext cx="95250" cy="151434"/>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r>
              <a:rPr lang="en-US" altLang="zh-CN" sz="1800"/>
              <a:t> </a:t>
            </a:r>
          </a:p>
        </p:txBody>
      </p:sp>
      <p:sp>
        <p:nvSpPr>
          <p:cNvPr id="104452" name="AutoShape 5"/>
          <p:cNvSpPr>
            <a:spLocks noChangeArrowheads="1"/>
          </p:cNvSpPr>
          <p:nvPr/>
        </p:nvSpPr>
        <p:spPr bwMode="auto">
          <a:xfrm rot="5400000">
            <a:off x="1699938" y="268956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r>
              <a:rPr lang="en-US" altLang="zh-CN" sz="1800" dirty="0"/>
              <a:t> </a:t>
            </a:r>
          </a:p>
        </p:txBody>
      </p:sp>
      <p:sp>
        <p:nvSpPr>
          <p:cNvPr id="104453" name="AutoShape 6"/>
          <p:cNvSpPr>
            <a:spLocks noChangeArrowheads="1"/>
          </p:cNvSpPr>
          <p:nvPr/>
        </p:nvSpPr>
        <p:spPr bwMode="auto">
          <a:xfrm rot="5400000">
            <a:off x="3338445" y="195359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r>
              <a:rPr lang="en-US" altLang="zh-CN" sz="1800" dirty="0"/>
              <a:t> </a:t>
            </a:r>
          </a:p>
        </p:txBody>
      </p:sp>
      <p:sp>
        <p:nvSpPr>
          <p:cNvPr id="104454" name="AutoShape 7"/>
          <p:cNvSpPr>
            <a:spLocks noChangeArrowheads="1"/>
          </p:cNvSpPr>
          <p:nvPr/>
        </p:nvSpPr>
        <p:spPr bwMode="auto">
          <a:xfrm rot="5400000">
            <a:off x="1587742" y="1231900"/>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r>
              <a:rPr lang="en-US" altLang="zh-CN" sz="1200" baseline="-25000"/>
              <a:t> </a:t>
            </a:r>
          </a:p>
        </p:txBody>
      </p:sp>
      <p:sp>
        <p:nvSpPr>
          <p:cNvPr id="104455" name="AutoShape 8"/>
          <p:cNvSpPr>
            <a:spLocks noChangeArrowheads="1"/>
          </p:cNvSpPr>
          <p:nvPr/>
        </p:nvSpPr>
        <p:spPr bwMode="auto">
          <a:xfrm rot="5400000">
            <a:off x="7276415" y="3219220"/>
            <a:ext cx="95250" cy="95250"/>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r>
              <a:rPr lang="en-US" altLang="zh-CN" sz="1800" dirty="0" smtClean="0"/>
              <a:t> </a:t>
            </a:r>
            <a:endParaRPr lang="en-US" altLang="zh-CN" sz="1800" dirty="0"/>
          </a:p>
        </p:txBody>
      </p:sp>
    </p:spTree>
    <p:extLst>
      <p:ext uri="{BB962C8B-B14F-4D97-AF65-F5344CB8AC3E}">
        <p14:creationId xmlns:p14="http://schemas.microsoft.com/office/powerpoint/2010/main" val="41406811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r>
              <a:rPr lang="en-US" altLang="zh-CN" dirty="0">
                <a:ea typeface="宋体" charset="-122"/>
              </a:rPr>
              <a:t>Estimation of Distinct Values (Cont</a:t>
            </a:r>
            <a:r>
              <a:rPr lang="en-US" altLang="zh-CN" dirty="0" smtClean="0">
                <a:ea typeface="宋体" charset="-122"/>
              </a:rPr>
              <a:t>.)*</a:t>
            </a:r>
            <a:endParaRPr lang="en-US" altLang="zh-CN" dirty="0">
              <a:ea typeface="宋体" charset="-122"/>
            </a:endParaRPr>
          </a:p>
        </p:txBody>
      </p:sp>
      <p:sp>
        <p:nvSpPr>
          <p:cNvPr id="106498" name="Rectangle 3"/>
          <p:cNvSpPr>
            <a:spLocks noGrp="1" noChangeArrowheads="1"/>
          </p:cNvSpPr>
          <p:nvPr>
            <p:ph type="body" idx="1"/>
          </p:nvPr>
        </p:nvSpPr>
        <p:spPr>
          <a:xfrm>
            <a:off x="914400" y="1120775"/>
            <a:ext cx="7980363" cy="4876800"/>
          </a:xfrm>
        </p:spPr>
        <p:txBody>
          <a:bodyPr/>
          <a:lstStyle/>
          <a:p>
            <a:r>
              <a:rPr lang="en-US" altLang="zh-CN" dirty="0" smtClean="0">
                <a:ea typeface="ＭＳ Ｐゴシック" pitchFamily="34" charset="-128"/>
                <a:sym typeface="Symbol" pitchFamily="18" charset="2"/>
              </a:rPr>
              <a:t>Estimation of distinct values are straightforward for projections.</a:t>
            </a:r>
          </a:p>
          <a:p>
            <a:pPr lvl="1"/>
            <a:r>
              <a:rPr lang="en-US" altLang="zh-CN" dirty="0" smtClean="0">
                <a:ea typeface="ＭＳ Ｐゴシック" pitchFamily="34" charset="-128"/>
                <a:sym typeface="Symbol" pitchFamily="18" charset="2"/>
              </a:rPr>
              <a:t>They are the same in </a:t>
            </a:r>
            <a:r>
              <a:rPr lang="en-US" altLang="zh-CN" baseline="-25000" dirty="0" smtClean="0">
                <a:ea typeface="ＭＳ Ｐゴシック" pitchFamily="34" charset="-128"/>
                <a:sym typeface="Symbol" pitchFamily="18" charset="2"/>
              </a:rPr>
              <a:t>A (r)</a:t>
            </a:r>
            <a:r>
              <a:rPr lang="en-US" altLang="zh-CN" dirty="0" smtClean="0">
                <a:ea typeface="ＭＳ Ｐゴシック" pitchFamily="34" charset="-128"/>
                <a:sym typeface="Symbol" pitchFamily="18" charset="2"/>
              </a:rPr>
              <a:t> as in </a:t>
            </a:r>
            <a:r>
              <a:rPr lang="en-US" altLang="zh-CN" i="1" dirty="0" smtClean="0">
                <a:ea typeface="ＭＳ Ｐゴシック" pitchFamily="34" charset="-128"/>
                <a:sym typeface="Symbol" pitchFamily="18" charset="2"/>
              </a:rPr>
              <a:t>r</a:t>
            </a:r>
            <a:r>
              <a:rPr lang="en-US" altLang="zh-CN" dirty="0" smtClean="0">
                <a:ea typeface="ＭＳ Ｐゴシック" pitchFamily="34" charset="-128"/>
                <a:sym typeface="Symbol" pitchFamily="18" charset="2"/>
              </a:rPr>
              <a:t>. </a:t>
            </a:r>
          </a:p>
          <a:p>
            <a:r>
              <a:rPr lang="en-US" altLang="zh-CN" dirty="0" smtClean="0">
                <a:ea typeface="ＭＳ Ｐゴシック" pitchFamily="34" charset="-128"/>
                <a:sym typeface="Symbol" pitchFamily="18" charset="2"/>
              </a:rPr>
              <a:t>The same holds for grouping attributes of aggregation.</a:t>
            </a:r>
          </a:p>
          <a:p>
            <a:r>
              <a:rPr lang="en-US" altLang="zh-CN" dirty="0" smtClean="0">
                <a:ea typeface="ＭＳ Ｐゴシック" pitchFamily="34" charset="-128"/>
                <a:sym typeface="Symbol" pitchFamily="18" charset="2"/>
              </a:rPr>
              <a:t>For aggregated values </a:t>
            </a:r>
          </a:p>
          <a:p>
            <a:pPr lvl="1"/>
            <a:r>
              <a:rPr lang="en-US" altLang="zh-CN" dirty="0" smtClean="0">
                <a:ea typeface="ＭＳ Ｐゴシック" pitchFamily="34" charset="-128"/>
                <a:sym typeface="Symbol" pitchFamily="18" charset="2"/>
              </a:rPr>
              <a:t>For min(</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 and max(</a:t>
            </a:r>
            <a:r>
              <a:rPr lang="en-US" altLang="zh-CN" i="1" dirty="0" smtClean="0">
                <a:ea typeface="ＭＳ Ｐゴシック" pitchFamily="34" charset="-128"/>
                <a:sym typeface="Symbol" pitchFamily="18" charset="2"/>
              </a:rPr>
              <a:t>A</a:t>
            </a:r>
            <a:r>
              <a:rPr lang="en-US" altLang="zh-CN" dirty="0" smtClean="0">
                <a:ea typeface="ＭＳ Ｐゴシック" pitchFamily="34" charset="-128"/>
                <a:sym typeface="Symbol" pitchFamily="18" charset="2"/>
              </a:rPr>
              <a:t>), the number of distinct values can be estimated as min(V(</a:t>
            </a:r>
            <a:r>
              <a:rPr lang="en-US" altLang="zh-CN" i="1" dirty="0" err="1" smtClean="0">
                <a:ea typeface="ＭＳ Ｐゴシック" pitchFamily="34" charset="-128"/>
                <a:sym typeface="Symbol" pitchFamily="18" charset="2"/>
              </a:rPr>
              <a:t>A,r</a:t>
            </a:r>
            <a:r>
              <a:rPr lang="en-US" altLang="zh-CN" dirty="0" smtClean="0">
                <a:ea typeface="ＭＳ Ｐゴシック" pitchFamily="34" charset="-128"/>
                <a:sym typeface="Symbol" pitchFamily="18" charset="2"/>
              </a:rPr>
              <a:t>), </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err="1" smtClean="0">
                <a:ea typeface="ＭＳ Ｐゴシック" pitchFamily="34" charset="-128"/>
                <a:sym typeface="Symbol" pitchFamily="18" charset="2"/>
              </a:rPr>
              <a:t>G,r</a:t>
            </a:r>
            <a:r>
              <a:rPr lang="en-US" altLang="zh-CN" dirty="0" smtClean="0">
                <a:ea typeface="ＭＳ Ｐゴシック" pitchFamily="34" charset="-128"/>
                <a:sym typeface="Symbol" pitchFamily="18" charset="2"/>
              </a:rPr>
              <a:t>))  where G denotes grouping attributes</a:t>
            </a:r>
          </a:p>
          <a:p>
            <a:pPr lvl="1"/>
            <a:r>
              <a:rPr lang="en-US" altLang="zh-CN" dirty="0" smtClean="0">
                <a:ea typeface="ＭＳ Ｐゴシック" pitchFamily="34" charset="-128"/>
                <a:sym typeface="Symbol" pitchFamily="18" charset="2"/>
              </a:rPr>
              <a:t>For other aggregates, assume all values are distinct, and use </a:t>
            </a:r>
            <a:r>
              <a:rPr lang="en-US" altLang="zh-CN" i="1" dirty="0" smtClean="0">
                <a:ea typeface="ＭＳ Ｐゴシック" pitchFamily="34" charset="-128"/>
                <a:sym typeface="Symbol" pitchFamily="18" charset="2"/>
              </a:rPr>
              <a:t>V</a:t>
            </a:r>
            <a:r>
              <a:rPr lang="en-US" altLang="zh-CN" dirty="0" smtClean="0">
                <a:ea typeface="ＭＳ Ｐゴシック" pitchFamily="34" charset="-128"/>
                <a:sym typeface="Symbol" pitchFamily="18" charset="2"/>
              </a:rPr>
              <a:t>(</a:t>
            </a:r>
            <a:r>
              <a:rPr lang="en-US" altLang="zh-CN" i="1" dirty="0" err="1" smtClean="0">
                <a:ea typeface="ＭＳ Ｐゴシック" pitchFamily="34" charset="-128"/>
                <a:sym typeface="Symbol" pitchFamily="18" charset="2"/>
              </a:rPr>
              <a:t>G,r</a:t>
            </a:r>
            <a:r>
              <a:rPr lang="en-US" altLang="zh-CN" dirty="0" smtClean="0">
                <a:ea typeface="ＭＳ Ｐゴシック" pitchFamily="34" charset="-128"/>
                <a:sym typeface="Symbol" pitchFamily="18" charset="2"/>
              </a:rPr>
              <a:t>)</a:t>
            </a:r>
          </a:p>
          <a:p>
            <a:pPr lvl="1"/>
            <a:endParaRPr lang="en-US" altLang="zh-CN" dirty="0" smtClean="0">
              <a:ea typeface="ＭＳ Ｐゴシック" pitchFamily="34" charset="-128"/>
              <a:sym typeface="Symbol" pitchFamily="18" charset="2"/>
            </a:endParaRPr>
          </a:p>
          <a:p>
            <a:endParaRPr lang="en-US" altLang="zh-CN" dirty="0" smtClean="0">
              <a:ea typeface="ＭＳ Ｐゴシック" pitchFamily="34" charset="-128"/>
              <a:sym typeface="Symbol" pitchFamily="18" charset="2"/>
            </a:endParaRPr>
          </a:p>
        </p:txBody>
      </p:sp>
    </p:spTree>
    <p:extLst>
      <p:ext uri="{BB962C8B-B14F-4D97-AF65-F5344CB8AC3E}">
        <p14:creationId xmlns:p14="http://schemas.microsoft.com/office/powerpoint/2010/main" val="23593733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en-US" altLang="zh-CN" dirty="0">
                <a:ea typeface="宋体" charset="-122"/>
              </a:rPr>
              <a:t>Choice of Evaluation Plans</a:t>
            </a:r>
          </a:p>
        </p:txBody>
      </p:sp>
      <p:sp>
        <p:nvSpPr>
          <p:cNvPr id="58370" name="Rectangle 3"/>
          <p:cNvSpPr>
            <a:spLocks noGrp="1" noChangeArrowheads="1"/>
          </p:cNvSpPr>
          <p:nvPr>
            <p:ph type="body" idx="1"/>
          </p:nvPr>
        </p:nvSpPr>
        <p:spPr>
          <a:xfrm>
            <a:off x="914400" y="1120775"/>
            <a:ext cx="7900988" cy="4870450"/>
          </a:xfrm>
        </p:spPr>
        <p:txBody>
          <a:bodyPr/>
          <a:lstStyle/>
          <a:p>
            <a:r>
              <a:rPr lang="en-US" altLang="zh-CN" dirty="0" smtClean="0">
                <a:ea typeface="ＭＳ Ｐゴシック" pitchFamily="34" charset="-128"/>
              </a:rPr>
              <a:t>Must consider the interaction of evaluation techniques when choosing evaluation plans</a:t>
            </a:r>
          </a:p>
          <a:p>
            <a:pPr lvl="1"/>
            <a:r>
              <a:rPr lang="en-US" altLang="zh-CN" dirty="0" smtClean="0">
                <a:ea typeface="ＭＳ Ｐゴシック" pitchFamily="34" charset="-128"/>
              </a:rPr>
              <a:t>choosing the cheapest algorithm for each operation independently may not yield best overall algorithm.  E.g.</a:t>
            </a:r>
          </a:p>
          <a:p>
            <a:pPr lvl="2"/>
            <a:r>
              <a:rPr lang="en-US" altLang="zh-CN" dirty="0" smtClean="0">
                <a:ea typeface="ＭＳ Ｐゴシック" pitchFamily="34" charset="-128"/>
              </a:rPr>
              <a:t>merge-join may be costlier than hash-join, but may provide a sorted output which reduces the cost for an outer level aggregation.</a:t>
            </a:r>
          </a:p>
          <a:p>
            <a:pPr lvl="2"/>
            <a:r>
              <a:rPr lang="en-US" altLang="zh-CN" dirty="0" smtClean="0">
                <a:ea typeface="ＭＳ Ｐゴシック" pitchFamily="34" charset="-128"/>
              </a:rPr>
              <a:t>nested-loop join may provide opportunity for pipelining</a:t>
            </a:r>
          </a:p>
          <a:p>
            <a:r>
              <a:rPr lang="en-US" altLang="zh-CN" dirty="0" smtClean="0">
                <a:ea typeface="ＭＳ Ｐゴシック" pitchFamily="34" charset="-128"/>
              </a:rPr>
              <a:t>Practical query optimizers incorporate elements of the following two broad approaches:</a:t>
            </a:r>
          </a:p>
          <a:p>
            <a:pPr lvl="1">
              <a:buFont typeface="Monotype Sorts" pitchFamily="2" charset="2"/>
              <a:buNone/>
            </a:pPr>
            <a:r>
              <a:rPr lang="en-US" altLang="zh-CN" dirty="0" smtClean="0">
                <a:ea typeface="ＭＳ Ｐゴシック" pitchFamily="34" charset="-128"/>
              </a:rPr>
              <a:t>1.	Search all the plans and choose the best plan in a </a:t>
            </a:r>
            <a:br>
              <a:rPr lang="en-US" altLang="zh-CN" dirty="0" smtClean="0">
                <a:ea typeface="ＭＳ Ｐゴシック" pitchFamily="34" charset="-128"/>
              </a:rPr>
            </a:br>
            <a:r>
              <a:rPr lang="en-US" altLang="zh-CN" dirty="0" smtClean="0">
                <a:solidFill>
                  <a:srgbClr val="C00000"/>
                </a:solidFill>
                <a:ea typeface="ＭＳ Ｐゴシック" pitchFamily="34" charset="-128"/>
              </a:rPr>
              <a:t>cost-based</a:t>
            </a:r>
            <a:r>
              <a:rPr lang="en-US" altLang="zh-CN" dirty="0" smtClean="0">
                <a:ea typeface="ＭＳ Ｐゴシック" pitchFamily="34" charset="-128"/>
              </a:rPr>
              <a:t> fashion.</a:t>
            </a:r>
          </a:p>
          <a:p>
            <a:pPr lvl="1">
              <a:buFont typeface="Monotype Sorts" pitchFamily="2" charset="2"/>
              <a:buNone/>
            </a:pPr>
            <a:r>
              <a:rPr lang="en-US" altLang="zh-CN" dirty="0" smtClean="0">
                <a:ea typeface="ＭＳ Ｐゴシック" pitchFamily="34" charset="-128"/>
              </a:rPr>
              <a:t>2. Uses heuristics to choose a plan.</a:t>
            </a:r>
          </a:p>
        </p:txBody>
      </p:sp>
    </p:spTree>
    <p:extLst>
      <p:ext uri="{BB962C8B-B14F-4D97-AF65-F5344CB8AC3E}">
        <p14:creationId xmlns:p14="http://schemas.microsoft.com/office/powerpoint/2010/main" val="5867405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en-US" altLang="zh-CN" dirty="0" smtClean="0">
                <a:ea typeface="宋体" charset="-122"/>
              </a:rPr>
              <a:t>Cost-Based Join-order</a:t>
            </a:r>
            <a:r>
              <a:rPr lang="en-US" altLang="zh-CN" dirty="0" smtClean="0">
                <a:effectLst>
                  <a:outerShdw blurRad="38100" dist="38100" dir="2700000" algn="tl">
                    <a:srgbClr val="C0C0C0"/>
                  </a:outerShdw>
                </a:effectLst>
                <a:ea typeface="ＭＳ Ｐゴシック" pitchFamily="34" charset="-128"/>
              </a:rPr>
              <a:t> </a:t>
            </a:r>
            <a:r>
              <a:rPr lang="en-US" altLang="zh-CN" dirty="0" smtClean="0">
                <a:ea typeface="宋体" charset="-122"/>
              </a:rPr>
              <a:t>Optimization</a:t>
            </a:r>
            <a:endParaRPr lang="en-US" altLang="zh-CN" dirty="0">
              <a:ea typeface="宋体" charset="-122"/>
            </a:endParaRPr>
          </a:p>
        </p:txBody>
      </p:sp>
      <p:sp>
        <p:nvSpPr>
          <p:cNvPr id="60418" name="Rectangle 3"/>
          <p:cNvSpPr>
            <a:spLocks noGrp="1" noChangeArrowheads="1"/>
          </p:cNvSpPr>
          <p:nvPr>
            <p:ph type="body" idx="1"/>
          </p:nvPr>
        </p:nvSpPr>
        <p:spPr/>
        <p:txBody>
          <a:bodyPr/>
          <a:lstStyle/>
          <a:p>
            <a:r>
              <a:rPr lang="en-US" altLang="zh-CN" dirty="0" smtClean="0">
                <a:ea typeface="ＭＳ Ｐゴシック" pitchFamily="34" charset="-128"/>
              </a:rPr>
              <a:t>Consider finding the best join-order for </a:t>
            </a:r>
            <a:r>
              <a:rPr lang="en-US" altLang="zh-CN" i="1" dirty="0" smtClean="0">
                <a:ea typeface="ＭＳ Ｐゴシック" pitchFamily="34" charset="-128"/>
              </a:rPr>
              <a:t>r</a:t>
            </a:r>
            <a:r>
              <a:rPr lang="en-US" altLang="zh-CN" baseline="-25000" dirty="0" smtClean="0">
                <a:ea typeface="ＭＳ Ｐゴシック" pitchFamily="34" charset="-128"/>
              </a:rPr>
              <a:t>1</a:t>
            </a:r>
            <a:r>
              <a:rPr lang="en-US" altLang="zh-CN" dirty="0" smtClean="0">
                <a:ea typeface="ＭＳ Ｐゴシック" pitchFamily="34" charset="-128"/>
              </a:rPr>
              <a:t>     </a:t>
            </a:r>
            <a:r>
              <a:rPr lang="en-US" altLang="zh-CN" i="1" dirty="0" smtClean="0">
                <a:ea typeface="ＭＳ Ｐゴシック" pitchFamily="34" charset="-128"/>
              </a:rPr>
              <a:t>r</a:t>
            </a:r>
            <a:r>
              <a:rPr lang="en-US" altLang="zh-CN" baseline="-25000" dirty="0" smtClean="0">
                <a:ea typeface="ＭＳ Ｐゴシック" pitchFamily="34" charset="-128"/>
              </a:rPr>
              <a:t>2       </a:t>
            </a:r>
            <a:r>
              <a:rPr lang="en-US" altLang="zh-CN" dirty="0" smtClean="0">
                <a:ea typeface="ＭＳ Ｐゴシック" pitchFamily="34" charset="-128"/>
              </a:rPr>
              <a:t>. . . </a:t>
            </a:r>
            <a:r>
              <a:rPr lang="en-US" altLang="zh-CN" i="1" dirty="0" err="1" smtClean="0">
                <a:ea typeface="ＭＳ Ｐゴシック" pitchFamily="34" charset="-128"/>
              </a:rPr>
              <a:t>r</a:t>
            </a:r>
            <a:r>
              <a:rPr lang="en-US" altLang="zh-CN" i="1" baseline="-25000" dirty="0" err="1" smtClean="0">
                <a:ea typeface="ＭＳ Ｐゴシック" pitchFamily="34" charset="-128"/>
              </a:rPr>
              <a:t>n</a:t>
            </a:r>
            <a:r>
              <a:rPr lang="en-US" altLang="zh-CN" dirty="0" smtClean="0">
                <a:ea typeface="ＭＳ Ｐゴシック" pitchFamily="34" charset="-128"/>
              </a:rPr>
              <a:t>.</a:t>
            </a:r>
          </a:p>
          <a:p>
            <a:r>
              <a:rPr lang="en-US" altLang="zh-CN" dirty="0" smtClean="0">
                <a:ea typeface="ＭＳ Ｐゴシック" pitchFamily="34" charset="-128"/>
              </a:rPr>
              <a:t>There are (2(</a:t>
            </a:r>
            <a:r>
              <a:rPr lang="en-US" altLang="zh-CN" i="1" dirty="0" smtClean="0">
                <a:ea typeface="ＭＳ Ｐゴシック" pitchFamily="34" charset="-128"/>
              </a:rPr>
              <a:t>n</a:t>
            </a:r>
            <a:r>
              <a:rPr lang="en-US" altLang="zh-CN" dirty="0" smtClean="0">
                <a:ea typeface="ＭＳ Ｐゴシック" pitchFamily="34" charset="-128"/>
              </a:rPr>
              <a:t> – 1))!/(</a:t>
            </a:r>
            <a:r>
              <a:rPr lang="en-US" altLang="zh-CN" i="1" dirty="0" smtClean="0">
                <a:ea typeface="ＭＳ Ｐゴシック" pitchFamily="34" charset="-128"/>
              </a:rPr>
              <a:t>n</a:t>
            </a:r>
            <a:r>
              <a:rPr lang="en-US" altLang="zh-CN" dirty="0" smtClean="0">
                <a:ea typeface="ＭＳ Ｐゴシック" pitchFamily="34" charset="-128"/>
              </a:rPr>
              <a:t> – 1)! different join orders for above expression.  With </a:t>
            </a:r>
            <a:r>
              <a:rPr lang="en-US" altLang="zh-CN" i="1" dirty="0" smtClean="0">
                <a:ea typeface="ＭＳ Ｐゴシック" pitchFamily="34" charset="-128"/>
              </a:rPr>
              <a:t>n</a:t>
            </a:r>
            <a:r>
              <a:rPr lang="en-US" altLang="zh-CN" dirty="0" smtClean="0">
                <a:ea typeface="ＭＳ Ｐゴシック" pitchFamily="34" charset="-128"/>
              </a:rPr>
              <a:t> = 7, the number is 665280, with </a:t>
            </a:r>
            <a:r>
              <a:rPr lang="en-US" altLang="zh-CN" i="1" dirty="0" smtClean="0">
                <a:ea typeface="ＭＳ Ｐゴシック" pitchFamily="34" charset="-128"/>
              </a:rPr>
              <a:t>n = </a:t>
            </a:r>
            <a:r>
              <a:rPr lang="en-US" altLang="zh-CN" dirty="0" smtClean="0">
                <a:ea typeface="ＭＳ Ｐゴシック" pitchFamily="34" charset="-128"/>
              </a:rPr>
              <a:t>10, the</a:t>
            </a:r>
            <a:r>
              <a:rPr lang="en-US" altLang="zh-CN" i="1" dirty="0" smtClean="0">
                <a:ea typeface="ＭＳ Ｐゴシック" pitchFamily="34" charset="-128"/>
              </a:rPr>
              <a:t> </a:t>
            </a:r>
            <a:r>
              <a:rPr lang="en-US" altLang="zh-CN" dirty="0" smtClean="0">
                <a:ea typeface="ＭＳ Ｐゴシック" pitchFamily="34" charset="-128"/>
              </a:rPr>
              <a:t>number is greater than 176 billion!</a:t>
            </a:r>
          </a:p>
          <a:p>
            <a:r>
              <a:rPr lang="en-US" altLang="zh-CN" dirty="0" smtClean="0">
                <a:ea typeface="ＭＳ Ｐゴシック" pitchFamily="34" charset="-128"/>
              </a:rPr>
              <a:t>No need to generate all the join orders.  Using dynamic programming, the least-cost join order for any subset of </a:t>
            </a:r>
            <a:br>
              <a:rPr lang="en-US" altLang="zh-CN" dirty="0" smtClean="0">
                <a:ea typeface="ＭＳ Ｐゴシック" pitchFamily="34" charset="-128"/>
              </a:rPr>
            </a:br>
            <a:r>
              <a:rPr lang="en-US" altLang="zh-CN" dirty="0" smtClean="0">
                <a:ea typeface="ＭＳ Ｐゴシック" pitchFamily="34" charset="-128"/>
              </a:rPr>
              <a:t>{</a:t>
            </a:r>
            <a:r>
              <a:rPr lang="en-US" altLang="zh-CN" i="1" dirty="0" smtClean="0">
                <a:ea typeface="ＭＳ Ｐゴシック" pitchFamily="34" charset="-128"/>
              </a:rPr>
              <a:t>r</a:t>
            </a:r>
            <a:r>
              <a:rPr lang="en-US" altLang="zh-CN" baseline="-25000" dirty="0" smtClean="0">
                <a:ea typeface="ＭＳ Ｐゴシック" pitchFamily="34" charset="-128"/>
              </a:rPr>
              <a:t>1</a:t>
            </a:r>
            <a:r>
              <a:rPr lang="en-US" altLang="zh-CN" dirty="0" smtClean="0">
                <a:ea typeface="ＭＳ Ｐゴシック" pitchFamily="34" charset="-128"/>
              </a:rPr>
              <a:t>, </a:t>
            </a:r>
            <a:r>
              <a:rPr lang="en-US" altLang="zh-CN" i="1" dirty="0" smtClean="0">
                <a:ea typeface="ＭＳ Ｐゴシック" pitchFamily="34" charset="-128"/>
              </a:rPr>
              <a:t>r</a:t>
            </a:r>
            <a:r>
              <a:rPr lang="en-US" altLang="zh-CN" baseline="-25000" dirty="0" smtClean="0">
                <a:ea typeface="ＭＳ Ｐゴシック" pitchFamily="34" charset="-128"/>
              </a:rPr>
              <a:t>2</a:t>
            </a:r>
            <a:r>
              <a:rPr lang="en-US" altLang="zh-CN" dirty="0" smtClean="0">
                <a:ea typeface="ＭＳ Ｐゴシック" pitchFamily="34" charset="-128"/>
              </a:rPr>
              <a:t>, . . . </a:t>
            </a:r>
            <a:r>
              <a:rPr lang="en-US" altLang="zh-CN" i="1" dirty="0" err="1" smtClean="0">
                <a:ea typeface="ＭＳ Ｐゴシック" pitchFamily="34" charset="-128"/>
              </a:rPr>
              <a:t>r</a:t>
            </a:r>
            <a:r>
              <a:rPr lang="en-US" altLang="zh-CN" i="1" baseline="-25000" dirty="0" err="1" smtClean="0">
                <a:ea typeface="ＭＳ Ｐゴシック" pitchFamily="34" charset="-128"/>
              </a:rPr>
              <a:t>n</a:t>
            </a:r>
            <a:r>
              <a:rPr lang="en-US" altLang="zh-CN" dirty="0" smtClean="0">
                <a:ea typeface="ＭＳ Ｐゴシック" pitchFamily="34" charset="-128"/>
              </a:rPr>
              <a:t>} is computed only once and stored for future use. </a:t>
            </a:r>
          </a:p>
        </p:txBody>
      </p:sp>
      <p:sp>
        <p:nvSpPr>
          <p:cNvPr id="60419" name="AutoShape 4"/>
          <p:cNvSpPr>
            <a:spLocks noChangeArrowheads="1"/>
          </p:cNvSpPr>
          <p:nvPr/>
        </p:nvSpPr>
        <p:spPr bwMode="auto">
          <a:xfrm rot="5400000">
            <a:off x="5638452" y="1242253"/>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60420" name="AutoShape 7"/>
          <p:cNvSpPr>
            <a:spLocks noChangeArrowheads="1"/>
          </p:cNvSpPr>
          <p:nvPr/>
        </p:nvSpPr>
        <p:spPr bwMode="auto">
          <a:xfrm rot="5400000">
            <a:off x="6158533" y="1256955"/>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10246521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xfrm>
            <a:off x="838200" y="0"/>
            <a:ext cx="8077200" cy="609600"/>
          </a:xfrm>
        </p:spPr>
        <p:txBody>
          <a:bodyPr/>
          <a:lstStyle/>
          <a:p>
            <a:r>
              <a:rPr lang="en-US" altLang="zh-CN" dirty="0">
                <a:ea typeface="宋体" charset="-122"/>
              </a:rPr>
              <a:t>Dynamic Programming in Optimization</a:t>
            </a:r>
          </a:p>
        </p:txBody>
      </p:sp>
      <p:sp>
        <p:nvSpPr>
          <p:cNvPr id="62466" name="Rectangle 3"/>
          <p:cNvSpPr>
            <a:spLocks noGrp="1" noChangeArrowheads="1"/>
          </p:cNvSpPr>
          <p:nvPr>
            <p:ph type="body" idx="1"/>
          </p:nvPr>
        </p:nvSpPr>
        <p:spPr>
          <a:xfrm>
            <a:off x="914400" y="1120775"/>
            <a:ext cx="7677150" cy="4768850"/>
          </a:xfrm>
        </p:spPr>
        <p:txBody>
          <a:bodyPr/>
          <a:lstStyle/>
          <a:p>
            <a:r>
              <a:rPr lang="en-US" altLang="zh-CN" dirty="0" smtClean="0">
                <a:ea typeface="ＭＳ Ｐゴシック" pitchFamily="34" charset="-128"/>
              </a:rPr>
              <a:t>To find best join tree for a set of </a:t>
            </a:r>
            <a:r>
              <a:rPr lang="en-US" altLang="zh-CN" i="1" dirty="0" smtClean="0">
                <a:ea typeface="ＭＳ Ｐゴシック" pitchFamily="34" charset="-128"/>
              </a:rPr>
              <a:t>n</a:t>
            </a:r>
            <a:r>
              <a:rPr lang="en-US" altLang="zh-CN" dirty="0" smtClean="0">
                <a:ea typeface="ＭＳ Ｐゴシック" pitchFamily="34" charset="-128"/>
              </a:rPr>
              <a:t> relations:</a:t>
            </a:r>
          </a:p>
          <a:p>
            <a:pPr lvl="1"/>
            <a:r>
              <a:rPr lang="en-US" altLang="zh-CN" dirty="0" smtClean="0">
                <a:ea typeface="ＭＳ Ｐゴシック" pitchFamily="34" charset="-128"/>
              </a:rPr>
              <a:t>To find best plan for a set </a:t>
            </a:r>
            <a:r>
              <a:rPr lang="en-US" altLang="zh-CN" i="1" dirty="0" smtClean="0">
                <a:ea typeface="ＭＳ Ｐゴシック" pitchFamily="34" charset="-128"/>
              </a:rPr>
              <a:t>S</a:t>
            </a:r>
            <a:r>
              <a:rPr lang="en-US" altLang="zh-CN" dirty="0" smtClean="0">
                <a:ea typeface="ＭＳ Ｐゴシック" pitchFamily="34" charset="-128"/>
              </a:rPr>
              <a:t> of </a:t>
            </a:r>
            <a:r>
              <a:rPr lang="en-US" altLang="zh-CN" i="1" dirty="0" smtClean="0">
                <a:ea typeface="ＭＳ Ｐゴシック" pitchFamily="34" charset="-128"/>
              </a:rPr>
              <a:t>n</a:t>
            </a:r>
            <a:r>
              <a:rPr lang="en-US" altLang="zh-CN" dirty="0" smtClean="0">
                <a:ea typeface="ＭＳ Ｐゴシック" pitchFamily="34" charset="-128"/>
              </a:rPr>
              <a:t> relations, consider all possible plans of the form:  </a:t>
            </a:r>
            <a:r>
              <a:rPr lang="en-US" altLang="zh-CN" i="1" dirty="0" smtClean="0">
                <a:ea typeface="ＭＳ Ｐゴシック" pitchFamily="34" charset="-128"/>
              </a:rPr>
              <a:t>S</a:t>
            </a:r>
            <a:r>
              <a:rPr lang="en-US" altLang="zh-CN" baseline="-25000" dirty="0" smtClean="0">
                <a:ea typeface="ＭＳ Ｐゴシック" pitchFamily="34" charset="-128"/>
              </a:rPr>
              <a:t>1</a:t>
            </a:r>
            <a:r>
              <a:rPr lang="en-US" altLang="zh-CN" dirty="0" smtClean="0">
                <a:ea typeface="ＭＳ Ｐゴシック" pitchFamily="34" charset="-128"/>
              </a:rPr>
              <a:t>     (</a:t>
            </a:r>
            <a:r>
              <a:rPr lang="en-US" altLang="zh-CN" i="1" dirty="0" smtClean="0">
                <a:ea typeface="ＭＳ Ｐゴシック" pitchFamily="34" charset="-128"/>
              </a:rPr>
              <a:t>S – S</a:t>
            </a:r>
            <a:r>
              <a:rPr lang="en-US" altLang="zh-CN" baseline="-25000" dirty="0" smtClean="0">
                <a:ea typeface="ＭＳ Ｐゴシック" pitchFamily="34" charset="-128"/>
              </a:rPr>
              <a:t>1</a:t>
            </a:r>
            <a:r>
              <a:rPr lang="en-US" altLang="zh-CN" dirty="0" smtClean="0">
                <a:ea typeface="ＭＳ Ｐゴシック" pitchFamily="34" charset="-128"/>
              </a:rPr>
              <a:t>) where </a:t>
            </a:r>
            <a:r>
              <a:rPr lang="en-US" altLang="zh-CN" i="1" dirty="0" smtClean="0">
                <a:ea typeface="ＭＳ Ｐゴシック" pitchFamily="34" charset="-128"/>
              </a:rPr>
              <a:t>S</a:t>
            </a:r>
            <a:r>
              <a:rPr lang="en-US" altLang="zh-CN" baseline="-25000" dirty="0" smtClean="0">
                <a:ea typeface="ＭＳ Ｐゴシック" pitchFamily="34" charset="-128"/>
              </a:rPr>
              <a:t>1</a:t>
            </a:r>
            <a:r>
              <a:rPr lang="en-US" altLang="zh-CN" dirty="0" smtClean="0">
                <a:ea typeface="ＭＳ Ｐゴシック" pitchFamily="34" charset="-128"/>
              </a:rPr>
              <a:t> is any non-empty subset of </a:t>
            </a:r>
            <a:r>
              <a:rPr lang="en-US" altLang="zh-CN" i="1" dirty="0" smtClean="0">
                <a:ea typeface="ＭＳ Ｐゴシック" pitchFamily="34" charset="-128"/>
              </a:rPr>
              <a:t>S</a:t>
            </a:r>
            <a:r>
              <a:rPr lang="en-US" altLang="zh-CN" dirty="0" smtClean="0">
                <a:ea typeface="ＭＳ Ｐゴシック" pitchFamily="34" charset="-128"/>
              </a:rPr>
              <a:t>.</a:t>
            </a:r>
          </a:p>
          <a:p>
            <a:pPr lvl="1"/>
            <a:r>
              <a:rPr lang="en-US" altLang="zh-CN" dirty="0" smtClean="0">
                <a:ea typeface="ＭＳ Ｐゴシック" pitchFamily="34" charset="-128"/>
              </a:rPr>
              <a:t>Recursively compute costs for joining subsets of </a:t>
            </a:r>
            <a:r>
              <a:rPr lang="en-US" altLang="zh-CN" i="1" dirty="0" smtClean="0">
                <a:ea typeface="ＭＳ Ｐゴシック" pitchFamily="34" charset="-128"/>
              </a:rPr>
              <a:t>S</a:t>
            </a:r>
            <a:r>
              <a:rPr lang="en-US" altLang="zh-CN" dirty="0" smtClean="0">
                <a:ea typeface="ＭＳ Ｐゴシック" pitchFamily="34" charset="-128"/>
              </a:rPr>
              <a:t> to find the cost of each plan.  Choose the cheapest of the 2</a:t>
            </a:r>
            <a:r>
              <a:rPr lang="en-US" altLang="zh-CN" i="1" baseline="30000" dirty="0" smtClean="0">
                <a:ea typeface="ＭＳ Ｐゴシック" pitchFamily="34" charset="-128"/>
              </a:rPr>
              <a:t>n</a:t>
            </a:r>
            <a:r>
              <a:rPr lang="en-US" altLang="zh-CN" i="1" dirty="0" smtClean="0">
                <a:ea typeface="ＭＳ Ｐゴシック" pitchFamily="34" charset="-128"/>
              </a:rPr>
              <a:t> </a:t>
            </a:r>
            <a:r>
              <a:rPr lang="en-US" altLang="zh-CN" dirty="0" smtClean="0">
                <a:ea typeface="ＭＳ Ｐゴシック" pitchFamily="34" charset="-128"/>
              </a:rPr>
              <a:t>– 2 alternatives.</a:t>
            </a:r>
          </a:p>
          <a:p>
            <a:pPr lvl="1"/>
            <a:r>
              <a:rPr lang="en-US" altLang="zh-CN" dirty="0" smtClean="0">
                <a:ea typeface="ＭＳ Ｐゴシック" pitchFamily="34" charset="-128"/>
              </a:rPr>
              <a:t>Base case for recursion:  single relation access plan</a:t>
            </a:r>
          </a:p>
          <a:p>
            <a:pPr lvl="2"/>
            <a:r>
              <a:rPr lang="en-US" altLang="zh-CN" dirty="0" smtClean="0">
                <a:ea typeface="ＭＳ Ｐゴシック" pitchFamily="34" charset="-128"/>
              </a:rPr>
              <a:t>Apply all selections on </a:t>
            </a:r>
            <a:r>
              <a:rPr lang="en-US" altLang="zh-CN" dirty="0" err="1" smtClean="0">
                <a:ea typeface="ＭＳ Ｐゴシック" pitchFamily="34" charset="-128"/>
              </a:rPr>
              <a:t>R</a:t>
            </a:r>
            <a:r>
              <a:rPr lang="en-US" altLang="zh-CN" baseline="-25000" dirty="0" err="1" smtClean="0">
                <a:ea typeface="ＭＳ Ｐゴシック" pitchFamily="34" charset="-128"/>
              </a:rPr>
              <a:t>i</a:t>
            </a:r>
            <a:r>
              <a:rPr lang="en-US" altLang="zh-CN" baseline="-25000" dirty="0" smtClean="0">
                <a:ea typeface="ＭＳ Ｐゴシック" pitchFamily="34" charset="-128"/>
              </a:rPr>
              <a:t> </a:t>
            </a:r>
            <a:r>
              <a:rPr lang="en-US" altLang="zh-CN" dirty="0" smtClean="0">
                <a:ea typeface="ＭＳ Ｐゴシック" pitchFamily="34" charset="-128"/>
              </a:rPr>
              <a:t>using best choice of indices on </a:t>
            </a:r>
            <a:r>
              <a:rPr lang="en-US" altLang="zh-CN" dirty="0" err="1" smtClean="0">
                <a:ea typeface="ＭＳ Ｐゴシック" pitchFamily="34" charset="-128"/>
              </a:rPr>
              <a:t>R</a:t>
            </a:r>
            <a:r>
              <a:rPr lang="en-US" altLang="zh-CN" baseline="-25000" dirty="0" err="1" smtClean="0">
                <a:ea typeface="ＭＳ Ｐゴシック" pitchFamily="34" charset="-128"/>
              </a:rPr>
              <a:t>i</a:t>
            </a:r>
            <a:endParaRPr lang="en-US" altLang="zh-CN" baseline="-25000" dirty="0" smtClean="0">
              <a:ea typeface="ＭＳ Ｐゴシック" pitchFamily="34" charset="-128"/>
            </a:endParaRPr>
          </a:p>
          <a:p>
            <a:pPr lvl="1"/>
            <a:r>
              <a:rPr lang="en-US" altLang="zh-CN" dirty="0" smtClean="0">
                <a:ea typeface="ＭＳ Ｐゴシック" pitchFamily="34" charset="-128"/>
              </a:rPr>
              <a:t>When plan for any subset is computed, store it and reuse it when it is required again, instead of </a:t>
            </a:r>
            <a:r>
              <a:rPr lang="en-US" altLang="zh-CN" dirty="0" err="1" smtClean="0">
                <a:ea typeface="ＭＳ Ｐゴシック" pitchFamily="34" charset="-128"/>
              </a:rPr>
              <a:t>recomputing</a:t>
            </a:r>
            <a:r>
              <a:rPr lang="en-US" altLang="zh-CN" dirty="0" smtClean="0">
                <a:ea typeface="ＭＳ Ｐゴシック" pitchFamily="34" charset="-128"/>
              </a:rPr>
              <a:t> it</a:t>
            </a:r>
          </a:p>
          <a:p>
            <a:pPr lvl="2"/>
            <a:r>
              <a:rPr lang="en-US" altLang="zh-CN" dirty="0" smtClean="0">
                <a:ea typeface="ＭＳ Ｐゴシック" pitchFamily="34" charset="-128"/>
              </a:rPr>
              <a:t>Dynamic programming</a:t>
            </a:r>
          </a:p>
          <a:p>
            <a:pPr lvl="2"/>
            <a:r>
              <a:rPr lang="en-US" altLang="zh-CN" dirty="0" smtClean="0">
                <a:ea typeface="ＭＳ Ｐゴシック" pitchFamily="34" charset="-128"/>
              </a:rPr>
              <a:t>To find best join tree for a set of </a:t>
            </a:r>
            <a:r>
              <a:rPr lang="en-US" altLang="zh-CN" i="1" dirty="0" smtClean="0">
                <a:ea typeface="ＭＳ Ｐゴシック" pitchFamily="34" charset="-128"/>
              </a:rPr>
              <a:t>n</a:t>
            </a:r>
            <a:r>
              <a:rPr lang="en-US" altLang="zh-CN" dirty="0" smtClean="0">
                <a:ea typeface="ＭＳ Ｐゴシック" pitchFamily="34" charset="-128"/>
              </a:rPr>
              <a:t> relations:</a:t>
            </a:r>
          </a:p>
        </p:txBody>
      </p:sp>
      <p:sp>
        <p:nvSpPr>
          <p:cNvPr id="62467" name="AutoShape 4"/>
          <p:cNvSpPr>
            <a:spLocks noChangeArrowheads="1"/>
          </p:cNvSpPr>
          <p:nvPr/>
        </p:nvSpPr>
        <p:spPr bwMode="auto">
          <a:xfrm rot="5400000">
            <a:off x="3952875" y="1862138"/>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42353947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US" altLang="zh-CN" dirty="0">
                <a:ea typeface="宋体" charset="-122"/>
              </a:rPr>
              <a:t>Left Deep Join Trees</a:t>
            </a:r>
          </a:p>
        </p:txBody>
      </p:sp>
      <p:sp>
        <p:nvSpPr>
          <p:cNvPr id="66562" name="Rectangle 3"/>
          <p:cNvSpPr>
            <a:spLocks noGrp="1" noChangeArrowheads="1"/>
          </p:cNvSpPr>
          <p:nvPr>
            <p:ph type="body" idx="1"/>
          </p:nvPr>
        </p:nvSpPr>
        <p:spPr>
          <a:xfrm>
            <a:off x="814388" y="1093788"/>
            <a:ext cx="6953250" cy="1662112"/>
          </a:xfrm>
        </p:spPr>
        <p:txBody>
          <a:bodyPr/>
          <a:lstStyle/>
          <a:p>
            <a:r>
              <a:rPr lang="en-US" altLang="zh-CN" smtClean="0">
                <a:ea typeface="ＭＳ Ｐゴシック" pitchFamily="34" charset="-128"/>
              </a:rPr>
              <a:t>In </a:t>
            </a:r>
            <a:r>
              <a:rPr lang="en-US" altLang="zh-CN" b="1" smtClean="0">
                <a:ea typeface="ＭＳ Ｐゴシック" pitchFamily="34" charset="-128"/>
              </a:rPr>
              <a:t>left-deep join trees,</a:t>
            </a:r>
            <a:r>
              <a:rPr lang="en-US" altLang="zh-CN" smtClean="0">
                <a:ea typeface="ＭＳ Ｐゴシック" pitchFamily="34" charset="-128"/>
              </a:rPr>
              <a:t> the right-hand-side input for each join is a relation, not the result of an intermediate join.</a:t>
            </a:r>
          </a:p>
        </p:txBody>
      </p:sp>
      <p:pic>
        <p:nvPicPr>
          <p:cNvPr id="6656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400" y="2160588"/>
            <a:ext cx="6805613"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18797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ltLang="zh-CN" dirty="0" smtClean="0">
                <a:ea typeface="宋体" charset="-122"/>
              </a:rPr>
              <a:t>Simplify the algorithm</a:t>
            </a:r>
            <a:endParaRPr lang="en-US" altLang="zh-CN" dirty="0">
              <a:ea typeface="宋体" charset="-122"/>
            </a:endParaRPr>
          </a:p>
        </p:txBody>
      </p:sp>
      <p:sp>
        <p:nvSpPr>
          <p:cNvPr id="68610" name="Rectangle 3"/>
          <p:cNvSpPr>
            <a:spLocks noGrp="1" noChangeArrowheads="1"/>
          </p:cNvSpPr>
          <p:nvPr>
            <p:ph type="body" idx="1"/>
          </p:nvPr>
        </p:nvSpPr>
        <p:spPr>
          <a:xfrm>
            <a:off x="714375" y="1120775"/>
            <a:ext cx="7861300" cy="5086350"/>
          </a:xfrm>
        </p:spPr>
        <p:txBody>
          <a:bodyPr/>
          <a:lstStyle/>
          <a:p>
            <a:pPr>
              <a:lnSpc>
                <a:spcPct val="90000"/>
              </a:lnSpc>
            </a:pPr>
            <a:r>
              <a:rPr lang="en-US" altLang="zh-CN" dirty="0" smtClean="0">
                <a:ea typeface="ＭＳ Ｐゴシック" pitchFamily="34" charset="-128"/>
              </a:rPr>
              <a:t>With dynamic programming time complexity of optimization with bushy trees is </a:t>
            </a:r>
            <a:r>
              <a:rPr lang="en-US" altLang="zh-CN" i="1" dirty="0" smtClean="0">
                <a:ea typeface="ＭＳ Ｐゴシック" pitchFamily="34" charset="-128"/>
              </a:rPr>
              <a:t>O</a:t>
            </a:r>
            <a:r>
              <a:rPr lang="en-US" altLang="zh-CN" dirty="0" smtClean="0">
                <a:ea typeface="ＭＳ Ｐゴシック" pitchFamily="34" charset="-128"/>
              </a:rPr>
              <a:t>(3</a:t>
            </a:r>
            <a:r>
              <a:rPr lang="en-US" altLang="zh-CN" i="1" baseline="30000" dirty="0" smtClean="0">
                <a:ea typeface="ＭＳ Ｐゴシック" pitchFamily="34" charset="-128"/>
              </a:rPr>
              <a:t>n</a:t>
            </a:r>
            <a:r>
              <a:rPr lang="en-US" altLang="zh-CN" dirty="0" smtClean="0">
                <a:ea typeface="ＭＳ Ｐゴシック" pitchFamily="34" charset="-128"/>
              </a:rPr>
              <a:t>).  </a:t>
            </a:r>
          </a:p>
          <a:p>
            <a:pPr lvl="1">
              <a:lnSpc>
                <a:spcPct val="90000"/>
              </a:lnSpc>
            </a:pPr>
            <a:r>
              <a:rPr lang="en-US" altLang="zh-CN" dirty="0" smtClean="0">
                <a:ea typeface="ＭＳ Ｐゴシック" pitchFamily="34" charset="-128"/>
              </a:rPr>
              <a:t>With </a:t>
            </a:r>
            <a:r>
              <a:rPr lang="en-US" altLang="zh-CN" i="1" dirty="0" smtClean="0">
                <a:ea typeface="ＭＳ Ｐゴシック" pitchFamily="34" charset="-128"/>
              </a:rPr>
              <a:t>n </a:t>
            </a:r>
            <a:r>
              <a:rPr lang="en-US" altLang="zh-CN" dirty="0" smtClean="0">
                <a:ea typeface="ＭＳ Ｐゴシック" pitchFamily="34" charset="-128"/>
              </a:rPr>
              <a:t>= 10, this number is 59000 instead of 176 billion!</a:t>
            </a:r>
          </a:p>
          <a:p>
            <a:pPr lvl="1">
              <a:lnSpc>
                <a:spcPct val="90000"/>
              </a:lnSpc>
            </a:pPr>
            <a:r>
              <a:rPr lang="en-US" altLang="zh-CN" dirty="0" smtClean="0">
                <a:ea typeface="ＭＳ Ｐゴシック" pitchFamily="34" charset="-128"/>
              </a:rPr>
              <a:t>But still big</a:t>
            </a:r>
          </a:p>
          <a:p>
            <a:pPr>
              <a:lnSpc>
                <a:spcPct val="90000"/>
              </a:lnSpc>
            </a:pPr>
            <a:r>
              <a:rPr lang="en-US" altLang="zh-CN" dirty="0" smtClean="0">
                <a:ea typeface="ＭＳ Ｐゴシック" pitchFamily="34" charset="-128"/>
              </a:rPr>
              <a:t>To find best left-deep join tree for a set of </a:t>
            </a:r>
            <a:r>
              <a:rPr lang="en-US" altLang="zh-CN" i="1" dirty="0" smtClean="0">
                <a:ea typeface="ＭＳ Ｐゴシック" pitchFamily="34" charset="-128"/>
              </a:rPr>
              <a:t>n</a:t>
            </a:r>
            <a:r>
              <a:rPr lang="en-US" altLang="zh-CN" dirty="0" smtClean="0">
                <a:ea typeface="ＭＳ Ｐゴシック" pitchFamily="34" charset="-128"/>
              </a:rPr>
              <a:t> relations:</a:t>
            </a:r>
          </a:p>
          <a:p>
            <a:pPr lvl="1">
              <a:lnSpc>
                <a:spcPct val="90000"/>
              </a:lnSpc>
            </a:pPr>
            <a:r>
              <a:rPr lang="en-US" altLang="zh-CN" dirty="0" smtClean="0">
                <a:ea typeface="ＭＳ Ｐゴシック" pitchFamily="34" charset="-128"/>
              </a:rPr>
              <a:t>Consider </a:t>
            </a:r>
            <a:r>
              <a:rPr lang="en-US" altLang="zh-CN" i="1" dirty="0" smtClean="0">
                <a:ea typeface="ＭＳ Ｐゴシック" pitchFamily="34" charset="-128"/>
              </a:rPr>
              <a:t>n </a:t>
            </a:r>
            <a:r>
              <a:rPr lang="en-US" altLang="zh-CN" dirty="0" smtClean="0">
                <a:ea typeface="ＭＳ Ｐゴシック" pitchFamily="34" charset="-128"/>
              </a:rPr>
              <a:t>alternatives with one relation as right-hand side input and the other relations as left-hand side input.</a:t>
            </a:r>
          </a:p>
          <a:p>
            <a:pPr lvl="1">
              <a:lnSpc>
                <a:spcPct val="90000"/>
              </a:lnSpc>
            </a:pPr>
            <a:r>
              <a:rPr lang="en-US" altLang="zh-CN" dirty="0" smtClean="0">
                <a:ea typeface="ＭＳ Ｐゴシック" pitchFamily="34" charset="-128"/>
                <a:sym typeface="Symbol" pitchFamily="18" charset="2"/>
              </a:rPr>
              <a:t>Modify optimization algorithm:</a:t>
            </a:r>
          </a:p>
          <a:p>
            <a:pPr lvl="2">
              <a:lnSpc>
                <a:spcPct val="90000"/>
              </a:lnSpc>
            </a:pPr>
            <a:r>
              <a:rPr lang="en-US" altLang="zh-CN" dirty="0" smtClean="0">
                <a:ea typeface="ＭＳ Ｐゴシック" pitchFamily="34" charset="-128"/>
                <a:sym typeface="Symbol" pitchFamily="18" charset="2"/>
              </a:rPr>
              <a:t>Replace </a:t>
            </a:r>
            <a:r>
              <a:rPr lang="ja-JP" altLang="en-US" dirty="0" smtClean="0">
                <a:ea typeface="ＭＳ Ｐゴシック" pitchFamily="34" charset="-128"/>
                <a:sym typeface="Symbol" pitchFamily="18" charset="2"/>
              </a:rPr>
              <a:t>“</a:t>
            </a:r>
            <a:r>
              <a:rPr lang="en-US" altLang="ja-JP" b="1" dirty="0" smtClean="0">
                <a:ea typeface="ＭＳ Ｐゴシック" pitchFamily="34" charset="-128"/>
                <a:sym typeface="Symbol" pitchFamily="18" charset="2"/>
              </a:rPr>
              <a:t>for each </a:t>
            </a:r>
            <a:r>
              <a:rPr lang="en-US" altLang="ja-JP" dirty="0" smtClean="0">
                <a:ea typeface="ＭＳ Ｐゴシック" pitchFamily="34" charset="-128"/>
                <a:sym typeface="Symbol" pitchFamily="18" charset="2"/>
              </a:rPr>
              <a:t>non-empty subset </a:t>
            </a:r>
            <a:r>
              <a:rPr lang="en-US" altLang="ja-JP" i="1" dirty="0" smtClean="0">
                <a:ea typeface="ＭＳ Ｐゴシック" pitchFamily="34" charset="-128"/>
                <a:sym typeface="Symbol" pitchFamily="18" charset="2"/>
              </a:rPr>
              <a:t>S</a:t>
            </a:r>
            <a:r>
              <a:rPr lang="en-US" altLang="ja-JP" dirty="0" smtClean="0">
                <a:ea typeface="ＭＳ Ｐゴシック" pitchFamily="34" charset="-128"/>
                <a:sym typeface="Symbol" pitchFamily="18" charset="2"/>
              </a:rPr>
              <a:t>1 of </a:t>
            </a:r>
            <a:r>
              <a:rPr lang="en-US" altLang="ja-JP" i="1" dirty="0" smtClean="0">
                <a:ea typeface="ＭＳ Ｐゴシック" pitchFamily="34" charset="-128"/>
                <a:sym typeface="Symbol" pitchFamily="18" charset="2"/>
              </a:rPr>
              <a:t>S </a:t>
            </a:r>
            <a:r>
              <a:rPr lang="en-US" altLang="ja-JP" dirty="0" smtClean="0">
                <a:ea typeface="ＭＳ Ｐゴシック" pitchFamily="34" charset="-128"/>
                <a:sym typeface="Symbol" pitchFamily="18" charset="2"/>
              </a:rPr>
              <a:t>such that </a:t>
            </a:r>
            <a:r>
              <a:rPr lang="en-US" altLang="ja-JP" i="1" dirty="0" smtClean="0">
                <a:ea typeface="ＭＳ Ｐゴシック" pitchFamily="34" charset="-128"/>
                <a:sym typeface="Symbol" pitchFamily="18" charset="2"/>
              </a:rPr>
              <a:t>S</a:t>
            </a:r>
            <a:r>
              <a:rPr lang="en-US" altLang="ja-JP" dirty="0" smtClean="0">
                <a:ea typeface="ＭＳ Ｐゴシック" pitchFamily="34" charset="-128"/>
                <a:sym typeface="Symbol" pitchFamily="18" charset="2"/>
              </a:rPr>
              <a:t>1  </a:t>
            </a:r>
            <a:r>
              <a:rPr lang="en-US" altLang="ja-JP" i="1" dirty="0" smtClean="0">
                <a:ea typeface="ＭＳ Ｐゴシック" pitchFamily="34" charset="-128"/>
                <a:sym typeface="Symbol" pitchFamily="18" charset="2"/>
              </a:rPr>
              <a:t>S</a:t>
            </a:r>
            <a:r>
              <a:rPr lang="ja-JP" altLang="en-US" i="1" dirty="0" smtClean="0">
                <a:ea typeface="ＭＳ Ｐゴシック" pitchFamily="34" charset="-128"/>
                <a:sym typeface="Symbol" pitchFamily="18" charset="2"/>
              </a:rPr>
              <a:t>”</a:t>
            </a:r>
            <a:endParaRPr lang="en-US" altLang="ja-JP" i="1" dirty="0" smtClean="0">
              <a:ea typeface="ＭＳ Ｐゴシック" pitchFamily="34" charset="-128"/>
              <a:sym typeface="Symbol" pitchFamily="18" charset="2"/>
            </a:endParaRPr>
          </a:p>
          <a:p>
            <a:pPr lvl="2">
              <a:lnSpc>
                <a:spcPct val="90000"/>
              </a:lnSpc>
            </a:pPr>
            <a:r>
              <a:rPr lang="en-US" altLang="zh-CN" dirty="0" smtClean="0">
                <a:ea typeface="ＭＳ Ｐゴシック" pitchFamily="34" charset="-128"/>
                <a:sym typeface="Symbol" pitchFamily="18" charset="2"/>
              </a:rPr>
              <a:t>By:   </a:t>
            </a:r>
            <a:r>
              <a:rPr lang="en-US" altLang="zh-CN" b="1" dirty="0" smtClean="0">
                <a:ea typeface="ＭＳ Ｐゴシック" pitchFamily="34" charset="-128"/>
                <a:sym typeface="Symbol" pitchFamily="18" charset="2"/>
              </a:rPr>
              <a:t>for each </a:t>
            </a:r>
            <a:r>
              <a:rPr lang="en-US" altLang="zh-CN" dirty="0" smtClean="0">
                <a:ea typeface="ＭＳ Ｐゴシック" pitchFamily="34" charset="-128"/>
                <a:sym typeface="Symbol" pitchFamily="18" charset="2"/>
              </a:rPr>
              <a:t>relation r in S</a:t>
            </a:r>
            <a:br>
              <a:rPr lang="en-US" altLang="zh-CN" dirty="0" smtClean="0">
                <a:ea typeface="ＭＳ Ｐゴシック" pitchFamily="34" charset="-128"/>
                <a:sym typeface="Symbol" pitchFamily="18" charset="2"/>
              </a:rPr>
            </a:br>
            <a:r>
              <a:rPr lang="en-US" altLang="zh-CN" dirty="0" smtClean="0">
                <a:ea typeface="ＭＳ Ｐゴシック" pitchFamily="34" charset="-128"/>
                <a:sym typeface="Symbol" pitchFamily="18" charset="2"/>
              </a:rPr>
              <a:t>               let S1 = S – r </a:t>
            </a:r>
            <a:r>
              <a:rPr lang="en-US" altLang="zh-CN" dirty="0" smtClean="0">
                <a:ea typeface="ＭＳ Ｐゴシック" pitchFamily="34" charset="-128"/>
              </a:rPr>
              <a:t>.</a:t>
            </a:r>
          </a:p>
          <a:p>
            <a:pPr>
              <a:lnSpc>
                <a:spcPct val="90000"/>
              </a:lnSpc>
            </a:pPr>
            <a:r>
              <a:rPr lang="en-US" altLang="zh-CN" dirty="0" smtClean="0">
                <a:ea typeface="ＭＳ Ｐゴシック" pitchFamily="34" charset="-128"/>
              </a:rPr>
              <a:t>If only left-deep trees are considered, time complexity of finding best join order is </a:t>
            </a:r>
            <a:r>
              <a:rPr lang="en-US" altLang="zh-CN" i="1" dirty="0" smtClean="0">
                <a:ea typeface="ＭＳ Ｐゴシック" pitchFamily="34" charset="-128"/>
              </a:rPr>
              <a:t>O</a:t>
            </a:r>
            <a:r>
              <a:rPr lang="en-US" altLang="zh-CN" dirty="0" smtClean="0">
                <a:ea typeface="ＭＳ Ｐゴシック" pitchFamily="34" charset="-128"/>
              </a:rPr>
              <a:t>(</a:t>
            </a:r>
            <a:r>
              <a:rPr lang="en-US" altLang="zh-CN" i="1" dirty="0" smtClean="0">
                <a:ea typeface="ＭＳ Ｐゴシック" pitchFamily="34" charset="-128"/>
              </a:rPr>
              <a:t>n </a:t>
            </a:r>
            <a:r>
              <a:rPr lang="en-US" altLang="zh-CN" dirty="0" smtClean="0">
                <a:ea typeface="ＭＳ Ｐゴシック" pitchFamily="34" charset="-128"/>
              </a:rPr>
              <a:t>2</a:t>
            </a:r>
            <a:r>
              <a:rPr lang="en-US" altLang="zh-CN" i="1" baseline="30000" dirty="0" smtClean="0">
                <a:ea typeface="ＭＳ Ｐゴシック" pitchFamily="34" charset="-128"/>
              </a:rPr>
              <a:t>n</a:t>
            </a:r>
            <a:r>
              <a:rPr lang="en-US" altLang="zh-CN" dirty="0" smtClean="0">
                <a:ea typeface="ＭＳ Ｐゴシック" pitchFamily="34" charset="-128"/>
              </a:rPr>
              <a:t>)</a:t>
            </a:r>
          </a:p>
          <a:p>
            <a:pPr>
              <a:lnSpc>
                <a:spcPct val="90000"/>
              </a:lnSpc>
            </a:pPr>
            <a:r>
              <a:rPr lang="en-US" altLang="zh-CN" dirty="0" smtClean="0">
                <a:ea typeface="ＭＳ Ｐゴシック" pitchFamily="34" charset="-128"/>
              </a:rPr>
              <a:t>Cost-based optimization is expensive, but worthwhile for queries on large datasets (typical queries have small n, generally &lt; 10)</a:t>
            </a:r>
          </a:p>
        </p:txBody>
      </p:sp>
    </p:spTree>
    <p:extLst>
      <p:ext uri="{BB962C8B-B14F-4D97-AF65-F5344CB8AC3E}">
        <p14:creationId xmlns:p14="http://schemas.microsoft.com/office/powerpoint/2010/main" val="2671356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altLang="zh-CN" dirty="0" smtClean="0">
                <a:ea typeface="宋体" charset="-122"/>
              </a:rPr>
              <a:t>Evaluation plan</a:t>
            </a:r>
            <a:endParaRPr lang="en-US" altLang="zh-CN" dirty="0">
              <a:ea typeface="宋体" charset="-122"/>
            </a:endParaRPr>
          </a:p>
        </p:txBody>
      </p:sp>
      <p:sp>
        <p:nvSpPr>
          <p:cNvPr id="22530" name="Rectangle 3"/>
          <p:cNvSpPr>
            <a:spLocks noGrp="1" noChangeArrowheads="1"/>
          </p:cNvSpPr>
          <p:nvPr>
            <p:ph type="body" idx="1"/>
          </p:nvPr>
        </p:nvSpPr>
        <p:spPr>
          <a:xfrm>
            <a:off x="457200" y="1120775"/>
            <a:ext cx="8255000" cy="1096963"/>
          </a:xfrm>
        </p:spPr>
        <p:txBody>
          <a:bodyPr/>
          <a:lstStyle/>
          <a:p>
            <a:r>
              <a:rPr lang="en-US" altLang="zh-CN" sz="2000" dirty="0" smtClean="0">
                <a:ea typeface="ＭＳ Ｐゴシック" pitchFamily="34" charset="-128"/>
              </a:rPr>
              <a:t>An </a:t>
            </a:r>
            <a:r>
              <a:rPr lang="en-US" altLang="zh-CN" sz="2000" b="1" dirty="0" smtClean="0">
                <a:solidFill>
                  <a:schemeClr val="tx2"/>
                </a:solidFill>
                <a:ea typeface="ＭＳ Ｐゴシック" pitchFamily="34" charset="-128"/>
              </a:rPr>
              <a:t>evaluation plan</a:t>
            </a:r>
            <a:r>
              <a:rPr lang="en-US" altLang="zh-CN" sz="2000" dirty="0" smtClean="0">
                <a:ea typeface="ＭＳ Ｐゴシック" pitchFamily="34" charset="-128"/>
              </a:rPr>
              <a:t> defines exactly what algorithm is used for each operation, and how the execution of the operations is coordinated.</a:t>
            </a:r>
          </a:p>
        </p:txBody>
      </p:sp>
      <p:pic>
        <p:nvPicPr>
          <p:cNvPr id="22531" name="Picture 7" descr="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5430" y="1979613"/>
            <a:ext cx="5868918" cy="3558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Rectangle 3"/>
          <p:cNvSpPr>
            <a:spLocks noChangeArrowheads="1"/>
          </p:cNvSpPr>
          <p:nvPr/>
        </p:nvSpPr>
        <p:spPr bwMode="auto">
          <a:xfrm>
            <a:off x="554038" y="5923585"/>
            <a:ext cx="84121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spcBef>
                <a:spcPct val="35000"/>
              </a:spcBef>
              <a:buClr>
                <a:schemeClr val="tx2"/>
              </a:buClr>
              <a:buSzPct val="90000"/>
              <a:buFont typeface="Monotype Sorts" pitchFamily="2" charset="2"/>
              <a:buChar char="n"/>
            </a:pPr>
            <a:r>
              <a:rPr kumimoji="1" lang="en-US" altLang="zh-CN" sz="2000" dirty="0"/>
              <a:t>Find out how to view query execution plans on your favorite database</a:t>
            </a:r>
          </a:p>
          <a:p>
            <a:pPr>
              <a:spcBef>
                <a:spcPct val="35000"/>
              </a:spcBef>
              <a:buClr>
                <a:schemeClr val="tx2"/>
              </a:buClr>
              <a:buSzPct val="90000"/>
              <a:buFont typeface="Monotype Sorts" pitchFamily="2" charset="2"/>
              <a:buChar char="n"/>
            </a:pPr>
            <a:endParaRPr kumimoji="1" lang="en-US" altLang="zh-CN" sz="2000" dirty="0"/>
          </a:p>
        </p:txBody>
      </p:sp>
    </p:spTree>
    <p:extLst>
      <p:ext uri="{BB962C8B-B14F-4D97-AF65-F5344CB8AC3E}">
        <p14:creationId xmlns:p14="http://schemas.microsoft.com/office/powerpoint/2010/main" val="40730645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a:xfrm>
            <a:off x="751232" y="239782"/>
            <a:ext cx="8077200" cy="609600"/>
          </a:xfrm>
        </p:spPr>
        <p:txBody>
          <a:bodyPr/>
          <a:lstStyle/>
          <a:p>
            <a:r>
              <a:rPr lang="en-US" altLang="zh-CN" dirty="0">
                <a:ea typeface="宋体" charset="-122"/>
              </a:rPr>
              <a:t>Heuristic Optimization</a:t>
            </a:r>
          </a:p>
        </p:txBody>
      </p:sp>
      <p:sp>
        <p:nvSpPr>
          <p:cNvPr id="73730" name="Rectangle 3"/>
          <p:cNvSpPr>
            <a:spLocks noGrp="1" noChangeArrowheads="1"/>
          </p:cNvSpPr>
          <p:nvPr>
            <p:ph type="body" idx="1"/>
          </p:nvPr>
        </p:nvSpPr>
        <p:spPr>
          <a:xfrm>
            <a:off x="747713" y="1120775"/>
            <a:ext cx="7820025" cy="5170695"/>
          </a:xfrm>
        </p:spPr>
        <p:txBody>
          <a:bodyPr/>
          <a:lstStyle/>
          <a:p>
            <a:r>
              <a:rPr lang="en-US" altLang="zh-CN" dirty="0" smtClean="0">
                <a:ea typeface="ＭＳ Ｐゴシック" pitchFamily="34" charset="-128"/>
              </a:rPr>
              <a:t>Cost-based optimization is expensive, even with dynamic programming.</a:t>
            </a:r>
          </a:p>
          <a:p>
            <a:r>
              <a:rPr lang="en-US" altLang="zh-CN" dirty="0" smtClean="0">
                <a:ea typeface="ＭＳ Ｐゴシック" pitchFamily="34" charset="-128"/>
              </a:rPr>
              <a:t>Systems may use </a:t>
            </a:r>
            <a:r>
              <a:rPr lang="en-US" altLang="zh-CN" i="1" dirty="0" smtClean="0">
                <a:solidFill>
                  <a:srgbClr val="C00000"/>
                </a:solidFill>
                <a:ea typeface="ＭＳ Ｐゴシック" pitchFamily="34" charset="-128"/>
              </a:rPr>
              <a:t>heuristics</a:t>
            </a:r>
            <a:r>
              <a:rPr lang="en-US" altLang="zh-CN" i="1" dirty="0" smtClean="0">
                <a:ea typeface="ＭＳ Ｐゴシック" pitchFamily="34" charset="-128"/>
              </a:rPr>
              <a:t> </a:t>
            </a:r>
            <a:r>
              <a:rPr lang="en-US" altLang="zh-CN" dirty="0" smtClean="0">
                <a:ea typeface="ＭＳ Ｐゴシック" pitchFamily="34" charset="-128"/>
              </a:rPr>
              <a:t>to reduce the number of choices that must be made in a cost-based fashion.</a:t>
            </a:r>
          </a:p>
          <a:p>
            <a:r>
              <a:rPr lang="en-US" altLang="zh-CN" dirty="0" smtClean="0">
                <a:ea typeface="ＭＳ Ｐゴシック" pitchFamily="34" charset="-128"/>
              </a:rPr>
              <a:t>Heuristic optimization transforms the query-tree by using a set of rules that typically (but not in all cases) improve execution performance:</a:t>
            </a:r>
          </a:p>
          <a:p>
            <a:pPr lvl="1"/>
            <a:r>
              <a:rPr lang="en-US" altLang="zh-CN" dirty="0" smtClean="0">
                <a:ea typeface="ＭＳ Ｐゴシック" pitchFamily="34" charset="-128"/>
              </a:rPr>
              <a:t>Perform </a:t>
            </a:r>
            <a:r>
              <a:rPr lang="en-US" altLang="zh-CN" dirty="0" smtClean="0">
                <a:solidFill>
                  <a:srgbClr val="FF0000"/>
                </a:solidFill>
                <a:ea typeface="ＭＳ Ｐゴシック" pitchFamily="34" charset="-128"/>
              </a:rPr>
              <a:t>selection early </a:t>
            </a:r>
            <a:r>
              <a:rPr lang="en-US" altLang="zh-CN" dirty="0" smtClean="0">
                <a:ea typeface="ＭＳ Ｐゴシック" pitchFamily="34" charset="-128"/>
              </a:rPr>
              <a:t>(reduces the number of tuples)</a:t>
            </a:r>
          </a:p>
          <a:p>
            <a:pPr lvl="1"/>
            <a:r>
              <a:rPr lang="en-US" altLang="zh-CN" dirty="0" smtClean="0">
                <a:ea typeface="ＭＳ Ｐゴシック" pitchFamily="34" charset="-128"/>
              </a:rPr>
              <a:t>Perform </a:t>
            </a:r>
            <a:r>
              <a:rPr lang="en-US" altLang="zh-CN" dirty="0" smtClean="0">
                <a:solidFill>
                  <a:srgbClr val="FF0000"/>
                </a:solidFill>
                <a:ea typeface="ＭＳ Ｐゴシック" pitchFamily="34" charset="-128"/>
              </a:rPr>
              <a:t>projection early </a:t>
            </a:r>
            <a:r>
              <a:rPr lang="en-US" altLang="zh-CN" dirty="0" smtClean="0">
                <a:ea typeface="ＭＳ Ｐゴシック" pitchFamily="34" charset="-128"/>
              </a:rPr>
              <a:t>(reduces the number of attributes)</a:t>
            </a:r>
          </a:p>
          <a:p>
            <a:pPr lvl="1"/>
            <a:r>
              <a:rPr lang="en-US" altLang="zh-CN" dirty="0" smtClean="0">
                <a:ea typeface="ＭＳ Ｐゴシック" pitchFamily="34" charset="-128"/>
              </a:rPr>
              <a:t>Perform </a:t>
            </a:r>
            <a:r>
              <a:rPr lang="en-US" altLang="zh-CN" dirty="0" smtClean="0">
                <a:solidFill>
                  <a:srgbClr val="FF0000"/>
                </a:solidFill>
                <a:ea typeface="ＭＳ Ｐゴシック" pitchFamily="34" charset="-128"/>
              </a:rPr>
              <a:t>most restrictive selection and join operations </a:t>
            </a:r>
            <a:r>
              <a:rPr lang="en-US" altLang="zh-CN" dirty="0" smtClean="0">
                <a:ea typeface="ＭＳ Ｐゴシック" pitchFamily="34" charset="-128"/>
              </a:rPr>
              <a:t>(i.e. with smallest result size) before other similar operations.</a:t>
            </a:r>
          </a:p>
          <a:p>
            <a:pPr lvl="1"/>
            <a:r>
              <a:rPr lang="en-US" altLang="zh-CN" dirty="0" smtClean="0">
                <a:ea typeface="ＭＳ Ｐゴシック" pitchFamily="34" charset="-128"/>
              </a:rPr>
              <a:t>Many optimizers considers only </a:t>
            </a:r>
            <a:r>
              <a:rPr lang="en-US" altLang="zh-CN" dirty="0" smtClean="0">
                <a:solidFill>
                  <a:srgbClr val="FF0000"/>
                </a:solidFill>
                <a:ea typeface="ＭＳ Ｐゴシック" pitchFamily="34" charset="-128"/>
              </a:rPr>
              <a:t>left-deep join orders</a:t>
            </a:r>
            <a:r>
              <a:rPr lang="en-US" altLang="zh-CN" dirty="0" smtClean="0">
                <a:ea typeface="ＭＳ Ｐゴシック" pitchFamily="34" charset="-128"/>
              </a:rPr>
              <a:t>.</a:t>
            </a:r>
          </a:p>
          <a:p>
            <a:pPr lvl="2"/>
            <a:r>
              <a:rPr lang="en-US" altLang="zh-CN" dirty="0" smtClean="0">
                <a:ea typeface="ＭＳ Ｐゴシック" pitchFamily="34" charset="-128"/>
              </a:rPr>
              <a:t>Algorithm in some early versions of Oracle: Repeatedly pick </a:t>
            </a:r>
            <a:r>
              <a:rPr lang="ja-JP" altLang="en-US" dirty="0" smtClean="0">
                <a:ea typeface="ＭＳ Ｐゴシック" pitchFamily="34" charset="-128"/>
              </a:rPr>
              <a:t>“</a:t>
            </a:r>
            <a:r>
              <a:rPr lang="en-US" altLang="ja-JP" dirty="0" smtClean="0">
                <a:ea typeface="ＭＳ Ｐゴシック" pitchFamily="34" charset="-128"/>
              </a:rPr>
              <a:t>best</a:t>
            </a:r>
            <a:r>
              <a:rPr lang="ja-JP" altLang="en-US" dirty="0" smtClean="0">
                <a:ea typeface="ＭＳ Ｐゴシック" pitchFamily="34" charset="-128"/>
              </a:rPr>
              <a:t>”</a:t>
            </a:r>
            <a:r>
              <a:rPr lang="en-US" altLang="ja-JP" dirty="0" smtClean="0">
                <a:ea typeface="ＭＳ Ｐゴシック" pitchFamily="34" charset="-128"/>
              </a:rPr>
              <a:t> relation to join </a:t>
            </a:r>
            <a:r>
              <a:rPr lang="en-US" altLang="ja-JP" dirty="0" err="1" smtClean="0">
                <a:ea typeface="ＭＳ Ｐゴシック" pitchFamily="34" charset="-128"/>
              </a:rPr>
              <a:t>next;</a:t>
            </a:r>
            <a:r>
              <a:rPr lang="en-US" altLang="zh-CN" dirty="0" err="1" smtClean="0">
                <a:ea typeface="ＭＳ Ｐゴシック" pitchFamily="34" charset="-128"/>
              </a:rPr>
              <a:t>Starting</a:t>
            </a:r>
            <a:r>
              <a:rPr lang="en-US" altLang="zh-CN" dirty="0" smtClean="0">
                <a:ea typeface="ＭＳ Ｐゴシック" pitchFamily="34" charset="-128"/>
              </a:rPr>
              <a:t> from each of n starting points.  Pick best among these.</a:t>
            </a:r>
          </a:p>
        </p:txBody>
      </p:sp>
    </p:spTree>
    <p:extLst>
      <p:ext uri="{BB962C8B-B14F-4D97-AF65-F5344CB8AC3E}">
        <p14:creationId xmlns:p14="http://schemas.microsoft.com/office/powerpoint/2010/main" val="16953429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zh-CN" dirty="0">
                <a:ea typeface="宋体" charset="-122"/>
              </a:rPr>
              <a:t>Structure of Query Optimizers</a:t>
            </a:r>
          </a:p>
        </p:txBody>
      </p:sp>
      <p:sp>
        <p:nvSpPr>
          <p:cNvPr id="75778" name="Rectangle 3"/>
          <p:cNvSpPr>
            <a:spLocks noGrp="1" noChangeArrowheads="1"/>
          </p:cNvSpPr>
          <p:nvPr>
            <p:ph type="body" idx="1"/>
          </p:nvPr>
        </p:nvSpPr>
        <p:spPr>
          <a:xfrm>
            <a:off x="914401" y="1120774"/>
            <a:ext cx="7941364" cy="5419173"/>
          </a:xfrm>
        </p:spPr>
        <p:txBody>
          <a:bodyPr/>
          <a:lstStyle/>
          <a:p>
            <a:pPr marL="342900" lvl="1" indent="-342900">
              <a:buClr>
                <a:schemeClr val="tx2"/>
              </a:buClr>
              <a:buSzPct val="90000"/>
              <a:buFont typeface="Monotype Sorts" pitchFamily="2" charset="2"/>
              <a:buChar char="n"/>
            </a:pPr>
            <a:r>
              <a:rPr lang="en-US" altLang="zh-CN" sz="2000" dirty="0">
                <a:ea typeface="ＭＳ Ｐゴシック" pitchFamily="34" charset="-128"/>
              </a:rPr>
              <a:t>Some systems use </a:t>
            </a:r>
            <a:r>
              <a:rPr lang="en-US" altLang="zh-CN" sz="2000" b="1" dirty="0">
                <a:solidFill>
                  <a:srgbClr val="C00000"/>
                </a:solidFill>
                <a:ea typeface="ＭＳ Ｐゴシック" pitchFamily="34" charset="-128"/>
                <a:cs typeface="+mn-cs"/>
              </a:rPr>
              <a:t>only heuristics</a:t>
            </a:r>
            <a:r>
              <a:rPr lang="en-US" altLang="zh-CN" sz="2000" dirty="0" smtClean="0">
                <a:ea typeface="ＭＳ Ｐゴシック" pitchFamily="34" charset="-128"/>
              </a:rPr>
              <a:t>, others combine heuristics with partial cost-based optimization.</a:t>
            </a:r>
          </a:p>
          <a:p>
            <a:r>
              <a:rPr lang="en-US" altLang="zh-CN" b="1" dirty="0" smtClean="0">
                <a:solidFill>
                  <a:srgbClr val="C00000"/>
                </a:solidFill>
                <a:ea typeface="ＭＳ Ｐゴシック" pitchFamily="34" charset="-128"/>
              </a:rPr>
              <a:t>Pipelined </a:t>
            </a:r>
            <a:r>
              <a:rPr lang="en-US" altLang="zh-CN" dirty="0" smtClean="0">
                <a:ea typeface="ＭＳ Ｐゴシック" pitchFamily="34" charset="-128"/>
              </a:rPr>
              <a:t>evaluation plan is preferred</a:t>
            </a:r>
          </a:p>
          <a:p>
            <a:r>
              <a:rPr lang="en-US" altLang="zh-CN" b="1" dirty="0" smtClean="0">
                <a:solidFill>
                  <a:srgbClr val="C00000"/>
                </a:solidFill>
                <a:ea typeface="ＭＳ Ｐゴシック" pitchFamily="34" charset="-128"/>
              </a:rPr>
              <a:t>Optimization cost budget</a:t>
            </a:r>
            <a:r>
              <a:rPr lang="en-US" altLang="zh-CN" dirty="0" smtClean="0">
                <a:solidFill>
                  <a:srgbClr val="C00000"/>
                </a:solidFill>
                <a:ea typeface="ＭＳ Ｐゴシック" pitchFamily="34" charset="-128"/>
              </a:rPr>
              <a:t> </a:t>
            </a:r>
            <a:r>
              <a:rPr lang="en-US" altLang="zh-CN" dirty="0" smtClean="0">
                <a:ea typeface="ＭＳ Ｐゴシック" pitchFamily="34" charset="-128"/>
              </a:rPr>
              <a:t>to stop optimization early (if cost of plan is less than cost of optimization)</a:t>
            </a:r>
          </a:p>
          <a:p>
            <a:r>
              <a:rPr lang="en-US" altLang="zh-CN" b="1" dirty="0" smtClean="0">
                <a:solidFill>
                  <a:srgbClr val="C00000"/>
                </a:solidFill>
                <a:ea typeface="ＭＳ Ｐゴシック" pitchFamily="34" charset="-128"/>
              </a:rPr>
              <a:t>Plan caching</a:t>
            </a:r>
            <a:r>
              <a:rPr lang="en-US" altLang="zh-CN" dirty="0" smtClean="0">
                <a:solidFill>
                  <a:srgbClr val="C00000"/>
                </a:solidFill>
                <a:ea typeface="ＭＳ Ｐゴシック" pitchFamily="34" charset="-128"/>
              </a:rPr>
              <a:t> </a:t>
            </a:r>
            <a:r>
              <a:rPr lang="en-US" altLang="zh-CN" dirty="0" smtClean="0">
                <a:ea typeface="ＭＳ Ｐゴシック" pitchFamily="34" charset="-128"/>
              </a:rPr>
              <a:t>to reuse previously computed plan if query is resubmitted</a:t>
            </a:r>
          </a:p>
          <a:p>
            <a:pPr lvl="2"/>
            <a:r>
              <a:rPr lang="en-US" altLang="zh-CN" sz="1800" dirty="0">
                <a:ea typeface="ＭＳ Ｐゴシック" pitchFamily="34" charset="-128"/>
              </a:rPr>
              <a:t>Even with different constants in query  </a:t>
            </a:r>
          </a:p>
          <a:p>
            <a:r>
              <a:rPr lang="en-US" altLang="zh-CN" dirty="0" smtClean="0">
                <a:ea typeface="ＭＳ Ｐゴシック" pitchFamily="34" charset="-128"/>
              </a:rPr>
              <a:t>Even with the use of heuristics, cost-based query optimization imposes a substantial overhead.</a:t>
            </a:r>
          </a:p>
          <a:p>
            <a:pPr lvl="1"/>
            <a:r>
              <a:rPr lang="en-US" altLang="zh-CN" dirty="0" smtClean="0">
                <a:ea typeface="ＭＳ Ｐゴシック" pitchFamily="34" charset="-128"/>
              </a:rPr>
              <a:t>But is worth it for expensive queries</a:t>
            </a:r>
          </a:p>
          <a:p>
            <a:pPr lvl="1"/>
            <a:r>
              <a:rPr lang="en-US" altLang="zh-CN" dirty="0" smtClean="0">
                <a:ea typeface="ＭＳ Ｐゴシック" pitchFamily="34" charset="-128"/>
              </a:rPr>
              <a:t>Optimizers often use simple heuristics for very cheap queries, and perform exhaustive enumeration for more expensive queries </a:t>
            </a:r>
          </a:p>
          <a:p>
            <a:pPr lvl="2"/>
            <a:endParaRPr lang="en-US" altLang="zh-CN" dirty="0" smtClean="0">
              <a:ea typeface="ＭＳ Ｐゴシック" pitchFamily="34" charset="-128"/>
            </a:endParaRPr>
          </a:p>
        </p:txBody>
      </p:sp>
    </p:spTree>
    <p:extLst>
      <p:ext uri="{BB962C8B-B14F-4D97-AF65-F5344CB8AC3E}">
        <p14:creationId xmlns:p14="http://schemas.microsoft.com/office/powerpoint/2010/main" val="1239362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xfrm>
            <a:off x="533400" y="209550"/>
            <a:ext cx="8248650" cy="457200"/>
          </a:xfrm>
        </p:spPr>
        <p:txBody>
          <a:bodyPr/>
          <a:lstStyle/>
          <a:p>
            <a:r>
              <a:rPr lang="en-US" altLang="zh-CN" dirty="0">
                <a:ea typeface="宋体" charset="-122"/>
              </a:rPr>
              <a:t>Introduction </a:t>
            </a:r>
            <a:r>
              <a:rPr lang="en-US" altLang="zh-CN" dirty="0" smtClean="0">
                <a:ea typeface="宋体" charset="-122"/>
              </a:rPr>
              <a:t>of cost-based optimization</a:t>
            </a:r>
            <a:endParaRPr lang="en-US" altLang="zh-CN" dirty="0">
              <a:ea typeface="宋体" charset="-122"/>
            </a:endParaRPr>
          </a:p>
        </p:txBody>
      </p:sp>
      <p:sp>
        <p:nvSpPr>
          <p:cNvPr id="24578" name="Rectangle 3"/>
          <p:cNvSpPr>
            <a:spLocks noGrp="1" noChangeArrowheads="1"/>
          </p:cNvSpPr>
          <p:nvPr>
            <p:ph type="body" idx="1"/>
          </p:nvPr>
        </p:nvSpPr>
        <p:spPr>
          <a:xfrm>
            <a:off x="477215" y="1061141"/>
            <a:ext cx="8131175" cy="5189538"/>
          </a:xfrm>
        </p:spPr>
        <p:txBody>
          <a:bodyPr/>
          <a:lstStyle/>
          <a:p>
            <a:pPr marL="381000" indent="-381000">
              <a:lnSpc>
                <a:spcPct val="90000"/>
              </a:lnSpc>
            </a:pPr>
            <a:r>
              <a:rPr lang="en-US" altLang="zh-CN" sz="2000" dirty="0" smtClean="0">
                <a:ea typeface="ＭＳ Ｐゴシック" pitchFamily="34" charset="-128"/>
              </a:rPr>
              <a:t>Cost difference between evaluation plans for a query can be enormous</a:t>
            </a:r>
          </a:p>
          <a:p>
            <a:pPr marL="800100" lvl="1" indent="-342900">
              <a:lnSpc>
                <a:spcPct val="90000"/>
              </a:lnSpc>
            </a:pPr>
            <a:r>
              <a:rPr lang="en-US" altLang="zh-CN" dirty="0" smtClean="0">
                <a:ea typeface="ＭＳ Ｐゴシック" pitchFamily="34" charset="-128"/>
              </a:rPr>
              <a:t>E.g. seconds vs. days in some cases</a:t>
            </a:r>
          </a:p>
          <a:p>
            <a:pPr marL="381000" indent="-381000">
              <a:lnSpc>
                <a:spcPct val="90000"/>
              </a:lnSpc>
              <a:spcBef>
                <a:spcPts val="1200"/>
              </a:spcBef>
            </a:pPr>
            <a:r>
              <a:rPr lang="en-US" altLang="zh-CN" sz="2000" dirty="0" smtClean="0">
                <a:ea typeface="ＭＳ Ｐゴシック" pitchFamily="34" charset="-128"/>
              </a:rPr>
              <a:t>Steps in </a:t>
            </a:r>
            <a:r>
              <a:rPr lang="en-US" altLang="zh-CN" sz="2000" b="1" dirty="0" smtClean="0">
                <a:solidFill>
                  <a:srgbClr val="C00000"/>
                </a:solidFill>
                <a:ea typeface="ＭＳ Ｐゴシック" pitchFamily="34" charset="-128"/>
              </a:rPr>
              <a:t>cost-based query optimization</a:t>
            </a:r>
          </a:p>
          <a:p>
            <a:pPr marL="800100" lvl="1" indent="-342900">
              <a:lnSpc>
                <a:spcPct val="90000"/>
              </a:lnSpc>
              <a:buFont typeface="Monotype Sorts" pitchFamily="2" charset="2"/>
              <a:buAutoNum type="arabicPeriod"/>
            </a:pPr>
            <a:r>
              <a:rPr lang="en-US" altLang="zh-CN" dirty="0" smtClean="0">
                <a:ea typeface="ＭＳ Ｐゴシック" pitchFamily="34" charset="-128"/>
              </a:rPr>
              <a:t>Generate logically equivalent expressions using </a:t>
            </a:r>
            <a:r>
              <a:rPr lang="en-US" altLang="zh-CN" b="1" dirty="0" smtClean="0">
                <a:solidFill>
                  <a:srgbClr val="C00000"/>
                </a:solidFill>
                <a:ea typeface="ＭＳ Ｐゴシック" pitchFamily="34" charset="-128"/>
              </a:rPr>
              <a:t>equivalence</a:t>
            </a:r>
            <a:r>
              <a:rPr lang="en-US" altLang="zh-CN" b="1" dirty="0" smtClean="0">
                <a:solidFill>
                  <a:srgbClr val="3366CC"/>
                </a:solidFill>
                <a:ea typeface="ＭＳ Ｐゴシック" pitchFamily="34" charset="-128"/>
              </a:rPr>
              <a:t> </a:t>
            </a:r>
            <a:r>
              <a:rPr lang="en-US" altLang="zh-CN" b="1" dirty="0" smtClean="0">
                <a:solidFill>
                  <a:srgbClr val="C00000"/>
                </a:solidFill>
                <a:ea typeface="ＭＳ Ｐゴシック" pitchFamily="34" charset="-128"/>
              </a:rPr>
              <a:t>rules</a:t>
            </a:r>
            <a:endParaRPr lang="en-US" altLang="zh-CN" dirty="0" smtClean="0">
              <a:solidFill>
                <a:srgbClr val="C00000"/>
              </a:solidFill>
              <a:ea typeface="ＭＳ Ｐゴシック" pitchFamily="34" charset="-128"/>
            </a:endParaRPr>
          </a:p>
          <a:p>
            <a:pPr marL="800100" lvl="1" indent="-342900">
              <a:lnSpc>
                <a:spcPct val="90000"/>
              </a:lnSpc>
              <a:buFont typeface="Monotype Sorts" pitchFamily="2" charset="2"/>
              <a:buAutoNum type="arabicPeriod"/>
            </a:pPr>
            <a:r>
              <a:rPr lang="en-US" altLang="zh-CN" dirty="0" smtClean="0">
                <a:ea typeface="ＭＳ Ｐゴシック" pitchFamily="34" charset="-128"/>
              </a:rPr>
              <a:t>Annotate resultant expressions to get alternative query plans</a:t>
            </a:r>
          </a:p>
          <a:p>
            <a:pPr marL="800100" lvl="1" indent="-342900">
              <a:lnSpc>
                <a:spcPct val="90000"/>
              </a:lnSpc>
              <a:buFont typeface="Monotype Sorts" pitchFamily="2" charset="2"/>
              <a:buAutoNum type="arabicPeriod"/>
            </a:pPr>
            <a:r>
              <a:rPr lang="en-US" altLang="zh-CN" dirty="0" smtClean="0">
                <a:ea typeface="ＭＳ Ｐゴシック" pitchFamily="34" charset="-128"/>
              </a:rPr>
              <a:t>Choose the cheapest plan based on </a:t>
            </a:r>
            <a:r>
              <a:rPr lang="en-US" altLang="zh-CN" b="1" dirty="0" smtClean="0">
                <a:solidFill>
                  <a:srgbClr val="C00000"/>
                </a:solidFill>
                <a:ea typeface="ＭＳ Ｐゴシック" pitchFamily="34" charset="-128"/>
              </a:rPr>
              <a:t>estimated</a:t>
            </a:r>
            <a:r>
              <a:rPr lang="en-US" altLang="zh-CN" b="1" dirty="0" smtClean="0">
                <a:solidFill>
                  <a:srgbClr val="3366CC"/>
                </a:solidFill>
                <a:ea typeface="ＭＳ Ｐゴシック" pitchFamily="34" charset="-128"/>
              </a:rPr>
              <a:t> </a:t>
            </a:r>
            <a:r>
              <a:rPr lang="en-US" altLang="zh-CN" b="1" dirty="0" smtClean="0">
                <a:solidFill>
                  <a:srgbClr val="C00000"/>
                </a:solidFill>
                <a:ea typeface="ＭＳ Ｐゴシック" pitchFamily="34" charset="-128"/>
              </a:rPr>
              <a:t>cost</a:t>
            </a:r>
            <a:endParaRPr lang="en-US" altLang="zh-CN" dirty="0" smtClean="0">
              <a:solidFill>
                <a:srgbClr val="C00000"/>
              </a:solidFill>
              <a:ea typeface="ＭＳ Ｐゴシック" pitchFamily="34" charset="-128"/>
            </a:endParaRPr>
          </a:p>
          <a:p>
            <a:pPr marL="381000" indent="-381000">
              <a:lnSpc>
                <a:spcPct val="90000"/>
              </a:lnSpc>
              <a:spcBef>
                <a:spcPts val="1200"/>
              </a:spcBef>
            </a:pPr>
            <a:r>
              <a:rPr lang="en-US" altLang="zh-CN" dirty="0">
                <a:ea typeface="ＭＳ Ｐゴシック" pitchFamily="34" charset="-128"/>
              </a:rPr>
              <a:t>Estimation</a:t>
            </a:r>
            <a:r>
              <a:rPr lang="en-US" altLang="zh-CN" sz="2000" dirty="0" smtClean="0">
                <a:ea typeface="ＭＳ Ｐゴシック" pitchFamily="34" charset="-128"/>
              </a:rPr>
              <a:t> of plan cost based on:</a:t>
            </a:r>
          </a:p>
          <a:p>
            <a:pPr marL="800100" lvl="1" indent="-342900">
              <a:lnSpc>
                <a:spcPct val="90000"/>
              </a:lnSpc>
            </a:pPr>
            <a:r>
              <a:rPr lang="en-US" altLang="zh-CN" dirty="0" smtClean="0">
                <a:ea typeface="ＭＳ Ｐゴシック" pitchFamily="34" charset="-128"/>
              </a:rPr>
              <a:t>Statistical information about relations. Examples:</a:t>
            </a:r>
          </a:p>
          <a:p>
            <a:pPr marL="1200150" lvl="2" indent="-342900">
              <a:lnSpc>
                <a:spcPct val="90000"/>
              </a:lnSpc>
            </a:pPr>
            <a:r>
              <a:rPr lang="en-US" altLang="zh-CN" sz="1800" dirty="0" smtClean="0">
                <a:ea typeface="ＭＳ Ｐゴシック" pitchFamily="34" charset="-128"/>
              </a:rPr>
              <a:t>number of tuples, number of distinct values for an attribute</a:t>
            </a:r>
          </a:p>
          <a:p>
            <a:pPr marL="800100" lvl="1" indent="-342900">
              <a:lnSpc>
                <a:spcPct val="90000"/>
              </a:lnSpc>
            </a:pPr>
            <a:r>
              <a:rPr lang="en-US" altLang="zh-CN" dirty="0" smtClean="0">
                <a:ea typeface="ＭＳ Ｐゴシック" pitchFamily="34" charset="-128"/>
              </a:rPr>
              <a:t>Statistics estimation for intermediate results</a:t>
            </a:r>
          </a:p>
          <a:p>
            <a:pPr marL="1200150" lvl="2" indent="-342900">
              <a:lnSpc>
                <a:spcPct val="90000"/>
              </a:lnSpc>
            </a:pPr>
            <a:r>
              <a:rPr lang="en-US" altLang="zh-CN" sz="1800" dirty="0" smtClean="0">
                <a:ea typeface="ＭＳ Ｐゴシック" pitchFamily="34" charset="-128"/>
              </a:rPr>
              <a:t>to compute cost of complex expressions</a:t>
            </a:r>
          </a:p>
          <a:p>
            <a:pPr marL="800100" lvl="1" indent="-342900">
              <a:lnSpc>
                <a:spcPct val="90000"/>
              </a:lnSpc>
            </a:pPr>
            <a:r>
              <a:rPr lang="en-US" altLang="zh-CN" dirty="0" smtClean="0">
                <a:ea typeface="ＭＳ Ｐゴシック" pitchFamily="34" charset="-128"/>
              </a:rPr>
              <a:t>Cost formulae for algorithms, computed using statistics</a:t>
            </a:r>
          </a:p>
        </p:txBody>
      </p:sp>
    </p:spTree>
    <p:extLst>
      <p:ext uri="{BB962C8B-B14F-4D97-AF65-F5344CB8AC3E}">
        <p14:creationId xmlns:p14="http://schemas.microsoft.com/office/powerpoint/2010/main" val="1668996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516835" y="0"/>
            <a:ext cx="8330579" cy="638175"/>
          </a:xfrm>
        </p:spPr>
        <p:txBody>
          <a:bodyPr/>
          <a:lstStyle/>
          <a:p>
            <a:r>
              <a:rPr lang="en-US" altLang="zh-CN" sz="2800" dirty="0">
                <a:ea typeface="宋体" charset="-122"/>
              </a:rPr>
              <a:t>Transformation of Relational Expressions</a:t>
            </a:r>
          </a:p>
        </p:txBody>
      </p:sp>
      <p:sp>
        <p:nvSpPr>
          <p:cNvPr id="28674" name="Rectangle 3"/>
          <p:cNvSpPr>
            <a:spLocks noGrp="1" noChangeArrowheads="1"/>
          </p:cNvSpPr>
          <p:nvPr>
            <p:ph type="body" idx="1"/>
          </p:nvPr>
        </p:nvSpPr>
        <p:spPr>
          <a:xfrm>
            <a:off x="814388" y="1093788"/>
            <a:ext cx="7767637" cy="4903787"/>
          </a:xfrm>
        </p:spPr>
        <p:txBody>
          <a:bodyPr/>
          <a:lstStyle/>
          <a:p>
            <a:r>
              <a:rPr lang="en-US" altLang="zh-CN" sz="2000" dirty="0" smtClean="0">
                <a:ea typeface="ＭＳ Ｐゴシック" pitchFamily="34" charset="-128"/>
              </a:rPr>
              <a:t>Two relational algebra expressions are said to be </a:t>
            </a:r>
            <a:r>
              <a:rPr lang="en-US" altLang="zh-CN" sz="2000" b="1" dirty="0" smtClean="0">
                <a:solidFill>
                  <a:srgbClr val="C00000"/>
                </a:solidFill>
                <a:ea typeface="ＭＳ Ｐゴシック" pitchFamily="34" charset="-128"/>
              </a:rPr>
              <a:t>equivalent</a:t>
            </a:r>
            <a:r>
              <a:rPr lang="en-US" altLang="zh-CN" sz="2000" dirty="0" smtClean="0">
                <a:solidFill>
                  <a:srgbClr val="C00000"/>
                </a:solidFill>
                <a:ea typeface="ＭＳ Ｐゴシック" pitchFamily="34" charset="-128"/>
              </a:rPr>
              <a:t> </a:t>
            </a:r>
            <a:r>
              <a:rPr lang="en-US" altLang="zh-CN" sz="2000" dirty="0" smtClean="0">
                <a:ea typeface="ＭＳ Ｐゴシック" pitchFamily="34" charset="-128"/>
              </a:rPr>
              <a:t>if the two expressions generate the same set of tuples on every </a:t>
            </a:r>
            <a:r>
              <a:rPr lang="en-US" altLang="zh-CN" sz="2000" i="1" dirty="0" smtClean="0">
                <a:ea typeface="ＭＳ Ｐゴシック" pitchFamily="34" charset="-128"/>
              </a:rPr>
              <a:t>legal</a:t>
            </a:r>
            <a:r>
              <a:rPr lang="en-US" altLang="zh-CN" sz="2000" dirty="0" smtClean="0">
                <a:ea typeface="ＭＳ Ｐゴシック" pitchFamily="34" charset="-128"/>
              </a:rPr>
              <a:t> database instance</a:t>
            </a:r>
          </a:p>
          <a:p>
            <a:pPr lvl="1"/>
            <a:r>
              <a:rPr lang="en-US" altLang="zh-CN" dirty="0" smtClean="0">
                <a:solidFill>
                  <a:srgbClr val="00B0F0"/>
                </a:solidFill>
                <a:ea typeface="ＭＳ Ｐゴシック" pitchFamily="34" charset="-128"/>
              </a:rPr>
              <a:t>order of tuples is irrelevant</a:t>
            </a:r>
          </a:p>
          <a:p>
            <a:pPr>
              <a:spcBef>
                <a:spcPts val="1800"/>
              </a:spcBef>
            </a:pPr>
            <a:r>
              <a:rPr lang="en-US" altLang="zh-CN" sz="2000" dirty="0" smtClean="0">
                <a:ea typeface="ＭＳ Ｐゴシック" pitchFamily="34" charset="-128"/>
              </a:rPr>
              <a:t>In SQL, inputs and outputs are multisets of tuples</a:t>
            </a:r>
          </a:p>
          <a:p>
            <a:pPr lvl="1"/>
            <a:r>
              <a:rPr lang="en-US" altLang="zh-CN" dirty="0" smtClean="0">
                <a:ea typeface="ＭＳ Ｐゴシック" pitchFamily="34" charset="-128"/>
              </a:rPr>
              <a:t>Two expressions in the multiset version of the relational algebra are said to be equivalent if the two expressions generate the same multiset of tuples on every legal database instance. </a:t>
            </a:r>
          </a:p>
          <a:p>
            <a:pPr>
              <a:spcBef>
                <a:spcPts val="1800"/>
              </a:spcBef>
            </a:pPr>
            <a:r>
              <a:rPr lang="en-US" altLang="zh-CN" sz="2000" dirty="0" smtClean="0">
                <a:ea typeface="ＭＳ Ｐゴシック" pitchFamily="34" charset="-128"/>
              </a:rPr>
              <a:t>An </a:t>
            </a:r>
            <a:r>
              <a:rPr lang="en-US" altLang="zh-CN" sz="2000" b="1" dirty="0" smtClean="0">
                <a:solidFill>
                  <a:srgbClr val="C00000"/>
                </a:solidFill>
                <a:ea typeface="ＭＳ Ｐゴシック" pitchFamily="34" charset="-128"/>
              </a:rPr>
              <a:t>equivalence rule</a:t>
            </a:r>
            <a:r>
              <a:rPr lang="en-US" altLang="zh-CN" sz="2000" dirty="0" smtClean="0">
                <a:solidFill>
                  <a:srgbClr val="C00000"/>
                </a:solidFill>
                <a:ea typeface="ＭＳ Ｐゴシック" pitchFamily="34" charset="-128"/>
              </a:rPr>
              <a:t> </a:t>
            </a:r>
            <a:r>
              <a:rPr lang="en-US" altLang="zh-CN" sz="2000" dirty="0" smtClean="0">
                <a:ea typeface="ＭＳ Ｐゴシック" pitchFamily="34" charset="-128"/>
              </a:rPr>
              <a:t>says that expressions of two forms are equivalent</a:t>
            </a:r>
          </a:p>
          <a:p>
            <a:pPr lvl="1"/>
            <a:r>
              <a:rPr lang="en-US" altLang="zh-CN" dirty="0" smtClean="0">
                <a:ea typeface="ＭＳ Ｐゴシック" pitchFamily="34" charset="-128"/>
              </a:rPr>
              <a:t>Can replace expression of first form by second, or vice versa</a:t>
            </a:r>
          </a:p>
        </p:txBody>
      </p:sp>
    </p:spTree>
    <p:extLst>
      <p:ext uri="{BB962C8B-B14F-4D97-AF65-F5344CB8AC3E}">
        <p14:creationId xmlns:p14="http://schemas.microsoft.com/office/powerpoint/2010/main" val="1770467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altLang="zh-CN" dirty="0">
                <a:ea typeface="宋体" charset="-122"/>
              </a:rPr>
              <a:t>Equivalence</a:t>
            </a:r>
            <a:r>
              <a:rPr lang="en-US" altLang="zh-CN" dirty="0" smtClean="0">
                <a:effectLst>
                  <a:outerShdw blurRad="38100" dist="38100" dir="2700000" algn="tl">
                    <a:srgbClr val="C0C0C0"/>
                  </a:outerShdw>
                </a:effectLst>
                <a:ea typeface="ＭＳ Ｐゴシック" pitchFamily="34" charset="-128"/>
              </a:rPr>
              <a:t> </a:t>
            </a:r>
            <a:r>
              <a:rPr lang="en-US" altLang="zh-CN" dirty="0">
                <a:ea typeface="宋体" charset="-122"/>
              </a:rPr>
              <a:t>Rules</a:t>
            </a:r>
          </a:p>
        </p:txBody>
      </p:sp>
      <p:sp>
        <p:nvSpPr>
          <p:cNvPr id="358403" name="Rectangle 3"/>
          <p:cNvSpPr>
            <a:spLocks noGrp="1" noChangeArrowheads="1"/>
          </p:cNvSpPr>
          <p:nvPr>
            <p:ph type="body" idx="1"/>
          </p:nvPr>
        </p:nvSpPr>
        <p:spPr>
          <a:xfrm>
            <a:off x="914400" y="1120775"/>
            <a:ext cx="7782339" cy="5160963"/>
          </a:xfrm>
        </p:spPr>
        <p:txBody>
          <a:bodyPr/>
          <a:lstStyle/>
          <a:p>
            <a:pPr marL="381000" indent="-381000">
              <a:buFont typeface="Monotype Sorts" pitchFamily="2" charset="2"/>
              <a:buNone/>
            </a:pPr>
            <a:r>
              <a:rPr lang="en-US" altLang="zh-CN" sz="2000" dirty="0" smtClean="0">
                <a:ea typeface="ＭＳ Ｐゴシック" pitchFamily="34" charset="-128"/>
              </a:rPr>
              <a:t>1.	Conjunctive selection operations can be deconstructed into a sequence of individual selections.</a:t>
            </a:r>
            <a:br>
              <a:rPr lang="en-US" altLang="zh-CN" sz="2000" dirty="0" smtClean="0">
                <a:ea typeface="ＭＳ Ｐゴシック" pitchFamily="34" charset="-128"/>
              </a:rPr>
            </a:br>
            <a:endParaRPr lang="en-US" altLang="zh-CN" sz="2000" dirty="0" smtClean="0">
              <a:ea typeface="ＭＳ Ｐゴシック" pitchFamily="34" charset="-128"/>
            </a:endParaRPr>
          </a:p>
          <a:p>
            <a:pPr marL="381000" indent="-381000">
              <a:buFont typeface="Monotype Sorts" pitchFamily="2" charset="2"/>
              <a:buNone/>
            </a:pPr>
            <a:r>
              <a:rPr lang="en-US" altLang="zh-CN" sz="2000" dirty="0" smtClean="0">
                <a:ea typeface="ＭＳ Ｐゴシック" pitchFamily="34" charset="-128"/>
              </a:rPr>
              <a:t>2.	Selection operations are commutative.</a:t>
            </a:r>
            <a:br>
              <a:rPr lang="en-US" altLang="zh-CN" sz="2000" dirty="0" smtClean="0">
                <a:ea typeface="ＭＳ Ｐゴシック" pitchFamily="34" charset="-128"/>
              </a:rPr>
            </a:br>
            <a:r>
              <a:rPr lang="en-US" altLang="zh-CN" sz="2000" dirty="0" smtClean="0">
                <a:ea typeface="ＭＳ Ｐゴシック" pitchFamily="34" charset="-128"/>
              </a:rPr>
              <a:t/>
            </a:r>
            <a:br>
              <a:rPr lang="en-US" altLang="zh-CN" sz="2000" dirty="0" smtClean="0">
                <a:ea typeface="ＭＳ Ｐゴシック" pitchFamily="34" charset="-128"/>
              </a:rPr>
            </a:br>
            <a:endParaRPr lang="en-US" altLang="zh-CN" sz="2000" dirty="0" smtClean="0">
              <a:ea typeface="ＭＳ Ｐゴシック" pitchFamily="34" charset="-128"/>
            </a:endParaRPr>
          </a:p>
          <a:p>
            <a:pPr marL="381000" indent="-381000">
              <a:buFont typeface="Monotype Sorts" pitchFamily="2" charset="2"/>
              <a:buNone/>
            </a:pPr>
            <a:r>
              <a:rPr lang="en-US" altLang="zh-CN" sz="2000" dirty="0" smtClean="0">
                <a:ea typeface="ＭＳ Ｐゴシック" pitchFamily="34" charset="-128"/>
              </a:rPr>
              <a:t>3.	Only the last in a sequence of projection operations is needed, the others can be omitted.</a:t>
            </a:r>
            <a:br>
              <a:rPr lang="en-US" altLang="zh-CN" sz="2000" dirty="0" smtClean="0">
                <a:ea typeface="ＭＳ Ｐゴシック" pitchFamily="34" charset="-128"/>
              </a:rPr>
            </a:br>
            <a:r>
              <a:rPr lang="en-US" altLang="zh-CN" sz="2000" dirty="0" smtClean="0">
                <a:ea typeface="ＭＳ Ｐゴシック" pitchFamily="34" charset="-128"/>
              </a:rPr>
              <a:t/>
            </a:r>
            <a:br>
              <a:rPr lang="en-US" altLang="zh-CN" sz="2000" dirty="0" smtClean="0">
                <a:ea typeface="ＭＳ Ｐゴシック" pitchFamily="34" charset="-128"/>
              </a:rPr>
            </a:br>
            <a:endParaRPr lang="en-US" altLang="zh-CN" sz="2000" dirty="0" smtClean="0">
              <a:ea typeface="ＭＳ Ｐゴシック" pitchFamily="34" charset="-128"/>
            </a:endParaRPr>
          </a:p>
          <a:p>
            <a:pPr marL="0" indent="0">
              <a:buNone/>
            </a:pPr>
            <a:r>
              <a:rPr lang="en-US" altLang="zh-CN" dirty="0" smtClean="0">
                <a:ea typeface="ＭＳ Ｐゴシック" pitchFamily="34" charset="-128"/>
              </a:rPr>
              <a:t>4.  Selections </a:t>
            </a:r>
            <a:r>
              <a:rPr lang="en-US" altLang="zh-CN" dirty="0">
                <a:ea typeface="ＭＳ Ｐゴシック" pitchFamily="34" charset="-128"/>
              </a:rPr>
              <a:t>can be combined with Cartesian products and theta </a:t>
            </a:r>
            <a:r>
              <a:rPr lang="en-US" altLang="zh-CN" dirty="0" smtClean="0">
                <a:ea typeface="ＭＳ Ｐゴシック" pitchFamily="34" charset="-128"/>
              </a:rPr>
              <a:t>    joins</a:t>
            </a:r>
            <a:r>
              <a:rPr lang="en-US" altLang="zh-CN" dirty="0">
                <a:ea typeface="ＭＳ Ｐゴシック" pitchFamily="34" charset="-128"/>
              </a:rPr>
              <a:t>.</a:t>
            </a:r>
          </a:p>
          <a:p>
            <a:pPr marL="914400" lvl="1" indent="-457200">
              <a:buClrTx/>
              <a:buFont typeface="+mj-lt"/>
              <a:buAutoNum type="alphaLcParenR"/>
            </a:pPr>
            <a:r>
              <a:rPr lang="en-US" altLang="zh-CN" sz="2000" dirty="0" smtClean="0">
                <a:ea typeface="ＭＳ Ｐゴシック" pitchFamily="34" charset="-128"/>
                <a:sym typeface="Symbol" pitchFamily="18" charset="2"/>
              </a:rPr>
              <a:t></a:t>
            </a:r>
            <a:r>
              <a:rPr lang="en-US" altLang="zh-CN" sz="2400" baseline="-25000" dirty="0" smtClean="0">
                <a:ea typeface="ＭＳ Ｐゴシック" pitchFamily="34" charset="-128"/>
                <a:sym typeface="Symbol" pitchFamily="18" charset="2"/>
              </a:rPr>
              <a:t></a:t>
            </a:r>
            <a:r>
              <a:rPr lang="en-US" altLang="zh-CN" sz="2000" dirty="0" smtClean="0">
                <a:ea typeface="ＭＳ Ｐゴシック" pitchFamily="34" charset="-128"/>
                <a:sym typeface="Symbol" pitchFamily="18" charset="2"/>
              </a:rPr>
              <a:t>(E</a:t>
            </a:r>
            <a:r>
              <a:rPr lang="en-US" altLang="zh-CN" sz="2400" baseline="-25000" dirty="0" smtClean="0">
                <a:ea typeface="ＭＳ Ｐゴシック" pitchFamily="34" charset="-128"/>
                <a:sym typeface="Symbol" pitchFamily="18" charset="2"/>
              </a:rPr>
              <a:t>1</a:t>
            </a:r>
            <a:r>
              <a:rPr lang="en-US" altLang="zh-CN" sz="2000" baseline="-25000" dirty="0" smtClean="0">
                <a:ea typeface="ＭＳ Ｐゴシック" pitchFamily="34" charset="-128"/>
                <a:sym typeface="Symbol" pitchFamily="18" charset="2"/>
              </a:rPr>
              <a:t> </a:t>
            </a:r>
            <a:r>
              <a:rPr lang="en-US" altLang="zh-CN" sz="2000" dirty="0" smtClean="0">
                <a:ea typeface="ＭＳ Ｐゴシック" pitchFamily="34" charset="-128"/>
                <a:sym typeface="Symbol" pitchFamily="18" charset="2"/>
              </a:rPr>
              <a:t>X 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  E</a:t>
            </a:r>
            <a:r>
              <a:rPr lang="en-US" altLang="zh-CN" sz="2400" baseline="-25000" dirty="0" smtClean="0">
                <a:ea typeface="ＭＳ Ｐゴシック" pitchFamily="34" charset="-128"/>
                <a:sym typeface="Symbol" pitchFamily="18" charset="2"/>
              </a:rPr>
              <a:t>1</a:t>
            </a:r>
            <a:r>
              <a:rPr lang="en-US" altLang="zh-CN" sz="2000" dirty="0" smtClean="0">
                <a:ea typeface="ＭＳ Ｐゴシック" pitchFamily="34" charset="-128"/>
                <a:sym typeface="Symbol" pitchFamily="18" charset="2"/>
              </a:rPr>
              <a:t>     </a:t>
            </a:r>
            <a:r>
              <a:rPr lang="en-US" altLang="zh-CN" sz="2400" baseline="-25000" dirty="0" smtClean="0">
                <a:ea typeface="ＭＳ Ｐゴシック" pitchFamily="34" charset="-128"/>
                <a:sym typeface="Symbol" pitchFamily="18" charset="2"/>
              </a:rPr>
              <a:t> </a:t>
            </a:r>
            <a:r>
              <a:rPr lang="en-US" altLang="zh-CN" sz="2000" dirty="0" smtClean="0">
                <a:ea typeface="ＭＳ Ｐゴシック" pitchFamily="34" charset="-128"/>
                <a:sym typeface="Symbol" pitchFamily="18" charset="2"/>
              </a:rPr>
              <a:t>E</a:t>
            </a:r>
            <a:r>
              <a:rPr lang="en-US" altLang="zh-CN" sz="24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a:t>
            </a:r>
          </a:p>
          <a:p>
            <a:pPr marL="914400" lvl="1" indent="-457200">
              <a:buClrTx/>
              <a:buFont typeface="+mj-lt"/>
              <a:buAutoNum type="alphaLcParenR"/>
            </a:pPr>
            <a:r>
              <a:rPr lang="en-US" altLang="zh-CN" sz="2000" dirty="0" smtClean="0">
                <a:ea typeface="ＭＳ Ｐゴシック" pitchFamily="34" charset="-128"/>
                <a:sym typeface="Symbol" pitchFamily="18" charset="2"/>
              </a:rPr>
              <a:t></a:t>
            </a:r>
            <a:r>
              <a:rPr lang="en-US" altLang="zh-CN" sz="2400" baseline="-25000" dirty="0" smtClean="0">
                <a:ea typeface="ＭＳ Ｐゴシック" pitchFamily="34" charset="-128"/>
                <a:sym typeface="Symbol" pitchFamily="18" charset="2"/>
              </a:rPr>
              <a:t>1</a:t>
            </a:r>
            <a:r>
              <a:rPr lang="en-US" altLang="zh-CN" sz="2000" dirty="0" smtClean="0">
                <a:ea typeface="ＭＳ Ｐゴシック" pitchFamily="34" charset="-128"/>
                <a:sym typeface="Symbol" pitchFamily="18" charset="2"/>
              </a:rPr>
              <a:t>(E</a:t>
            </a:r>
            <a:r>
              <a:rPr lang="en-US" altLang="zh-CN" sz="2400" baseline="-25000" dirty="0" smtClean="0">
                <a:ea typeface="ＭＳ Ｐゴシック" pitchFamily="34" charset="-128"/>
                <a:sym typeface="Symbol" pitchFamily="18" charset="2"/>
              </a:rPr>
              <a:t>1</a:t>
            </a:r>
            <a:r>
              <a:rPr lang="en-US" altLang="zh-CN" sz="2000" baseline="-25000" dirty="0" smtClean="0">
                <a:ea typeface="ＭＳ Ｐゴシック" pitchFamily="34" charset="-128"/>
                <a:sym typeface="Symbol" pitchFamily="18" charset="2"/>
              </a:rPr>
              <a:t> </a:t>
            </a:r>
            <a:r>
              <a:rPr lang="en-US" altLang="zh-CN" sz="2000" dirty="0" smtClean="0">
                <a:ea typeface="ＭＳ Ｐゴシック" pitchFamily="34" charset="-128"/>
                <a:sym typeface="Symbol" pitchFamily="18" charset="2"/>
              </a:rPr>
              <a:t>    </a:t>
            </a:r>
            <a:r>
              <a:rPr lang="en-US" altLang="zh-CN" sz="24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E</a:t>
            </a:r>
            <a:r>
              <a:rPr lang="en-US" altLang="zh-CN" sz="24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  E</a:t>
            </a:r>
            <a:r>
              <a:rPr lang="en-US" altLang="zh-CN" sz="2400" baseline="-25000" dirty="0" smtClean="0">
                <a:ea typeface="ＭＳ Ｐゴシック" pitchFamily="34" charset="-128"/>
                <a:sym typeface="Symbol" pitchFamily="18" charset="2"/>
              </a:rPr>
              <a:t>1</a:t>
            </a:r>
            <a:r>
              <a:rPr lang="en-US" altLang="zh-CN" sz="2000" dirty="0" smtClean="0">
                <a:ea typeface="ＭＳ Ｐゴシック" pitchFamily="34" charset="-128"/>
                <a:sym typeface="Symbol" pitchFamily="18" charset="2"/>
              </a:rPr>
              <a:t>     </a:t>
            </a:r>
            <a:r>
              <a:rPr lang="en-US" altLang="zh-CN" sz="2400" baseline="-25000" dirty="0" smtClean="0">
                <a:ea typeface="ＭＳ Ｐゴシック" pitchFamily="34" charset="-128"/>
                <a:sym typeface="Symbol" pitchFamily="18" charset="2"/>
              </a:rPr>
              <a:t>1 2</a:t>
            </a:r>
            <a:r>
              <a:rPr lang="en-US" altLang="zh-CN" sz="2000" baseline="-25000" dirty="0" smtClean="0">
                <a:ea typeface="ＭＳ Ｐゴシック" pitchFamily="34" charset="-128"/>
                <a:sym typeface="Symbol" pitchFamily="18" charset="2"/>
              </a:rPr>
              <a:t> </a:t>
            </a:r>
            <a:r>
              <a:rPr lang="en-US" altLang="zh-CN" sz="2000" dirty="0" smtClean="0">
                <a:ea typeface="ＭＳ Ｐゴシック" pitchFamily="34" charset="-128"/>
                <a:sym typeface="Symbol" pitchFamily="18" charset="2"/>
              </a:rPr>
              <a:t>E</a:t>
            </a:r>
            <a:r>
              <a:rPr lang="en-US" altLang="zh-CN" sz="2400" baseline="-25000" dirty="0" smtClean="0">
                <a:ea typeface="ＭＳ Ｐゴシック" pitchFamily="34" charset="-128"/>
                <a:sym typeface="Symbol" pitchFamily="18" charset="2"/>
              </a:rPr>
              <a:t>2</a:t>
            </a:r>
            <a:r>
              <a:rPr lang="en-US" altLang="zh-CN" dirty="0" smtClean="0">
                <a:ea typeface="ＭＳ Ｐゴシック" pitchFamily="34" charset="-128"/>
                <a:sym typeface="Symbol" pitchFamily="18" charset="2"/>
              </a:rPr>
              <a:t> </a:t>
            </a:r>
          </a:p>
          <a:p>
            <a:pPr marL="800100" lvl="1" indent="-342900">
              <a:buFont typeface="Monotype Sorts" pitchFamily="2" charset="2"/>
              <a:buAutoNum type="alphaLcPeriod"/>
            </a:pPr>
            <a:endParaRPr lang="en-US" altLang="zh-CN" dirty="0" smtClean="0">
              <a:ea typeface="ＭＳ Ｐゴシック" pitchFamily="34" charset="-128"/>
              <a:sym typeface="Symbol" pitchFamily="18" charset="2"/>
            </a:endParaRPr>
          </a:p>
          <a:p>
            <a:pPr marL="800100" lvl="1" indent="-342900">
              <a:buFont typeface="Monotype Sorts" pitchFamily="2" charset="2"/>
              <a:buAutoNum type="alphaLcPeriod"/>
            </a:pPr>
            <a:endParaRPr lang="en-US" altLang="zh-CN" dirty="0" smtClean="0">
              <a:ea typeface="ＭＳ Ｐゴシック" pitchFamily="34" charset="-128"/>
              <a:sym typeface="Symbol" pitchFamily="18" charset="2"/>
            </a:endParaRPr>
          </a:p>
        </p:txBody>
      </p:sp>
      <p:graphicFrame>
        <p:nvGraphicFramePr>
          <p:cNvPr id="358404" name="Object 2"/>
          <p:cNvGraphicFramePr>
            <a:graphicFrameLocks noChangeAspect="1"/>
          </p:cNvGraphicFramePr>
          <p:nvPr/>
        </p:nvGraphicFramePr>
        <p:xfrm>
          <a:off x="2744788" y="2608263"/>
          <a:ext cx="2940050" cy="430212"/>
        </p:xfrm>
        <a:graphic>
          <a:graphicData uri="http://schemas.openxmlformats.org/presentationml/2006/ole">
            <mc:AlternateContent xmlns:mc="http://schemas.openxmlformats.org/markup-compatibility/2006">
              <mc:Choice xmlns:v="urn:schemas-microsoft-com:vml" Requires="v">
                <p:oleObj spid="_x0000_s413842" name="Equation" r:id="rId4" imgW="1638300" imgH="241300" progId="Equation.3">
                  <p:embed/>
                </p:oleObj>
              </mc:Choice>
              <mc:Fallback>
                <p:oleObj name="Equation" r:id="rId4" imgW="1638300" imgH="241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4788" y="2608263"/>
                        <a:ext cx="2940050"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58405" name="Object 3"/>
          <p:cNvGraphicFramePr>
            <a:graphicFrameLocks noChangeAspect="1"/>
          </p:cNvGraphicFramePr>
          <p:nvPr/>
        </p:nvGraphicFramePr>
        <p:xfrm>
          <a:off x="2873375" y="1797050"/>
          <a:ext cx="2792413" cy="457200"/>
        </p:xfrm>
        <a:graphic>
          <a:graphicData uri="http://schemas.openxmlformats.org/presentationml/2006/ole">
            <mc:AlternateContent xmlns:mc="http://schemas.openxmlformats.org/markup-compatibility/2006">
              <mc:Choice xmlns:v="urn:schemas-microsoft-com:vml" Requires="v">
                <p:oleObj spid="_x0000_s413843" name="Equation" r:id="rId6" imgW="1473200" imgH="241300" progId="Equation.3">
                  <p:embed/>
                </p:oleObj>
              </mc:Choice>
              <mc:Fallback>
                <p:oleObj name="Equation" r:id="rId6" imgW="1473200" imgH="2413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3375" y="1797050"/>
                        <a:ext cx="27924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58406" name="Object 4"/>
          <p:cNvGraphicFramePr>
            <a:graphicFrameLocks noChangeAspect="1"/>
          </p:cNvGraphicFramePr>
          <p:nvPr/>
        </p:nvGraphicFramePr>
        <p:xfrm>
          <a:off x="2792413" y="3913188"/>
          <a:ext cx="4094162" cy="450850"/>
        </p:xfrm>
        <a:graphic>
          <a:graphicData uri="http://schemas.openxmlformats.org/presentationml/2006/ole">
            <mc:AlternateContent xmlns:mc="http://schemas.openxmlformats.org/markup-compatibility/2006">
              <mc:Choice xmlns:v="urn:schemas-microsoft-com:vml" Requires="v">
                <p:oleObj spid="_x0000_s413844" name="Equation" r:id="rId8" imgW="2171700" imgH="241300" progId="Equation.3">
                  <p:embed/>
                </p:oleObj>
              </mc:Choice>
              <mc:Fallback>
                <p:oleObj name="Equation" r:id="rId8" imgW="2171700" imgH="2413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92413" y="3913188"/>
                        <a:ext cx="4094162"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58409" name="AutoShape 9"/>
          <p:cNvSpPr>
            <a:spLocks noChangeArrowheads="1"/>
          </p:cNvSpPr>
          <p:nvPr/>
        </p:nvSpPr>
        <p:spPr bwMode="auto">
          <a:xfrm rot="5400000">
            <a:off x="3879227" y="5310602"/>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58410" name="AutoShape 10"/>
          <p:cNvSpPr>
            <a:spLocks noChangeArrowheads="1"/>
          </p:cNvSpPr>
          <p:nvPr/>
        </p:nvSpPr>
        <p:spPr bwMode="auto">
          <a:xfrm rot="5400000">
            <a:off x="2765767" y="5764627"/>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58411" name="AutoShape 11"/>
          <p:cNvSpPr>
            <a:spLocks noChangeArrowheads="1"/>
          </p:cNvSpPr>
          <p:nvPr/>
        </p:nvSpPr>
        <p:spPr bwMode="auto">
          <a:xfrm rot="5400000">
            <a:off x="4402825" y="574088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1601011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0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40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0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0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840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840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840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840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84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8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build="p"/>
      <p:bldP spid="358409" grpId="0" animBg="1"/>
      <p:bldP spid="358410" grpId="0" animBg="1"/>
      <p:bldP spid="3584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r>
              <a:rPr lang="en-US" altLang="zh-CN" dirty="0">
                <a:ea typeface="宋体" charset="-122"/>
              </a:rPr>
              <a:t>Equivalence</a:t>
            </a:r>
            <a:r>
              <a:rPr lang="en-US" altLang="zh-CN" dirty="0" smtClean="0">
                <a:effectLst>
                  <a:outerShdw blurRad="38100" dist="38100" dir="2700000" algn="tl">
                    <a:srgbClr val="C0C0C0"/>
                  </a:outerShdw>
                </a:effectLst>
                <a:ea typeface="ＭＳ Ｐゴシック" pitchFamily="34" charset="-128"/>
              </a:rPr>
              <a:t> </a:t>
            </a:r>
            <a:r>
              <a:rPr lang="en-US" altLang="zh-CN" dirty="0">
                <a:ea typeface="宋体" charset="-122"/>
              </a:rPr>
              <a:t>Rules (Cont.)</a:t>
            </a:r>
          </a:p>
        </p:txBody>
      </p:sp>
      <p:sp>
        <p:nvSpPr>
          <p:cNvPr id="359427" name="Rectangle 3"/>
          <p:cNvSpPr>
            <a:spLocks noGrp="1" noChangeArrowheads="1"/>
          </p:cNvSpPr>
          <p:nvPr>
            <p:ph type="body" idx="1"/>
          </p:nvPr>
        </p:nvSpPr>
        <p:spPr/>
        <p:txBody>
          <a:bodyPr/>
          <a:lstStyle/>
          <a:p>
            <a:pPr>
              <a:buFont typeface="Monotype Sorts" pitchFamily="2" charset="2"/>
              <a:buNone/>
              <a:tabLst>
                <a:tab pos="3376613" algn="ctr"/>
              </a:tabLst>
            </a:pPr>
            <a:r>
              <a:rPr lang="en-US" altLang="zh-CN" sz="2000" dirty="0" smtClean="0">
                <a:ea typeface="ＭＳ Ｐゴシック" pitchFamily="34" charset="-128"/>
              </a:rPr>
              <a:t>5.	Theta-join operations (and natural joins) are commutative.</a:t>
            </a:r>
            <a:br>
              <a:rPr lang="en-US" altLang="zh-CN" sz="2000" dirty="0" smtClean="0">
                <a:ea typeface="ＭＳ Ｐゴシック" pitchFamily="34" charset="-128"/>
              </a:rPr>
            </a:br>
            <a:r>
              <a:rPr lang="en-US" altLang="zh-CN" sz="2000" dirty="0" smtClean="0">
                <a:ea typeface="ＭＳ Ｐゴシック" pitchFamily="34" charset="-128"/>
              </a:rPr>
              <a:t>	</a:t>
            </a:r>
            <a:r>
              <a:rPr lang="en-US" altLang="zh-CN" sz="2000" i="1" dirty="0" smtClean="0">
                <a:ea typeface="ＭＳ Ｐゴシック" pitchFamily="34" charset="-128"/>
              </a:rPr>
              <a:t>E</a:t>
            </a:r>
            <a:r>
              <a:rPr lang="en-US" altLang="zh-CN" sz="2000" baseline="-25000" dirty="0" smtClean="0">
                <a:ea typeface="ＭＳ Ｐゴシック" pitchFamily="34" charset="-128"/>
              </a:rPr>
              <a:t>1      </a:t>
            </a:r>
            <a:r>
              <a:rPr lang="en-US" altLang="zh-CN" sz="2400" baseline="-25000" dirty="0" smtClean="0">
                <a:ea typeface="ＭＳ Ｐゴシック" pitchFamily="34" charset="-128"/>
                <a:sym typeface="Symbol" pitchFamily="18" charset="2"/>
              </a:rPr>
              <a:t></a:t>
            </a:r>
            <a:r>
              <a:rPr lang="en-US" altLang="zh-CN" sz="2000" baseline="-25000" dirty="0" smtClean="0">
                <a:ea typeface="ＭＳ Ｐゴシック" pitchFamily="34" charset="-128"/>
                <a:sym typeface="Symbol" pitchFamily="18" charset="2"/>
              </a:rPr>
              <a:t>  </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2</a:t>
            </a:r>
            <a:r>
              <a:rPr lang="en-US" altLang="zh-CN" sz="2000" dirty="0" smtClean="0">
                <a:ea typeface="ＭＳ Ｐゴシック" pitchFamily="34" charset="-128"/>
                <a:sym typeface="Greek Symbols" pitchFamily="18" charset="2"/>
              </a:rPr>
              <a:t> = </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2</a:t>
            </a:r>
            <a:r>
              <a:rPr lang="en-US" altLang="zh-CN" sz="2000" dirty="0" smtClean="0">
                <a:ea typeface="ＭＳ Ｐゴシック" pitchFamily="34" charset="-128"/>
                <a:sym typeface="Greek Symbols" pitchFamily="18" charset="2"/>
              </a:rPr>
              <a:t>     </a:t>
            </a:r>
            <a:r>
              <a:rPr lang="en-US" altLang="zh-CN" sz="2400" baseline="-25000" dirty="0" smtClean="0">
                <a:ea typeface="ＭＳ Ｐゴシック" pitchFamily="34" charset="-128"/>
                <a:sym typeface="Symbol" pitchFamily="18" charset="2"/>
              </a:rPr>
              <a:t></a:t>
            </a:r>
            <a:r>
              <a:rPr lang="en-US" altLang="zh-CN" sz="2000" baseline="-25000" dirty="0" smtClean="0">
                <a:ea typeface="ＭＳ Ｐゴシック" pitchFamily="34" charset="-128"/>
                <a:sym typeface="Symbol" pitchFamily="18" charset="2"/>
              </a:rPr>
              <a:t>  </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1</a:t>
            </a:r>
          </a:p>
          <a:p>
            <a:pPr>
              <a:buFont typeface="Monotype Sorts" pitchFamily="2" charset="2"/>
              <a:buNone/>
              <a:tabLst>
                <a:tab pos="3376613" algn="ctr"/>
              </a:tabLst>
            </a:pPr>
            <a:r>
              <a:rPr lang="en-US" altLang="zh-CN" sz="2000" dirty="0" smtClean="0">
                <a:ea typeface="ＭＳ Ｐゴシック" pitchFamily="34" charset="-128"/>
                <a:sym typeface="Greek Symbols" pitchFamily="18" charset="2"/>
              </a:rPr>
              <a:t>6.	(a) Natural join operations are associative:</a:t>
            </a:r>
          </a:p>
          <a:p>
            <a:pPr>
              <a:buFont typeface="Monotype Sorts" pitchFamily="2" charset="2"/>
              <a:buNone/>
              <a:tabLst>
                <a:tab pos="3376613" algn="ctr"/>
              </a:tabLst>
            </a:pPr>
            <a:r>
              <a:rPr lang="en-US" altLang="zh-CN" sz="2000" dirty="0" smtClean="0">
                <a:ea typeface="ＭＳ Ｐゴシック" pitchFamily="34" charset="-128"/>
                <a:sym typeface="Greek Symbols" pitchFamily="18" charset="2"/>
              </a:rPr>
              <a:t>		 (</a:t>
            </a:r>
            <a:r>
              <a:rPr lang="en-US" altLang="zh-CN" sz="2000" i="1" dirty="0" smtClean="0">
                <a:ea typeface="ＭＳ Ｐゴシック" pitchFamily="34" charset="-128"/>
              </a:rPr>
              <a:t>E</a:t>
            </a:r>
            <a:r>
              <a:rPr lang="en-US" altLang="zh-CN" sz="2000" baseline="-25000" dirty="0" smtClean="0">
                <a:ea typeface="ＭＳ Ｐゴシック" pitchFamily="34" charset="-128"/>
              </a:rPr>
              <a:t>1      </a:t>
            </a:r>
            <a:r>
              <a:rPr lang="en-US" altLang="zh-CN" sz="2000" i="1" dirty="0" smtClean="0">
                <a:ea typeface="ＭＳ Ｐゴシック" pitchFamily="34" charset="-128"/>
              </a:rPr>
              <a:t>E</a:t>
            </a:r>
            <a:r>
              <a:rPr lang="en-US" altLang="zh-CN" sz="2000" i="1" baseline="-25000" dirty="0" smtClean="0">
                <a:ea typeface="ＭＳ Ｐゴシック" pitchFamily="34" charset="-128"/>
              </a:rPr>
              <a:t>2</a:t>
            </a:r>
            <a:r>
              <a:rPr lang="en-US" altLang="zh-CN" sz="2000" dirty="0" smtClean="0">
                <a:ea typeface="ＭＳ Ｐゴシック" pitchFamily="34" charset="-128"/>
              </a:rPr>
              <a:t>)    </a:t>
            </a:r>
            <a:r>
              <a:rPr lang="en-US" altLang="zh-CN" sz="2000" i="1" dirty="0" smtClean="0">
                <a:ea typeface="ＭＳ Ｐゴシック" pitchFamily="34" charset="-128"/>
              </a:rPr>
              <a:t>E</a:t>
            </a:r>
            <a:r>
              <a:rPr lang="en-US" altLang="zh-CN" sz="2000" i="1" baseline="-25000" dirty="0" smtClean="0">
                <a:ea typeface="ＭＳ Ｐゴシック" pitchFamily="34" charset="-128"/>
              </a:rPr>
              <a:t>3</a:t>
            </a:r>
            <a:r>
              <a:rPr lang="en-US" altLang="zh-CN" sz="2000" i="1" dirty="0" smtClean="0">
                <a:ea typeface="ＭＳ Ｐゴシック" pitchFamily="34" charset="-128"/>
              </a:rPr>
              <a:t> = E</a:t>
            </a:r>
            <a:r>
              <a:rPr lang="en-US" altLang="zh-CN" sz="2000" baseline="-25000" dirty="0" smtClean="0">
                <a:ea typeface="ＭＳ Ｐゴシック" pitchFamily="34" charset="-128"/>
              </a:rPr>
              <a:t>1      </a:t>
            </a:r>
            <a:r>
              <a:rPr lang="en-US" altLang="zh-CN" sz="2000" dirty="0" smtClean="0">
                <a:ea typeface="ＭＳ Ｐゴシック" pitchFamily="34" charset="-128"/>
              </a:rPr>
              <a:t>(</a:t>
            </a:r>
            <a:r>
              <a:rPr lang="en-US" altLang="zh-CN" sz="2000" i="1" dirty="0" smtClean="0">
                <a:ea typeface="ＭＳ Ｐゴシック" pitchFamily="34" charset="-128"/>
              </a:rPr>
              <a:t>E</a:t>
            </a:r>
            <a:r>
              <a:rPr lang="en-US" altLang="zh-CN" sz="2000" baseline="-25000" dirty="0" smtClean="0">
                <a:ea typeface="ＭＳ Ｐゴシック" pitchFamily="34" charset="-128"/>
              </a:rPr>
              <a:t>2</a:t>
            </a:r>
            <a:r>
              <a:rPr lang="en-US" altLang="zh-CN" sz="2000" i="1" dirty="0" smtClean="0">
                <a:ea typeface="ＭＳ Ｐゴシック" pitchFamily="34" charset="-128"/>
              </a:rPr>
              <a:t>     E</a:t>
            </a:r>
            <a:r>
              <a:rPr lang="en-US" altLang="zh-CN" sz="2000" baseline="-25000" dirty="0" smtClean="0">
                <a:ea typeface="ＭＳ Ｐゴシック" pitchFamily="34" charset="-128"/>
              </a:rPr>
              <a:t>3</a:t>
            </a:r>
            <a:r>
              <a:rPr lang="en-US" altLang="zh-CN" sz="2000" dirty="0" smtClean="0">
                <a:ea typeface="ＭＳ Ｐゴシック" pitchFamily="34" charset="-128"/>
              </a:rPr>
              <a:t>)</a:t>
            </a:r>
            <a:br>
              <a:rPr lang="en-US" altLang="zh-CN" sz="2000" dirty="0" smtClean="0">
                <a:ea typeface="ＭＳ Ｐゴシック" pitchFamily="34" charset="-128"/>
              </a:rPr>
            </a:br>
            <a:r>
              <a:rPr lang="en-US" altLang="zh-CN" sz="2000" dirty="0" smtClean="0">
                <a:ea typeface="ＭＳ Ｐゴシック" pitchFamily="34" charset="-128"/>
              </a:rPr>
              <a:t/>
            </a:r>
            <a:br>
              <a:rPr lang="en-US" altLang="zh-CN" sz="2000" dirty="0" smtClean="0">
                <a:ea typeface="ＭＳ Ｐゴシック" pitchFamily="34" charset="-128"/>
              </a:rPr>
            </a:br>
            <a:r>
              <a:rPr lang="en-US" altLang="zh-CN" sz="2000" dirty="0" smtClean="0">
                <a:ea typeface="ＭＳ Ｐゴシック" pitchFamily="34" charset="-128"/>
              </a:rPr>
              <a:t>(b) Theta joins are associative in the following manner:</a:t>
            </a:r>
            <a:br>
              <a:rPr lang="en-US" altLang="zh-CN" sz="2000" dirty="0" smtClean="0">
                <a:ea typeface="ＭＳ Ｐゴシック" pitchFamily="34" charset="-128"/>
              </a:rPr>
            </a:br>
            <a:r>
              <a:rPr lang="en-US" altLang="zh-CN" sz="2000" dirty="0" smtClean="0">
                <a:ea typeface="ＭＳ Ｐゴシック" pitchFamily="34" charset="-128"/>
              </a:rPr>
              <a:t/>
            </a:r>
            <a:br>
              <a:rPr lang="en-US" altLang="zh-CN" sz="2000" dirty="0" smtClean="0">
                <a:ea typeface="ＭＳ Ｐゴシック" pitchFamily="34" charset="-128"/>
              </a:rPr>
            </a:br>
            <a:r>
              <a:rPr lang="en-US" altLang="zh-CN" sz="2000" dirty="0" smtClean="0">
                <a:ea typeface="ＭＳ Ｐゴシック" pitchFamily="34" charset="-128"/>
              </a:rPr>
              <a:t>	 </a:t>
            </a:r>
            <a:r>
              <a:rPr lang="en-US" altLang="zh-CN" sz="2000" dirty="0" smtClean="0">
                <a:ea typeface="ＭＳ Ｐゴシック" pitchFamily="34" charset="-128"/>
                <a:sym typeface="Greek Symbols" pitchFamily="18" charset="2"/>
              </a:rPr>
              <a:t>(</a:t>
            </a:r>
            <a:r>
              <a:rPr lang="en-US" altLang="zh-CN" sz="2000" i="1" dirty="0" smtClean="0">
                <a:ea typeface="ＭＳ Ｐゴシック" pitchFamily="34" charset="-128"/>
              </a:rPr>
              <a:t>E</a:t>
            </a:r>
            <a:r>
              <a:rPr lang="en-US" altLang="zh-CN" sz="2000" baseline="-25000" dirty="0" smtClean="0">
                <a:ea typeface="ＭＳ Ｐゴシック" pitchFamily="34" charset="-128"/>
              </a:rPr>
              <a:t>1       </a:t>
            </a:r>
            <a:r>
              <a:rPr lang="en-US" altLang="zh-CN" sz="2400" baseline="-25000" dirty="0" smtClean="0">
                <a:ea typeface="ＭＳ Ｐゴシック" pitchFamily="34" charset="-128"/>
                <a:sym typeface="Symbol" pitchFamily="18" charset="2"/>
              </a:rPr>
              <a:t>1</a:t>
            </a:r>
            <a:r>
              <a:rPr lang="en-US" altLang="zh-CN" sz="2000" baseline="-25000" dirty="0" smtClean="0">
                <a:ea typeface="ＭＳ Ｐゴシック" pitchFamily="34" charset="-128"/>
                <a:sym typeface="Symbol" pitchFamily="18" charset="2"/>
              </a:rPr>
              <a:t> </a:t>
            </a:r>
            <a:r>
              <a:rPr lang="en-US" altLang="zh-CN" sz="2000" i="1" dirty="0" smtClean="0">
                <a:ea typeface="ＭＳ Ｐゴシック" pitchFamily="34" charset="-128"/>
              </a:rPr>
              <a:t>E</a:t>
            </a:r>
            <a:r>
              <a:rPr lang="en-US" altLang="zh-CN" sz="2000" i="1" baseline="-25000" dirty="0" smtClean="0">
                <a:ea typeface="ＭＳ Ｐゴシック" pitchFamily="34" charset="-128"/>
              </a:rPr>
              <a:t>2</a:t>
            </a:r>
            <a:r>
              <a:rPr lang="en-US" altLang="zh-CN" sz="2000" dirty="0" smtClean="0">
                <a:ea typeface="ＭＳ Ｐゴシック" pitchFamily="34" charset="-128"/>
              </a:rPr>
              <a:t>)     </a:t>
            </a:r>
            <a:r>
              <a:rPr lang="en-US" altLang="zh-CN" sz="2400" baseline="-25000" dirty="0" smtClean="0">
                <a:ea typeface="ＭＳ Ｐゴシック" pitchFamily="34" charset="-128"/>
                <a:sym typeface="Symbol" pitchFamily="18" charset="2"/>
              </a:rPr>
              <a:t></a:t>
            </a:r>
            <a:r>
              <a:rPr lang="en-US" altLang="zh-CN" sz="2400" baseline="-25000" dirty="0" smtClean="0">
                <a:ea typeface="ＭＳ Ｐゴシック" pitchFamily="34" charset="-128"/>
                <a:sym typeface="Greek Symbols" pitchFamily="18" charset="2"/>
              </a:rPr>
              <a:t>2</a:t>
            </a:r>
            <a:r>
              <a:rPr lang="en-US" altLang="zh-CN" sz="2400" baseline="-25000" dirty="0" smtClean="0">
                <a:ea typeface="ＭＳ Ｐゴシック" pitchFamily="34" charset="-128"/>
                <a:sym typeface="Symbol" pitchFamily="18" charset="2"/>
              </a:rPr>
              <a:t> </a:t>
            </a:r>
            <a:r>
              <a:rPr lang="en-US" altLang="zh-CN" sz="2400" i="1" baseline="-25000" dirty="0" smtClean="0">
                <a:ea typeface="ＭＳ Ｐゴシック" pitchFamily="34" charset="-128"/>
              </a:rPr>
              <a:t>3</a:t>
            </a:r>
            <a:r>
              <a:rPr lang="en-US" altLang="zh-CN" sz="2000" dirty="0" smtClean="0">
                <a:ea typeface="ＭＳ Ｐゴシック" pitchFamily="34" charset="-128"/>
              </a:rPr>
              <a:t> </a:t>
            </a:r>
            <a:r>
              <a:rPr lang="en-US" altLang="zh-CN" sz="2000" i="1" dirty="0" smtClean="0">
                <a:ea typeface="ＭＳ Ｐゴシック" pitchFamily="34" charset="-128"/>
              </a:rPr>
              <a:t>E</a:t>
            </a:r>
            <a:r>
              <a:rPr lang="en-US" altLang="zh-CN" sz="2000" i="1" baseline="-25000" dirty="0" smtClean="0">
                <a:ea typeface="ＭＳ Ｐゴシック" pitchFamily="34" charset="-128"/>
              </a:rPr>
              <a:t>3</a:t>
            </a:r>
            <a:r>
              <a:rPr lang="en-US" altLang="zh-CN" sz="2000" i="1" dirty="0" smtClean="0">
                <a:ea typeface="ＭＳ Ｐゴシック" pitchFamily="34" charset="-128"/>
              </a:rPr>
              <a:t> = E</a:t>
            </a:r>
            <a:r>
              <a:rPr lang="en-US" altLang="zh-CN" sz="2000" baseline="-25000" dirty="0" smtClean="0">
                <a:ea typeface="ＭＳ Ｐゴシック" pitchFamily="34" charset="-128"/>
              </a:rPr>
              <a:t>1        </a:t>
            </a:r>
            <a:r>
              <a:rPr lang="en-US" altLang="zh-CN" sz="2400" baseline="-25000" dirty="0" smtClean="0">
                <a:ea typeface="ＭＳ Ｐゴシック" pitchFamily="34" charset="-128"/>
                <a:sym typeface="Symbol" pitchFamily="18" charset="2"/>
              </a:rPr>
              <a:t></a:t>
            </a:r>
            <a:r>
              <a:rPr lang="en-US" altLang="zh-CN" sz="2400" baseline="-25000" dirty="0" smtClean="0">
                <a:ea typeface="ＭＳ Ｐゴシック" pitchFamily="34" charset="-128"/>
                <a:sym typeface="Greek Symbols" pitchFamily="18" charset="2"/>
              </a:rPr>
              <a:t>1</a:t>
            </a:r>
            <a:r>
              <a:rPr lang="en-US" altLang="zh-CN" sz="2400" baseline="-25000" dirty="0" smtClean="0">
                <a:ea typeface="ＭＳ Ｐゴシック" pitchFamily="34" charset="-128"/>
                <a:sym typeface="Symbol" pitchFamily="18" charset="2"/>
              </a:rPr>
              <a:t> </a:t>
            </a:r>
            <a:r>
              <a:rPr lang="en-US" altLang="zh-CN" sz="2400" i="1" baseline="-25000" dirty="0" smtClean="0">
                <a:ea typeface="ＭＳ Ｐゴシック" pitchFamily="34" charset="-128"/>
              </a:rPr>
              <a:t>3</a:t>
            </a:r>
            <a:r>
              <a:rPr lang="en-US" altLang="zh-CN" sz="2000" dirty="0" smtClean="0">
                <a:ea typeface="ＭＳ Ｐゴシック" pitchFamily="34" charset="-128"/>
              </a:rPr>
              <a:t> (</a:t>
            </a:r>
            <a:r>
              <a:rPr lang="en-US" altLang="zh-CN" sz="2000" i="1" dirty="0" smtClean="0">
                <a:ea typeface="ＭＳ Ｐゴシック" pitchFamily="34" charset="-128"/>
              </a:rPr>
              <a:t>E</a:t>
            </a:r>
            <a:r>
              <a:rPr lang="en-US" altLang="zh-CN" sz="2000" baseline="-25000" dirty="0" smtClean="0">
                <a:ea typeface="ＭＳ Ｐゴシック" pitchFamily="34" charset="-128"/>
              </a:rPr>
              <a:t>2</a:t>
            </a:r>
            <a:r>
              <a:rPr lang="en-US" altLang="zh-CN" sz="2000" i="1" dirty="0" smtClean="0">
                <a:ea typeface="ＭＳ Ｐゴシック" pitchFamily="34" charset="-128"/>
              </a:rPr>
              <a:t>     </a:t>
            </a:r>
            <a:r>
              <a:rPr lang="en-US" altLang="zh-CN" sz="2400" baseline="-25000" dirty="0" smtClean="0">
                <a:ea typeface="ＭＳ Ｐゴシック" pitchFamily="34" charset="-128"/>
                <a:sym typeface="Symbol" pitchFamily="18" charset="2"/>
              </a:rPr>
              <a:t></a:t>
            </a:r>
            <a:r>
              <a:rPr lang="en-US" altLang="zh-CN" sz="2400" baseline="-25000" dirty="0" smtClean="0">
                <a:ea typeface="ＭＳ Ｐゴシック" pitchFamily="34" charset="-128"/>
                <a:sym typeface="Greek Symbols" pitchFamily="18" charset="2"/>
              </a:rPr>
              <a:t>2</a:t>
            </a:r>
            <a:r>
              <a:rPr lang="en-US" altLang="zh-CN" sz="2000" i="1" dirty="0" smtClean="0">
                <a:ea typeface="ＭＳ Ｐゴシック" pitchFamily="34" charset="-128"/>
              </a:rPr>
              <a:t> E</a:t>
            </a:r>
            <a:r>
              <a:rPr lang="en-US" altLang="zh-CN" sz="2000" baseline="-25000" dirty="0" smtClean="0">
                <a:ea typeface="ＭＳ Ｐゴシック" pitchFamily="34" charset="-128"/>
              </a:rPr>
              <a:t>3</a:t>
            </a:r>
            <a:r>
              <a:rPr lang="en-US" altLang="zh-CN" sz="2000" dirty="0" smtClean="0">
                <a:ea typeface="ＭＳ Ｐゴシック" pitchFamily="34" charset="-128"/>
              </a:rPr>
              <a:t>)</a:t>
            </a:r>
            <a:br>
              <a:rPr lang="en-US" altLang="zh-CN" sz="2000" dirty="0" smtClean="0">
                <a:ea typeface="ＭＳ Ｐゴシック" pitchFamily="34" charset="-128"/>
              </a:rPr>
            </a:br>
            <a:r>
              <a:rPr lang="en-US" altLang="zh-CN" sz="2000" dirty="0" smtClean="0">
                <a:ea typeface="ＭＳ Ｐゴシック" pitchFamily="34" charset="-128"/>
              </a:rPr>
              <a:t>     </a:t>
            </a:r>
            <a:br>
              <a:rPr lang="en-US" altLang="zh-CN" sz="2000" dirty="0" smtClean="0">
                <a:ea typeface="ＭＳ Ｐゴシック" pitchFamily="34" charset="-128"/>
              </a:rPr>
            </a:br>
            <a:r>
              <a:rPr lang="en-US" altLang="zh-CN" sz="2000" dirty="0" smtClean="0">
                <a:ea typeface="ＭＳ Ｐゴシック" pitchFamily="34" charset="-128"/>
              </a:rPr>
              <a:t>     where </a:t>
            </a:r>
            <a:r>
              <a:rPr lang="en-US" altLang="zh-CN" sz="2000" dirty="0" smtClean="0">
                <a:ea typeface="ＭＳ Ｐゴシック" pitchFamily="34" charset="-128"/>
                <a:sym typeface="Symbol" pitchFamily="18" charset="2"/>
              </a:rPr>
              <a:t></a:t>
            </a:r>
            <a:r>
              <a:rPr lang="en-US" altLang="zh-CN" sz="2000" i="1" baseline="-25000" dirty="0" smtClean="0">
                <a:ea typeface="ＭＳ Ｐゴシック" pitchFamily="34" charset="-128"/>
                <a:sym typeface="Greek Symbols" pitchFamily="18" charset="2"/>
              </a:rPr>
              <a:t>2</a:t>
            </a:r>
            <a:r>
              <a:rPr lang="en-US" altLang="zh-CN" sz="2000" i="1" dirty="0" smtClean="0">
                <a:ea typeface="ＭＳ Ｐゴシック" pitchFamily="34" charset="-128"/>
                <a:sym typeface="Greek Symbols" pitchFamily="18" charset="2"/>
              </a:rPr>
              <a:t> </a:t>
            </a:r>
            <a:r>
              <a:rPr lang="en-US" altLang="zh-CN" sz="2000" dirty="0" smtClean="0">
                <a:ea typeface="ＭＳ Ｐゴシック" pitchFamily="34" charset="-128"/>
                <a:sym typeface="Greek Symbols" pitchFamily="18" charset="2"/>
              </a:rPr>
              <a:t>involves attributes from only </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2</a:t>
            </a:r>
            <a:r>
              <a:rPr lang="en-US" altLang="zh-CN" sz="2000" dirty="0" smtClean="0">
                <a:ea typeface="ＭＳ Ｐゴシック" pitchFamily="34" charset="-128"/>
                <a:sym typeface="Greek Symbols" pitchFamily="18" charset="2"/>
              </a:rPr>
              <a:t> and </a:t>
            </a:r>
            <a:r>
              <a:rPr lang="en-US" altLang="zh-CN" sz="2000" i="1" dirty="0" smtClean="0">
                <a:ea typeface="ＭＳ Ｐゴシック" pitchFamily="34" charset="-128"/>
                <a:sym typeface="Greek Symbols" pitchFamily="18" charset="2"/>
              </a:rPr>
              <a:t>E</a:t>
            </a:r>
            <a:r>
              <a:rPr lang="en-US" altLang="zh-CN" sz="2000" i="1" baseline="-25000" dirty="0" smtClean="0">
                <a:ea typeface="ＭＳ Ｐゴシック" pitchFamily="34" charset="-128"/>
                <a:sym typeface="Greek Symbols" pitchFamily="18" charset="2"/>
              </a:rPr>
              <a:t>3</a:t>
            </a:r>
            <a:r>
              <a:rPr lang="en-US" altLang="zh-CN" sz="2000" i="1" dirty="0" smtClean="0">
                <a:ea typeface="ＭＳ Ｐゴシック" pitchFamily="34" charset="-128"/>
                <a:sym typeface="Greek Symbols" pitchFamily="18" charset="2"/>
              </a:rPr>
              <a:t>.</a:t>
            </a:r>
          </a:p>
        </p:txBody>
      </p:sp>
      <p:sp>
        <p:nvSpPr>
          <p:cNvPr id="359428" name="AutoShape 4"/>
          <p:cNvSpPr>
            <a:spLocks noChangeArrowheads="1"/>
          </p:cNvSpPr>
          <p:nvPr/>
        </p:nvSpPr>
        <p:spPr bwMode="auto">
          <a:xfrm rot="5400000">
            <a:off x="1781173" y="3579814"/>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59429" name="AutoShape 5"/>
          <p:cNvSpPr>
            <a:spLocks noChangeArrowheads="1"/>
          </p:cNvSpPr>
          <p:nvPr/>
        </p:nvSpPr>
        <p:spPr bwMode="auto">
          <a:xfrm rot="5400000">
            <a:off x="2675215" y="357981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59430" name="AutoShape 6"/>
          <p:cNvSpPr>
            <a:spLocks noChangeArrowheads="1"/>
          </p:cNvSpPr>
          <p:nvPr/>
        </p:nvSpPr>
        <p:spPr bwMode="auto">
          <a:xfrm rot="5400000">
            <a:off x="4553083" y="3580609"/>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59431" name="AutoShape 7"/>
          <p:cNvSpPr>
            <a:spLocks noChangeArrowheads="1"/>
          </p:cNvSpPr>
          <p:nvPr/>
        </p:nvSpPr>
        <p:spPr bwMode="auto">
          <a:xfrm rot="5400000">
            <a:off x="5958890" y="358061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59432" name="AutoShape 8"/>
          <p:cNvSpPr>
            <a:spLocks noChangeArrowheads="1"/>
          </p:cNvSpPr>
          <p:nvPr/>
        </p:nvSpPr>
        <p:spPr bwMode="auto">
          <a:xfrm rot="5400000">
            <a:off x="5120033" y="2332626"/>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59433" name="AutoShape 9"/>
          <p:cNvSpPr>
            <a:spLocks noChangeArrowheads="1"/>
          </p:cNvSpPr>
          <p:nvPr/>
        </p:nvSpPr>
        <p:spPr bwMode="auto">
          <a:xfrm rot="5400000">
            <a:off x="4481025" y="2338390"/>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59434" name="AutoShape 10"/>
          <p:cNvSpPr>
            <a:spLocks noChangeArrowheads="1"/>
          </p:cNvSpPr>
          <p:nvPr/>
        </p:nvSpPr>
        <p:spPr bwMode="auto">
          <a:xfrm rot="5400000">
            <a:off x="3424515" y="2348329"/>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59435" name="AutoShape 11"/>
          <p:cNvSpPr>
            <a:spLocks noChangeArrowheads="1"/>
          </p:cNvSpPr>
          <p:nvPr/>
        </p:nvSpPr>
        <p:spPr bwMode="auto">
          <a:xfrm rot="5400000">
            <a:off x="2761734" y="233839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59436" name="AutoShape 12"/>
          <p:cNvSpPr>
            <a:spLocks noChangeArrowheads="1"/>
          </p:cNvSpPr>
          <p:nvPr/>
        </p:nvSpPr>
        <p:spPr bwMode="auto">
          <a:xfrm rot="5400000">
            <a:off x="4567545" y="1558512"/>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59437" name="AutoShape 13"/>
          <p:cNvSpPr>
            <a:spLocks noChangeArrowheads="1"/>
          </p:cNvSpPr>
          <p:nvPr/>
        </p:nvSpPr>
        <p:spPr bwMode="auto">
          <a:xfrm rot="5400000">
            <a:off x="3177589" y="1558512"/>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3144992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94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94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9427">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942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9427">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9427">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94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94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94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94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9427">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9427">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9427">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94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94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94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94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build="p"/>
      <p:bldP spid="359428" grpId="0" animBg="1"/>
      <p:bldP spid="359429" grpId="0" animBg="1"/>
      <p:bldP spid="359430" grpId="0" animBg="1"/>
      <p:bldP spid="359431" grpId="0" animBg="1"/>
      <p:bldP spid="359432" grpId="0" animBg="1"/>
      <p:bldP spid="359433" grpId="0" animBg="1"/>
      <p:bldP spid="359434" grpId="0" animBg="1"/>
      <p:bldP spid="359435" grpId="0" animBg="1"/>
      <p:bldP spid="359436" grpId="0" animBg="1"/>
      <p:bldP spid="3594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363607" y="170208"/>
            <a:ext cx="8077200" cy="609600"/>
          </a:xfrm>
        </p:spPr>
        <p:txBody>
          <a:bodyPr/>
          <a:lstStyle/>
          <a:p>
            <a:r>
              <a:rPr lang="en-US" altLang="zh-CN" dirty="0">
                <a:ea typeface="宋体" charset="-122"/>
              </a:rPr>
              <a:t>Equivalence Rules (Cont.)</a:t>
            </a:r>
          </a:p>
        </p:txBody>
      </p:sp>
      <p:sp>
        <p:nvSpPr>
          <p:cNvPr id="36866" name="Rectangle 3"/>
          <p:cNvSpPr>
            <a:spLocks noGrp="1" noChangeArrowheads="1"/>
          </p:cNvSpPr>
          <p:nvPr>
            <p:ph type="body" idx="1"/>
          </p:nvPr>
        </p:nvSpPr>
        <p:spPr>
          <a:xfrm>
            <a:off x="814388" y="1093788"/>
            <a:ext cx="7920037" cy="4903787"/>
          </a:xfrm>
        </p:spPr>
        <p:txBody>
          <a:bodyPr/>
          <a:lstStyle/>
          <a:p>
            <a:pPr marL="457200" indent="-457200">
              <a:spcBef>
                <a:spcPts val="1800"/>
              </a:spcBef>
              <a:buClrTx/>
              <a:buFont typeface="Monotype Sorts" pitchFamily="2" charset="2"/>
              <a:buAutoNum type="arabicPeriod" startAt="7"/>
            </a:pPr>
            <a:r>
              <a:rPr lang="en-US" altLang="zh-CN" sz="2000" dirty="0" smtClean="0">
                <a:ea typeface="ＭＳ Ｐゴシック" pitchFamily="34" charset="-128"/>
              </a:rPr>
              <a:t>The selection operation distributes over the theta join operation under the following two conditions:</a:t>
            </a:r>
          </a:p>
          <a:p>
            <a:pPr marL="0" indent="0">
              <a:spcBef>
                <a:spcPts val="1800"/>
              </a:spcBef>
              <a:buNone/>
            </a:pPr>
            <a:r>
              <a:rPr lang="en-US" altLang="zh-CN" sz="2000" dirty="0" smtClean="0">
                <a:ea typeface="ＭＳ Ｐゴシック" pitchFamily="34" charset="-128"/>
              </a:rPr>
              <a:t>     (a)  When all the attributes in </a:t>
            </a:r>
            <a:r>
              <a:rPr lang="en-US" altLang="zh-CN" sz="2000" dirty="0" smtClean="0">
                <a:ea typeface="ＭＳ Ｐゴシック" pitchFamily="34" charset="-128"/>
                <a:sym typeface="Symbol" pitchFamily="18" charset="2"/>
              </a:rPr>
              <a:t></a:t>
            </a:r>
            <a:r>
              <a:rPr lang="en-US" altLang="zh-CN" sz="2000" baseline="-25000" dirty="0" smtClean="0">
                <a:ea typeface="ＭＳ Ｐゴシック" pitchFamily="34" charset="-128"/>
                <a:sym typeface="Greek Symbols" pitchFamily="18" charset="2"/>
              </a:rPr>
              <a:t>0 </a:t>
            </a:r>
            <a:r>
              <a:rPr lang="en-US" altLang="zh-CN" sz="2000" dirty="0" smtClean="0">
                <a:ea typeface="ＭＳ Ｐゴシック" pitchFamily="34" charset="-128"/>
                <a:sym typeface="Greek Symbols" pitchFamily="18" charset="2"/>
              </a:rPr>
              <a:t> involve only the attributes of one </a:t>
            </a:r>
            <a:br>
              <a:rPr lang="en-US" altLang="zh-CN" sz="2000" dirty="0" smtClean="0">
                <a:ea typeface="ＭＳ Ｐゴシック" pitchFamily="34" charset="-128"/>
                <a:sym typeface="Greek Symbols" pitchFamily="18" charset="2"/>
              </a:rPr>
            </a:br>
            <a:r>
              <a:rPr lang="en-US" altLang="zh-CN" sz="2000" dirty="0" smtClean="0">
                <a:ea typeface="ＭＳ Ｐゴシック" pitchFamily="34" charset="-128"/>
                <a:sym typeface="Greek Symbols" pitchFamily="18" charset="2"/>
              </a:rPr>
              <a:t>       of the expressions (</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1</a:t>
            </a:r>
            <a:r>
              <a:rPr lang="en-US" altLang="zh-CN" sz="2000" dirty="0" smtClean="0">
                <a:ea typeface="ＭＳ Ｐゴシック" pitchFamily="34" charset="-128"/>
                <a:sym typeface="Greek Symbols" pitchFamily="18" charset="2"/>
              </a:rPr>
              <a:t>) being joined.</a:t>
            </a:r>
            <a:br>
              <a:rPr lang="en-US" altLang="zh-CN" sz="2000" dirty="0" smtClean="0">
                <a:ea typeface="ＭＳ Ｐゴシック" pitchFamily="34" charset="-128"/>
                <a:sym typeface="Greek Symbols" pitchFamily="18" charset="2"/>
              </a:rPr>
            </a:br>
            <a:r>
              <a:rPr lang="en-US" altLang="zh-CN" sz="2000" dirty="0" smtClean="0">
                <a:ea typeface="ＭＳ Ｐゴシック" pitchFamily="34" charset="-128"/>
                <a:sym typeface="Greek Symbols" pitchFamily="18" charset="2"/>
              </a:rPr>
              <a:t/>
            </a:r>
            <a:br>
              <a:rPr lang="en-US" altLang="zh-CN" sz="2000" dirty="0" smtClean="0">
                <a:ea typeface="ＭＳ Ｐゴシック" pitchFamily="34" charset="-128"/>
                <a:sym typeface="Greek Symbols" pitchFamily="18" charset="2"/>
              </a:rPr>
            </a:br>
            <a:r>
              <a:rPr lang="en-US" altLang="zh-CN" sz="2000" dirty="0" smtClean="0">
                <a:ea typeface="ＭＳ Ｐゴシック" pitchFamily="34" charset="-128"/>
                <a:sym typeface="Greek Symbols" pitchFamily="18" charset="2"/>
              </a:rPr>
              <a:t>                </a:t>
            </a:r>
            <a:r>
              <a:rPr lang="en-US" altLang="zh-CN" sz="2000" dirty="0" smtClean="0">
                <a:ea typeface="ＭＳ Ｐゴシック" pitchFamily="34" charset="-128"/>
                <a:sym typeface="Symbol" pitchFamily="18" charset="2"/>
              </a:rPr>
              <a:t></a:t>
            </a:r>
            <a:r>
              <a:rPr lang="en-US" altLang="zh-CN" sz="2000" baseline="-25000" dirty="0" smtClean="0">
                <a:ea typeface="ＭＳ Ｐゴシック" pitchFamily="34" charset="-128"/>
                <a:sym typeface="Symbol" pitchFamily="18" charset="2"/>
              </a:rPr>
              <a:t>0</a:t>
            </a:r>
            <a:r>
              <a:rPr lang="en-US" altLang="zh-CN" sz="2000"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1  </a:t>
            </a:r>
            <a:r>
              <a:rPr lang="en-US" altLang="zh-CN" sz="2000" dirty="0" smtClean="0">
                <a:ea typeface="ＭＳ Ｐゴシック" pitchFamily="34" charset="-128"/>
                <a:sym typeface="Symbol" pitchFamily="18" charset="2"/>
              </a:rPr>
              <a:t>   </a:t>
            </a:r>
            <a:r>
              <a:rPr lang="en-US" altLang="zh-CN" sz="2000" baseline="-25000" dirty="0" smtClean="0">
                <a:ea typeface="ＭＳ Ｐゴシック" pitchFamily="34" charset="-128"/>
                <a:sym typeface="Symbol" pitchFamily="18" charset="2"/>
              </a:rPr>
              <a:t></a:t>
            </a:r>
            <a:r>
              <a:rPr lang="en-US" altLang="zh-CN" sz="2000" dirty="0" smtClean="0">
                <a:ea typeface="ＭＳ Ｐゴシック" pitchFamily="34" charset="-128"/>
                <a:sym typeface="Symbol" pitchFamily="18" charset="2"/>
              </a:rPr>
              <a:t> 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 (</a:t>
            </a:r>
            <a:r>
              <a:rPr lang="en-US" altLang="zh-CN" sz="2000" baseline="-25000" dirty="0" smtClean="0">
                <a:ea typeface="ＭＳ Ｐゴシック" pitchFamily="34" charset="-128"/>
                <a:sym typeface="Symbol" pitchFamily="18" charset="2"/>
              </a:rPr>
              <a:t>0</a:t>
            </a:r>
            <a:r>
              <a:rPr lang="en-US" altLang="zh-CN" sz="2000"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1</a:t>
            </a:r>
            <a:r>
              <a:rPr lang="en-US" altLang="zh-CN" sz="2000" dirty="0" smtClean="0">
                <a:ea typeface="ＭＳ Ｐゴシック" pitchFamily="34" charset="-128"/>
                <a:sym typeface="Symbol" pitchFamily="18" charset="2"/>
              </a:rPr>
              <a:t>))    </a:t>
            </a:r>
            <a:r>
              <a:rPr lang="en-US" altLang="zh-CN" sz="2000" baseline="-25000" dirty="0" smtClean="0">
                <a:ea typeface="ＭＳ Ｐゴシック" pitchFamily="34" charset="-128"/>
                <a:sym typeface="Symbol" pitchFamily="18" charset="2"/>
              </a:rPr>
              <a:t></a:t>
            </a:r>
            <a:r>
              <a:rPr lang="en-US" altLang="zh-CN" sz="2000" dirty="0" smtClean="0">
                <a:ea typeface="ＭＳ Ｐゴシック" pitchFamily="34" charset="-128"/>
                <a:sym typeface="Symbol" pitchFamily="18" charset="2"/>
              </a:rPr>
              <a:t> 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Greek Symbols" pitchFamily="18" charset="2"/>
              </a:rPr>
              <a:t> </a:t>
            </a:r>
            <a:br>
              <a:rPr lang="en-US" altLang="zh-CN" sz="2000" dirty="0" smtClean="0">
                <a:ea typeface="ＭＳ Ｐゴシック" pitchFamily="34" charset="-128"/>
                <a:sym typeface="Greek Symbols" pitchFamily="18" charset="2"/>
              </a:rPr>
            </a:br>
            <a:endParaRPr lang="en-US" altLang="zh-CN" sz="2000" dirty="0" smtClean="0">
              <a:ea typeface="ＭＳ Ｐゴシック" pitchFamily="34" charset="-128"/>
              <a:sym typeface="Greek Symbols" pitchFamily="18" charset="2"/>
            </a:endParaRPr>
          </a:p>
          <a:p>
            <a:pPr>
              <a:buFont typeface="Monotype Sorts" pitchFamily="2" charset="2"/>
              <a:buNone/>
            </a:pPr>
            <a:r>
              <a:rPr lang="en-US" altLang="zh-CN" sz="2000" dirty="0" smtClean="0">
                <a:ea typeface="ＭＳ Ｐゴシック" pitchFamily="34" charset="-128"/>
                <a:sym typeface="Greek Symbols" pitchFamily="18" charset="2"/>
              </a:rPr>
              <a:t>	(b) When </a:t>
            </a:r>
            <a:r>
              <a:rPr lang="en-US" altLang="zh-CN" sz="2000" dirty="0" smtClean="0">
                <a:ea typeface="ＭＳ Ｐゴシック" pitchFamily="34" charset="-128"/>
                <a:sym typeface="Symbol" pitchFamily="18" charset="2"/>
              </a:rPr>
              <a:t></a:t>
            </a:r>
            <a:r>
              <a:rPr lang="en-US" altLang="zh-CN" sz="2000" dirty="0" smtClean="0">
                <a:ea typeface="ＭＳ Ｐゴシック" pitchFamily="34" charset="-128"/>
                <a:sym typeface="Greek Symbols" pitchFamily="18" charset="2"/>
              </a:rPr>
              <a:t> </a:t>
            </a:r>
            <a:r>
              <a:rPr lang="en-US" altLang="zh-CN" sz="2000" baseline="-25000" dirty="0" smtClean="0">
                <a:ea typeface="ＭＳ Ｐゴシック" pitchFamily="34" charset="-128"/>
                <a:sym typeface="Greek Symbols" pitchFamily="18" charset="2"/>
              </a:rPr>
              <a:t>1 </a:t>
            </a:r>
            <a:r>
              <a:rPr lang="en-US" altLang="zh-CN" sz="2000" dirty="0" smtClean="0">
                <a:ea typeface="ＭＳ Ｐゴシック" pitchFamily="34" charset="-128"/>
                <a:sym typeface="Greek Symbols" pitchFamily="18" charset="2"/>
              </a:rPr>
              <a:t>involves only the attributes of </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1</a:t>
            </a:r>
            <a:r>
              <a:rPr lang="en-US" altLang="zh-CN" sz="2000" dirty="0" smtClean="0">
                <a:ea typeface="ＭＳ Ｐゴシック" pitchFamily="34" charset="-128"/>
                <a:sym typeface="Greek Symbols" pitchFamily="18" charset="2"/>
              </a:rPr>
              <a:t> and</a:t>
            </a:r>
            <a:r>
              <a:rPr lang="en-US" altLang="zh-CN" sz="2000" i="1" dirty="0" smtClean="0">
                <a:ea typeface="ＭＳ Ｐゴシック" pitchFamily="34" charset="-128"/>
                <a:sym typeface="Greek Symbols" pitchFamily="18" charset="2"/>
              </a:rPr>
              <a:t> </a:t>
            </a:r>
            <a:r>
              <a:rPr lang="en-US" altLang="zh-CN" sz="2000" dirty="0" smtClean="0">
                <a:ea typeface="ＭＳ Ｐゴシック" pitchFamily="34" charset="-128"/>
                <a:sym typeface="Symbol" pitchFamily="18" charset="2"/>
              </a:rPr>
              <a:t></a:t>
            </a:r>
            <a:r>
              <a:rPr lang="en-US" altLang="zh-CN" sz="2000" baseline="-25000" dirty="0" smtClean="0">
                <a:ea typeface="ＭＳ Ｐゴシック" pitchFamily="34" charset="-128"/>
                <a:sym typeface="Greek Symbols" pitchFamily="18" charset="2"/>
              </a:rPr>
              <a:t>2 </a:t>
            </a:r>
            <a:r>
              <a:rPr lang="en-US" altLang="zh-CN" sz="2000" dirty="0" smtClean="0">
                <a:ea typeface="ＭＳ Ｐゴシック" pitchFamily="34" charset="-128"/>
                <a:sym typeface="Greek Symbols" pitchFamily="18" charset="2"/>
              </a:rPr>
              <a:t> involves  </a:t>
            </a:r>
            <a:br>
              <a:rPr lang="en-US" altLang="zh-CN" sz="2000" dirty="0" smtClean="0">
                <a:ea typeface="ＭＳ Ｐゴシック" pitchFamily="34" charset="-128"/>
                <a:sym typeface="Greek Symbols" pitchFamily="18" charset="2"/>
              </a:rPr>
            </a:br>
            <a:r>
              <a:rPr lang="en-US" altLang="zh-CN" sz="2000" dirty="0" smtClean="0">
                <a:ea typeface="ＭＳ Ｐゴシック" pitchFamily="34" charset="-128"/>
                <a:sym typeface="Greek Symbols" pitchFamily="18" charset="2"/>
              </a:rPr>
              <a:t>      only the attributes of </a:t>
            </a:r>
            <a:r>
              <a:rPr lang="en-US" altLang="zh-CN" sz="2000" i="1" dirty="0" smtClean="0">
                <a:ea typeface="ＭＳ Ｐゴシック" pitchFamily="34" charset="-128"/>
                <a:sym typeface="Greek Symbols" pitchFamily="18" charset="2"/>
              </a:rPr>
              <a:t>E</a:t>
            </a:r>
            <a:r>
              <a:rPr lang="en-US" altLang="zh-CN" sz="2000" baseline="-25000" dirty="0" smtClean="0">
                <a:ea typeface="ＭＳ Ｐゴシック" pitchFamily="34" charset="-128"/>
                <a:sym typeface="Greek Symbols" pitchFamily="18" charset="2"/>
              </a:rPr>
              <a:t>2</a:t>
            </a:r>
            <a:r>
              <a:rPr lang="en-US" altLang="zh-CN" sz="2000" dirty="0" smtClean="0">
                <a:ea typeface="ＭＳ Ｐゴシック" pitchFamily="34" charset="-128"/>
                <a:sym typeface="Greek Symbols" pitchFamily="18" charset="2"/>
              </a:rPr>
              <a:t>.</a:t>
            </a:r>
          </a:p>
          <a:p>
            <a:pPr>
              <a:buFont typeface="Monotype Sorts" pitchFamily="2" charset="2"/>
              <a:buNone/>
            </a:pPr>
            <a:r>
              <a:rPr lang="en-US" altLang="zh-CN" sz="2000" dirty="0" smtClean="0">
                <a:ea typeface="ＭＳ Ｐゴシック" pitchFamily="34" charset="-128"/>
                <a:sym typeface="Symbol" pitchFamily="18" charset="2"/>
              </a:rPr>
              <a:t>	                  </a:t>
            </a:r>
            <a:r>
              <a:rPr lang="en-US" altLang="zh-CN" sz="2000" baseline="-25000" dirty="0" smtClean="0">
                <a:ea typeface="ＭＳ Ｐゴシック" pitchFamily="34" charset="-128"/>
                <a:sym typeface="Symbol" pitchFamily="18" charset="2"/>
              </a:rPr>
              <a:t>1</a:t>
            </a:r>
            <a:r>
              <a:rPr lang="en-US" altLang="zh-CN" sz="2000" dirty="0" smtClean="0">
                <a:ea typeface="ＭＳ Ｐゴシック" pitchFamily="34" charset="-128"/>
                <a:sym typeface="Symbol" pitchFamily="18" charset="2"/>
              </a:rPr>
              <a:t></a:t>
            </a:r>
            <a:r>
              <a:rPr lang="en-US" altLang="zh-CN" sz="2000" baseline="-25000" dirty="0" smtClean="0">
                <a:ea typeface="ＭＳ Ｐゴシック" pitchFamily="34" charset="-128"/>
                <a:sym typeface="Symbol" pitchFamily="18" charset="2"/>
              </a:rPr>
              <a:t> </a:t>
            </a:r>
            <a:r>
              <a:rPr lang="en-US" altLang="zh-CN" sz="2000"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1</a:t>
            </a:r>
            <a:r>
              <a:rPr lang="en-US" altLang="zh-CN" sz="2000" dirty="0" smtClean="0">
                <a:ea typeface="ＭＳ Ｐゴシック" pitchFamily="34" charset="-128"/>
                <a:sym typeface="Symbol" pitchFamily="18" charset="2"/>
              </a:rPr>
              <a:t>    </a:t>
            </a:r>
            <a:r>
              <a:rPr lang="en-US" altLang="zh-CN" sz="2000" baseline="-25000" dirty="0" smtClean="0">
                <a:ea typeface="ＭＳ Ｐゴシック" pitchFamily="34" charset="-128"/>
                <a:sym typeface="Symbol" pitchFamily="18" charset="2"/>
              </a:rPr>
              <a:t></a:t>
            </a:r>
            <a:r>
              <a:rPr lang="en-US" altLang="zh-CN" sz="2000" dirty="0" smtClean="0">
                <a:ea typeface="ＭＳ Ｐゴシック" pitchFamily="34" charset="-128"/>
                <a:sym typeface="Symbol" pitchFamily="18" charset="2"/>
              </a:rPr>
              <a:t> 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 =  (</a:t>
            </a:r>
            <a:r>
              <a:rPr lang="en-US" altLang="zh-CN" sz="2000" baseline="-25000" dirty="0" smtClean="0">
                <a:ea typeface="ＭＳ Ｐゴシック" pitchFamily="34" charset="-128"/>
                <a:sym typeface="Symbol" pitchFamily="18" charset="2"/>
              </a:rPr>
              <a:t>1</a:t>
            </a:r>
            <a:r>
              <a:rPr lang="en-US" altLang="zh-CN" sz="2000"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1</a:t>
            </a:r>
            <a:r>
              <a:rPr lang="en-US" altLang="zh-CN" sz="2000" dirty="0" smtClean="0">
                <a:ea typeface="ＭＳ Ｐゴシック" pitchFamily="34" charset="-128"/>
                <a:sym typeface="Symbol" pitchFamily="18" charset="2"/>
              </a:rPr>
              <a:t>))    </a:t>
            </a:r>
            <a:r>
              <a:rPr lang="en-US" altLang="zh-CN" sz="2000" baseline="-25000" dirty="0" smtClean="0">
                <a:ea typeface="ＭＳ Ｐゴシック" pitchFamily="34" charset="-128"/>
                <a:sym typeface="Symbol" pitchFamily="18" charset="2"/>
              </a:rPr>
              <a:t></a:t>
            </a:r>
            <a:r>
              <a:rPr lang="en-US" altLang="zh-CN" sz="2000" dirty="0" smtClean="0">
                <a:ea typeface="ＭＳ Ｐゴシック" pitchFamily="34" charset="-128"/>
                <a:sym typeface="Symbol" pitchFamily="18" charset="2"/>
              </a:rPr>
              <a:t> (</a:t>
            </a:r>
            <a:r>
              <a:rPr lang="en-US" altLang="zh-CN" sz="2000" baseline="-25000" dirty="0" smtClean="0">
                <a:ea typeface="ＭＳ Ｐゴシック" pitchFamily="34" charset="-128"/>
                <a:sym typeface="Symbol" pitchFamily="18" charset="2"/>
              </a:rPr>
              <a:t> </a:t>
            </a:r>
            <a:r>
              <a:rPr lang="en-US" altLang="zh-CN" sz="2000" dirty="0" smtClean="0">
                <a:ea typeface="ＭＳ Ｐゴシック" pitchFamily="34" charset="-128"/>
                <a:sym typeface="Symbol" pitchFamily="18" charset="2"/>
              </a:rPr>
              <a:t>(E</a:t>
            </a:r>
            <a:r>
              <a:rPr lang="en-US" altLang="zh-CN" sz="2000" baseline="-25000" dirty="0" smtClean="0">
                <a:ea typeface="ＭＳ Ｐゴシック" pitchFamily="34" charset="-128"/>
                <a:sym typeface="Symbol" pitchFamily="18" charset="2"/>
              </a:rPr>
              <a:t>2</a:t>
            </a:r>
            <a:r>
              <a:rPr lang="en-US" altLang="zh-CN" sz="2000" dirty="0" smtClean="0">
                <a:ea typeface="ＭＳ Ｐゴシック" pitchFamily="34" charset="-128"/>
                <a:sym typeface="Symbol" pitchFamily="18" charset="2"/>
              </a:rPr>
              <a:t>))</a:t>
            </a:r>
          </a:p>
        </p:txBody>
      </p:sp>
      <p:sp>
        <p:nvSpPr>
          <p:cNvPr id="36867" name="AutoShape 7"/>
          <p:cNvSpPr>
            <a:spLocks noChangeArrowheads="1"/>
          </p:cNvSpPr>
          <p:nvPr/>
        </p:nvSpPr>
        <p:spPr bwMode="auto">
          <a:xfrm rot="5400000">
            <a:off x="2787513" y="295875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6868" name="AutoShape 8"/>
          <p:cNvSpPr>
            <a:spLocks noChangeArrowheads="1"/>
          </p:cNvSpPr>
          <p:nvPr/>
        </p:nvSpPr>
        <p:spPr bwMode="auto">
          <a:xfrm rot="5400000">
            <a:off x="3629716" y="4395028"/>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6869" name="AutoShape 9"/>
          <p:cNvSpPr>
            <a:spLocks noChangeArrowheads="1"/>
          </p:cNvSpPr>
          <p:nvPr/>
        </p:nvSpPr>
        <p:spPr bwMode="auto">
          <a:xfrm rot="5400000">
            <a:off x="4787348" y="2968694"/>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
        <p:nvSpPr>
          <p:cNvPr id="36870" name="AutoShape 10"/>
          <p:cNvSpPr>
            <a:spLocks noChangeArrowheads="1"/>
          </p:cNvSpPr>
          <p:nvPr/>
        </p:nvSpPr>
        <p:spPr bwMode="auto">
          <a:xfrm rot="5400000">
            <a:off x="5693603" y="4394957"/>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624951955"/>
      </p:ext>
    </p:extLst>
  </p:cSld>
  <p:clrMapOvr>
    <a:masterClrMapping/>
  </p:clrMapOvr>
  <p:timing>
    <p:tnLst>
      <p:par>
        <p:cTn id="1" dur="indefinite" restart="never" nodeType="tmRoot"/>
      </p:par>
    </p:tnLst>
  </p:timing>
</p:sld>
</file>

<file path=ppt/theme/theme1.xml><?xml version="1.0" encoding="utf-8"?>
<a:theme xmlns:a="http://schemas.openxmlformats.org/drawingml/2006/main" name="dbook-templ">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ook-templ">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ook-templ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ook-templ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ook-templ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D:\Office97\Templates\dbook-templ.pot</Template>
  <TotalTime>46439</TotalTime>
  <Words>2397</Words>
  <Application>Microsoft Office PowerPoint</Application>
  <PresentationFormat>全屏显示(4:3)</PresentationFormat>
  <Paragraphs>411</Paragraphs>
  <Slides>41</Slides>
  <Notes>36</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41</vt:i4>
      </vt:variant>
    </vt:vector>
  </HeadingPairs>
  <TitlesOfParts>
    <vt:vector size="44" baseType="lpstr">
      <vt:lpstr>dbook-templ</vt:lpstr>
      <vt:lpstr>Clip</vt:lpstr>
      <vt:lpstr>Equation</vt:lpstr>
      <vt:lpstr>Query Optimization</vt:lpstr>
      <vt:lpstr>Overview</vt:lpstr>
      <vt:lpstr>Equivalent expressions</vt:lpstr>
      <vt:lpstr>Evaluation plan</vt:lpstr>
      <vt:lpstr>Introduction of cost-based optimization</vt:lpstr>
      <vt:lpstr>Transformation of Relational Expressions</vt:lpstr>
      <vt:lpstr>Equivalence Rules</vt:lpstr>
      <vt:lpstr>Equivalence Rules (Cont.)</vt:lpstr>
      <vt:lpstr>Equivalence Rules (Cont.)</vt:lpstr>
      <vt:lpstr>Pictorial Depiction of Equivalence Rules</vt:lpstr>
      <vt:lpstr>Equivalence Rules (Cont.)</vt:lpstr>
      <vt:lpstr>Equivalence Rules (Cont.)</vt:lpstr>
      <vt:lpstr>Transformation Example: Pushing Selections</vt:lpstr>
      <vt:lpstr>Example with Multiple Transformations</vt:lpstr>
      <vt:lpstr>Multiple Transformations (Cont.)</vt:lpstr>
      <vt:lpstr>Transformation Example: Pushing Projections</vt:lpstr>
      <vt:lpstr>Join Ordering</vt:lpstr>
      <vt:lpstr>Join Ordering Example </vt:lpstr>
      <vt:lpstr>Enumeration of Equivalent Expressions</vt:lpstr>
      <vt:lpstr>Implementing Transformation Based Optimization*</vt:lpstr>
      <vt:lpstr>Cost Estimation</vt:lpstr>
      <vt:lpstr>Statistical Information for Cost Estimation</vt:lpstr>
      <vt:lpstr>Histograms</vt:lpstr>
      <vt:lpstr>Selection Size Estimation</vt:lpstr>
      <vt:lpstr>Size Estimation of Complex Selections</vt:lpstr>
      <vt:lpstr>Estimation of the Size of Joins</vt:lpstr>
      <vt:lpstr>Estimation of the Size of Joins (Cont.)</vt:lpstr>
      <vt:lpstr>Example of Join size estimation</vt:lpstr>
      <vt:lpstr>Example of Join size estimation</vt:lpstr>
      <vt:lpstr>Size Estimation for Other Operations</vt:lpstr>
      <vt:lpstr>Size Estimation for Outer join</vt:lpstr>
      <vt:lpstr>Estimation of Number of Distinct Values</vt:lpstr>
      <vt:lpstr>Estimation of Distinct Values (Cont.)*</vt:lpstr>
      <vt:lpstr>Estimation of Distinct Values (Cont.)*</vt:lpstr>
      <vt:lpstr>Choice of Evaluation Plans</vt:lpstr>
      <vt:lpstr>Cost-Based Join-order Optimization</vt:lpstr>
      <vt:lpstr>Dynamic Programming in Optimization</vt:lpstr>
      <vt:lpstr>Left Deep Join Trees</vt:lpstr>
      <vt:lpstr>Simplify the algorithm</vt:lpstr>
      <vt:lpstr>Heuristic Optimization</vt:lpstr>
      <vt:lpstr>Structure of Query Optimizers</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Optimization</dc:title>
  <dc:creator>Marilyn Turnamian;Bo Zhou</dc:creator>
  <cp:lastModifiedBy>Zhou Bo</cp:lastModifiedBy>
  <cp:revision>420</cp:revision>
  <cp:lastPrinted>2001-02-16T16:44:23Z</cp:lastPrinted>
  <dcterms:created xsi:type="dcterms:W3CDTF">2000-02-23T18:58:38Z</dcterms:created>
  <dcterms:modified xsi:type="dcterms:W3CDTF">2020-05-11T13:43:21Z</dcterms:modified>
</cp:coreProperties>
</file>