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315" r:id="rId4"/>
    <p:sldId id="336" r:id="rId5"/>
    <p:sldId id="258" r:id="rId6"/>
    <p:sldId id="261" r:id="rId7"/>
    <p:sldId id="263" r:id="rId8"/>
    <p:sldId id="262" r:id="rId9"/>
    <p:sldId id="316" r:id="rId10"/>
    <p:sldId id="266" r:id="rId11"/>
    <p:sldId id="339" r:id="rId12"/>
    <p:sldId id="340" r:id="rId13"/>
    <p:sldId id="341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42" r:id="rId22"/>
    <p:sldId id="274" r:id="rId23"/>
    <p:sldId id="343" r:id="rId24"/>
    <p:sldId id="276" r:id="rId25"/>
    <p:sldId id="345" r:id="rId26"/>
    <p:sldId id="346" r:id="rId27"/>
    <p:sldId id="347" r:id="rId28"/>
    <p:sldId id="348" r:id="rId29"/>
    <p:sldId id="285" r:id="rId30"/>
    <p:sldId id="318" r:id="rId31"/>
    <p:sldId id="286" r:id="rId32"/>
    <p:sldId id="349" r:id="rId33"/>
    <p:sldId id="287" r:id="rId34"/>
    <p:sldId id="288" r:id="rId35"/>
    <p:sldId id="350" r:id="rId36"/>
    <p:sldId id="351" r:id="rId37"/>
    <p:sldId id="289" r:id="rId38"/>
    <p:sldId id="33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94595" autoAdjust="0"/>
  </p:normalViewPr>
  <p:slideViewPr>
    <p:cSldViewPr snapToGrid="0">
      <p:cViewPr varScale="1">
        <p:scale>
          <a:sx n="124" d="100"/>
          <a:sy n="124" d="100"/>
        </p:scale>
        <p:origin x="-12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22"/>
    </p:cViewPr>
  </p:sorterViewPr>
  <p:notesViewPr>
    <p:cSldViewPr snapToGrid="0">
      <p:cViewPr varScale="1">
        <p:scale>
          <a:sx n="94" d="100"/>
          <a:sy n="94" d="100"/>
        </p:scale>
        <p:origin x="-3600" y="-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zh-CN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zh-CN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zh-CN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E9D22EF-A6C5-46D1-B346-D3EFF23609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254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9C059-CDEE-4309-91D6-8A839F0B918C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23185-B2DF-4335-B83C-914671912E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52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0B4A58C7-B283-4B03-B9FA-FF6C8B4244A1}" type="slidenum">
              <a:rPr lang="en-US" altLang="zh-CN" sz="1200">
                <a:latin typeface="Times New Roman" pitchFamily="18" charset="0"/>
              </a:rPr>
              <a:pPr/>
              <a:t>23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DBB56CD6-2A31-49ED-BD69-42A1E1054602}" type="slidenum">
              <a:rPr lang="en-US" altLang="zh-CN" sz="1200">
                <a:latin typeface="Times New Roman" pitchFamily="18" charset="0"/>
              </a:rPr>
              <a:pPr/>
              <a:t>44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B9C64B4A-EE9B-4FA0-ADD1-637CD13E1AA2}" type="slidenum">
              <a:rPr lang="en-US" altLang="zh-CN" sz="1200">
                <a:latin typeface="Times New Roman" pitchFamily="18" charset="0"/>
              </a:rPr>
              <a:pPr/>
              <a:t>46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E58B9A5E-5246-4330-AF62-5C5A873FEFF2}" type="slidenum">
              <a:rPr lang="en-US" altLang="zh-CN" sz="1200">
                <a:latin typeface="Times New Roman" pitchFamily="18" charset="0"/>
              </a:rPr>
              <a:pPr/>
              <a:t>47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6F0B1916-DB2C-4E62-BB72-CE391BF45DD9}" type="slidenum">
              <a:rPr lang="en-US" altLang="zh-CN" sz="1200">
                <a:latin typeface="Times New Roman" pitchFamily="18" charset="0"/>
              </a:rPr>
              <a:pPr/>
              <a:t>48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B6370C2A-2FC5-47C7-AC7B-0BC2724ED201}" type="slidenum">
              <a:rPr lang="en-US" altLang="zh-CN" sz="1200">
                <a:latin typeface="Times New Roman" pitchFamily="18" charset="0"/>
              </a:rPr>
              <a:pPr/>
              <a:t>49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0B26EFE0-95F8-45AC-83D2-464A60DB52FE}" type="slidenum">
              <a:rPr lang="en-US" altLang="zh-CN" sz="1200">
                <a:latin typeface="Times New Roman" pitchFamily="18" charset="0"/>
              </a:rPr>
              <a:pPr/>
              <a:t>50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C85FB0AF-703E-41C8-AF5F-19180F205F72}" type="slidenum">
              <a:rPr lang="en-US" altLang="zh-CN" sz="1200">
                <a:latin typeface="Times New Roman" pitchFamily="18" charset="0"/>
              </a:rPr>
              <a:pPr/>
              <a:t>51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296EFA7F-76BD-49F9-A232-F9D32D6667F5}" type="slidenum">
              <a:rPr lang="en-US" altLang="zh-CN" sz="1200">
                <a:latin typeface="Times New Roman" pitchFamily="18" charset="0"/>
              </a:rPr>
              <a:pPr/>
              <a:t>52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6F94ADFD-D84B-43E5-97A2-BA3FB1F7DE73}" type="slidenum">
              <a:rPr lang="en-US" altLang="zh-CN" sz="1200">
                <a:latin typeface="Times New Roman" pitchFamily="18" charset="0"/>
              </a:rPr>
              <a:pPr/>
              <a:t>53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71FABD07-9FEC-4FCD-881F-6FC72E00533E}" type="slidenum">
              <a:rPr lang="en-US" altLang="zh-CN" sz="1200">
                <a:latin typeface="Times New Roman" pitchFamily="18" charset="0"/>
              </a:rPr>
              <a:pPr/>
              <a:t>55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C571DD12-9D26-4EC4-A2C6-D68FCF386963}" type="slidenum">
              <a:rPr lang="en-US" altLang="zh-CN" sz="1200">
                <a:latin typeface="Times New Roman" pitchFamily="18" charset="0"/>
              </a:rPr>
              <a:pPr/>
              <a:t>28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043A6254-4C7B-4FF9-BFD0-49171F2AB46E}" type="slidenum">
              <a:rPr lang="en-US" altLang="zh-CN" sz="1200">
                <a:latin typeface="Times New Roman" pitchFamily="18" charset="0"/>
              </a:rPr>
              <a:pPr/>
              <a:t>56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4143843" y="9120156"/>
            <a:ext cx="3169699" cy="47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r"/>
            <a:fld id="{ACDD2E59-8F24-437E-B58E-E41CEF5DCA8F}" type="slidenum">
              <a:rPr lang="en-US" altLang="zh-CN" sz="1200">
                <a:latin typeface="Times New Roman" pitchFamily="18" charset="0"/>
              </a:rPr>
              <a:pPr algn="r"/>
              <a:t>35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4143843" y="9120156"/>
            <a:ext cx="3169699" cy="47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 anchor="b"/>
          <a:lstStyle>
            <a:lvl1pPr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r"/>
            <a:fld id="{86C2166E-62C2-454D-B509-23600AC712F2}" type="slidenum">
              <a:rPr lang="en-US" altLang="zh-CN" sz="1200">
                <a:latin typeface="Times New Roman" pitchFamily="18" charset="0"/>
              </a:rPr>
              <a:pPr algn="r"/>
              <a:t>36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D2DE8B4E-CAB3-4ED4-8A80-3222E581DB01}" type="slidenum">
              <a:rPr lang="en-US" altLang="zh-CN" sz="1200">
                <a:latin typeface="Times New Roman" pitchFamily="18" charset="0"/>
              </a:rPr>
              <a:pPr/>
              <a:t>39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D1003E7C-4F12-4F34-A202-05F2CEDADEDD}" type="slidenum">
              <a:rPr lang="en-US" altLang="zh-CN" sz="1200">
                <a:latin typeface="Times New Roman" pitchFamily="18" charset="0"/>
              </a:rPr>
              <a:pPr/>
              <a:t>40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82759719-5EC7-46A6-B0B5-AA0449AFB6F2}" type="slidenum">
              <a:rPr lang="en-US" altLang="zh-CN" sz="1200">
                <a:latin typeface="Times New Roman" pitchFamily="18" charset="0"/>
              </a:rPr>
              <a:pPr/>
              <a:t>41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6A706044-89D8-466E-9C57-980A7902B7F6}" type="slidenum">
              <a:rPr lang="en-US" altLang="zh-CN" sz="1200">
                <a:latin typeface="Times New Roman" pitchFamily="18" charset="0"/>
              </a:rPr>
              <a:pPr/>
              <a:t>42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71925" indent="-296894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87577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62608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137639" indent="-237515" defTabSz="913775"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612669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3087700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562731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4037762" indent="-237515" defTabSz="9137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F60C30FE-72D5-49AB-896A-14C3FD1B688A}" type="slidenum">
              <a:rPr lang="en-US" altLang="zh-CN" sz="1200">
                <a:latin typeface="Times New Roman" pitchFamily="18" charset="0"/>
              </a:rPr>
              <a:pPr/>
              <a:t>43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4634191E-BD7E-4847-A1BC-A368488097A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9BA1FD-3E22-49D2-9182-B04DF53C22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74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19300" cy="5969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905500" cy="5969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1740C1-841C-475D-BB84-4173B19650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94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177B68-74D6-422B-B950-0A772C5D02A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50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DD0937-35AD-4504-992F-0F2DFE719C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04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092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092200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7F4DFB-F71B-4240-9BF9-6C615433D7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516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C9F750-4FC4-4964-AAE6-7307D51953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3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6FC7D3-CDEA-43D9-9BF6-1FDA24867B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53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D39387-F465-4EAF-981D-0426857064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30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1A1DFB-B2C0-42B3-BEFC-16DD25C997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2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D1314-024D-4024-8036-8C9587D6A0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35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092200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fld id="{AF53C844-78EB-40E3-A82C-0792D528DB2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>
              <a:gd name="T0" fmla="*/ 7 w 246"/>
              <a:gd name="T1" fmla="*/ 52 h 94"/>
              <a:gd name="T2" fmla="*/ 22 w 246"/>
              <a:gd name="T3" fmla="*/ 48 h 94"/>
              <a:gd name="T4" fmla="*/ 38 w 246"/>
              <a:gd name="T5" fmla="*/ 48 h 94"/>
              <a:gd name="T6" fmla="*/ 53 w 246"/>
              <a:gd name="T7" fmla="*/ 50 h 94"/>
              <a:gd name="T8" fmla="*/ 69 w 246"/>
              <a:gd name="T9" fmla="*/ 54 h 94"/>
              <a:gd name="T10" fmla="*/ 84 w 246"/>
              <a:gd name="T11" fmla="*/ 59 h 94"/>
              <a:gd name="T12" fmla="*/ 99 w 246"/>
              <a:gd name="T13" fmla="*/ 65 h 94"/>
              <a:gd name="T14" fmla="*/ 113 w 246"/>
              <a:gd name="T15" fmla="*/ 72 h 94"/>
              <a:gd name="T16" fmla="*/ 124 w 246"/>
              <a:gd name="T17" fmla="*/ 66 h 94"/>
              <a:gd name="T18" fmla="*/ 136 w 246"/>
              <a:gd name="T19" fmla="*/ 48 h 94"/>
              <a:gd name="T20" fmla="*/ 150 w 246"/>
              <a:gd name="T21" fmla="*/ 35 h 94"/>
              <a:gd name="T22" fmla="*/ 166 w 246"/>
              <a:gd name="T23" fmla="*/ 24 h 94"/>
              <a:gd name="T24" fmla="*/ 183 w 246"/>
              <a:gd name="T25" fmla="*/ 16 h 94"/>
              <a:gd name="T26" fmla="*/ 201 w 246"/>
              <a:gd name="T27" fmla="*/ 9 h 94"/>
              <a:gd name="T28" fmla="*/ 219 w 246"/>
              <a:gd name="T29" fmla="*/ 5 h 94"/>
              <a:gd name="T30" fmla="*/ 237 w 246"/>
              <a:gd name="T31" fmla="*/ 1 h 94"/>
              <a:gd name="T32" fmla="*/ 237 w 246"/>
              <a:gd name="T33" fmla="*/ 3 h 94"/>
              <a:gd name="T34" fmla="*/ 222 w 246"/>
              <a:gd name="T35" fmla="*/ 11 h 94"/>
              <a:gd name="T36" fmla="*/ 207 w 246"/>
              <a:gd name="T37" fmla="*/ 19 h 94"/>
              <a:gd name="T38" fmla="*/ 191 w 246"/>
              <a:gd name="T39" fmla="*/ 28 h 94"/>
              <a:gd name="T40" fmla="*/ 177 w 246"/>
              <a:gd name="T41" fmla="*/ 39 h 94"/>
              <a:gd name="T42" fmla="*/ 163 w 246"/>
              <a:gd name="T43" fmla="*/ 51 h 94"/>
              <a:gd name="T44" fmla="*/ 152 w 246"/>
              <a:gd name="T45" fmla="*/ 64 h 94"/>
              <a:gd name="T46" fmla="*/ 142 w 246"/>
              <a:gd name="T47" fmla="*/ 79 h 94"/>
              <a:gd name="T48" fmla="*/ 135 w 246"/>
              <a:gd name="T49" fmla="*/ 90 h 94"/>
              <a:gd name="T50" fmla="*/ 130 w 246"/>
              <a:gd name="T51" fmla="*/ 93 h 94"/>
              <a:gd name="T52" fmla="*/ 123 w 246"/>
              <a:gd name="T53" fmla="*/ 90 h 94"/>
              <a:gd name="T54" fmla="*/ 116 w 246"/>
              <a:gd name="T55" fmla="*/ 87 h 94"/>
              <a:gd name="T56" fmla="*/ 107 w 246"/>
              <a:gd name="T57" fmla="*/ 84 h 94"/>
              <a:gd name="T58" fmla="*/ 93 w 246"/>
              <a:gd name="T59" fmla="*/ 78 h 94"/>
              <a:gd name="T60" fmla="*/ 79 w 246"/>
              <a:gd name="T61" fmla="*/ 71 h 94"/>
              <a:gd name="T62" fmla="*/ 63 w 246"/>
              <a:gd name="T63" fmla="*/ 64 h 94"/>
              <a:gd name="T64" fmla="*/ 47 w 246"/>
              <a:gd name="T65" fmla="*/ 58 h 94"/>
              <a:gd name="T66" fmla="*/ 31 w 246"/>
              <a:gd name="T67" fmla="*/ 54 h 94"/>
              <a:gd name="T68" fmla="*/ 17 w 246"/>
              <a:gd name="T69" fmla="*/ 52 h 94"/>
              <a:gd name="T70" fmla="*/ 5 w 246"/>
              <a:gd name="T71" fmla="*/ 5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>
              <a:gd name="T0" fmla="*/ 8 w 295"/>
              <a:gd name="T1" fmla="*/ 62 h 112"/>
              <a:gd name="T2" fmla="*/ 26 w 295"/>
              <a:gd name="T3" fmla="*/ 57 h 112"/>
              <a:gd name="T4" fmla="*/ 45 w 295"/>
              <a:gd name="T5" fmla="*/ 57 h 112"/>
              <a:gd name="T6" fmla="*/ 63 w 295"/>
              <a:gd name="T7" fmla="*/ 59 h 112"/>
              <a:gd name="T8" fmla="*/ 82 w 295"/>
              <a:gd name="T9" fmla="*/ 64 h 112"/>
              <a:gd name="T10" fmla="*/ 100 w 295"/>
              <a:gd name="T11" fmla="*/ 70 h 112"/>
              <a:gd name="T12" fmla="*/ 118 w 295"/>
              <a:gd name="T13" fmla="*/ 77 h 112"/>
              <a:gd name="T14" fmla="*/ 135 w 295"/>
              <a:gd name="T15" fmla="*/ 85 h 112"/>
              <a:gd name="T16" fmla="*/ 148 w 295"/>
              <a:gd name="T17" fmla="*/ 78 h 112"/>
              <a:gd name="T18" fmla="*/ 163 w 295"/>
              <a:gd name="T19" fmla="*/ 57 h 112"/>
              <a:gd name="T20" fmla="*/ 180 w 295"/>
              <a:gd name="T21" fmla="*/ 41 h 112"/>
              <a:gd name="T22" fmla="*/ 199 w 295"/>
              <a:gd name="T23" fmla="*/ 28 h 112"/>
              <a:gd name="T24" fmla="*/ 219 w 295"/>
              <a:gd name="T25" fmla="*/ 19 h 112"/>
              <a:gd name="T26" fmla="*/ 241 w 295"/>
              <a:gd name="T27" fmla="*/ 10 h 112"/>
              <a:gd name="T28" fmla="*/ 262 w 295"/>
              <a:gd name="T29" fmla="*/ 5 h 112"/>
              <a:gd name="T30" fmla="*/ 284 w 295"/>
              <a:gd name="T31" fmla="*/ 1 h 112"/>
              <a:gd name="T32" fmla="*/ 284 w 295"/>
              <a:gd name="T33" fmla="*/ 3 h 112"/>
              <a:gd name="T34" fmla="*/ 266 w 295"/>
              <a:gd name="T35" fmla="*/ 13 h 112"/>
              <a:gd name="T36" fmla="*/ 248 w 295"/>
              <a:gd name="T37" fmla="*/ 22 h 112"/>
              <a:gd name="T38" fmla="*/ 229 w 295"/>
              <a:gd name="T39" fmla="*/ 33 h 112"/>
              <a:gd name="T40" fmla="*/ 212 w 295"/>
              <a:gd name="T41" fmla="*/ 46 h 112"/>
              <a:gd name="T42" fmla="*/ 195 w 295"/>
              <a:gd name="T43" fmla="*/ 60 h 112"/>
              <a:gd name="T44" fmla="*/ 182 w 295"/>
              <a:gd name="T45" fmla="*/ 76 h 112"/>
              <a:gd name="T46" fmla="*/ 170 w 295"/>
              <a:gd name="T47" fmla="*/ 94 h 112"/>
              <a:gd name="T48" fmla="*/ 162 w 295"/>
              <a:gd name="T49" fmla="*/ 107 h 112"/>
              <a:gd name="T50" fmla="*/ 156 w 295"/>
              <a:gd name="T51" fmla="*/ 111 h 112"/>
              <a:gd name="T52" fmla="*/ 147 w 295"/>
              <a:gd name="T53" fmla="*/ 107 h 112"/>
              <a:gd name="T54" fmla="*/ 139 w 295"/>
              <a:gd name="T55" fmla="*/ 103 h 112"/>
              <a:gd name="T56" fmla="*/ 128 w 295"/>
              <a:gd name="T57" fmla="*/ 100 h 112"/>
              <a:gd name="T58" fmla="*/ 111 w 295"/>
              <a:gd name="T59" fmla="*/ 93 h 112"/>
              <a:gd name="T60" fmla="*/ 94 w 295"/>
              <a:gd name="T61" fmla="*/ 84 h 112"/>
              <a:gd name="T62" fmla="*/ 75 w 295"/>
              <a:gd name="T63" fmla="*/ 76 h 112"/>
              <a:gd name="T64" fmla="*/ 56 w 295"/>
              <a:gd name="T65" fmla="*/ 69 h 112"/>
              <a:gd name="T66" fmla="*/ 37 w 295"/>
              <a:gd name="T67" fmla="*/ 64 h 112"/>
              <a:gd name="T68" fmla="*/ 20 w 295"/>
              <a:gd name="T69" fmla="*/ 62 h 112"/>
              <a:gd name="T70" fmla="*/ 6 w 295"/>
              <a:gd name="T71" fmla="*/ 6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>
              <a:gd name="T0" fmla="*/ 285 w 1453"/>
              <a:gd name="T1" fmla="*/ 7 h 374"/>
              <a:gd name="T2" fmla="*/ 234 w 1453"/>
              <a:gd name="T3" fmla="*/ 15 h 374"/>
              <a:gd name="T4" fmla="*/ 184 w 1453"/>
              <a:gd name="T5" fmla="*/ 52 h 374"/>
              <a:gd name="T6" fmla="*/ 133 w 1453"/>
              <a:gd name="T7" fmla="*/ 82 h 374"/>
              <a:gd name="T8" fmla="*/ 83 w 1453"/>
              <a:gd name="T9" fmla="*/ 89 h 374"/>
              <a:gd name="T10" fmla="*/ 34 w 1453"/>
              <a:gd name="T11" fmla="*/ 104 h 374"/>
              <a:gd name="T12" fmla="*/ 0 w 1453"/>
              <a:gd name="T13" fmla="*/ 141 h 374"/>
              <a:gd name="T14" fmla="*/ 0 w 1453"/>
              <a:gd name="T15" fmla="*/ 186 h 374"/>
              <a:gd name="T16" fmla="*/ 17 w 1453"/>
              <a:gd name="T17" fmla="*/ 231 h 374"/>
              <a:gd name="T18" fmla="*/ 66 w 1453"/>
              <a:gd name="T19" fmla="*/ 238 h 374"/>
              <a:gd name="T20" fmla="*/ 117 w 1453"/>
              <a:gd name="T21" fmla="*/ 223 h 374"/>
              <a:gd name="T22" fmla="*/ 159 w 1453"/>
              <a:gd name="T23" fmla="*/ 238 h 374"/>
              <a:gd name="T24" fmla="*/ 201 w 1453"/>
              <a:gd name="T25" fmla="*/ 283 h 374"/>
              <a:gd name="T26" fmla="*/ 251 w 1453"/>
              <a:gd name="T27" fmla="*/ 313 h 374"/>
              <a:gd name="T28" fmla="*/ 310 w 1453"/>
              <a:gd name="T29" fmla="*/ 313 h 374"/>
              <a:gd name="T30" fmla="*/ 361 w 1453"/>
              <a:gd name="T31" fmla="*/ 305 h 374"/>
              <a:gd name="T32" fmla="*/ 411 w 1453"/>
              <a:gd name="T33" fmla="*/ 328 h 374"/>
              <a:gd name="T34" fmla="*/ 461 w 1453"/>
              <a:gd name="T35" fmla="*/ 357 h 374"/>
              <a:gd name="T36" fmla="*/ 536 w 1453"/>
              <a:gd name="T37" fmla="*/ 365 h 374"/>
              <a:gd name="T38" fmla="*/ 654 w 1453"/>
              <a:gd name="T39" fmla="*/ 365 h 374"/>
              <a:gd name="T40" fmla="*/ 704 w 1453"/>
              <a:gd name="T41" fmla="*/ 357 h 374"/>
              <a:gd name="T42" fmla="*/ 755 w 1453"/>
              <a:gd name="T43" fmla="*/ 350 h 374"/>
              <a:gd name="T44" fmla="*/ 805 w 1453"/>
              <a:gd name="T45" fmla="*/ 335 h 374"/>
              <a:gd name="T46" fmla="*/ 855 w 1453"/>
              <a:gd name="T47" fmla="*/ 328 h 374"/>
              <a:gd name="T48" fmla="*/ 906 w 1453"/>
              <a:gd name="T49" fmla="*/ 335 h 374"/>
              <a:gd name="T50" fmla="*/ 956 w 1453"/>
              <a:gd name="T51" fmla="*/ 350 h 374"/>
              <a:gd name="T52" fmla="*/ 1040 w 1453"/>
              <a:gd name="T53" fmla="*/ 365 h 374"/>
              <a:gd name="T54" fmla="*/ 1133 w 1453"/>
              <a:gd name="T55" fmla="*/ 365 h 374"/>
              <a:gd name="T56" fmla="*/ 1217 w 1453"/>
              <a:gd name="T57" fmla="*/ 357 h 374"/>
              <a:gd name="T58" fmla="*/ 1267 w 1453"/>
              <a:gd name="T59" fmla="*/ 328 h 374"/>
              <a:gd name="T60" fmla="*/ 1325 w 1453"/>
              <a:gd name="T61" fmla="*/ 298 h 374"/>
              <a:gd name="T62" fmla="*/ 1376 w 1453"/>
              <a:gd name="T63" fmla="*/ 283 h 374"/>
              <a:gd name="T64" fmla="*/ 1426 w 1453"/>
              <a:gd name="T65" fmla="*/ 275 h 374"/>
              <a:gd name="T66" fmla="*/ 1443 w 1453"/>
              <a:gd name="T67" fmla="*/ 254 h 374"/>
              <a:gd name="T68" fmla="*/ 1417 w 1453"/>
              <a:gd name="T69" fmla="*/ 208 h 374"/>
              <a:gd name="T70" fmla="*/ 1443 w 1453"/>
              <a:gd name="T71" fmla="*/ 164 h 374"/>
              <a:gd name="T72" fmla="*/ 1443 w 1453"/>
              <a:gd name="T73" fmla="*/ 119 h 374"/>
              <a:gd name="T74" fmla="*/ 1400 w 1453"/>
              <a:gd name="T75" fmla="*/ 82 h 374"/>
              <a:gd name="T76" fmla="*/ 1351 w 1453"/>
              <a:gd name="T77" fmla="*/ 82 h 374"/>
              <a:gd name="T78" fmla="*/ 1301 w 1453"/>
              <a:gd name="T79" fmla="*/ 82 h 374"/>
              <a:gd name="T80" fmla="*/ 1250 w 1453"/>
              <a:gd name="T81" fmla="*/ 74 h 374"/>
              <a:gd name="T82" fmla="*/ 1200 w 1453"/>
              <a:gd name="T83" fmla="*/ 67 h 374"/>
              <a:gd name="T84" fmla="*/ 1150 w 1453"/>
              <a:gd name="T85" fmla="*/ 74 h 374"/>
              <a:gd name="T86" fmla="*/ 1107 w 1453"/>
              <a:gd name="T87" fmla="*/ 59 h 374"/>
              <a:gd name="T88" fmla="*/ 1057 w 1453"/>
              <a:gd name="T89" fmla="*/ 30 h 374"/>
              <a:gd name="T90" fmla="*/ 1006 w 1453"/>
              <a:gd name="T91" fmla="*/ 22 h 374"/>
              <a:gd name="T92" fmla="*/ 948 w 1453"/>
              <a:gd name="T93" fmla="*/ 7 h 374"/>
              <a:gd name="T94" fmla="*/ 898 w 1453"/>
              <a:gd name="T95" fmla="*/ 22 h 374"/>
              <a:gd name="T96" fmla="*/ 847 w 1453"/>
              <a:gd name="T97" fmla="*/ 30 h 374"/>
              <a:gd name="T98" fmla="*/ 797 w 1453"/>
              <a:gd name="T99" fmla="*/ 30 h 374"/>
              <a:gd name="T100" fmla="*/ 747 w 1453"/>
              <a:gd name="T101" fmla="*/ 22 h 374"/>
              <a:gd name="T102" fmla="*/ 696 w 1453"/>
              <a:gd name="T103" fmla="*/ 7 h 374"/>
              <a:gd name="T104" fmla="*/ 646 w 1453"/>
              <a:gd name="T105" fmla="*/ 7 h 374"/>
              <a:gd name="T106" fmla="*/ 596 w 1453"/>
              <a:gd name="T107" fmla="*/ 22 h 374"/>
              <a:gd name="T108" fmla="*/ 545 w 1453"/>
              <a:gd name="T109" fmla="*/ 30 h 374"/>
              <a:gd name="T110" fmla="*/ 486 w 1453"/>
              <a:gd name="T111" fmla="*/ 7 h 374"/>
              <a:gd name="T112" fmla="*/ 436 w 1453"/>
              <a:gd name="T113" fmla="*/ 0 h 374"/>
              <a:gd name="T114" fmla="*/ 385 w 1453"/>
              <a:gd name="T115" fmla="*/ 0 h 374"/>
              <a:gd name="T116" fmla="*/ 319 w 1453"/>
              <a:gd name="T117" fmla="*/ 12 h 374"/>
              <a:gd name="T118" fmla="*/ 268 w 1453"/>
              <a:gd name="T119" fmla="*/ 59 h 374"/>
              <a:gd name="T120" fmla="*/ 234 w 1453"/>
              <a:gd name="T121" fmla="*/ 74 h 374"/>
              <a:gd name="T122" fmla="*/ 217 w 1453"/>
              <a:gd name="T123" fmla="*/ 57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83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308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6" cy="621"/>
              </a:xfrm>
              <a:custGeom>
                <a:avLst/>
                <a:gdLst>
                  <a:gd name="T0" fmla="*/ 0 w 76"/>
                  <a:gd name="T1" fmla="*/ 54 h 621"/>
                  <a:gd name="T2" fmla="*/ 11 w 76"/>
                  <a:gd name="T3" fmla="*/ 269 h 621"/>
                  <a:gd name="T4" fmla="*/ 22 w 76"/>
                  <a:gd name="T5" fmla="*/ 442 h 621"/>
                  <a:gd name="T6" fmla="*/ 30 w 76"/>
                  <a:gd name="T7" fmla="*/ 570 h 621"/>
                  <a:gd name="T8" fmla="*/ 28 w 76"/>
                  <a:gd name="T9" fmla="*/ 620 h 621"/>
                  <a:gd name="T10" fmla="*/ 44 w 76"/>
                  <a:gd name="T11" fmla="*/ 620 h 621"/>
                  <a:gd name="T12" fmla="*/ 49 w 76"/>
                  <a:gd name="T13" fmla="*/ 546 h 621"/>
                  <a:gd name="T14" fmla="*/ 52 w 76"/>
                  <a:gd name="T15" fmla="*/ 434 h 621"/>
                  <a:gd name="T16" fmla="*/ 58 w 76"/>
                  <a:gd name="T17" fmla="*/ 329 h 621"/>
                  <a:gd name="T18" fmla="*/ 61 w 76"/>
                  <a:gd name="T19" fmla="*/ 250 h 621"/>
                  <a:gd name="T20" fmla="*/ 67 w 76"/>
                  <a:gd name="T21" fmla="*/ 135 h 621"/>
                  <a:gd name="T22" fmla="*/ 75 w 76"/>
                  <a:gd name="T23" fmla="*/ 36 h 621"/>
                  <a:gd name="T24" fmla="*/ 70 w 76"/>
                  <a:gd name="T25" fmla="*/ 11 h 621"/>
                  <a:gd name="T26" fmla="*/ 62 w 76"/>
                  <a:gd name="T27" fmla="*/ 0 h 621"/>
                  <a:gd name="T28" fmla="*/ 53 w 76"/>
                  <a:gd name="T29" fmla="*/ 121 h 621"/>
                  <a:gd name="T30" fmla="*/ 45 w 76"/>
                  <a:gd name="T31" fmla="*/ 224 h 621"/>
                  <a:gd name="T32" fmla="*/ 43 w 76"/>
                  <a:gd name="T33" fmla="*/ 305 h 621"/>
                  <a:gd name="T34" fmla="*/ 40 w 76"/>
                  <a:gd name="T35" fmla="*/ 390 h 621"/>
                  <a:gd name="T36" fmla="*/ 34 w 76"/>
                  <a:gd name="T37" fmla="*/ 475 h 621"/>
                  <a:gd name="T38" fmla="*/ 25 w 76"/>
                  <a:gd name="T39" fmla="*/ 327 h 621"/>
                  <a:gd name="T40" fmla="*/ 15 w 76"/>
                  <a:gd name="T41" fmla="*/ 187 h 621"/>
                  <a:gd name="T42" fmla="*/ 0 w 76"/>
                  <a:gd name="T43" fmla="*/ 54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5" name="Freeform 13"/>
              <p:cNvSpPr>
                <a:spLocks/>
              </p:cNvSpPr>
              <p:nvPr/>
            </p:nvSpPr>
            <p:spPr bwMode="ltGray">
              <a:xfrm>
                <a:off x="1790" y="1583"/>
                <a:ext cx="120" cy="349"/>
              </a:xfrm>
              <a:custGeom>
                <a:avLst/>
                <a:gdLst>
                  <a:gd name="T0" fmla="*/ 0 w 120"/>
                  <a:gd name="T1" fmla="*/ 161 h 349"/>
                  <a:gd name="T2" fmla="*/ 10 w 120"/>
                  <a:gd name="T3" fmla="*/ 232 h 349"/>
                  <a:gd name="T4" fmla="*/ 20 w 120"/>
                  <a:gd name="T5" fmla="*/ 289 h 349"/>
                  <a:gd name="T6" fmla="*/ 26 w 120"/>
                  <a:gd name="T7" fmla="*/ 331 h 349"/>
                  <a:gd name="T8" fmla="*/ 25 w 120"/>
                  <a:gd name="T9" fmla="*/ 348 h 349"/>
                  <a:gd name="T10" fmla="*/ 39 w 120"/>
                  <a:gd name="T11" fmla="*/ 348 h 349"/>
                  <a:gd name="T12" fmla="*/ 43 w 120"/>
                  <a:gd name="T13" fmla="*/ 323 h 349"/>
                  <a:gd name="T14" fmla="*/ 45 w 120"/>
                  <a:gd name="T15" fmla="*/ 286 h 349"/>
                  <a:gd name="T16" fmla="*/ 51 w 120"/>
                  <a:gd name="T17" fmla="*/ 252 h 349"/>
                  <a:gd name="T18" fmla="*/ 54 w 120"/>
                  <a:gd name="T19" fmla="*/ 226 h 349"/>
                  <a:gd name="T20" fmla="*/ 59 w 120"/>
                  <a:gd name="T21" fmla="*/ 188 h 349"/>
                  <a:gd name="T22" fmla="*/ 66 w 120"/>
                  <a:gd name="T23" fmla="*/ 156 h 349"/>
                  <a:gd name="T24" fmla="*/ 71 w 120"/>
                  <a:gd name="T25" fmla="*/ 127 h 349"/>
                  <a:gd name="T26" fmla="*/ 77 w 120"/>
                  <a:gd name="T27" fmla="*/ 96 h 349"/>
                  <a:gd name="T28" fmla="*/ 86 w 120"/>
                  <a:gd name="T29" fmla="*/ 66 h 349"/>
                  <a:gd name="T30" fmla="*/ 96 w 120"/>
                  <a:gd name="T31" fmla="*/ 40 h 349"/>
                  <a:gd name="T32" fmla="*/ 113 w 120"/>
                  <a:gd name="T33" fmla="*/ 15 h 349"/>
                  <a:gd name="T34" fmla="*/ 119 w 120"/>
                  <a:gd name="T35" fmla="*/ 5 h 349"/>
                  <a:gd name="T36" fmla="*/ 112 w 120"/>
                  <a:gd name="T37" fmla="*/ 0 h 349"/>
                  <a:gd name="T38" fmla="*/ 101 w 120"/>
                  <a:gd name="T39" fmla="*/ 10 h 349"/>
                  <a:gd name="T40" fmla="*/ 86 w 120"/>
                  <a:gd name="T41" fmla="*/ 33 h 349"/>
                  <a:gd name="T42" fmla="*/ 75 w 120"/>
                  <a:gd name="T43" fmla="*/ 57 h 349"/>
                  <a:gd name="T44" fmla="*/ 66 w 120"/>
                  <a:gd name="T45" fmla="*/ 81 h 349"/>
                  <a:gd name="T46" fmla="*/ 60 w 120"/>
                  <a:gd name="T47" fmla="*/ 113 h 349"/>
                  <a:gd name="T48" fmla="*/ 55 w 120"/>
                  <a:gd name="T49" fmla="*/ 144 h 349"/>
                  <a:gd name="T50" fmla="*/ 47 w 120"/>
                  <a:gd name="T51" fmla="*/ 184 h 349"/>
                  <a:gd name="T52" fmla="*/ 40 w 120"/>
                  <a:gd name="T53" fmla="*/ 217 h 349"/>
                  <a:gd name="T54" fmla="*/ 37 w 120"/>
                  <a:gd name="T55" fmla="*/ 244 h 349"/>
                  <a:gd name="T56" fmla="*/ 36 w 120"/>
                  <a:gd name="T57" fmla="*/ 272 h 349"/>
                  <a:gd name="T58" fmla="*/ 30 w 120"/>
                  <a:gd name="T59" fmla="*/ 300 h 349"/>
                  <a:gd name="T60" fmla="*/ 22 w 120"/>
                  <a:gd name="T61" fmla="*/ 251 h 349"/>
                  <a:gd name="T62" fmla="*/ 13 w 120"/>
                  <a:gd name="T63" fmla="*/ 205 h 349"/>
                  <a:gd name="T64" fmla="*/ 0 w 120"/>
                  <a:gd name="T65" fmla="*/ 161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>
                  <a:gd name="T0" fmla="*/ 107 w 266"/>
                  <a:gd name="T1" fmla="*/ 123 h 391"/>
                  <a:gd name="T2" fmla="*/ 116 w 266"/>
                  <a:gd name="T3" fmla="*/ 135 h 391"/>
                  <a:gd name="T4" fmla="*/ 163 w 266"/>
                  <a:gd name="T5" fmla="*/ 114 h 391"/>
                  <a:gd name="T6" fmla="*/ 211 w 266"/>
                  <a:gd name="T7" fmla="*/ 81 h 391"/>
                  <a:gd name="T8" fmla="*/ 233 w 266"/>
                  <a:gd name="T9" fmla="*/ 46 h 391"/>
                  <a:gd name="T10" fmla="*/ 220 w 266"/>
                  <a:gd name="T11" fmla="*/ 76 h 391"/>
                  <a:gd name="T12" fmla="*/ 183 w 266"/>
                  <a:gd name="T13" fmla="*/ 109 h 391"/>
                  <a:gd name="T14" fmla="*/ 142 w 266"/>
                  <a:gd name="T15" fmla="*/ 138 h 391"/>
                  <a:gd name="T16" fmla="*/ 102 w 266"/>
                  <a:gd name="T17" fmla="*/ 159 h 391"/>
                  <a:gd name="T18" fmla="*/ 119 w 266"/>
                  <a:gd name="T19" fmla="*/ 178 h 391"/>
                  <a:gd name="T20" fmla="*/ 155 w 266"/>
                  <a:gd name="T21" fmla="*/ 180 h 391"/>
                  <a:gd name="T22" fmla="*/ 202 w 266"/>
                  <a:gd name="T23" fmla="*/ 187 h 391"/>
                  <a:gd name="T24" fmla="*/ 239 w 266"/>
                  <a:gd name="T25" fmla="*/ 204 h 391"/>
                  <a:gd name="T26" fmla="*/ 251 w 266"/>
                  <a:gd name="T27" fmla="*/ 215 h 391"/>
                  <a:gd name="T28" fmla="*/ 213 w 266"/>
                  <a:gd name="T29" fmla="*/ 204 h 391"/>
                  <a:gd name="T30" fmla="*/ 162 w 266"/>
                  <a:gd name="T31" fmla="*/ 198 h 391"/>
                  <a:gd name="T32" fmla="*/ 114 w 266"/>
                  <a:gd name="T33" fmla="*/ 195 h 391"/>
                  <a:gd name="T34" fmla="*/ 88 w 266"/>
                  <a:gd name="T35" fmla="*/ 203 h 391"/>
                  <a:gd name="T36" fmla="*/ 93 w 266"/>
                  <a:gd name="T37" fmla="*/ 248 h 391"/>
                  <a:gd name="T38" fmla="*/ 93 w 266"/>
                  <a:gd name="T39" fmla="*/ 307 h 391"/>
                  <a:gd name="T40" fmla="*/ 77 w 266"/>
                  <a:gd name="T41" fmla="*/ 354 h 391"/>
                  <a:gd name="T42" fmla="*/ 46 w 266"/>
                  <a:gd name="T43" fmla="*/ 390 h 391"/>
                  <a:gd name="T44" fmla="*/ 50 w 266"/>
                  <a:gd name="T45" fmla="*/ 346 h 391"/>
                  <a:gd name="T46" fmla="*/ 61 w 266"/>
                  <a:gd name="T47" fmla="*/ 299 h 391"/>
                  <a:gd name="T48" fmla="*/ 67 w 266"/>
                  <a:gd name="T49" fmla="*/ 238 h 391"/>
                  <a:gd name="T50" fmla="*/ 64 w 266"/>
                  <a:gd name="T51" fmla="*/ 198 h 391"/>
                  <a:gd name="T52" fmla="*/ 48 w 266"/>
                  <a:gd name="T53" fmla="*/ 221 h 391"/>
                  <a:gd name="T54" fmla="*/ 39 w 266"/>
                  <a:gd name="T55" fmla="*/ 273 h 391"/>
                  <a:gd name="T56" fmla="*/ 32 w 266"/>
                  <a:gd name="T57" fmla="*/ 325 h 391"/>
                  <a:gd name="T58" fmla="*/ 10 w 266"/>
                  <a:gd name="T59" fmla="*/ 364 h 391"/>
                  <a:gd name="T60" fmla="*/ 2 w 266"/>
                  <a:gd name="T61" fmla="*/ 364 h 391"/>
                  <a:gd name="T62" fmla="*/ 2 w 266"/>
                  <a:gd name="T63" fmla="*/ 324 h 391"/>
                  <a:gd name="T64" fmla="*/ 17 w 266"/>
                  <a:gd name="T65" fmla="*/ 287 h 391"/>
                  <a:gd name="T66" fmla="*/ 34 w 266"/>
                  <a:gd name="T67" fmla="*/ 239 h 391"/>
                  <a:gd name="T68" fmla="*/ 42 w 266"/>
                  <a:gd name="T69" fmla="*/ 204 h 391"/>
                  <a:gd name="T70" fmla="*/ 26 w 266"/>
                  <a:gd name="T71" fmla="*/ 182 h 391"/>
                  <a:gd name="T72" fmla="*/ 2 w 266"/>
                  <a:gd name="T73" fmla="*/ 184 h 391"/>
                  <a:gd name="T74" fmla="*/ 2 w 266"/>
                  <a:gd name="T75" fmla="*/ 184 h 391"/>
                  <a:gd name="T76" fmla="*/ 2 w 266"/>
                  <a:gd name="T77" fmla="*/ 184 h 391"/>
                  <a:gd name="T78" fmla="*/ 2 w 266"/>
                  <a:gd name="T79" fmla="*/ 184 h 391"/>
                  <a:gd name="T80" fmla="*/ 2 w 266"/>
                  <a:gd name="T81" fmla="*/ 184 h 391"/>
                  <a:gd name="T82" fmla="*/ 2 w 266"/>
                  <a:gd name="T83" fmla="*/ 184 h 391"/>
                  <a:gd name="T84" fmla="*/ 13 w 266"/>
                  <a:gd name="T85" fmla="*/ 161 h 391"/>
                  <a:gd name="T86" fmla="*/ 13 w 266"/>
                  <a:gd name="T87" fmla="*/ 138 h 391"/>
                  <a:gd name="T88" fmla="*/ 2 w 266"/>
                  <a:gd name="T89" fmla="*/ 105 h 391"/>
                  <a:gd name="T90" fmla="*/ 2 w 266"/>
                  <a:gd name="T91" fmla="*/ 105 h 391"/>
                  <a:gd name="T92" fmla="*/ 2 w 266"/>
                  <a:gd name="T93" fmla="*/ 105 h 391"/>
                  <a:gd name="T94" fmla="*/ 2 w 266"/>
                  <a:gd name="T95" fmla="*/ 105 h 391"/>
                  <a:gd name="T96" fmla="*/ 24 w 266"/>
                  <a:gd name="T97" fmla="*/ 122 h 391"/>
                  <a:gd name="T98" fmla="*/ 53 w 266"/>
                  <a:gd name="T99" fmla="*/ 157 h 391"/>
                  <a:gd name="T100" fmla="*/ 55 w 266"/>
                  <a:gd name="T101" fmla="*/ 130 h 391"/>
                  <a:gd name="T102" fmla="*/ 24 w 266"/>
                  <a:gd name="T103" fmla="*/ 91 h 391"/>
                  <a:gd name="T104" fmla="*/ 2 w 266"/>
                  <a:gd name="T105" fmla="*/ 65 h 391"/>
                  <a:gd name="T106" fmla="*/ 2 w 266"/>
                  <a:gd name="T107" fmla="*/ 65 h 391"/>
                  <a:gd name="T108" fmla="*/ 2 w 266"/>
                  <a:gd name="T109" fmla="*/ 48 h 391"/>
                  <a:gd name="T110" fmla="*/ 30 w 266"/>
                  <a:gd name="T111" fmla="*/ 87 h 391"/>
                  <a:gd name="T112" fmla="*/ 61 w 266"/>
                  <a:gd name="T113" fmla="*/ 138 h 391"/>
                  <a:gd name="T114" fmla="*/ 80 w 266"/>
                  <a:gd name="T115" fmla="*/ 127 h 391"/>
                  <a:gd name="T116" fmla="*/ 106 w 266"/>
                  <a:gd name="T117" fmla="*/ 87 h 391"/>
                  <a:gd name="T118" fmla="*/ 139 w 266"/>
                  <a:gd name="T119" fmla="*/ 39 h 391"/>
                  <a:gd name="T120" fmla="*/ 165 w 266"/>
                  <a:gd name="T121" fmla="*/ 6 h 391"/>
                  <a:gd name="T122" fmla="*/ 163 w 266"/>
                  <a:gd name="T123" fmla="*/ 29 h 391"/>
                  <a:gd name="T124" fmla="*/ 137 w 266"/>
                  <a:gd name="T125" fmla="*/ 76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87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308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2"/>
                </a:xfrm>
                <a:custGeom>
                  <a:avLst/>
                  <a:gdLst>
                    <a:gd name="T0" fmla="*/ 167 w 440"/>
                    <a:gd name="T1" fmla="*/ 42 h 342"/>
                    <a:gd name="T2" fmla="*/ 202 w 440"/>
                    <a:gd name="T3" fmla="*/ 14 h 342"/>
                    <a:gd name="T4" fmla="*/ 245 w 440"/>
                    <a:gd name="T5" fmla="*/ 3 h 342"/>
                    <a:gd name="T6" fmla="*/ 292 w 440"/>
                    <a:gd name="T7" fmla="*/ 2 h 342"/>
                    <a:gd name="T8" fmla="*/ 304 w 440"/>
                    <a:gd name="T9" fmla="*/ 7 h 342"/>
                    <a:gd name="T10" fmla="*/ 272 w 440"/>
                    <a:gd name="T11" fmla="*/ 15 h 342"/>
                    <a:gd name="T12" fmla="*/ 236 w 440"/>
                    <a:gd name="T13" fmla="*/ 26 h 342"/>
                    <a:gd name="T14" fmla="*/ 195 w 440"/>
                    <a:gd name="T15" fmla="*/ 55 h 342"/>
                    <a:gd name="T16" fmla="*/ 191 w 440"/>
                    <a:gd name="T17" fmla="*/ 94 h 342"/>
                    <a:gd name="T18" fmla="*/ 252 w 440"/>
                    <a:gd name="T19" fmla="*/ 70 h 342"/>
                    <a:gd name="T20" fmla="*/ 301 w 440"/>
                    <a:gd name="T21" fmla="*/ 67 h 342"/>
                    <a:gd name="T22" fmla="*/ 354 w 440"/>
                    <a:gd name="T23" fmla="*/ 72 h 342"/>
                    <a:gd name="T24" fmla="*/ 416 w 440"/>
                    <a:gd name="T25" fmla="*/ 79 h 342"/>
                    <a:gd name="T26" fmla="*/ 417 w 440"/>
                    <a:gd name="T27" fmla="*/ 80 h 342"/>
                    <a:gd name="T28" fmla="*/ 357 w 440"/>
                    <a:gd name="T29" fmla="*/ 83 h 342"/>
                    <a:gd name="T30" fmla="*/ 302 w 440"/>
                    <a:gd name="T31" fmla="*/ 84 h 342"/>
                    <a:gd name="T32" fmla="*/ 254 w 440"/>
                    <a:gd name="T33" fmla="*/ 90 h 342"/>
                    <a:gd name="T34" fmla="*/ 200 w 440"/>
                    <a:gd name="T35" fmla="*/ 103 h 342"/>
                    <a:gd name="T36" fmla="*/ 222 w 440"/>
                    <a:gd name="T37" fmla="*/ 123 h 342"/>
                    <a:gd name="T38" fmla="*/ 238 w 440"/>
                    <a:gd name="T39" fmla="*/ 142 h 342"/>
                    <a:gd name="T40" fmla="*/ 184 w 440"/>
                    <a:gd name="T41" fmla="*/ 125 h 342"/>
                    <a:gd name="T42" fmla="*/ 173 w 440"/>
                    <a:gd name="T43" fmla="*/ 136 h 342"/>
                    <a:gd name="T44" fmla="*/ 232 w 440"/>
                    <a:gd name="T45" fmla="*/ 145 h 342"/>
                    <a:gd name="T46" fmla="*/ 282 w 440"/>
                    <a:gd name="T47" fmla="*/ 157 h 342"/>
                    <a:gd name="T48" fmla="*/ 321 w 440"/>
                    <a:gd name="T49" fmla="*/ 190 h 342"/>
                    <a:gd name="T50" fmla="*/ 351 w 440"/>
                    <a:gd name="T51" fmla="*/ 234 h 342"/>
                    <a:gd name="T52" fmla="*/ 344 w 440"/>
                    <a:gd name="T53" fmla="*/ 242 h 342"/>
                    <a:gd name="T54" fmla="*/ 304 w 440"/>
                    <a:gd name="T55" fmla="*/ 214 h 342"/>
                    <a:gd name="T56" fmla="*/ 259 w 440"/>
                    <a:gd name="T57" fmla="*/ 183 h 342"/>
                    <a:gd name="T58" fmla="*/ 211 w 440"/>
                    <a:gd name="T59" fmla="*/ 162 h 342"/>
                    <a:gd name="T60" fmla="*/ 180 w 440"/>
                    <a:gd name="T61" fmla="*/ 155 h 342"/>
                    <a:gd name="T62" fmla="*/ 206 w 440"/>
                    <a:gd name="T63" fmla="*/ 189 h 342"/>
                    <a:gd name="T64" fmla="*/ 238 w 440"/>
                    <a:gd name="T65" fmla="*/ 234 h 342"/>
                    <a:gd name="T66" fmla="*/ 256 w 440"/>
                    <a:gd name="T67" fmla="*/ 275 h 342"/>
                    <a:gd name="T68" fmla="*/ 255 w 440"/>
                    <a:gd name="T69" fmla="*/ 313 h 342"/>
                    <a:gd name="T70" fmla="*/ 232 w 440"/>
                    <a:gd name="T71" fmla="*/ 271 h 342"/>
                    <a:gd name="T72" fmla="*/ 208 w 440"/>
                    <a:gd name="T73" fmla="*/ 226 h 342"/>
                    <a:gd name="T74" fmla="*/ 181 w 440"/>
                    <a:gd name="T75" fmla="*/ 185 h 342"/>
                    <a:gd name="T76" fmla="*/ 157 w 440"/>
                    <a:gd name="T77" fmla="*/ 149 h 342"/>
                    <a:gd name="T78" fmla="*/ 115 w 440"/>
                    <a:gd name="T79" fmla="*/ 170 h 342"/>
                    <a:gd name="T80" fmla="*/ 80 w 440"/>
                    <a:gd name="T81" fmla="*/ 221 h 342"/>
                    <a:gd name="T82" fmla="*/ 51 w 440"/>
                    <a:gd name="T83" fmla="*/ 273 h 342"/>
                    <a:gd name="T84" fmla="*/ 18 w 440"/>
                    <a:gd name="T85" fmla="*/ 321 h 342"/>
                    <a:gd name="T86" fmla="*/ 8 w 440"/>
                    <a:gd name="T87" fmla="*/ 315 h 342"/>
                    <a:gd name="T88" fmla="*/ 47 w 440"/>
                    <a:gd name="T89" fmla="*/ 255 h 342"/>
                    <a:gd name="T90" fmla="*/ 82 w 440"/>
                    <a:gd name="T91" fmla="*/ 208 h 342"/>
                    <a:gd name="T92" fmla="*/ 112 w 440"/>
                    <a:gd name="T93" fmla="*/ 162 h 342"/>
                    <a:gd name="T94" fmla="*/ 139 w 440"/>
                    <a:gd name="T95" fmla="*/ 126 h 342"/>
                    <a:gd name="T96" fmla="*/ 99 w 440"/>
                    <a:gd name="T97" fmla="*/ 83 h 342"/>
                    <a:gd name="T98" fmla="*/ 43 w 440"/>
                    <a:gd name="T99" fmla="*/ 60 h 342"/>
                    <a:gd name="T100" fmla="*/ 20 w 440"/>
                    <a:gd name="T101" fmla="*/ 47 h 342"/>
                    <a:gd name="T102" fmla="*/ 63 w 440"/>
                    <a:gd name="T103" fmla="*/ 61 h 342"/>
                    <a:gd name="T104" fmla="*/ 122 w 440"/>
                    <a:gd name="T105" fmla="*/ 9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>
                    <a:gd name="T0" fmla="*/ 20 w 39"/>
                    <a:gd name="T1" fmla="*/ 0 h 193"/>
                    <a:gd name="T2" fmla="*/ 25 w 39"/>
                    <a:gd name="T3" fmla="*/ 9 h 193"/>
                    <a:gd name="T4" fmla="*/ 28 w 39"/>
                    <a:gd name="T5" fmla="*/ 15 h 193"/>
                    <a:gd name="T6" fmla="*/ 34 w 39"/>
                    <a:gd name="T7" fmla="*/ 24 h 193"/>
                    <a:gd name="T8" fmla="*/ 36 w 39"/>
                    <a:gd name="T9" fmla="*/ 33 h 193"/>
                    <a:gd name="T10" fmla="*/ 37 w 39"/>
                    <a:gd name="T11" fmla="*/ 43 h 193"/>
                    <a:gd name="T12" fmla="*/ 37 w 39"/>
                    <a:gd name="T13" fmla="*/ 56 h 193"/>
                    <a:gd name="T14" fmla="*/ 38 w 39"/>
                    <a:gd name="T15" fmla="*/ 64 h 193"/>
                    <a:gd name="T16" fmla="*/ 37 w 39"/>
                    <a:gd name="T17" fmla="*/ 75 h 193"/>
                    <a:gd name="T18" fmla="*/ 36 w 39"/>
                    <a:gd name="T19" fmla="*/ 86 h 193"/>
                    <a:gd name="T20" fmla="*/ 34 w 39"/>
                    <a:gd name="T21" fmla="*/ 97 h 193"/>
                    <a:gd name="T22" fmla="*/ 31 w 39"/>
                    <a:gd name="T23" fmla="*/ 113 h 193"/>
                    <a:gd name="T24" fmla="*/ 29 w 39"/>
                    <a:gd name="T25" fmla="*/ 122 h 193"/>
                    <a:gd name="T26" fmla="*/ 24 w 39"/>
                    <a:gd name="T27" fmla="*/ 132 h 193"/>
                    <a:gd name="T28" fmla="*/ 18 w 39"/>
                    <a:gd name="T29" fmla="*/ 144 h 193"/>
                    <a:gd name="T30" fmla="*/ 12 w 39"/>
                    <a:gd name="T31" fmla="*/ 155 h 193"/>
                    <a:gd name="T32" fmla="*/ 7 w 39"/>
                    <a:gd name="T33" fmla="*/ 165 h 193"/>
                    <a:gd name="T34" fmla="*/ 3 w 39"/>
                    <a:gd name="T35" fmla="*/ 174 h 193"/>
                    <a:gd name="T36" fmla="*/ 0 w 39"/>
                    <a:gd name="T37" fmla="*/ 192 h 193"/>
                    <a:gd name="T38" fmla="*/ 1 w 39"/>
                    <a:gd name="T39" fmla="*/ 174 h 193"/>
                    <a:gd name="T40" fmla="*/ 3 w 39"/>
                    <a:gd name="T41" fmla="*/ 162 h 193"/>
                    <a:gd name="T42" fmla="*/ 4 w 39"/>
                    <a:gd name="T43" fmla="*/ 151 h 193"/>
                    <a:gd name="T44" fmla="*/ 5 w 39"/>
                    <a:gd name="T45" fmla="*/ 139 h 193"/>
                    <a:gd name="T46" fmla="*/ 7 w 39"/>
                    <a:gd name="T47" fmla="*/ 124 h 193"/>
                    <a:gd name="T48" fmla="*/ 10 w 39"/>
                    <a:gd name="T49" fmla="*/ 113 h 193"/>
                    <a:gd name="T50" fmla="*/ 12 w 39"/>
                    <a:gd name="T51" fmla="*/ 102 h 193"/>
                    <a:gd name="T52" fmla="*/ 15 w 39"/>
                    <a:gd name="T53" fmla="*/ 93 h 193"/>
                    <a:gd name="T54" fmla="*/ 18 w 39"/>
                    <a:gd name="T55" fmla="*/ 82 h 193"/>
                    <a:gd name="T56" fmla="*/ 20 w 39"/>
                    <a:gd name="T57" fmla="*/ 72 h 193"/>
                    <a:gd name="T58" fmla="*/ 22 w 39"/>
                    <a:gd name="T59" fmla="*/ 61 h 193"/>
                    <a:gd name="T60" fmla="*/ 23 w 39"/>
                    <a:gd name="T61" fmla="*/ 52 h 193"/>
                    <a:gd name="T62" fmla="*/ 24 w 39"/>
                    <a:gd name="T63" fmla="*/ 41 h 193"/>
                    <a:gd name="T64" fmla="*/ 24 w 39"/>
                    <a:gd name="T65" fmla="*/ 30 h 193"/>
                    <a:gd name="T66" fmla="*/ 24 w 39"/>
                    <a:gd name="T67" fmla="*/ 15 h 193"/>
                    <a:gd name="T68" fmla="*/ 22 w 39"/>
                    <a:gd name="T69" fmla="*/ 8 h 193"/>
                    <a:gd name="T70" fmla="*/ 20 w 39"/>
                    <a:gd name="T71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0" name="Freeform 18"/>
                <p:cNvSpPr>
                  <a:spLocks/>
                </p:cNvSpPr>
                <p:nvPr/>
              </p:nvSpPr>
              <p:spPr bwMode="ltGray">
                <a:xfrm>
                  <a:off x="1716" y="1535"/>
                  <a:ext cx="171" cy="50"/>
                </a:xfrm>
                <a:custGeom>
                  <a:avLst/>
                  <a:gdLst>
                    <a:gd name="T0" fmla="*/ 170 w 171"/>
                    <a:gd name="T1" fmla="*/ 49 h 50"/>
                    <a:gd name="T2" fmla="*/ 167 w 171"/>
                    <a:gd name="T3" fmla="*/ 40 h 50"/>
                    <a:gd name="T4" fmla="*/ 163 w 171"/>
                    <a:gd name="T5" fmla="*/ 33 h 50"/>
                    <a:gd name="T6" fmla="*/ 160 w 171"/>
                    <a:gd name="T7" fmla="*/ 31 h 50"/>
                    <a:gd name="T8" fmla="*/ 153 w 171"/>
                    <a:gd name="T9" fmla="*/ 29 h 50"/>
                    <a:gd name="T10" fmla="*/ 147 w 171"/>
                    <a:gd name="T11" fmla="*/ 27 h 50"/>
                    <a:gd name="T12" fmla="*/ 140 w 171"/>
                    <a:gd name="T13" fmla="*/ 29 h 50"/>
                    <a:gd name="T14" fmla="*/ 132 w 171"/>
                    <a:gd name="T15" fmla="*/ 30 h 50"/>
                    <a:gd name="T16" fmla="*/ 123 w 171"/>
                    <a:gd name="T17" fmla="*/ 27 h 50"/>
                    <a:gd name="T18" fmla="*/ 111 w 171"/>
                    <a:gd name="T19" fmla="*/ 22 h 50"/>
                    <a:gd name="T20" fmla="*/ 100 w 171"/>
                    <a:gd name="T21" fmla="*/ 18 h 50"/>
                    <a:gd name="T22" fmla="*/ 92 w 171"/>
                    <a:gd name="T23" fmla="*/ 16 h 50"/>
                    <a:gd name="T24" fmla="*/ 80 w 171"/>
                    <a:gd name="T25" fmla="*/ 12 h 50"/>
                    <a:gd name="T26" fmla="*/ 67 w 171"/>
                    <a:gd name="T27" fmla="*/ 8 h 50"/>
                    <a:gd name="T28" fmla="*/ 55 w 171"/>
                    <a:gd name="T29" fmla="*/ 5 h 50"/>
                    <a:gd name="T30" fmla="*/ 42 w 171"/>
                    <a:gd name="T31" fmla="*/ 1 h 50"/>
                    <a:gd name="T32" fmla="*/ 28 w 171"/>
                    <a:gd name="T33" fmla="*/ 1 h 50"/>
                    <a:gd name="T34" fmla="*/ 15 w 171"/>
                    <a:gd name="T35" fmla="*/ 0 h 50"/>
                    <a:gd name="T36" fmla="*/ 12 w 171"/>
                    <a:gd name="T37" fmla="*/ 1 h 50"/>
                    <a:gd name="T38" fmla="*/ 7 w 171"/>
                    <a:gd name="T39" fmla="*/ 4 h 50"/>
                    <a:gd name="T40" fmla="*/ 3 w 171"/>
                    <a:gd name="T41" fmla="*/ 7 h 50"/>
                    <a:gd name="T42" fmla="*/ 0 w 171"/>
                    <a:gd name="T43" fmla="*/ 11 h 50"/>
                    <a:gd name="T44" fmla="*/ 5 w 171"/>
                    <a:gd name="T45" fmla="*/ 11 h 50"/>
                    <a:gd name="T46" fmla="*/ 12 w 171"/>
                    <a:gd name="T47" fmla="*/ 12 h 50"/>
                    <a:gd name="T48" fmla="*/ 19 w 171"/>
                    <a:gd name="T49" fmla="*/ 12 h 50"/>
                    <a:gd name="T50" fmla="*/ 23 w 171"/>
                    <a:gd name="T51" fmla="*/ 11 h 50"/>
                    <a:gd name="T52" fmla="*/ 30 w 171"/>
                    <a:gd name="T53" fmla="*/ 11 h 50"/>
                    <a:gd name="T54" fmla="*/ 39 w 171"/>
                    <a:gd name="T55" fmla="*/ 11 h 50"/>
                    <a:gd name="T56" fmla="*/ 51 w 171"/>
                    <a:gd name="T57" fmla="*/ 11 h 50"/>
                    <a:gd name="T58" fmla="*/ 61 w 171"/>
                    <a:gd name="T59" fmla="*/ 12 h 50"/>
                    <a:gd name="T60" fmla="*/ 71 w 171"/>
                    <a:gd name="T61" fmla="*/ 14 h 50"/>
                    <a:gd name="T62" fmla="*/ 81 w 171"/>
                    <a:gd name="T63" fmla="*/ 15 h 50"/>
                    <a:gd name="T64" fmla="*/ 91 w 171"/>
                    <a:gd name="T65" fmla="*/ 16 h 50"/>
                    <a:gd name="T66" fmla="*/ 99 w 171"/>
                    <a:gd name="T67" fmla="*/ 19 h 50"/>
                    <a:gd name="T68" fmla="*/ 108 w 171"/>
                    <a:gd name="T69" fmla="*/ 23 h 50"/>
                    <a:gd name="T70" fmla="*/ 116 w 171"/>
                    <a:gd name="T71" fmla="*/ 27 h 50"/>
                    <a:gd name="T72" fmla="*/ 125 w 171"/>
                    <a:gd name="T73" fmla="*/ 31 h 50"/>
                    <a:gd name="T74" fmla="*/ 129 w 171"/>
                    <a:gd name="T75" fmla="*/ 32 h 50"/>
                    <a:gd name="T76" fmla="*/ 134 w 171"/>
                    <a:gd name="T77" fmla="*/ 31 h 50"/>
                    <a:gd name="T78" fmla="*/ 140 w 171"/>
                    <a:gd name="T79" fmla="*/ 34 h 50"/>
                    <a:gd name="T80" fmla="*/ 146 w 171"/>
                    <a:gd name="T81" fmla="*/ 37 h 50"/>
                    <a:gd name="T82" fmla="*/ 152 w 171"/>
                    <a:gd name="T83" fmla="*/ 40 h 50"/>
                    <a:gd name="T84" fmla="*/ 161 w 171"/>
                    <a:gd name="T85" fmla="*/ 44 h 50"/>
                    <a:gd name="T86" fmla="*/ 167 w 171"/>
                    <a:gd name="T87" fmla="*/ 46 h 50"/>
                    <a:gd name="T88" fmla="*/ 170 w 171"/>
                    <a:gd name="T89" fmla="*/ 4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>
                    <a:gd name="T0" fmla="*/ 176 w 177"/>
                    <a:gd name="T1" fmla="*/ 20 h 21"/>
                    <a:gd name="T2" fmla="*/ 171 w 177"/>
                    <a:gd name="T3" fmla="*/ 18 h 21"/>
                    <a:gd name="T4" fmla="*/ 166 w 177"/>
                    <a:gd name="T5" fmla="*/ 16 h 21"/>
                    <a:gd name="T6" fmla="*/ 161 w 177"/>
                    <a:gd name="T7" fmla="*/ 13 h 21"/>
                    <a:gd name="T8" fmla="*/ 155 w 177"/>
                    <a:gd name="T9" fmla="*/ 12 h 21"/>
                    <a:gd name="T10" fmla="*/ 149 w 177"/>
                    <a:gd name="T11" fmla="*/ 10 h 21"/>
                    <a:gd name="T12" fmla="*/ 141 w 177"/>
                    <a:gd name="T13" fmla="*/ 6 h 21"/>
                    <a:gd name="T14" fmla="*/ 134 w 177"/>
                    <a:gd name="T15" fmla="*/ 3 h 21"/>
                    <a:gd name="T16" fmla="*/ 128 w 177"/>
                    <a:gd name="T17" fmla="*/ 2 h 21"/>
                    <a:gd name="T18" fmla="*/ 120 w 177"/>
                    <a:gd name="T19" fmla="*/ 3 h 21"/>
                    <a:gd name="T20" fmla="*/ 110 w 177"/>
                    <a:gd name="T21" fmla="*/ 5 h 21"/>
                    <a:gd name="T22" fmla="*/ 106 w 177"/>
                    <a:gd name="T23" fmla="*/ 5 h 21"/>
                    <a:gd name="T24" fmla="*/ 93 w 177"/>
                    <a:gd name="T25" fmla="*/ 3 h 21"/>
                    <a:gd name="T26" fmla="*/ 78 w 177"/>
                    <a:gd name="T27" fmla="*/ 1 h 21"/>
                    <a:gd name="T28" fmla="*/ 69 w 177"/>
                    <a:gd name="T29" fmla="*/ 0 h 21"/>
                    <a:gd name="T30" fmla="*/ 57 w 177"/>
                    <a:gd name="T31" fmla="*/ 0 h 21"/>
                    <a:gd name="T32" fmla="*/ 44 w 177"/>
                    <a:gd name="T33" fmla="*/ 0 h 21"/>
                    <a:gd name="T34" fmla="*/ 36 w 177"/>
                    <a:gd name="T35" fmla="*/ 1 h 21"/>
                    <a:gd name="T36" fmla="*/ 27 w 177"/>
                    <a:gd name="T37" fmla="*/ 2 h 21"/>
                    <a:gd name="T38" fmla="*/ 18 w 177"/>
                    <a:gd name="T39" fmla="*/ 3 h 21"/>
                    <a:gd name="T40" fmla="*/ 9 w 177"/>
                    <a:gd name="T41" fmla="*/ 4 h 21"/>
                    <a:gd name="T42" fmla="*/ 8 w 177"/>
                    <a:gd name="T43" fmla="*/ 8 h 21"/>
                    <a:gd name="T44" fmla="*/ 7 w 177"/>
                    <a:gd name="T45" fmla="*/ 11 h 21"/>
                    <a:gd name="T46" fmla="*/ 4 w 177"/>
                    <a:gd name="T47" fmla="*/ 15 h 21"/>
                    <a:gd name="T48" fmla="*/ 0 w 177"/>
                    <a:gd name="T49" fmla="*/ 17 h 21"/>
                    <a:gd name="T50" fmla="*/ 7 w 177"/>
                    <a:gd name="T51" fmla="*/ 16 h 21"/>
                    <a:gd name="T52" fmla="*/ 15 w 177"/>
                    <a:gd name="T53" fmla="*/ 14 h 21"/>
                    <a:gd name="T54" fmla="*/ 22 w 177"/>
                    <a:gd name="T55" fmla="*/ 12 h 21"/>
                    <a:gd name="T56" fmla="*/ 29 w 177"/>
                    <a:gd name="T57" fmla="*/ 11 h 21"/>
                    <a:gd name="T58" fmla="*/ 37 w 177"/>
                    <a:gd name="T59" fmla="*/ 10 h 21"/>
                    <a:gd name="T60" fmla="*/ 50 w 177"/>
                    <a:gd name="T61" fmla="*/ 10 h 21"/>
                    <a:gd name="T62" fmla="*/ 63 w 177"/>
                    <a:gd name="T63" fmla="*/ 8 h 21"/>
                    <a:gd name="T64" fmla="*/ 79 w 177"/>
                    <a:gd name="T65" fmla="*/ 8 h 21"/>
                    <a:gd name="T66" fmla="*/ 94 w 177"/>
                    <a:gd name="T67" fmla="*/ 7 h 21"/>
                    <a:gd name="T68" fmla="*/ 108 w 177"/>
                    <a:gd name="T69" fmla="*/ 6 h 21"/>
                    <a:gd name="T70" fmla="*/ 120 w 177"/>
                    <a:gd name="T71" fmla="*/ 7 h 21"/>
                    <a:gd name="T72" fmla="*/ 129 w 177"/>
                    <a:gd name="T73" fmla="*/ 10 h 21"/>
                    <a:gd name="T74" fmla="*/ 138 w 177"/>
                    <a:gd name="T75" fmla="*/ 12 h 21"/>
                    <a:gd name="T76" fmla="*/ 148 w 177"/>
                    <a:gd name="T77" fmla="*/ 14 h 21"/>
                    <a:gd name="T78" fmla="*/ 159 w 177"/>
                    <a:gd name="T79" fmla="*/ 17 h 21"/>
                    <a:gd name="T80" fmla="*/ 167 w 177"/>
                    <a:gd name="T81" fmla="*/ 18 h 21"/>
                    <a:gd name="T82" fmla="*/ 176 w 177"/>
                    <a:gd name="T83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9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>
                  <a:gd name="T0" fmla="*/ 82 w 261"/>
                  <a:gd name="T1" fmla="*/ 162 h 374"/>
                  <a:gd name="T2" fmla="*/ 90 w 261"/>
                  <a:gd name="T3" fmla="*/ 154 h 374"/>
                  <a:gd name="T4" fmla="*/ 76 w 261"/>
                  <a:gd name="T5" fmla="*/ 104 h 374"/>
                  <a:gd name="T6" fmla="*/ 54 w 261"/>
                  <a:gd name="T7" fmla="*/ 56 h 374"/>
                  <a:gd name="T8" fmla="*/ 31 w 261"/>
                  <a:gd name="T9" fmla="*/ 33 h 374"/>
                  <a:gd name="T10" fmla="*/ 51 w 261"/>
                  <a:gd name="T11" fmla="*/ 45 h 374"/>
                  <a:gd name="T12" fmla="*/ 72 w 261"/>
                  <a:gd name="T13" fmla="*/ 84 h 374"/>
                  <a:gd name="T14" fmla="*/ 92 w 261"/>
                  <a:gd name="T15" fmla="*/ 126 h 374"/>
                  <a:gd name="T16" fmla="*/ 106 w 261"/>
                  <a:gd name="T17" fmla="*/ 168 h 374"/>
                  <a:gd name="T18" fmla="*/ 118 w 261"/>
                  <a:gd name="T19" fmla="*/ 150 h 374"/>
                  <a:gd name="T20" fmla="*/ 121 w 261"/>
                  <a:gd name="T21" fmla="*/ 114 h 374"/>
                  <a:gd name="T22" fmla="*/ 125 w 261"/>
                  <a:gd name="T23" fmla="*/ 65 h 374"/>
                  <a:gd name="T24" fmla="*/ 136 w 261"/>
                  <a:gd name="T25" fmla="*/ 26 h 374"/>
                  <a:gd name="T26" fmla="*/ 143 w 261"/>
                  <a:gd name="T27" fmla="*/ 12 h 374"/>
                  <a:gd name="T28" fmla="*/ 136 w 261"/>
                  <a:gd name="T29" fmla="*/ 53 h 374"/>
                  <a:gd name="T30" fmla="*/ 132 w 261"/>
                  <a:gd name="T31" fmla="*/ 106 h 374"/>
                  <a:gd name="T32" fmla="*/ 130 w 261"/>
                  <a:gd name="T33" fmla="*/ 155 h 374"/>
                  <a:gd name="T34" fmla="*/ 136 w 261"/>
                  <a:gd name="T35" fmla="*/ 183 h 374"/>
                  <a:gd name="T36" fmla="*/ 166 w 261"/>
                  <a:gd name="T37" fmla="*/ 177 h 374"/>
                  <a:gd name="T38" fmla="*/ 205 w 261"/>
                  <a:gd name="T39" fmla="*/ 178 h 374"/>
                  <a:gd name="T40" fmla="*/ 236 w 261"/>
                  <a:gd name="T41" fmla="*/ 193 h 374"/>
                  <a:gd name="T42" fmla="*/ 260 w 261"/>
                  <a:gd name="T43" fmla="*/ 227 h 374"/>
                  <a:gd name="T44" fmla="*/ 231 w 261"/>
                  <a:gd name="T45" fmla="*/ 222 h 374"/>
                  <a:gd name="T46" fmla="*/ 200 w 261"/>
                  <a:gd name="T47" fmla="*/ 211 h 374"/>
                  <a:gd name="T48" fmla="*/ 159 w 261"/>
                  <a:gd name="T49" fmla="*/ 204 h 374"/>
                  <a:gd name="T50" fmla="*/ 132 w 261"/>
                  <a:gd name="T51" fmla="*/ 208 h 374"/>
                  <a:gd name="T52" fmla="*/ 147 w 261"/>
                  <a:gd name="T53" fmla="*/ 224 h 374"/>
                  <a:gd name="T54" fmla="*/ 182 w 261"/>
                  <a:gd name="T55" fmla="*/ 233 h 374"/>
                  <a:gd name="T56" fmla="*/ 217 w 261"/>
                  <a:gd name="T57" fmla="*/ 240 h 374"/>
                  <a:gd name="T58" fmla="*/ 243 w 261"/>
                  <a:gd name="T59" fmla="*/ 264 h 374"/>
                  <a:gd name="T60" fmla="*/ 256 w 261"/>
                  <a:gd name="T61" fmla="*/ 297 h 374"/>
                  <a:gd name="T62" fmla="*/ 224 w 261"/>
                  <a:gd name="T63" fmla="*/ 277 h 374"/>
                  <a:gd name="T64" fmla="*/ 191 w 261"/>
                  <a:gd name="T65" fmla="*/ 256 h 374"/>
                  <a:gd name="T66" fmla="*/ 160 w 261"/>
                  <a:gd name="T67" fmla="*/ 238 h 374"/>
                  <a:gd name="T68" fmla="*/ 136 w 261"/>
                  <a:gd name="T69" fmla="*/ 230 h 374"/>
                  <a:gd name="T70" fmla="*/ 121 w 261"/>
                  <a:gd name="T71" fmla="*/ 246 h 374"/>
                  <a:gd name="T72" fmla="*/ 135 w 261"/>
                  <a:gd name="T73" fmla="*/ 290 h 374"/>
                  <a:gd name="T74" fmla="*/ 145 w 261"/>
                  <a:gd name="T75" fmla="*/ 342 h 374"/>
                  <a:gd name="T76" fmla="*/ 127 w 261"/>
                  <a:gd name="T77" fmla="*/ 346 h 374"/>
                  <a:gd name="T78" fmla="*/ 116 w 261"/>
                  <a:gd name="T79" fmla="*/ 290 h 374"/>
                  <a:gd name="T80" fmla="*/ 101 w 261"/>
                  <a:gd name="T81" fmla="*/ 256 h 374"/>
                  <a:gd name="T82" fmla="*/ 83 w 261"/>
                  <a:gd name="T83" fmla="*/ 274 h 374"/>
                  <a:gd name="T84" fmla="*/ 64 w 261"/>
                  <a:gd name="T85" fmla="*/ 309 h 374"/>
                  <a:gd name="T86" fmla="*/ 44 w 261"/>
                  <a:gd name="T87" fmla="*/ 360 h 374"/>
                  <a:gd name="T88" fmla="*/ 51 w 261"/>
                  <a:gd name="T89" fmla="*/ 314 h 374"/>
                  <a:gd name="T90" fmla="*/ 69 w 261"/>
                  <a:gd name="T91" fmla="*/ 272 h 374"/>
                  <a:gd name="T92" fmla="*/ 91 w 261"/>
                  <a:gd name="T93" fmla="*/ 238 h 374"/>
                  <a:gd name="T94" fmla="*/ 99 w 261"/>
                  <a:gd name="T95" fmla="*/ 212 h 374"/>
                  <a:gd name="T96" fmla="*/ 77 w 261"/>
                  <a:gd name="T97" fmla="*/ 226 h 374"/>
                  <a:gd name="T98" fmla="*/ 52 w 261"/>
                  <a:gd name="T99" fmla="*/ 261 h 374"/>
                  <a:gd name="T100" fmla="*/ 28 w 261"/>
                  <a:gd name="T101" fmla="*/ 301 h 374"/>
                  <a:gd name="T102" fmla="*/ 24 w 261"/>
                  <a:gd name="T103" fmla="*/ 288 h 374"/>
                  <a:gd name="T104" fmla="*/ 42 w 261"/>
                  <a:gd name="T105" fmla="*/ 262 h 374"/>
                  <a:gd name="T106" fmla="*/ 71 w 261"/>
                  <a:gd name="T107" fmla="*/ 229 h 374"/>
                  <a:gd name="T108" fmla="*/ 101 w 261"/>
                  <a:gd name="T109" fmla="*/ 206 h 374"/>
                  <a:gd name="T110" fmla="*/ 73 w 261"/>
                  <a:gd name="T111" fmla="*/ 180 h 374"/>
                  <a:gd name="T112" fmla="*/ 46 w 261"/>
                  <a:gd name="T113" fmla="*/ 148 h 374"/>
                  <a:gd name="T114" fmla="*/ 17 w 261"/>
                  <a:gd name="T115" fmla="*/ 118 h 374"/>
                  <a:gd name="T116" fmla="*/ 3 w 261"/>
                  <a:gd name="T117" fmla="*/ 98 h 374"/>
                  <a:gd name="T118" fmla="*/ 32 w 261"/>
                  <a:gd name="T119" fmla="*/ 115 h 374"/>
                  <a:gd name="T120" fmla="*/ 64 w 261"/>
                  <a:gd name="T121" fmla="*/ 14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93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4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309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>
                    <a:gd name="T0" fmla="*/ 91 w 92"/>
                    <a:gd name="T1" fmla="*/ 296 h 638"/>
                    <a:gd name="T2" fmla="*/ 83 w 92"/>
                    <a:gd name="T3" fmla="*/ 425 h 638"/>
                    <a:gd name="T4" fmla="*/ 75 w 92"/>
                    <a:gd name="T5" fmla="*/ 529 h 638"/>
                    <a:gd name="T6" fmla="*/ 70 w 92"/>
                    <a:gd name="T7" fmla="*/ 606 h 638"/>
                    <a:gd name="T8" fmla="*/ 71 w 92"/>
                    <a:gd name="T9" fmla="*/ 637 h 638"/>
                    <a:gd name="T10" fmla="*/ 60 w 92"/>
                    <a:gd name="T11" fmla="*/ 637 h 638"/>
                    <a:gd name="T12" fmla="*/ 57 w 92"/>
                    <a:gd name="T13" fmla="*/ 592 h 638"/>
                    <a:gd name="T14" fmla="*/ 55 w 92"/>
                    <a:gd name="T15" fmla="*/ 524 h 638"/>
                    <a:gd name="T16" fmla="*/ 51 w 92"/>
                    <a:gd name="T17" fmla="*/ 461 h 638"/>
                    <a:gd name="T18" fmla="*/ 49 w 92"/>
                    <a:gd name="T19" fmla="*/ 414 h 638"/>
                    <a:gd name="T20" fmla="*/ 45 w 92"/>
                    <a:gd name="T21" fmla="*/ 345 h 638"/>
                    <a:gd name="T22" fmla="*/ 40 w 92"/>
                    <a:gd name="T23" fmla="*/ 285 h 638"/>
                    <a:gd name="T24" fmla="*/ 35 w 92"/>
                    <a:gd name="T25" fmla="*/ 233 h 638"/>
                    <a:gd name="T26" fmla="*/ 31 w 92"/>
                    <a:gd name="T27" fmla="*/ 177 h 638"/>
                    <a:gd name="T28" fmla="*/ 24 w 92"/>
                    <a:gd name="T29" fmla="*/ 121 h 638"/>
                    <a:gd name="T30" fmla="*/ 17 w 92"/>
                    <a:gd name="T31" fmla="*/ 74 h 638"/>
                    <a:gd name="T32" fmla="*/ 4 w 92"/>
                    <a:gd name="T33" fmla="*/ 28 h 638"/>
                    <a:gd name="T34" fmla="*/ 0 w 92"/>
                    <a:gd name="T35" fmla="*/ 10 h 638"/>
                    <a:gd name="T36" fmla="*/ 5 w 92"/>
                    <a:gd name="T37" fmla="*/ 0 h 638"/>
                    <a:gd name="T38" fmla="*/ 13 w 92"/>
                    <a:gd name="T39" fmla="*/ 18 h 638"/>
                    <a:gd name="T40" fmla="*/ 24 w 92"/>
                    <a:gd name="T41" fmla="*/ 61 h 638"/>
                    <a:gd name="T42" fmla="*/ 33 w 92"/>
                    <a:gd name="T43" fmla="*/ 104 h 638"/>
                    <a:gd name="T44" fmla="*/ 40 w 92"/>
                    <a:gd name="T45" fmla="*/ 150 h 638"/>
                    <a:gd name="T46" fmla="*/ 44 w 92"/>
                    <a:gd name="T47" fmla="*/ 208 h 638"/>
                    <a:gd name="T48" fmla="*/ 48 w 92"/>
                    <a:gd name="T49" fmla="*/ 263 h 638"/>
                    <a:gd name="T50" fmla="*/ 55 w 92"/>
                    <a:gd name="T51" fmla="*/ 337 h 638"/>
                    <a:gd name="T52" fmla="*/ 59 w 92"/>
                    <a:gd name="T53" fmla="*/ 398 h 638"/>
                    <a:gd name="T54" fmla="*/ 61 w 92"/>
                    <a:gd name="T55" fmla="*/ 447 h 638"/>
                    <a:gd name="T56" fmla="*/ 63 w 92"/>
                    <a:gd name="T57" fmla="*/ 498 h 638"/>
                    <a:gd name="T58" fmla="*/ 68 w 92"/>
                    <a:gd name="T59" fmla="*/ 550 h 638"/>
                    <a:gd name="T60" fmla="*/ 73 w 92"/>
                    <a:gd name="T61" fmla="*/ 460 h 638"/>
                    <a:gd name="T62" fmla="*/ 80 w 92"/>
                    <a:gd name="T63" fmla="*/ 376 h 638"/>
                    <a:gd name="T64" fmla="*/ 91 w 92"/>
                    <a:gd name="T65" fmla="*/ 296 h 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>
                    <a:gd name="T0" fmla="*/ 136 w 246"/>
                    <a:gd name="T1" fmla="*/ 67 h 466"/>
                    <a:gd name="T2" fmla="*/ 105 w 246"/>
                    <a:gd name="T3" fmla="*/ 12 h 466"/>
                    <a:gd name="T4" fmla="*/ 55 w 246"/>
                    <a:gd name="T5" fmla="*/ 1 h 466"/>
                    <a:gd name="T6" fmla="*/ 58 w 246"/>
                    <a:gd name="T7" fmla="*/ 12 h 466"/>
                    <a:gd name="T8" fmla="*/ 96 w 246"/>
                    <a:gd name="T9" fmla="*/ 39 h 466"/>
                    <a:gd name="T10" fmla="*/ 130 w 246"/>
                    <a:gd name="T11" fmla="*/ 134 h 466"/>
                    <a:gd name="T12" fmla="*/ 73 w 246"/>
                    <a:gd name="T13" fmla="*/ 85 h 466"/>
                    <a:gd name="T14" fmla="*/ 32 w 246"/>
                    <a:gd name="T15" fmla="*/ 75 h 466"/>
                    <a:gd name="T16" fmla="*/ 7 w 246"/>
                    <a:gd name="T17" fmla="*/ 103 h 466"/>
                    <a:gd name="T18" fmla="*/ 38 w 246"/>
                    <a:gd name="T19" fmla="*/ 103 h 466"/>
                    <a:gd name="T20" fmla="*/ 108 w 246"/>
                    <a:gd name="T21" fmla="*/ 129 h 466"/>
                    <a:gd name="T22" fmla="*/ 104 w 246"/>
                    <a:gd name="T23" fmla="*/ 146 h 466"/>
                    <a:gd name="T24" fmla="*/ 92 w 246"/>
                    <a:gd name="T25" fmla="*/ 171 h 466"/>
                    <a:gd name="T26" fmla="*/ 126 w 246"/>
                    <a:gd name="T27" fmla="*/ 170 h 466"/>
                    <a:gd name="T28" fmla="*/ 69 w 246"/>
                    <a:gd name="T29" fmla="*/ 193 h 466"/>
                    <a:gd name="T30" fmla="*/ 37 w 246"/>
                    <a:gd name="T31" fmla="*/ 233 h 466"/>
                    <a:gd name="T32" fmla="*/ 6 w 246"/>
                    <a:gd name="T33" fmla="*/ 325 h 466"/>
                    <a:gd name="T34" fmla="*/ 72 w 246"/>
                    <a:gd name="T35" fmla="*/ 231 h 466"/>
                    <a:gd name="T36" fmla="*/ 118 w 246"/>
                    <a:gd name="T37" fmla="*/ 194 h 466"/>
                    <a:gd name="T38" fmla="*/ 94 w 246"/>
                    <a:gd name="T39" fmla="*/ 269 h 466"/>
                    <a:gd name="T40" fmla="*/ 76 w 246"/>
                    <a:gd name="T41" fmla="*/ 338 h 466"/>
                    <a:gd name="T42" fmla="*/ 71 w 246"/>
                    <a:gd name="T43" fmla="*/ 408 h 466"/>
                    <a:gd name="T44" fmla="*/ 98 w 246"/>
                    <a:gd name="T45" fmla="*/ 303 h 466"/>
                    <a:gd name="T46" fmla="*/ 124 w 246"/>
                    <a:gd name="T47" fmla="*/ 236 h 466"/>
                    <a:gd name="T48" fmla="*/ 125 w 246"/>
                    <a:gd name="T49" fmla="*/ 214 h 466"/>
                    <a:gd name="T50" fmla="*/ 118 w 246"/>
                    <a:gd name="T51" fmla="*/ 323 h 466"/>
                    <a:gd name="T52" fmla="*/ 138 w 246"/>
                    <a:gd name="T53" fmla="*/ 439 h 466"/>
                    <a:gd name="T54" fmla="*/ 128 w 246"/>
                    <a:gd name="T55" fmla="*/ 313 h 466"/>
                    <a:gd name="T56" fmla="*/ 127 w 246"/>
                    <a:gd name="T57" fmla="*/ 223 h 466"/>
                    <a:gd name="T58" fmla="*/ 147 w 246"/>
                    <a:gd name="T59" fmla="*/ 189 h 466"/>
                    <a:gd name="T60" fmla="*/ 188 w 246"/>
                    <a:gd name="T61" fmla="*/ 298 h 466"/>
                    <a:gd name="T62" fmla="*/ 223 w 246"/>
                    <a:gd name="T63" fmla="*/ 411 h 466"/>
                    <a:gd name="T64" fmla="*/ 193 w 246"/>
                    <a:gd name="T65" fmla="*/ 292 h 466"/>
                    <a:gd name="T66" fmla="*/ 160 w 246"/>
                    <a:gd name="T67" fmla="*/ 190 h 466"/>
                    <a:gd name="T68" fmla="*/ 164 w 246"/>
                    <a:gd name="T69" fmla="*/ 121 h 466"/>
                    <a:gd name="T70" fmla="*/ 194 w 246"/>
                    <a:gd name="T71" fmla="*/ 130 h 466"/>
                    <a:gd name="T72" fmla="*/ 240 w 246"/>
                    <a:gd name="T73" fmla="*/ 125 h 466"/>
                    <a:gd name="T74" fmla="*/ 216 w 246"/>
                    <a:gd name="T75" fmla="*/ 122 h 466"/>
                    <a:gd name="T76" fmla="*/ 163 w 246"/>
                    <a:gd name="T77" fmla="*/ 144 h 466"/>
                    <a:gd name="T78" fmla="*/ 194 w 246"/>
                    <a:gd name="T79" fmla="*/ 109 h 466"/>
                    <a:gd name="T80" fmla="*/ 244 w 246"/>
                    <a:gd name="T81" fmla="*/ 101 h 466"/>
                    <a:gd name="T82" fmla="*/ 229 w 246"/>
                    <a:gd name="T83" fmla="*/ 88 h 466"/>
                    <a:gd name="T84" fmla="*/ 163 w 246"/>
                    <a:gd name="T85" fmla="*/ 138 h 466"/>
                    <a:gd name="T86" fmla="*/ 172 w 246"/>
                    <a:gd name="T87" fmla="*/ 99 h 466"/>
                    <a:gd name="T88" fmla="*/ 226 w 246"/>
                    <a:gd name="T89" fmla="*/ 61 h 466"/>
                    <a:gd name="T90" fmla="*/ 188 w 246"/>
                    <a:gd name="T91" fmla="*/ 82 h 466"/>
                    <a:gd name="T92" fmla="*/ 147 w 246"/>
                    <a:gd name="T93" fmla="*/ 109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309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>
                    <a:gd name="T0" fmla="*/ 129 w 130"/>
                    <a:gd name="T1" fmla="*/ 230 h 496"/>
                    <a:gd name="T2" fmla="*/ 118 w 130"/>
                    <a:gd name="T3" fmla="*/ 330 h 496"/>
                    <a:gd name="T4" fmla="*/ 107 w 130"/>
                    <a:gd name="T5" fmla="*/ 411 h 496"/>
                    <a:gd name="T6" fmla="*/ 100 w 130"/>
                    <a:gd name="T7" fmla="*/ 471 h 496"/>
                    <a:gd name="T8" fmla="*/ 101 w 130"/>
                    <a:gd name="T9" fmla="*/ 495 h 496"/>
                    <a:gd name="T10" fmla="*/ 86 w 130"/>
                    <a:gd name="T11" fmla="*/ 495 h 496"/>
                    <a:gd name="T12" fmla="*/ 81 w 130"/>
                    <a:gd name="T13" fmla="*/ 460 h 496"/>
                    <a:gd name="T14" fmla="*/ 79 w 130"/>
                    <a:gd name="T15" fmla="*/ 408 h 496"/>
                    <a:gd name="T16" fmla="*/ 73 w 130"/>
                    <a:gd name="T17" fmla="*/ 358 h 496"/>
                    <a:gd name="T18" fmla="*/ 70 w 130"/>
                    <a:gd name="T19" fmla="*/ 321 h 496"/>
                    <a:gd name="T20" fmla="*/ 64 w 130"/>
                    <a:gd name="T21" fmla="*/ 268 h 496"/>
                    <a:gd name="T22" fmla="*/ 56 w 130"/>
                    <a:gd name="T23" fmla="*/ 222 h 496"/>
                    <a:gd name="T24" fmla="*/ 51 w 130"/>
                    <a:gd name="T25" fmla="*/ 181 h 496"/>
                    <a:gd name="T26" fmla="*/ 45 w 130"/>
                    <a:gd name="T27" fmla="*/ 137 h 496"/>
                    <a:gd name="T28" fmla="*/ 35 w 130"/>
                    <a:gd name="T29" fmla="*/ 94 h 496"/>
                    <a:gd name="T30" fmla="*/ 24 w 130"/>
                    <a:gd name="T31" fmla="*/ 57 h 496"/>
                    <a:gd name="T32" fmla="*/ 6 w 130"/>
                    <a:gd name="T33" fmla="*/ 21 h 496"/>
                    <a:gd name="T34" fmla="*/ 0 w 130"/>
                    <a:gd name="T35" fmla="*/ 8 h 496"/>
                    <a:gd name="T36" fmla="*/ 7 w 130"/>
                    <a:gd name="T37" fmla="*/ 0 h 496"/>
                    <a:gd name="T38" fmla="*/ 19 w 130"/>
                    <a:gd name="T39" fmla="*/ 14 h 496"/>
                    <a:gd name="T40" fmla="*/ 35 w 130"/>
                    <a:gd name="T41" fmla="*/ 47 h 496"/>
                    <a:gd name="T42" fmla="*/ 47 w 130"/>
                    <a:gd name="T43" fmla="*/ 81 h 496"/>
                    <a:gd name="T44" fmla="*/ 56 w 130"/>
                    <a:gd name="T45" fmla="*/ 116 h 496"/>
                    <a:gd name="T46" fmla="*/ 63 w 130"/>
                    <a:gd name="T47" fmla="*/ 161 h 496"/>
                    <a:gd name="T48" fmla="*/ 69 w 130"/>
                    <a:gd name="T49" fmla="*/ 204 h 496"/>
                    <a:gd name="T50" fmla="*/ 77 w 130"/>
                    <a:gd name="T51" fmla="*/ 262 h 496"/>
                    <a:gd name="T52" fmla="*/ 84 w 130"/>
                    <a:gd name="T53" fmla="*/ 309 h 496"/>
                    <a:gd name="T54" fmla="*/ 87 w 130"/>
                    <a:gd name="T55" fmla="*/ 347 h 496"/>
                    <a:gd name="T56" fmla="*/ 90 w 130"/>
                    <a:gd name="T57" fmla="*/ 386 h 496"/>
                    <a:gd name="T58" fmla="*/ 96 w 130"/>
                    <a:gd name="T59" fmla="*/ 427 h 496"/>
                    <a:gd name="T60" fmla="*/ 104 w 130"/>
                    <a:gd name="T61" fmla="*/ 357 h 496"/>
                    <a:gd name="T62" fmla="*/ 114 w 130"/>
                    <a:gd name="T63" fmla="*/ 292 h 496"/>
                    <a:gd name="T64" fmla="*/ 129 w 130"/>
                    <a:gd name="T65" fmla="*/ 23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8"/>
                </a:xfrm>
                <a:custGeom>
                  <a:avLst/>
                  <a:gdLst>
                    <a:gd name="T0" fmla="*/ 60 w 229"/>
                    <a:gd name="T1" fmla="*/ 58 h 358"/>
                    <a:gd name="T2" fmla="*/ 67 w 229"/>
                    <a:gd name="T3" fmla="*/ 44 h 358"/>
                    <a:gd name="T4" fmla="*/ 64 w 229"/>
                    <a:gd name="T5" fmla="*/ 5 h 358"/>
                    <a:gd name="T6" fmla="*/ 64 w 229"/>
                    <a:gd name="T7" fmla="*/ 5 h 358"/>
                    <a:gd name="T8" fmla="*/ 64 w 229"/>
                    <a:gd name="T9" fmla="*/ 5 h 358"/>
                    <a:gd name="T10" fmla="*/ 64 w 229"/>
                    <a:gd name="T11" fmla="*/ 5 h 358"/>
                    <a:gd name="T12" fmla="*/ 64 w 229"/>
                    <a:gd name="T13" fmla="*/ 5 h 358"/>
                    <a:gd name="T14" fmla="*/ 70 w 229"/>
                    <a:gd name="T15" fmla="*/ 2 h 358"/>
                    <a:gd name="T16" fmla="*/ 82 w 229"/>
                    <a:gd name="T17" fmla="*/ 66 h 358"/>
                    <a:gd name="T18" fmla="*/ 94 w 229"/>
                    <a:gd name="T19" fmla="*/ 39 h 358"/>
                    <a:gd name="T20" fmla="*/ 101 w 229"/>
                    <a:gd name="T21" fmla="*/ 5 h 358"/>
                    <a:gd name="T22" fmla="*/ 104 w 229"/>
                    <a:gd name="T23" fmla="*/ 5 h 358"/>
                    <a:gd name="T24" fmla="*/ 103 w 229"/>
                    <a:gd name="T25" fmla="*/ 5 h 358"/>
                    <a:gd name="T26" fmla="*/ 104 w 229"/>
                    <a:gd name="T27" fmla="*/ 5 h 358"/>
                    <a:gd name="T28" fmla="*/ 102 w 229"/>
                    <a:gd name="T29" fmla="*/ 5 h 358"/>
                    <a:gd name="T30" fmla="*/ 103 w 229"/>
                    <a:gd name="T31" fmla="*/ 5 h 358"/>
                    <a:gd name="T32" fmla="*/ 105 w 229"/>
                    <a:gd name="T33" fmla="*/ 47 h 358"/>
                    <a:gd name="T34" fmla="*/ 111 w 229"/>
                    <a:gd name="T35" fmla="*/ 88 h 358"/>
                    <a:gd name="T36" fmla="*/ 139 w 229"/>
                    <a:gd name="T37" fmla="*/ 79 h 358"/>
                    <a:gd name="T38" fmla="*/ 176 w 229"/>
                    <a:gd name="T39" fmla="*/ 81 h 358"/>
                    <a:gd name="T40" fmla="*/ 205 w 229"/>
                    <a:gd name="T41" fmla="*/ 104 h 358"/>
                    <a:gd name="T42" fmla="*/ 228 w 229"/>
                    <a:gd name="T43" fmla="*/ 155 h 358"/>
                    <a:gd name="T44" fmla="*/ 200 w 229"/>
                    <a:gd name="T45" fmla="*/ 147 h 358"/>
                    <a:gd name="T46" fmla="*/ 171 w 229"/>
                    <a:gd name="T47" fmla="*/ 131 h 358"/>
                    <a:gd name="T48" fmla="*/ 132 w 229"/>
                    <a:gd name="T49" fmla="*/ 121 h 358"/>
                    <a:gd name="T50" fmla="*/ 107 w 229"/>
                    <a:gd name="T51" fmla="*/ 125 h 358"/>
                    <a:gd name="T52" fmla="*/ 122 w 229"/>
                    <a:gd name="T53" fmla="*/ 150 h 358"/>
                    <a:gd name="T54" fmla="*/ 154 w 229"/>
                    <a:gd name="T55" fmla="*/ 165 h 358"/>
                    <a:gd name="T56" fmla="*/ 187 w 229"/>
                    <a:gd name="T57" fmla="*/ 175 h 358"/>
                    <a:gd name="T58" fmla="*/ 212 w 229"/>
                    <a:gd name="T59" fmla="*/ 212 h 358"/>
                    <a:gd name="T60" fmla="*/ 224 w 229"/>
                    <a:gd name="T61" fmla="*/ 262 h 358"/>
                    <a:gd name="T62" fmla="*/ 194 w 229"/>
                    <a:gd name="T63" fmla="*/ 231 h 358"/>
                    <a:gd name="T64" fmla="*/ 163 w 229"/>
                    <a:gd name="T65" fmla="*/ 199 h 358"/>
                    <a:gd name="T66" fmla="*/ 133 w 229"/>
                    <a:gd name="T67" fmla="*/ 172 h 358"/>
                    <a:gd name="T68" fmla="*/ 111 w 229"/>
                    <a:gd name="T69" fmla="*/ 159 h 358"/>
                    <a:gd name="T70" fmla="*/ 97 w 229"/>
                    <a:gd name="T71" fmla="*/ 185 h 358"/>
                    <a:gd name="T72" fmla="*/ 115 w 229"/>
                    <a:gd name="T73" fmla="*/ 245 h 358"/>
                    <a:gd name="T74" fmla="*/ 132 w 229"/>
                    <a:gd name="T75" fmla="*/ 312 h 358"/>
                    <a:gd name="T76" fmla="*/ 114 w 229"/>
                    <a:gd name="T77" fmla="*/ 328 h 358"/>
                    <a:gd name="T78" fmla="*/ 95 w 229"/>
                    <a:gd name="T79" fmla="*/ 236 h 358"/>
                    <a:gd name="T80" fmla="*/ 78 w 229"/>
                    <a:gd name="T81" fmla="*/ 179 h 358"/>
                    <a:gd name="T82" fmla="*/ 73 w 229"/>
                    <a:gd name="T83" fmla="*/ 197 h 358"/>
                    <a:gd name="T84" fmla="*/ 74 w 229"/>
                    <a:gd name="T85" fmla="*/ 186 h 358"/>
                    <a:gd name="T86" fmla="*/ 70 w 229"/>
                    <a:gd name="T87" fmla="*/ 206 h 358"/>
                    <a:gd name="T88" fmla="*/ 51 w 229"/>
                    <a:gd name="T89" fmla="*/ 257 h 358"/>
                    <a:gd name="T90" fmla="*/ 32 w 229"/>
                    <a:gd name="T91" fmla="*/ 322 h 358"/>
                    <a:gd name="T92" fmla="*/ 28 w 229"/>
                    <a:gd name="T93" fmla="*/ 304 h 358"/>
                    <a:gd name="T94" fmla="*/ 38 w 229"/>
                    <a:gd name="T95" fmla="*/ 249 h 358"/>
                    <a:gd name="T96" fmla="*/ 59 w 229"/>
                    <a:gd name="T97" fmla="*/ 189 h 358"/>
                    <a:gd name="T98" fmla="*/ 82 w 229"/>
                    <a:gd name="T99" fmla="*/ 143 h 358"/>
                    <a:gd name="T100" fmla="*/ 65 w 229"/>
                    <a:gd name="T101" fmla="*/ 139 h 358"/>
                    <a:gd name="T102" fmla="*/ 40 w 229"/>
                    <a:gd name="T103" fmla="*/ 189 h 358"/>
                    <a:gd name="T104" fmla="*/ 18 w 229"/>
                    <a:gd name="T105" fmla="*/ 243 h 358"/>
                    <a:gd name="T106" fmla="*/ 2 w 229"/>
                    <a:gd name="T107" fmla="*/ 278 h 358"/>
                    <a:gd name="T108" fmla="*/ 13 w 229"/>
                    <a:gd name="T109" fmla="*/ 229 h 358"/>
                    <a:gd name="T110" fmla="*/ 37 w 229"/>
                    <a:gd name="T111" fmla="*/ 179 h 358"/>
                    <a:gd name="T112" fmla="*/ 70 w 229"/>
                    <a:gd name="T113" fmla="*/ 130 h 358"/>
                    <a:gd name="T114" fmla="*/ 62 w 229"/>
                    <a:gd name="T115" fmla="*/ 99 h 358"/>
                    <a:gd name="T116" fmla="*/ 37 w 229"/>
                    <a:gd name="T117" fmla="*/ 59 h 358"/>
                    <a:gd name="T118" fmla="*/ 11 w 229"/>
                    <a:gd name="T119" fmla="*/ 12 h 358"/>
                    <a:gd name="T120" fmla="*/ 14 w 229"/>
                    <a:gd name="T121" fmla="*/ 5 h 358"/>
                    <a:gd name="T122" fmla="*/ 27 w 229"/>
                    <a:gd name="T123" fmla="*/ 5 h 358"/>
                    <a:gd name="T124" fmla="*/ 31 w 229"/>
                    <a:gd name="T125" fmla="*/ 1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310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>
                      <a:gd name="T0" fmla="*/ 159 w 420"/>
                      <a:gd name="T1" fmla="*/ 41 h 326"/>
                      <a:gd name="T2" fmla="*/ 193 w 420"/>
                      <a:gd name="T3" fmla="*/ 13 h 326"/>
                      <a:gd name="T4" fmla="*/ 233 w 420"/>
                      <a:gd name="T5" fmla="*/ 2 h 326"/>
                      <a:gd name="T6" fmla="*/ 279 w 420"/>
                      <a:gd name="T7" fmla="*/ 2 h 326"/>
                      <a:gd name="T8" fmla="*/ 290 w 420"/>
                      <a:gd name="T9" fmla="*/ 6 h 326"/>
                      <a:gd name="T10" fmla="*/ 260 w 420"/>
                      <a:gd name="T11" fmla="*/ 14 h 326"/>
                      <a:gd name="T12" fmla="*/ 225 w 420"/>
                      <a:gd name="T13" fmla="*/ 25 h 326"/>
                      <a:gd name="T14" fmla="*/ 186 w 420"/>
                      <a:gd name="T15" fmla="*/ 52 h 326"/>
                      <a:gd name="T16" fmla="*/ 183 w 420"/>
                      <a:gd name="T17" fmla="*/ 89 h 326"/>
                      <a:gd name="T18" fmla="*/ 240 w 420"/>
                      <a:gd name="T19" fmla="*/ 66 h 326"/>
                      <a:gd name="T20" fmla="*/ 288 w 420"/>
                      <a:gd name="T21" fmla="*/ 64 h 326"/>
                      <a:gd name="T22" fmla="*/ 338 w 420"/>
                      <a:gd name="T23" fmla="*/ 69 h 326"/>
                      <a:gd name="T24" fmla="*/ 397 w 420"/>
                      <a:gd name="T25" fmla="*/ 75 h 326"/>
                      <a:gd name="T26" fmla="*/ 398 w 420"/>
                      <a:gd name="T27" fmla="*/ 76 h 326"/>
                      <a:gd name="T28" fmla="*/ 341 w 420"/>
                      <a:gd name="T29" fmla="*/ 79 h 326"/>
                      <a:gd name="T30" fmla="*/ 288 w 420"/>
                      <a:gd name="T31" fmla="*/ 80 h 326"/>
                      <a:gd name="T32" fmla="*/ 242 w 420"/>
                      <a:gd name="T33" fmla="*/ 86 h 326"/>
                      <a:gd name="T34" fmla="*/ 191 w 420"/>
                      <a:gd name="T35" fmla="*/ 98 h 326"/>
                      <a:gd name="T36" fmla="*/ 212 w 420"/>
                      <a:gd name="T37" fmla="*/ 118 h 326"/>
                      <a:gd name="T38" fmla="*/ 227 w 420"/>
                      <a:gd name="T39" fmla="*/ 136 h 326"/>
                      <a:gd name="T40" fmla="*/ 175 w 420"/>
                      <a:gd name="T41" fmla="*/ 119 h 326"/>
                      <a:gd name="T42" fmla="*/ 165 w 420"/>
                      <a:gd name="T43" fmla="*/ 129 h 326"/>
                      <a:gd name="T44" fmla="*/ 221 w 420"/>
                      <a:gd name="T45" fmla="*/ 138 h 326"/>
                      <a:gd name="T46" fmla="*/ 269 w 420"/>
                      <a:gd name="T47" fmla="*/ 150 h 326"/>
                      <a:gd name="T48" fmla="*/ 306 w 420"/>
                      <a:gd name="T49" fmla="*/ 181 h 326"/>
                      <a:gd name="T50" fmla="*/ 335 w 420"/>
                      <a:gd name="T51" fmla="*/ 223 h 326"/>
                      <a:gd name="T52" fmla="*/ 329 w 420"/>
                      <a:gd name="T53" fmla="*/ 231 h 326"/>
                      <a:gd name="T54" fmla="*/ 290 w 420"/>
                      <a:gd name="T55" fmla="*/ 204 h 326"/>
                      <a:gd name="T56" fmla="*/ 248 w 420"/>
                      <a:gd name="T57" fmla="*/ 174 h 326"/>
                      <a:gd name="T58" fmla="*/ 202 w 420"/>
                      <a:gd name="T59" fmla="*/ 154 h 326"/>
                      <a:gd name="T60" fmla="*/ 173 w 420"/>
                      <a:gd name="T61" fmla="*/ 148 h 326"/>
                      <a:gd name="T62" fmla="*/ 196 w 420"/>
                      <a:gd name="T63" fmla="*/ 181 h 326"/>
                      <a:gd name="T64" fmla="*/ 227 w 420"/>
                      <a:gd name="T65" fmla="*/ 223 h 326"/>
                      <a:gd name="T66" fmla="*/ 244 w 420"/>
                      <a:gd name="T67" fmla="*/ 262 h 326"/>
                      <a:gd name="T68" fmla="*/ 243 w 420"/>
                      <a:gd name="T69" fmla="*/ 299 h 326"/>
                      <a:gd name="T70" fmla="*/ 222 w 420"/>
                      <a:gd name="T71" fmla="*/ 259 h 326"/>
                      <a:gd name="T72" fmla="*/ 199 w 420"/>
                      <a:gd name="T73" fmla="*/ 215 h 326"/>
                      <a:gd name="T74" fmla="*/ 173 w 420"/>
                      <a:gd name="T75" fmla="*/ 177 h 326"/>
                      <a:gd name="T76" fmla="*/ 150 w 420"/>
                      <a:gd name="T77" fmla="*/ 142 h 326"/>
                      <a:gd name="T78" fmla="*/ 109 w 420"/>
                      <a:gd name="T79" fmla="*/ 162 h 326"/>
                      <a:gd name="T80" fmla="*/ 77 w 420"/>
                      <a:gd name="T81" fmla="*/ 210 h 326"/>
                      <a:gd name="T82" fmla="*/ 49 w 420"/>
                      <a:gd name="T83" fmla="*/ 260 h 326"/>
                      <a:gd name="T84" fmla="*/ 18 w 420"/>
                      <a:gd name="T85" fmla="*/ 306 h 326"/>
                      <a:gd name="T86" fmla="*/ 8 w 420"/>
                      <a:gd name="T87" fmla="*/ 301 h 326"/>
                      <a:gd name="T88" fmla="*/ 45 w 420"/>
                      <a:gd name="T89" fmla="*/ 243 h 326"/>
                      <a:gd name="T90" fmla="*/ 78 w 420"/>
                      <a:gd name="T91" fmla="*/ 198 h 326"/>
                      <a:gd name="T92" fmla="*/ 107 w 420"/>
                      <a:gd name="T93" fmla="*/ 154 h 326"/>
                      <a:gd name="T94" fmla="*/ 132 w 420"/>
                      <a:gd name="T95" fmla="*/ 120 h 326"/>
                      <a:gd name="T96" fmla="*/ 95 w 420"/>
                      <a:gd name="T97" fmla="*/ 79 h 326"/>
                      <a:gd name="T98" fmla="*/ 42 w 420"/>
                      <a:gd name="T99" fmla="*/ 57 h 326"/>
                      <a:gd name="T100" fmla="*/ 19 w 420"/>
                      <a:gd name="T101" fmla="*/ 45 h 326"/>
                      <a:gd name="T102" fmla="*/ 60 w 420"/>
                      <a:gd name="T103" fmla="*/ 58 h 326"/>
                      <a:gd name="T104" fmla="*/ 116 w 420"/>
                      <a:gd name="T105" fmla="*/ 86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7"/>
                    <a:ext cx="38" cy="181"/>
                  </a:xfrm>
                  <a:custGeom>
                    <a:avLst/>
                    <a:gdLst>
                      <a:gd name="T0" fmla="*/ 20 w 38"/>
                      <a:gd name="T1" fmla="*/ 0 h 181"/>
                      <a:gd name="T2" fmla="*/ 24 w 38"/>
                      <a:gd name="T3" fmla="*/ 8 h 181"/>
                      <a:gd name="T4" fmla="*/ 27 w 38"/>
                      <a:gd name="T5" fmla="*/ 14 h 181"/>
                      <a:gd name="T6" fmla="*/ 33 w 38"/>
                      <a:gd name="T7" fmla="*/ 22 h 181"/>
                      <a:gd name="T8" fmla="*/ 35 w 38"/>
                      <a:gd name="T9" fmla="*/ 30 h 181"/>
                      <a:gd name="T10" fmla="*/ 36 w 38"/>
                      <a:gd name="T11" fmla="*/ 41 h 181"/>
                      <a:gd name="T12" fmla="*/ 36 w 38"/>
                      <a:gd name="T13" fmla="*/ 53 h 181"/>
                      <a:gd name="T14" fmla="*/ 37 w 38"/>
                      <a:gd name="T15" fmla="*/ 61 h 181"/>
                      <a:gd name="T16" fmla="*/ 36 w 38"/>
                      <a:gd name="T17" fmla="*/ 70 h 181"/>
                      <a:gd name="T18" fmla="*/ 35 w 38"/>
                      <a:gd name="T19" fmla="*/ 81 h 181"/>
                      <a:gd name="T20" fmla="*/ 33 w 38"/>
                      <a:gd name="T21" fmla="*/ 91 h 181"/>
                      <a:gd name="T22" fmla="*/ 30 w 38"/>
                      <a:gd name="T23" fmla="*/ 106 h 181"/>
                      <a:gd name="T24" fmla="*/ 28 w 38"/>
                      <a:gd name="T25" fmla="*/ 114 h 181"/>
                      <a:gd name="T26" fmla="*/ 23 w 38"/>
                      <a:gd name="T27" fmla="*/ 124 h 181"/>
                      <a:gd name="T28" fmla="*/ 17 w 38"/>
                      <a:gd name="T29" fmla="*/ 135 h 181"/>
                      <a:gd name="T30" fmla="*/ 12 w 38"/>
                      <a:gd name="T31" fmla="*/ 145 h 181"/>
                      <a:gd name="T32" fmla="*/ 7 w 38"/>
                      <a:gd name="T33" fmla="*/ 155 h 181"/>
                      <a:gd name="T34" fmla="*/ 3 w 38"/>
                      <a:gd name="T35" fmla="*/ 163 h 181"/>
                      <a:gd name="T36" fmla="*/ 0 w 38"/>
                      <a:gd name="T37" fmla="*/ 180 h 181"/>
                      <a:gd name="T38" fmla="*/ 1 w 38"/>
                      <a:gd name="T39" fmla="*/ 163 h 181"/>
                      <a:gd name="T40" fmla="*/ 3 w 38"/>
                      <a:gd name="T41" fmla="*/ 152 h 181"/>
                      <a:gd name="T42" fmla="*/ 4 w 38"/>
                      <a:gd name="T43" fmla="*/ 141 h 181"/>
                      <a:gd name="T44" fmla="*/ 5 w 38"/>
                      <a:gd name="T45" fmla="*/ 130 h 181"/>
                      <a:gd name="T46" fmla="*/ 7 w 38"/>
                      <a:gd name="T47" fmla="*/ 116 h 181"/>
                      <a:gd name="T48" fmla="*/ 9 w 38"/>
                      <a:gd name="T49" fmla="*/ 106 h 181"/>
                      <a:gd name="T50" fmla="*/ 12 w 38"/>
                      <a:gd name="T51" fmla="*/ 96 h 181"/>
                      <a:gd name="T52" fmla="*/ 15 w 38"/>
                      <a:gd name="T53" fmla="*/ 87 h 181"/>
                      <a:gd name="T54" fmla="*/ 17 w 38"/>
                      <a:gd name="T55" fmla="*/ 77 h 181"/>
                      <a:gd name="T56" fmla="*/ 20 w 38"/>
                      <a:gd name="T57" fmla="*/ 67 h 181"/>
                      <a:gd name="T58" fmla="*/ 21 w 38"/>
                      <a:gd name="T59" fmla="*/ 57 h 181"/>
                      <a:gd name="T60" fmla="*/ 22 w 38"/>
                      <a:gd name="T61" fmla="*/ 49 h 181"/>
                      <a:gd name="T62" fmla="*/ 23 w 38"/>
                      <a:gd name="T63" fmla="*/ 39 h 181"/>
                      <a:gd name="T64" fmla="*/ 23 w 38"/>
                      <a:gd name="T65" fmla="*/ 28 h 181"/>
                      <a:gd name="T66" fmla="*/ 23 w 38"/>
                      <a:gd name="T67" fmla="*/ 14 h 181"/>
                      <a:gd name="T68" fmla="*/ 22 w 38"/>
                      <a:gd name="T69" fmla="*/ 8 h 181"/>
                      <a:gd name="T70" fmla="*/ 20 w 38"/>
                      <a:gd name="T71" fmla="*/ 0 h 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>
                      <a:gd name="T0" fmla="*/ 167 w 168"/>
                      <a:gd name="T1" fmla="*/ 47 h 48"/>
                      <a:gd name="T2" fmla="*/ 164 w 168"/>
                      <a:gd name="T3" fmla="*/ 38 h 48"/>
                      <a:gd name="T4" fmla="*/ 160 w 168"/>
                      <a:gd name="T5" fmla="*/ 31 h 48"/>
                      <a:gd name="T6" fmla="*/ 157 w 168"/>
                      <a:gd name="T7" fmla="*/ 30 h 48"/>
                      <a:gd name="T8" fmla="*/ 150 w 168"/>
                      <a:gd name="T9" fmla="*/ 28 h 48"/>
                      <a:gd name="T10" fmla="*/ 144 w 168"/>
                      <a:gd name="T11" fmla="*/ 26 h 48"/>
                      <a:gd name="T12" fmla="*/ 137 w 168"/>
                      <a:gd name="T13" fmla="*/ 28 h 48"/>
                      <a:gd name="T14" fmla="*/ 130 w 168"/>
                      <a:gd name="T15" fmla="*/ 29 h 48"/>
                      <a:gd name="T16" fmla="*/ 121 w 168"/>
                      <a:gd name="T17" fmla="*/ 25 h 48"/>
                      <a:gd name="T18" fmla="*/ 109 w 168"/>
                      <a:gd name="T19" fmla="*/ 21 h 48"/>
                      <a:gd name="T20" fmla="*/ 98 w 168"/>
                      <a:gd name="T21" fmla="*/ 17 h 48"/>
                      <a:gd name="T22" fmla="*/ 91 w 168"/>
                      <a:gd name="T23" fmla="*/ 15 h 48"/>
                      <a:gd name="T24" fmla="*/ 78 w 168"/>
                      <a:gd name="T25" fmla="*/ 12 h 48"/>
                      <a:gd name="T26" fmla="*/ 66 w 168"/>
                      <a:gd name="T27" fmla="*/ 8 h 48"/>
                      <a:gd name="T28" fmla="*/ 54 w 168"/>
                      <a:gd name="T29" fmla="*/ 4 h 48"/>
                      <a:gd name="T30" fmla="*/ 41 w 168"/>
                      <a:gd name="T31" fmla="*/ 1 h 48"/>
                      <a:gd name="T32" fmla="*/ 28 w 168"/>
                      <a:gd name="T33" fmla="*/ 0 h 48"/>
                      <a:gd name="T34" fmla="*/ 15 w 168"/>
                      <a:gd name="T35" fmla="*/ 0 h 48"/>
                      <a:gd name="T36" fmla="*/ 12 w 168"/>
                      <a:gd name="T37" fmla="*/ 1 h 48"/>
                      <a:gd name="T38" fmla="*/ 7 w 168"/>
                      <a:gd name="T39" fmla="*/ 4 h 48"/>
                      <a:gd name="T40" fmla="*/ 3 w 168"/>
                      <a:gd name="T41" fmla="*/ 7 h 48"/>
                      <a:gd name="T42" fmla="*/ 0 w 168"/>
                      <a:gd name="T43" fmla="*/ 10 h 48"/>
                      <a:gd name="T44" fmla="*/ 5 w 168"/>
                      <a:gd name="T45" fmla="*/ 10 h 48"/>
                      <a:gd name="T46" fmla="*/ 12 w 168"/>
                      <a:gd name="T47" fmla="*/ 11 h 48"/>
                      <a:gd name="T48" fmla="*/ 18 w 168"/>
                      <a:gd name="T49" fmla="*/ 12 h 48"/>
                      <a:gd name="T50" fmla="*/ 23 w 168"/>
                      <a:gd name="T51" fmla="*/ 11 h 48"/>
                      <a:gd name="T52" fmla="*/ 29 w 168"/>
                      <a:gd name="T53" fmla="*/ 10 h 48"/>
                      <a:gd name="T54" fmla="*/ 38 w 168"/>
                      <a:gd name="T55" fmla="*/ 10 h 48"/>
                      <a:gd name="T56" fmla="*/ 50 w 168"/>
                      <a:gd name="T57" fmla="*/ 10 h 48"/>
                      <a:gd name="T58" fmla="*/ 60 w 168"/>
                      <a:gd name="T59" fmla="*/ 12 h 48"/>
                      <a:gd name="T60" fmla="*/ 70 w 168"/>
                      <a:gd name="T61" fmla="*/ 13 h 48"/>
                      <a:gd name="T62" fmla="*/ 79 w 168"/>
                      <a:gd name="T63" fmla="*/ 15 h 48"/>
                      <a:gd name="T64" fmla="*/ 89 w 168"/>
                      <a:gd name="T65" fmla="*/ 16 h 48"/>
                      <a:gd name="T66" fmla="*/ 98 w 168"/>
                      <a:gd name="T67" fmla="*/ 18 h 48"/>
                      <a:gd name="T68" fmla="*/ 106 w 168"/>
                      <a:gd name="T69" fmla="*/ 22 h 48"/>
                      <a:gd name="T70" fmla="*/ 114 w 168"/>
                      <a:gd name="T71" fmla="*/ 26 h 48"/>
                      <a:gd name="T72" fmla="*/ 123 w 168"/>
                      <a:gd name="T73" fmla="*/ 30 h 48"/>
                      <a:gd name="T74" fmla="*/ 127 w 168"/>
                      <a:gd name="T75" fmla="*/ 30 h 48"/>
                      <a:gd name="T76" fmla="*/ 131 w 168"/>
                      <a:gd name="T77" fmla="*/ 30 h 48"/>
                      <a:gd name="T78" fmla="*/ 137 w 168"/>
                      <a:gd name="T79" fmla="*/ 33 h 48"/>
                      <a:gd name="T80" fmla="*/ 144 w 168"/>
                      <a:gd name="T81" fmla="*/ 36 h 48"/>
                      <a:gd name="T82" fmla="*/ 150 w 168"/>
                      <a:gd name="T83" fmla="*/ 38 h 48"/>
                      <a:gd name="T84" fmla="*/ 158 w 168"/>
                      <a:gd name="T85" fmla="*/ 42 h 48"/>
                      <a:gd name="T86" fmla="*/ 164 w 168"/>
                      <a:gd name="T87" fmla="*/ 45 h 48"/>
                      <a:gd name="T88" fmla="*/ 167 w 168"/>
                      <a:gd name="T89" fmla="*/ 47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>
                      <a:gd name="T0" fmla="*/ 172 w 173"/>
                      <a:gd name="T1" fmla="*/ 19 h 20"/>
                      <a:gd name="T2" fmla="*/ 167 w 173"/>
                      <a:gd name="T3" fmla="*/ 17 h 20"/>
                      <a:gd name="T4" fmla="*/ 163 w 173"/>
                      <a:gd name="T5" fmla="*/ 15 h 20"/>
                      <a:gd name="T6" fmla="*/ 157 w 173"/>
                      <a:gd name="T7" fmla="*/ 13 h 20"/>
                      <a:gd name="T8" fmla="*/ 152 w 173"/>
                      <a:gd name="T9" fmla="*/ 11 h 20"/>
                      <a:gd name="T10" fmla="*/ 146 w 173"/>
                      <a:gd name="T11" fmla="*/ 9 h 20"/>
                      <a:gd name="T12" fmla="*/ 138 w 173"/>
                      <a:gd name="T13" fmla="*/ 6 h 20"/>
                      <a:gd name="T14" fmla="*/ 131 w 173"/>
                      <a:gd name="T15" fmla="*/ 2 h 20"/>
                      <a:gd name="T16" fmla="*/ 125 w 173"/>
                      <a:gd name="T17" fmla="*/ 2 h 20"/>
                      <a:gd name="T18" fmla="*/ 118 w 173"/>
                      <a:gd name="T19" fmla="*/ 3 h 20"/>
                      <a:gd name="T20" fmla="*/ 108 w 173"/>
                      <a:gd name="T21" fmla="*/ 5 h 20"/>
                      <a:gd name="T22" fmla="*/ 103 w 173"/>
                      <a:gd name="T23" fmla="*/ 5 h 20"/>
                      <a:gd name="T24" fmla="*/ 91 w 173"/>
                      <a:gd name="T25" fmla="*/ 3 h 20"/>
                      <a:gd name="T26" fmla="*/ 77 w 173"/>
                      <a:gd name="T27" fmla="*/ 1 h 20"/>
                      <a:gd name="T28" fmla="*/ 67 w 173"/>
                      <a:gd name="T29" fmla="*/ 0 h 20"/>
                      <a:gd name="T30" fmla="*/ 55 w 173"/>
                      <a:gd name="T31" fmla="*/ 0 h 20"/>
                      <a:gd name="T32" fmla="*/ 43 w 173"/>
                      <a:gd name="T33" fmla="*/ 0 h 20"/>
                      <a:gd name="T34" fmla="*/ 35 w 173"/>
                      <a:gd name="T35" fmla="*/ 1 h 20"/>
                      <a:gd name="T36" fmla="*/ 26 w 173"/>
                      <a:gd name="T37" fmla="*/ 2 h 20"/>
                      <a:gd name="T38" fmla="*/ 18 w 173"/>
                      <a:gd name="T39" fmla="*/ 3 h 20"/>
                      <a:gd name="T40" fmla="*/ 9 w 173"/>
                      <a:gd name="T41" fmla="*/ 4 h 20"/>
                      <a:gd name="T42" fmla="*/ 8 w 173"/>
                      <a:gd name="T43" fmla="*/ 8 h 20"/>
                      <a:gd name="T44" fmla="*/ 6 w 173"/>
                      <a:gd name="T45" fmla="*/ 11 h 20"/>
                      <a:gd name="T46" fmla="*/ 4 w 173"/>
                      <a:gd name="T47" fmla="*/ 14 h 20"/>
                      <a:gd name="T48" fmla="*/ 0 w 173"/>
                      <a:gd name="T49" fmla="*/ 16 h 20"/>
                      <a:gd name="T50" fmla="*/ 7 w 173"/>
                      <a:gd name="T51" fmla="*/ 15 h 20"/>
                      <a:gd name="T52" fmla="*/ 15 w 173"/>
                      <a:gd name="T53" fmla="*/ 13 h 20"/>
                      <a:gd name="T54" fmla="*/ 21 w 173"/>
                      <a:gd name="T55" fmla="*/ 12 h 20"/>
                      <a:gd name="T56" fmla="*/ 29 w 173"/>
                      <a:gd name="T57" fmla="*/ 11 h 20"/>
                      <a:gd name="T58" fmla="*/ 36 w 173"/>
                      <a:gd name="T59" fmla="*/ 10 h 20"/>
                      <a:gd name="T60" fmla="*/ 49 w 173"/>
                      <a:gd name="T61" fmla="*/ 9 h 20"/>
                      <a:gd name="T62" fmla="*/ 62 w 173"/>
                      <a:gd name="T63" fmla="*/ 8 h 20"/>
                      <a:gd name="T64" fmla="*/ 77 w 173"/>
                      <a:gd name="T65" fmla="*/ 7 h 20"/>
                      <a:gd name="T66" fmla="*/ 92 w 173"/>
                      <a:gd name="T67" fmla="*/ 6 h 20"/>
                      <a:gd name="T68" fmla="*/ 106 w 173"/>
                      <a:gd name="T69" fmla="*/ 6 h 20"/>
                      <a:gd name="T70" fmla="*/ 118 w 173"/>
                      <a:gd name="T71" fmla="*/ 7 h 20"/>
                      <a:gd name="T72" fmla="*/ 126 w 173"/>
                      <a:gd name="T73" fmla="*/ 9 h 20"/>
                      <a:gd name="T74" fmla="*/ 135 w 173"/>
                      <a:gd name="T75" fmla="*/ 11 h 20"/>
                      <a:gd name="T76" fmla="*/ 145 w 173"/>
                      <a:gd name="T77" fmla="*/ 13 h 20"/>
                      <a:gd name="T78" fmla="*/ 155 w 173"/>
                      <a:gd name="T79" fmla="*/ 16 h 20"/>
                      <a:gd name="T80" fmla="*/ 163 w 173"/>
                      <a:gd name="T81" fmla="*/ 17 h 20"/>
                      <a:gd name="T82" fmla="*/ 172 w 173"/>
                      <a:gd name="T83" fmla="*/ 19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10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106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3107" name="Freeform 35"/>
              <p:cNvSpPr>
                <a:spLocks/>
              </p:cNvSpPr>
              <p:nvPr/>
            </p:nvSpPr>
            <p:spPr bwMode="auto">
              <a:xfrm>
                <a:off x="260" y="4288"/>
                <a:ext cx="147" cy="478"/>
              </a:xfrm>
              <a:custGeom>
                <a:avLst/>
                <a:gdLst>
                  <a:gd name="T0" fmla="*/ 49 w 147"/>
                  <a:gd name="T1" fmla="*/ 188 h 478"/>
                  <a:gd name="T2" fmla="*/ 131 w 147"/>
                  <a:gd name="T3" fmla="*/ 472 h 478"/>
                  <a:gd name="T4" fmla="*/ 135 w 147"/>
                  <a:gd name="T5" fmla="*/ 475 h 478"/>
                  <a:gd name="T6" fmla="*/ 139 w 147"/>
                  <a:gd name="T7" fmla="*/ 477 h 478"/>
                  <a:gd name="T8" fmla="*/ 142 w 147"/>
                  <a:gd name="T9" fmla="*/ 475 h 478"/>
                  <a:gd name="T10" fmla="*/ 144 w 147"/>
                  <a:gd name="T11" fmla="*/ 472 h 478"/>
                  <a:gd name="T12" fmla="*/ 146 w 147"/>
                  <a:gd name="T13" fmla="*/ 468 h 478"/>
                  <a:gd name="T14" fmla="*/ 146 w 147"/>
                  <a:gd name="T15" fmla="*/ 463 h 478"/>
                  <a:gd name="T16" fmla="*/ 143 w 147"/>
                  <a:gd name="T17" fmla="*/ 455 h 478"/>
                  <a:gd name="T18" fmla="*/ 61 w 147"/>
                  <a:gd name="T19" fmla="*/ 176 h 478"/>
                  <a:gd name="T20" fmla="*/ 9 w 147"/>
                  <a:gd name="T21" fmla="*/ 5 h 478"/>
                  <a:gd name="T22" fmla="*/ 6 w 147"/>
                  <a:gd name="T23" fmla="*/ 2 h 478"/>
                  <a:gd name="T24" fmla="*/ 4 w 147"/>
                  <a:gd name="T25" fmla="*/ 1 h 478"/>
                  <a:gd name="T26" fmla="*/ 1 w 147"/>
                  <a:gd name="T27" fmla="*/ 0 h 478"/>
                  <a:gd name="T28" fmla="*/ 0 w 147"/>
                  <a:gd name="T29" fmla="*/ 2 h 478"/>
                  <a:gd name="T30" fmla="*/ 0 w 147"/>
                  <a:gd name="T31" fmla="*/ 6 h 478"/>
                  <a:gd name="T32" fmla="*/ 0 w 147"/>
                  <a:gd name="T33" fmla="*/ 10 h 478"/>
                  <a:gd name="T34" fmla="*/ 49 w 147"/>
                  <a:gd name="T35" fmla="*/ 188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8" name="Freeform 36"/>
              <p:cNvSpPr>
                <a:spLocks/>
              </p:cNvSpPr>
              <p:nvPr/>
            </p:nvSpPr>
            <p:spPr bwMode="auto">
              <a:xfrm>
                <a:off x="259" y="4289"/>
                <a:ext cx="146" cy="477"/>
              </a:xfrm>
              <a:custGeom>
                <a:avLst/>
                <a:gdLst>
                  <a:gd name="T0" fmla="*/ 50 w 146"/>
                  <a:gd name="T1" fmla="*/ 186 h 477"/>
                  <a:gd name="T2" fmla="*/ 131 w 146"/>
                  <a:gd name="T3" fmla="*/ 471 h 477"/>
                  <a:gd name="T4" fmla="*/ 133 w 146"/>
                  <a:gd name="T5" fmla="*/ 474 h 477"/>
                  <a:gd name="T6" fmla="*/ 138 w 146"/>
                  <a:gd name="T7" fmla="*/ 476 h 477"/>
                  <a:gd name="T8" fmla="*/ 141 w 146"/>
                  <a:gd name="T9" fmla="*/ 474 h 477"/>
                  <a:gd name="T10" fmla="*/ 144 w 146"/>
                  <a:gd name="T11" fmla="*/ 473 h 477"/>
                  <a:gd name="T12" fmla="*/ 145 w 146"/>
                  <a:gd name="T13" fmla="*/ 467 h 477"/>
                  <a:gd name="T14" fmla="*/ 145 w 146"/>
                  <a:gd name="T15" fmla="*/ 462 h 477"/>
                  <a:gd name="T16" fmla="*/ 143 w 146"/>
                  <a:gd name="T17" fmla="*/ 454 h 477"/>
                  <a:gd name="T18" fmla="*/ 61 w 146"/>
                  <a:gd name="T19" fmla="*/ 174 h 477"/>
                  <a:gd name="T20" fmla="*/ 9 w 146"/>
                  <a:gd name="T21" fmla="*/ 4 h 477"/>
                  <a:gd name="T22" fmla="*/ 6 w 146"/>
                  <a:gd name="T23" fmla="*/ 2 h 477"/>
                  <a:gd name="T24" fmla="*/ 4 w 146"/>
                  <a:gd name="T25" fmla="*/ 0 h 477"/>
                  <a:gd name="T26" fmla="*/ 2 w 146"/>
                  <a:gd name="T27" fmla="*/ 0 h 477"/>
                  <a:gd name="T28" fmla="*/ 1 w 146"/>
                  <a:gd name="T29" fmla="*/ 2 h 477"/>
                  <a:gd name="T30" fmla="*/ 0 w 146"/>
                  <a:gd name="T31" fmla="*/ 5 h 477"/>
                  <a:gd name="T32" fmla="*/ 0 w 146"/>
                  <a:gd name="T33" fmla="*/ 9 h 477"/>
                  <a:gd name="T34" fmla="*/ 50 w 146"/>
                  <a:gd name="T35" fmla="*/ 186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0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3110" name="Freeform 38"/>
              <p:cNvSpPr>
                <a:spLocks/>
              </p:cNvSpPr>
              <p:nvPr/>
            </p:nvSpPr>
            <p:spPr bwMode="auto">
              <a:xfrm>
                <a:off x="191" y="4304"/>
                <a:ext cx="273" cy="276"/>
              </a:xfrm>
              <a:custGeom>
                <a:avLst/>
                <a:gdLst>
                  <a:gd name="T0" fmla="*/ 43 w 273"/>
                  <a:gd name="T1" fmla="*/ 32 h 276"/>
                  <a:gd name="T2" fmla="*/ 69 w 273"/>
                  <a:gd name="T3" fmla="*/ 13 h 276"/>
                  <a:gd name="T4" fmla="*/ 92 w 273"/>
                  <a:gd name="T5" fmla="*/ 4 h 276"/>
                  <a:gd name="T6" fmla="*/ 123 w 273"/>
                  <a:gd name="T7" fmla="*/ 0 h 276"/>
                  <a:gd name="T8" fmla="*/ 154 w 273"/>
                  <a:gd name="T9" fmla="*/ 9 h 276"/>
                  <a:gd name="T10" fmla="*/ 194 w 273"/>
                  <a:gd name="T11" fmla="*/ 36 h 276"/>
                  <a:gd name="T12" fmla="*/ 232 w 273"/>
                  <a:gd name="T13" fmla="*/ 75 h 276"/>
                  <a:gd name="T14" fmla="*/ 265 w 273"/>
                  <a:gd name="T15" fmla="*/ 128 h 276"/>
                  <a:gd name="T16" fmla="*/ 268 w 273"/>
                  <a:gd name="T17" fmla="*/ 156 h 276"/>
                  <a:gd name="T18" fmla="*/ 261 w 273"/>
                  <a:gd name="T19" fmla="*/ 146 h 276"/>
                  <a:gd name="T20" fmla="*/ 253 w 273"/>
                  <a:gd name="T21" fmla="*/ 138 h 276"/>
                  <a:gd name="T22" fmla="*/ 242 w 273"/>
                  <a:gd name="T23" fmla="*/ 133 h 276"/>
                  <a:gd name="T24" fmla="*/ 232 w 273"/>
                  <a:gd name="T25" fmla="*/ 132 h 276"/>
                  <a:gd name="T26" fmla="*/ 220 w 273"/>
                  <a:gd name="T27" fmla="*/ 133 h 276"/>
                  <a:gd name="T28" fmla="*/ 209 w 273"/>
                  <a:gd name="T29" fmla="*/ 137 h 276"/>
                  <a:gd name="T30" fmla="*/ 201 w 273"/>
                  <a:gd name="T31" fmla="*/ 144 h 276"/>
                  <a:gd name="T32" fmla="*/ 193 w 273"/>
                  <a:gd name="T33" fmla="*/ 155 h 276"/>
                  <a:gd name="T34" fmla="*/ 187 w 273"/>
                  <a:gd name="T35" fmla="*/ 167 h 276"/>
                  <a:gd name="T36" fmla="*/ 184 w 273"/>
                  <a:gd name="T37" fmla="*/ 181 h 276"/>
                  <a:gd name="T38" fmla="*/ 186 w 273"/>
                  <a:gd name="T39" fmla="*/ 196 h 276"/>
                  <a:gd name="T40" fmla="*/ 166 w 273"/>
                  <a:gd name="T41" fmla="*/ 150 h 276"/>
                  <a:gd name="T42" fmla="*/ 99 w 273"/>
                  <a:gd name="T43" fmla="*/ 225 h 276"/>
                  <a:gd name="T44" fmla="*/ 99 w 273"/>
                  <a:gd name="T45" fmla="*/ 231 h 276"/>
                  <a:gd name="T46" fmla="*/ 92 w 273"/>
                  <a:gd name="T47" fmla="*/ 221 h 276"/>
                  <a:gd name="T48" fmla="*/ 83 w 273"/>
                  <a:gd name="T49" fmla="*/ 212 h 276"/>
                  <a:gd name="T50" fmla="*/ 73 w 273"/>
                  <a:gd name="T51" fmla="*/ 207 h 276"/>
                  <a:gd name="T52" fmla="*/ 63 w 273"/>
                  <a:gd name="T53" fmla="*/ 204 h 276"/>
                  <a:gd name="T54" fmla="*/ 53 w 273"/>
                  <a:gd name="T55" fmla="*/ 206 h 276"/>
                  <a:gd name="T56" fmla="*/ 43 w 273"/>
                  <a:gd name="T57" fmla="*/ 208 h 276"/>
                  <a:gd name="T58" fmla="*/ 33 w 273"/>
                  <a:gd name="T59" fmla="*/ 214 h 276"/>
                  <a:gd name="T60" fmla="*/ 25 w 273"/>
                  <a:gd name="T61" fmla="*/ 222 h 276"/>
                  <a:gd name="T62" fmla="*/ 19 w 273"/>
                  <a:gd name="T63" fmla="*/ 231 h 276"/>
                  <a:gd name="T64" fmla="*/ 15 w 273"/>
                  <a:gd name="T65" fmla="*/ 243 h 276"/>
                  <a:gd name="T66" fmla="*/ 14 w 273"/>
                  <a:gd name="T67" fmla="*/ 258 h 276"/>
                  <a:gd name="T68" fmla="*/ 17 w 273"/>
                  <a:gd name="T69" fmla="*/ 275 h 276"/>
                  <a:gd name="T70" fmla="*/ 3 w 273"/>
                  <a:gd name="T71" fmla="*/ 229 h 276"/>
                  <a:gd name="T72" fmla="*/ 0 w 273"/>
                  <a:gd name="T73" fmla="*/ 173 h 276"/>
                  <a:gd name="T74" fmla="*/ 4 w 273"/>
                  <a:gd name="T75" fmla="*/ 119 h 276"/>
                  <a:gd name="T76" fmla="*/ 30 w 273"/>
                  <a:gd name="T77" fmla="*/ 4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>
                  <a:gd name="T0" fmla="*/ 146 w 439"/>
                  <a:gd name="T1" fmla="*/ 22 h 321"/>
                  <a:gd name="T2" fmla="*/ 113 w 439"/>
                  <a:gd name="T3" fmla="*/ 43 h 321"/>
                  <a:gd name="T4" fmla="*/ 83 w 439"/>
                  <a:gd name="T5" fmla="*/ 67 h 321"/>
                  <a:gd name="T6" fmla="*/ 57 w 439"/>
                  <a:gd name="T7" fmla="*/ 96 h 321"/>
                  <a:gd name="T8" fmla="*/ 31 w 439"/>
                  <a:gd name="T9" fmla="*/ 134 h 321"/>
                  <a:gd name="T10" fmla="*/ 12 w 439"/>
                  <a:gd name="T11" fmla="*/ 177 h 321"/>
                  <a:gd name="T12" fmla="*/ 1 w 439"/>
                  <a:gd name="T13" fmla="*/ 227 h 321"/>
                  <a:gd name="T14" fmla="*/ 0 w 439"/>
                  <a:gd name="T15" fmla="*/ 278 h 321"/>
                  <a:gd name="T16" fmla="*/ 9 w 439"/>
                  <a:gd name="T17" fmla="*/ 320 h 321"/>
                  <a:gd name="T18" fmla="*/ 10 w 439"/>
                  <a:gd name="T19" fmla="*/ 282 h 321"/>
                  <a:gd name="T20" fmla="*/ 29 w 439"/>
                  <a:gd name="T21" fmla="*/ 258 h 321"/>
                  <a:gd name="T22" fmla="*/ 55 w 439"/>
                  <a:gd name="T23" fmla="*/ 250 h 321"/>
                  <a:gd name="T24" fmla="*/ 81 w 439"/>
                  <a:gd name="T25" fmla="*/ 260 h 321"/>
                  <a:gd name="T26" fmla="*/ 94 w 439"/>
                  <a:gd name="T27" fmla="*/ 276 h 321"/>
                  <a:gd name="T28" fmla="*/ 84 w 439"/>
                  <a:gd name="T29" fmla="*/ 229 h 321"/>
                  <a:gd name="T30" fmla="*/ 81 w 439"/>
                  <a:gd name="T31" fmla="*/ 178 h 321"/>
                  <a:gd name="T32" fmla="*/ 85 w 439"/>
                  <a:gd name="T33" fmla="*/ 129 h 321"/>
                  <a:gd name="T34" fmla="*/ 96 w 439"/>
                  <a:gd name="T35" fmla="*/ 91 h 321"/>
                  <a:gd name="T36" fmla="*/ 113 w 439"/>
                  <a:gd name="T37" fmla="*/ 57 h 321"/>
                  <a:gd name="T38" fmla="*/ 138 w 439"/>
                  <a:gd name="T39" fmla="*/ 30 h 321"/>
                  <a:gd name="T40" fmla="*/ 149 w 439"/>
                  <a:gd name="T41" fmla="*/ 30 h 321"/>
                  <a:gd name="T42" fmla="*/ 146 w 439"/>
                  <a:gd name="T43" fmla="*/ 71 h 321"/>
                  <a:gd name="T44" fmla="*/ 150 w 439"/>
                  <a:gd name="T45" fmla="*/ 116 h 321"/>
                  <a:gd name="T46" fmla="*/ 161 w 439"/>
                  <a:gd name="T47" fmla="*/ 172 h 321"/>
                  <a:gd name="T48" fmla="*/ 174 w 439"/>
                  <a:gd name="T49" fmla="*/ 220 h 321"/>
                  <a:gd name="T50" fmla="*/ 179 w 439"/>
                  <a:gd name="T51" fmla="*/ 231 h 321"/>
                  <a:gd name="T52" fmla="*/ 189 w 439"/>
                  <a:gd name="T53" fmla="*/ 196 h 321"/>
                  <a:gd name="T54" fmla="*/ 217 w 439"/>
                  <a:gd name="T55" fmla="*/ 178 h 321"/>
                  <a:gd name="T56" fmla="*/ 247 w 439"/>
                  <a:gd name="T57" fmla="*/ 184 h 321"/>
                  <a:gd name="T58" fmla="*/ 262 w 439"/>
                  <a:gd name="T59" fmla="*/ 198 h 321"/>
                  <a:gd name="T60" fmla="*/ 248 w 439"/>
                  <a:gd name="T61" fmla="*/ 158 h 321"/>
                  <a:gd name="T62" fmla="*/ 231 w 439"/>
                  <a:gd name="T63" fmla="*/ 115 h 321"/>
                  <a:gd name="T64" fmla="*/ 211 w 439"/>
                  <a:gd name="T65" fmla="*/ 75 h 321"/>
                  <a:gd name="T66" fmla="*/ 192 w 439"/>
                  <a:gd name="T67" fmla="*/ 44 h 321"/>
                  <a:gd name="T68" fmla="*/ 170 w 439"/>
                  <a:gd name="T69" fmla="*/ 20 h 321"/>
                  <a:gd name="T70" fmla="*/ 183 w 439"/>
                  <a:gd name="T71" fmla="*/ 12 h 321"/>
                  <a:gd name="T72" fmla="*/ 217 w 439"/>
                  <a:gd name="T73" fmla="*/ 14 h 321"/>
                  <a:gd name="T74" fmla="*/ 251 w 439"/>
                  <a:gd name="T75" fmla="*/ 30 h 321"/>
                  <a:gd name="T76" fmla="*/ 278 w 439"/>
                  <a:gd name="T77" fmla="*/ 52 h 321"/>
                  <a:gd name="T78" fmla="*/ 303 w 439"/>
                  <a:gd name="T79" fmla="*/ 80 h 321"/>
                  <a:gd name="T80" fmla="*/ 324 w 439"/>
                  <a:gd name="T81" fmla="*/ 112 h 321"/>
                  <a:gd name="T82" fmla="*/ 341 w 439"/>
                  <a:gd name="T83" fmla="*/ 149 h 321"/>
                  <a:gd name="T84" fmla="*/ 350 w 439"/>
                  <a:gd name="T85" fmla="*/ 157 h 321"/>
                  <a:gd name="T86" fmla="*/ 360 w 439"/>
                  <a:gd name="T87" fmla="*/ 125 h 321"/>
                  <a:gd name="T88" fmla="*/ 383 w 439"/>
                  <a:gd name="T89" fmla="*/ 106 h 321"/>
                  <a:gd name="T90" fmla="*/ 407 w 439"/>
                  <a:gd name="T91" fmla="*/ 106 h 321"/>
                  <a:gd name="T92" fmla="*/ 430 w 439"/>
                  <a:gd name="T93" fmla="*/ 125 h 321"/>
                  <a:gd name="T94" fmla="*/ 430 w 439"/>
                  <a:gd name="T95" fmla="*/ 116 h 321"/>
                  <a:gd name="T96" fmla="*/ 411 w 439"/>
                  <a:gd name="T97" fmla="*/ 83 h 321"/>
                  <a:gd name="T98" fmla="*/ 387 w 439"/>
                  <a:gd name="T99" fmla="*/ 53 h 321"/>
                  <a:gd name="T100" fmla="*/ 356 w 439"/>
                  <a:gd name="T101" fmla="*/ 29 h 321"/>
                  <a:gd name="T102" fmla="*/ 324 w 439"/>
                  <a:gd name="T103" fmla="*/ 13 h 321"/>
                  <a:gd name="T104" fmla="*/ 291 w 439"/>
                  <a:gd name="T105" fmla="*/ 4 h 321"/>
                  <a:gd name="T106" fmla="*/ 256 w 439"/>
                  <a:gd name="T107" fmla="*/ 0 h 321"/>
                  <a:gd name="T108" fmla="*/ 217 w 439"/>
                  <a:gd name="T109" fmla="*/ 1 h 321"/>
                  <a:gd name="T110" fmla="*/ 180 w 439"/>
                  <a:gd name="T111" fmla="*/ 9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5988050" y="6613525"/>
            <a:ext cx="29670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©Silberschatz, Korth and Sudarshan, Bo Zhou</a:t>
            </a:r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fld id="{90BB7EE0-D56D-4633-ADA2-6508C94D114D}" type="slidenum">
              <a:rPr lang="en-US" altLang="zh-CN" sz="1000" b="1" smtClean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31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8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311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Wingdings 2" pitchFamily="18" charset="2"/>
        <a:buChar char="ê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Wingdings" pitchFamily="2" charset="2"/>
        <a:buChar char="Ø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3324"/>
            <a:ext cx="8077200" cy="6096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Recovery </a:t>
            </a:r>
            <a:r>
              <a:rPr lang="en-US" altLang="zh-CN" dirty="0">
                <a:ea typeface="宋体" pitchFamily="2" charset="-122"/>
              </a:rPr>
              <a:t>System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9829" y="1424152"/>
            <a:ext cx="6887454" cy="351360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>
                <a:ea typeface="宋体" pitchFamily="2" charset="-122"/>
              </a:rPr>
              <a:t>Failure Classification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pitchFamily="2" charset="-122"/>
              </a:rPr>
              <a:t>Storage </a:t>
            </a:r>
            <a:r>
              <a:rPr lang="en-US" altLang="zh-CN" dirty="0">
                <a:ea typeface="宋体" pitchFamily="2" charset="-122"/>
              </a:rPr>
              <a:t>Structure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pitchFamily="2" charset="-122"/>
              </a:rPr>
              <a:t>Log-Based </a:t>
            </a:r>
            <a:r>
              <a:rPr lang="en-US" altLang="zh-CN" dirty="0">
                <a:ea typeface="宋体" pitchFamily="2" charset="-122"/>
              </a:rPr>
              <a:t>Recovery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pitchFamily="2" charset="-122"/>
              </a:rPr>
              <a:t>Recovery Algorithms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>
                <a:ea typeface="宋体" pitchFamily="2" charset="-122"/>
              </a:rPr>
              <a:t>Buffer Management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pitchFamily="2" charset="-122"/>
              </a:rPr>
              <a:t>ARIES </a:t>
            </a:r>
            <a:r>
              <a:rPr lang="en-US" altLang="zh-CN" dirty="0">
                <a:ea typeface="宋体" pitchFamily="2" charset="-122"/>
              </a:rPr>
              <a:t>Recovery Algorithm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Log-Based Recovery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990600"/>
            <a:ext cx="7848600" cy="5509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A  </a:t>
            </a:r>
            <a:r>
              <a:rPr lang="en-US" altLang="zh-CN" sz="1800" b="1" dirty="0">
                <a:solidFill>
                  <a:schemeClr val="tx2"/>
                </a:solidFill>
                <a:ea typeface="宋体" pitchFamily="2" charset="-122"/>
              </a:rPr>
              <a:t>log</a:t>
            </a:r>
            <a:r>
              <a:rPr lang="en-US" altLang="zh-CN" sz="1800" dirty="0">
                <a:ea typeface="宋体" pitchFamily="2" charset="-122"/>
              </a:rPr>
              <a:t> is kept on stable storage.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The log is a sequence of </a:t>
            </a:r>
            <a:r>
              <a:rPr lang="en-US" altLang="zh-CN" sz="1600" b="1" dirty="0">
                <a:solidFill>
                  <a:schemeClr val="tx2"/>
                </a:solidFill>
                <a:ea typeface="宋体" pitchFamily="2" charset="-122"/>
              </a:rPr>
              <a:t>log records</a:t>
            </a:r>
            <a:r>
              <a:rPr lang="en-US" altLang="zh-CN" sz="1600" dirty="0">
                <a:ea typeface="宋体" pitchFamily="2" charset="-122"/>
              </a:rPr>
              <a:t>, and maintains a record of update activities on the database.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When transaction </a:t>
            </a:r>
            <a:r>
              <a:rPr lang="en-US" altLang="zh-CN" sz="1800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sz="1800" i="1" dirty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starts, it registers itself by writing a </a:t>
            </a:r>
            <a:br>
              <a:rPr lang="en-US" altLang="zh-CN" sz="1800" dirty="0">
                <a:ea typeface="宋体" pitchFamily="2" charset="-122"/>
              </a:rPr>
            </a:br>
            <a:r>
              <a:rPr lang="en-US" altLang="zh-CN" sz="1800" dirty="0">
                <a:ea typeface="宋体" pitchFamily="2" charset="-122"/>
              </a:rPr>
              <a:t>       </a:t>
            </a:r>
            <a:r>
              <a:rPr lang="en-US" altLang="zh-CN" sz="1800" i="1" dirty="0">
                <a:ea typeface="宋体" pitchFamily="2" charset="-122"/>
              </a:rPr>
              <a:t>&lt;</a:t>
            </a:r>
            <a:r>
              <a:rPr lang="en-US" altLang="zh-CN" sz="1800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sz="1800" i="1" baseline="-25000" dirty="0">
                <a:ea typeface="宋体" pitchFamily="2" charset="-122"/>
              </a:rPr>
              <a:t>  </a:t>
            </a:r>
            <a:r>
              <a:rPr lang="en-US" altLang="zh-CN" sz="1800" b="1" dirty="0">
                <a:ea typeface="宋体" pitchFamily="2" charset="-122"/>
              </a:rPr>
              <a:t>start</a:t>
            </a:r>
            <a:r>
              <a:rPr lang="en-US" altLang="zh-CN" sz="1800" dirty="0">
                <a:ea typeface="宋体" pitchFamily="2" charset="-122"/>
              </a:rPr>
              <a:t>&gt;log record</a:t>
            </a:r>
          </a:p>
          <a:p>
            <a:pPr>
              <a:lnSpc>
                <a:spcPct val="90000"/>
              </a:lnSpc>
            </a:pPr>
            <a:r>
              <a:rPr lang="en-US" altLang="zh-CN" sz="1800" i="1" dirty="0">
                <a:ea typeface="宋体" pitchFamily="2" charset="-122"/>
              </a:rPr>
              <a:t>Before </a:t>
            </a:r>
            <a:r>
              <a:rPr lang="en-US" altLang="zh-CN" sz="1800" i="1" dirty="0" err="1">
                <a:ea typeface="宋体" pitchFamily="2" charset="-122"/>
              </a:rPr>
              <a:t>T</a:t>
            </a:r>
            <a:r>
              <a:rPr lang="en-US" altLang="zh-CN" sz="1800" i="1" baseline="-25000" dirty="0" err="1">
                <a:ea typeface="宋体" pitchFamily="2" charset="-122"/>
              </a:rPr>
              <a:t>i</a:t>
            </a:r>
            <a:r>
              <a:rPr lang="en-US" altLang="zh-CN" sz="1800" i="1" dirty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executes </a:t>
            </a:r>
            <a:r>
              <a:rPr lang="en-US" altLang="zh-CN" sz="1800" b="1" dirty="0">
                <a:ea typeface="宋体" pitchFamily="2" charset="-122"/>
              </a:rPr>
              <a:t>write</a:t>
            </a:r>
            <a:r>
              <a:rPr lang="en-US" altLang="zh-CN" sz="1800" dirty="0">
                <a:ea typeface="宋体" pitchFamily="2" charset="-122"/>
              </a:rPr>
              <a:t>(</a:t>
            </a:r>
            <a:r>
              <a:rPr lang="en-US" altLang="zh-CN" sz="1800" i="1" dirty="0">
                <a:ea typeface="宋体" pitchFamily="2" charset="-122"/>
              </a:rPr>
              <a:t>X</a:t>
            </a:r>
            <a:r>
              <a:rPr lang="en-US" altLang="zh-CN" sz="1800" dirty="0">
                <a:ea typeface="宋体" pitchFamily="2" charset="-122"/>
              </a:rPr>
              <a:t>), a log record </a:t>
            </a:r>
            <a:r>
              <a:rPr lang="en-US" altLang="zh-CN" sz="1600" b="1" i="1" dirty="0">
                <a:solidFill>
                  <a:schemeClr val="tx2"/>
                </a:solidFill>
                <a:ea typeface="宋体" pitchFamily="2" charset="-122"/>
              </a:rPr>
              <a:t>&lt;</a:t>
            </a:r>
            <a:r>
              <a:rPr lang="en-US" altLang="zh-CN" sz="1600" b="1" i="1" dirty="0" err="1">
                <a:solidFill>
                  <a:schemeClr val="tx2"/>
                </a:solidFill>
                <a:ea typeface="宋体" pitchFamily="2" charset="-122"/>
              </a:rPr>
              <a:t>Ti</a:t>
            </a:r>
            <a:r>
              <a:rPr lang="en-US" altLang="zh-CN" sz="1600" b="1" i="1" dirty="0">
                <a:solidFill>
                  <a:schemeClr val="tx2"/>
                </a:solidFill>
                <a:ea typeface="宋体" pitchFamily="2" charset="-122"/>
              </a:rPr>
              <a:t>, X,  V1,  V2&gt; </a:t>
            </a:r>
            <a:r>
              <a:rPr lang="en-US" altLang="zh-CN" sz="1800" dirty="0">
                <a:ea typeface="宋体" pitchFamily="2" charset="-122"/>
              </a:rPr>
              <a:t>is written, where</a:t>
            </a:r>
            <a:r>
              <a:rPr lang="en-US" altLang="zh-CN" sz="1800" i="1" dirty="0">
                <a:ea typeface="宋体" pitchFamily="2" charset="-122"/>
              </a:rPr>
              <a:t> V</a:t>
            </a:r>
            <a:r>
              <a:rPr lang="en-US" altLang="zh-CN" sz="1800" i="1" baseline="-25000" dirty="0">
                <a:ea typeface="宋体" pitchFamily="2" charset="-122"/>
              </a:rPr>
              <a:t>1</a:t>
            </a:r>
            <a:r>
              <a:rPr lang="en-US" altLang="zh-CN" sz="1800" dirty="0">
                <a:ea typeface="宋体" pitchFamily="2" charset="-122"/>
              </a:rPr>
              <a:t> is the value of </a:t>
            </a:r>
            <a:r>
              <a:rPr lang="en-US" altLang="zh-CN" sz="1800" i="1" dirty="0">
                <a:ea typeface="宋体" pitchFamily="2" charset="-122"/>
              </a:rPr>
              <a:t>X</a:t>
            </a:r>
            <a:r>
              <a:rPr lang="en-US" altLang="zh-CN" sz="1800" dirty="0">
                <a:ea typeface="宋体" pitchFamily="2" charset="-122"/>
              </a:rPr>
              <a:t>  before the write, and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sz="1800" i="1" dirty="0">
                <a:ea typeface="宋体" pitchFamily="2" charset="-122"/>
              </a:rPr>
              <a:t>V</a:t>
            </a:r>
            <a:r>
              <a:rPr lang="en-US" altLang="zh-CN" sz="1800" i="1" baseline="-25000" dirty="0">
                <a:ea typeface="宋体" pitchFamily="2" charset="-122"/>
              </a:rPr>
              <a:t>2</a:t>
            </a:r>
            <a:r>
              <a:rPr lang="en-US" altLang="zh-CN" sz="1800" i="1" dirty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is the value to be written to </a:t>
            </a:r>
            <a:r>
              <a:rPr lang="en-US" altLang="zh-CN" sz="1800" i="1" dirty="0">
                <a:ea typeface="宋体" pitchFamily="2" charset="-122"/>
              </a:rPr>
              <a:t>X</a:t>
            </a:r>
            <a:r>
              <a:rPr lang="en-US" altLang="zh-CN" sz="1800" dirty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1600" i="1" dirty="0" err="1" smtClean="0">
                <a:ea typeface="宋体" pitchFamily="2" charset="-122"/>
              </a:rPr>
              <a:t>T</a:t>
            </a:r>
            <a:r>
              <a:rPr lang="en-US" altLang="zh-CN" i="1" baseline="-25000" dirty="0" err="1" smtClean="0">
                <a:ea typeface="宋体" pitchFamily="2" charset="-122"/>
              </a:rPr>
              <a:t>i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dirty="0">
                <a:ea typeface="宋体" pitchFamily="2" charset="-122"/>
              </a:rPr>
              <a:t>has performed a write on data item </a:t>
            </a:r>
            <a:r>
              <a:rPr lang="en-US" altLang="zh-CN" sz="1600" i="1" dirty="0" err="1">
                <a:ea typeface="宋体" pitchFamily="2" charset="-122"/>
              </a:rPr>
              <a:t>X</a:t>
            </a:r>
            <a:r>
              <a:rPr lang="en-US" altLang="zh-CN" sz="2000" i="1" baseline="-25000" dirty="0" err="1">
                <a:ea typeface="宋体" pitchFamily="2" charset="-122"/>
              </a:rPr>
              <a:t>j</a:t>
            </a:r>
            <a:r>
              <a:rPr lang="en-US" altLang="zh-CN" sz="2000" i="1" baseline="-25000" dirty="0">
                <a:ea typeface="宋体" pitchFamily="2" charset="-122"/>
              </a:rPr>
              <a:t> </a:t>
            </a:r>
            <a:r>
              <a:rPr lang="en-US" altLang="zh-CN" sz="1600" i="1" dirty="0">
                <a:ea typeface="宋体" pitchFamily="2" charset="-122"/>
              </a:rPr>
              <a:t>  </a:t>
            </a:r>
            <a:r>
              <a:rPr lang="en-US" altLang="zh-CN" sz="1600" i="1" dirty="0" err="1">
                <a:ea typeface="宋体" pitchFamily="2" charset="-122"/>
              </a:rPr>
              <a:t>X</a:t>
            </a:r>
            <a:r>
              <a:rPr lang="en-US" altLang="zh-CN" sz="2000" i="1" baseline="-25000" dirty="0" err="1">
                <a:ea typeface="宋体" pitchFamily="2" charset="-122"/>
              </a:rPr>
              <a:t>j</a:t>
            </a:r>
            <a:r>
              <a:rPr lang="en-US" altLang="zh-CN" sz="1600" i="1" dirty="0">
                <a:ea typeface="宋体" pitchFamily="2" charset="-122"/>
              </a:rPr>
              <a:t> </a:t>
            </a:r>
            <a:r>
              <a:rPr lang="en-US" altLang="zh-CN" sz="1600" dirty="0">
                <a:ea typeface="宋体" pitchFamily="2" charset="-122"/>
              </a:rPr>
              <a:t>had </a:t>
            </a:r>
            <a:r>
              <a:rPr lang="en-US" altLang="zh-CN" sz="1600" b="1" dirty="0">
                <a:solidFill>
                  <a:schemeClr val="tx2"/>
                </a:solidFill>
                <a:ea typeface="宋体" pitchFamily="2" charset="-122"/>
              </a:rPr>
              <a:t>old value </a:t>
            </a:r>
            <a:r>
              <a:rPr lang="en-US" altLang="zh-CN" sz="1600" i="1" dirty="0">
                <a:ea typeface="宋体" pitchFamily="2" charset="-122"/>
              </a:rPr>
              <a:t>V</a:t>
            </a:r>
            <a:r>
              <a:rPr lang="en-US" altLang="zh-CN" sz="1600" i="1" baseline="-25000" dirty="0">
                <a:ea typeface="宋体" pitchFamily="2" charset="-122"/>
              </a:rPr>
              <a:t>1</a:t>
            </a:r>
            <a:r>
              <a:rPr lang="en-US" altLang="zh-CN" sz="1600" i="1" dirty="0">
                <a:ea typeface="宋体" pitchFamily="2" charset="-122"/>
              </a:rPr>
              <a:t> </a:t>
            </a:r>
            <a:r>
              <a:rPr lang="en-US" altLang="zh-CN" sz="1600" dirty="0">
                <a:ea typeface="宋体" pitchFamily="2" charset="-122"/>
              </a:rPr>
              <a:t>before the </a:t>
            </a:r>
            <a:r>
              <a:rPr lang="en-US" altLang="zh-CN" sz="1600" dirty="0" smtClean="0">
                <a:ea typeface="宋体" pitchFamily="2" charset="-122"/>
              </a:rPr>
              <a:t>write, </a:t>
            </a:r>
            <a:r>
              <a:rPr lang="en-US" altLang="zh-CN" sz="1600" dirty="0">
                <a:ea typeface="宋体" pitchFamily="2" charset="-122"/>
              </a:rPr>
              <a:t>and will have </a:t>
            </a:r>
            <a:r>
              <a:rPr lang="en-US" altLang="zh-CN" sz="1600" b="1" dirty="0">
                <a:solidFill>
                  <a:schemeClr val="tx2"/>
                </a:solidFill>
                <a:ea typeface="宋体" pitchFamily="2" charset="-122"/>
              </a:rPr>
              <a:t>new value </a:t>
            </a:r>
            <a:r>
              <a:rPr lang="en-US" altLang="zh-CN" sz="1600" i="1" dirty="0">
                <a:ea typeface="宋体" pitchFamily="2" charset="-122"/>
              </a:rPr>
              <a:t>V</a:t>
            </a:r>
            <a:r>
              <a:rPr lang="en-US" altLang="zh-CN" sz="1600" i="1" baseline="-25000" dirty="0">
                <a:ea typeface="宋体" pitchFamily="2" charset="-122"/>
              </a:rPr>
              <a:t>2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sz="1600" dirty="0">
                <a:ea typeface="宋体" pitchFamily="2" charset="-122"/>
              </a:rPr>
              <a:t>after the write. 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When </a:t>
            </a:r>
            <a:r>
              <a:rPr lang="en-US" altLang="zh-CN" sz="1800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finishes it last statement, the log record &lt;</a:t>
            </a:r>
            <a:r>
              <a:rPr lang="en-US" altLang="zh-CN" sz="1800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sz="1800" b="1" i="1" dirty="0">
                <a:ea typeface="宋体" pitchFamily="2" charset="-122"/>
              </a:rPr>
              <a:t> </a:t>
            </a:r>
            <a:r>
              <a:rPr lang="en-US" altLang="zh-CN" sz="1800" b="1" dirty="0">
                <a:ea typeface="宋体" pitchFamily="2" charset="-122"/>
              </a:rPr>
              <a:t>commi</a:t>
            </a:r>
            <a:r>
              <a:rPr lang="en-US" altLang="zh-CN" sz="1800" dirty="0">
                <a:ea typeface="宋体" pitchFamily="2" charset="-122"/>
              </a:rPr>
              <a:t>t&gt; is written. 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</a:rPr>
              <a:t>The log must reside in stable storage</a:t>
            </a:r>
            <a:r>
              <a:rPr lang="en-US" altLang="zh-CN" sz="1800" dirty="0" smtClean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pitchFamily="2" charset="-122"/>
              </a:rPr>
              <a:t>For now, we </a:t>
            </a:r>
            <a:r>
              <a:rPr lang="en-US" altLang="zh-CN" sz="1600" dirty="0">
                <a:ea typeface="宋体" pitchFamily="2" charset="-122"/>
              </a:rPr>
              <a:t>assume </a:t>
            </a:r>
            <a:r>
              <a:rPr lang="en-US" altLang="zh-CN" sz="1600" dirty="0" smtClean="0">
                <a:ea typeface="宋体" pitchFamily="2" charset="-122"/>
              </a:rPr>
              <a:t>that every log record is written to the end of long file on stable storage as soon as it created. 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Two </a:t>
            </a:r>
            <a:r>
              <a:rPr lang="en-US" altLang="zh-CN" sz="1800" dirty="0">
                <a:ea typeface="宋体" pitchFamily="2" charset="-122"/>
              </a:rPr>
              <a:t>approaches using logs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Deferred database modification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Immediate database modification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Update transaction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824" y="1092200"/>
            <a:ext cx="7754275" cy="4876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Possible inconsistency of an update transaction failure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new value is not safe </a:t>
            </a:r>
            <a:r>
              <a:rPr lang="en-US" altLang="zh-CN" dirty="0">
                <a:ea typeface="宋体" pitchFamily="2" charset="-122"/>
              </a:rPr>
              <a:t>while the transaction commits. 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Can not protect the committed value if a failure occurs.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old value is not safe </a:t>
            </a:r>
            <a:r>
              <a:rPr lang="en-US" altLang="zh-CN" dirty="0">
                <a:ea typeface="宋体" pitchFamily="2" charset="-122"/>
              </a:rPr>
              <a:t>before the transaction commits.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Can not rollback to old value if a failure occurs before the commit.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ea typeface="宋体" pitchFamily="2" charset="-122"/>
              </a:rPr>
              <a:t>Two rules for update transaction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Commit rule</a:t>
            </a:r>
            <a:r>
              <a:rPr lang="en-US" altLang="zh-CN" dirty="0">
                <a:ea typeface="宋体" pitchFamily="2" charset="-122"/>
              </a:rPr>
              <a:t>: The new value must be written to non-volatile storage (Database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 or </a:t>
            </a:r>
            <a:r>
              <a:rPr lang="en-US" altLang="zh-CN" dirty="0">
                <a:ea typeface="宋体" pitchFamily="2" charset="-122"/>
              </a:rPr>
              <a:t>log file) before the transaction commit. 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Logging rule</a:t>
            </a:r>
            <a:r>
              <a:rPr lang="en-US" altLang="zh-CN" dirty="0">
                <a:ea typeface="宋体" pitchFamily="2" charset="-122"/>
              </a:rPr>
              <a:t>: The old value must be written to log file if the new value is written to database.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Update transaction (Cont.)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92200"/>
            <a:ext cx="7905750" cy="5138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Possible approaches based on the update rules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The new value be written to database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totally </a:t>
            </a:r>
            <a:r>
              <a:rPr lang="en-US" altLang="zh-CN">
                <a:ea typeface="宋体" pitchFamily="2" charset="-122"/>
              </a:rPr>
              <a:t>before commit. 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Logging rule: Write old value to log file.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No redo is needed. (All modification have been written to DB)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Low concurrency.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The new value be written to database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after</a:t>
            </a:r>
            <a:r>
              <a:rPr lang="en-US" altLang="zh-CN">
                <a:ea typeface="宋体" pitchFamily="2" charset="-122"/>
              </a:rPr>
              <a:t> commit.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Commit rule: Write new values to log file before commit.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Logging rule: no need to write old value to log file.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No undo is needed. ( The old value is safe before commit)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Better concurrency. -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Deferred database modification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 The new value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start</a:t>
            </a:r>
            <a:r>
              <a:rPr lang="en-US" altLang="zh-CN">
                <a:ea typeface="宋体" pitchFamily="2" charset="-122"/>
              </a:rPr>
              <a:t> to be written to database before commit, and do not require to be finished before commit.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Commit rule: Write new values to log file before commit.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Logging rule: Write old value to log file.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Best concurrency. - </a:t>
            </a:r>
            <a:r>
              <a:rPr lang="en-US" altLang="zh-CN">
                <a:solidFill>
                  <a:schemeClr val="tx2"/>
                </a:solidFill>
                <a:ea typeface="宋体" pitchFamily="2" charset="-122"/>
              </a:rPr>
              <a:t>Immediate database modification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Transaction Commit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36590"/>
            <a:ext cx="7848600" cy="3541944"/>
          </a:xfrm>
        </p:spPr>
        <p:txBody>
          <a:bodyPr/>
          <a:lstStyle/>
          <a:p>
            <a:r>
              <a:rPr lang="en-US" altLang="zh-CN" dirty="0" smtClean="0"/>
              <a:t>A transaction is said to have committed </a:t>
            </a:r>
            <a:r>
              <a:rPr lang="en-US" altLang="zh-CN" dirty="0" smtClean="0">
                <a:solidFill>
                  <a:srgbClr val="C00000"/>
                </a:solidFill>
              </a:rPr>
              <a:t>when its commit log record is output to stable storage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all previous log records of the transaction must have been output already </a:t>
            </a:r>
          </a:p>
          <a:p>
            <a:r>
              <a:rPr lang="en-US" altLang="zh-CN" dirty="0" smtClean="0"/>
              <a:t>Writes performed by a transaction may still be in the buffer when the transaction commits, and may be output later</a:t>
            </a:r>
          </a:p>
        </p:txBody>
      </p:sp>
    </p:spTree>
    <p:extLst>
      <p:ext uri="{BB962C8B-B14F-4D97-AF65-F5344CB8AC3E}">
        <p14:creationId xmlns:p14="http://schemas.microsoft.com/office/powerpoint/2010/main" val="36041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Deferred Database Modification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deferred database modification</a:t>
            </a:r>
            <a:r>
              <a:rPr lang="en-US" altLang="zh-CN" dirty="0">
                <a:ea typeface="宋体" pitchFamily="2" charset="-122"/>
              </a:rPr>
              <a:t> scheme records all modifications to the log, but defers all the </a:t>
            </a:r>
            <a:r>
              <a:rPr lang="en-US" altLang="zh-CN" b="1" dirty="0">
                <a:ea typeface="宋体" pitchFamily="2" charset="-122"/>
              </a:rPr>
              <a:t>write</a:t>
            </a:r>
            <a:r>
              <a:rPr lang="en-US" altLang="zh-CN" dirty="0">
                <a:ea typeface="宋体" pitchFamily="2" charset="-122"/>
              </a:rPr>
              <a:t>s to after </a:t>
            </a:r>
            <a:r>
              <a:rPr lang="en-US" altLang="zh-CN" dirty="0" smtClean="0">
                <a:ea typeface="宋体" pitchFamily="2" charset="-122"/>
              </a:rPr>
              <a:t>commit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Assume that transactions execute serially</a:t>
            </a:r>
          </a:p>
          <a:p>
            <a:r>
              <a:rPr lang="en-US" altLang="zh-CN" dirty="0">
                <a:ea typeface="宋体" pitchFamily="2" charset="-122"/>
              </a:rPr>
              <a:t>Transaction starts by writing </a:t>
            </a:r>
            <a:r>
              <a:rPr lang="en-US" altLang="zh-CN" i="1" dirty="0">
                <a:ea typeface="宋体" pitchFamily="2" charset="-122"/>
              </a:rPr>
              <a:t>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 </a:t>
            </a:r>
            <a:r>
              <a:rPr lang="en-US" altLang="zh-CN" b="1" i="1" dirty="0">
                <a:ea typeface="宋体" pitchFamily="2" charset="-122"/>
              </a:rPr>
              <a:t>start</a:t>
            </a:r>
            <a:r>
              <a:rPr lang="en-US" altLang="zh-CN" i="1" dirty="0">
                <a:ea typeface="宋体" pitchFamily="2" charset="-122"/>
              </a:rPr>
              <a:t>&gt; </a:t>
            </a:r>
            <a:r>
              <a:rPr lang="en-US" altLang="zh-CN" dirty="0">
                <a:ea typeface="宋体" pitchFamily="2" charset="-122"/>
              </a:rPr>
              <a:t>record to log. </a:t>
            </a:r>
          </a:p>
          <a:p>
            <a:r>
              <a:rPr lang="en-US" altLang="zh-CN" dirty="0">
                <a:ea typeface="宋体" pitchFamily="2" charset="-122"/>
              </a:rPr>
              <a:t>A  </a:t>
            </a:r>
            <a:r>
              <a:rPr lang="en-US" altLang="zh-CN" b="1" dirty="0">
                <a:ea typeface="宋体" pitchFamily="2" charset="-122"/>
              </a:rPr>
              <a:t>write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operation results in a log record  </a:t>
            </a:r>
            <a:r>
              <a:rPr lang="en-US" altLang="zh-CN" i="1" dirty="0">
                <a:ea typeface="宋体" pitchFamily="2" charset="-122"/>
              </a:rPr>
              <a:t>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sz="2400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, X, V&gt; </a:t>
            </a:r>
            <a:r>
              <a:rPr lang="en-US" altLang="zh-CN" dirty="0">
                <a:ea typeface="宋体" pitchFamily="2" charset="-122"/>
              </a:rPr>
              <a:t>being written, where </a:t>
            </a:r>
            <a:r>
              <a:rPr lang="en-US" altLang="zh-CN" i="1" dirty="0">
                <a:ea typeface="宋体" pitchFamily="2" charset="-122"/>
              </a:rPr>
              <a:t>V </a:t>
            </a:r>
            <a:r>
              <a:rPr lang="en-US" altLang="zh-CN" dirty="0">
                <a:ea typeface="宋体" pitchFamily="2" charset="-122"/>
              </a:rPr>
              <a:t>is the new value for </a:t>
            </a:r>
            <a:r>
              <a:rPr lang="en-US" altLang="zh-CN" i="1" dirty="0">
                <a:ea typeface="宋体" pitchFamily="2" charset="-122"/>
              </a:rPr>
              <a:t>X</a:t>
            </a:r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Note: old value is not needed for this scheme</a:t>
            </a:r>
          </a:p>
          <a:p>
            <a:r>
              <a:rPr lang="en-US" altLang="zh-CN" dirty="0">
                <a:ea typeface="宋体" pitchFamily="2" charset="-122"/>
              </a:rPr>
              <a:t>The write is not performed on </a:t>
            </a:r>
            <a:r>
              <a:rPr lang="en-US" altLang="zh-CN" i="1" dirty="0">
                <a:ea typeface="宋体" pitchFamily="2" charset="-122"/>
              </a:rPr>
              <a:t>X </a:t>
            </a:r>
            <a:r>
              <a:rPr lang="en-US" altLang="zh-CN" dirty="0">
                <a:ea typeface="宋体" pitchFamily="2" charset="-122"/>
              </a:rPr>
              <a:t>at this time, but is deferred.</a:t>
            </a:r>
          </a:p>
          <a:p>
            <a:r>
              <a:rPr lang="en-US" altLang="zh-CN" dirty="0">
                <a:ea typeface="宋体" pitchFamily="2" charset="-122"/>
              </a:rPr>
              <a:t>When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partially commits,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&lt;</a:t>
            </a:r>
            <a:r>
              <a:rPr lang="en-US" altLang="zh-CN" i="1" dirty="0" err="1">
                <a:solidFill>
                  <a:schemeClr val="tx2"/>
                </a:solidFill>
                <a:ea typeface="宋体" pitchFamily="2" charset="-122"/>
              </a:rPr>
              <a:t>T</a:t>
            </a:r>
            <a:r>
              <a:rPr lang="en-US" altLang="zh-CN" i="1" baseline="-25000" dirty="0" err="1">
                <a:solidFill>
                  <a:schemeClr val="tx2"/>
                </a:solidFill>
                <a:ea typeface="宋体" pitchFamily="2" charset="-122"/>
              </a:rPr>
              <a:t>i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commit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&gt; is written to the log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r>
              <a:rPr lang="en-US" altLang="zh-CN" dirty="0">
                <a:ea typeface="宋体" pitchFamily="2" charset="-122"/>
              </a:rPr>
              <a:t>Finally, the log records are read and used to actually execute the previously deferred writes.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Deferred Database Modification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066800"/>
            <a:ext cx="8001000" cy="535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During recovery after a crash, a transaction needs to be redone if and only if both </a:t>
            </a:r>
            <a:r>
              <a:rPr lang="en-US" altLang="zh-CN" i="1" dirty="0">
                <a:ea typeface="宋体" pitchFamily="2" charset="-122"/>
              </a:rPr>
              <a:t>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b="1" i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start</a:t>
            </a:r>
            <a:r>
              <a:rPr lang="en-US" altLang="zh-CN" dirty="0">
                <a:ea typeface="宋体" pitchFamily="2" charset="-122"/>
              </a:rPr>
              <a:t>&gt; and&lt;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baseline="-25000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commit</a:t>
            </a:r>
            <a:r>
              <a:rPr lang="en-US" altLang="zh-CN" dirty="0">
                <a:ea typeface="宋体" pitchFamily="2" charset="-122"/>
              </a:rPr>
              <a:t>&gt; are there in the log.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Redoing a transaction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dirty="0" err="1">
                <a:ea typeface="宋体" pitchFamily="2" charset="-122"/>
              </a:rPr>
              <a:t>redo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) sets the value of all data items updated by the transaction to the new values.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Crashes can occur while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transaction is executing the original updates, or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while recovery action is being taken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redo operation must be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idempotent; </a:t>
            </a:r>
            <a:r>
              <a:rPr lang="en-US" altLang="zh-CN" dirty="0">
                <a:ea typeface="宋体" pitchFamily="2" charset="-122"/>
              </a:rPr>
              <a:t>that is, executing several times must be equivalent to executing once.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example transactions  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en-US" altLang="zh-CN" i="1" baseline="-25000" dirty="0">
                <a:ea typeface="宋体" pitchFamily="2" charset="-122"/>
              </a:rPr>
              <a:t>0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and 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en-US" altLang="zh-CN" i="1" baseline="-25000" dirty="0">
                <a:ea typeface="宋体" pitchFamily="2" charset="-122"/>
              </a:rPr>
              <a:t>0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executes before 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):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i="1" dirty="0">
                <a:ea typeface="宋体" pitchFamily="2" charset="-122"/>
              </a:rPr>
              <a:t>	</a:t>
            </a:r>
            <a:r>
              <a:rPr lang="en-US" altLang="zh-CN" sz="1600" i="1" dirty="0">
                <a:ea typeface="宋体" pitchFamily="2" charset="-122"/>
              </a:rPr>
              <a:t>T</a:t>
            </a:r>
            <a:r>
              <a:rPr lang="en-US" altLang="zh-CN" sz="1600" i="1" baseline="-25000" dirty="0">
                <a:ea typeface="宋体" pitchFamily="2" charset="-122"/>
              </a:rPr>
              <a:t>0</a:t>
            </a:r>
            <a:r>
              <a:rPr lang="en-US" altLang="zh-CN" sz="1600" dirty="0">
                <a:ea typeface="宋体" pitchFamily="2" charset="-122"/>
              </a:rPr>
              <a:t>:     </a:t>
            </a:r>
            <a:r>
              <a:rPr lang="en-US" altLang="zh-CN" sz="1600" b="1" dirty="0">
                <a:ea typeface="宋体" pitchFamily="2" charset="-122"/>
              </a:rPr>
              <a:t>read </a:t>
            </a:r>
            <a:r>
              <a:rPr lang="en-US" altLang="zh-CN" sz="1600" dirty="0">
                <a:ea typeface="宋体" pitchFamily="2" charset="-122"/>
              </a:rPr>
              <a:t>(</a:t>
            </a:r>
            <a:r>
              <a:rPr lang="en-US" altLang="zh-CN" sz="1600" i="1" dirty="0">
                <a:ea typeface="宋体" pitchFamily="2" charset="-122"/>
              </a:rPr>
              <a:t>A</a:t>
            </a:r>
            <a:r>
              <a:rPr lang="en-US" altLang="zh-CN" sz="1600" dirty="0">
                <a:ea typeface="宋体" pitchFamily="2" charset="-122"/>
              </a:rPr>
              <a:t>)			 </a:t>
            </a:r>
            <a:r>
              <a:rPr lang="en-US" altLang="zh-CN" sz="1600" i="1" dirty="0">
                <a:ea typeface="宋体" pitchFamily="2" charset="-122"/>
              </a:rPr>
              <a:t>T</a:t>
            </a:r>
            <a:r>
              <a:rPr lang="en-US" altLang="zh-CN" sz="1600" i="1" baseline="-25000" dirty="0">
                <a:ea typeface="宋体" pitchFamily="2" charset="-122"/>
              </a:rPr>
              <a:t>1</a:t>
            </a:r>
            <a:r>
              <a:rPr lang="en-US" altLang="zh-CN" sz="1600" i="1" dirty="0">
                <a:ea typeface="宋体" pitchFamily="2" charset="-122"/>
              </a:rPr>
              <a:t> </a:t>
            </a:r>
            <a:r>
              <a:rPr lang="en-US" altLang="zh-CN" sz="1600" dirty="0">
                <a:ea typeface="宋体" pitchFamily="2" charset="-122"/>
              </a:rPr>
              <a:t>: </a:t>
            </a:r>
            <a:r>
              <a:rPr lang="en-US" altLang="zh-CN" sz="1600" b="1" dirty="0">
                <a:ea typeface="宋体" pitchFamily="2" charset="-122"/>
              </a:rPr>
              <a:t>read</a:t>
            </a:r>
            <a:r>
              <a:rPr lang="en-US" altLang="zh-CN" sz="1600" dirty="0">
                <a:ea typeface="宋体" pitchFamily="2" charset="-122"/>
              </a:rPr>
              <a:t> (</a:t>
            </a:r>
            <a:r>
              <a:rPr lang="en-US" altLang="zh-CN" sz="1600" i="1" dirty="0">
                <a:ea typeface="宋体" pitchFamily="2" charset="-122"/>
              </a:rPr>
              <a:t>C</a:t>
            </a:r>
            <a:r>
              <a:rPr lang="en-US" altLang="zh-CN" sz="1600" dirty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i="1" dirty="0">
                <a:ea typeface="宋体" pitchFamily="2" charset="-122"/>
              </a:rPr>
              <a:t>		A: - A - 50</a:t>
            </a:r>
            <a:r>
              <a:rPr lang="en-US" altLang="zh-CN" sz="1600" dirty="0">
                <a:ea typeface="宋体" pitchFamily="2" charset="-122"/>
              </a:rPr>
              <a:t>		       </a:t>
            </a:r>
            <a:r>
              <a:rPr lang="en-US" altLang="zh-CN" sz="1600" i="1" dirty="0">
                <a:ea typeface="宋体" pitchFamily="2" charset="-122"/>
              </a:rPr>
              <a:t>C:-	C- 100</a:t>
            </a:r>
            <a:endParaRPr lang="en-US" altLang="zh-CN" sz="1600" dirty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 dirty="0">
                <a:ea typeface="宋体" pitchFamily="2" charset="-122"/>
              </a:rPr>
              <a:t>		Write </a:t>
            </a:r>
            <a:r>
              <a:rPr lang="en-US" altLang="zh-CN" sz="1600" dirty="0">
                <a:ea typeface="宋体" pitchFamily="2" charset="-122"/>
              </a:rPr>
              <a:t>(</a:t>
            </a:r>
            <a:r>
              <a:rPr lang="en-US" altLang="zh-CN" sz="1600" i="1" dirty="0">
                <a:ea typeface="宋体" pitchFamily="2" charset="-122"/>
              </a:rPr>
              <a:t>A</a:t>
            </a:r>
            <a:r>
              <a:rPr lang="en-US" altLang="zh-CN" sz="1600" dirty="0">
                <a:ea typeface="宋体" pitchFamily="2" charset="-122"/>
              </a:rPr>
              <a:t>)			        </a:t>
            </a:r>
            <a:r>
              <a:rPr lang="en-US" altLang="zh-CN" sz="1600" b="1" dirty="0">
                <a:ea typeface="宋体" pitchFamily="2" charset="-122"/>
              </a:rPr>
              <a:t>write </a:t>
            </a:r>
            <a:r>
              <a:rPr lang="en-US" altLang="zh-CN" sz="1600" dirty="0">
                <a:ea typeface="宋体" pitchFamily="2" charset="-122"/>
              </a:rPr>
              <a:t>(</a:t>
            </a:r>
            <a:r>
              <a:rPr lang="en-US" altLang="zh-CN" sz="1600" i="1" dirty="0">
                <a:ea typeface="宋体" pitchFamily="2" charset="-122"/>
              </a:rPr>
              <a:t>C</a:t>
            </a:r>
            <a:r>
              <a:rPr lang="en-US" altLang="zh-CN" sz="1600" dirty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 dirty="0">
                <a:ea typeface="宋体" pitchFamily="2" charset="-122"/>
              </a:rPr>
              <a:t>		read </a:t>
            </a:r>
            <a:r>
              <a:rPr lang="en-US" altLang="zh-CN" sz="1600" dirty="0">
                <a:ea typeface="宋体" pitchFamily="2" charset="-122"/>
              </a:rPr>
              <a:t>(</a:t>
            </a:r>
            <a:r>
              <a:rPr lang="en-US" altLang="zh-CN" sz="1600" i="1" dirty="0">
                <a:ea typeface="宋体" pitchFamily="2" charset="-122"/>
              </a:rPr>
              <a:t>B</a:t>
            </a:r>
            <a:r>
              <a:rPr lang="en-US" altLang="zh-CN" sz="1600" dirty="0">
                <a:ea typeface="宋体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i="1" dirty="0">
                <a:ea typeface="宋体" pitchFamily="2" charset="-122"/>
              </a:rPr>
              <a:t>		B:-  B + 50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600" b="1" dirty="0">
                <a:ea typeface="宋体" pitchFamily="2" charset="-122"/>
              </a:rPr>
              <a:t>		write </a:t>
            </a:r>
            <a:r>
              <a:rPr lang="en-US" altLang="zh-CN" sz="1600" dirty="0">
                <a:ea typeface="宋体" pitchFamily="2" charset="-122"/>
              </a:rPr>
              <a:t>(</a:t>
            </a:r>
            <a:r>
              <a:rPr lang="en-US" altLang="zh-CN" sz="1600" i="1" dirty="0">
                <a:ea typeface="宋体" pitchFamily="2" charset="-122"/>
              </a:rPr>
              <a:t>B</a:t>
            </a:r>
            <a:r>
              <a:rPr lang="en-US" altLang="zh-CN" sz="1600" dirty="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Deferred Database Modification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>
                <a:ea typeface="宋体" pitchFamily="2" charset="-122"/>
              </a:rPr>
              <a:t>Below we show the log as it appears at three instances of time.</a:t>
            </a: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>
              <a:ea typeface="宋体" pitchFamily="2" charset="-122"/>
            </a:endParaRPr>
          </a:p>
          <a:p>
            <a:pPr>
              <a:lnSpc>
                <a:spcPct val="20000"/>
              </a:lnSpc>
            </a:pP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If log on stable storage at time of crash is as in case: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	</a:t>
            </a:r>
            <a:r>
              <a:rPr lang="en-US" altLang="zh-CN" sz="1800">
                <a:ea typeface="宋体" pitchFamily="2" charset="-122"/>
              </a:rPr>
              <a:t>(a)  No redo actions need to be taken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	(b)  redo(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0</a:t>
            </a:r>
            <a:r>
              <a:rPr lang="en-US" altLang="zh-CN" sz="1800">
                <a:ea typeface="宋体" pitchFamily="2" charset="-122"/>
              </a:rPr>
              <a:t>) must be performed since 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0 </a:t>
            </a:r>
            <a:r>
              <a:rPr lang="en-US" altLang="zh-CN" sz="1800" b="1">
                <a:ea typeface="宋体" pitchFamily="2" charset="-122"/>
              </a:rPr>
              <a:t>commi</a:t>
            </a:r>
            <a:r>
              <a:rPr lang="en-US" altLang="zh-CN" sz="1800">
                <a:ea typeface="宋体" pitchFamily="2" charset="-122"/>
              </a:rPr>
              <a:t>t&gt; is present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	(c)  </a:t>
            </a:r>
            <a:r>
              <a:rPr lang="en-US" altLang="zh-CN" sz="1800" b="1">
                <a:ea typeface="宋体" pitchFamily="2" charset="-122"/>
              </a:rPr>
              <a:t>redo</a:t>
            </a:r>
            <a:r>
              <a:rPr lang="en-US" altLang="zh-CN" sz="1800">
                <a:ea typeface="宋体" pitchFamily="2" charset="-122"/>
              </a:rPr>
              <a:t>(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0</a:t>
            </a:r>
            <a:r>
              <a:rPr lang="en-US" altLang="zh-CN" sz="1800">
                <a:ea typeface="宋体" pitchFamily="2" charset="-122"/>
              </a:rPr>
              <a:t>) must be performed followed by redo(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1</a:t>
            </a:r>
            <a:r>
              <a:rPr lang="en-US" altLang="zh-CN" sz="1800">
                <a:ea typeface="宋体" pitchFamily="2" charset="-122"/>
              </a:rPr>
              <a:t>) since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     		 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0</a:t>
            </a:r>
            <a:r>
              <a:rPr lang="en-US" altLang="zh-CN" sz="1800">
                <a:ea typeface="宋体" pitchFamily="2" charset="-122"/>
              </a:rPr>
              <a:t> </a:t>
            </a:r>
            <a:r>
              <a:rPr lang="en-US" altLang="zh-CN" sz="1800" b="1">
                <a:ea typeface="宋体" pitchFamily="2" charset="-122"/>
              </a:rPr>
              <a:t>commit</a:t>
            </a:r>
            <a:r>
              <a:rPr lang="en-US" altLang="zh-CN" sz="1800">
                <a:ea typeface="宋体" pitchFamily="2" charset="-122"/>
              </a:rPr>
              <a:t>&gt; and 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i="1" baseline="-25000">
                <a:ea typeface="宋体" pitchFamily="2" charset="-122"/>
              </a:rPr>
              <a:t>i</a:t>
            </a:r>
            <a:r>
              <a:rPr lang="en-US" altLang="zh-CN" sz="1800">
                <a:ea typeface="宋体" pitchFamily="2" charset="-122"/>
              </a:rPr>
              <a:t> commit&gt; are present</a:t>
            </a:r>
            <a:endParaRPr lang="en-US" altLang="zh-CN">
              <a:ea typeface="宋体" pitchFamily="2" charset="-122"/>
            </a:endParaRPr>
          </a:p>
        </p:txBody>
      </p:sp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t="22223" r="2380" b="22221"/>
          <a:stretch>
            <a:fillRect/>
          </a:stretch>
        </p:blipFill>
        <p:spPr bwMode="auto">
          <a:xfrm>
            <a:off x="1282700" y="1371600"/>
            <a:ext cx="6172200" cy="2667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Immediate Database Modification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immediate database modification</a:t>
            </a:r>
            <a:r>
              <a:rPr lang="en-US" altLang="zh-CN" dirty="0">
                <a:ea typeface="宋体" pitchFamily="2" charset="-122"/>
              </a:rPr>
              <a:t> scheme allows database updates of an uncommitted transaction to be made as the writes are issued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since undoing may be needed, update logs must have both old value and new value</a:t>
            </a:r>
          </a:p>
          <a:p>
            <a:r>
              <a:rPr lang="en-US" altLang="zh-CN" dirty="0">
                <a:ea typeface="宋体" pitchFamily="2" charset="-122"/>
              </a:rPr>
              <a:t>Update log record must be written </a:t>
            </a:r>
            <a:r>
              <a:rPr lang="en-US" altLang="zh-CN" i="1" dirty="0">
                <a:solidFill>
                  <a:schemeClr val="tx2"/>
                </a:solidFill>
                <a:ea typeface="宋体" pitchFamily="2" charset="-122"/>
              </a:rPr>
              <a:t>before</a:t>
            </a:r>
            <a:r>
              <a:rPr lang="en-US" altLang="zh-CN" dirty="0">
                <a:ea typeface="宋体" pitchFamily="2" charset="-122"/>
              </a:rPr>
              <a:t> database item is written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We assume that the log record is output directly to stable storage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Can be extended to postpone log record output, so long as prior to execution of an </a:t>
            </a:r>
            <a:r>
              <a:rPr lang="en-US" altLang="zh-CN" b="1" dirty="0">
                <a:ea typeface="宋体" pitchFamily="2" charset="-122"/>
              </a:rPr>
              <a:t>output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dirty="0">
                <a:ea typeface="宋体" pitchFamily="2" charset="-122"/>
              </a:rPr>
              <a:t>) operation for a data block B, all log records corresponding to items </a:t>
            </a: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dirty="0">
                <a:ea typeface="宋体" pitchFamily="2" charset="-122"/>
              </a:rPr>
              <a:t> must be flushed to stable storage</a:t>
            </a:r>
          </a:p>
          <a:p>
            <a:r>
              <a:rPr lang="en-US" altLang="zh-CN" dirty="0">
                <a:ea typeface="宋体" pitchFamily="2" charset="-122"/>
              </a:rPr>
              <a:t>Output of updated blocks can take place at any time before or  after transaction commit</a:t>
            </a:r>
          </a:p>
          <a:p>
            <a:r>
              <a:rPr lang="en-US" altLang="zh-CN" dirty="0">
                <a:ea typeface="宋体" pitchFamily="2" charset="-122"/>
              </a:rPr>
              <a:t>Order in which blocks are output can be different from the order in which they are written.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77200" cy="609600"/>
          </a:xfrm>
        </p:spPr>
        <p:txBody>
          <a:bodyPr/>
          <a:lstStyle/>
          <a:p>
            <a:r>
              <a:rPr lang="en-US" altLang="zh-CN" sz="3000">
                <a:ea typeface="宋体" pitchFamily="2" charset="-122"/>
              </a:rPr>
              <a:t>Immediate Database Modification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1800" b="1">
                <a:ea typeface="宋体" pitchFamily="2" charset="-122"/>
              </a:rPr>
              <a:t>Log                                  Write                              Output</a:t>
            </a:r>
            <a:endParaRPr lang="en-US" altLang="zh-CN" sz="1800">
              <a:ea typeface="宋体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1800">
              <a:ea typeface="宋体" pitchFamily="2" charset="-122"/>
            </a:endParaRP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0</a:t>
            </a:r>
            <a:r>
              <a:rPr lang="en-US" altLang="zh-CN" sz="1800" i="1">
                <a:ea typeface="宋体" pitchFamily="2" charset="-122"/>
              </a:rPr>
              <a:t> </a:t>
            </a:r>
            <a:r>
              <a:rPr lang="en-US" altLang="zh-CN" sz="1800" b="1">
                <a:ea typeface="宋体" pitchFamily="2" charset="-122"/>
              </a:rPr>
              <a:t>start</a:t>
            </a:r>
            <a:r>
              <a:rPr lang="en-US" altLang="zh-CN" sz="1800">
                <a:ea typeface="宋体" pitchFamily="2" charset="-122"/>
              </a:rPr>
              <a:t>&gt;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i="1" baseline="-25000">
                <a:ea typeface="宋体" pitchFamily="2" charset="-122"/>
              </a:rPr>
              <a:t>0</a:t>
            </a:r>
            <a:r>
              <a:rPr lang="en-US" altLang="zh-CN" sz="1800" i="1">
                <a:ea typeface="宋体" pitchFamily="2" charset="-122"/>
              </a:rPr>
              <a:t>,</a:t>
            </a:r>
            <a:r>
              <a:rPr lang="en-US" altLang="zh-CN" sz="1800">
                <a:ea typeface="宋体" pitchFamily="2" charset="-122"/>
              </a:rPr>
              <a:t> A, 1000, 950&gt;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o</a:t>
            </a:r>
            <a:r>
              <a:rPr lang="en-US" altLang="zh-CN" sz="1800" i="1">
                <a:ea typeface="宋体" pitchFamily="2" charset="-122"/>
              </a:rPr>
              <a:t>,</a:t>
            </a:r>
            <a:r>
              <a:rPr lang="en-US" altLang="zh-CN" sz="1800">
                <a:ea typeface="宋体" pitchFamily="2" charset="-122"/>
              </a:rPr>
              <a:t> B, 2000, 2050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                             </a:t>
            </a:r>
            <a:r>
              <a:rPr lang="en-US" altLang="zh-CN" sz="1800" i="1">
                <a:ea typeface="宋体" pitchFamily="2" charset="-122"/>
              </a:rPr>
              <a:t>A</a:t>
            </a:r>
            <a:r>
              <a:rPr lang="en-US" altLang="zh-CN" sz="1800">
                <a:ea typeface="宋体" pitchFamily="2" charset="-122"/>
              </a:rPr>
              <a:t> = 950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                             </a:t>
            </a:r>
            <a:r>
              <a:rPr lang="en-US" altLang="zh-CN" sz="1800" i="1">
                <a:ea typeface="宋体" pitchFamily="2" charset="-122"/>
              </a:rPr>
              <a:t>B</a:t>
            </a:r>
            <a:r>
              <a:rPr lang="en-US" altLang="zh-CN" sz="1800">
                <a:ea typeface="宋体" pitchFamily="2" charset="-122"/>
              </a:rPr>
              <a:t> = 2050</a:t>
            </a:r>
          </a:p>
          <a:p>
            <a:pPr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0</a:t>
            </a:r>
            <a:r>
              <a:rPr lang="en-US" altLang="zh-CN" sz="1800">
                <a:ea typeface="宋体" pitchFamily="2" charset="-122"/>
              </a:rPr>
              <a:t> </a:t>
            </a:r>
            <a:r>
              <a:rPr lang="en-US" altLang="zh-CN" sz="1800" b="1">
                <a:ea typeface="宋体" pitchFamily="2" charset="-122"/>
              </a:rPr>
              <a:t>commit</a:t>
            </a:r>
            <a:r>
              <a:rPr lang="en-US" altLang="zh-CN" sz="1800">
                <a:ea typeface="宋体" pitchFamily="2" charset="-122"/>
              </a:rPr>
              <a:t>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1</a:t>
            </a:r>
            <a:r>
              <a:rPr lang="en-US" altLang="zh-CN" sz="1800">
                <a:ea typeface="宋体" pitchFamily="2" charset="-122"/>
              </a:rPr>
              <a:t> </a:t>
            </a:r>
            <a:r>
              <a:rPr lang="en-US" altLang="zh-CN" sz="1800" b="1">
                <a:ea typeface="宋体" pitchFamily="2" charset="-122"/>
              </a:rPr>
              <a:t>start</a:t>
            </a:r>
            <a:r>
              <a:rPr lang="en-US" altLang="zh-CN" sz="1800">
                <a:ea typeface="宋体" pitchFamily="2" charset="-122"/>
              </a:rPr>
              <a:t>&gt;</a:t>
            </a:r>
          </a:p>
          <a:p>
            <a:pPr>
              <a:lnSpc>
                <a:spcPct val="6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1</a:t>
            </a:r>
            <a:r>
              <a:rPr lang="en-US" altLang="zh-CN" sz="1800">
                <a:ea typeface="宋体" pitchFamily="2" charset="-122"/>
              </a:rPr>
              <a:t>, C, 700, 600&gt;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                               </a:t>
            </a:r>
            <a:r>
              <a:rPr lang="en-US" altLang="zh-CN" sz="1800" i="1">
                <a:ea typeface="宋体" pitchFamily="2" charset="-122"/>
              </a:rPr>
              <a:t>C</a:t>
            </a:r>
            <a:r>
              <a:rPr lang="en-US" altLang="zh-CN" sz="1800">
                <a:ea typeface="宋体" pitchFamily="2" charset="-122"/>
              </a:rPr>
              <a:t> = 600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                                                                  </a:t>
            </a:r>
            <a:r>
              <a:rPr lang="en-US" altLang="zh-CN" sz="1800" i="1">
                <a:ea typeface="宋体" pitchFamily="2" charset="-122"/>
              </a:rPr>
              <a:t>B</a:t>
            </a:r>
            <a:r>
              <a:rPr lang="en-US" altLang="zh-CN" sz="1800" i="1" baseline="-25000">
                <a:ea typeface="宋体" pitchFamily="2" charset="-122"/>
              </a:rPr>
              <a:t>B</a:t>
            </a:r>
            <a:r>
              <a:rPr lang="en-US" altLang="zh-CN" sz="1800">
                <a:ea typeface="宋体" pitchFamily="2" charset="-122"/>
              </a:rPr>
              <a:t>, </a:t>
            </a:r>
            <a:r>
              <a:rPr lang="en-US" altLang="zh-CN" sz="1800" i="1">
                <a:ea typeface="宋体" pitchFamily="2" charset="-122"/>
              </a:rPr>
              <a:t>B</a:t>
            </a:r>
            <a:r>
              <a:rPr lang="en-US" altLang="zh-CN" sz="1800" i="1" baseline="-25000">
                <a:ea typeface="宋体" pitchFamily="2" charset="-122"/>
              </a:rPr>
              <a:t>C</a:t>
            </a:r>
            <a:endParaRPr lang="en-US" altLang="zh-CN" sz="180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&lt;</a:t>
            </a:r>
            <a:r>
              <a:rPr lang="en-US" altLang="zh-CN" sz="1800" i="1">
                <a:ea typeface="宋体" pitchFamily="2" charset="-122"/>
              </a:rPr>
              <a:t>T</a:t>
            </a:r>
            <a:r>
              <a:rPr lang="en-US" altLang="zh-CN" sz="1800" baseline="-25000">
                <a:ea typeface="宋体" pitchFamily="2" charset="-122"/>
              </a:rPr>
              <a:t>1</a:t>
            </a:r>
            <a:r>
              <a:rPr lang="en-US" altLang="zh-CN" sz="1800">
                <a:ea typeface="宋体" pitchFamily="2" charset="-122"/>
              </a:rPr>
              <a:t> </a:t>
            </a:r>
            <a:r>
              <a:rPr lang="en-US" altLang="zh-CN" sz="1800" b="1">
                <a:ea typeface="宋体" pitchFamily="2" charset="-122"/>
              </a:rPr>
              <a:t>commit</a:t>
            </a:r>
            <a:r>
              <a:rPr lang="en-US" altLang="zh-CN" sz="1800">
                <a:ea typeface="宋体" pitchFamily="2" charset="-122"/>
              </a:rPr>
              <a:t>&gt;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</a:rPr>
              <a:t>                                                                         </a:t>
            </a:r>
            <a:r>
              <a:rPr lang="en-US" altLang="zh-CN" sz="1800" i="1">
                <a:ea typeface="宋体" pitchFamily="2" charset="-122"/>
              </a:rPr>
              <a:t>B</a:t>
            </a:r>
            <a:r>
              <a:rPr lang="en-US" altLang="zh-CN" sz="1800" i="1" baseline="-25000">
                <a:ea typeface="宋体" pitchFamily="2" charset="-122"/>
              </a:rPr>
              <a:t>A</a:t>
            </a:r>
            <a:endParaRPr lang="en-US" altLang="zh-CN" sz="1800">
              <a:ea typeface="宋体" pitchFamily="2" charset="-122"/>
            </a:endParaRPr>
          </a:p>
          <a:p>
            <a:r>
              <a:rPr lang="en-US" altLang="zh-CN" sz="1800">
                <a:ea typeface="宋体" pitchFamily="2" charset="-122"/>
              </a:rPr>
              <a:t>Note: </a:t>
            </a:r>
            <a:r>
              <a:rPr lang="en-US" altLang="zh-CN" sz="1800" i="1">
                <a:ea typeface="宋体" pitchFamily="2" charset="-122"/>
              </a:rPr>
              <a:t>B</a:t>
            </a:r>
            <a:r>
              <a:rPr lang="en-US" altLang="zh-CN" sz="1800" i="1" baseline="-25000">
                <a:ea typeface="宋体" pitchFamily="2" charset="-122"/>
              </a:rPr>
              <a:t>X</a:t>
            </a:r>
            <a:r>
              <a:rPr lang="en-US" altLang="zh-CN" sz="1800" i="1">
                <a:ea typeface="宋体" pitchFamily="2" charset="-122"/>
              </a:rPr>
              <a:t> </a:t>
            </a:r>
            <a:r>
              <a:rPr lang="en-US" altLang="zh-CN" sz="1800">
                <a:ea typeface="宋体" pitchFamily="2" charset="-122"/>
              </a:rPr>
              <a:t>denotes block containing </a:t>
            </a:r>
            <a:r>
              <a:rPr lang="en-US" altLang="zh-CN" sz="1800" i="1">
                <a:ea typeface="宋体" pitchFamily="2" charset="-122"/>
              </a:rPr>
              <a:t>X</a:t>
            </a:r>
            <a:r>
              <a:rPr lang="en-US" altLang="zh-CN" sz="1800">
                <a:ea typeface="宋体" pitchFamily="2" charset="-122"/>
              </a:rPr>
              <a:t>.</a:t>
            </a:r>
          </a:p>
          <a:p>
            <a:pPr lvl="4">
              <a:buFontTx/>
              <a:buNone/>
            </a:pPr>
            <a:endParaRPr lang="en-US" altLang="zh-CN" sz="1600">
              <a:ea typeface="宋体" pitchFamily="2" charset="-122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609600" y="1752600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793875" y="3567113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>
                <a:ea typeface="宋体" pitchFamily="2" charset="-122"/>
              </a:rPr>
              <a:t>x</a:t>
            </a:r>
            <a:r>
              <a:rPr lang="en-US" altLang="zh-CN" sz="1400" baseline="-25000">
                <a:ea typeface="宋体" pitchFamily="2" charset="-122"/>
              </a:rPr>
              <a:t>1</a:t>
            </a:r>
            <a:endParaRPr lang="en-US" altLang="zh-CN" sz="160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Immediate Database Modification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10541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Recovery procedure has two operations instead of one: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 undo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) restores the value of all data items updated by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to their old values, going backwards from the last log record for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endParaRPr lang="en-US" altLang="zh-CN" i="1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redo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) sets the value of all data items updated by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to the new values, going forward from the first log record for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endParaRPr lang="en-US" altLang="zh-CN" i="1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Both operations must be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idempotent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That is, even if the operation is executed multiple times the effect is the same as if it is executed once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Needed since operations may get re-executed during recovery </a:t>
            </a:r>
            <a:endParaRPr lang="en-US" altLang="zh-CN" b="1" dirty="0">
              <a:solidFill>
                <a:schemeClr val="tx2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When recovering after failure: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Transaction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needs to be undone if the log contains the record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i="1" dirty="0">
                <a:ea typeface="宋体" pitchFamily="2" charset="-122"/>
              </a:rPr>
              <a:t>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start</a:t>
            </a:r>
            <a:r>
              <a:rPr lang="en-US" altLang="zh-CN" i="1" dirty="0">
                <a:ea typeface="宋体" pitchFamily="2" charset="-122"/>
              </a:rPr>
              <a:t>&gt;</a:t>
            </a:r>
            <a:r>
              <a:rPr lang="en-US" altLang="zh-CN" dirty="0">
                <a:ea typeface="宋体" pitchFamily="2" charset="-122"/>
              </a:rPr>
              <a:t>, but does not contain the record </a:t>
            </a:r>
            <a:r>
              <a:rPr lang="en-US" altLang="zh-CN" i="1" dirty="0">
                <a:ea typeface="宋体" pitchFamily="2" charset="-122"/>
              </a:rPr>
              <a:t>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commit</a:t>
            </a:r>
            <a:r>
              <a:rPr lang="en-US" altLang="zh-CN" i="1" dirty="0">
                <a:ea typeface="宋体" pitchFamily="2" charset="-122"/>
              </a:rPr>
              <a:t>&gt;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Transaction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needs to be redone if the log contains both the record </a:t>
            </a:r>
            <a:r>
              <a:rPr lang="en-US" altLang="zh-CN" i="1" dirty="0">
                <a:ea typeface="宋体" pitchFamily="2" charset="-122"/>
              </a:rPr>
              <a:t>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start</a:t>
            </a:r>
            <a:r>
              <a:rPr lang="en-US" altLang="zh-CN" i="1" dirty="0">
                <a:ea typeface="宋体" pitchFamily="2" charset="-122"/>
              </a:rPr>
              <a:t>&gt;</a:t>
            </a:r>
            <a:r>
              <a:rPr lang="en-US" altLang="zh-CN" dirty="0">
                <a:ea typeface="宋体" pitchFamily="2" charset="-122"/>
              </a:rPr>
              <a:t> and the record </a:t>
            </a:r>
            <a:r>
              <a:rPr lang="en-US" altLang="zh-CN" i="1" dirty="0">
                <a:ea typeface="宋体" pitchFamily="2" charset="-122"/>
              </a:rPr>
              <a:t>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baseline="-25000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commit</a:t>
            </a:r>
            <a:r>
              <a:rPr lang="en-US" altLang="zh-CN" i="1" dirty="0" smtClean="0">
                <a:ea typeface="宋体" pitchFamily="2" charset="-122"/>
              </a:rPr>
              <a:t>&gt;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Failure Classification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Transaction failure</a:t>
            </a:r>
            <a:r>
              <a:rPr lang="en-US" altLang="zh-CN" dirty="0">
                <a:ea typeface="宋体" pitchFamily="2" charset="-122"/>
              </a:rPr>
              <a:t> :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Logical errors</a:t>
            </a:r>
            <a:r>
              <a:rPr lang="en-US" altLang="zh-CN" dirty="0">
                <a:ea typeface="宋体" pitchFamily="2" charset="-122"/>
              </a:rPr>
              <a:t>: transaction cannot complete due to some internal error condition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System errors</a:t>
            </a:r>
            <a:r>
              <a:rPr lang="en-US" altLang="zh-CN" dirty="0">
                <a:ea typeface="宋体" pitchFamily="2" charset="-122"/>
              </a:rPr>
              <a:t>: the database system must terminate an active transaction due to an error condition (e.g., deadlock)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System crash</a:t>
            </a:r>
            <a:r>
              <a:rPr lang="en-US" altLang="zh-CN" dirty="0">
                <a:ea typeface="宋体" pitchFamily="2" charset="-122"/>
              </a:rPr>
              <a:t>: a power failure or other hardware or software failure causes the system to crash.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Fail-stop assumption</a:t>
            </a:r>
            <a:r>
              <a:rPr lang="en-US" altLang="zh-CN" dirty="0">
                <a:ea typeface="宋体" pitchFamily="2" charset="-122"/>
              </a:rPr>
              <a:t>: non-volatile storage contents are assumed to not be corrupted by system crash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Database systems have numerous integrity checks to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prevent corruption of disk data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Disk failure</a:t>
            </a:r>
            <a:r>
              <a:rPr lang="en-US" altLang="zh-CN" dirty="0">
                <a:ea typeface="宋体" pitchFamily="2" charset="-122"/>
              </a:rPr>
              <a:t>: a head crash or similar disk failure destroys all or part of disk storage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solidFill>
                  <a:schemeClr val="tx2"/>
                </a:solidFill>
                <a:ea typeface="宋体" pitchFamily="2" charset="-122"/>
              </a:rPr>
              <a:t>Destruction is assumed to be detectable</a:t>
            </a:r>
            <a:r>
              <a:rPr lang="en-US" altLang="zh-CN" dirty="0">
                <a:ea typeface="宋体" pitchFamily="2" charset="-122"/>
              </a:rPr>
              <a:t>: disk drives use checksums to detect failures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239695"/>
            <a:ext cx="8210550" cy="574829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Immediate DB Modification Recovery Example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14425"/>
            <a:ext cx="8305800" cy="5297488"/>
          </a:xfrm>
        </p:spPr>
        <p:txBody>
          <a:bodyPr/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zh-CN" altLang="en-US" sz="1800" dirty="0">
                <a:ea typeface="宋体" pitchFamily="2" charset="-122"/>
              </a:rPr>
              <a:t>  </a:t>
            </a:r>
            <a:r>
              <a:rPr lang="en-US" altLang="zh-CN" sz="1800" dirty="0">
                <a:ea typeface="宋体" pitchFamily="2" charset="-122"/>
              </a:rPr>
              <a:t>Below we show the log as it appears at three instances of time.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3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zh-CN" sz="1800" dirty="0">
              <a:ea typeface="宋体" pitchFamily="2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Recovery actions in each case above are: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(a)  undo (</a:t>
            </a:r>
            <a:r>
              <a:rPr lang="en-US" altLang="zh-CN" sz="1800" i="1" dirty="0">
                <a:ea typeface="宋体" pitchFamily="2" charset="-122"/>
              </a:rPr>
              <a:t>T</a:t>
            </a:r>
            <a:r>
              <a:rPr lang="en-US" altLang="zh-CN" sz="1800" baseline="-25000" dirty="0">
                <a:ea typeface="宋体" pitchFamily="2" charset="-122"/>
              </a:rPr>
              <a:t>0</a:t>
            </a:r>
            <a:r>
              <a:rPr lang="en-US" altLang="zh-CN" sz="1800" dirty="0">
                <a:ea typeface="宋体" pitchFamily="2" charset="-122"/>
              </a:rPr>
              <a:t>): B is restored to 2000 and A to 1000.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(b)  undo (</a:t>
            </a:r>
            <a:r>
              <a:rPr lang="en-US" altLang="zh-CN" sz="1800" i="1" dirty="0">
                <a:ea typeface="宋体" pitchFamily="2" charset="-122"/>
              </a:rPr>
              <a:t>T</a:t>
            </a:r>
            <a:r>
              <a:rPr lang="en-US" altLang="zh-CN" sz="1800" baseline="-25000" dirty="0">
                <a:ea typeface="宋体" pitchFamily="2" charset="-122"/>
              </a:rPr>
              <a:t>1</a:t>
            </a:r>
            <a:r>
              <a:rPr lang="en-US" altLang="zh-CN" sz="1800" dirty="0">
                <a:ea typeface="宋体" pitchFamily="2" charset="-122"/>
              </a:rPr>
              <a:t>) and redo (</a:t>
            </a:r>
            <a:r>
              <a:rPr lang="en-US" altLang="zh-CN" sz="1800" i="1" dirty="0">
                <a:ea typeface="宋体" pitchFamily="2" charset="-122"/>
              </a:rPr>
              <a:t>T</a:t>
            </a:r>
            <a:r>
              <a:rPr lang="en-US" altLang="zh-CN" sz="1800" baseline="-25000" dirty="0">
                <a:ea typeface="宋体" pitchFamily="2" charset="-122"/>
              </a:rPr>
              <a:t>0</a:t>
            </a:r>
            <a:r>
              <a:rPr lang="en-US" altLang="zh-CN" sz="1800" dirty="0">
                <a:ea typeface="宋体" pitchFamily="2" charset="-122"/>
              </a:rPr>
              <a:t>): C is restored to 700, and then </a:t>
            </a:r>
            <a:r>
              <a:rPr lang="en-US" altLang="zh-CN" sz="1800" i="1" dirty="0">
                <a:ea typeface="宋体" pitchFamily="2" charset="-122"/>
              </a:rPr>
              <a:t>A</a:t>
            </a:r>
            <a:r>
              <a:rPr lang="en-US" altLang="zh-CN" sz="1800" dirty="0">
                <a:ea typeface="宋体" pitchFamily="2" charset="-122"/>
              </a:rPr>
              <a:t> and </a:t>
            </a:r>
            <a:r>
              <a:rPr lang="en-US" altLang="zh-CN" sz="1800" i="1" dirty="0">
                <a:ea typeface="宋体" pitchFamily="2" charset="-122"/>
              </a:rPr>
              <a:t>B</a:t>
            </a:r>
            <a:r>
              <a:rPr lang="en-US" altLang="zh-CN" sz="1800" dirty="0">
                <a:ea typeface="宋体" pitchFamily="2" charset="-122"/>
              </a:rPr>
              <a:t> are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     set to 950 and 2050 respectively.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(c)  redo (</a:t>
            </a:r>
            <a:r>
              <a:rPr lang="en-US" altLang="zh-CN" sz="1800" i="1" dirty="0">
                <a:ea typeface="宋体" pitchFamily="2" charset="-122"/>
              </a:rPr>
              <a:t>T</a:t>
            </a:r>
            <a:r>
              <a:rPr lang="en-US" altLang="zh-CN" sz="1800" baseline="-25000" dirty="0">
                <a:ea typeface="宋体" pitchFamily="2" charset="-122"/>
              </a:rPr>
              <a:t>0</a:t>
            </a:r>
            <a:r>
              <a:rPr lang="en-US" altLang="zh-CN" sz="1800" dirty="0">
                <a:ea typeface="宋体" pitchFamily="2" charset="-122"/>
              </a:rPr>
              <a:t>) and redo (</a:t>
            </a:r>
            <a:r>
              <a:rPr lang="en-US" altLang="zh-CN" sz="1800" i="1" dirty="0">
                <a:ea typeface="宋体" pitchFamily="2" charset="-122"/>
              </a:rPr>
              <a:t>T</a:t>
            </a:r>
            <a:r>
              <a:rPr lang="en-US" altLang="zh-CN" sz="1800" baseline="-25000" dirty="0">
                <a:ea typeface="宋体" pitchFamily="2" charset="-122"/>
              </a:rPr>
              <a:t>1</a:t>
            </a:r>
            <a:r>
              <a:rPr lang="en-US" altLang="zh-CN" sz="1800" dirty="0">
                <a:ea typeface="宋体" pitchFamily="2" charset="-122"/>
              </a:rPr>
              <a:t>): A and B are set to 950 and 2050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>
                <a:ea typeface="宋体" pitchFamily="2" charset="-122"/>
              </a:rPr>
              <a:t>       respectively. Then </a:t>
            </a:r>
            <a:r>
              <a:rPr lang="en-US" altLang="zh-CN" sz="1800" i="1" dirty="0">
                <a:ea typeface="宋体" pitchFamily="2" charset="-122"/>
              </a:rPr>
              <a:t>C</a:t>
            </a:r>
            <a:r>
              <a:rPr lang="en-US" altLang="zh-CN" sz="1800" dirty="0">
                <a:ea typeface="宋体" pitchFamily="2" charset="-122"/>
              </a:rPr>
              <a:t> is set to 600</a:t>
            </a:r>
          </a:p>
        </p:txBody>
      </p:sp>
      <p:pic>
        <p:nvPicPr>
          <p:cNvPr id="4097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" t="28572" r="1785" b="28571"/>
          <a:stretch>
            <a:fillRect/>
          </a:stretch>
        </p:blipFill>
        <p:spPr bwMode="auto">
          <a:xfrm>
            <a:off x="774700" y="1612900"/>
            <a:ext cx="7613650" cy="25146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Concurrency Control and Recovery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92200"/>
            <a:ext cx="7702488" cy="4876800"/>
          </a:xfrm>
        </p:spPr>
        <p:txBody>
          <a:bodyPr/>
          <a:lstStyle/>
          <a:p>
            <a:r>
              <a:rPr lang="en-US" altLang="zh-CN" dirty="0" smtClean="0"/>
              <a:t>With concurrent transactions, all transactions share a single disk buffer and a single log</a:t>
            </a:r>
          </a:p>
          <a:p>
            <a:pPr lvl="1"/>
            <a:r>
              <a:rPr lang="en-US" altLang="zh-CN" dirty="0" smtClean="0"/>
              <a:t>A buffer block can have data items updated by one or more transactions</a:t>
            </a:r>
          </a:p>
          <a:p>
            <a:r>
              <a:rPr lang="en-US" altLang="zh-CN" dirty="0" smtClean="0"/>
              <a:t>We assume that:</a:t>
            </a:r>
          </a:p>
          <a:p>
            <a:pPr lvl="1"/>
            <a:r>
              <a:rPr lang="en-US" altLang="zh-CN" i="1" dirty="0" smtClean="0">
                <a:solidFill>
                  <a:srgbClr val="000099"/>
                </a:solidFill>
              </a:rPr>
              <a:t>if a transaction </a:t>
            </a:r>
            <a:r>
              <a:rPr lang="en-US" altLang="zh-CN" i="1" dirty="0" err="1" smtClean="0">
                <a:solidFill>
                  <a:srgbClr val="000099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rgbClr val="000099"/>
                </a:solidFill>
              </a:rPr>
              <a:t>i</a:t>
            </a:r>
            <a:r>
              <a:rPr lang="en-US" altLang="zh-CN" i="1" dirty="0" smtClean="0">
                <a:solidFill>
                  <a:srgbClr val="000099"/>
                </a:solidFill>
              </a:rPr>
              <a:t> has modified an item, no other transaction can modify the same item until </a:t>
            </a:r>
            <a:r>
              <a:rPr lang="en-US" altLang="zh-CN" i="1" dirty="0" err="1" smtClean="0">
                <a:solidFill>
                  <a:srgbClr val="000099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rgbClr val="000099"/>
                </a:solidFill>
              </a:rPr>
              <a:t>i</a:t>
            </a:r>
            <a:r>
              <a:rPr lang="en-US" altLang="zh-CN" i="1" baseline="-25000" dirty="0" smtClean="0">
                <a:solidFill>
                  <a:srgbClr val="000099"/>
                </a:solidFill>
              </a:rPr>
              <a:t>  </a:t>
            </a:r>
            <a:r>
              <a:rPr lang="en-US" altLang="zh-CN" i="1" dirty="0" smtClean="0">
                <a:solidFill>
                  <a:srgbClr val="000099"/>
                </a:solidFill>
              </a:rPr>
              <a:t>has committed or aborted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 lost </a:t>
            </a:r>
            <a:r>
              <a:rPr lang="en-US" altLang="zh-CN" dirty="0" smtClean="0">
                <a:solidFill>
                  <a:srgbClr val="FF0000"/>
                </a:solidFill>
              </a:rPr>
              <a:t>modification</a:t>
            </a:r>
            <a:r>
              <a:rPr lang="en-US" altLang="zh-CN" dirty="0" smtClean="0"/>
              <a:t>: the updates of uncommitted transactions should not be updated by any other transactions. </a:t>
            </a:r>
          </a:p>
          <a:p>
            <a:pPr lvl="1"/>
            <a:r>
              <a:rPr lang="en-US" altLang="zh-CN" dirty="0" smtClean="0"/>
              <a:t>Can be ensured by obtaining exclusive locks on updated items and holding the locks till end of transaction (</a:t>
            </a:r>
            <a:r>
              <a:rPr lang="en-US" altLang="zh-CN" dirty="0" smtClean="0">
                <a:solidFill>
                  <a:srgbClr val="FF0000"/>
                </a:solidFill>
              </a:rPr>
              <a:t>strict two-phase locking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Log records of different transactions may be interspersed in the log.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673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Checkpoints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81000" indent="-381000"/>
            <a:r>
              <a:rPr lang="en-US" altLang="zh-CN" dirty="0">
                <a:ea typeface="宋体" pitchFamily="2" charset="-122"/>
              </a:rPr>
              <a:t>Problems in recovery procedure as discussed earlier :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searching the entire log is time-consuming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we might unnecessarily redo transactions which have already output their updates to the database.</a:t>
            </a:r>
          </a:p>
          <a:p>
            <a:pPr marL="381000" indent="-381000"/>
            <a:r>
              <a:rPr lang="en-US" altLang="zh-CN" dirty="0">
                <a:ea typeface="宋体" pitchFamily="2" charset="-122"/>
              </a:rPr>
              <a:t>Streamline recovery procedure by periodically performing </a:t>
            </a:r>
            <a:r>
              <a:rPr lang="en-US" altLang="zh-CN" b="1" dirty="0" err="1">
                <a:solidFill>
                  <a:schemeClr val="tx2"/>
                </a:solidFill>
                <a:ea typeface="宋体" pitchFamily="2" charset="-122"/>
              </a:rPr>
              <a:t>checkpointing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Output all log records currently residing in main memory onto stable storage.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Output all modified buffer blocks to the disk.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Write a log record &lt;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checkpoint </a:t>
            </a:r>
            <a:r>
              <a:rPr lang="en-US" altLang="zh-CN" b="1" i="1" dirty="0" smtClean="0">
                <a:ea typeface="宋体" pitchFamily="2" charset="-122"/>
              </a:rPr>
              <a:t>L</a:t>
            </a:r>
            <a:r>
              <a:rPr lang="en-US" altLang="zh-CN" dirty="0" smtClean="0">
                <a:ea typeface="宋体" pitchFamily="2" charset="-122"/>
              </a:rPr>
              <a:t>&gt; </a:t>
            </a:r>
            <a:r>
              <a:rPr lang="en-US" altLang="zh-CN" dirty="0">
                <a:ea typeface="宋体" pitchFamily="2" charset="-122"/>
              </a:rPr>
              <a:t>onto stable storage, where L is a list of all transactions active at the time of </a:t>
            </a:r>
            <a:r>
              <a:rPr lang="en-US" altLang="zh-CN" dirty="0" smtClean="0">
                <a:ea typeface="宋体" pitchFamily="2" charset="-122"/>
              </a:rPr>
              <a:t>checkpoint.</a:t>
            </a:r>
            <a:endParaRPr lang="en-US" altLang="zh-CN" dirty="0">
              <a:ea typeface="宋体" pitchFamily="2" charset="-122"/>
            </a:endParaRPr>
          </a:p>
          <a:p>
            <a:pPr marL="800100" lvl="1" indent="-342900">
              <a:buFont typeface="Monotype Sorts" pitchFamily="2" charset="2"/>
              <a:buAutoNum type="arabicPeriod"/>
            </a:pPr>
            <a:endParaRPr lang="en-US" altLang="zh-CN" dirty="0">
              <a:ea typeface="宋体" pitchFamily="2" charset="-122"/>
            </a:endParaRPr>
          </a:p>
          <a:p>
            <a:pPr marL="457200" lvl="1" indent="0">
              <a:buNone/>
            </a:pPr>
            <a:r>
              <a:rPr lang="en-US" altLang="zh-CN" i="1" dirty="0">
                <a:ea typeface="宋体" pitchFamily="2" charset="-122"/>
              </a:rPr>
              <a:t>Transactions are </a:t>
            </a:r>
            <a:r>
              <a:rPr lang="en-US" altLang="zh-CN" i="1" dirty="0">
                <a:solidFill>
                  <a:srgbClr val="C00000"/>
                </a:solidFill>
                <a:ea typeface="宋体" pitchFamily="2" charset="-122"/>
              </a:rPr>
              <a:t>not allowed to perform any update actions </a:t>
            </a:r>
            <a:r>
              <a:rPr lang="en-US" altLang="zh-CN" i="1" dirty="0">
                <a:ea typeface="宋体" pitchFamily="2" charset="-122"/>
              </a:rPr>
              <a:t>while a checkpoint is in progress</a:t>
            </a:r>
            <a:r>
              <a:rPr lang="en-US" altLang="zh-CN" i="1" dirty="0" smtClean="0">
                <a:ea typeface="宋体" pitchFamily="2" charset="-122"/>
              </a:rPr>
              <a:t>.  </a:t>
            </a:r>
            <a:endParaRPr lang="en-US" altLang="zh-CN" i="1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Checkpoints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81000" indent="-381000"/>
            <a:r>
              <a:rPr lang="en-US" altLang="zh-CN" dirty="0" smtClean="0"/>
              <a:t>During recovery we need to consider only the most recent transaction </a:t>
            </a:r>
            <a:r>
              <a:rPr lang="en-US" altLang="zh-CN" dirty="0" err="1" smtClean="0"/>
              <a:t>T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that started before the checkpoint, and transactions that started after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.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Scan backwards from end of log to find the most recent &lt;</a:t>
            </a:r>
            <a:r>
              <a:rPr lang="en-US" altLang="zh-CN" b="1" dirty="0" smtClean="0"/>
              <a:t>checkpoint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&gt; record </a:t>
            </a:r>
          </a:p>
          <a:p>
            <a:pPr marL="800100" lvl="1" indent="-342900"/>
            <a:r>
              <a:rPr lang="en-US" altLang="zh-CN" dirty="0" smtClean="0"/>
              <a:t>Only transactions that are in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or started after the checkpoint need to be redone or undone</a:t>
            </a:r>
          </a:p>
          <a:p>
            <a:pPr marL="800100" lvl="1" indent="-342900"/>
            <a:r>
              <a:rPr lang="en-US" altLang="zh-CN" dirty="0" smtClean="0"/>
              <a:t>Transactions that committed or aborted before the checkpoint already have all their updates output to stable storage.</a:t>
            </a:r>
          </a:p>
          <a:p>
            <a:pPr marL="381000" indent="-381000"/>
            <a:r>
              <a:rPr lang="en-US" altLang="zh-CN" dirty="0" smtClean="0"/>
              <a:t>Some earlier part of the log may be needed for undo operations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Continue scanning backwards till a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b="1" dirty="0" smtClean="0"/>
              <a:t> start</a:t>
            </a:r>
            <a:r>
              <a:rPr lang="en-US" altLang="zh-CN" dirty="0" smtClean="0"/>
              <a:t>&gt; is found for every transaction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in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.</a:t>
            </a:r>
          </a:p>
          <a:p>
            <a:pPr marL="800100" lvl="1" indent="-342900"/>
            <a:r>
              <a:rPr lang="en-US" altLang="zh-CN" dirty="0" smtClean="0"/>
              <a:t>Parts of log prior to earliest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b="1" dirty="0" smtClean="0"/>
              <a:t> start</a:t>
            </a:r>
            <a:r>
              <a:rPr lang="en-US" altLang="zh-CN" dirty="0" smtClean="0"/>
              <a:t>&gt; record above are not needed for recovery, and can be erased whenever desired.</a:t>
            </a:r>
          </a:p>
          <a:p>
            <a:pPr marL="800100" lvl="1" indent="-342900"/>
            <a:endParaRPr lang="en-US" altLang="zh-CN" dirty="0" smtClean="0"/>
          </a:p>
          <a:p>
            <a:pPr marL="800100" lvl="1" indent="-342900">
              <a:buFont typeface="Monotype Sorts" charset="2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560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 of Checkpoints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247775"/>
            <a:ext cx="8267700" cy="5000625"/>
          </a:xfrm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  <a:p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1</a:t>
            </a:r>
            <a:r>
              <a:rPr lang="en-US" altLang="zh-CN">
                <a:ea typeface="宋体" pitchFamily="2" charset="-122"/>
              </a:rPr>
              <a:t> can be ignored (updates already output to disk due to checkpoint)</a:t>
            </a:r>
          </a:p>
          <a:p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 and 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3</a:t>
            </a:r>
            <a:r>
              <a:rPr lang="en-US" altLang="zh-CN">
                <a:ea typeface="宋体" pitchFamily="2" charset="-122"/>
              </a:rPr>
              <a:t> redone.</a:t>
            </a:r>
          </a:p>
          <a:p>
            <a:r>
              <a:rPr lang="en-US" altLang="zh-CN" i="1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4</a:t>
            </a:r>
            <a:r>
              <a:rPr lang="en-US" altLang="zh-CN">
                <a:ea typeface="宋体" pitchFamily="2" charset="-122"/>
              </a:rPr>
              <a:t> undone</a:t>
            </a: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600200" y="1600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28956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58674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803525" y="1230313"/>
            <a:ext cx="42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Helvetica" pitchFamily="34" charset="0"/>
                <a:ea typeface="宋体" pitchFamily="2" charset="-122"/>
              </a:rPr>
              <a:t>T</a:t>
            </a:r>
            <a:r>
              <a:rPr lang="en-US" altLang="zh-CN" sz="2000" i="1" baseline="-25000">
                <a:latin typeface="Helvetica" pitchFamily="34" charset="0"/>
                <a:ea typeface="宋体" pitchFamily="2" charset="-122"/>
              </a:rPr>
              <a:t>c</a:t>
            </a:r>
            <a:endParaRPr lang="en-US" altLang="zh-CN" sz="2000" i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5645150" y="1206500"/>
            <a:ext cx="385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Helvetica" pitchFamily="34" charset="0"/>
                <a:ea typeface="宋体" pitchFamily="2" charset="-122"/>
              </a:rPr>
              <a:t>T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f</a:t>
            </a:r>
            <a:endParaRPr lang="en-US" altLang="zh-CN" sz="2000" i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1676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16764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2438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2743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27432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3505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3962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3962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4724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5105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51054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5867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1965325" y="1687513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Helvetica" pitchFamily="34" charset="0"/>
                <a:ea typeface="宋体" pitchFamily="2" charset="-122"/>
              </a:rPr>
              <a:t>T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1</a:t>
            </a:r>
            <a:endParaRPr lang="en-US" altLang="zh-CN" sz="2000" i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7126" name="Text Box 22"/>
          <p:cNvSpPr txBox="1">
            <a:spLocks noChangeArrowheads="1"/>
          </p:cNvSpPr>
          <p:nvPr/>
        </p:nvSpPr>
        <p:spPr bwMode="auto">
          <a:xfrm>
            <a:off x="2898775" y="205105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Helvetica" pitchFamily="34" charset="0"/>
                <a:ea typeface="宋体" pitchFamily="2" charset="-122"/>
              </a:rPr>
              <a:t>T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2</a:t>
            </a:r>
            <a:endParaRPr lang="en-US" altLang="zh-CN" sz="2000" i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4117975" y="243205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Helvetica" pitchFamily="34" charset="0"/>
                <a:ea typeface="宋体" pitchFamily="2" charset="-122"/>
              </a:rPr>
              <a:t>T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3</a:t>
            </a:r>
            <a:endParaRPr lang="en-US" altLang="zh-CN" sz="2000" i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5337175" y="2889250"/>
            <a:ext cx="43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Helvetica" pitchFamily="34" charset="0"/>
                <a:ea typeface="宋体" pitchFamily="2" charset="-122"/>
              </a:rPr>
              <a:t>T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4</a:t>
            </a:r>
            <a:endParaRPr lang="en-US" altLang="zh-CN" sz="2000" i="1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2362200" y="3821113"/>
            <a:ext cx="1398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checkpoint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5105400" y="3797300"/>
            <a:ext cx="174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system failure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Recovery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845425" cy="5284787"/>
          </a:xfrm>
        </p:spPr>
        <p:txBody>
          <a:bodyPr/>
          <a:lstStyle/>
          <a:p>
            <a:r>
              <a:rPr lang="en-US" altLang="zh-CN" b="1" dirty="0" smtClean="0"/>
              <a:t>Logging</a:t>
            </a:r>
            <a:r>
              <a:rPr lang="en-US" altLang="zh-CN" dirty="0" smtClean="0"/>
              <a:t> (</a:t>
            </a:r>
            <a:r>
              <a:rPr lang="en-US" altLang="zh-CN" b="1" dirty="0">
                <a:solidFill>
                  <a:srgbClr val="C00000"/>
                </a:solidFill>
              </a:rPr>
              <a:t>during normal operation</a:t>
            </a:r>
            <a:r>
              <a:rPr lang="en-US" altLang="zh-CN" dirty="0" smtClean="0"/>
              <a:t>):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start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at transaction start</a:t>
            </a:r>
          </a:p>
          <a:p>
            <a:pPr lvl="1"/>
            <a:r>
              <a:rPr lang="en-US" altLang="zh-CN" i="1" dirty="0" smtClean="0"/>
              <a:t> 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for each update, and </a:t>
            </a:r>
          </a:p>
          <a:p>
            <a:pPr lvl="1"/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commit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at transaction end</a:t>
            </a:r>
            <a:endParaRPr lang="en-US" altLang="zh-CN" b="1" dirty="0" smtClean="0"/>
          </a:p>
          <a:p>
            <a:r>
              <a:rPr lang="en-US" altLang="zh-CN" b="1" dirty="0" smtClean="0"/>
              <a:t>Transaction rollback (</a:t>
            </a:r>
            <a:r>
              <a:rPr lang="en-US" altLang="zh-CN" b="1" dirty="0" smtClean="0">
                <a:solidFill>
                  <a:srgbClr val="C00000"/>
                </a:solidFill>
              </a:rPr>
              <a:t>during normal operation</a:t>
            </a:r>
            <a:r>
              <a:rPr lang="en-US" altLang="zh-CN" b="1" dirty="0" smtClean="0"/>
              <a:t>)</a:t>
            </a:r>
          </a:p>
          <a:p>
            <a:pPr lvl="1"/>
            <a:r>
              <a:rPr lang="en-US" altLang="zh-CN" dirty="0" smtClean="0"/>
              <a:t>Let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 be the transaction to be rolled back</a:t>
            </a:r>
          </a:p>
          <a:p>
            <a:pPr lvl="1"/>
            <a:r>
              <a:rPr lang="en-US" altLang="zh-CN" dirty="0" smtClean="0"/>
              <a:t>Scan log backwards from the end, and for each log record of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 </a:t>
            </a:r>
            <a:r>
              <a:rPr lang="en-US" altLang="zh-CN" dirty="0" smtClean="0"/>
              <a:t>of the form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&gt; </a:t>
            </a:r>
          </a:p>
          <a:p>
            <a:pPr lvl="2"/>
            <a:r>
              <a:rPr lang="en-US" altLang="zh-CN" dirty="0" smtClean="0"/>
              <a:t>perform the undo by writing </a:t>
            </a:r>
            <a:r>
              <a:rPr lang="en-US" altLang="zh-CN" i="1" dirty="0" smtClean="0"/>
              <a:t>V</a:t>
            </a:r>
            <a:r>
              <a:rPr lang="en-US" altLang="zh-CN" i="1" baseline="-25000" dirty="0" smtClean="0"/>
              <a:t>1 </a:t>
            </a:r>
            <a:r>
              <a:rPr lang="en-US" altLang="zh-CN" dirty="0" smtClean="0"/>
              <a:t>to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,</a:t>
            </a:r>
          </a:p>
          <a:p>
            <a:pPr lvl="2"/>
            <a:r>
              <a:rPr lang="en-US" altLang="zh-CN" dirty="0" smtClean="0"/>
              <a:t>write a log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&gt; </a:t>
            </a:r>
          </a:p>
          <a:p>
            <a:pPr lvl="3"/>
            <a:r>
              <a:rPr lang="en-US" altLang="zh-CN" dirty="0" smtClean="0"/>
              <a:t>such log records are called </a:t>
            </a:r>
            <a:r>
              <a:rPr lang="en-US" altLang="zh-CN" b="1" dirty="0" smtClean="0">
                <a:solidFill>
                  <a:srgbClr val="000099"/>
                </a:solidFill>
              </a:rPr>
              <a:t>compensation log records</a:t>
            </a:r>
          </a:p>
          <a:p>
            <a:pPr lvl="1"/>
            <a:r>
              <a:rPr lang="en-US" altLang="zh-CN" dirty="0" smtClean="0"/>
              <a:t>Once the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start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is found stop the scan and write the log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abort</a:t>
            </a:r>
            <a:r>
              <a:rPr lang="en-US" altLang="zh-CN" i="1" dirty="0" smtClean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76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Recovery from failure</a:t>
            </a:r>
            <a:r>
              <a:rPr lang="en-US" altLang="zh-CN" dirty="0" smtClean="0"/>
              <a:t>: Two phases</a:t>
            </a:r>
          </a:p>
          <a:p>
            <a:pPr marL="800100" lvl="1" indent="-342900"/>
            <a:r>
              <a:rPr lang="en-US" altLang="zh-CN" b="1" dirty="0" smtClean="0"/>
              <a:t>Redo phase:</a:t>
            </a:r>
            <a:r>
              <a:rPr lang="en-US" altLang="zh-CN" dirty="0" smtClean="0"/>
              <a:t>  replay updates of </a:t>
            </a:r>
            <a:r>
              <a:rPr lang="en-US" altLang="zh-CN" b="1" dirty="0" smtClean="0"/>
              <a:t>all</a:t>
            </a:r>
            <a:r>
              <a:rPr lang="en-US" altLang="zh-CN" dirty="0" smtClean="0"/>
              <a:t> transactions, whether they committed, aborted, or are incomplete</a:t>
            </a:r>
          </a:p>
          <a:p>
            <a:pPr marL="800100" lvl="1" indent="-342900"/>
            <a:r>
              <a:rPr lang="en-US" altLang="zh-CN" b="1" dirty="0"/>
              <a:t>Undo phase: </a:t>
            </a:r>
            <a:r>
              <a:rPr lang="en-US" altLang="zh-CN" dirty="0" smtClean="0"/>
              <a:t>undo all incomplete transactions</a:t>
            </a:r>
          </a:p>
          <a:p>
            <a:pPr>
              <a:spcBef>
                <a:spcPts val="1800"/>
              </a:spcBef>
            </a:pPr>
            <a:r>
              <a:rPr lang="en-US" altLang="zh-CN" b="1" dirty="0" smtClean="0"/>
              <a:t>Redo phase</a:t>
            </a:r>
            <a:r>
              <a:rPr lang="en-US" altLang="zh-CN" dirty="0" smtClean="0"/>
              <a:t>: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Find last &lt;</a:t>
            </a:r>
            <a:r>
              <a:rPr lang="en-US" altLang="zh-CN" b="1" dirty="0" smtClean="0"/>
              <a:t>checkpoint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&gt; record, and set undo-list to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Scan forward from above &lt;</a:t>
            </a:r>
            <a:r>
              <a:rPr lang="en-US" altLang="zh-CN" b="1" dirty="0" smtClean="0"/>
              <a:t>checkpoint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&gt; record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CN" dirty="0" smtClean="0"/>
              <a:t>Whenever a 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or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C00000"/>
                </a:solidFill>
              </a:rPr>
              <a:t>&lt;</a:t>
            </a:r>
            <a:r>
              <a:rPr lang="en-US" altLang="zh-CN" i="1" dirty="0" err="1" smtClean="0">
                <a:solidFill>
                  <a:srgbClr val="C00000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i="1" dirty="0" smtClean="0">
                <a:solidFill>
                  <a:srgbClr val="C00000"/>
                </a:solidFill>
              </a:rPr>
              <a:t>, </a:t>
            </a:r>
            <a:r>
              <a:rPr lang="en-US" altLang="zh-CN" i="1" dirty="0" err="1" smtClean="0">
                <a:solidFill>
                  <a:srgbClr val="C00000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zh-CN" i="1" dirty="0" smtClean="0">
                <a:solidFill>
                  <a:srgbClr val="C00000"/>
                </a:solidFill>
              </a:rPr>
              <a:t>, V</a:t>
            </a:r>
            <a:r>
              <a:rPr lang="en-US" altLang="zh-CN" i="1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i="1" dirty="0" smtClean="0">
                <a:solidFill>
                  <a:srgbClr val="C00000"/>
                </a:solidFill>
              </a:rPr>
              <a:t>&gt;  </a:t>
            </a:r>
            <a:r>
              <a:rPr lang="en-US" altLang="zh-CN" dirty="0" smtClean="0"/>
              <a:t>is found, redo it by writing </a:t>
            </a:r>
            <a:r>
              <a:rPr lang="en-US" altLang="zh-CN" i="1" dirty="0" smtClean="0"/>
              <a:t>V</a:t>
            </a:r>
            <a:r>
              <a:rPr lang="en-US" altLang="zh-CN" i="1" baseline="-25000" dirty="0" smtClean="0"/>
              <a:t>2  </a:t>
            </a:r>
            <a:r>
              <a:rPr lang="en-US" altLang="zh-CN" dirty="0" smtClean="0"/>
              <a:t>to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 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CN" dirty="0" smtClean="0"/>
              <a:t>Whenever a log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start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is found, add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 </a:t>
            </a:r>
            <a:r>
              <a:rPr lang="en-US" altLang="zh-CN" dirty="0" smtClean="0"/>
              <a:t>to undo-list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zh-CN" dirty="0" smtClean="0"/>
              <a:t>Whenever a log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 </a:t>
            </a:r>
            <a:r>
              <a:rPr lang="en-US" altLang="zh-CN" b="1" dirty="0" smtClean="0"/>
              <a:t>commit</a:t>
            </a:r>
            <a:r>
              <a:rPr lang="en-US" altLang="zh-CN" i="1" dirty="0" smtClean="0"/>
              <a:t>&gt; </a:t>
            </a:r>
            <a:r>
              <a:rPr lang="en-US" altLang="zh-CN" i="1" dirty="0" smtClean="0">
                <a:solidFill>
                  <a:srgbClr val="C00000"/>
                </a:solidFill>
              </a:rPr>
              <a:t>or &lt;</a:t>
            </a:r>
            <a:r>
              <a:rPr lang="en-US" altLang="zh-CN" i="1" dirty="0" err="1" smtClean="0">
                <a:solidFill>
                  <a:srgbClr val="C00000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i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abort</a:t>
            </a:r>
            <a:r>
              <a:rPr lang="en-US" altLang="zh-CN" i="1" dirty="0" smtClean="0">
                <a:solidFill>
                  <a:srgbClr val="C00000"/>
                </a:solidFill>
              </a:rPr>
              <a:t>&gt; </a:t>
            </a:r>
            <a:r>
              <a:rPr lang="en-US" altLang="zh-CN" dirty="0" smtClean="0"/>
              <a:t>is found, remove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 </a:t>
            </a:r>
            <a:r>
              <a:rPr lang="en-US" altLang="zh-CN" dirty="0" smtClean="0"/>
              <a:t>from undo-list</a:t>
            </a:r>
          </a:p>
          <a:p>
            <a:endParaRPr lang="en-US" altLang="zh-CN" dirty="0" smtClean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Recovery Algorithm (Cont.)</a:t>
            </a:r>
          </a:p>
        </p:txBody>
      </p:sp>
    </p:spTree>
    <p:extLst>
      <p:ext uri="{BB962C8B-B14F-4D97-AF65-F5344CB8AC3E}">
        <p14:creationId xmlns:p14="http://schemas.microsoft.com/office/powerpoint/2010/main" val="1415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Recovery Algorithm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/>
              <a:t>Undo phase: </a:t>
            </a:r>
            <a:endParaRPr lang="en-US" altLang="zh-CN" dirty="0" smtClean="0"/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Scan log backwards from end 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Whenever a log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is found where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in undo-list perform same actions as for transaction rollback: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perform undo by writing </a:t>
            </a:r>
            <a:r>
              <a:rPr lang="en-US" altLang="zh-CN" i="1" dirty="0" smtClean="0"/>
              <a:t>V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 to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.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write a log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, 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,  V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&gt;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Whenever a log record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start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is found where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in undo-list, 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Write a log record </a:t>
            </a:r>
            <a:r>
              <a:rPr lang="en-US" altLang="zh-CN" i="1" dirty="0" smtClean="0">
                <a:solidFill>
                  <a:srgbClr val="C00000"/>
                </a:solidFill>
              </a:rPr>
              <a:t>&lt;</a:t>
            </a:r>
            <a:r>
              <a:rPr lang="en-US" altLang="zh-CN" i="1" dirty="0" err="1" smtClean="0">
                <a:solidFill>
                  <a:srgbClr val="C00000"/>
                </a:solidFill>
              </a:rPr>
              <a:t>T</a:t>
            </a:r>
            <a:r>
              <a:rPr lang="en-US" altLang="zh-CN" i="1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i="1" baseline="-25000" dirty="0" smtClean="0">
                <a:solidFill>
                  <a:srgbClr val="C00000"/>
                </a:solidFill>
              </a:rPr>
              <a:t> </a:t>
            </a:r>
            <a:r>
              <a:rPr lang="en-US" altLang="zh-CN" i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abort</a:t>
            </a:r>
            <a:r>
              <a:rPr lang="en-US" altLang="zh-CN" i="1" dirty="0" smtClean="0">
                <a:solidFill>
                  <a:srgbClr val="C00000"/>
                </a:solidFill>
              </a:rPr>
              <a:t>&gt;</a:t>
            </a:r>
            <a:r>
              <a:rPr lang="en-US" altLang="zh-CN" i="1" dirty="0" smtClean="0"/>
              <a:t> 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Remove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 </a:t>
            </a:r>
            <a:r>
              <a:rPr lang="en-US" altLang="zh-CN" dirty="0" smtClean="0"/>
              <a:t>from undo-list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Stop when undo-list is empty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Char char="l"/>
            </a:pPr>
            <a:r>
              <a:rPr lang="en-US" altLang="zh-CN" dirty="0" smtClean="0"/>
              <a:t>i.e. </a:t>
            </a:r>
            <a:r>
              <a:rPr lang="en-US" altLang="zh-CN" i="1" dirty="0" smtClean="0"/>
              <a:t>&lt;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i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start</a:t>
            </a:r>
            <a:r>
              <a:rPr lang="en-US" altLang="zh-CN" i="1" dirty="0" smtClean="0"/>
              <a:t>&gt; </a:t>
            </a:r>
            <a:r>
              <a:rPr lang="en-US" altLang="zh-CN" dirty="0" smtClean="0"/>
              <a:t>has been found for every transaction in undo-list</a:t>
            </a:r>
          </a:p>
          <a:p>
            <a:pPr>
              <a:lnSpc>
                <a:spcPct val="90000"/>
              </a:lnSpc>
              <a:buFont typeface="Monotype Sorts" charset="2"/>
              <a:buChar char="l"/>
            </a:pPr>
            <a:r>
              <a:rPr lang="en-US" altLang="zh-CN" dirty="0" smtClean="0"/>
              <a:t>After undo phase completes, normal transaction processing can commence</a:t>
            </a:r>
          </a:p>
        </p:txBody>
      </p:sp>
    </p:spTree>
    <p:extLst>
      <p:ext uri="{BB962C8B-B14F-4D97-AF65-F5344CB8AC3E}">
        <p14:creationId xmlns:p14="http://schemas.microsoft.com/office/powerpoint/2010/main" val="36826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Example of Recovery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69" y="1122716"/>
            <a:ext cx="87503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3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Log Record Buffering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079500"/>
            <a:ext cx="8039100" cy="5219700"/>
          </a:xfrm>
        </p:spPr>
        <p:txBody>
          <a:bodyPr/>
          <a:lstStyle/>
          <a:p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Log record buffering</a:t>
            </a:r>
            <a:r>
              <a:rPr lang="en-US" altLang="zh-CN">
                <a:ea typeface="宋体" pitchFamily="2" charset="-122"/>
              </a:rPr>
              <a:t>: log records are buffered in main memory, instead of of being output directly to stable storage.</a:t>
            </a:r>
          </a:p>
          <a:p>
            <a:pPr lvl="1"/>
            <a:r>
              <a:rPr lang="en-US" altLang="zh-CN">
                <a:ea typeface="宋体" pitchFamily="2" charset="-122"/>
              </a:rPr>
              <a:t>Log records are output to stable storage when a block of log records in the buffer is full, or a </a:t>
            </a:r>
            <a:r>
              <a:rPr lang="en-US" altLang="zh-CN" b="1">
                <a:solidFill>
                  <a:schemeClr val="tx2"/>
                </a:solidFill>
                <a:ea typeface="宋体" pitchFamily="2" charset="-122"/>
              </a:rPr>
              <a:t>log force</a:t>
            </a:r>
            <a:r>
              <a:rPr lang="en-US" altLang="zh-CN">
                <a:ea typeface="宋体" pitchFamily="2" charset="-122"/>
              </a:rPr>
              <a:t> operation is executed.</a:t>
            </a:r>
          </a:p>
          <a:p>
            <a:r>
              <a:rPr lang="en-US" altLang="zh-CN">
                <a:ea typeface="宋体" pitchFamily="2" charset="-122"/>
              </a:rPr>
              <a:t>Log force is performed to commit a transaction by forcing all its log records (including the commit record) to stable storage.</a:t>
            </a:r>
          </a:p>
          <a:p>
            <a:r>
              <a:rPr lang="en-US" altLang="zh-CN">
                <a:ea typeface="宋体" pitchFamily="2" charset="-122"/>
              </a:rPr>
              <a:t>Several log records can thus be output using a single output operation, reducing the I/O cost.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Recovery Algorithms</a:t>
            </a:r>
          </a:p>
        </p:txBody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en-US" altLang="zh-CN" dirty="0">
                <a:ea typeface="宋体" pitchFamily="2" charset="-122"/>
              </a:rPr>
              <a:t>Recovery algorithms are techniques to ensure database consistency and transaction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atomicity </a:t>
            </a:r>
            <a:r>
              <a:rPr lang="en-US" altLang="zh-CN" dirty="0">
                <a:ea typeface="宋体" pitchFamily="2" charset="-122"/>
              </a:rPr>
              <a:t>and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durability</a:t>
            </a:r>
            <a:r>
              <a:rPr lang="en-US" altLang="zh-CN" dirty="0">
                <a:ea typeface="宋体" pitchFamily="2" charset="-122"/>
              </a:rPr>
              <a:t> despite failures</a:t>
            </a:r>
          </a:p>
          <a:p>
            <a:pPr marL="800100" lvl="1" indent="-342900"/>
            <a:r>
              <a:rPr lang="en-US" altLang="zh-CN" dirty="0">
                <a:ea typeface="宋体" pitchFamily="2" charset="-122"/>
              </a:rPr>
              <a:t>Focus of this chapter</a:t>
            </a:r>
          </a:p>
          <a:p>
            <a:pPr marL="381000" indent="-381000"/>
            <a:r>
              <a:rPr lang="en-US" altLang="zh-CN" dirty="0">
                <a:ea typeface="宋体" pitchFamily="2" charset="-122"/>
              </a:rPr>
              <a:t>Recovery algorithms have two parts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Actions taken during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normal transaction processing</a:t>
            </a:r>
            <a:r>
              <a:rPr lang="en-US" altLang="zh-CN" dirty="0">
                <a:ea typeface="宋体" pitchFamily="2" charset="-122"/>
              </a:rPr>
              <a:t> to ensure enough information exists to recover from failures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Actions taken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after a failure</a:t>
            </a:r>
            <a:r>
              <a:rPr lang="en-US" altLang="zh-CN" dirty="0">
                <a:ea typeface="宋体" pitchFamily="2" charset="-122"/>
              </a:rPr>
              <a:t> to recover the database contents to a state that ensures atomicity, consistency and durability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Log Record Buffering (Cont.)</a:t>
            </a:r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rules below must be followed if log records are buffered: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Log records are output to stable storage in the order in which they are created.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Transaction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enters the commit state only when the log record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&lt;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commit</a:t>
            </a:r>
            <a:r>
              <a:rPr lang="en-US" altLang="zh-CN" dirty="0">
                <a:ea typeface="宋体" pitchFamily="2" charset="-122"/>
              </a:rPr>
              <a:t>&gt; has been output to stable storage.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Before a block of data in main memory is output to the database, all log records pertaining to data in that block must have been output to stable storage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This rule is called the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write-ahead logging</a:t>
            </a:r>
            <a:r>
              <a:rPr lang="en-US" altLang="zh-CN" dirty="0">
                <a:ea typeface="宋体" pitchFamily="2" charset="-122"/>
              </a:rPr>
              <a:t> or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WAL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rule</a:t>
            </a:r>
          </a:p>
          <a:p>
            <a:pPr lvl="3"/>
            <a:r>
              <a:rPr lang="en-US" altLang="zh-CN" dirty="0">
                <a:ea typeface="宋体" pitchFamily="2" charset="-122"/>
              </a:rPr>
              <a:t>Strictly speaking WAL only requires undo information to be output</a:t>
            </a:r>
          </a:p>
          <a:p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Database </a:t>
            </a:r>
            <a:r>
              <a:rPr lang="en-US" altLang="zh-CN" dirty="0" smtClean="0">
                <a:ea typeface="宋体" pitchFamily="2" charset="-122"/>
              </a:rPr>
              <a:t>Buffering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1003300"/>
            <a:ext cx="8004452" cy="5283200"/>
          </a:xfrm>
        </p:spPr>
        <p:txBody>
          <a:bodyPr/>
          <a:lstStyle/>
          <a:p>
            <a:r>
              <a:rPr lang="en-US" altLang="zh-CN" sz="1800" dirty="0">
                <a:ea typeface="宋体" pitchFamily="2" charset="-122"/>
              </a:rPr>
              <a:t>Database maintains an in-memory buffer of data blocks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When a new block is needed, if buffer is full an existing block needs to be removed from buffer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If the block chosen for removal has been updated, it must be output to disk</a:t>
            </a:r>
          </a:p>
          <a:p>
            <a:r>
              <a:rPr lang="en-US" altLang="zh-CN" sz="1800" dirty="0">
                <a:ea typeface="宋体" pitchFamily="2" charset="-122"/>
              </a:rPr>
              <a:t>As a result of the write-ahead logging rule, if a block with uncommitted updates is output to disk, log records with undo information for the updates are output to the log on stable storage first</a:t>
            </a:r>
            <a:r>
              <a:rPr lang="en-US" altLang="zh-CN" sz="1800" dirty="0" smtClean="0">
                <a:ea typeface="宋体" pitchFamily="2" charset="-122"/>
              </a:rPr>
              <a:t>.</a:t>
            </a:r>
          </a:p>
          <a:p>
            <a:pPr lvl="1"/>
            <a:r>
              <a:rPr lang="en-US" altLang="zh-CN" dirty="0"/>
              <a:t>The recovery algorithm supports the </a:t>
            </a:r>
            <a:r>
              <a:rPr lang="en-US" altLang="zh-CN" b="1" dirty="0">
                <a:solidFill>
                  <a:srgbClr val="000099"/>
                </a:solidFill>
              </a:rPr>
              <a:t>no-force policy</a:t>
            </a:r>
            <a:r>
              <a:rPr lang="en-US" altLang="zh-CN" dirty="0"/>
              <a:t>: i.e., updated blocks need not be written to disk when transaction commits</a:t>
            </a:r>
          </a:p>
          <a:p>
            <a:pPr lvl="2"/>
            <a:r>
              <a:rPr lang="en-US" altLang="zh-CN" b="1" dirty="0">
                <a:solidFill>
                  <a:srgbClr val="000099"/>
                </a:solidFill>
              </a:rPr>
              <a:t>force policy</a:t>
            </a:r>
            <a:r>
              <a:rPr lang="en-US" altLang="zh-CN" dirty="0"/>
              <a:t>: requires updated blocks to be written at commit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recovery algorithm supports the </a:t>
            </a:r>
            <a:r>
              <a:rPr lang="en-US" altLang="zh-CN" b="1" dirty="0">
                <a:solidFill>
                  <a:srgbClr val="000099"/>
                </a:solidFill>
              </a:rPr>
              <a:t>steal policy</a:t>
            </a:r>
            <a:r>
              <a:rPr lang="en-US" altLang="zh-CN" dirty="0" smtClean="0"/>
              <a:t>: i.e</a:t>
            </a:r>
            <a:r>
              <a:rPr lang="en-US" altLang="zh-CN" dirty="0"/>
              <a:t>., blocks containing updates of uncommitted transactions can be written to disk, even before the transaction </a:t>
            </a:r>
            <a:r>
              <a:rPr lang="en-US" altLang="zh-CN" dirty="0" smtClean="0"/>
              <a:t>commits</a:t>
            </a:r>
          </a:p>
          <a:p>
            <a:pPr lvl="1"/>
            <a:r>
              <a:rPr lang="en-US" altLang="zh-CN" dirty="0" smtClean="0"/>
              <a:t>Both no-force policy and steal policy can improve the concurrency performance of the system. </a:t>
            </a:r>
            <a:endParaRPr lang="en-US" altLang="zh-CN" dirty="0"/>
          </a:p>
          <a:p>
            <a:pPr lvl="1"/>
            <a:endParaRPr lang="en-US" altLang="zh-CN" sz="1600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Database Buffering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1003300"/>
            <a:ext cx="8293100" cy="5283200"/>
          </a:xfrm>
        </p:spPr>
        <p:txBody>
          <a:bodyPr/>
          <a:lstStyle/>
          <a:p>
            <a:r>
              <a:rPr lang="en-US" altLang="zh-CN" sz="1800" dirty="0" smtClean="0">
                <a:ea typeface="宋体" pitchFamily="2" charset="-122"/>
              </a:rPr>
              <a:t>No </a:t>
            </a:r>
            <a:r>
              <a:rPr lang="en-US" altLang="zh-CN" sz="1800" dirty="0">
                <a:ea typeface="宋体" pitchFamily="2" charset="-122"/>
              </a:rPr>
              <a:t>updates should be in progress on a block when it is output to disk.  Can be ensured as follows.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Before writing a data item, transaction acquires exclusive lock on block containing the data item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Lock can be released once the write is completed. </a:t>
            </a:r>
          </a:p>
          <a:p>
            <a:pPr lvl="2"/>
            <a:r>
              <a:rPr lang="en-US" altLang="zh-CN" sz="1600" dirty="0">
                <a:ea typeface="宋体" pitchFamily="2" charset="-122"/>
              </a:rPr>
              <a:t>Such locks held for short duration are called </a:t>
            </a:r>
            <a:r>
              <a:rPr lang="en-US" altLang="zh-CN" sz="1600" b="1" dirty="0">
                <a:solidFill>
                  <a:schemeClr val="tx2"/>
                </a:solidFill>
                <a:ea typeface="宋体" pitchFamily="2" charset="-122"/>
              </a:rPr>
              <a:t>latches</a:t>
            </a:r>
            <a:r>
              <a:rPr lang="en-US" altLang="zh-CN" sz="1600" dirty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/>
              <a:t>Algorithm of output </a:t>
            </a:r>
            <a:r>
              <a:rPr lang="en-US" altLang="zh-CN" b="1" dirty="0"/>
              <a:t>a block to disk</a:t>
            </a:r>
          </a:p>
          <a:p>
            <a:pPr marL="800100" lvl="1" indent="-342900">
              <a:lnSpc>
                <a:spcPct val="90000"/>
              </a:lnSpc>
              <a:buFont typeface="Webdings" pitchFamily="18" charset="2"/>
              <a:buAutoNum type="arabicPeriod"/>
            </a:pPr>
            <a:r>
              <a:rPr lang="en-US" altLang="zh-CN" dirty="0" smtClean="0"/>
              <a:t>Acquire </a:t>
            </a:r>
            <a:r>
              <a:rPr lang="en-US" altLang="zh-CN" dirty="0"/>
              <a:t>an exclusive latch on the block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Ensures no </a:t>
            </a:r>
            <a:r>
              <a:rPr lang="en-US" altLang="zh-CN" dirty="0" smtClean="0">
                <a:ea typeface="宋体" pitchFamily="2" charset="-122"/>
              </a:rPr>
              <a:t>transaction is preforming a write on the block. </a:t>
            </a:r>
            <a:endParaRPr lang="en-US" altLang="zh-CN" dirty="0">
              <a:ea typeface="宋体" pitchFamily="2" charset="-122"/>
            </a:endParaRPr>
          </a:p>
          <a:p>
            <a:pPr marL="800100" lvl="1" indent="-342900">
              <a:lnSpc>
                <a:spcPct val="90000"/>
              </a:lnSpc>
              <a:buFont typeface="Webdings" pitchFamily="18" charset="2"/>
              <a:buAutoNum type="arabicPeriod"/>
            </a:pPr>
            <a:r>
              <a:rPr lang="en-US" altLang="zh-CN" dirty="0" smtClean="0"/>
              <a:t>Perform </a:t>
            </a:r>
            <a:r>
              <a:rPr lang="en-US" altLang="zh-CN" dirty="0"/>
              <a:t>a </a:t>
            </a:r>
            <a:r>
              <a:rPr lang="en-US" altLang="zh-CN" b="1" dirty="0">
                <a:solidFill>
                  <a:srgbClr val="C00000"/>
                </a:solidFill>
              </a:rPr>
              <a:t>log </a:t>
            </a:r>
            <a:r>
              <a:rPr lang="en-US" altLang="zh-CN" b="1" dirty="0" smtClean="0">
                <a:solidFill>
                  <a:srgbClr val="C00000"/>
                </a:solidFill>
              </a:rPr>
              <a:t>flush: </a:t>
            </a:r>
            <a:r>
              <a:rPr lang="en-US" altLang="zh-CN" dirty="0" smtClean="0"/>
              <a:t>Output log records to stable storage until all log records pertaining to the block have been output. </a:t>
            </a:r>
            <a:endParaRPr lang="en-US" altLang="zh-CN" b="1" dirty="0">
              <a:solidFill>
                <a:srgbClr val="000099"/>
              </a:solidFill>
            </a:endParaRPr>
          </a:p>
          <a:p>
            <a:pPr marL="800100" lvl="1" indent="-342900">
              <a:lnSpc>
                <a:spcPct val="90000"/>
              </a:lnSpc>
              <a:buFont typeface="Webdings" pitchFamily="18" charset="2"/>
              <a:buAutoNum type="arabicPeriod"/>
            </a:pPr>
            <a:r>
              <a:rPr lang="en-US" altLang="zh-CN" dirty="0" smtClean="0"/>
              <a:t>Output </a:t>
            </a:r>
            <a:r>
              <a:rPr lang="en-US" altLang="zh-CN" dirty="0"/>
              <a:t>the block to disk</a:t>
            </a:r>
          </a:p>
          <a:p>
            <a:pPr marL="800100" lvl="1" indent="-342900">
              <a:lnSpc>
                <a:spcPct val="90000"/>
              </a:lnSpc>
              <a:buFont typeface="Webdings" pitchFamily="18" charset="2"/>
              <a:buAutoNum type="arabicPeriod"/>
            </a:pPr>
            <a:r>
              <a:rPr lang="en-US" altLang="zh-CN" dirty="0" smtClean="0"/>
              <a:t>Release </a:t>
            </a:r>
            <a:r>
              <a:rPr lang="en-US" altLang="zh-CN" dirty="0"/>
              <a:t>the latch on the </a:t>
            </a:r>
            <a:r>
              <a:rPr lang="en-US" altLang="zh-CN" dirty="0" smtClean="0"/>
              <a:t>block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927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Buffer Management (Cont.)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Database buffer can be implemented either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 an area of real main-memory reserved for the database, or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 virtual </a:t>
            </a:r>
            <a:r>
              <a:rPr lang="en-US" altLang="zh-CN" dirty="0" smtClean="0">
                <a:ea typeface="宋体" pitchFamily="2" charset="-122"/>
              </a:rPr>
              <a:t>memory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Implementing buffer in reserved main-memory has drawbacks: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Memory is partitioned before-hand between database buffer and applications, limiting flexibility. 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Needs may change, and although operating system knows best how memory should be divided up at any time, it cannot change the partitioning of memory.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Buffer Management (Cont.)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181100"/>
            <a:ext cx="7848600" cy="4876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Database buffers are generally implemented in virtual memory in spite of some drawbacks: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When operating system needs to evict a page that has been modified,  to make space for another page, the page is written to swap space on disk.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When database decides to write buffer page to disk, buffer page may be in swap space, and may have to be </a:t>
            </a:r>
            <a:r>
              <a:rPr lang="en-US" altLang="zh-CN" dirty="0" smtClean="0">
                <a:ea typeface="宋体" pitchFamily="2" charset="-122"/>
              </a:rPr>
              <a:t>read </a:t>
            </a:r>
            <a:r>
              <a:rPr lang="en-US" altLang="zh-CN" dirty="0">
                <a:ea typeface="宋体" pitchFamily="2" charset="-122"/>
              </a:rPr>
              <a:t>from swap space on disk and output to the database on disk, resulting in extra I/O! 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Known as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dual paging</a:t>
            </a:r>
            <a:r>
              <a:rPr lang="en-US" altLang="zh-CN" dirty="0">
                <a:ea typeface="宋体" pitchFamily="2" charset="-122"/>
              </a:rPr>
              <a:t> problem.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Ideally when swapping out a database buffer page, operating system should pass control to database, which in turn outputs page to database instead of to swap space (making sure to output log records first)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Dual paging can thus be avoided, but common operating systems do not support such functionality.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Fuzzy </a:t>
            </a:r>
            <a:r>
              <a:rPr lang="en-US" altLang="zh-CN" dirty="0" err="1">
                <a:ea typeface="宋体" pitchFamily="2" charset="-122"/>
              </a:rPr>
              <a:t>Checkpointing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7912100" cy="541020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zh-CN" sz="2000" dirty="0" smtClean="0"/>
              <a:t>To avoid long interruption of normal processing during </a:t>
            </a:r>
            <a:r>
              <a:rPr lang="en-US" altLang="zh-CN" sz="2000" dirty="0" err="1" smtClean="0"/>
              <a:t>checkpointing</a:t>
            </a:r>
            <a:r>
              <a:rPr lang="en-US" altLang="zh-CN" sz="2000" dirty="0" smtClean="0"/>
              <a:t>, allow updates to happen during </a:t>
            </a:r>
            <a:r>
              <a:rPr lang="en-US" altLang="zh-CN" sz="2000" dirty="0" err="1" smtClean="0"/>
              <a:t>checkpointing</a:t>
            </a:r>
            <a:endParaRPr lang="en-US" altLang="zh-CN" sz="2000" dirty="0" smtClean="0"/>
          </a:p>
          <a:p>
            <a:pPr marL="381000" indent="-381000">
              <a:lnSpc>
                <a:spcPct val="90000"/>
              </a:lnSpc>
            </a:pPr>
            <a:r>
              <a:rPr lang="en-US" altLang="zh-CN" sz="2000" b="1" dirty="0" smtClean="0">
                <a:solidFill>
                  <a:srgbClr val="C00000"/>
                </a:solidFill>
              </a:rPr>
              <a:t>Fuzzy </a:t>
            </a:r>
            <a:r>
              <a:rPr lang="en-US" altLang="zh-CN" sz="2000" b="1" dirty="0" err="1" smtClean="0">
                <a:solidFill>
                  <a:srgbClr val="C00000"/>
                </a:solidFill>
              </a:rPr>
              <a:t>checkpointing</a:t>
            </a:r>
            <a:r>
              <a:rPr lang="en-US" altLang="zh-CN" sz="2000" dirty="0" smtClean="0"/>
              <a:t> is done as follows: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Monotype Sorts" charset="2"/>
              <a:buAutoNum type="arabicPeriod"/>
            </a:pPr>
            <a:r>
              <a:rPr lang="en-US" altLang="zh-CN" dirty="0" smtClean="0"/>
              <a:t>Temporarily stop all updates by transactions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Monotype Sorts" charset="2"/>
              <a:buAutoNum type="arabicPeriod"/>
            </a:pPr>
            <a:r>
              <a:rPr lang="en-US" altLang="zh-CN" dirty="0" smtClean="0"/>
              <a:t>Write a &lt;</a:t>
            </a:r>
            <a:r>
              <a:rPr lang="en-US" altLang="zh-CN" b="1" dirty="0" smtClean="0"/>
              <a:t>checkpoint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&gt; log record and </a:t>
            </a:r>
            <a:r>
              <a:rPr lang="en-US" altLang="zh-CN" dirty="0" smtClean="0">
                <a:solidFill>
                  <a:srgbClr val="FF0000"/>
                </a:solidFill>
              </a:rPr>
              <a:t>force log to stable storage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Monotype Sorts" charset="2"/>
              <a:buAutoNum type="arabicPeriod"/>
            </a:pPr>
            <a:r>
              <a:rPr lang="en-US" altLang="zh-CN" dirty="0" smtClean="0"/>
              <a:t>Note list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of modified buffer blocks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Monotype Sorts" charset="2"/>
              <a:buAutoNum type="arabicPeriod"/>
            </a:pPr>
            <a:r>
              <a:rPr lang="en-US" altLang="zh-CN" dirty="0" smtClean="0">
                <a:solidFill>
                  <a:srgbClr val="C00000"/>
                </a:solidFill>
              </a:rPr>
              <a:t>Now permit </a:t>
            </a:r>
            <a:r>
              <a:rPr lang="en-US" altLang="zh-CN" dirty="0" smtClean="0"/>
              <a:t>transactions to proceed with their actions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Monotype Sorts" charset="2"/>
              <a:buAutoNum type="arabicPeriod"/>
            </a:pPr>
            <a:r>
              <a:rPr lang="en-US" altLang="zh-CN" dirty="0" smtClean="0"/>
              <a:t>Output to disk all modified buffer blocks in list </a:t>
            </a:r>
            <a:r>
              <a:rPr lang="en-US" altLang="zh-CN" i="1" dirty="0" smtClean="0"/>
              <a:t>M</a:t>
            </a:r>
            <a:endParaRPr lang="en-US" altLang="zh-CN" dirty="0" smtClean="0"/>
          </a:p>
          <a:p>
            <a:pPr marL="1200150" lvl="2" indent="-342900">
              <a:lnSpc>
                <a:spcPct val="90000"/>
              </a:lnSpc>
              <a:spcBef>
                <a:spcPts val="1200"/>
              </a:spcBef>
              <a:buFont typeface="Monotype Sorts" charset="2"/>
              <a:buChar char="H"/>
            </a:pPr>
            <a:r>
              <a:rPr lang="en-US" altLang="zh-CN" sz="1800" dirty="0" smtClean="0"/>
              <a:t>blocks should not be updated while being output</a:t>
            </a:r>
          </a:p>
          <a:p>
            <a:pPr marL="1200150" lvl="2" indent="-342900">
              <a:lnSpc>
                <a:spcPct val="90000"/>
              </a:lnSpc>
              <a:spcBef>
                <a:spcPts val="1200"/>
              </a:spcBef>
              <a:buFont typeface="Monotype Sorts" charset="2"/>
              <a:buChar char="H"/>
            </a:pPr>
            <a:r>
              <a:rPr lang="en-US" altLang="zh-CN" sz="1800" dirty="0" smtClean="0"/>
              <a:t>Follow WAL: all log records pertaining to a block must be output before the block is output</a:t>
            </a: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 typeface="Monotype Sorts" charset="2"/>
              <a:buAutoNum type="arabicPeriod"/>
            </a:pPr>
            <a:r>
              <a:rPr lang="en-US" altLang="zh-CN" dirty="0" smtClean="0"/>
              <a:t>Store a pointer to the </a:t>
            </a:r>
            <a:r>
              <a:rPr lang="en-US" altLang="zh-CN" b="1" dirty="0" smtClean="0"/>
              <a:t>checkpoint</a:t>
            </a:r>
            <a:r>
              <a:rPr lang="en-US" altLang="zh-CN" dirty="0" smtClean="0"/>
              <a:t> record in a fixed position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last</a:t>
            </a:r>
            <a:r>
              <a:rPr lang="en-US" altLang="zh-CN" dirty="0" err="1" smtClean="0">
                <a:solidFill>
                  <a:srgbClr val="C00000"/>
                </a:solidFill>
              </a:rPr>
              <a:t>_</a:t>
            </a:r>
            <a:r>
              <a:rPr lang="en-US" altLang="zh-CN" b="1" dirty="0" err="1" smtClean="0">
                <a:solidFill>
                  <a:srgbClr val="C00000"/>
                </a:solidFill>
              </a:rPr>
              <a:t>checkpoint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on disk</a:t>
            </a:r>
          </a:p>
        </p:txBody>
      </p:sp>
    </p:spTree>
    <p:extLst>
      <p:ext uri="{BB962C8B-B14F-4D97-AF65-F5344CB8AC3E}">
        <p14:creationId xmlns:p14="http://schemas.microsoft.com/office/powerpoint/2010/main" val="3542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8350" y="117475"/>
            <a:ext cx="8193088" cy="62388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Fuzzy </a:t>
            </a:r>
            <a:r>
              <a:rPr lang="en-US" altLang="zh-CN" dirty="0" err="1">
                <a:ea typeface="宋体" pitchFamily="2" charset="-122"/>
              </a:rPr>
              <a:t>Checkpointing</a:t>
            </a:r>
            <a:r>
              <a:rPr lang="en-US" altLang="zh-CN" dirty="0">
                <a:ea typeface="宋体" pitchFamily="2" charset="-122"/>
              </a:rPr>
              <a:t>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6911" y="1216026"/>
            <a:ext cx="7661275" cy="4903787"/>
          </a:xfrm>
        </p:spPr>
        <p:txBody>
          <a:bodyPr/>
          <a:lstStyle/>
          <a:p>
            <a:r>
              <a:rPr lang="en-US" altLang="zh-CN" sz="2000" dirty="0" smtClean="0"/>
              <a:t>When recovering using a fuzzy checkpoint, start scan from the </a:t>
            </a:r>
            <a:r>
              <a:rPr lang="en-US" altLang="zh-CN" sz="2000" b="1" dirty="0" smtClean="0"/>
              <a:t>checkpoint</a:t>
            </a:r>
            <a:r>
              <a:rPr lang="en-US" altLang="zh-CN" sz="2000" dirty="0" smtClean="0"/>
              <a:t> record pointed to by 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last</a:t>
            </a:r>
            <a:r>
              <a:rPr lang="en-US" altLang="zh-CN" sz="2000" dirty="0" err="1" smtClean="0"/>
              <a:t>_</a:t>
            </a:r>
            <a:r>
              <a:rPr lang="en-US" altLang="zh-CN" sz="2000" b="1" dirty="0" err="1" smtClean="0"/>
              <a:t>checkpoint</a:t>
            </a:r>
            <a:endParaRPr lang="en-US" altLang="zh-CN" sz="2000" b="1" dirty="0" smtClean="0"/>
          </a:p>
          <a:p>
            <a:pPr lvl="1"/>
            <a:r>
              <a:rPr lang="en-US" altLang="zh-CN" dirty="0" smtClean="0"/>
              <a:t>Log records before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last</a:t>
            </a:r>
            <a:r>
              <a:rPr lang="en-US" altLang="zh-CN" dirty="0" err="1" smtClean="0"/>
              <a:t>_</a:t>
            </a:r>
            <a:r>
              <a:rPr lang="en-US" altLang="zh-CN" b="1" dirty="0" err="1" smtClean="0"/>
              <a:t>checkpoint</a:t>
            </a:r>
            <a:r>
              <a:rPr lang="en-US" altLang="zh-CN" dirty="0" smtClean="0"/>
              <a:t> have their updates reflected in database on disk, and need not be redone.</a:t>
            </a:r>
          </a:p>
          <a:p>
            <a:pPr lvl="1"/>
            <a:r>
              <a:rPr lang="en-US" altLang="zh-CN" dirty="0" smtClean="0"/>
              <a:t>Incomplete checkpoints, where system had crashed while performing checkpoint, are handled safely</a:t>
            </a:r>
          </a:p>
          <a:p>
            <a:endParaRPr lang="en-US" altLang="zh-CN" sz="2000" dirty="0" smtClean="0"/>
          </a:p>
        </p:txBody>
      </p:sp>
      <p:grpSp>
        <p:nvGrpSpPr>
          <p:cNvPr id="34820" name="Group 14"/>
          <p:cNvGrpSpPr>
            <a:grpSpLocks/>
          </p:cNvGrpSpPr>
          <p:nvPr/>
        </p:nvGrpSpPr>
        <p:grpSpPr bwMode="auto">
          <a:xfrm>
            <a:off x="1355686" y="3816350"/>
            <a:ext cx="5900736" cy="1835150"/>
            <a:chOff x="535" y="3017"/>
            <a:chExt cx="3717" cy="1156"/>
          </a:xfrm>
        </p:grpSpPr>
        <p:sp>
          <p:nvSpPr>
            <p:cNvPr id="34821" name="Rectangle 4"/>
            <p:cNvSpPr>
              <a:spLocks noChangeArrowheads="1"/>
            </p:cNvSpPr>
            <p:nvPr/>
          </p:nvSpPr>
          <p:spPr bwMode="auto">
            <a:xfrm>
              <a:off x="3310" y="3017"/>
              <a:ext cx="942" cy="8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/>
                <a:t>……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/>
                <a:t>&lt;</a:t>
              </a:r>
              <a:r>
                <a:rPr kumimoji="0" lang="en-US" altLang="zh-CN" sz="2000" dirty="0"/>
                <a:t>checkpoint L&gt;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…..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&lt;checkpoint L</a:t>
              </a:r>
              <a:r>
                <a:rPr kumimoji="0" lang="en-US" altLang="zh-CN" dirty="0"/>
                <a:t>&gt;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dirty="0"/>
                <a:t>…..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dirty="0"/>
            </a:p>
          </p:txBody>
        </p:sp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3588" y="3921"/>
              <a:ext cx="3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Log</a:t>
              </a:r>
            </a:p>
          </p:txBody>
        </p:sp>
        <p:sp>
          <p:nvSpPr>
            <p:cNvPr id="34823" name="Oval 6"/>
            <p:cNvSpPr>
              <a:spLocks noChangeArrowheads="1"/>
            </p:cNvSpPr>
            <p:nvPr/>
          </p:nvSpPr>
          <p:spPr bwMode="auto">
            <a:xfrm>
              <a:off x="1859" y="3231"/>
              <a:ext cx="640" cy="1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34824" name="Oval 7"/>
            <p:cNvSpPr>
              <a:spLocks noChangeArrowheads="1"/>
            </p:cNvSpPr>
            <p:nvPr/>
          </p:nvSpPr>
          <p:spPr bwMode="auto">
            <a:xfrm>
              <a:off x="1855" y="3921"/>
              <a:ext cx="640" cy="1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34825" name="Line 8"/>
            <p:cNvSpPr>
              <a:spLocks noChangeShapeType="1"/>
            </p:cNvSpPr>
            <p:nvPr/>
          </p:nvSpPr>
          <p:spPr bwMode="auto">
            <a:xfrm>
              <a:off x="1858" y="3320"/>
              <a:ext cx="0" cy="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6" name="Line 9"/>
            <p:cNvSpPr>
              <a:spLocks noChangeShapeType="1"/>
            </p:cNvSpPr>
            <p:nvPr/>
          </p:nvSpPr>
          <p:spPr bwMode="auto">
            <a:xfrm>
              <a:off x="2494" y="3298"/>
              <a:ext cx="0" cy="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7" name="Line 10"/>
            <p:cNvSpPr>
              <a:spLocks noChangeShapeType="1"/>
            </p:cNvSpPr>
            <p:nvPr/>
          </p:nvSpPr>
          <p:spPr bwMode="auto">
            <a:xfrm flipV="1">
              <a:off x="2231" y="3135"/>
              <a:ext cx="979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8" name="Text Box 11"/>
            <p:cNvSpPr txBox="1">
              <a:spLocks noChangeArrowheads="1"/>
            </p:cNvSpPr>
            <p:nvPr/>
          </p:nvSpPr>
          <p:spPr bwMode="auto">
            <a:xfrm>
              <a:off x="535" y="3471"/>
              <a:ext cx="12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 err="1">
                  <a:solidFill>
                    <a:srgbClr val="000099"/>
                  </a:solidFill>
                </a:rPr>
                <a:t>last_checkpoint</a:t>
              </a:r>
              <a:endParaRPr kumimoji="0" lang="en-US" altLang="zh-CN" sz="2000" dirty="0">
                <a:solidFill>
                  <a:srgbClr val="000099"/>
                </a:solidFill>
              </a:endParaRPr>
            </a:p>
          </p:txBody>
        </p:sp>
        <p:sp>
          <p:nvSpPr>
            <p:cNvPr id="34829" name="Rectangle 12"/>
            <p:cNvSpPr>
              <a:spLocks noChangeArrowheads="1"/>
            </p:cNvSpPr>
            <p:nvPr/>
          </p:nvSpPr>
          <p:spPr bwMode="auto">
            <a:xfrm>
              <a:off x="2112" y="3566"/>
              <a:ext cx="12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1746" y="3611"/>
              <a:ext cx="37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68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Failure with Loss of Nonvolatile Storage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68400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So far we assumed no loss of non-volatile storage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Technique similar to </a:t>
            </a:r>
            <a:r>
              <a:rPr lang="en-US" altLang="zh-CN" sz="1800" dirty="0" err="1">
                <a:ea typeface="宋体" pitchFamily="2" charset="-122"/>
              </a:rPr>
              <a:t>checkpointing</a:t>
            </a:r>
            <a:r>
              <a:rPr lang="en-US" altLang="zh-CN" sz="1800" dirty="0">
                <a:ea typeface="宋体" pitchFamily="2" charset="-122"/>
              </a:rPr>
              <a:t> used to deal with loss of non-volatile storage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Periodically </a:t>
            </a:r>
            <a:r>
              <a:rPr lang="en-US" altLang="zh-CN" sz="1600" b="1" dirty="0">
                <a:solidFill>
                  <a:schemeClr val="tx2"/>
                </a:solidFill>
                <a:ea typeface="宋体" pitchFamily="2" charset="-122"/>
              </a:rPr>
              <a:t>dump</a:t>
            </a:r>
            <a:r>
              <a:rPr lang="en-US" altLang="zh-CN" sz="1600" dirty="0">
                <a:ea typeface="宋体" pitchFamily="2" charset="-122"/>
              </a:rPr>
              <a:t> the entire content of the database to stable storage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No transaction may be active during the dump procedure; a procedure similar to </a:t>
            </a:r>
            <a:r>
              <a:rPr lang="en-US" altLang="zh-CN" sz="1600" dirty="0" err="1">
                <a:ea typeface="宋体" pitchFamily="2" charset="-122"/>
              </a:rPr>
              <a:t>checkpointing</a:t>
            </a:r>
            <a:r>
              <a:rPr lang="en-US" altLang="zh-CN" sz="1600" dirty="0">
                <a:ea typeface="宋体" pitchFamily="2" charset="-122"/>
              </a:rPr>
              <a:t> must take place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Output all log records currently residing in main memory onto stable storage.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Output all buffer blocks onto the disk.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Copy the contents of the database to stable storage.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Output a record &lt;</a:t>
            </a:r>
            <a:r>
              <a:rPr lang="en-US" altLang="zh-CN" sz="1600" b="1" dirty="0">
                <a:ea typeface="宋体" pitchFamily="2" charset="-122"/>
              </a:rPr>
              <a:t>dump</a:t>
            </a:r>
            <a:r>
              <a:rPr lang="en-US" altLang="zh-CN" sz="1600" dirty="0">
                <a:ea typeface="宋体" pitchFamily="2" charset="-122"/>
              </a:rPr>
              <a:t>&gt; to log on stable storage.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To recover from disk failure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restore database from  most recent dump. 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>
                <a:ea typeface="宋体" pitchFamily="2" charset="-122"/>
              </a:rPr>
              <a:t>Consult the log and redo all transactions that committed after the dump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ea typeface="宋体" pitchFamily="2" charset="-122"/>
              </a:rPr>
              <a:t>Can be extended to allow transactions to be active during dump; </a:t>
            </a:r>
            <a:br>
              <a:rPr lang="en-US" altLang="zh-CN" sz="1800" dirty="0">
                <a:ea typeface="宋体" pitchFamily="2" charset="-122"/>
              </a:rPr>
            </a:br>
            <a:r>
              <a:rPr lang="en-US" altLang="zh-CN" sz="1800" dirty="0">
                <a:ea typeface="宋体" pitchFamily="2" charset="-122"/>
              </a:rPr>
              <a:t>known as </a:t>
            </a:r>
            <a:r>
              <a:rPr lang="en-US" altLang="zh-CN" sz="1800" b="1" dirty="0">
                <a:solidFill>
                  <a:schemeClr val="tx2"/>
                </a:solidFill>
                <a:ea typeface="宋体" pitchFamily="2" charset="-122"/>
              </a:rPr>
              <a:t>fuzzy dump</a:t>
            </a:r>
            <a:r>
              <a:rPr lang="en-US" altLang="zh-CN" sz="1800" dirty="0">
                <a:ea typeface="宋体" pitchFamily="2" charset="-122"/>
              </a:rPr>
              <a:t> or </a:t>
            </a:r>
            <a:r>
              <a:rPr lang="en-US" altLang="zh-CN" sz="1800" b="1" dirty="0">
                <a:solidFill>
                  <a:schemeClr val="tx2"/>
                </a:solidFill>
                <a:ea typeface="宋体" pitchFamily="2" charset="-122"/>
              </a:rPr>
              <a:t>online </a:t>
            </a:r>
            <a:r>
              <a:rPr lang="en-US" altLang="zh-CN" sz="1800" b="1" dirty="0" smtClean="0">
                <a:solidFill>
                  <a:schemeClr val="tx2"/>
                </a:solidFill>
                <a:ea typeface="宋体" pitchFamily="2" charset="-122"/>
              </a:rPr>
              <a:t>dump</a:t>
            </a:r>
            <a:endParaRPr lang="en-US" altLang="zh-CN" sz="1800" b="1" dirty="0">
              <a:solidFill>
                <a:schemeClr val="tx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ARIES Recovery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zh-CN" dirty="0" smtClean="0"/>
              <a:t>ARIES is a state of the art recovery method 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 smtClean="0"/>
              <a:t>Incorporates numerous optimizations to reduce overheads during normal processing and to speed up recovery 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 smtClean="0"/>
              <a:t>The recovery algorithm we studied earlier is modeled after ARIES, but greatly simplified by removing optimizations</a:t>
            </a:r>
          </a:p>
          <a:p>
            <a:pPr marL="381000" indent="-381000">
              <a:lnSpc>
                <a:spcPct val="90000"/>
              </a:lnSpc>
            </a:pPr>
            <a:r>
              <a:rPr lang="en-US" altLang="zh-CN" dirty="0" smtClean="0"/>
              <a:t>Unlike the recovery algorithm described earlier, ARIES 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Uses </a:t>
            </a:r>
            <a:r>
              <a:rPr lang="en-US" altLang="zh-CN" b="1" dirty="0" smtClean="0">
                <a:solidFill>
                  <a:srgbClr val="C00000"/>
                </a:solidFill>
              </a:rPr>
              <a:t>log sequence number (LSN)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to identify log records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zh-CN" dirty="0" smtClean="0"/>
              <a:t>Stores LSNs in pages to identify what updates have already been applied to a database page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Physiological redo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Dirty page table to avoid unnecessary </a:t>
            </a:r>
            <a:r>
              <a:rPr lang="en-US" altLang="zh-CN" dirty="0" err="1" smtClean="0"/>
              <a:t>redos</a:t>
            </a:r>
            <a:r>
              <a:rPr lang="en-US" altLang="zh-CN" dirty="0" smtClean="0"/>
              <a:t> during recovery</a:t>
            </a:r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altLang="zh-CN" dirty="0" smtClean="0"/>
              <a:t>Fuzzy </a:t>
            </a:r>
            <a:r>
              <a:rPr lang="en-US" altLang="zh-CN" dirty="0" err="1" smtClean="0"/>
              <a:t>checkpointing</a:t>
            </a:r>
            <a:r>
              <a:rPr lang="en-US" altLang="zh-CN" dirty="0" smtClean="0"/>
              <a:t> that only records information about dirty pages, and does not require dirty pages to be written out at checkpoint time</a:t>
            </a:r>
          </a:p>
        </p:txBody>
      </p:sp>
    </p:spTree>
    <p:extLst>
      <p:ext uri="{BB962C8B-B14F-4D97-AF65-F5344CB8AC3E}">
        <p14:creationId xmlns:p14="http://schemas.microsoft.com/office/powerpoint/2010/main" val="269225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Transaction State</a:t>
            </a:r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3" t="3268" r="11909" b="1634"/>
          <a:stretch>
            <a:fillRect/>
          </a:stretch>
        </p:blipFill>
        <p:spPr bwMode="auto">
          <a:xfrm>
            <a:off x="1828800" y="1155700"/>
            <a:ext cx="5219700" cy="4787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6850063" y="3322638"/>
            <a:ext cx="1552575" cy="465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itchFamily="2" charset="-122"/>
              </a:rPr>
              <a:t>Single step</a:t>
            </a:r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 flipH="1">
            <a:off x="5311775" y="3773488"/>
            <a:ext cx="1524000" cy="14954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 flipH="1" flipV="1">
            <a:off x="5341938" y="1800225"/>
            <a:ext cx="1479550" cy="15097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Optimizations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06488"/>
            <a:ext cx="8001000" cy="521970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altLang="zh-CN" b="1" dirty="0" smtClean="0">
                <a:solidFill>
                  <a:srgbClr val="C00000"/>
                </a:solidFill>
              </a:rPr>
              <a:t>Physiological redo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zh-CN" dirty="0" smtClean="0"/>
              <a:t>Affected page is physically identified, action within page can be logical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zh-CN" dirty="0" smtClean="0"/>
              <a:t>Used to reduce logging overheads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dirty="0" smtClean="0"/>
              <a:t> e.g. when a record is deleted and all other records have to be moved to fill hole within the same page.</a:t>
            </a:r>
          </a:p>
          <a:p>
            <a:pPr marL="1885950" lvl="4" indent="-342900">
              <a:lnSpc>
                <a:spcPct val="90000"/>
              </a:lnSpc>
            </a:pPr>
            <a:r>
              <a:rPr lang="en-US" altLang="zh-CN" dirty="0" smtClean="0"/>
              <a:t>Physiological redo can log just the record deletion </a:t>
            </a:r>
          </a:p>
          <a:p>
            <a:pPr marL="1885950" lvl="4" indent="-342900">
              <a:lnSpc>
                <a:spcPct val="90000"/>
              </a:lnSpc>
            </a:pPr>
            <a:r>
              <a:rPr lang="en-US" altLang="zh-CN" dirty="0" smtClean="0"/>
              <a:t>Physical redo would require logging of old and new values for much of the page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altLang="zh-CN" dirty="0" smtClean="0"/>
              <a:t>Requires page to be output to disk atomically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dirty="0" smtClean="0"/>
              <a:t>Easy to achieve with hardware RAID, also supported by some disk systems</a:t>
            </a:r>
          </a:p>
          <a:p>
            <a:pPr marL="1543050" lvl="3" indent="-342900">
              <a:lnSpc>
                <a:spcPct val="90000"/>
              </a:lnSpc>
            </a:pPr>
            <a:r>
              <a:rPr lang="en-US" altLang="zh-CN" dirty="0" smtClean="0"/>
              <a:t>Incomplete page output can be detected by checksum techniques, </a:t>
            </a:r>
          </a:p>
          <a:p>
            <a:pPr marL="1885950" lvl="4" indent="-342900">
              <a:lnSpc>
                <a:spcPct val="90000"/>
              </a:lnSpc>
            </a:pPr>
            <a:r>
              <a:rPr lang="en-US" altLang="zh-CN" dirty="0" smtClean="0"/>
              <a:t>But extra actions are required for recovery </a:t>
            </a:r>
          </a:p>
          <a:p>
            <a:pPr marL="1885950" lvl="4" indent="-342900">
              <a:lnSpc>
                <a:spcPct val="90000"/>
              </a:lnSpc>
            </a:pPr>
            <a:r>
              <a:rPr lang="en-US" altLang="zh-CN" dirty="0" smtClean="0"/>
              <a:t>Treated as a media failure</a:t>
            </a:r>
          </a:p>
          <a:p>
            <a:pPr marL="381000" indent="-381000"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652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Data Structures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06488"/>
            <a:ext cx="8166100" cy="5575300"/>
          </a:xfrm>
        </p:spPr>
        <p:txBody>
          <a:bodyPr/>
          <a:lstStyle/>
          <a:p>
            <a:r>
              <a:rPr lang="en-US" altLang="zh-CN" smtClean="0"/>
              <a:t>ARIES uses several data structures</a:t>
            </a:r>
          </a:p>
          <a:p>
            <a:pPr lvl="1"/>
            <a:r>
              <a:rPr lang="en-US" altLang="zh-CN" smtClean="0"/>
              <a:t>Log sequence number (LSN) identifies each log record</a:t>
            </a:r>
          </a:p>
          <a:p>
            <a:pPr lvl="2"/>
            <a:r>
              <a:rPr lang="en-US" altLang="zh-CN" smtClean="0"/>
              <a:t>Must be sequentially increasing</a:t>
            </a:r>
          </a:p>
          <a:p>
            <a:pPr lvl="2"/>
            <a:r>
              <a:rPr lang="en-US" altLang="zh-CN" smtClean="0"/>
              <a:t>Typically an offset from beginning of log file to allow fast access</a:t>
            </a:r>
          </a:p>
          <a:p>
            <a:pPr lvl="3"/>
            <a:r>
              <a:rPr lang="en-US" altLang="zh-CN" smtClean="0"/>
              <a:t>Easily extended to handle multiple log files</a:t>
            </a:r>
          </a:p>
          <a:p>
            <a:pPr lvl="1"/>
            <a:r>
              <a:rPr lang="en-US" altLang="zh-CN" smtClean="0"/>
              <a:t>Page LSN</a:t>
            </a:r>
          </a:p>
          <a:p>
            <a:pPr lvl="1"/>
            <a:r>
              <a:rPr lang="en-US" altLang="zh-CN" smtClean="0"/>
              <a:t>Log records of several different types</a:t>
            </a:r>
          </a:p>
          <a:p>
            <a:pPr lvl="1"/>
            <a:r>
              <a:rPr lang="en-US" altLang="zh-CN" smtClean="0"/>
              <a:t>Dirty page table</a:t>
            </a:r>
          </a:p>
          <a:p>
            <a:pPr lvl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2157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Data Structures: Page LSN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Each page contains a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PageLSN</a:t>
            </a:r>
            <a:r>
              <a:rPr lang="en-US" altLang="zh-CN" dirty="0" smtClean="0"/>
              <a:t> which is the LSN of the last log record whose effects are reflected on the page</a:t>
            </a:r>
          </a:p>
          <a:p>
            <a:pPr lvl="1"/>
            <a:r>
              <a:rPr lang="en-US" altLang="zh-CN" dirty="0" smtClean="0"/>
              <a:t>To update a page:</a:t>
            </a:r>
          </a:p>
          <a:p>
            <a:pPr lvl="2"/>
            <a:r>
              <a:rPr lang="en-US" altLang="zh-CN" dirty="0" smtClean="0"/>
              <a:t>X-latch the page, and write the log record </a:t>
            </a:r>
          </a:p>
          <a:p>
            <a:pPr lvl="2"/>
            <a:r>
              <a:rPr lang="en-US" altLang="zh-CN" dirty="0" smtClean="0"/>
              <a:t>Update the page</a:t>
            </a:r>
          </a:p>
          <a:p>
            <a:pPr lvl="2"/>
            <a:r>
              <a:rPr lang="en-US" altLang="zh-CN" dirty="0" smtClean="0"/>
              <a:t>Record the LSN of the log record in </a:t>
            </a:r>
            <a:r>
              <a:rPr lang="en-US" altLang="zh-CN" dirty="0" err="1" smtClean="0"/>
              <a:t>PageLSN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Unlock page</a:t>
            </a:r>
          </a:p>
          <a:p>
            <a:pPr lvl="1"/>
            <a:r>
              <a:rPr lang="en-US" altLang="zh-CN" dirty="0" smtClean="0"/>
              <a:t>To flush page to disk, must first S-latch page</a:t>
            </a:r>
          </a:p>
          <a:p>
            <a:pPr lvl="2"/>
            <a:r>
              <a:rPr lang="en-US" altLang="zh-CN" dirty="0" smtClean="0"/>
              <a:t>Thus page state on disk is operation consistent</a:t>
            </a:r>
          </a:p>
          <a:p>
            <a:pPr lvl="3"/>
            <a:r>
              <a:rPr lang="en-US" altLang="zh-CN" dirty="0" smtClean="0"/>
              <a:t>Required to support physiological redo</a:t>
            </a:r>
          </a:p>
          <a:p>
            <a:pPr lvl="1"/>
            <a:r>
              <a:rPr lang="en-US" altLang="zh-CN" dirty="0" err="1" smtClean="0"/>
              <a:t>PageLSN</a:t>
            </a:r>
            <a:r>
              <a:rPr lang="en-US" altLang="zh-CN" dirty="0" smtClean="0"/>
              <a:t> is used during recovery to prevent repeated redo </a:t>
            </a:r>
          </a:p>
          <a:p>
            <a:pPr lvl="2"/>
            <a:r>
              <a:rPr lang="en-US" altLang="zh-CN" dirty="0" smtClean="0"/>
              <a:t>Thus ensuring </a:t>
            </a:r>
            <a:r>
              <a:rPr lang="en-US" altLang="zh-CN" dirty="0" err="1" smtClean="0"/>
              <a:t>idempotence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048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Data Structures: Log Record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2" y="949325"/>
            <a:ext cx="8607317" cy="5469230"/>
          </a:xfrm>
        </p:spPr>
        <p:txBody>
          <a:bodyPr/>
          <a:lstStyle/>
          <a:p>
            <a:r>
              <a:rPr lang="en-US" altLang="zh-CN" sz="1800" dirty="0" smtClean="0"/>
              <a:t>Each log record contains LSN of previous log record of the same transaction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en-US" altLang="zh-CN" dirty="0" smtClean="0"/>
              <a:t>LSN in log record may be implicit</a:t>
            </a:r>
          </a:p>
          <a:p>
            <a:r>
              <a:rPr lang="en-US" altLang="zh-CN" sz="1800" dirty="0" smtClean="0"/>
              <a:t>Special redo-only log record called 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compensation log record (CLR)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 smtClean="0"/>
              <a:t>used to log actions taken during recovery that never need to be undone</a:t>
            </a:r>
          </a:p>
          <a:p>
            <a:pPr lvl="1"/>
            <a:r>
              <a:rPr lang="en-US" altLang="zh-CN" dirty="0" smtClean="0"/>
              <a:t>Serves the role of operation-abort log records used in earlier recovery algorithm</a:t>
            </a:r>
          </a:p>
          <a:p>
            <a:pPr lvl="1"/>
            <a:r>
              <a:rPr lang="en-US" altLang="zh-CN" dirty="0" smtClean="0"/>
              <a:t>Has a field </a:t>
            </a:r>
            <a:r>
              <a:rPr lang="en-US" altLang="zh-CN" dirty="0" err="1" smtClean="0"/>
              <a:t>UndoNextLSN</a:t>
            </a:r>
            <a:r>
              <a:rPr lang="en-US" altLang="zh-CN" dirty="0" smtClean="0"/>
              <a:t> to note next (earlier) record to be undone</a:t>
            </a:r>
          </a:p>
          <a:p>
            <a:pPr lvl="2"/>
            <a:r>
              <a:rPr lang="en-US" altLang="zh-CN" dirty="0" smtClean="0"/>
              <a:t>Records in between would have already been undone</a:t>
            </a:r>
          </a:p>
          <a:p>
            <a:pPr lvl="2"/>
            <a:r>
              <a:rPr lang="en-US" altLang="zh-CN" dirty="0" smtClean="0"/>
              <a:t>Required to avoid repeated undo of already undone actions</a:t>
            </a:r>
          </a:p>
        </p:txBody>
      </p:sp>
      <p:grpSp>
        <p:nvGrpSpPr>
          <p:cNvPr id="56324" name="Group 49"/>
          <p:cNvGrpSpPr>
            <a:grpSpLocks/>
          </p:cNvGrpSpPr>
          <p:nvPr/>
        </p:nvGrpSpPr>
        <p:grpSpPr bwMode="auto">
          <a:xfrm>
            <a:off x="1771710" y="1465789"/>
            <a:ext cx="5475288" cy="414338"/>
            <a:chOff x="1153" y="1116"/>
            <a:chExt cx="3449" cy="261"/>
          </a:xfrm>
        </p:grpSpPr>
        <p:sp>
          <p:nvSpPr>
            <p:cNvPr id="56351" name="Text Box 4"/>
            <p:cNvSpPr txBox="1">
              <a:spLocks noChangeArrowheads="1"/>
            </p:cNvSpPr>
            <p:nvPr/>
          </p:nvSpPr>
          <p:spPr bwMode="auto">
            <a:xfrm>
              <a:off x="1153" y="1116"/>
              <a:ext cx="3449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>
                  <a:latin typeface="Tahoma" pitchFamily="34" charset="0"/>
                </a:rPr>
                <a:t>LSN  </a:t>
              </a:r>
              <a:r>
                <a:rPr kumimoji="0" lang="en-US" altLang="zh-CN" sz="2000" dirty="0" err="1">
                  <a:latin typeface="Tahoma" pitchFamily="34" charset="0"/>
                </a:rPr>
                <a:t>TransID</a:t>
              </a:r>
              <a:r>
                <a:rPr kumimoji="0" lang="en-US" altLang="zh-CN" sz="2000" dirty="0">
                  <a:latin typeface="Tahoma" pitchFamily="34" charset="0"/>
                </a:rPr>
                <a:t>   </a:t>
              </a:r>
              <a:r>
                <a:rPr kumimoji="0" lang="en-US" altLang="zh-CN" sz="2000" dirty="0" err="1">
                  <a:latin typeface="Tahoma" pitchFamily="34" charset="0"/>
                </a:rPr>
                <a:t>PrevLSN</a:t>
              </a:r>
              <a:r>
                <a:rPr kumimoji="0" lang="en-US" altLang="zh-CN" sz="2000" dirty="0">
                  <a:latin typeface="Tahoma" pitchFamily="34" charset="0"/>
                </a:rPr>
                <a:t>   </a:t>
              </a:r>
              <a:r>
                <a:rPr kumimoji="0" lang="en-US" altLang="zh-CN" sz="2000" dirty="0" err="1">
                  <a:latin typeface="Tahoma" pitchFamily="34" charset="0"/>
                </a:rPr>
                <a:t>RedoInfo</a:t>
              </a:r>
              <a:r>
                <a:rPr kumimoji="0" lang="en-US" altLang="zh-CN" sz="2000" dirty="0">
                  <a:latin typeface="Tahoma" pitchFamily="34" charset="0"/>
                </a:rPr>
                <a:t>    </a:t>
              </a:r>
              <a:r>
                <a:rPr kumimoji="0" lang="en-US" altLang="zh-CN" sz="2000" dirty="0" err="1">
                  <a:latin typeface="Tahoma" pitchFamily="34" charset="0"/>
                </a:rPr>
                <a:t>UndoInfo</a:t>
              </a:r>
              <a:endParaRPr kumimoji="0" lang="en-US" altLang="zh-CN" sz="2000" dirty="0">
                <a:latin typeface="Tahoma" pitchFamily="34" charset="0"/>
              </a:endParaRPr>
            </a:p>
          </p:txBody>
        </p:sp>
        <p:sp>
          <p:nvSpPr>
            <p:cNvPr id="56352" name="Line 10"/>
            <p:cNvSpPr>
              <a:spLocks noChangeShapeType="1"/>
            </p:cNvSpPr>
            <p:nvPr/>
          </p:nvSpPr>
          <p:spPr bwMode="auto">
            <a:xfrm flipH="1">
              <a:off x="1545" y="1130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3" name="Line 11"/>
            <p:cNvSpPr>
              <a:spLocks noChangeShapeType="1"/>
            </p:cNvSpPr>
            <p:nvPr/>
          </p:nvSpPr>
          <p:spPr bwMode="auto">
            <a:xfrm flipH="1">
              <a:off x="2208" y="1117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4" name="Line 12"/>
            <p:cNvSpPr>
              <a:spLocks noChangeShapeType="1"/>
            </p:cNvSpPr>
            <p:nvPr/>
          </p:nvSpPr>
          <p:spPr bwMode="auto">
            <a:xfrm flipH="1">
              <a:off x="2938" y="1126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5" name="Line 13"/>
            <p:cNvSpPr>
              <a:spLocks noChangeShapeType="1"/>
            </p:cNvSpPr>
            <p:nvPr/>
          </p:nvSpPr>
          <p:spPr bwMode="auto">
            <a:xfrm flipH="1">
              <a:off x="3751" y="1126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25" name="Group 50"/>
          <p:cNvGrpSpPr>
            <a:grpSpLocks/>
          </p:cNvGrpSpPr>
          <p:nvPr/>
        </p:nvGrpSpPr>
        <p:grpSpPr bwMode="auto">
          <a:xfrm>
            <a:off x="2200275" y="4841875"/>
            <a:ext cx="4749800" cy="409575"/>
            <a:chOff x="1575" y="3311"/>
            <a:chExt cx="2992" cy="258"/>
          </a:xfrm>
        </p:grpSpPr>
        <p:sp>
          <p:nvSpPr>
            <p:cNvPr id="56347" name="Rectangle 5"/>
            <p:cNvSpPr>
              <a:spLocks noChangeArrowheads="1"/>
            </p:cNvSpPr>
            <p:nvPr/>
          </p:nvSpPr>
          <p:spPr bwMode="auto">
            <a:xfrm>
              <a:off x="1575" y="3313"/>
              <a:ext cx="299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LSN  TransID  UndoNextLSN   RedoInfo</a:t>
              </a:r>
            </a:p>
          </p:txBody>
        </p:sp>
        <p:sp>
          <p:nvSpPr>
            <p:cNvPr id="56348" name="Line 14"/>
            <p:cNvSpPr>
              <a:spLocks noChangeShapeType="1"/>
            </p:cNvSpPr>
            <p:nvPr/>
          </p:nvSpPr>
          <p:spPr bwMode="auto">
            <a:xfrm flipH="1">
              <a:off x="2637" y="3319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9" name="Line 15"/>
            <p:cNvSpPr>
              <a:spLocks noChangeShapeType="1"/>
            </p:cNvSpPr>
            <p:nvPr/>
          </p:nvSpPr>
          <p:spPr bwMode="auto">
            <a:xfrm flipH="1">
              <a:off x="3789" y="3320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50" name="Line 16"/>
            <p:cNvSpPr>
              <a:spLocks noChangeShapeType="1"/>
            </p:cNvSpPr>
            <p:nvPr/>
          </p:nvSpPr>
          <p:spPr bwMode="auto">
            <a:xfrm flipH="1">
              <a:off x="1997" y="3311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26" name="Group 52"/>
          <p:cNvGrpSpPr>
            <a:grpSpLocks/>
          </p:cNvGrpSpPr>
          <p:nvPr/>
        </p:nvGrpSpPr>
        <p:grpSpPr bwMode="auto">
          <a:xfrm>
            <a:off x="1817688" y="5437188"/>
            <a:ext cx="5870575" cy="682625"/>
            <a:chOff x="1145" y="3425"/>
            <a:chExt cx="3698" cy="430"/>
          </a:xfrm>
        </p:grpSpPr>
        <p:sp>
          <p:nvSpPr>
            <p:cNvPr id="56327" name="Line 18"/>
            <p:cNvSpPr>
              <a:spLocks noChangeShapeType="1"/>
            </p:cNvSpPr>
            <p:nvPr/>
          </p:nvSpPr>
          <p:spPr bwMode="auto">
            <a:xfrm>
              <a:off x="1147" y="3740"/>
              <a:ext cx="36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8" name="Oval 19"/>
            <p:cNvSpPr>
              <a:spLocks noChangeArrowheads="1"/>
            </p:cNvSpPr>
            <p:nvPr/>
          </p:nvSpPr>
          <p:spPr bwMode="auto">
            <a:xfrm>
              <a:off x="1145" y="364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56329" name="Oval 20"/>
            <p:cNvSpPr>
              <a:spLocks noChangeArrowheads="1"/>
            </p:cNvSpPr>
            <p:nvPr/>
          </p:nvSpPr>
          <p:spPr bwMode="auto">
            <a:xfrm>
              <a:off x="1607" y="363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56330" name="Oval 21"/>
            <p:cNvSpPr>
              <a:spLocks noChangeArrowheads="1"/>
            </p:cNvSpPr>
            <p:nvPr/>
          </p:nvSpPr>
          <p:spPr bwMode="auto">
            <a:xfrm>
              <a:off x="2045" y="364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56331" name="Oval 22"/>
            <p:cNvSpPr>
              <a:spLocks noChangeArrowheads="1"/>
            </p:cNvSpPr>
            <p:nvPr/>
          </p:nvSpPr>
          <p:spPr bwMode="auto">
            <a:xfrm>
              <a:off x="2553" y="363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56332" name="Oval 23"/>
            <p:cNvSpPr>
              <a:spLocks noChangeArrowheads="1"/>
            </p:cNvSpPr>
            <p:nvPr/>
          </p:nvSpPr>
          <p:spPr bwMode="auto">
            <a:xfrm>
              <a:off x="3072" y="3622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56333" name="Oval 24"/>
            <p:cNvSpPr>
              <a:spLocks noChangeArrowheads="1"/>
            </p:cNvSpPr>
            <p:nvPr/>
          </p:nvSpPr>
          <p:spPr bwMode="auto">
            <a:xfrm>
              <a:off x="3556" y="363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56334" name="Oval 25"/>
            <p:cNvSpPr>
              <a:spLocks noChangeArrowheads="1"/>
            </p:cNvSpPr>
            <p:nvPr/>
          </p:nvSpPr>
          <p:spPr bwMode="auto">
            <a:xfrm>
              <a:off x="3949" y="363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56335" name="Text Box 26"/>
            <p:cNvSpPr txBox="1">
              <a:spLocks noChangeArrowheads="1"/>
            </p:cNvSpPr>
            <p:nvPr/>
          </p:nvSpPr>
          <p:spPr bwMode="auto">
            <a:xfrm>
              <a:off x="1152" y="3460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1</a:t>
              </a:r>
            </a:p>
          </p:txBody>
        </p:sp>
        <p:sp>
          <p:nvSpPr>
            <p:cNvPr id="56336" name="Text Box 27"/>
            <p:cNvSpPr txBox="1">
              <a:spLocks noChangeArrowheads="1"/>
            </p:cNvSpPr>
            <p:nvPr/>
          </p:nvSpPr>
          <p:spPr bwMode="auto">
            <a:xfrm>
              <a:off x="1579" y="3483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2</a:t>
              </a:r>
            </a:p>
          </p:txBody>
        </p:sp>
        <p:sp>
          <p:nvSpPr>
            <p:cNvPr id="56337" name="Text Box 28"/>
            <p:cNvSpPr txBox="1">
              <a:spLocks noChangeArrowheads="1"/>
            </p:cNvSpPr>
            <p:nvPr/>
          </p:nvSpPr>
          <p:spPr bwMode="auto">
            <a:xfrm>
              <a:off x="2006" y="3483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3</a:t>
              </a:r>
            </a:p>
          </p:txBody>
        </p:sp>
        <p:sp>
          <p:nvSpPr>
            <p:cNvPr id="56338" name="Text Box 29"/>
            <p:cNvSpPr txBox="1">
              <a:spLocks noChangeArrowheads="1"/>
            </p:cNvSpPr>
            <p:nvPr/>
          </p:nvSpPr>
          <p:spPr bwMode="auto">
            <a:xfrm>
              <a:off x="2502" y="3460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4</a:t>
              </a:r>
            </a:p>
          </p:txBody>
        </p:sp>
        <p:sp>
          <p:nvSpPr>
            <p:cNvPr id="56339" name="Text Box 30"/>
            <p:cNvSpPr txBox="1">
              <a:spLocks noChangeArrowheads="1"/>
            </p:cNvSpPr>
            <p:nvPr/>
          </p:nvSpPr>
          <p:spPr bwMode="auto">
            <a:xfrm>
              <a:off x="2921" y="3483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4'</a:t>
              </a:r>
            </a:p>
          </p:txBody>
        </p:sp>
        <p:sp>
          <p:nvSpPr>
            <p:cNvPr id="56340" name="Text Box 31"/>
            <p:cNvSpPr txBox="1">
              <a:spLocks noChangeArrowheads="1"/>
            </p:cNvSpPr>
            <p:nvPr/>
          </p:nvSpPr>
          <p:spPr bwMode="auto">
            <a:xfrm>
              <a:off x="3441" y="3425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3'</a:t>
              </a:r>
            </a:p>
          </p:txBody>
        </p:sp>
        <p:sp>
          <p:nvSpPr>
            <p:cNvPr id="56341" name="Text Box 36"/>
            <p:cNvSpPr txBox="1">
              <a:spLocks noChangeArrowheads="1"/>
            </p:cNvSpPr>
            <p:nvPr/>
          </p:nvSpPr>
          <p:spPr bwMode="auto">
            <a:xfrm>
              <a:off x="4092" y="3531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2'</a:t>
              </a:r>
            </a:p>
          </p:txBody>
        </p:sp>
        <p:sp>
          <p:nvSpPr>
            <p:cNvPr id="56342" name="Oval 41"/>
            <p:cNvSpPr>
              <a:spLocks noChangeArrowheads="1"/>
            </p:cNvSpPr>
            <p:nvPr/>
          </p:nvSpPr>
          <p:spPr bwMode="auto">
            <a:xfrm>
              <a:off x="4307" y="362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cxnSp>
          <p:nvCxnSpPr>
            <p:cNvPr id="56343" name="AutoShape 46"/>
            <p:cNvCxnSpPr>
              <a:cxnSpLocks noChangeShapeType="1"/>
            </p:cNvCxnSpPr>
            <p:nvPr/>
          </p:nvCxnSpPr>
          <p:spPr bwMode="auto">
            <a:xfrm rot="5400000">
              <a:off x="2647" y="2869"/>
              <a:ext cx="1" cy="1949"/>
            </a:xfrm>
            <a:prstGeom prst="curvedConnector3">
              <a:avLst>
                <a:gd name="adj1" fmla="val 217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4" name="AutoShape 47"/>
            <p:cNvCxnSpPr>
              <a:cxnSpLocks noChangeShapeType="1"/>
              <a:stCxn id="56332" idx="4"/>
              <a:endCxn id="56330" idx="4"/>
            </p:cNvCxnSpPr>
            <p:nvPr/>
          </p:nvCxnSpPr>
          <p:spPr bwMode="auto">
            <a:xfrm rot="5400000">
              <a:off x="2622" y="3329"/>
              <a:ext cx="24" cy="1027"/>
            </a:xfrm>
            <a:prstGeom prst="curvedConnector3">
              <a:avLst>
                <a:gd name="adj1" fmla="val 6958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5" name="Text Box 48"/>
            <p:cNvSpPr txBox="1">
              <a:spLocks noChangeArrowheads="1"/>
            </p:cNvSpPr>
            <p:nvPr/>
          </p:nvSpPr>
          <p:spPr bwMode="auto">
            <a:xfrm>
              <a:off x="4462" y="3545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1'</a:t>
              </a:r>
            </a:p>
          </p:txBody>
        </p:sp>
        <p:cxnSp>
          <p:nvCxnSpPr>
            <p:cNvPr id="56346" name="AutoShape 51"/>
            <p:cNvCxnSpPr>
              <a:cxnSpLocks noChangeShapeType="1"/>
              <a:stCxn id="56334" idx="3"/>
              <a:endCxn id="56328" idx="5"/>
            </p:cNvCxnSpPr>
            <p:nvPr/>
          </p:nvCxnSpPr>
          <p:spPr bwMode="auto">
            <a:xfrm rot="5400000">
              <a:off x="2616" y="2469"/>
              <a:ext cx="12" cy="2698"/>
            </a:xfrm>
            <a:prstGeom prst="curvedConnector3">
              <a:avLst>
                <a:gd name="adj1" fmla="val 238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765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Data Structures: </a:t>
            </a:r>
            <a:r>
              <a:rPr lang="en-US" altLang="zh-CN" dirty="0" err="1">
                <a:ea typeface="宋体" pitchFamily="2" charset="-122"/>
              </a:rPr>
              <a:t>DirtyPage</a:t>
            </a:r>
            <a:r>
              <a:rPr lang="en-US" altLang="zh-CN" dirty="0">
                <a:ea typeface="宋体" pitchFamily="2" charset="-122"/>
              </a:rPr>
              <a:t> Table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06488"/>
            <a:ext cx="7962900" cy="3259137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C00000"/>
                </a:solidFill>
              </a:rPr>
              <a:t>DirtyPageTable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 smtClean="0"/>
              <a:t>List of pages in the buffer that have been updated</a:t>
            </a:r>
          </a:p>
          <a:p>
            <a:pPr lvl="1"/>
            <a:r>
              <a:rPr lang="en-US" altLang="zh-CN" dirty="0" smtClean="0"/>
              <a:t>Contains, for each such page</a:t>
            </a:r>
          </a:p>
          <a:p>
            <a:pPr lvl="2"/>
            <a:r>
              <a:rPr lang="en-US" altLang="zh-CN" b="1" dirty="0" err="1" smtClean="0">
                <a:solidFill>
                  <a:srgbClr val="C00000"/>
                </a:solidFill>
              </a:rPr>
              <a:t>PageLSN</a:t>
            </a:r>
            <a:r>
              <a:rPr lang="en-US" altLang="zh-CN" dirty="0" smtClean="0"/>
              <a:t> of the </a:t>
            </a:r>
            <a:r>
              <a:rPr lang="en-US" altLang="zh-CN" dirty="0" smtClean="0"/>
              <a:t>page</a:t>
            </a:r>
            <a:endParaRPr lang="en-US" altLang="zh-CN" dirty="0" smtClean="0"/>
          </a:p>
          <a:p>
            <a:pPr lvl="2"/>
            <a:r>
              <a:rPr lang="en-US" altLang="zh-CN" b="1" dirty="0" err="1" smtClean="0">
                <a:solidFill>
                  <a:srgbClr val="C00000"/>
                </a:solidFill>
              </a:rPr>
              <a:t>RecLSN</a:t>
            </a:r>
            <a:r>
              <a:rPr lang="en-US" altLang="zh-CN" b="1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/>
              <a:t>is an LSN such that log records before this LSN have already been applied to the page version on disk</a:t>
            </a:r>
          </a:p>
          <a:p>
            <a:pPr lvl="3"/>
            <a:r>
              <a:rPr lang="en-US" altLang="zh-CN" dirty="0" smtClean="0"/>
              <a:t>Set to current end of log when a page is inserted into dirty page table (just before being updated)</a:t>
            </a:r>
          </a:p>
          <a:p>
            <a:pPr lvl="3"/>
            <a:r>
              <a:rPr lang="en-US" altLang="zh-CN" dirty="0" smtClean="0"/>
              <a:t>Recorded in checkpoints, helps to minimize redo work</a:t>
            </a:r>
          </a:p>
        </p:txBody>
      </p:sp>
    </p:spTree>
    <p:extLst>
      <p:ext uri="{BB962C8B-B14F-4D97-AF65-F5344CB8AC3E}">
        <p14:creationId xmlns:p14="http://schemas.microsoft.com/office/powerpoint/2010/main" val="595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ARIES Data Structures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865188"/>
            <a:ext cx="7353300" cy="566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曲线连接符 2"/>
          <p:cNvCxnSpPr/>
          <p:nvPr/>
        </p:nvCxnSpPr>
        <p:spPr bwMode="auto">
          <a:xfrm>
            <a:off x="1951745" y="2205318"/>
            <a:ext cx="2935300" cy="2604887"/>
          </a:xfrm>
          <a:prstGeom prst="curvedConnector3">
            <a:avLst>
              <a:gd name="adj1" fmla="val 64659"/>
            </a:avLst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曲线连接符 7"/>
          <p:cNvCxnSpPr/>
          <p:nvPr/>
        </p:nvCxnSpPr>
        <p:spPr bwMode="auto">
          <a:xfrm rot="10800000">
            <a:off x="2405103" y="2843093"/>
            <a:ext cx="3696020" cy="1874905"/>
          </a:xfrm>
          <a:prstGeom prst="curvedConnector3">
            <a:avLst>
              <a:gd name="adj1" fmla="val -104"/>
            </a:avLst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28273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Data Structures: Checkpoint Log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Checkpoint log record</a:t>
            </a:r>
          </a:p>
          <a:p>
            <a:pPr lvl="1"/>
            <a:r>
              <a:rPr lang="en-US" altLang="zh-CN" dirty="0" smtClean="0"/>
              <a:t>Contains: </a:t>
            </a:r>
          </a:p>
          <a:p>
            <a:pPr lvl="2"/>
            <a:r>
              <a:rPr lang="en-US" altLang="zh-CN" dirty="0" err="1" smtClean="0"/>
              <a:t>DirtyPageTable</a:t>
            </a:r>
            <a:r>
              <a:rPr lang="en-US" altLang="zh-CN" dirty="0" smtClean="0"/>
              <a:t> and list of active transactions</a:t>
            </a:r>
          </a:p>
          <a:p>
            <a:pPr lvl="2"/>
            <a:r>
              <a:rPr lang="en-US" altLang="zh-CN" dirty="0" smtClean="0"/>
              <a:t>For each active transaction, </a:t>
            </a:r>
            <a:r>
              <a:rPr lang="en-US" altLang="zh-CN" dirty="0" err="1" smtClean="0"/>
              <a:t>LastLSN</a:t>
            </a:r>
            <a:r>
              <a:rPr lang="en-US" altLang="zh-CN" dirty="0" smtClean="0"/>
              <a:t>, the LSN of the last log record written by the transaction</a:t>
            </a:r>
          </a:p>
          <a:p>
            <a:pPr lvl="1"/>
            <a:r>
              <a:rPr lang="en-US" altLang="zh-CN" dirty="0" smtClean="0"/>
              <a:t>Fixed position on disk notes LSN of last completed</a:t>
            </a:r>
            <a:br>
              <a:rPr lang="en-US" altLang="zh-CN" dirty="0" smtClean="0"/>
            </a:br>
            <a:r>
              <a:rPr lang="en-US" altLang="zh-CN" dirty="0" smtClean="0"/>
              <a:t>checkpoint log record</a:t>
            </a:r>
          </a:p>
          <a:p>
            <a:r>
              <a:rPr lang="en-US" altLang="zh-CN" dirty="0" smtClean="0"/>
              <a:t>Dirty pages are not written out at checkpoint time</a:t>
            </a:r>
          </a:p>
          <a:p>
            <a:pPr lvl="2"/>
            <a:r>
              <a:rPr lang="en-US" altLang="zh-CN" dirty="0" smtClean="0"/>
              <a:t>Instead, they are flushed out continuously, in the background</a:t>
            </a:r>
          </a:p>
          <a:p>
            <a:r>
              <a:rPr lang="en-US" altLang="zh-CN" dirty="0" smtClean="0"/>
              <a:t>Checkpoint is thus very low overhead</a:t>
            </a:r>
          </a:p>
          <a:p>
            <a:pPr lvl="1"/>
            <a:r>
              <a:rPr lang="en-US" altLang="zh-CN" dirty="0" smtClean="0"/>
              <a:t>can be done frequently</a:t>
            </a:r>
          </a:p>
        </p:txBody>
      </p:sp>
    </p:spTree>
    <p:extLst>
      <p:ext uri="{BB962C8B-B14F-4D97-AF65-F5344CB8AC3E}">
        <p14:creationId xmlns:p14="http://schemas.microsoft.com/office/powerpoint/2010/main" val="20984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Recovery Algorithm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06488"/>
            <a:ext cx="7950200" cy="54610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dirty="0" smtClean="0"/>
              <a:t>ARIES recovery involves three passes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Analysis pass</a:t>
            </a:r>
            <a:r>
              <a:rPr lang="en-US" altLang="zh-CN" dirty="0" smtClean="0"/>
              <a:t>: Determines</a:t>
            </a:r>
          </a:p>
          <a:p>
            <a:pPr lvl="1"/>
            <a:r>
              <a:rPr lang="en-US" altLang="zh-CN" dirty="0" smtClean="0"/>
              <a:t>Which transactions to undo</a:t>
            </a:r>
          </a:p>
          <a:p>
            <a:pPr lvl="1"/>
            <a:r>
              <a:rPr lang="en-US" altLang="zh-CN" dirty="0" smtClean="0"/>
              <a:t>Which pages were dirty (disk version not up to date) at time of crash</a:t>
            </a:r>
          </a:p>
          <a:p>
            <a:pPr lvl="1"/>
            <a:r>
              <a:rPr lang="en-US" altLang="zh-CN" dirty="0" err="1" smtClean="0">
                <a:solidFill>
                  <a:srgbClr val="C00000"/>
                </a:solidFill>
              </a:rPr>
              <a:t>RedoLSN</a:t>
            </a:r>
            <a:r>
              <a:rPr lang="en-US" altLang="zh-CN" dirty="0" smtClean="0"/>
              <a:t>: LSN from which redo should start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Redo pass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Repeats history, redoing all actions from </a:t>
            </a:r>
            <a:r>
              <a:rPr lang="en-US" altLang="zh-CN" dirty="0" err="1" smtClean="0"/>
              <a:t>RedoLSN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err="1" smtClean="0"/>
              <a:t>RecLSN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PageLSNs</a:t>
            </a:r>
            <a:r>
              <a:rPr lang="en-US" altLang="zh-CN" dirty="0" smtClean="0"/>
              <a:t> are used to avoid redoing actions already reflected on page 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Undo pass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Rolls back all incomplete transactions</a:t>
            </a:r>
          </a:p>
          <a:p>
            <a:pPr lvl="2"/>
            <a:r>
              <a:rPr lang="en-US" altLang="zh-CN" dirty="0" smtClean="0"/>
              <a:t>Transactions whose abort was complete earlier are not undone</a:t>
            </a:r>
          </a:p>
          <a:p>
            <a:pPr lvl="3"/>
            <a:r>
              <a:rPr lang="en-US" altLang="zh-CN" dirty="0" smtClean="0"/>
              <a:t>Key idea: no need to undo these transactions: earlier undo actions were logged, and are redone as required</a:t>
            </a:r>
          </a:p>
        </p:txBody>
      </p:sp>
    </p:spTree>
    <p:extLst>
      <p:ext uri="{BB962C8B-B14F-4D97-AF65-F5344CB8AC3E}">
        <p14:creationId xmlns:p14="http://schemas.microsoft.com/office/powerpoint/2010/main" val="19060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Recovery: 3 Passes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768475"/>
          </a:xfrm>
        </p:spPr>
        <p:txBody>
          <a:bodyPr/>
          <a:lstStyle/>
          <a:p>
            <a:r>
              <a:rPr lang="en-US" altLang="zh-CN" smtClean="0"/>
              <a:t>Analysis, redo and undo passes</a:t>
            </a:r>
          </a:p>
          <a:p>
            <a:r>
              <a:rPr lang="en-US" altLang="zh-CN" smtClean="0"/>
              <a:t>Analysis determines where redo should start</a:t>
            </a:r>
          </a:p>
          <a:p>
            <a:r>
              <a:rPr lang="en-US" altLang="zh-CN" smtClean="0"/>
              <a:t>Undo has to go back till start of earliest incomplete transaction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549275" y="2949576"/>
            <a:ext cx="8374063" cy="1966913"/>
            <a:chOff x="430" y="2791"/>
            <a:chExt cx="5275" cy="1239"/>
          </a:xfrm>
        </p:grpSpPr>
        <p:sp>
          <p:nvSpPr>
            <p:cNvPr id="61445" name="Line 5"/>
            <p:cNvSpPr>
              <a:spLocks noChangeShapeType="1"/>
            </p:cNvSpPr>
            <p:nvPr/>
          </p:nvSpPr>
          <p:spPr bwMode="auto">
            <a:xfrm>
              <a:off x="430" y="3355"/>
              <a:ext cx="471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3133" y="2836"/>
              <a:ext cx="12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Last checkpoint</a:t>
              </a:r>
            </a:p>
          </p:txBody>
        </p:sp>
        <p:sp>
          <p:nvSpPr>
            <p:cNvPr id="61447" name="Text Box 7"/>
            <p:cNvSpPr txBox="1">
              <a:spLocks noChangeArrowheads="1"/>
            </p:cNvSpPr>
            <p:nvPr/>
          </p:nvSpPr>
          <p:spPr bwMode="auto">
            <a:xfrm>
              <a:off x="445" y="344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/>
                <a:t>Log</a:t>
              </a:r>
            </a:p>
          </p:txBody>
        </p:sp>
        <p:sp>
          <p:nvSpPr>
            <p:cNvPr id="61448" name="Line 8"/>
            <p:cNvSpPr>
              <a:spLocks noChangeShapeType="1"/>
            </p:cNvSpPr>
            <p:nvPr/>
          </p:nvSpPr>
          <p:spPr bwMode="auto">
            <a:xfrm>
              <a:off x="5211" y="3273"/>
              <a:ext cx="4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49" name="Text Box 9"/>
            <p:cNvSpPr txBox="1">
              <a:spLocks noChangeArrowheads="1"/>
            </p:cNvSpPr>
            <p:nvPr/>
          </p:nvSpPr>
          <p:spPr bwMode="auto">
            <a:xfrm>
              <a:off x="5235" y="3002"/>
              <a:ext cx="4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Time</a:t>
              </a:r>
              <a:endParaRPr kumimoji="0" lang="en-US" altLang="zh-CN" dirty="0"/>
            </a:p>
          </p:txBody>
        </p:sp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>
              <a:off x="3612" y="30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1" name="Line 11"/>
            <p:cNvSpPr>
              <a:spLocks noChangeShapeType="1"/>
            </p:cNvSpPr>
            <p:nvPr/>
          </p:nvSpPr>
          <p:spPr bwMode="auto">
            <a:xfrm>
              <a:off x="3620" y="3592"/>
              <a:ext cx="15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>
              <a:off x="5083" y="3054"/>
              <a:ext cx="0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3" name="Text Box 13"/>
            <p:cNvSpPr txBox="1">
              <a:spLocks noChangeArrowheads="1"/>
            </p:cNvSpPr>
            <p:nvPr/>
          </p:nvSpPr>
          <p:spPr bwMode="auto">
            <a:xfrm>
              <a:off x="4660" y="2791"/>
              <a:ext cx="8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dirty="0"/>
                <a:t>End of Log</a:t>
              </a:r>
            </a:p>
          </p:txBody>
        </p:sp>
        <p:sp>
          <p:nvSpPr>
            <p:cNvPr id="61454" name="Text Box 14"/>
            <p:cNvSpPr txBox="1">
              <a:spLocks noChangeArrowheads="1"/>
            </p:cNvSpPr>
            <p:nvPr/>
          </p:nvSpPr>
          <p:spPr bwMode="auto">
            <a:xfrm>
              <a:off x="4001" y="3403"/>
              <a:ext cx="10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dirty="0"/>
                <a:t>Analysis pass</a:t>
              </a:r>
            </a:p>
          </p:txBody>
        </p:sp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>
              <a:off x="2542" y="3758"/>
              <a:ext cx="26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6" name="Text Box 16"/>
            <p:cNvSpPr txBox="1">
              <a:spLocks noChangeArrowheads="1"/>
            </p:cNvSpPr>
            <p:nvPr/>
          </p:nvSpPr>
          <p:spPr bwMode="auto">
            <a:xfrm>
              <a:off x="2639" y="3513"/>
              <a:ext cx="8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dirty="0"/>
                <a:t>Redo pass</a:t>
              </a:r>
            </a:p>
          </p:txBody>
        </p:sp>
        <p:sp>
          <p:nvSpPr>
            <p:cNvPr id="61457" name="Line 17"/>
            <p:cNvSpPr>
              <a:spLocks noChangeShapeType="1"/>
            </p:cNvSpPr>
            <p:nvPr/>
          </p:nvSpPr>
          <p:spPr bwMode="auto">
            <a:xfrm flipH="1">
              <a:off x="2120" y="3977"/>
              <a:ext cx="2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8" name="Text Box 18"/>
            <p:cNvSpPr txBox="1">
              <a:spLocks noChangeArrowheads="1"/>
            </p:cNvSpPr>
            <p:nvPr/>
          </p:nvSpPr>
          <p:spPr bwMode="auto">
            <a:xfrm>
              <a:off x="3599" y="3797"/>
              <a:ext cx="8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dirty="0"/>
                <a:t>Undo pass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288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Recovery: Analysis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195388"/>
            <a:ext cx="7661275" cy="462915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b="1" dirty="0" smtClean="0"/>
              <a:t>Analysis pass</a:t>
            </a:r>
          </a:p>
          <a:p>
            <a:r>
              <a:rPr lang="en-US" altLang="zh-CN" dirty="0" smtClean="0"/>
              <a:t>Starts from last complete checkpoint log record</a:t>
            </a:r>
          </a:p>
          <a:p>
            <a:pPr lvl="1"/>
            <a:r>
              <a:rPr lang="en-US" altLang="zh-CN" dirty="0" smtClean="0"/>
              <a:t>Reads </a:t>
            </a:r>
            <a:r>
              <a:rPr lang="en-US" altLang="zh-CN" dirty="0" err="1" smtClean="0"/>
              <a:t>DirtyPageTable</a:t>
            </a:r>
            <a:r>
              <a:rPr lang="en-US" altLang="zh-CN" dirty="0" smtClean="0"/>
              <a:t> from log record</a:t>
            </a:r>
          </a:p>
          <a:p>
            <a:pPr lvl="1"/>
            <a:r>
              <a:rPr lang="en-US" altLang="zh-CN" dirty="0" smtClean="0"/>
              <a:t>Sets </a:t>
            </a:r>
            <a:r>
              <a:rPr lang="en-US" altLang="zh-CN" dirty="0" err="1" smtClean="0">
                <a:solidFill>
                  <a:srgbClr val="C00000"/>
                </a:solidFill>
              </a:rPr>
              <a:t>RedoLSN</a:t>
            </a:r>
            <a:r>
              <a:rPr lang="en-US" altLang="zh-CN" dirty="0" smtClean="0"/>
              <a:t> = min of </a:t>
            </a:r>
            <a:r>
              <a:rPr lang="en-US" altLang="zh-CN" dirty="0" err="1" smtClean="0"/>
              <a:t>RecLSNs</a:t>
            </a:r>
            <a:r>
              <a:rPr lang="en-US" altLang="zh-CN" dirty="0" smtClean="0"/>
              <a:t> of all pages in </a:t>
            </a:r>
            <a:r>
              <a:rPr lang="en-US" altLang="zh-CN" dirty="0" err="1" smtClean="0"/>
              <a:t>DirtyPageTable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 case no pages are dirty, </a:t>
            </a:r>
            <a:r>
              <a:rPr lang="en-US" altLang="zh-CN" dirty="0" err="1" smtClean="0"/>
              <a:t>RedoLSN</a:t>
            </a:r>
            <a:r>
              <a:rPr lang="en-US" altLang="zh-CN" dirty="0" smtClean="0"/>
              <a:t> = checkpoint record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LSN</a:t>
            </a:r>
          </a:p>
          <a:p>
            <a:pPr lvl="1"/>
            <a:r>
              <a:rPr lang="en-US" altLang="zh-CN" dirty="0" smtClean="0"/>
              <a:t>Sets undo-list = list of transactions in checkpoint log record</a:t>
            </a:r>
          </a:p>
          <a:p>
            <a:pPr lvl="1"/>
            <a:r>
              <a:rPr lang="en-US" altLang="zh-CN" dirty="0" smtClean="0"/>
              <a:t>Reads LSN of last log record for each transaction in undo-list from checkpoint log record</a:t>
            </a:r>
          </a:p>
          <a:p>
            <a:r>
              <a:rPr lang="en-US" altLang="zh-CN" dirty="0" smtClean="0"/>
              <a:t>Scans forward from checkpoint</a:t>
            </a:r>
          </a:p>
          <a:p>
            <a:r>
              <a:rPr lang="en-US" altLang="zh-CN" dirty="0" smtClean="0"/>
              <a:t>.. Cont. on next page …</a:t>
            </a:r>
          </a:p>
        </p:txBody>
      </p:sp>
    </p:spTree>
    <p:extLst>
      <p:ext uri="{BB962C8B-B14F-4D97-AF65-F5344CB8AC3E}">
        <p14:creationId xmlns:p14="http://schemas.microsoft.com/office/powerpoint/2010/main" val="249636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Storage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Volatile storage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does not survive system crashes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examples: main memory, cache memory</a:t>
            </a:r>
          </a:p>
          <a:p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Nonvolatile storage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survives system crashes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examples: disk, tape, flash memory,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                  non-volatile (battery backed up) RAM 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But may still fail, losing data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Stable storage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 mythical form of storage that survives all failures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approximated by maintaining multiple copies on distinct nonvolatile media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Recovery: Analysis (Cont.)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06488"/>
            <a:ext cx="8032750" cy="535146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b="1" dirty="0" smtClean="0"/>
              <a:t>Analysis pass (cont.)</a:t>
            </a:r>
          </a:p>
          <a:p>
            <a:r>
              <a:rPr lang="en-US" altLang="zh-CN" dirty="0" smtClean="0"/>
              <a:t>Scans forward from checkpoint</a:t>
            </a:r>
          </a:p>
          <a:p>
            <a:pPr lvl="1"/>
            <a:r>
              <a:rPr lang="en-US" altLang="zh-CN" dirty="0" smtClean="0"/>
              <a:t>If any log record found for transaction not in undo-list, adds transaction to undo-list</a:t>
            </a:r>
          </a:p>
          <a:p>
            <a:pPr lvl="1"/>
            <a:r>
              <a:rPr lang="en-US" altLang="zh-CN" dirty="0" smtClean="0"/>
              <a:t>Whenever an update log record is found</a:t>
            </a:r>
          </a:p>
          <a:p>
            <a:pPr lvl="2"/>
            <a:r>
              <a:rPr lang="en-US" altLang="zh-CN" dirty="0" smtClean="0"/>
              <a:t>If page is not in </a:t>
            </a:r>
            <a:r>
              <a:rPr lang="en-US" altLang="zh-CN" dirty="0" err="1" smtClean="0"/>
              <a:t>DirtyPageTable</a:t>
            </a:r>
            <a:r>
              <a:rPr lang="en-US" altLang="zh-CN" dirty="0" smtClean="0"/>
              <a:t>, it is added with </a:t>
            </a:r>
            <a:r>
              <a:rPr lang="en-US" altLang="zh-CN" dirty="0" err="1" smtClean="0"/>
              <a:t>RecLSN</a:t>
            </a:r>
            <a:r>
              <a:rPr lang="en-US" altLang="zh-CN" dirty="0" smtClean="0"/>
              <a:t> set to LSN of the update log record</a:t>
            </a:r>
          </a:p>
          <a:p>
            <a:pPr lvl="1"/>
            <a:r>
              <a:rPr lang="en-US" altLang="zh-CN" dirty="0" smtClean="0"/>
              <a:t>If transaction end log record found, delete transaction from undo-list</a:t>
            </a:r>
          </a:p>
          <a:p>
            <a:pPr lvl="1"/>
            <a:r>
              <a:rPr lang="en-US" altLang="zh-CN" dirty="0" smtClean="0"/>
              <a:t>Keeps track of last log record for each transaction in undo-list</a:t>
            </a:r>
          </a:p>
          <a:p>
            <a:pPr lvl="2"/>
            <a:r>
              <a:rPr lang="en-US" altLang="zh-CN" dirty="0" smtClean="0"/>
              <a:t>May be needed for later undo</a:t>
            </a:r>
          </a:p>
          <a:p>
            <a:r>
              <a:rPr lang="en-US" altLang="zh-CN" dirty="0" smtClean="0"/>
              <a:t>At end of analysis pass:</a:t>
            </a:r>
          </a:p>
          <a:p>
            <a:pPr lvl="1"/>
            <a:r>
              <a:rPr lang="en-US" altLang="zh-CN" dirty="0" err="1" smtClean="0"/>
              <a:t>RedoLSN</a:t>
            </a:r>
            <a:r>
              <a:rPr lang="en-US" altLang="zh-CN" dirty="0" smtClean="0"/>
              <a:t> determines where to start redo pass</a:t>
            </a:r>
          </a:p>
          <a:p>
            <a:pPr lvl="1"/>
            <a:r>
              <a:rPr lang="en-US" altLang="zh-CN" dirty="0" err="1" smtClean="0"/>
              <a:t>RecLSN</a:t>
            </a:r>
            <a:r>
              <a:rPr lang="en-US" altLang="zh-CN" dirty="0" smtClean="0"/>
              <a:t> for each page in </a:t>
            </a:r>
            <a:r>
              <a:rPr lang="en-US" altLang="zh-CN" dirty="0" err="1" smtClean="0"/>
              <a:t>DirtyPageTable</a:t>
            </a:r>
            <a:r>
              <a:rPr lang="en-US" altLang="zh-CN" dirty="0" smtClean="0"/>
              <a:t> used to minimize redo work</a:t>
            </a:r>
          </a:p>
          <a:p>
            <a:pPr lvl="1"/>
            <a:r>
              <a:rPr lang="en-US" altLang="zh-CN" dirty="0" smtClean="0"/>
              <a:t>All transactions in undo-list need to be rolled back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63335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Redo Pass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buFont typeface="Monotype Sorts" charset="2"/>
              <a:buNone/>
            </a:pPr>
            <a:r>
              <a:rPr lang="en-US" altLang="zh-CN" b="1" dirty="0" smtClean="0"/>
              <a:t>Redo Pass</a:t>
            </a:r>
            <a:r>
              <a:rPr lang="en-US" altLang="zh-CN" dirty="0" smtClean="0"/>
              <a:t>: Repeats history by replaying every action not already reflected in the page on disk, as follows:</a:t>
            </a:r>
          </a:p>
          <a:p>
            <a:pPr marL="381000" indent="-381000"/>
            <a:r>
              <a:rPr lang="en-US" altLang="zh-CN" dirty="0" smtClean="0"/>
              <a:t>Scans forward from </a:t>
            </a:r>
            <a:r>
              <a:rPr lang="en-US" altLang="zh-CN" dirty="0" err="1" smtClean="0"/>
              <a:t>RedoLSN</a:t>
            </a:r>
            <a:r>
              <a:rPr lang="en-US" altLang="zh-CN" dirty="0" smtClean="0"/>
              <a:t>.  Whenever an update log record is found: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If the page is not in </a:t>
            </a:r>
            <a:r>
              <a:rPr lang="en-US" altLang="zh-CN" dirty="0" err="1" smtClean="0"/>
              <a:t>DirtyPageTable</a:t>
            </a:r>
            <a:r>
              <a:rPr lang="en-US" altLang="zh-CN" dirty="0" smtClean="0"/>
              <a:t> or the LSN of the log record is less than the </a:t>
            </a:r>
            <a:r>
              <a:rPr lang="en-US" altLang="zh-CN" dirty="0" err="1" smtClean="0"/>
              <a:t>RecLSN</a:t>
            </a:r>
            <a:r>
              <a:rPr lang="en-US" altLang="zh-CN" dirty="0" smtClean="0"/>
              <a:t> of the page in </a:t>
            </a:r>
            <a:r>
              <a:rPr lang="en-US" altLang="zh-CN" dirty="0" err="1" smtClean="0"/>
              <a:t>DirtyPageTable</a:t>
            </a:r>
            <a:r>
              <a:rPr lang="en-US" altLang="zh-CN" dirty="0" smtClean="0"/>
              <a:t>, then </a:t>
            </a:r>
            <a:r>
              <a:rPr lang="en-US" altLang="zh-CN" dirty="0" smtClean="0">
                <a:solidFill>
                  <a:srgbClr val="C00000"/>
                </a:solidFill>
              </a:rPr>
              <a:t>skip </a:t>
            </a:r>
            <a:r>
              <a:rPr lang="en-US" altLang="zh-CN" dirty="0" smtClean="0"/>
              <a:t>the log record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altLang="zh-CN" dirty="0" smtClean="0"/>
              <a:t>Otherwise fetch the page from disk.  If the </a:t>
            </a:r>
            <a:r>
              <a:rPr lang="en-US" altLang="zh-CN" dirty="0" err="1" smtClean="0"/>
              <a:t>PageLSN</a:t>
            </a:r>
            <a:r>
              <a:rPr lang="en-US" altLang="zh-CN" dirty="0" smtClean="0"/>
              <a:t> of the page fetched from disk is less than the LSN of the log record, redo the log record, otherwise, </a:t>
            </a:r>
            <a:r>
              <a:rPr lang="en-US" altLang="zh-CN" dirty="0" smtClean="0">
                <a:solidFill>
                  <a:srgbClr val="C00000"/>
                </a:solidFill>
              </a:rPr>
              <a:t>skip</a:t>
            </a:r>
            <a:r>
              <a:rPr lang="en-US" altLang="zh-CN" dirty="0" smtClean="0"/>
              <a:t> the log record.</a:t>
            </a:r>
          </a:p>
          <a:p>
            <a:pPr marL="800100" lvl="1" indent="-342900">
              <a:buFont typeface="Monotype Sorts" charset="2"/>
              <a:buNone/>
            </a:pPr>
            <a:r>
              <a:rPr lang="en-US" altLang="zh-CN" dirty="0" smtClean="0"/>
              <a:t>NOTE: if either test is negative the effects of the log record have already appeared on the page.  First test avoids even fetching the page from disk!</a:t>
            </a:r>
          </a:p>
        </p:txBody>
      </p:sp>
    </p:spTree>
    <p:extLst>
      <p:ext uri="{BB962C8B-B14F-4D97-AF65-F5344CB8AC3E}">
        <p14:creationId xmlns:p14="http://schemas.microsoft.com/office/powerpoint/2010/main" val="2200932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 Undo Actions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06488"/>
            <a:ext cx="8301037" cy="3000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/>
              <a:t>When an undo is performed for an update log record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Generate a CLR containing the undo action performed (actions performed during undo are logged physicaly or physiologically). 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CLR for   record </a:t>
            </a:r>
            <a:r>
              <a:rPr lang="en-US" altLang="zh-CN" i="1" smtClean="0"/>
              <a:t>n</a:t>
            </a:r>
            <a:r>
              <a:rPr lang="en-US" altLang="zh-CN" smtClean="0"/>
              <a:t> noted as </a:t>
            </a:r>
            <a:r>
              <a:rPr lang="en-US" altLang="zh-CN" i="1" smtClean="0"/>
              <a:t>n</a:t>
            </a:r>
            <a:r>
              <a:rPr lang="ja-JP" altLang="en-US" smtClean="0"/>
              <a:t>’</a:t>
            </a:r>
            <a:r>
              <a:rPr lang="en-US" altLang="ja-JP" smtClean="0"/>
              <a:t> in figure below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Set UndoNextLSN of the CLR to the PrevLSN value of the update log record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Arrows indicate UndoNextLSN value</a:t>
            </a:r>
          </a:p>
          <a:p>
            <a:pPr>
              <a:lnSpc>
                <a:spcPct val="90000"/>
              </a:lnSpc>
            </a:pPr>
            <a:r>
              <a:rPr lang="en-US" altLang="zh-CN" smtClean="0"/>
              <a:t>ARIES supports partial rollback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Used e.g. to handle deadlocks by rolling back just enough to release reqd. locks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Figure indicates forward actions after partial rollbacks </a:t>
            </a:r>
          </a:p>
          <a:p>
            <a:pPr lvl="2">
              <a:lnSpc>
                <a:spcPct val="90000"/>
              </a:lnSpc>
            </a:pPr>
            <a:r>
              <a:rPr lang="en-US" altLang="zh-CN" smtClean="0"/>
              <a:t>records 3 and 4 initially, later 5 and 6, then full rollback</a:t>
            </a:r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588963" y="4933950"/>
            <a:ext cx="8555037" cy="685800"/>
            <a:chOff x="182" y="2263"/>
            <a:chExt cx="5389" cy="432"/>
          </a:xfrm>
        </p:grpSpPr>
        <p:sp>
          <p:nvSpPr>
            <p:cNvPr id="65541" name="Line 5"/>
            <p:cNvSpPr>
              <a:spLocks noChangeShapeType="1"/>
            </p:cNvSpPr>
            <p:nvPr/>
          </p:nvSpPr>
          <p:spPr bwMode="auto">
            <a:xfrm>
              <a:off x="184" y="2580"/>
              <a:ext cx="538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auto">
            <a:xfrm>
              <a:off x="182" y="248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644" y="247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auto">
            <a:xfrm>
              <a:off x="1082" y="248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1590" y="247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2109" y="2462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2593" y="247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2986" y="2474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49" name="Text Box 13"/>
            <p:cNvSpPr txBox="1">
              <a:spLocks noChangeArrowheads="1"/>
            </p:cNvSpPr>
            <p:nvPr/>
          </p:nvSpPr>
          <p:spPr bwMode="auto">
            <a:xfrm>
              <a:off x="189" y="2300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1</a:t>
              </a:r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616" y="2323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2</a:t>
              </a:r>
            </a:p>
          </p:txBody>
        </p:sp>
        <p:sp>
          <p:nvSpPr>
            <p:cNvPr id="65551" name="Text Box 15"/>
            <p:cNvSpPr txBox="1">
              <a:spLocks noChangeArrowheads="1"/>
            </p:cNvSpPr>
            <p:nvPr/>
          </p:nvSpPr>
          <p:spPr bwMode="auto">
            <a:xfrm>
              <a:off x="1043" y="2323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3</a:t>
              </a:r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1539" y="2300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4</a:t>
              </a:r>
            </a:p>
          </p:txBody>
        </p:sp>
        <p:sp>
          <p:nvSpPr>
            <p:cNvPr id="65553" name="Text Box 17"/>
            <p:cNvSpPr txBox="1">
              <a:spLocks noChangeArrowheads="1"/>
            </p:cNvSpPr>
            <p:nvPr/>
          </p:nvSpPr>
          <p:spPr bwMode="auto">
            <a:xfrm>
              <a:off x="1958" y="2323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4'</a:t>
              </a:r>
            </a:p>
          </p:txBody>
        </p:sp>
        <p:sp>
          <p:nvSpPr>
            <p:cNvPr id="65554" name="Text Box 18"/>
            <p:cNvSpPr txBox="1">
              <a:spLocks noChangeArrowheads="1"/>
            </p:cNvSpPr>
            <p:nvPr/>
          </p:nvSpPr>
          <p:spPr bwMode="auto">
            <a:xfrm>
              <a:off x="2478" y="2265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3'</a:t>
              </a:r>
            </a:p>
          </p:txBody>
        </p:sp>
        <p:sp>
          <p:nvSpPr>
            <p:cNvPr id="65555" name="Text Box 19"/>
            <p:cNvSpPr txBox="1">
              <a:spLocks noChangeArrowheads="1"/>
            </p:cNvSpPr>
            <p:nvPr/>
          </p:nvSpPr>
          <p:spPr bwMode="auto">
            <a:xfrm>
              <a:off x="2993" y="2300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5</a:t>
              </a:r>
            </a:p>
          </p:txBody>
        </p:sp>
        <p:sp>
          <p:nvSpPr>
            <p:cNvPr id="65556" name="Text Box 20"/>
            <p:cNvSpPr txBox="1">
              <a:spLocks noChangeArrowheads="1"/>
            </p:cNvSpPr>
            <p:nvPr/>
          </p:nvSpPr>
          <p:spPr bwMode="auto">
            <a:xfrm>
              <a:off x="3397" y="2323"/>
              <a:ext cx="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6</a:t>
              </a:r>
            </a:p>
          </p:txBody>
        </p:sp>
        <p:sp>
          <p:nvSpPr>
            <p:cNvPr id="65557" name="Text Box 21"/>
            <p:cNvSpPr txBox="1">
              <a:spLocks noChangeArrowheads="1"/>
            </p:cNvSpPr>
            <p:nvPr/>
          </p:nvSpPr>
          <p:spPr bwMode="auto">
            <a:xfrm>
              <a:off x="4324" y="2323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5'</a:t>
              </a:r>
            </a:p>
          </p:txBody>
        </p:sp>
        <p:sp>
          <p:nvSpPr>
            <p:cNvPr id="65558" name="Text Box 22"/>
            <p:cNvSpPr txBox="1">
              <a:spLocks noChangeArrowheads="1"/>
            </p:cNvSpPr>
            <p:nvPr/>
          </p:nvSpPr>
          <p:spPr bwMode="auto">
            <a:xfrm>
              <a:off x="4589" y="2369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2'</a:t>
              </a:r>
            </a:p>
          </p:txBody>
        </p:sp>
        <p:sp>
          <p:nvSpPr>
            <p:cNvPr id="65559" name="Text Box 23"/>
            <p:cNvSpPr txBox="1">
              <a:spLocks noChangeArrowheads="1"/>
            </p:cNvSpPr>
            <p:nvPr/>
          </p:nvSpPr>
          <p:spPr bwMode="auto">
            <a:xfrm>
              <a:off x="5085" y="2334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1'</a:t>
              </a:r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3424" y="248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3926" y="2486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4293" y="2473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4685" y="2473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163" y="2473"/>
              <a:ext cx="150" cy="209"/>
            </a:xfrm>
            <a:prstGeom prst="ellipse">
              <a:avLst/>
            </a:prstGeom>
            <a:solidFill>
              <a:srgbClr val="00B8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3827" y="2263"/>
              <a:ext cx="1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Ctr="1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charset="2"/>
                <a:buChar char="l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charset="0"/>
                  <a:ea typeface="MS PGothic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GB" altLang="zh-CN" sz="2400">
                  <a:latin typeface="Times" charset="0"/>
                </a:rPr>
                <a:t>6'</a:t>
              </a:r>
            </a:p>
          </p:txBody>
        </p:sp>
        <p:cxnSp>
          <p:nvCxnSpPr>
            <p:cNvPr id="65566" name="AutoShape 30"/>
            <p:cNvCxnSpPr>
              <a:cxnSpLocks noChangeShapeType="1"/>
              <a:stCxn id="65563" idx="4"/>
              <a:endCxn id="65542" idx="4"/>
            </p:cNvCxnSpPr>
            <p:nvPr/>
          </p:nvCxnSpPr>
          <p:spPr bwMode="auto">
            <a:xfrm rot="5400000">
              <a:off x="2502" y="437"/>
              <a:ext cx="13" cy="4503"/>
            </a:xfrm>
            <a:prstGeom prst="curvedConnector3">
              <a:avLst>
                <a:gd name="adj1" fmla="val 457692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67" name="AutoShape 31"/>
            <p:cNvCxnSpPr>
              <a:cxnSpLocks noChangeShapeType="1"/>
              <a:stCxn id="65561" idx="4"/>
              <a:endCxn id="65548" idx="5"/>
            </p:cNvCxnSpPr>
            <p:nvPr/>
          </p:nvCxnSpPr>
          <p:spPr bwMode="auto">
            <a:xfrm rot="16200000" flipV="1">
              <a:off x="3536" y="2230"/>
              <a:ext cx="43" cy="887"/>
            </a:xfrm>
            <a:prstGeom prst="curvedConnector3">
              <a:avLst>
                <a:gd name="adj1" fmla="val -33488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68" name="AutoShape 32"/>
            <p:cNvCxnSpPr>
              <a:cxnSpLocks noChangeShapeType="1"/>
              <a:stCxn id="65562" idx="4"/>
              <a:endCxn id="65547" idx="5"/>
            </p:cNvCxnSpPr>
            <p:nvPr/>
          </p:nvCxnSpPr>
          <p:spPr bwMode="auto">
            <a:xfrm rot="16200000" flipV="1">
              <a:off x="3530" y="1843"/>
              <a:ext cx="30" cy="1647"/>
            </a:xfrm>
            <a:prstGeom prst="curvedConnector3">
              <a:avLst>
                <a:gd name="adj1" fmla="val -1093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69" name="AutoShape 33"/>
            <p:cNvCxnSpPr>
              <a:cxnSpLocks noChangeShapeType="1"/>
              <a:stCxn id="65547" idx="4"/>
              <a:endCxn id="65543" idx="4"/>
            </p:cNvCxnSpPr>
            <p:nvPr/>
          </p:nvCxnSpPr>
          <p:spPr bwMode="auto">
            <a:xfrm rot="5400000">
              <a:off x="1693" y="1709"/>
              <a:ext cx="1" cy="1949"/>
            </a:xfrm>
            <a:prstGeom prst="curvedConnector3">
              <a:avLst>
                <a:gd name="adj1" fmla="val 340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70" name="AutoShape 34"/>
            <p:cNvCxnSpPr>
              <a:cxnSpLocks noChangeShapeType="1"/>
              <a:stCxn id="65546" idx="4"/>
              <a:endCxn id="65544" idx="4"/>
            </p:cNvCxnSpPr>
            <p:nvPr/>
          </p:nvCxnSpPr>
          <p:spPr bwMode="auto">
            <a:xfrm rot="5400000">
              <a:off x="1659" y="2169"/>
              <a:ext cx="24" cy="1027"/>
            </a:xfrm>
            <a:prstGeom prst="curvedConnector3">
              <a:avLst>
                <a:gd name="adj1" fmla="val 7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9967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ARIES: Undo Pass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06488"/>
            <a:ext cx="8185150" cy="526891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b="1" dirty="0" smtClean="0"/>
              <a:t>Undo pass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Performs backward scan on log undoing all transaction in undo-list</a:t>
            </a:r>
          </a:p>
          <a:p>
            <a:pPr lvl="1"/>
            <a:r>
              <a:rPr lang="en-US" altLang="zh-CN" dirty="0" smtClean="0"/>
              <a:t>Backward scan optimized by skipping unneeded log records as follows:</a:t>
            </a:r>
          </a:p>
          <a:p>
            <a:pPr lvl="2"/>
            <a:r>
              <a:rPr lang="en-US" altLang="zh-CN" dirty="0" smtClean="0"/>
              <a:t>Next LSN to be undone for each transaction set to LSN of last log record for transaction found by analysis pass.</a:t>
            </a:r>
          </a:p>
          <a:p>
            <a:pPr lvl="2"/>
            <a:r>
              <a:rPr lang="en-US" altLang="zh-CN" dirty="0" smtClean="0"/>
              <a:t>At each step pick largest of these LSNs to undo, skip back to it and undo it </a:t>
            </a:r>
          </a:p>
          <a:p>
            <a:pPr lvl="2"/>
            <a:r>
              <a:rPr lang="en-US" altLang="zh-CN" dirty="0" smtClean="0"/>
              <a:t>After undoing a log record</a:t>
            </a:r>
          </a:p>
          <a:p>
            <a:pPr lvl="3"/>
            <a:r>
              <a:rPr lang="en-US" altLang="zh-CN" dirty="0" smtClean="0"/>
              <a:t>For ordinary log records, set next LSN to be undone for transaction to </a:t>
            </a:r>
            <a:r>
              <a:rPr lang="en-US" altLang="zh-CN" dirty="0" err="1" smtClean="0"/>
              <a:t>PrevLSN</a:t>
            </a:r>
            <a:r>
              <a:rPr lang="en-US" altLang="zh-CN" dirty="0" smtClean="0"/>
              <a:t> noted in the log record</a:t>
            </a:r>
          </a:p>
          <a:p>
            <a:pPr lvl="3"/>
            <a:r>
              <a:rPr lang="en-US" altLang="zh-CN" dirty="0" smtClean="0"/>
              <a:t>For compensation log records (CLRs) set next LSN to be undo to </a:t>
            </a:r>
            <a:r>
              <a:rPr lang="en-US" altLang="zh-CN" dirty="0" err="1" smtClean="0"/>
              <a:t>UndoNextLSN</a:t>
            </a:r>
            <a:r>
              <a:rPr lang="en-US" altLang="zh-CN" dirty="0" smtClean="0"/>
              <a:t> noted in the log record</a:t>
            </a:r>
          </a:p>
          <a:p>
            <a:pPr lvl="4"/>
            <a:r>
              <a:rPr lang="en-US" altLang="zh-CN" dirty="0" smtClean="0"/>
              <a:t>All intervening records are </a:t>
            </a:r>
            <a:r>
              <a:rPr lang="en-US" altLang="zh-CN" dirty="0" smtClean="0">
                <a:solidFill>
                  <a:srgbClr val="C00000"/>
                </a:solidFill>
              </a:rPr>
              <a:t>skipped</a:t>
            </a:r>
            <a:r>
              <a:rPr lang="en-US" altLang="zh-CN" dirty="0" smtClean="0"/>
              <a:t> since they would have been undone already</a:t>
            </a:r>
          </a:p>
          <a:p>
            <a:r>
              <a:rPr lang="en-US" altLang="zh-CN" dirty="0" err="1" smtClean="0"/>
              <a:t>Undos</a:t>
            </a:r>
            <a:r>
              <a:rPr lang="en-US" altLang="zh-CN" dirty="0" smtClean="0"/>
              <a:t> performed as described earlier</a:t>
            </a:r>
          </a:p>
        </p:txBody>
      </p:sp>
    </p:spTree>
    <p:extLst>
      <p:ext uri="{BB962C8B-B14F-4D97-AF65-F5344CB8AC3E}">
        <p14:creationId xmlns:p14="http://schemas.microsoft.com/office/powerpoint/2010/main" val="19842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48" y="917575"/>
            <a:ext cx="5440362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Recovery Actions in ARIES</a:t>
            </a:r>
          </a:p>
        </p:txBody>
      </p:sp>
      <p:sp>
        <p:nvSpPr>
          <p:cNvPr id="2" name="矩形 1"/>
          <p:cNvSpPr/>
          <p:nvPr/>
        </p:nvSpPr>
        <p:spPr>
          <a:xfrm>
            <a:off x="6731910" y="1347926"/>
            <a:ext cx="185820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rgbClr val="C00000"/>
                </a:solidFill>
              </a:rPr>
              <a:t>RedoLSN</a:t>
            </a:r>
            <a:r>
              <a:rPr lang="en-US" altLang="zh-CN" sz="1400" dirty="0" smtClean="0">
                <a:solidFill>
                  <a:srgbClr val="C00000"/>
                </a:solidFill>
              </a:rPr>
              <a:t>=7564</a:t>
            </a:r>
          </a:p>
          <a:p>
            <a:r>
              <a:rPr lang="en-US" altLang="zh-CN" sz="1400" dirty="0" err="1" smtClean="0">
                <a:solidFill>
                  <a:srgbClr val="C00000"/>
                </a:solidFill>
              </a:rPr>
              <a:t>UndoList</a:t>
            </a:r>
            <a:r>
              <a:rPr lang="en-US" altLang="zh-CN" sz="1400" dirty="0" smtClean="0">
                <a:solidFill>
                  <a:srgbClr val="C00000"/>
                </a:solidFill>
              </a:rPr>
              <a:t>: (T145,7567)</a:t>
            </a:r>
          </a:p>
          <a:p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en-US" altLang="zh-CN" sz="1400" dirty="0" err="1" smtClean="0">
                <a:solidFill>
                  <a:srgbClr val="C00000"/>
                </a:solidFill>
              </a:rPr>
              <a:t>Dirtypages</a:t>
            </a:r>
            <a:r>
              <a:rPr lang="en-US" altLang="zh-CN" sz="1400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4894     7567   7564 </a:t>
            </a: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7200     7565   7565 </a:t>
            </a:r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en-US" altLang="zh-CN" sz="1400" dirty="0" smtClean="0">
                <a:solidFill>
                  <a:srgbClr val="C00000"/>
                </a:solidFill>
              </a:rPr>
              <a:t>2390     7570   7570 </a:t>
            </a:r>
            <a:endParaRPr lang="en-US" altLang="zh-CN" sz="1400" dirty="0">
              <a:solidFill>
                <a:srgbClr val="C00000"/>
              </a:solidFill>
            </a:endParaRPr>
          </a:p>
          <a:p>
            <a:endParaRPr lang="en-US" altLang="zh-CN" sz="1400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Other ARIES Features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106488"/>
            <a:ext cx="8323262" cy="5454650"/>
          </a:xfrm>
        </p:spPr>
        <p:txBody>
          <a:bodyPr/>
          <a:lstStyle/>
          <a:p>
            <a:r>
              <a:rPr lang="en-US" altLang="zh-CN" smtClean="0"/>
              <a:t>Recovery Independence</a:t>
            </a:r>
          </a:p>
          <a:p>
            <a:pPr lvl="1"/>
            <a:r>
              <a:rPr lang="en-US" altLang="zh-CN" smtClean="0"/>
              <a:t>Pages can be recovered independently of others</a:t>
            </a:r>
          </a:p>
          <a:p>
            <a:pPr lvl="2"/>
            <a:r>
              <a:rPr lang="en-US" altLang="zh-CN" smtClean="0"/>
              <a:t>E.g. if some disk pages fail they can be recovered from a backup while other pages are being used</a:t>
            </a:r>
          </a:p>
          <a:p>
            <a:r>
              <a:rPr lang="en-US" altLang="zh-CN" smtClean="0"/>
              <a:t>Savepoints:</a:t>
            </a:r>
          </a:p>
          <a:p>
            <a:pPr lvl="1"/>
            <a:r>
              <a:rPr lang="en-US" altLang="zh-CN" smtClean="0"/>
              <a:t>Transactions can record savepoints and roll back to a savepoint</a:t>
            </a:r>
          </a:p>
          <a:p>
            <a:pPr lvl="2"/>
            <a:r>
              <a:rPr lang="en-US" altLang="zh-CN" smtClean="0"/>
              <a:t>Useful for complex transactions</a:t>
            </a:r>
          </a:p>
          <a:p>
            <a:pPr lvl="2"/>
            <a:r>
              <a:rPr lang="en-US" altLang="zh-CN" smtClean="0"/>
              <a:t>Also used to rollback just enough to release locks on deadlock</a:t>
            </a:r>
          </a:p>
        </p:txBody>
      </p:sp>
    </p:spTree>
    <p:extLst>
      <p:ext uri="{BB962C8B-B14F-4D97-AF65-F5344CB8AC3E}">
        <p14:creationId xmlns:p14="http://schemas.microsoft.com/office/powerpoint/2010/main" val="19645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Other ARIES Features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Fine-grained locking:</a:t>
            </a:r>
          </a:p>
          <a:p>
            <a:pPr lvl="1"/>
            <a:r>
              <a:rPr lang="en-US" altLang="zh-CN" smtClean="0"/>
              <a:t>Index concurrency algorithms that permit tuple level locking on indices can be used</a:t>
            </a:r>
          </a:p>
          <a:p>
            <a:pPr lvl="2"/>
            <a:r>
              <a:rPr lang="en-US" altLang="zh-CN" smtClean="0"/>
              <a:t>These require logical undo, rather than physical undo, as in earlier recovery algorithm</a:t>
            </a:r>
          </a:p>
          <a:p>
            <a:r>
              <a:rPr lang="en-US" altLang="zh-CN" smtClean="0"/>
              <a:t>Recovery optimizations:  For example:</a:t>
            </a:r>
          </a:p>
          <a:p>
            <a:pPr lvl="1"/>
            <a:r>
              <a:rPr lang="en-US" altLang="zh-CN" smtClean="0"/>
              <a:t>Dirty page table can be used to </a:t>
            </a:r>
            <a:r>
              <a:rPr lang="en-US" altLang="zh-CN" smtClean="0">
                <a:solidFill>
                  <a:srgbClr val="000099"/>
                </a:solidFill>
              </a:rPr>
              <a:t>prefetch</a:t>
            </a:r>
            <a:r>
              <a:rPr lang="en-US" altLang="zh-CN" smtClean="0"/>
              <a:t> pages during redo</a:t>
            </a:r>
          </a:p>
          <a:p>
            <a:pPr lvl="1"/>
            <a:r>
              <a:rPr lang="en-US" altLang="zh-CN" smtClean="0"/>
              <a:t>Out of order redo is possible:</a:t>
            </a:r>
          </a:p>
          <a:p>
            <a:pPr lvl="2"/>
            <a:r>
              <a:rPr lang="en-US" altLang="zh-CN" smtClean="0"/>
              <a:t> redo can be postponed on a page being fetched from disk, and</a:t>
            </a:r>
            <a:br>
              <a:rPr lang="en-US" altLang="zh-CN" smtClean="0"/>
            </a:br>
            <a:r>
              <a:rPr lang="en-US" altLang="zh-CN" smtClean="0"/>
              <a:t> performed when page is fetched.  </a:t>
            </a:r>
          </a:p>
          <a:p>
            <a:pPr lvl="2"/>
            <a:r>
              <a:rPr lang="en-US" altLang="zh-CN" smtClean="0"/>
              <a:t>Meanwhile other log records can continue to be processed</a:t>
            </a:r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508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Data Access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092200"/>
            <a:ext cx="7848600" cy="4448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Physical blocks</a:t>
            </a:r>
            <a:r>
              <a:rPr lang="en-US" altLang="zh-CN" dirty="0">
                <a:ea typeface="宋体" pitchFamily="2" charset="-122"/>
              </a:rPr>
              <a:t> are those blocks residing on the disk.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Buffer blocks</a:t>
            </a:r>
            <a:r>
              <a:rPr lang="en-US" altLang="zh-CN" dirty="0">
                <a:ea typeface="宋体" pitchFamily="2" charset="-122"/>
              </a:rPr>
              <a:t> are the blocks residing temporarily in main memory.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Block movements between  disk and main memory are initiated through the following two operations: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input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dirty="0">
                <a:ea typeface="宋体" pitchFamily="2" charset="-122"/>
              </a:rPr>
              <a:t>) transfers the physical block </a:t>
            </a:r>
            <a:r>
              <a:rPr lang="en-US" altLang="zh-CN" i="1" dirty="0">
                <a:ea typeface="宋体" pitchFamily="2" charset="-122"/>
              </a:rPr>
              <a:t>B  </a:t>
            </a:r>
            <a:r>
              <a:rPr lang="en-US" altLang="zh-CN" dirty="0">
                <a:ea typeface="宋体" pitchFamily="2" charset="-122"/>
              </a:rPr>
              <a:t>to main memory.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output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dirty="0">
                <a:ea typeface="宋体" pitchFamily="2" charset="-122"/>
              </a:rPr>
              <a:t>) transfers the buffer block </a:t>
            </a:r>
            <a:r>
              <a:rPr lang="en-US" altLang="zh-CN" i="1" dirty="0">
                <a:ea typeface="宋体" pitchFamily="2" charset="-122"/>
              </a:rPr>
              <a:t>B </a:t>
            </a:r>
            <a:r>
              <a:rPr lang="en-US" altLang="zh-CN" dirty="0">
                <a:ea typeface="宋体" pitchFamily="2" charset="-122"/>
              </a:rPr>
              <a:t>to the disk, and replaces the appropriate physical block there.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Each transaction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sz="2800" i="1" baseline="-25000" dirty="0" err="1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has its private work-area in which local copies of all data items accessed and updated by it are kept.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 err="1">
                <a:ea typeface="宋体" pitchFamily="2" charset="-122"/>
              </a:rPr>
              <a:t>T</a:t>
            </a:r>
            <a:r>
              <a:rPr lang="en-US" altLang="zh-CN" sz="2400" i="1" baseline="-25000" dirty="0" err="1">
                <a:ea typeface="宋体" pitchFamily="2" charset="-122"/>
              </a:rPr>
              <a:t>i</a:t>
            </a:r>
            <a:r>
              <a:rPr lang="en-US" altLang="zh-CN" dirty="0" err="1">
                <a:ea typeface="宋体" pitchFamily="2" charset="-122"/>
              </a:rPr>
              <a:t>'s</a:t>
            </a:r>
            <a:r>
              <a:rPr lang="en-US" altLang="zh-CN" dirty="0">
                <a:ea typeface="宋体" pitchFamily="2" charset="-122"/>
              </a:rPr>
              <a:t> local copy of a data item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is called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sz="2400" i="1" baseline="-25000" dirty="0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We assume,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for simplicity</a:t>
            </a:r>
            <a:r>
              <a:rPr lang="en-US" altLang="zh-CN" dirty="0">
                <a:ea typeface="宋体" pitchFamily="2" charset="-122"/>
              </a:rPr>
              <a:t>, that each data item fits in, and is stored inside, a single block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This is one of the most important assumption in database system.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 of Data Access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027488" y="1066800"/>
            <a:ext cx="76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217988" y="11430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Helvetica" pitchFamily="34" charset="0"/>
                <a:ea typeface="宋体" pitchFamily="2" charset="-122"/>
              </a:rPr>
              <a:t>x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217988" y="16002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Helvetica" pitchFamily="34" charset="0"/>
                <a:ea typeface="宋体" pitchFamily="2" charset="-122"/>
              </a:rPr>
              <a:t>Y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6237288" y="1066800"/>
            <a:ext cx="1143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6237288" y="1219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7380288" y="12382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0" name="Freeform 18"/>
          <p:cNvSpPr>
            <a:spLocks/>
          </p:cNvSpPr>
          <p:nvPr/>
        </p:nvSpPr>
        <p:spPr bwMode="auto">
          <a:xfrm>
            <a:off x="6237288" y="2362200"/>
            <a:ext cx="1143000" cy="177800"/>
          </a:xfrm>
          <a:custGeom>
            <a:avLst/>
            <a:gdLst>
              <a:gd name="T0" fmla="*/ 0 w 720"/>
              <a:gd name="T1" fmla="*/ 0 h 112"/>
              <a:gd name="T2" fmla="*/ 240 w 720"/>
              <a:gd name="T3" fmla="*/ 96 h 112"/>
              <a:gd name="T4" fmla="*/ 528 w 720"/>
              <a:gd name="T5" fmla="*/ 96 h 112"/>
              <a:gd name="T6" fmla="*/ 720 w 720"/>
              <a:gd name="T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6618288" y="15240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6618288" y="19812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6983413" y="1458913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A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6999288" y="1898650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B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3189288" y="3276600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4408488" y="3276600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4713288" y="34290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3570288" y="35814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3570288" y="4038600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3113088" y="5257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3230563" y="3516313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x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1</a:t>
            </a:r>
            <a:endParaRPr lang="en-US" altLang="zh-CN" sz="200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3227388" y="3911600"/>
            <a:ext cx="449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y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1 </a:t>
            </a:r>
            <a:endParaRPr lang="en-US" altLang="zh-CN" sz="200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4087813" y="696913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buffer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1447800" y="1016000"/>
            <a:ext cx="1862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Helvetica" pitchFamily="34" charset="0"/>
                <a:ea typeface="宋体" pitchFamily="2" charset="-122"/>
              </a:rPr>
              <a:t>Buffer Block A</a:t>
            </a:r>
            <a:r>
              <a:rPr lang="en-US" altLang="zh-CN" sz="2000">
                <a:latin typeface="Helvetic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1447800" y="1517650"/>
            <a:ext cx="179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>
                <a:latin typeface="Helvetica" pitchFamily="34" charset="0"/>
                <a:ea typeface="宋体" pitchFamily="2" charset="-122"/>
              </a:rPr>
              <a:t>Buffer Block B</a:t>
            </a:r>
            <a:endParaRPr lang="en-US" altLang="zh-CN" sz="200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3341688" y="121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3341688" y="175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 flipH="1" flipV="1">
            <a:off x="4560888" y="12954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>
            <a:off x="4637088" y="1752600"/>
            <a:ext cx="1981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4800600" y="1001713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input(A)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4818063" y="1898650"/>
            <a:ext cx="1296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output(B) </a:t>
            </a:r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flipH="1">
            <a:off x="3665538" y="1371600"/>
            <a:ext cx="533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 flipV="1">
            <a:off x="3798888" y="1905000"/>
            <a:ext cx="609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2808288" y="2203450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read(X)</a:t>
            </a:r>
          </a:p>
        </p:txBody>
      </p:sp>
      <p:sp>
        <p:nvSpPr>
          <p:cNvPr id="18477" name="Text Box 45"/>
          <p:cNvSpPr txBox="1">
            <a:spLocks noChangeArrowheads="1"/>
          </p:cNvSpPr>
          <p:nvPr/>
        </p:nvSpPr>
        <p:spPr bwMode="auto">
          <a:xfrm>
            <a:off x="2780506" y="2651125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Helvetica" pitchFamily="34" charset="0"/>
                <a:ea typeface="宋体" pitchFamily="2" charset="-122"/>
              </a:rPr>
              <a:t>write(Y)</a:t>
            </a:r>
          </a:p>
        </p:txBody>
      </p: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6831013" y="3211513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disk</a:t>
            </a:r>
          </a:p>
        </p:txBody>
      </p:sp>
      <p:sp>
        <p:nvSpPr>
          <p:cNvPr id="18481" name="Line 49"/>
          <p:cNvSpPr>
            <a:spLocks noChangeShapeType="1"/>
          </p:cNvSpPr>
          <p:nvPr/>
        </p:nvSpPr>
        <p:spPr bwMode="auto">
          <a:xfrm>
            <a:off x="5703888" y="914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2" name="Line 50"/>
          <p:cNvSpPr>
            <a:spLocks noChangeShapeType="1"/>
          </p:cNvSpPr>
          <p:nvPr/>
        </p:nvSpPr>
        <p:spPr bwMode="auto">
          <a:xfrm flipH="1">
            <a:off x="5780088" y="1219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3" name="Line 51"/>
          <p:cNvSpPr>
            <a:spLocks noChangeShapeType="1"/>
          </p:cNvSpPr>
          <p:nvPr/>
        </p:nvSpPr>
        <p:spPr bwMode="auto">
          <a:xfrm>
            <a:off x="5780088" y="1676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4" name="Line 52"/>
          <p:cNvSpPr>
            <a:spLocks noChangeShapeType="1"/>
          </p:cNvSpPr>
          <p:nvPr/>
        </p:nvSpPr>
        <p:spPr bwMode="auto">
          <a:xfrm flipH="1">
            <a:off x="5856288" y="1981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5" name="Line 53"/>
          <p:cNvSpPr>
            <a:spLocks noChangeShapeType="1"/>
          </p:cNvSpPr>
          <p:nvPr/>
        </p:nvSpPr>
        <p:spPr bwMode="auto">
          <a:xfrm>
            <a:off x="5856288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6" name="Line 54"/>
          <p:cNvSpPr>
            <a:spLocks noChangeShapeType="1"/>
          </p:cNvSpPr>
          <p:nvPr/>
        </p:nvSpPr>
        <p:spPr bwMode="auto">
          <a:xfrm flipH="1">
            <a:off x="5932488" y="2743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7" name="Line 55"/>
          <p:cNvSpPr>
            <a:spLocks noChangeShapeType="1"/>
          </p:cNvSpPr>
          <p:nvPr/>
        </p:nvSpPr>
        <p:spPr bwMode="auto">
          <a:xfrm>
            <a:off x="5932488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8" name="Line 56"/>
          <p:cNvSpPr>
            <a:spLocks noChangeShapeType="1"/>
          </p:cNvSpPr>
          <p:nvPr/>
        </p:nvSpPr>
        <p:spPr bwMode="auto">
          <a:xfrm flipH="1">
            <a:off x="6008688" y="3505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9" name="Line 57"/>
          <p:cNvSpPr>
            <a:spLocks noChangeShapeType="1"/>
          </p:cNvSpPr>
          <p:nvPr/>
        </p:nvSpPr>
        <p:spPr bwMode="auto">
          <a:xfrm>
            <a:off x="6008688" y="3962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90" name="Line 58"/>
          <p:cNvSpPr>
            <a:spLocks noChangeShapeType="1"/>
          </p:cNvSpPr>
          <p:nvPr/>
        </p:nvSpPr>
        <p:spPr bwMode="auto">
          <a:xfrm flipH="1">
            <a:off x="6084888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91" name="Line 59"/>
          <p:cNvSpPr>
            <a:spLocks noChangeShapeType="1"/>
          </p:cNvSpPr>
          <p:nvPr/>
        </p:nvSpPr>
        <p:spPr bwMode="auto">
          <a:xfrm>
            <a:off x="6084888" y="4724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92" name="Line 60"/>
          <p:cNvSpPr>
            <a:spLocks noChangeShapeType="1"/>
          </p:cNvSpPr>
          <p:nvPr/>
        </p:nvSpPr>
        <p:spPr bwMode="auto">
          <a:xfrm flipH="1">
            <a:off x="6161088" y="5029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93" name="Line 61"/>
          <p:cNvSpPr>
            <a:spLocks noChangeShapeType="1"/>
          </p:cNvSpPr>
          <p:nvPr/>
        </p:nvSpPr>
        <p:spPr bwMode="auto">
          <a:xfrm>
            <a:off x="6161088" y="5486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94" name="Line 62"/>
          <p:cNvSpPr>
            <a:spLocks noChangeShapeType="1"/>
          </p:cNvSpPr>
          <p:nvPr/>
        </p:nvSpPr>
        <p:spPr bwMode="auto">
          <a:xfrm flipH="1">
            <a:off x="6237288" y="5791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95" name="Text Box 63"/>
          <p:cNvSpPr txBox="1">
            <a:spLocks noChangeArrowheads="1"/>
          </p:cNvSpPr>
          <p:nvPr/>
        </p:nvSpPr>
        <p:spPr bwMode="auto">
          <a:xfrm>
            <a:off x="2971800" y="4495800"/>
            <a:ext cx="137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work area</a:t>
            </a:r>
          </a:p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of T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1</a:t>
            </a:r>
            <a:endParaRPr lang="en-US" altLang="zh-CN" sz="200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8496" name="Text Box 64"/>
          <p:cNvSpPr txBox="1">
            <a:spLocks noChangeArrowheads="1"/>
          </p:cNvSpPr>
          <p:nvPr/>
        </p:nvSpPr>
        <p:spPr bwMode="auto">
          <a:xfrm>
            <a:off x="4416425" y="4468813"/>
            <a:ext cx="1298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work area</a:t>
            </a:r>
          </a:p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of T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2 </a:t>
            </a:r>
            <a:endParaRPr lang="en-US" altLang="zh-CN" sz="200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18497" name="Text Box 65"/>
          <p:cNvSpPr txBox="1">
            <a:spLocks noChangeArrowheads="1"/>
          </p:cNvSpPr>
          <p:nvPr/>
        </p:nvSpPr>
        <p:spPr bwMode="auto">
          <a:xfrm>
            <a:off x="3494088" y="5230813"/>
            <a:ext cx="1100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memory</a:t>
            </a:r>
          </a:p>
        </p:txBody>
      </p:sp>
      <p:sp>
        <p:nvSpPr>
          <p:cNvPr id="18498" name="Text Box 66"/>
          <p:cNvSpPr txBox="1">
            <a:spLocks noChangeArrowheads="1"/>
          </p:cNvSpPr>
          <p:nvPr/>
        </p:nvSpPr>
        <p:spPr bwMode="auto">
          <a:xfrm>
            <a:off x="4389438" y="3289300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latin typeface="Helvetica" pitchFamily="34" charset="0"/>
                <a:ea typeface="宋体" pitchFamily="2" charset="-122"/>
              </a:rPr>
              <a:t>x</a:t>
            </a:r>
            <a:r>
              <a:rPr lang="en-US" altLang="zh-CN" sz="2000" baseline="-25000">
                <a:latin typeface="Helvetica" pitchFamily="34" charset="0"/>
                <a:ea typeface="宋体" pitchFamily="2" charset="-122"/>
              </a:rPr>
              <a:t>2</a:t>
            </a:r>
            <a:endParaRPr lang="en-US" altLang="zh-CN" sz="2000">
              <a:latin typeface="Helvetica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Data Access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7213" y="917575"/>
            <a:ext cx="7893050" cy="5254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Transaction transfers data items between system buffer blocks and its private work-area using the following operations :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read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assigns the value of data item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to the local variable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sz="2400" i="1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write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assigns the value of local variable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sz="2400" i="1" baseline="-25000" dirty="0">
                <a:ea typeface="宋体" pitchFamily="2" charset="-122"/>
              </a:rPr>
              <a:t>i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to data item {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} in the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buffer block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both these commands may necessitate the issue of an</a:t>
            </a:r>
            <a:r>
              <a:rPr lang="en-US" altLang="zh-CN" b="1" dirty="0">
                <a:ea typeface="宋体" pitchFamily="2" charset="-122"/>
              </a:rPr>
              <a:t> input</a:t>
            </a:r>
            <a:r>
              <a:rPr lang="en-US" altLang="zh-CN" dirty="0">
                <a:ea typeface="宋体" pitchFamily="2" charset="-122"/>
              </a:rPr>
              <a:t>(B</a:t>
            </a:r>
            <a:r>
              <a:rPr lang="en-US" altLang="zh-CN" sz="2000" baseline="-25000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instruction before the assignment, if the block </a:t>
            </a: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sz="2000" i="1" baseline="-25000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in which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resides is not already in memory.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Transactions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Perform </a:t>
            </a:r>
            <a:r>
              <a:rPr lang="en-US" altLang="zh-CN" b="1" dirty="0">
                <a:ea typeface="宋体" pitchFamily="2" charset="-122"/>
              </a:rPr>
              <a:t>read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while accessing 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for the first time;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All subsequent accesses are to the local copy. 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write(X) </a:t>
            </a:r>
            <a:r>
              <a:rPr lang="en-US" altLang="zh-CN" dirty="0">
                <a:ea typeface="宋体" pitchFamily="2" charset="-122"/>
              </a:rPr>
              <a:t>can be executed at any time before the transaction commits</a:t>
            </a:r>
          </a:p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pitchFamily="2" charset="-122"/>
              </a:rPr>
              <a:t>output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B</a:t>
            </a:r>
            <a:r>
              <a:rPr lang="en-US" altLang="zh-CN" i="1" baseline="-25000" dirty="0" smtClean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 need not immediately follow </a:t>
            </a:r>
            <a:r>
              <a:rPr lang="en-US" altLang="zh-CN" b="1" dirty="0">
                <a:ea typeface="宋体" pitchFamily="2" charset="-122"/>
              </a:rPr>
              <a:t>write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i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). System can perform the </a:t>
            </a:r>
            <a:r>
              <a:rPr lang="en-US" altLang="zh-CN" b="1" dirty="0">
                <a:ea typeface="宋体" pitchFamily="2" charset="-122"/>
              </a:rPr>
              <a:t>output</a:t>
            </a:r>
            <a:r>
              <a:rPr lang="en-US" altLang="zh-CN" dirty="0">
                <a:ea typeface="宋体" pitchFamily="2" charset="-122"/>
              </a:rPr>
              <a:t> operation when it deems fit.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buffer manager needs the  memory space for other purposes.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database system wishes to reflect the change to database.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Recovery and </a:t>
            </a:r>
            <a:r>
              <a:rPr lang="en-US" altLang="zh-CN" dirty="0" smtClean="0">
                <a:ea typeface="宋体" pitchFamily="2" charset="-122"/>
              </a:rPr>
              <a:t>Atomicity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46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44338" y="865872"/>
            <a:ext cx="8065507" cy="4876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To ensure atomicity despite failures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we first output information describing the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modifications to stable storage without modifying the database itself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Then make the modification to database at commit point, or remove all the modification if the transaction failed (rollback)  </a:t>
            </a:r>
          </a:p>
          <a:p>
            <a:r>
              <a:rPr lang="en-US" altLang="zh-CN" dirty="0"/>
              <a:t>We study </a:t>
            </a:r>
            <a:r>
              <a:rPr lang="en-US" altLang="zh-CN" b="1" dirty="0">
                <a:solidFill>
                  <a:schemeClr val="tx2"/>
                </a:solidFill>
                <a:ea typeface="宋体" pitchFamily="2" charset="-122"/>
              </a:rPr>
              <a:t>log-based recovery </a:t>
            </a:r>
            <a:r>
              <a:rPr lang="en-US" altLang="zh-CN" dirty="0"/>
              <a:t>mechanisms in detail</a:t>
            </a:r>
          </a:p>
          <a:p>
            <a:pPr lvl="1"/>
            <a:r>
              <a:rPr lang="en-US" altLang="zh-CN" dirty="0" smtClean="0"/>
              <a:t>Key concepts, and the </a:t>
            </a:r>
            <a:r>
              <a:rPr lang="en-US" altLang="zh-CN" dirty="0"/>
              <a:t>actual recovery algorithm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We assume (initially) that transactions run </a:t>
            </a: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serially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smtClean="0">
                <a:ea typeface="宋体" pitchFamily="2" charset="-122"/>
              </a:rPr>
              <a:t>but the actual recovery algorithm need work together with concurrency control.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/>
              <a:t>Less </a:t>
            </a:r>
            <a:r>
              <a:rPr lang="en-US" altLang="zh-CN" dirty="0"/>
              <a:t>used alternative: </a:t>
            </a:r>
            <a:r>
              <a:rPr lang="en-US" altLang="zh-CN" b="1" dirty="0">
                <a:solidFill>
                  <a:srgbClr val="000099"/>
                </a:solidFill>
              </a:rPr>
              <a:t>shadow-copy </a:t>
            </a:r>
            <a:r>
              <a:rPr lang="en-US" altLang="zh-CN" dirty="0" smtClean="0"/>
              <a:t>and</a:t>
            </a:r>
            <a:r>
              <a:rPr lang="en-US" altLang="zh-CN" dirty="0" smtClean="0">
                <a:solidFill>
                  <a:srgbClr val="000099"/>
                </a:solidFill>
              </a:rPr>
              <a:t> </a:t>
            </a:r>
            <a:r>
              <a:rPr lang="en-US" altLang="zh-CN" b="1" dirty="0" smtClean="0">
                <a:solidFill>
                  <a:srgbClr val="000099"/>
                </a:solidFill>
              </a:rPr>
              <a:t>shadow-paging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620" y="4462839"/>
            <a:ext cx="4453458" cy="2141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ook-templ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ook-templ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ook-templ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ook-templ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ook-temp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D:\Office97\Templates\dbook-templ.pot</Template>
  <TotalTime>6977</TotalTime>
  <Words>4861</Words>
  <Application>Microsoft Office PowerPoint</Application>
  <PresentationFormat>全屏显示(4:3)</PresentationFormat>
  <Paragraphs>592</Paragraphs>
  <Slides>56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dbook-templ</vt:lpstr>
      <vt:lpstr>Recovery System</vt:lpstr>
      <vt:lpstr>Failure Classification</vt:lpstr>
      <vt:lpstr>Recovery Algorithms</vt:lpstr>
      <vt:lpstr>Transaction State</vt:lpstr>
      <vt:lpstr>Storage Structure</vt:lpstr>
      <vt:lpstr>Data Access</vt:lpstr>
      <vt:lpstr>Example of Data Access</vt:lpstr>
      <vt:lpstr>Data Access (Cont.)</vt:lpstr>
      <vt:lpstr>Recovery and Atomicity</vt:lpstr>
      <vt:lpstr>Log-Based Recovery</vt:lpstr>
      <vt:lpstr>Update transaction</vt:lpstr>
      <vt:lpstr>Update transaction (Cont.)</vt:lpstr>
      <vt:lpstr>Transaction Commit</vt:lpstr>
      <vt:lpstr>Deferred Database Modification</vt:lpstr>
      <vt:lpstr>Deferred Database Modification (Cont.)</vt:lpstr>
      <vt:lpstr>Deferred Database Modification (Cont.)</vt:lpstr>
      <vt:lpstr>Immediate Database Modification</vt:lpstr>
      <vt:lpstr>Immediate Database Modification Example</vt:lpstr>
      <vt:lpstr>Immediate Database Modification (Cont.)</vt:lpstr>
      <vt:lpstr>Immediate DB Modification Recovery Example</vt:lpstr>
      <vt:lpstr>Concurrency Control and Recovery</vt:lpstr>
      <vt:lpstr>Checkpoints</vt:lpstr>
      <vt:lpstr>Checkpoints (Cont.)</vt:lpstr>
      <vt:lpstr>Example of Checkpoints</vt:lpstr>
      <vt:lpstr>Recovery Algorithm</vt:lpstr>
      <vt:lpstr>Recovery Algorithm (Cont.)</vt:lpstr>
      <vt:lpstr>Recovery Algorithm (Cont.)</vt:lpstr>
      <vt:lpstr>Example of Recovery</vt:lpstr>
      <vt:lpstr>Log Record Buffering</vt:lpstr>
      <vt:lpstr>Log Record Buffering (Cont.)</vt:lpstr>
      <vt:lpstr>Database Buffering</vt:lpstr>
      <vt:lpstr>Database Buffering (Cont.)</vt:lpstr>
      <vt:lpstr>Buffer Management (Cont.)</vt:lpstr>
      <vt:lpstr>Buffer Management (Cont.)</vt:lpstr>
      <vt:lpstr>Fuzzy Checkpointing</vt:lpstr>
      <vt:lpstr>Fuzzy Checkpointing (Cont.)</vt:lpstr>
      <vt:lpstr>Failure with Loss of Nonvolatile Storage</vt:lpstr>
      <vt:lpstr>ARIES Recovery Algorithm</vt:lpstr>
      <vt:lpstr>ARIES</vt:lpstr>
      <vt:lpstr>ARIES Optimizations</vt:lpstr>
      <vt:lpstr>ARIES Data Structures</vt:lpstr>
      <vt:lpstr>ARIES Data Structures: Page LSN</vt:lpstr>
      <vt:lpstr>ARIES Data Structures: Log Record</vt:lpstr>
      <vt:lpstr>ARIES Data Structures: DirtyPage Table</vt:lpstr>
      <vt:lpstr>ARIES Data Structures</vt:lpstr>
      <vt:lpstr>ARIES Data Structures: Checkpoint Log</vt:lpstr>
      <vt:lpstr>ARIES Recovery Algorithm</vt:lpstr>
      <vt:lpstr>Aries Recovery: 3 Passes</vt:lpstr>
      <vt:lpstr>ARIES Recovery: Analysis</vt:lpstr>
      <vt:lpstr>ARIES Recovery: Analysis (Cont.)</vt:lpstr>
      <vt:lpstr>ARIES Redo Pass</vt:lpstr>
      <vt:lpstr>ARIES Undo Actions</vt:lpstr>
      <vt:lpstr>ARIES: Undo Pass</vt:lpstr>
      <vt:lpstr>Recovery Actions in ARIES</vt:lpstr>
      <vt:lpstr>Other ARIES Features</vt:lpstr>
      <vt:lpstr>Other ARIES Features (Cont.)</vt:lpstr>
    </vt:vector>
  </TitlesOfParts>
  <Company>IIT Bombay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Recovery System</dc:title>
  <dc:creator>S. Sudarshan;Bo Zhou</dc:creator>
  <cp:lastModifiedBy>Zhou Bo</cp:lastModifiedBy>
  <cp:revision>208</cp:revision>
  <dcterms:created xsi:type="dcterms:W3CDTF">2000-06-27T06:50:15Z</dcterms:created>
  <dcterms:modified xsi:type="dcterms:W3CDTF">2020-05-27T14:25:12Z</dcterms:modified>
</cp:coreProperties>
</file>