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62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63" r:id="rId19"/>
    <p:sldId id="316" r:id="rId20"/>
    <p:sldId id="317" r:id="rId21"/>
    <p:sldId id="364" r:id="rId22"/>
    <p:sldId id="365" r:id="rId23"/>
    <p:sldId id="320" r:id="rId24"/>
    <p:sldId id="321" r:id="rId25"/>
    <p:sldId id="366" r:id="rId26"/>
    <p:sldId id="367" r:id="rId27"/>
    <p:sldId id="368" r:id="rId28"/>
    <p:sldId id="325" r:id="rId29"/>
    <p:sldId id="326" r:id="rId30"/>
    <p:sldId id="327" r:id="rId31"/>
    <p:sldId id="328" r:id="rId32"/>
    <p:sldId id="369" r:id="rId33"/>
    <p:sldId id="370" r:id="rId34"/>
    <p:sldId id="331" r:id="rId35"/>
    <p:sldId id="372" r:id="rId36"/>
    <p:sldId id="373" r:id="rId37"/>
    <p:sldId id="374" r:id="rId38"/>
    <p:sldId id="375" r:id="rId39"/>
    <p:sldId id="376" r:id="rId40"/>
    <p:sldId id="377" r:id="rId41"/>
    <p:sldId id="344" r:id="rId42"/>
    <p:sldId id="358" r:id="rId43"/>
    <p:sldId id="378" r:id="rId44"/>
    <p:sldId id="379" r:id="rId45"/>
    <p:sldId id="380" r:id="rId46"/>
    <p:sldId id="356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ou Bo" initials="Z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9829" autoAdjust="0"/>
  </p:normalViewPr>
  <p:slideViewPr>
    <p:cSldViewPr snapToGrid="0">
      <p:cViewPr varScale="1">
        <p:scale>
          <a:sx n="97" d="100"/>
          <a:sy n="97" d="100"/>
        </p:scale>
        <p:origin x="-108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5A8C5C-BEC9-4DE3-9AE6-F05D92E1F8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684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CBBE45-CC5B-480F-AEA1-5CBF8F047C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113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8F823-8498-4D7C-B5B2-1ADDC252605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730F1-D486-46F3-8C87-CE37EAFDFEC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455EC-C0E5-4AEF-9262-2D1F8945EDD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E24B9-7877-48AC-984C-7E31D24932E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4ADF-9845-485D-A1B0-4CB2A4B6F31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69A58-8E1B-4C93-B6E5-C3D2EE57511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78ECF-7B70-4E84-936D-9EA03C4E9F2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12E4F-B9B2-4AD7-BF42-FAD1FD52C99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701A1-A4BD-49A1-BD4C-CD2F8C04F85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36EF8-CE1C-4EC6-8BA5-E34A39841D6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B7125-A174-4F16-9C64-E624259748A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32DD-28B9-43A0-845D-9957C2D126F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EF203-192D-4CD2-828E-A9F513E0A2C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D99C4-D147-4929-8F8F-F83AB2DE621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2AF4B-18EB-4177-AB4B-88710BDD2DD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FB9C5-3446-4FA1-899F-595FA19F0BB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666B0-A54F-417E-B0B6-467E6188A12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0AA8D-8CB6-41F9-8D7B-5BA3AE0BC64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ED20EC6-3B54-4874-B820-6483E7AFC0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8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6DFD9-DDBB-4B8E-B465-1EBE9EDD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2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66675"/>
            <a:ext cx="201930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66675"/>
            <a:ext cx="590550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4FA81-7916-4DAC-A05D-EB6E3CE057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4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659E-B670-49A6-8F09-DFB4330E2B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87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88A4D-7BF2-41CB-8E9E-41FCECBD02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80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FFB2-01BA-4B1A-A2A2-8EC84FFAF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8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F44E-B6A3-4068-8CF2-B78AC45D61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0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E16D-FCEB-44CA-8B96-117BE0296A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C9536-DCD3-45D1-A763-545B25AEAA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6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FF1F-FD5F-4005-8B1B-DBA175E910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54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F631-0CCA-4C07-BD79-F2DD205966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5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8E8478B-2B70-4EF6-A0EF-44E30CFB47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6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4916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65" name="Freeform 13"/>
              <p:cNvSpPr>
                <a:spLocks/>
              </p:cNvSpPr>
              <p:nvPr/>
            </p:nvSpPr>
            <p:spPr bwMode="ltGray">
              <a:xfrm>
                <a:off x="1790" y="1579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6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4916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6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6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0" name="Freeform 18"/>
                <p:cNvSpPr>
                  <a:spLocks/>
                </p:cNvSpPr>
                <p:nvPr/>
              </p:nvSpPr>
              <p:spPr bwMode="ltGray">
                <a:xfrm>
                  <a:off x="1720" y="1535"/>
                  <a:ext cx="167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4917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4917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4917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4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4918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3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4918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8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4919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9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492750" y="6613525"/>
            <a:ext cx="3571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 Bo Zhou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6CDAE4AE-3213-4772-B24F-A3033B9C74D2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666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le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257300"/>
            <a:ext cx="6872288" cy="424497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Structure of XML Data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XML Document Schema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Querying and Transformation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Application Program Interfaces to XML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Storage of XML Data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SQL/XML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Freedom of adding other informations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88670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Mixture of text with sub-elements is legal in XML.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1800" dirty="0" smtClean="0">
                <a:ea typeface="宋体" charset="-122"/>
              </a:rPr>
              <a:t>    </a:t>
            </a:r>
            <a:r>
              <a:rPr lang="en-US" altLang="zh-CN" dirty="0" smtClean="0">
                <a:ea typeface="宋体" charset="-122"/>
              </a:rPr>
              <a:t> &lt;course&gt;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cs typeface="+mn-cs"/>
              </a:rPr>
              <a:t>This course is being offered for the first time in 2009.</a:t>
            </a:r>
            <a:r>
              <a:rPr lang="en-US" altLang="zh-CN" sz="2000" i="1" dirty="0">
                <a:solidFill>
                  <a:schemeClr val="tx2"/>
                </a:solidFill>
                <a:ea typeface="宋体" charset="-122"/>
                <a:cs typeface="+mn-cs"/>
              </a:rPr>
              <a:t/>
            </a:r>
            <a:br>
              <a:rPr lang="en-US" altLang="zh-CN" sz="2000" i="1" dirty="0">
                <a:solidFill>
                  <a:schemeClr val="tx2"/>
                </a:solidFill>
                <a:ea typeface="宋体" charset="-122"/>
                <a:cs typeface="+mn-cs"/>
              </a:rPr>
            </a:br>
            <a:r>
              <a:rPr lang="en-US" altLang="zh-CN" dirty="0" smtClean="0">
                <a:ea typeface="宋体" charset="-122"/>
              </a:rPr>
              <a:t>     &lt;course id&gt; BIO-399 &lt;/course id&gt;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&lt;title&gt; Computational Biology &lt;/title&gt;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&lt;</a:t>
            </a:r>
            <a:r>
              <a:rPr lang="en-US" altLang="zh-CN" dirty="0" err="1" smtClean="0">
                <a:ea typeface="宋体" charset="-122"/>
              </a:rPr>
              <a:t>dept</a:t>
            </a:r>
            <a:r>
              <a:rPr lang="en-US" altLang="zh-CN" dirty="0" smtClean="0">
                <a:ea typeface="宋体" charset="-122"/>
              </a:rPr>
              <a:t> name&gt; Biology &lt;/</a:t>
            </a:r>
            <a:r>
              <a:rPr lang="en-US" altLang="zh-CN" dirty="0" err="1" smtClean="0">
                <a:ea typeface="宋体" charset="-122"/>
              </a:rPr>
              <a:t>dept</a:t>
            </a:r>
            <a:r>
              <a:rPr lang="en-US" altLang="zh-CN" dirty="0" smtClean="0">
                <a:ea typeface="宋体" charset="-122"/>
              </a:rPr>
              <a:t> name&gt;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&lt;credits&gt; 3 &lt;/credits&gt;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&lt;/course&gt;</a:t>
            </a: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Useful for document markup,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addition information</a:t>
            </a:r>
            <a:r>
              <a:rPr lang="en-US" altLang="zh-CN" dirty="0" smtClean="0">
                <a:ea typeface="宋体" charset="-122"/>
              </a:rPr>
              <a:t>. Will be discouraged for data representation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924800" cy="50292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Elements can have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attributes</a:t>
            </a:r>
          </a:p>
          <a:p>
            <a:pPr lvl="1">
              <a:buNone/>
            </a:pPr>
            <a:r>
              <a:rPr lang="en-US" altLang="zh-CN" b="1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&lt;course 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= “CS-101”</a:t>
            </a:r>
            <a:r>
              <a:rPr lang="en-US" altLang="zh-CN" dirty="0" smtClean="0">
                <a:ea typeface="宋体" charset="-122"/>
              </a:rPr>
              <a:t>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   &lt;title&gt; Intro. to Computer Science&lt;/title&gt;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   &lt;</a:t>
            </a:r>
            <a:r>
              <a:rPr lang="en-US" altLang="zh-CN" dirty="0" err="1" smtClean="0">
                <a:ea typeface="宋体" charset="-122"/>
              </a:rPr>
              <a:t>dept</a:t>
            </a:r>
            <a:r>
              <a:rPr lang="en-US" altLang="zh-CN" dirty="0" smtClean="0">
                <a:ea typeface="宋体" charset="-122"/>
              </a:rPr>
              <a:t> name&gt; Comp. Sci. &lt;/</a:t>
            </a:r>
            <a:r>
              <a:rPr lang="en-US" altLang="zh-CN" dirty="0" err="1" smtClean="0">
                <a:ea typeface="宋体" charset="-122"/>
              </a:rPr>
              <a:t>dept</a:t>
            </a:r>
            <a:r>
              <a:rPr lang="en-US" altLang="zh-CN" dirty="0" smtClean="0">
                <a:ea typeface="宋体" charset="-122"/>
              </a:rPr>
              <a:t> name&gt;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   &lt;credits&gt; 4 &lt;/credits&gt;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&lt;/course&gt;</a:t>
            </a:r>
            <a:endParaRPr lang="en-US" altLang="zh-CN" sz="1800" dirty="0" smtClean="0">
              <a:ea typeface="宋体" charset="-122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Attributes are specified by  </a:t>
            </a:r>
            <a:r>
              <a:rPr lang="en-US" altLang="zh-CN" i="1" dirty="0" smtClean="0">
                <a:ea typeface="宋体" charset="-122"/>
              </a:rPr>
              <a:t>name=value</a:t>
            </a:r>
            <a:r>
              <a:rPr lang="en-US" altLang="zh-CN" dirty="0" smtClean="0">
                <a:ea typeface="宋体" charset="-122"/>
              </a:rPr>
              <a:t> pairs inside the starting tag of an element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An element may have several attributes, but each attribute name can only occur once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1800" dirty="0" smtClean="0">
                <a:ea typeface="宋体" charset="-122"/>
              </a:rPr>
              <a:t>	&lt;course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= “CS-101”  credits=“4”</a:t>
            </a:r>
            <a:r>
              <a:rPr lang="en-US" altLang="zh-CN" sz="1800" dirty="0" smtClean="0">
                <a:ea typeface="宋体" charset="-122"/>
              </a:rPr>
              <a:t>&gt;</a:t>
            </a:r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Attributes vs. Subelements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Distinction between </a:t>
            </a:r>
            <a:r>
              <a:rPr lang="en-US" altLang="zh-CN" dirty="0" err="1" smtClean="0">
                <a:ea typeface="宋体" charset="-122"/>
              </a:rPr>
              <a:t>subelement</a:t>
            </a:r>
            <a:r>
              <a:rPr lang="en-US" altLang="zh-CN" dirty="0" smtClean="0">
                <a:ea typeface="宋体" charset="-122"/>
              </a:rPr>
              <a:t> and attribute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In the context of documents, attributes are part of markup, while </a:t>
            </a:r>
            <a:r>
              <a:rPr lang="en-US" altLang="zh-CN" sz="1800" dirty="0" err="1" smtClean="0">
                <a:ea typeface="宋体" charset="-122"/>
              </a:rPr>
              <a:t>subelement</a:t>
            </a:r>
            <a:r>
              <a:rPr lang="en-US" altLang="zh-CN" sz="1800" dirty="0" smtClean="0">
                <a:ea typeface="宋体" charset="-122"/>
              </a:rPr>
              <a:t> contents are part of the basic document contents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In the context of data representation, the difference is unclear and may be confusing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Same information can be represented in two ways</a:t>
            </a:r>
          </a:p>
          <a:p>
            <a:pPr lvl="3"/>
            <a:r>
              <a:rPr lang="en-US" altLang="zh-CN" sz="1800" dirty="0">
                <a:ea typeface="宋体" charset="-122"/>
              </a:rPr>
              <a:t>&lt;course 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= “CS-101”</a:t>
            </a:r>
            <a:r>
              <a:rPr lang="en-US" altLang="zh-CN" sz="1800" dirty="0">
                <a:ea typeface="宋体" charset="-122"/>
              </a:rPr>
              <a:t>&gt; … &lt;/course&gt;</a:t>
            </a:r>
          </a:p>
          <a:p>
            <a:pPr lvl="3"/>
            <a:r>
              <a:rPr lang="en-US" altLang="zh-CN" sz="1800" dirty="0">
                <a:ea typeface="宋体" charset="-122"/>
              </a:rPr>
              <a:t>&lt;course&gt;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   &lt;</a:t>
            </a:r>
            <a:r>
              <a:rPr lang="en-US" altLang="zh-CN" sz="1800" dirty="0" err="1" smtClean="0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&gt;CS-101&lt;/</a:t>
            </a:r>
            <a:r>
              <a:rPr lang="en-US" altLang="zh-CN" sz="1800" dirty="0" err="1" smtClean="0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&gt; </a:t>
            </a:r>
            <a:r>
              <a:rPr lang="en-US" altLang="zh-CN" sz="1800" dirty="0">
                <a:ea typeface="宋体" charset="-122"/>
              </a:rPr>
              <a:t>…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&lt;/course&gt;</a:t>
            </a:r>
          </a:p>
          <a:p>
            <a:pPr lvl="3"/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Suggestion: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 use attributes for identifiers or descriptive features of elements, and use sub-elements for contents</a:t>
            </a:r>
          </a:p>
          <a:p>
            <a:pPr lvl="1">
              <a:buFont typeface="Monotype Sorts" pitchFamily="2" charset="2"/>
              <a:buNone/>
            </a:pPr>
            <a:endParaRPr lang="en-US" altLang="zh-CN" sz="1600" dirty="0" smtClean="0">
              <a:solidFill>
                <a:schemeClr val="tx2"/>
              </a:solidFill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Namespaces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031875"/>
            <a:ext cx="796290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XML data has to be exchanged between organizations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Same tag name may have different meaning in different organizations, causing confusion on exchanged documents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Specifying a unique string as an element name avoids confusion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Better solution: use  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unique-name:element-name</a:t>
            </a:r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Avoid using long unique names all over document by using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XML Namespaces</a:t>
            </a:r>
          </a:p>
          <a:p>
            <a:pPr>
              <a:buFont typeface="Monotype Sorts" charset="2"/>
              <a:buNone/>
            </a:pPr>
            <a:r>
              <a:rPr lang="en-US" altLang="zh-CN" dirty="0" smtClean="0">
                <a:ea typeface="宋体" charset="-122"/>
              </a:rPr>
              <a:t> 	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&lt;university 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xmlns:yale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=“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  <a:hlinkClick r:id="rId2"/>
              </a:rPr>
              <a:t>http://www.yale.edu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”&gt;</a:t>
            </a:r>
            <a:br>
              <a:rPr lang="en-US" altLang="zh-CN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…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	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yale:course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   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yale:course_id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 CS-101 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yale:course_id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   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yale:title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 Intro. to Computer Science&lt;/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yale:title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   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yale:dept_name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 Comp. Sci. 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yale:dept_name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   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yale:credits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 4 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yale:credits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	 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yale:course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  <a:br>
              <a:rPr lang="en-US" altLang="zh-CN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…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	&lt;/university&gt;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More on XML Syntax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0391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Elements without </a:t>
            </a:r>
            <a:r>
              <a:rPr lang="en-US" altLang="zh-CN" dirty="0" err="1" smtClean="0">
                <a:ea typeface="宋体" charset="-122"/>
              </a:rPr>
              <a:t>subelements</a:t>
            </a:r>
            <a:r>
              <a:rPr lang="en-US" altLang="zh-CN" dirty="0" smtClean="0">
                <a:ea typeface="宋体" charset="-122"/>
              </a:rPr>
              <a:t> or text content can be abbreviated by ending the start tag with a  /&gt;  and deleting the end tag</a:t>
            </a:r>
          </a:p>
          <a:p>
            <a:pPr lvl="1"/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&lt;course  </a:t>
            </a:r>
            <a:r>
              <a:rPr lang="en-US" altLang="zh-CN" dirty="0" err="1" smtClean="0">
                <a:ea typeface="宋体" charset="-122"/>
              </a:rPr>
              <a:t>course_id</a:t>
            </a:r>
            <a:r>
              <a:rPr lang="en-US" altLang="zh-CN" dirty="0" smtClean="0">
                <a:ea typeface="宋体" charset="-122"/>
              </a:rPr>
              <a:t>=“CS-101” Title=“Intro. To Computer Science”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      </a:t>
            </a:r>
            <a:r>
              <a:rPr lang="en-US" altLang="zh-CN" dirty="0" err="1" smtClean="0">
                <a:ea typeface="宋体" charset="-122"/>
              </a:rPr>
              <a:t>dept_name</a:t>
            </a:r>
            <a:r>
              <a:rPr lang="en-US" altLang="zh-CN" dirty="0" smtClean="0">
                <a:ea typeface="宋体" charset="-122"/>
              </a:rPr>
              <a:t> = “Comp. Sci.” credits=“4”  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/&gt;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>
                <a:ea typeface="宋体" charset="-122"/>
              </a:rPr>
              <a:t>To store string data that may contain tags, without the tags being interpreted as sub-elements, use CDATA as below</a:t>
            </a:r>
          </a:p>
          <a:p>
            <a:pPr lvl="1"/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&lt;![CDATA[&lt;course&gt; … &lt;/course&gt;]]&gt;</a:t>
            </a:r>
          </a:p>
          <a:p>
            <a:pPr lvl="1">
              <a:buNone/>
            </a:pPr>
            <a:r>
              <a:rPr lang="en-US" altLang="zh-CN" sz="1800" dirty="0" smtClean="0">
                <a:ea typeface="宋体" charset="-122"/>
              </a:rPr>
              <a:t>Here, </a:t>
            </a:r>
            <a:r>
              <a:rPr lang="en-US" altLang="zh-CN" dirty="0">
                <a:ea typeface="宋体" charset="-122"/>
              </a:rPr>
              <a:t>&lt;course&gt; and &lt;/course&gt; are </a:t>
            </a:r>
            <a:r>
              <a:rPr lang="en-US" altLang="zh-CN" sz="1800" dirty="0" smtClean="0">
                <a:ea typeface="宋体" charset="-122"/>
              </a:rPr>
              <a:t>treated as just strings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CDATA stands for “character data”</a:t>
            </a:r>
          </a:p>
          <a:p>
            <a:pPr>
              <a:buFont typeface="Monotype Sort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 dirty="0" smtClean="0">
              <a:ea typeface="宋体" charset="-122"/>
            </a:endParaRPr>
          </a:p>
          <a:p>
            <a:endParaRPr lang="zh-CN" altLang="en-US" sz="2400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 Document Schema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Database schemas constrain what information can be stored, and the data types of stored values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XML documents are not required to have an associated schema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However, schemas are very important for XML data exchange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Otherwise, a site cannot automatically interpret data received from another site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Two mechanisms for specifying XML schema</a:t>
            </a:r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Document Type Definition (DTD)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Widely used</a:t>
            </a:r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XML Schema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Newer, increasing 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Document Type Definition (DTD)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type of an XML document can be specified using a DTD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DTD constraints structure of XML data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What elements can occur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What attributes can/must an element have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What </a:t>
            </a:r>
            <a:r>
              <a:rPr lang="en-US" altLang="zh-CN" sz="1800" dirty="0" err="1" smtClean="0">
                <a:ea typeface="宋体" charset="-122"/>
              </a:rPr>
              <a:t>subelements</a:t>
            </a:r>
            <a:r>
              <a:rPr lang="en-US" altLang="zh-CN" sz="1800" dirty="0" smtClean="0">
                <a:ea typeface="宋体" charset="-122"/>
              </a:rPr>
              <a:t> can/must occur inside each element, and how many times.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DTD does not constrain data types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All</a:t>
            </a:r>
            <a:r>
              <a:rPr lang="en-US" altLang="zh-CN" sz="1800" dirty="0" smtClean="0">
                <a:ea typeface="宋体" charset="-122"/>
              </a:rPr>
              <a:t> values represented as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strings</a:t>
            </a:r>
            <a:r>
              <a:rPr lang="en-US" altLang="zh-CN" sz="1800" dirty="0" smtClean="0">
                <a:ea typeface="宋体" charset="-122"/>
              </a:rPr>
              <a:t> in XML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DTD syntax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&lt;!ELEMENT </a:t>
            </a:r>
            <a:r>
              <a:rPr lang="en-US" altLang="zh-CN" sz="1800" dirty="0" err="1" smtClean="0">
                <a:ea typeface="宋体" charset="-122"/>
              </a:rPr>
              <a:t>element</a:t>
            </a:r>
            <a:r>
              <a:rPr lang="en-US" altLang="zh-CN" sz="1800" dirty="0" smtClean="0">
                <a:ea typeface="宋体" charset="-122"/>
              </a:rPr>
              <a:t> (</a:t>
            </a:r>
            <a:r>
              <a:rPr lang="en-US" altLang="zh-CN" sz="1800" dirty="0" err="1" smtClean="0">
                <a:ea typeface="宋体" charset="-122"/>
              </a:rPr>
              <a:t>subelements</a:t>
            </a:r>
            <a:r>
              <a:rPr lang="en-US" altLang="zh-CN" sz="1800" dirty="0" smtClean="0">
                <a:ea typeface="宋体" charset="-122"/>
              </a:rPr>
              <a:t>-specification) &gt;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&lt;!ATTLIST   element (attributes)  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Element Specification in DTD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err="1" smtClean="0">
                <a:ea typeface="宋体" charset="-122"/>
              </a:rPr>
              <a:t>Subelements</a:t>
            </a:r>
            <a:r>
              <a:rPr lang="en-US" altLang="zh-CN" sz="1800" dirty="0" smtClean="0">
                <a:ea typeface="宋体" charset="-122"/>
              </a:rPr>
              <a:t> can be specified as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names of elements, or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#PCDATA (parsed character data), i.e., character strings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EMPTY (no </a:t>
            </a:r>
            <a:r>
              <a:rPr lang="en-US" altLang="zh-CN" sz="1600" dirty="0" err="1" smtClean="0">
                <a:ea typeface="宋体" charset="-122"/>
              </a:rPr>
              <a:t>subelements</a:t>
            </a:r>
            <a:r>
              <a:rPr lang="en-US" altLang="zh-CN" sz="1600" dirty="0" smtClean="0">
                <a:ea typeface="宋体" charset="-122"/>
              </a:rPr>
              <a:t>) or ANY (anything can be a </a:t>
            </a:r>
            <a:r>
              <a:rPr lang="en-US" altLang="zh-CN" sz="1600" dirty="0" err="1" smtClean="0">
                <a:ea typeface="宋体" charset="-122"/>
              </a:rPr>
              <a:t>subelement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dirty="0" smtClean="0">
                <a:ea typeface="宋体" charset="-122"/>
              </a:rPr>
              <a:t>Example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altLang="zh-CN" sz="1600" dirty="0" smtClean="0">
                <a:ea typeface="宋体" charset="-122"/>
              </a:rPr>
              <a:t>	&lt;! ELEMENT department (</a:t>
            </a:r>
            <a:r>
              <a:rPr lang="en-US" altLang="zh-CN" sz="1600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  building, budget)&gt;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altLang="zh-CN" sz="1600" dirty="0" smtClean="0">
                <a:ea typeface="宋体" charset="-122"/>
              </a:rPr>
              <a:t>   	&lt;! ELEMENT </a:t>
            </a:r>
            <a:r>
              <a:rPr lang="en-US" altLang="zh-CN" sz="1600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 (#PCDATA)&gt;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altLang="zh-CN" sz="1600" dirty="0" smtClean="0">
                <a:ea typeface="宋体" charset="-122"/>
              </a:rPr>
              <a:t>	&lt;! ELEMENT budget (#PCDATA)&gt;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dirty="0" err="1" smtClean="0">
                <a:ea typeface="宋体" charset="-122"/>
              </a:rPr>
              <a:t>Subelement</a:t>
            </a:r>
            <a:r>
              <a:rPr lang="en-US" altLang="zh-CN" sz="1800" dirty="0" smtClean="0">
                <a:ea typeface="宋体" charset="-122"/>
              </a:rPr>
              <a:t> specification may have regular expressions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600" dirty="0" smtClean="0">
                <a:ea typeface="宋体" charset="-122"/>
              </a:rPr>
              <a:t> &lt;!ELEMENT university ( ( department | course | instructor | teaches )+)&gt;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Notation: 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 “|”   -  alternatives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 “+”  -  1 or more occurrences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 “*”   -  0 or more occurrences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 “?”   -  0 or 1 occurrence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zh-CN" altLang="en-US" sz="1600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University DTD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772400" cy="4863164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sz="1800" dirty="0">
                <a:ea typeface="宋体" charset="-122"/>
              </a:rPr>
              <a:t>&lt;!DOCTYPE  university [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university ( (</a:t>
            </a:r>
            <a:r>
              <a:rPr lang="en-US" altLang="zh-CN" sz="1800" dirty="0" err="1">
                <a:ea typeface="宋体" charset="-122"/>
              </a:rPr>
              <a:t>department|course|instructor|teaches</a:t>
            </a:r>
            <a:r>
              <a:rPr lang="en-US" altLang="zh-CN" sz="1800" dirty="0">
                <a:ea typeface="宋体" charset="-122"/>
              </a:rPr>
              <a:t>)+)&gt;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department ( 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name, building, budget)&gt;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course ( course id, title, 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name, credits)&gt;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instructor (IID, name, 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name, salary)&gt;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teaches (IID, course id)&gt;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building(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budget(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course id 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title 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credits(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IID(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name(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salary( #PCDATA )&gt;</a:t>
            </a:r>
          </a:p>
          <a:p>
            <a:pPr>
              <a:buFont typeface="Monotype Sorts" charset="2"/>
              <a:buNone/>
            </a:pPr>
            <a:r>
              <a:rPr lang="en-US" altLang="zh-CN" sz="1800" dirty="0">
                <a:ea typeface="宋体" charset="-122"/>
              </a:rPr>
              <a:t>]&gt;</a:t>
            </a:r>
          </a:p>
        </p:txBody>
      </p:sp>
    </p:spTree>
    <p:extLst>
      <p:ext uri="{BB962C8B-B14F-4D97-AF65-F5344CB8AC3E}">
        <p14:creationId xmlns:p14="http://schemas.microsoft.com/office/powerpoint/2010/main" val="24174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 Specification in DTD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8610600" cy="54102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Attribute specification : for each attribute 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Name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Type of attribute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CDATA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ID (identifier) or IDREF (ID reference) or IDREFS (multiple IDREFs)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Whether 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mandatory (#REQUIRED)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has a default value (value),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or neither (#IMPLIED)</a:t>
            </a:r>
          </a:p>
          <a:p>
            <a:r>
              <a:rPr lang="en-US" altLang="zh-CN" dirty="0" smtClean="0">
                <a:ea typeface="宋体" charset="-122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&lt;!ATTLIST course 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 CDATA #REQUIRED&gt;, or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&lt;!ATTLIST course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     ID       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 IDREF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altLang="zh-CN" dirty="0">
                <a:ea typeface="宋体" charset="-122"/>
              </a:rPr>
              <a:t>	instructors    IDREFS #IMPLIED   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15300" cy="5210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XML:  Extensible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Markup</a:t>
            </a:r>
            <a:r>
              <a:rPr lang="en-US" altLang="zh-CN" sz="1800" smtClean="0">
                <a:ea typeface="宋体" charset="-122"/>
              </a:rPr>
              <a:t> Language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Markup: anything in a document that is not intended to be part of the printed output;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The most famous markup language: HTML (Hyper-Text Markup Language);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XML Derived from SGML (Standard Generalized Markup Language), but simpler to use than SGML 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Was not originally conceived as a database technology.</a:t>
            </a:r>
          </a:p>
          <a:p>
            <a:pPr lvl="1">
              <a:lnSpc>
                <a:spcPct val="80000"/>
              </a:lnSpc>
            </a:pPr>
            <a:endParaRPr lang="en-US" altLang="zh-CN" sz="160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smtClean="0">
                <a:ea typeface="宋体" charset="-122"/>
              </a:rPr>
              <a:t>Extensible</a:t>
            </a:r>
            <a:r>
              <a:rPr lang="en-US" altLang="zh-CN" sz="1800" smtClean="0">
                <a:ea typeface="宋体" charset="-122"/>
              </a:rPr>
              <a:t>, unlike HTML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XML does </a:t>
            </a:r>
            <a:r>
              <a:rPr lang="en-US" altLang="zh-CN" sz="1600" smtClean="0">
                <a:solidFill>
                  <a:schemeClr val="tx2"/>
                </a:solidFill>
                <a:ea typeface="宋体" charset="-122"/>
              </a:rPr>
              <a:t>not prescribe </a:t>
            </a:r>
            <a:r>
              <a:rPr lang="en-US" altLang="zh-CN" sz="1600" smtClean="0">
                <a:ea typeface="宋体" charset="-122"/>
              </a:rPr>
              <a:t>the set of </a:t>
            </a:r>
            <a:r>
              <a:rPr lang="en-US" altLang="zh-CN" sz="1600" smtClean="0">
                <a:solidFill>
                  <a:schemeClr val="tx2"/>
                </a:solidFill>
                <a:ea typeface="宋体" charset="-122"/>
              </a:rPr>
              <a:t>tags</a:t>
            </a:r>
            <a:r>
              <a:rPr lang="en-US" altLang="zh-CN" sz="1600" smtClean="0">
                <a:ea typeface="宋体" charset="-122"/>
              </a:rPr>
              <a:t> allowed. 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Users can add new tags, and </a:t>
            </a:r>
            <a:r>
              <a:rPr lang="en-US" altLang="zh-CN" sz="1600" i="1" smtClean="0">
                <a:solidFill>
                  <a:schemeClr val="tx2"/>
                </a:solidFill>
                <a:ea typeface="宋体" charset="-122"/>
              </a:rPr>
              <a:t>separately</a:t>
            </a:r>
            <a:r>
              <a:rPr lang="en-US" altLang="zh-CN" sz="1600" smtClean="0">
                <a:ea typeface="宋体" charset="-122"/>
              </a:rPr>
              <a:t> specify how the tag should be handled for </a:t>
            </a:r>
            <a:r>
              <a:rPr lang="en-US" altLang="zh-CN" sz="1600" smtClean="0">
                <a:solidFill>
                  <a:schemeClr val="tx2"/>
                </a:solidFill>
                <a:ea typeface="宋体" charset="-122"/>
              </a:rPr>
              <a:t>display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Documents have tags giving extra information about sections of the document</a:t>
            </a:r>
          </a:p>
          <a:p>
            <a:pPr lvl="2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E.g.  </a:t>
            </a:r>
            <a:r>
              <a:rPr lang="en-US" altLang="zh-CN" sz="1600" smtClean="0">
                <a:solidFill>
                  <a:srgbClr val="0070C0"/>
                </a:solidFill>
                <a:ea typeface="宋体" charset="-122"/>
              </a:rPr>
              <a:t>&lt;title&gt; XML &lt;/title&gt;  &lt;slide&gt; Introduction …&lt;/slide&gt;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Ability of adding user define tags makes XML as a attractive way of exchanging  data among different applications. </a:t>
            </a:r>
          </a:p>
          <a:p>
            <a:pPr lvl="1">
              <a:lnSpc>
                <a:spcPct val="80000"/>
              </a:lnSpc>
            </a:pPr>
            <a:endParaRPr lang="en-US" altLang="zh-CN" sz="160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Defined by the WWW Consortium (W3C)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IDs and IDREFs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An element can have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at most one attribute of type ID</a:t>
            </a:r>
          </a:p>
          <a:p>
            <a:r>
              <a:rPr lang="en-US" altLang="zh-CN" smtClean="0">
                <a:ea typeface="宋体" charset="-122"/>
              </a:rPr>
              <a:t>The ID attribute value of each element in an XML document must be distinct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Thus the ID attribute value is an object identifier</a:t>
            </a:r>
          </a:p>
          <a:p>
            <a:r>
              <a:rPr lang="en-US" altLang="zh-CN" smtClean="0">
                <a:ea typeface="宋体" charset="-122"/>
              </a:rPr>
              <a:t>An attribute of type IDREF must contain the ID value of an element in the same document</a:t>
            </a:r>
          </a:p>
          <a:p>
            <a:r>
              <a:rPr lang="en-US" altLang="zh-CN" smtClean="0">
                <a:ea typeface="宋体" charset="-122"/>
              </a:rPr>
              <a:t>An attribute of type IDREFS contains a set of (0 or more) ID values.  Each ID value must contain the ID value of an element in the same document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University DTD with Attributes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University DTD with ID and IDREF attribute types.</a:t>
            </a:r>
            <a:br>
              <a:rPr lang="en-US" altLang="zh-CN" dirty="0"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&lt;!DOCTYPE </a:t>
            </a:r>
            <a:r>
              <a:rPr lang="en-US" altLang="zh-CN" sz="1800" dirty="0">
                <a:ea typeface="宋体" charset="-122"/>
              </a:rPr>
              <a:t>university-3 [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&lt;!ELEMENT university ( (</a:t>
            </a:r>
            <a:r>
              <a:rPr lang="en-US" altLang="zh-CN" sz="1800" dirty="0" err="1">
                <a:ea typeface="宋体" charset="-122"/>
              </a:rPr>
              <a:t>department|course|instructor</a:t>
            </a:r>
            <a:r>
              <a:rPr lang="en-US" altLang="zh-CN" sz="1800" dirty="0">
                <a:ea typeface="宋体" charset="-122"/>
              </a:rPr>
              <a:t>)+)&gt;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&lt;!ELEMENT department ( building, budget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&lt;!ATTLIST department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 ID #REQUIRED 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&lt;!ELEMENT course (title, credits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&lt;!ATTLIST course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</a:t>
            </a:r>
            <a:r>
              <a:rPr lang="en-US" altLang="zh-CN" sz="1800" dirty="0" err="1">
                <a:ea typeface="宋体" charset="-122"/>
              </a:rPr>
              <a:t>course_id</a:t>
            </a:r>
            <a:r>
              <a:rPr lang="en-US" altLang="zh-CN" sz="1800" dirty="0">
                <a:ea typeface="宋体" charset="-122"/>
              </a:rPr>
              <a:t> ID #REQUIRED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 IDREF #REQUIRED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instructors IDREFS #IMPLIED 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&lt;!ELEMENT instructor ( name, salary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&lt;!ATTLIST instructor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IID ID #REQUIRED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 IDREF #REQUIRED 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· · · declarations for title, credits, building,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budget, name and salary · · ·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]&gt;</a:t>
            </a:r>
          </a:p>
          <a:p>
            <a:endParaRPr lang="en-US" altLang="zh-CN" dirty="0">
              <a:solidFill>
                <a:srgbClr val="9933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10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096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XML data with ID and IDREF attributes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70104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N" altLang="zh-CN" sz="1800" dirty="0"/>
              <a:t>&lt;university-3&gt;</a:t>
            </a:r>
          </a:p>
          <a:p>
            <a:r>
              <a:rPr lang="en-IN" altLang="zh-CN" dirty="0"/>
              <a:t>       </a:t>
            </a:r>
            <a:r>
              <a:rPr lang="en-IN" altLang="zh-CN" dirty="0">
                <a:solidFill>
                  <a:srgbClr val="993300"/>
                </a:solidFill>
              </a:rPr>
              <a:t>&lt;department </a:t>
            </a:r>
            <a:r>
              <a:rPr lang="en-IN" altLang="zh-CN" dirty="0" err="1">
                <a:solidFill>
                  <a:srgbClr val="993300"/>
                </a:solidFill>
              </a:rPr>
              <a:t>dept</a:t>
            </a:r>
            <a:r>
              <a:rPr lang="en-IN" altLang="zh-CN" dirty="0">
                <a:solidFill>
                  <a:srgbClr val="993300"/>
                </a:solidFill>
              </a:rPr>
              <a:t> name=“Comp. Sci.”&gt;</a:t>
            </a:r>
          </a:p>
          <a:p>
            <a:r>
              <a:rPr lang="en-IN" altLang="zh-CN" dirty="0">
                <a:solidFill>
                  <a:srgbClr val="993300"/>
                </a:solidFill>
              </a:rPr>
              <a:t>               &lt;building&gt; Taylor &lt;/building&gt;</a:t>
            </a:r>
          </a:p>
          <a:p>
            <a:r>
              <a:rPr lang="en-IN" altLang="zh-CN" dirty="0">
                <a:solidFill>
                  <a:srgbClr val="993300"/>
                </a:solidFill>
              </a:rPr>
              <a:t>               &lt;budget&gt; 100000 &lt;/budget&gt;</a:t>
            </a:r>
          </a:p>
          <a:p>
            <a:r>
              <a:rPr lang="en-IN" altLang="zh-CN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altLang="zh-CN" dirty="0">
                <a:solidFill>
                  <a:srgbClr val="993300"/>
                </a:solidFill>
              </a:rPr>
              <a:t>       &lt;department </a:t>
            </a:r>
            <a:r>
              <a:rPr lang="en-IN" altLang="zh-CN" dirty="0" err="1">
                <a:solidFill>
                  <a:srgbClr val="993300"/>
                </a:solidFill>
              </a:rPr>
              <a:t>dept</a:t>
            </a:r>
            <a:r>
              <a:rPr lang="en-IN" altLang="zh-CN" dirty="0">
                <a:solidFill>
                  <a:srgbClr val="993300"/>
                </a:solidFill>
              </a:rPr>
              <a:t> name=“Biology”&gt;</a:t>
            </a:r>
          </a:p>
          <a:p>
            <a:r>
              <a:rPr lang="en-IN" altLang="zh-CN" dirty="0">
                <a:solidFill>
                  <a:srgbClr val="993300"/>
                </a:solidFill>
              </a:rPr>
              <a:t>               &lt;building&gt; Watson &lt;/building&gt;</a:t>
            </a:r>
          </a:p>
          <a:p>
            <a:r>
              <a:rPr lang="en-IN" altLang="zh-CN" dirty="0">
                <a:solidFill>
                  <a:srgbClr val="993300"/>
                </a:solidFill>
              </a:rPr>
              <a:t>               &lt;budget&gt; 90000 &lt;/budget&gt;</a:t>
            </a:r>
          </a:p>
          <a:p>
            <a:r>
              <a:rPr lang="en-IN" altLang="zh-CN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altLang="zh-CN" dirty="0"/>
              <a:t>       </a:t>
            </a:r>
            <a:r>
              <a:rPr lang="en-IN" altLang="zh-CN" dirty="0">
                <a:solidFill>
                  <a:srgbClr val="008000"/>
                </a:solidFill>
              </a:rPr>
              <a:t>&lt;course </a:t>
            </a:r>
            <a:r>
              <a:rPr lang="en-IN" altLang="zh-CN" dirty="0" err="1">
                <a:solidFill>
                  <a:srgbClr val="008000"/>
                </a:solidFill>
              </a:rPr>
              <a:t>course</a:t>
            </a:r>
            <a:r>
              <a:rPr lang="en-IN" altLang="zh-CN" dirty="0">
                <a:solidFill>
                  <a:srgbClr val="008000"/>
                </a:solidFill>
              </a:rPr>
              <a:t> id=“CS-101” </a:t>
            </a:r>
            <a:r>
              <a:rPr lang="en-IN" altLang="zh-CN" dirty="0" err="1">
                <a:solidFill>
                  <a:srgbClr val="008000"/>
                </a:solidFill>
              </a:rPr>
              <a:t>dept</a:t>
            </a:r>
            <a:r>
              <a:rPr lang="en-IN" altLang="zh-CN" dirty="0">
                <a:solidFill>
                  <a:srgbClr val="008000"/>
                </a:solidFill>
              </a:rPr>
              <a:t> name=“</a:t>
            </a:r>
            <a:r>
              <a:rPr lang="en-IN" altLang="zh-CN" dirty="0">
                <a:solidFill>
                  <a:srgbClr val="FF0000"/>
                </a:solidFill>
              </a:rPr>
              <a:t>Comp. </a:t>
            </a:r>
            <a:r>
              <a:rPr lang="en-IN" altLang="zh-CN" dirty="0" smtClean="0">
                <a:solidFill>
                  <a:srgbClr val="FF0000"/>
                </a:solidFill>
              </a:rPr>
              <a:t>Sci.</a:t>
            </a:r>
            <a:r>
              <a:rPr lang="en-IN" altLang="zh-CN" dirty="0" smtClean="0">
                <a:solidFill>
                  <a:srgbClr val="008000"/>
                </a:solidFill>
              </a:rPr>
              <a:t>”</a:t>
            </a:r>
            <a:endParaRPr lang="en-IN" altLang="zh-CN" dirty="0">
              <a:solidFill>
                <a:srgbClr val="008000"/>
              </a:solidFill>
            </a:endParaRPr>
          </a:p>
          <a:p>
            <a:r>
              <a:rPr lang="en-IN" altLang="zh-CN" dirty="0">
                <a:solidFill>
                  <a:srgbClr val="008000"/>
                </a:solidFill>
              </a:rPr>
              <a:t>                         instructors=“</a:t>
            </a:r>
            <a:r>
              <a:rPr lang="en-IN" altLang="zh-CN" dirty="0" smtClean="0">
                <a:solidFill>
                  <a:srgbClr val="FF0000"/>
                </a:solidFill>
              </a:rPr>
              <a:t>10101   </a:t>
            </a:r>
            <a:r>
              <a:rPr lang="en-IN" altLang="zh-CN" dirty="0">
                <a:solidFill>
                  <a:srgbClr val="FF0000"/>
                </a:solidFill>
              </a:rPr>
              <a:t>83821</a:t>
            </a:r>
            <a:r>
              <a:rPr lang="en-IN" altLang="zh-CN" dirty="0">
                <a:solidFill>
                  <a:srgbClr val="008000"/>
                </a:solidFill>
              </a:rPr>
              <a:t>”&gt;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        &lt;title&gt; Intro. to Computer Science &lt;/title&gt;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        &lt;credits&gt; 4 &lt;/credits&gt;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&lt;/course</a:t>
            </a:r>
            <a:r>
              <a:rPr lang="en-IN" altLang="zh-CN" dirty="0" smtClean="0">
                <a:solidFill>
                  <a:srgbClr val="008000"/>
                </a:solidFill>
              </a:rPr>
              <a:t>&gt;</a:t>
            </a:r>
            <a:endParaRPr lang="en-IN" altLang="zh-CN" dirty="0">
              <a:solidFill>
                <a:srgbClr val="008000"/>
              </a:solidFill>
            </a:endParaRPr>
          </a:p>
          <a:p>
            <a:r>
              <a:rPr lang="en-IN" altLang="zh-CN" dirty="0"/>
              <a:t> </a:t>
            </a:r>
            <a:r>
              <a:rPr lang="en-IN" altLang="zh-CN" dirty="0" smtClean="0"/>
              <a:t>      </a:t>
            </a:r>
            <a:r>
              <a:rPr lang="en-IN" altLang="zh-CN" dirty="0">
                <a:solidFill>
                  <a:srgbClr val="008000"/>
                </a:solidFill>
              </a:rPr>
              <a:t>&lt;course </a:t>
            </a:r>
            <a:r>
              <a:rPr lang="en-IN" altLang="zh-CN" dirty="0" err="1">
                <a:solidFill>
                  <a:srgbClr val="008000"/>
                </a:solidFill>
              </a:rPr>
              <a:t>course</a:t>
            </a:r>
            <a:r>
              <a:rPr lang="en-IN" altLang="zh-CN" dirty="0">
                <a:solidFill>
                  <a:srgbClr val="008000"/>
                </a:solidFill>
              </a:rPr>
              <a:t> id</a:t>
            </a:r>
            <a:r>
              <a:rPr lang="en-IN" altLang="zh-CN" dirty="0" smtClean="0">
                <a:solidFill>
                  <a:srgbClr val="008000"/>
                </a:solidFill>
              </a:rPr>
              <a:t>=“BIO-301” </a:t>
            </a:r>
            <a:r>
              <a:rPr lang="en-IN" altLang="zh-CN" dirty="0" err="1">
                <a:solidFill>
                  <a:srgbClr val="008000"/>
                </a:solidFill>
              </a:rPr>
              <a:t>dept</a:t>
            </a:r>
            <a:r>
              <a:rPr lang="en-IN" altLang="zh-CN" dirty="0">
                <a:solidFill>
                  <a:srgbClr val="008000"/>
                </a:solidFill>
              </a:rPr>
              <a:t> name</a:t>
            </a:r>
            <a:r>
              <a:rPr lang="en-IN" altLang="zh-CN" dirty="0" smtClean="0">
                <a:solidFill>
                  <a:srgbClr val="008000"/>
                </a:solidFill>
              </a:rPr>
              <a:t>=“</a:t>
            </a:r>
            <a:r>
              <a:rPr lang="en-IN" altLang="zh-CN" dirty="0" smtClean="0">
                <a:solidFill>
                  <a:srgbClr val="FF0000"/>
                </a:solidFill>
              </a:rPr>
              <a:t>Biology</a:t>
            </a:r>
            <a:r>
              <a:rPr lang="en-IN" altLang="zh-CN" dirty="0" smtClean="0">
                <a:solidFill>
                  <a:srgbClr val="008000"/>
                </a:solidFill>
              </a:rPr>
              <a:t>”…..&lt;/course&gt;</a:t>
            </a:r>
          </a:p>
          <a:p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dirty="0">
                <a:ea typeface="宋体" charset="-122"/>
              </a:rPr>
              <a:t>….</a:t>
            </a:r>
          </a:p>
          <a:p>
            <a:r>
              <a:rPr lang="en-US" altLang="zh-CN" dirty="0">
                <a:ea typeface="宋体" charset="-122"/>
              </a:rPr>
              <a:t>       </a:t>
            </a:r>
            <a:r>
              <a:rPr lang="en-IN" altLang="zh-CN" dirty="0">
                <a:solidFill>
                  <a:srgbClr val="006666"/>
                </a:solidFill>
              </a:rPr>
              <a:t>&lt;instructor IID=“10101” </a:t>
            </a:r>
            <a:r>
              <a:rPr lang="en-IN" altLang="zh-CN" dirty="0" err="1">
                <a:solidFill>
                  <a:srgbClr val="006666"/>
                </a:solidFill>
              </a:rPr>
              <a:t>dept</a:t>
            </a:r>
            <a:r>
              <a:rPr lang="en-IN" altLang="zh-CN" dirty="0">
                <a:solidFill>
                  <a:srgbClr val="006666"/>
                </a:solidFill>
              </a:rPr>
              <a:t> name=“Comp. Sci.”&gt;</a:t>
            </a:r>
          </a:p>
          <a:p>
            <a:r>
              <a:rPr lang="en-IN" altLang="zh-CN" dirty="0">
                <a:solidFill>
                  <a:srgbClr val="006666"/>
                </a:solidFill>
              </a:rPr>
              <a:t>                &lt;name&gt; Srinivasan &lt;/name&gt;</a:t>
            </a:r>
          </a:p>
          <a:p>
            <a:r>
              <a:rPr lang="en-IN" altLang="zh-CN" dirty="0">
                <a:solidFill>
                  <a:srgbClr val="006666"/>
                </a:solidFill>
              </a:rPr>
              <a:t>                &lt;salary&gt; 65000 &lt;/salary&gt;</a:t>
            </a:r>
          </a:p>
          <a:p>
            <a:r>
              <a:rPr lang="en-IN" altLang="zh-CN" dirty="0">
                <a:solidFill>
                  <a:srgbClr val="006666"/>
                </a:solidFill>
              </a:rPr>
              <a:t>       &lt;/instructor&gt;</a:t>
            </a:r>
          </a:p>
          <a:p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</a:t>
            </a:r>
            <a:r>
              <a:rPr lang="en-IN" altLang="zh-CN" dirty="0">
                <a:solidFill>
                  <a:srgbClr val="006666"/>
                </a:solidFill>
              </a:rPr>
              <a:t>&lt;instructor IID</a:t>
            </a:r>
            <a:r>
              <a:rPr lang="en-IN" altLang="zh-CN" dirty="0" smtClean="0">
                <a:solidFill>
                  <a:srgbClr val="006666"/>
                </a:solidFill>
              </a:rPr>
              <a:t>=“83821” </a:t>
            </a:r>
            <a:r>
              <a:rPr lang="en-IN" altLang="zh-CN" dirty="0" err="1">
                <a:solidFill>
                  <a:srgbClr val="006666"/>
                </a:solidFill>
              </a:rPr>
              <a:t>dept</a:t>
            </a:r>
            <a:r>
              <a:rPr lang="en-IN" altLang="zh-CN" dirty="0">
                <a:solidFill>
                  <a:srgbClr val="006666"/>
                </a:solidFill>
              </a:rPr>
              <a:t> name=“Comp. Sci</a:t>
            </a:r>
            <a:r>
              <a:rPr lang="en-IN" altLang="zh-CN" dirty="0" smtClean="0">
                <a:solidFill>
                  <a:srgbClr val="006666"/>
                </a:solidFill>
              </a:rPr>
              <a:t>.”   …..&lt;/instructor&gt;</a:t>
            </a:r>
          </a:p>
          <a:p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dirty="0">
                <a:ea typeface="宋体" charset="-122"/>
              </a:rPr>
              <a:t>….</a:t>
            </a:r>
          </a:p>
          <a:p>
            <a:r>
              <a:rPr lang="en-US" altLang="zh-CN" sz="1800" dirty="0">
                <a:ea typeface="宋体" charset="-122"/>
              </a:rPr>
              <a:t>&lt;/university-3&gt;</a:t>
            </a:r>
            <a:endParaRPr lang="en-IN" altLang="zh-CN" sz="1800" dirty="0"/>
          </a:p>
        </p:txBody>
      </p:sp>
      <p:sp>
        <p:nvSpPr>
          <p:cNvPr id="2" name="矩形 1"/>
          <p:cNvSpPr/>
          <p:nvPr/>
        </p:nvSpPr>
        <p:spPr bwMode="auto">
          <a:xfrm>
            <a:off x="4286863" y="3337489"/>
            <a:ext cx="668593" cy="22888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</a:rPr>
              <a:t>BIO-301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293806" y="3589582"/>
            <a:ext cx="609600" cy="123177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 flipH="1">
            <a:off x="3293806" y="3589582"/>
            <a:ext cx="1258529" cy="223111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 flipV="1">
            <a:off x="4719484" y="1425678"/>
            <a:ext cx="845574" cy="172064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H="1">
            <a:off x="3765755" y="3566371"/>
            <a:ext cx="700547" cy="80898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8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Limitations of DTDs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No typing of text elements and attributes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All values are strings, no integers, reals, etc.</a:t>
            </a:r>
          </a:p>
          <a:p>
            <a:r>
              <a:rPr lang="en-US" altLang="zh-CN" dirty="0" smtClean="0">
                <a:ea typeface="宋体" charset="-122"/>
              </a:rPr>
              <a:t>Difficult to specify unordered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set</a:t>
            </a:r>
            <a:r>
              <a:rPr lang="en-US" altLang="zh-CN" dirty="0" smtClean="0">
                <a:ea typeface="宋体" charset="-122"/>
              </a:rPr>
              <a:t>s of </a:t>
            </a:r>
            <a:r>
              <a:rPr lang="en-US" altLang="zh-CN" dirty="0" err="1" smtClean="0">
                <a:ea typeface="宋体" charset="-122"/>
              </a:rPr>
              <a:t>subelements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Order is usually irrelevant in databases (unlike in the document-layout environment from which XML evolved)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(A | B)* allows specification of an unordered set, but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Cannot ensure that each of A and B occurs only once</a:t>
            </a:r>
          </a:p>
          <a:p>
            <a:r>
              <a:rPr lang="en-US" altLang="zh-CN" dirty="0" smtClean="0">
                <a:ea typeface="宋体" charset="-122"/>
              </a:rPr>
              <a:t>IDs and IDREFs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are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untyped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instructors</a:t>
            </a:r>
            <a:r>
              <a:rPr lang="en-US" altLang="zh-CN" dirty="0">
                <a:ea typeface="宋体" charset="-122"/>
              </a:rPr>
              <a:t> attribute of an course may contain a reference to another course, which is meaningless</a:t>
            </a:r>
          </a:p>
          <a:p>
            <a:pPr lvl="2"/>
            <a:r>
              <a:rPr lang="en-US" altLang="zh-CN" i="1" dirty="0">
                <a:ea typeface="宋体" charset="-122"/>
              </a:rPr>
              <a:t>instructors</a:t>
            </a:r>
            <a:r>
              <a:rPr lang="en-US" altLang="zh-CN" dirty="0">
                <a:ea typeface="宋体" charset="-122"/>
              </a:rPr>
              <a:t> attribute should ideally be constrained to refer to instructor elements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 Schema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XML Schema is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more sophisticated</a:t>
            </a:r>
            <a:r>
              <a:rPr lang="en-US" altLang="zh-CN" dirty="0" smtClean="0">
                <a:ea typeface="宋体" charset="-122"/>
              </a:rPr>
              <a:t> schema language which addresses the drawbacks of DTDs.  Supports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Typing of values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E.g. integer, string, </a:t>
            </a:r>
            <a:r>
              <a:rPr lang="en-US" altLang="zh-CN" sz="1800" dirty="0" err="1" smtClean="0">
                <a:ea typeface="宋体" charset="-122"/>
              </a:rPr>
              <a:t>etc</a:t>
            </a:r>
            <a:endParaRPr lang="en-US" altLang="zh-CN" sz="1800" dirty="0" smtClean="0">
              <a:ea typeface="宋体" charset="-122"/>
            </a:endParaRPr>
          </a:p>
          <a:p>
            <a:pPr lvl="2"/>
            <a:r>
              <a:rPr lang="en-US" altLang="zh-CN" sz="1800" dirty="0" smtClean="0">
                <a:ea typeface="宋体" charset="-122"/>
              </a:rPr>
              <a:t>Also, constraints on min/max values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User-defined, complex types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more features, including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uniqueness and foreign key constraints, inheritance </a:t>
            </a:r>
          </a:p>
          <a:p>
            <a:r>
              <a:rPr lang="en-US" altLang="zh-CN" dirty="0" smtClean="0">
                <a:ea typeface="宋体" charset="-122"/>
              </a:rPr>
              <a:t>XML Schema is itself specified in XML syntax, unlike DTDs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More-standard representation, but verbose</a:t>
            </a:r>
          </a:p>
          <a:p>
            <a:r>
              <a:rPr lang="en-US" altLang="zh-CN" dirty="0" smtClean="0">
                <a:ea typeface="宋体" charset="-122"/>
              </a:rPr>
              <a:t>XML Scheme is integrated with namespaces </a:t>
            </a:r>
          </a:p>
          <a:p>
            <a:r>
              <a:rPr lang="en-US" altLang="zh-CN" dirty="0" smtClean="0">
                <a:ea typeface="宋体" charset="-122"/>
              </a:rPr>
              <a:t>BUT:  XML Schema is significantly more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complicated</a:t>
            </a:r>
            <a:r>
              <a:rPr lang="en-US" altLang="zh-CN" dirty="0" smtClean="0">
                <a:ea typeface="宋体" charset="-122"/>
              </a:rPr>
              <a:t> than DTDs.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XML Schema Version of Univ. DTD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777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N" altLang="zh-CN"/>
              <a:t>&lt;xs:schema xmlns:xs=“</a:t>
            </a:r>
            <a:r>
              <a:rPr lang="en-IN" altLang="zh-CN">
                <a:solidFill>
                  <a:schemeClr val="hlink"/>
                </a:solidFill>
              </a:rPr>
              <a:t>http://www.w3.org/2001/XMLSchema</a:t>
            </a:r>
            <a:r>
              <a:rPr lang="en-IN" altLang="zh-CN"/>
              <a:t>”&gt;</a:t>
            </a:r>
          </a:p>
          <a:p>
            <a:r>
              <a:rPr lang="en-IN" altLang="zh-CN"/>
              <a:t>&lt;xs:element name=“university” type=“universityType” /&gt;</a:t>
            </a:r>
          </a:p>
          <a:p>
            <a:r>
              <a:rPr lang="en-IN" altLang="zh-CN">
                <a:solidFill>
                  <a:srgbClr val="993300"/>
                </a:solidFill>
              </a:rPr>
              <a:t>&lt;xs:element name=“department”&gt;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&lt;xs:complexType&gt;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&lt;xs:sequence&gt;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    &lt;xs:element name=“dept name” type=“xs:string”/&gt;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    &lt;xs:element name=“building” type=“xs:string”/&gt;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    &lt;xs:element name=“budget” type=“xs:decimal”/&gt;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&lt;/xs:sequence&gt;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&lt;/xs:complexType&gt;</a:t>
            </a:r>
          </a:p>
          <a:p>
            <a:r>
              <a:rPr lang="en-IN" altLang="zh-CN">
                <a:solidFill>
                  <a:srgbClr val="993300"/>
                </a:solidFill>
              </a:rPr>
              <a:t>&lt;/xs:element&gt;</a:t>
            </a:r>
          </a:p>
          <a:p>
            <a:r>
              <a:rPr lang="en-US" altLang="zh-CN">
                <a:ea typeface="宋体" charset="-122"/>
              </a:rPr>
              <a:t>….</a:t>
            </a:r>
          </a:p>
          <a:p>
            <a:r>
              <a:rPr lang="en-IN" altLang="zh-CN">
                <a:solidFill>
                  <a:srgbClr val="008000"/>
                </a:solidFill>
              </a:rPr>
              <a:t>&lt;xs:element name=“instructor”&gt;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&lt;xs:complexType&gt;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&lt;xs:sequence&gt;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    &lt;xs:element name=“IID” type=“xs:string”/&gt;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    &lt;xs:element name=“name” type=“xs:string”/&gt;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    &lt;xs:element name=“dept name” type=“xs:string”/&gt;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    &lt;xs:element name=“salary” type=“xs:decimal”/&gt;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&lt;/xs:sequence&gt;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&lt;/xs:complexType&gt;</a:t>
            </a:r>
          </a:p>
          <a:p>
            <a:r>
              <a:rPr lang="en-IN" altLang="zh-CN">
                <a:solidFill>
                  <a:srgbClr val="008000"/>
                </a:solidFill>
              </a:rPr>
              <a:t>&lt;/xs:element&gt;</a:t>
            </a:r>
          </a:p>
          <a:p>
            <a:r>
              <a:rPr lang="en-US" altLang="zh-CN">
                <a:solidFill>
                  <a:srgbClr val="0033CC"/>
                </a:solidFill>
                <a:ea typeface="宋体" charset="-122"/>
              </a:rPr>
              <a:t>… Contd.</a:t>
            </a:r>
            <a:endParaRPr lang="en-I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XML Schema Version of Univ. DTD (Cont.)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77724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N" altLang="zh-CN" dirty="0"/>
              <a:t>….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&lt;</a:t>
            </a:r>
            <a:r>
              <a:rPr lang="en-IN" altLang="zh-CN" dirty="0" err="1">
                <a:solidFill>
                  <a:srgbClr val="008000"/>
                </a:solidFill>
              </a:rPr>
              <a:t>xs:complexType</a:t>
            </a:r>
            <a:r>
              <a:rPr lang="en-IN" altLang="zh-CN" dirty="0">
                <a:solidFill>
                  <a:srgbClr val="008000"/>
                </a:solidFill>
              </a:rPr>
              <a:t> name=“</a:t>
            </a:r>
            <a:r>
              <a:rPr lang="en-IN" altLang="zh-CN" dirty="0" err="1">
                <a:solidFill>
                  <a:srgbClr val="008000"/>
                </a:solidFill>
              </a:rPr>
              <a:t>UniversityType</a:t>
            </a:r>
            <a:r>
              <a:rPr lang="en-IN" altLang="zh-CN" dirty="0">
                <a:solidFill>
                  <a:srgbClr val="008000"/>
                </a:solidFill>
              </a:rPr>
              <a:t>”&gt;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&lt;</a:t>
            </a:r>
            <a:r>
              <a:rPr lang="en-IN" altLang="zh-CN" dirty="0" err="1">
                <a:solidFill>
                  <a:srgbClr val="008000"/>
                </a:solidFill>
              </a:rPr>
              <a:t>xs:sequence</a:t>
            </a:r>
            <a:r>
              <a:rPr lang="en-IN" altLang="zh-CN" dirty="0">
                <a:solidFill>
                  <a:srgbClr val="008000"/>
                </a:solidFill>
              </a:rPr>
              <a:t>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&lt;</a:t>
            </a:r>
            <a:r>
              <a:rPr lang="en-IN" altLang="zh-CN" dirty="0" err="1">
                <a:solidFill>
                  <a:srgbClr val="008000"/>
                </a:solidFill>
              </a:rPr>
              <a:t>xs:element</a:t>
            </a:r>
            <a:r>
              <a:rPr lang="en-IN" altLang="zh-CN" dirty="0">
                <a:solidFill>
                  <a:srgbClr val="008000"/>
                </a:solidFill>
              </a:rPr>
              <a:t> </a:t>
            </a:r>
            <a:r>
              <a:rPr lang="en-IN" altLang="zh-CN" dirty="0">
                <a:solidFill>
                  <a:srgbClr val="FF0000"/>
                </a:solidFill>
              </a:rPr>
              <a:t>ref=“department” </a:t>
            </a:r>
            <a:r>
              <a:rPr lang="en-IN" altLang="zh-CN" dirty="0">
                <a:solidFill>
                  <a:srgbClr val="008000"/>
                </a:solidFill>
              </a:rPr>
              <a:t>minOccurs=“0” </a:t>
            </a:r>
            <a:r>
              <a:rPr lang="en-IN" altLang="zh-CN" dirty="0" err="1">
                <a:solidFill>
                  <a:srgbClr val="008000"/>
                </a:solidFill>
              </a:rPr>
              <a:t>maxOccurs</a:t>
            </a:r>
            <a:r>
              <a:rPr lang="en-IN" altLang="zh-CN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&lt;</a:t>
            </a:r>
            <a:r>
              <a:rPr lang="en-IN" altLang="zh-CN" dirty="0" err="1">
                <a:solidFill>
                  <a:srgbClr val="008000"/>
                </a:solidFill>
              </a:rPr>
              <a:t>xs:element</a:t>
            </a:r>
            <a:r>
              <a:rPr lang="en-IN" altLang="zh-CN" dirty="0">
                <a:solidFill>
                  <a:srgbClr val="008000"/>
                </a:solidFill>
              </a:rPr>
              <a:t> ref=“course” minOccurs=“0” </a:t>
            </a:r>
            <a:r>
              <a:rPr lang="en-IN" altLang="zh-CN" dirty="0" err="1">
                <a:solidFill>
                  <a:srgbClr val="008000"/>
                </a:solidFill>
              </a:rPr>
              <a:t>maxOccurs</a:t>
            </a:r>
            <a:r>
              <a:rPr lang="en-IN" altLang="zh-CN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&lt;</a:t>
            </a:r>
            <a:r>
              <a:rPr lang="en-IN" altLang="zh-CN" dirty="0" err="1">
                <a:solidFill>
                  <a:srgbClr val="008000"/>
                </a:solidFill>
              </a:rPr>
              <a:t>xs:element</a:t>
            </a:r>
            <a:r>
              <a:rPr lang="en-IN" altLang="zh-CN" dirty="0">
                <a:solidFill>
                  <a:srgbClr val="008000"/>
                </a:solidFill>
              </a:rPr>
              <a:t> ref=“instructor” minOccurs=“0” </a:t>
            </a:r>
            <a:r>
              <a:rPr lang="en-IN" altLang="zh-CN" dirty="0" err="1">
                <a:solidFill>
                  <a:srgbClr val="008000"/>
                </a:solidFill>
              </a:rPr>
              <a:t>maxOccurs</a:t>
            </a:r>
            <a:r>
              <a:rPr lang="en-IN" altLang="zh-CN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&lt;</a:t>
            </a:r>
            <a:r>
              <a:rPr lang="en-IN" altLang="zh-CN" dirty="0" err="1">
                <a:solidFill>
                  <a:srgbClr val="008000"/>
                </a:solidFill>
              </a:rPr>
              <a:t>xs:element</a:t>
            </a:r>
            <a:r>
              <a:rPr lang="en-IN" altLang="zh-CN" dirty="0">
                <a:solidFill>
                  <a:srgbClr val="008000"/>
                </a:solidFill>
              </a:rPr>
              <a:t> ref=“teaches” minOccurs=“0” </a:t>
            </a:r>
            <a:r>
              <a:rPr lang="en-IN" altLang="zh-CN" dirty="0" err="1">
                <a:solidFill>
                  <a:srgbClr val="008000"/>
                </a:solidFill>
              </a:rPr>
              <a:t>maxOccurs</a:t>
            </a:r>
            <a:r>
              <a:rPr lang="en-IN" altLang="zh-CN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&lt;/</a:t>
            </a:r>
            <a:r>
              <a:rPr lang="en-IN" altLang="zh-CN" dirty="0" err="1">
                <a:solidFill>
                  <a:srgbClr val="008000"/>
                </a:solidFill>
              </a:rPr>
              <a:t>xs:sequence</a:t>
            </a:r>
            <a:r>
              <a:rPr lang="en-IN" altLang="zh-CN" dirty="0">
                <a:solidFill>
                  <a:srgbClr val="008000"/>
                </a:solidFill>
              </a:rPr>
              <a:t>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&lt;/</a:t>
            </a:r>
            <a:r>
              <a:rPr lang="en-IN" altLang="zh-CN" dirty="0" err="1">
                <a:solidFill>
                  <a:srgbClr val="008000"/>
                </a:solidFill>
              </a:rPr>
              <a:t>xs:complexType</a:t>
            </a:r>
            <a:r>
              <a:rPr lang="en-IN" altLang="zh-CN" dirty="0">
                <a:solidFill>
                  <a:srgbClr val="008000"/>
                </a:solidFill>
              </a:rPr>
              <a:t>&gt;</a:t>
            </a:r>
          </a:p>
          <a:p>
            <a:r>
              <a:rPr lang="en-IN" altLang="zh-CN" dirty="0"/>
              <a:t>&lt;/</a:t>
            </a:r>
            <a:r>
              <a:rPr lang="en-IN" altLang="zh-CN" dirty="0" err="1"/>
              <a:t>xs:schema</a:t>
            </a:r>
            <a:r>
              <a:rPr lang="en-IN" altLang="zh-CN" dirty="0"/>
              <a:t>&gt;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762000" y="3962400"/>
            <a:ext cx="76612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altLang="zh-CN" sz="1800">
                <a:ea typeface="宋体" charset="-122"/>
              </a:rPr>
              <a:t>Choice of “xs:” was ours -- any other namespace prefix could be chosen</a:t>
            </a:r>
          </a:p>
          <a:p>
            <a:r>
              <a:rPr lang="en-US" altLang="zh-CN" sz="1800">
                <a:ea typeface="宋体" charset="-122"/>
              </a:rPr>
              <a:t>Element “university” has type “universityType”, which is defined separately</a:t>
            </a:r>
          </a:p>
          <a:p>
            <a:pPr lvl="1"/>
            <a:r>
              <a:rPr lang="en-US" altLang="zh-CN" sz="1800">
                <a:ea typeface="宋体" charset="-122"/>
              </a:rPr>
              <a:t>xs:complexType is used later to create the named complex type “UniversityType”</a:t>
            </a:r>
          </a:p>
        </p:txBody>
      </p:sp>
    </p:spTree>
    <p:extLst>
      <p:ext uri="{BB962C8B-B14F-4D97-AF65-F5344CB8AC3E}">
        <p14:creationId xmlns:p14="http://schemas.microsoft.com/office/powerpoint/2010/main" val="8208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features of XML Schema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Attributes specified by </a:t>
            </a:r>
            <a:r>
              <a:rPr lang="en-US" altLang="zh-CN" dirty="0" err="1">
                <a:ea typeface="宋体" charset="-122"/>
              </a:rPr>
              <a:t>xs:attribute</a:t>
            </a:r>
            <a:r>
              <a:rPr lang="en-US" altLang="zh-CN" dirty="0">
                <a:ea typeface="宋体" charset="-122"/>
              </a:rPr>
              <a:t> tag:</a:t>
            </a:r>
          </a:p>
          <a:p>
            <a:pPr lvl="1"/>
            <a:r>
              <a:rPr lang="en-US" altLang="zh-CN" dirty="0">
                <a:ea typeface="宋体" charset="-122"/>
              </a:rPr>
              <a:t>&lt;</a:t>
            </a:r>
            <a:r>
              <a:rPr lang="en-US" altLang="zh-CN" dirty="0" err="1">
                <a:ea typeface="宋体" charset="-122"/>
              </a:rPr>
              <a:t>xs:attribute</a:t>
            </a:r>
            <a:r>
              <a:rPr lang="en-US" altLang="zh-CN" dirty="0">
                <a:ea typeface="宋体" charset="-122"/>
              </a:rPr>
              <a:t> name = “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”/&gt;</a:t>
            </a:r>
          </a:p>
          <a:p>
            <a:pPr lvl="1"/>
            <a:r>
              <a:rPr lang="en-US" altLang="zh-CN" dirty="0">
                <a:ea typeface="宋体" charset="-122"/>
              </a:rPr>
              <a:t>adding the attribute use = “required” means value must be specified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Key constraint: “department names form a key for department elements under the root university element: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&lt;</a:t>
            </a:r>
            <a:r>
              <a:rPr lang="en-US" altLang="zh-CN" sz="1800" dirty="0" err="1">
                <a:solidFill>
                  <a:srgbClr val="FF0000"/>
                </a:solidFill>
                <a:ea typeface="宋体" charset="-122"/>
              </a:rPr>
              <a:t>xs:key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 name = “</a:t>
            </a:r>
            <a:r>
              <a:rPr lang="en-US" altLang="zh-CN" sz="1800" dirty="0" err="1">
                <a:solidFill>
                  <a:srgbClr val="FF0000"/>
                </a:solidFill>
                <a:ea typeface="宋体" charset="-122"/>
              </a:rPr>
              <a:t>deptKey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”</a:t>
            </a:r>
            <a:r>
              <a:rPr lang="en-US" altLang="zh-CN" sz="1800" dirty="0">
                <a:ea typeface="宋体" charset="-122"/>
              </a:rPr>
              <a:t>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	&lt;</a:t>
            </a:r>
            <a:r>
              <a:rPr lang="en-US" altLang="zh-CN" sz="1800" dirty="0" err="1">
                <a:ea typeface="宋体" charset="-122"/>
              </a:rPr>
              <a:t>xs:selector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xpath</a:t>
            </a:r>
            <a:r>
              <a:rPr lang="en-US" altLang="zh-CN" sz="1800" dirty="0">
                <a:ea typeface="宋体" charset="-122"/>
              </a:rPr>
              <a:t> = “/university/department”/&gt;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	&lt;</a:t>
            </a:r>
            <a:r>
              <a:rPr lang="en-US" altLang="zh-CN" sz="1800" dirty="0" err="1">
                <a:ea typeface="宋体" charset="-122"/>
              </a:rPr>
              <a:t>xs:field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xpath</a:t>
            </a:r>
            <a:r>
              <a:rPr lang="en-US" altLang="zh-CN" sz="1800" dirty="0">
                <a:ea typeface="宋体" charset="-122"/>
              </a:rPr>
              <a:t> = “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&lt;\</a:t>
            </a:r>
            <a:r>
              <a:rPr lang="en-US" altLang="zh-CN" sz="1800" dirty="0" err="1">
                <a:ea typeface="宋体" charset="-122"/>
              </a:rPr>
              <a:t>xs:key</a:t>
            </a:r>
            <a:r>
              <a:rPr lang="en-US" altLang="zh-CN" sz="1800" dirty="0">
                <a:ea typeface="宋体" charset="-122"/>
              </a:rPr>
              <a:t>&gt;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Foreign key constraint from course to department: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&lt;</a:t>
            </a:r>
            <a:r>
              <a:rPr lang="en-US" altLang="zh-CN" sz="1800" dirty="0" err="1">
                <a:solidFill>
                  <a:srgbClr val="FF0000"/>
                </a:solidFill>
                <a:ea typeface="宋体" charset="-122"/>
              </a:rPr>
              <a:t>xs:keyref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name = “</a:t>
            </a:r>
            <a:r>
              <a:rPr lang="en-US" altLang="zh-CN" sz="1800" dirty="0" err="1">
                <a:ea typeface="宋体" charset="-122"/>
              </a:rPr>
              <a:t>courseDeptFKey</a:t>
            </a:r>
            <a:r>
              <a:rPr lang="en-US" altLang="zh-CN" sz="1800" dirty="0">
                <a:ea typeface="宋体" charset="-122"/>
              </a:rPr>
              <a:t>” 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refer=“</a:t>
            </a:r>
            <a:r>
              <a:rPr lang="en-US" altLang="zh-CN" sz="1800" dirty="0" err="1">
                <a:solidFill>
                  <a:srgbClr val="FF0000"/>
                </a:solidFill>
                <a:ea typeface="宋体" charset="-122"/>
              </a:rPr>
              <a:t>deptKey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”</a:t>
            </a:r>
            <a:r>
              <a:rPr lang="en-US" altLang="zh-CN" sz="1800" dirty="0">
                <a:ea typeface="宋体" charset="-122"/>
              </a:rPr>
              <a:t>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	&lt;</a:t>
            </a:r>
            <a:r>
              <a:rPr lang="en-US" altLang="zh-CN" sz="1800" dirty="0" err="1">
                <a:ea typeface="宋体" charset="-122"/>
              </a:rPr>
              <a:t>xs:selector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xpath</a:t>
            </a:r>
            <a:r>
              <a:rPr lang="en-US" altLang="zh-CN" sz="1800" dirty="0">
                <a:ea typeface="宋体" charset="-122"/>
              </a:rPr>
              <a:t> = “/university/course”/&gt;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	&lt;</a:t>
            </a:r>
            <a:r>
              <a:rPr lang="en-US" altLang="zh-CN" sz="1800" dirty="0" err="1">
                <a:ea typeface="宋体" charset="-122"/>
              </a:rPr>
              <a:t>xs:field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xpath</a:t>
            </a:r>
            <a:r>
              <a:rPr lang="en-US" altLang="zh-CN" sz="1800" dirty="0">
                <a:ea typeface="宋体" charset="-122"/>
              </a:rPr>
              <a:t> = “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&lt;\</a:t>
            </a:r>
            <a:r>
              <a:rPr lang="en-US" altLang="zh-CN" sz="1800" dirty="0" err="1">
                <a:ea typeface="宋体" charset="-122"/>
              </a:rPr>
              <a:t>xs:keyref</a:t>
            </a:r>
            <a:r>
              <a:rPr lang="en-US" altLang="zh-CN" sz="1800" dirty="0">
                <a:ea typeface="宋体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492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Querying and Transforming XML Data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Translation of information from one XML schema to another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Querying on XML data 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Above two are closely related, and handled by the same tools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Standard XML querying/translation languages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XPath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Simple language consisting of path expressions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XSLT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Simple language designed for translation from XML to XML and XML to HTML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XQuery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An XML query language with a rich set of features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Tree Model of XML Data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91500" cy="51339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Query and transformation languages are based on a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tree model</a:t>
            </a:r>
            <a:r>
              <a:rPr lang="en-US" altLang="zh-CN" dirty="0" smtClean="0">
                <a:ea typeface="宋体" charset="-122"/>
              </a:rPr>
              <a:t> of XML data</a:t>
            </a:r>
          </a:p>
          <a:p>
            <a:r>
              <a:rPr lang="en-US" altLang="zh-CN" dirty="0" smtClean="0">
                <a:ea typeface="宋体" charset="-122"/>
              </a:rPr>
              <a:t>An XML document is modeled as a tree, with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nodes</a:t>
            </a:r>
            <a:r>
              <a:rPr lang="en-US" altLang="zh-CN" dirty="0" smtClean="0">
                <a:ea typeface="宋体" charset="-122"/>
              </a:rPr>
              <a:t> corresponding to elements and attributes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Element nodes have child nodes, which can be attributes or </a:t>
            </a:r>
            <a:r>
              <a:rPr lang="en-US" altLang="zh-CN" sz="1800" dirty="0" err="1" smtClean="0">
                <a:ea typeface="宋体" charset="-122"/>
              </a:rPr>
              <a:t>subelements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Text in an element is modeled as a text node child of the element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Children of a node are ordered according to their order in the XML document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Element and attribute nodes (except for the root node) have a single parent, which is an element node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root node has a single child, which is the root element of the document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 XML Sample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91500" cy="5210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Tags make data (relatively) self-documenting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&lt;university&gt;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&lt;department&gt;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&lt;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 Comp. Sci. &lt;/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&lt;building&gt; Taylor &lt;/building&gt;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&lt;budget&gt; 100000 &lt;/budget&gt;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&lt;/department&gt;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&lt;course&gt;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 &lt;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 CS-101 &lt;/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 &lt;title&gt; Intro. to Computer Science &lt;/title&gt;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 &lt;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 Comp. 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Sci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&lt;/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 &lt;credits&gt; 4 &lt;/credits&gt;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&lt;/course&gt;</a:t>
            </a:r>
          </a:p>
          <a:p>
            <a:pPr lvl="1">
              <a:buFont typeface="Monotype Sorts" charset="2"/>
              <a:buNone/>
            </a:pP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&lt;/university&gt;</a:t>
            </a:r>
            <a:endParaRPr lang="en-US" altLang="zh-CN" sz="1800" dirty="0" smtClean="0">
              <a:solidFill>
                <a:srgbClr val="993300"/>
              </a:solidFill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 smtClean="0">
              <a:solidFill>
                <a:srgbClr val="99330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XPath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XPath is used to address (select) parts of documents using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path expressions</a:t>
            </a:r>
          </a:p>
          <a:p>
            <a:r>
              <a:rPr lang="en-US" altLang="zh-CN" dirty="0" smtClean="0">
                <a:ea typeface="宋体" charset="-122"/>
              </a:rPr>
              <a:t>A path expression is a sequence of steps separated by “/”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Think of file names in a directory hierarchy</a:t>
            </a:r>
          </a:p>
          <a:p>
            <a:r>
              <a:rPr lang="en-US" altLang="zh-CN" dirty="0" smtClean="0">
                <a:ea typeface="宋体" charset="-122"/>
              </a:rPr>
              <a:t>Result of path expression:  set of values that along with their containing elements/attributes match the specified path </a:t>
            </a:r>
          </a:p>
          <a:p>
            <a:r>
              <a:rPr lang="en-US" altLang="zh-CN" dirty="0">
                <a:ea typeface="宋体" charset="-122"/>
              </a:rPr>
              <a:t>E.g.     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/university-3/instructor/name</a:t>
            </a:r>
            <a:r>
              <a:rPr lang="en-US" altLang="zh-CN" dirty="0">
                <a:ea typeface="宋体" charset="-122"/>
              </a:rPr>
              <a:t>   evaluated on the university-3 data we saw earlier returns</a:t>
            </a:r>
          </a:p>
          <a:p>
            <a:pPr lvl="1">
              <a:buFont typeface="Monotype Sorts" charset="2"/>
              <a:buNone/>
            </a:pPr>
            <a:r>
              <a:rPr lang="en-US" altLang="zh-CN" dirty="0">
                <a:ea typeface="宋体" charset="-122"/>
              </a:rPr>
              <a:t>    &lt;name&gt;Srinivasan&lt;/name&gt;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&lt;name&gt;Brandt&lt;/</a:t>
            </a:r>
            <a:r>
              <a:rPr lang="en-US" altLang="zh-CN" dirty="0" smtClean="0">
                <a:ea typeface="宋体" charset="-122"/>
              </a:rPr>
              <a:t>name&gt;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&lt;name&gt;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Crick</a:t>
            </a:r>
            <a:r>
              <a:rPr lang="en-US" altLang="zh-CN" dirty="0" smtClean="0">
                <a:ea typeface="宋体" charset="-122"/>
              </a:rPr>
              <a:t>&lt;/name&gt;</a:t>
            </a:r>
            <a:endParaRPr lang="en-US" altLang="zh-CN" dirty="0" smtClean="0">
              <a:solidFill>
                <a:srgbClr val="006666"/>
              </a:solidFill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E.g.       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/university-3/instructor/name/text( 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dirty="0" smtClean="0">
                <a:ea typeface="宋体" charset="-122"/>
              </a:rPr>
              <a:t>        </a:t>
            </a:r>
            <a:r>
              <a:rPr lang="en-US" altLang="zh-CN" dirty="0">
                <a:ea typeface="宋体" charset="-122"/>
              </a:rPr>
              <a:t>returns the same names, but without the enclosing tags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XPath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924800" cy="5257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initial “/” denotes root of the document (above the top-level tag)</a:t>
            </a:r>
          </a:p>
          <a:p>
            <a:r>
              <a:rPr lang="en-US" altLang="zh-CN" dirty="0" smtClean="0">
                <a:ea typeface="宋体" charset="-122"/>
              </a:rPr>
              <a:t>Path expressions are evaluated left to right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Each step operates on the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set of instances</a:t>
            </a:r>
            <a:r>
              <a:rPr lang="en-US" altLang="zh-CN" sz="1800" dirty="0" smtClean="0">
                <a:ea typeface="宋体" charset="-122"/>
              </a:rPr>
              <a:t> produced by the previous step</a:t>
            </a:r>
          </a:p>
          <a:p>
            <a:r>
              <a:rPr lang="en-US" altLang="zh-CN" dirty="0" smtClean="0">
                <a:ea typeface="宋体" charset="-122"/>
              </a:rPr>
              <a:t>Selection predicates may follow any step in a path, in [ ]</a:t>
            </a:r>
          </a:p>
          <a:p>
            <a:pPr lvl="1"/>
            <a:r>
              <a:rPr lang="en-US" altLang="zh-CN" dirty="0">
                <a:ea typeface="宋体" charset="-122"/>
              </a:rPr>
              <a:t>E.g.  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/university-3/course[credits &gt;= 4] </a:t>
            </a:r>
          </a:p>
          <a:p>
            <a:pPr lvl="2"/>
            <a:r>
              <a:rPr lang="en-US" altLang="zh-CN" dirty="0">
                <a:ea typeface="宋体" charset="-122"/>
              </a:rPr>
              <a:t>returns </a:t>
            </a:r>
            <a:r>
              <a:rPr lang="en-US" altLang="zh-CN" dirty="0" smtClean="0">
                <a:ea typeface="宋体" charset="-122"/>
              </a:rPr>
              <a:t>course elements </a:t>
            </a:r>
            <a:r>
              <a:rPr lang="en-US" altLang="zh-CN" dirty="0">
                <a:ea typeface="宋体" charset="-122"/>
              </a:rPr>
              <a:t>with a </a:t>
            </a:r>
            <a:r>
              <a:rPr lang="en-US" altLang="zh-CN" dirty="0" smtClean="0">
                <a:ea typeface="宋体" charset="-122"/>
              </a:rPr>
              <a:t>credits </a:t>
            </a:r>
            <a:r>
              <a:rPr lang="en-US" altLang="zh-CN" dirty="0">
                <a:ea typeface="宋体" charset="-122"/>
              </a:rPr>
              <a:t>value greater </a:t>
            </a:r>
            <a:r>
              <a:rPr lang="en-US" altLang="zh-CN" dirty="0" smtClean="0">
                <a:ea typeface="宋体" charset="-122"/>
              </a:rPr>
              <a:t>then or equal to 4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/university-3/course[credits]  </a:t>
            </a:r>
            <a:r>
              <a:rPr lang="en-US" altLang="zh-CN" dirty="0">
                <a:ea typeface="宋体" charset="-122"/>
              </a:rPr>
              <a:t>returns </a:t>
            </a:r>
            <a:r>
              <a:rPr lang="en-US" altLang="zh-CN" dirty="0" smtClean="0">
                <a:ea typeface="宋体" charset="-122"/>
              </a:rPr>
              <a:t>course elements </a:t>
            </a:r>
            <a:r>
              <a:rPr lang="en-US" altLang="zh-CN" dirty="0">
                <a:ea typeface="宋体" charset="-122"/>
              </a:rPr>
              <a:t>containing a credits </a:t>
            </a:r>
            <a:r>
              <a:rPr lang="en-US" altLang="zh-CN" dirty="0" err="1">
                <a:ea typeface="宋体" charset="-122"/>
              </a:rPr>
              <a:t>subelement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Attributes are accessed using “@”</a:t>
            </a:r>
          </a:p>
          <a:p>
            <a:pPr lvl="1"/>
            <a:r>
              <a:rPr lang="en-US" altLang="zh-CN" dirty="0">
                <a:ea typeface="宋体" charset="-122"/>
              </a:rPr>
              <a:t>E.g.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/university-3/course[credits &gt;= 4]/@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course_id</a:t>
            </a:r>
            <a:endParaRPr lang="en-US" altLang="zh-CN" dirty="0">
              <a:solidFill>
                <a:srgbClr val="993300"/>
              </a:solidFill>
              <a:ea typeface="宋体" charset="-122"/>
            </a:endParaRPr>
          </a:p>
          <a:p>
            <a:pPr lvl="2"/>
            <a:r>
              <a:rPr lang="en-US" altLang="zh-CN" dirty="0">
                <a:ea typeface="宋体" charset="-122"/>
              </a:rPr>
              <a:t>returns the course identifiers of courses with credits &gt;= 4</a:t>
            </a:r>
          </a:p>
          <a:p>
            <a:pPr lvl="1"/>
            <a:r>
              <a:rPr lang="en-US" altLang="zh-CN" dirty="0">
                <a:ea typeface="宋体" charset="-122"/>
              </a:rPr>
              <a:t>IDREF attributes are not dereferenced automatically (more on this later)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Functions in XPath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XPath provides several functions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 function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count()</a:t>
            </a:r>
            <a:r>
              <a:rPr lang="en-US" altLang="zh-CN">
                <a:ea typeface="宋体" charset="-122"/>
              </a:rPr>
              <a:t>  at the end of a path counts the number of elements in the set generated by the path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E.g.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/university-2/instructor[count(./teaches/course)&gt; 2]</a:t>
            </a:r>
          </a:p>
          <a:p>
            <a:pPr lvl="3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Returns instructors teaching more than 2 courses (on university-2 schema)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Also function for testing position (1, 2, ..) of node w.r.t. siblings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Boolean connectives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and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or</a:t>
            </a:r>
            <a:r>
              <a:rPr lang="en-US" altLang="zh-CN">
                <a:ea typeface="宋体" charset="-122"/>
              </a:rPr>
              <a:t> and function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not() </a:t>
            </a:r>
            <a:r>
              <a:rPr lang="en-US" altLang="zh-CN">
                <a:ea typeface="宋体" charset="-122"/>
              </a:rPr>
              <a:t>can be used in predicates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IDREFs can be referenced using function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id()	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993300"/>
                </a:solidFill>
                <a:ea typeface="宋体" charset="-122"/>
              </a:rPr>
              <a:t>id()</a:t>
            </a:r>
            <a:r>
              <a:rPr lang="en-US" altLang="zh-CN">
                <a:ea typeface="宋体" charset="-122"/>
              </a:rPr>
              <a:t> can also be applied to sets of references such as IDREFS and even to strings containing multiple references separated by blanks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E.g. 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/university-3/course/id(@dept_name)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returns all department elements referred to from the dept_name attribute of course elements.</a:t>
            </a:r>
            <a:endParaRPr lang="en-US" altLang="zh-CN" sz="16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16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0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XPath Features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467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Operator “|” used to implement union </a:t>
            </a:r>
          </a:p>
          <a:p>
            <a:pPr lvl="1"/>
            <a:r>
              <a:rPr lang="en-US" altLang="zh-CN" dirty="0">
                <a:ea typeface="宋体" charset="-122"/>
              </a:rPr>
              <a:t>E.g.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/university-3/course[@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name=“Comp. 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Sci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”]   |</a:t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       /university-3/course[@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name=“Biology”]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Gives union of Comp. Sci. and Biology courses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However, “|” cannot be nested inside other operators.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“//” can be used to skip multiple levels of nodes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E.g.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/university-3//name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finds any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name</a:t>
            </a:r>
            <a:r>
              <a:rPr lang="en-US" altLang="zh-CN" dirty="0">
                <a:ea typeface="宋体" charset="-122"/>
              </a:rPr>
              <a:t> element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anywhere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 under the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</a:t>
            </a:r>
            <a:r>
              <a:rPr lang="en-US" altLang="zh-CN" dirty="0">
                <a:ea typeface="宋体" charset="-122"/>
              </a:rPr>
              <a:t> element, regardless of the element in which it is contained.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 step in the path can go to parents, siblings, ancestors and descendants  of the nodes generated by the previous step, not just to the children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“//”, described above, is a short from for specifying “all descendants”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“..” specifies the parent.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doc(name) returns the root of a named document </a:t>
            </a:r>
          </a:p>
          <a:p>
            <a:pPr>
              <a:lnSpc>
                <a:spcPct val="90000"/>
              </a:lnSpc>
            </a:pPr>
            <a:endParaRPr lang="en-US" altLang="zh-CN" i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8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XQuery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XQuery is a general purpose query language for XML data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Currently being standardized by the World Wide Web Consortium (W3C)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XQuery is derived from the Quilt query language, which itself borrows from SQL, XQL and XML-QL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XQuery uses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FLWOR</a:t>
            </a:r>
            <a:r>
              <a:rPr lang="en-US" altLang="zh-CN" dirty="0" smtClean="0">
                <a:ea typeface="宋体" charset="-122"/>
              </a:rPr>
              <a:t> syntax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</a:t>
            </a:r>
            <a:r>
              <a:rPr lang="en-US" altLang="zh-CN" b="1" dirty="0" smtClean="0">
                <a:solidFill>
                  <a:srgbClr val="993300"/>
                </a:solidFill>
                <a:ea typeface="宋体" charset="-122"/>
              </a:rPr>
              <a:t>for … let … where … order by …return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… </a:t>
            </a:r>
            <a:br>
              <a:rPr lang="en-US" altLang="zh-CN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</a:t>
            </a:r>
            <a:r>
              <a:rPr lang="en-US" altLang="zh-CN" b="1" dirty="0" smtClean="0">
                <a:ea typeface="宋体" charset="-122"/>
              </a:rPr>
              <a:t>for</a:t>
            </a:r>
            <a:r>
              <a:rPr lang="en-US" altLang="zh-CN" dirty="0" smtClean="0">
                <a:ea typeface="宋体" charset="-122"/>
              </a:rPr>
              <a:t>      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 SQL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from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/>
            </a:r>
            <a:br>
              <a:rPr lang="en-US" altLang="zh-CN" dirty="0" smtClean="0">
                <a:ea typeface="宋体" charset="-122"/>
                <a:sym typeface="Wingdings" pitchFamily="2" charset="2"/>
              </a:rPr>
            </a:br>
            <a:r>
              <a:rPr lang="en-US" altLang="zh-CN" dirty="0" smtClean="0">
                <a:ea typeface="宋体" charset="-122"/>
                <a:sym typeface="Wingdings" pitchFamily="2" charset="2"/>
              </a:rPr>
              <a:t>    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where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  SQL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where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/>
            </a:r>
            <a:br>
              <a:rPr lang="en-US" altLang="zh-CN" dirty="0" smtClean="0">
                <a:ea typeface="宋体" charset="-122"/>
                <a:sym typeface="Wingdings" pitchFamily="2" charset="2"/>
              </a:rPr>
            </a:br>
            <a:r>
              <a:rPr lang="en-US" altLang="zh-CN" dirty="0" smtClean="0">
                <a:ea typeface="宋体" charset="-122"/>
                <a:sym typeface="Wingdings" pitchFamily="2" charset="2"/>
              </a:rPr>
              <a:t>    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order by 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 SQL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order by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  <a:sym typeface="Wingdings" pitchFamily="2" charset="2"/>
              </a:rPr>
              <a:t>	     return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   SQL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select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/>
            </a:r>
            <a:br>
              <a:rPr lang="en-US" altLang="zh-CN" dirty="0" smtClean="0">
                <a:ea typeface="宋体" charset="-122"/>
                <a:sym typeface="Wingdings" pitchFamily="2" charset="2"/>
              </a:rPr>
            </a:br>
            <a:r>
              <a:rPr lang="en-US" altLang="zh-CN" dirty="0" smtClean="0">
                <a:ea typeface="宋体" charset="-122"/>
                <a:sym typeface="Wingdings" pitchFamily="2" charset="2"/>
              </a:rPr>
              <a:t>    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let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 allows temporary variables, and has no equivalent in 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FLWOR Syntax in XQuery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066800"/>
            <a:ext cx="8229600" cy="5286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clause uses XPath expressions, and variable in for clause ranges over values in the set returned by XPath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Simple FLWOR expression in XQuery </a:t>
            </a:r>
          </a:p>
          <a:p>
            <a:pPr lvl="1"/>
            <a:r>
              <a:rPr lang="en-US" altLang="zh-CN" dirty="0">
                <a:ea typeface="宋体" charset="-122"/>
              </a:rPr>
              <a:t>find all courses with credits &gt; 3, with each result enclosed in an &lt;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&gt; .. &lt;/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&gt; tag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 for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$x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</a:t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let 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:= $x/@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where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$x/credits &gt; 3</a:t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&lt;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&gt; { $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} &lt;/course id&gt;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Items in the </a:t>
            </a:r>
            <a:r>
              <a:rPr lang="en-US" altLang="zh-CN" b="1" dirty="0">
                <a:ea typeface="宋体" charset="-122"/>
              </a:rPr>
              <a:t>return</a:t>
            </a:r>
            <a:r>
              <a:rPr lang="en-US" altLang="zh-CN" dirty="0">
                <a:ea typeface="宋体" charset="-122"/>
              </a:rPr>
              <a:t> clause are XML text unless enclosed in {}, in which case they are evaluated</a:t>
            </a:r>
            <a:endParaRPr lang="en-US" altLang="zh-CN" dirty="0">
              <a:solidFill>
                <a:srgbClr val="9933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Let clause not really needed in this query, and selection can be done In XPath.  Query can be written as: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         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$x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/university-3/course[credits &gt; 3]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 { $x/@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} &lt;/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&gt;</a:t>
            </a:r>
            <a:endParaRPr lang="en-US" altLang="zh-CN" sz="1800" dirty="0">
              <a:solidFill>
                <a:srgbClr val="9933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4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675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Joins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71576"/>
            <a:ext cx="7848600" cy="45339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Joins are specified in a manner very similar to SQL</a:t>
            </a:r>
            <a:endParaRPr lang="en-US" altLang="zh-CN" sz="2000" b="1" dirty="0">
              <a:ea typeface="宋体" charset="-122"/>
            </a:endParaRPr>
          </a:p>
          <a:p>
            <a:pPr>
              <a:buFont typeface="Monotype Sorts" charset="2"/>
              <a:buNone/>
            </a:pPr>
            <a:r>
              <a:rPr lang="en-US" altLang="zh-CN" b="1" dirty="0">
                <a:ea typeface="宋体" charset="-122"/>
              </a:rPr>
              <a:t>      </a:t>
            </a:r>
            <a:r>
              <a:rPr lang="en-US" altLang="zh-CN" sz="1800" b="1" dirty="0" smtClean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/university/course,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/university/instructor,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$t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/university/teaches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where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= $t/course id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and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$t/IID =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/IID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course_instructor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 { $c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} &lt;/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course_instructor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The same query can be expressed with the selections specified as XPath selections:</a:t>
            </a:r>
          </a:p>
          <a:p>
            <a:pPr>
              <a:buFont typeface="Monotype Sorts" charset="2"/>
              <a:buNone/>
            </a:pPr>
            <a:r>
              <a:rPr lang="en-US" altLang="zh-CN" sz="1800" dirty="0">
                <a:ea typeface="宋体" charset="-122"/>
              </a:rPr>
              <a:t>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/university/course,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/university/instructor,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$t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/university/teaches[ $c/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= $t/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                         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and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$t/IID =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/IID]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course_instructor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 { $c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} &lt;/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course_instructor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9933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9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9050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</a:t>
            </a:r>
            <a:r>
              <a:rPr lang="en-US" altLang="zh-CN" dirty="0" smtClean="0">
                <a:ea typeface="宋体" charset="-122"/>
              </a:rPr>
              <a:t>Queries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828674"/>
            <a:ext cx="8229600" cy="580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following query converts data from the flat structure for university  information into the nested structure used in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university-1</a:t>
            </a:r>
          </a:p>
          <a:p>
            <a:pPr>
              <a:buFont typeface="Monotype Sorts" charset="2"/>
              <a:buNone/>
            </a:pP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</a:t>
            </a:r>
            <a:r>
              <a:rPr lang="en-US" altLang="zh-CN" sz="1800" dirty="0">
                <a:ea typeface="宋体" charset="-122"/>
              </a:rPr>
              <a:t>&lt;university-1&gt;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{     </a:t>
            </a:r>
            <a:r>
              <a:rPr lang="en-US" altLang="zh-CN" sz="1800" b="1" dirty="0">
                <a:ea typeface="宋体" charset="-122"/>
              </a:rPr>
              <a:t>for </a:t>
            </a:r>
            <a:r>
              <a:rPr lang="en-US" altLang="zh-CN" sz="1800" dirty="0">
                <a:ea typeface="宋体" charset="-122"/>
              </a:rPr>
              <a:t>$d </a:t>
            </a:r>
            <a:r>
              <a:rPr lang="en-US" altLang="zh-CN" sz="1800" b="1" dirty="0">
                <a:ea typeface="宋体" charset="-122"/>
              </a:rPr>
              <a:t>in </a:t>
            </a:r>
            <a:r>
              <a:rPr lang="en-US" altLang="zh-CN" sz="1800" dirty="0">
                <a:ea typeface="宋体" charset="-122"/>
              </a:rPr>
              <a:t>/university/department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</a:t>
            </a:r>
            <a:r>
              <a:rPr lang="en-US" altLang="zh-CN" sz="1800" b="1" dirty="0">
                <a:ea typeface="宋体" charset="-122"/>
              </a:rPr>
              <a:t>return </a:t>
            </a:r>
            <a:r>
              <a:rPr lang="en-US" altLang="zh-CN" sz="1800" dirty="0">
                <a:ea typeface="宋体" charset="-122"/>
              </a:rPr>
              <a:t>&lt;department&gt;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{ $d/* 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{ </a:t>
            </a:r>
            <a:r>
              <a:rPr lang="en-US" altLang="zh-CN" sz="1800" b="1" dirty="0">
                <a:ea typeface="宋体" charset="-122"/>
              </a:rPr>
              <a:t>for </a:t>
            </a:r>
            <a:r>
              <a:rPr lang="en-US" altLang="zh-CN" sz="1800" dirty="0">
                <a:ea typeface="宋体" charset="-122"/>
              </a:rPr>
              <a:t>$c </a:t>
            </a:r>
            <a:r>
              <a:rPr lang="en-US" altLang="zh-CN" sz="1800" b="1" dirty="0">
                <a:ea typeface="宋体" charset="-122"/>
              </a:rPr>
              <a:t>in </a:t>
            </a:r>
            <a:r>
              <a:rPr lang="en-US" altLang="zh-CN" sz="1800" dirty="0">
                <a:ea typeface="宋体" charset="-122"/>
              </a:rPr>
              <a:t>/university/course[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 = $d/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name]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  </a:t>
            </a:r>
            <a:r>
              <a:rPr lang="en-US" altLang="zh-CN" sz="1800" b="1" dirty="0">
                <a:ea typeface="宋体" charset="-122"/>
              </a:rPr>
              <a:t>return </a:t>
            </a:r>
            <a:r>
              <a:rPr lang="en-US" altLang="zh-CN" sz="1800" dirty="0">
                <a:ea typeface="宋体" charset="-122"/>
              </a:rPr>
              <a:t>$c 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&lt;/department&gt;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{      </a:t>
            </a:r>
            <a:r>
              <a:rPr lang="en-US" altLang="zh-CN" sz="1800" b="1" dirty="0">
                <a:ea typeface="宋体" charset="-122"/>
              </a:rPr>
              <a:t>for </a:t>
            </a:r>
            <a:r>
              <a:rPr lang="en-US" altLang="zh-CN" sz="1800" dirty="0">
                <a:ea typeface="宋体" charset="-122"/>
              </a:rPr>
              <a:t>$</a:t>
            </a:r>
            <a:r>
              <a:rPr lang="en-US" altLang="zh-CN" sz="1800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b="1" dirty="0">
                <a:ea typeface="宋体" charset="-122"/>
              </a:rPr>
              <a:t>in </a:t>
            </a:r>
            <a:r>
              <a:rPr lang="en-US" altLang="zh-CN" sz="1800" dirty="0">
                <a:ea typeface="宋体" charset="-122"/>
              </a:rPr>
              <a:t>/university/instructor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</a:t>
            </a:r>
            <a:r>
              <a:rPr lang="en-US" altLang="zh-CN" sz="1800" b="1" dirty="0">
                <a:ea typeface="宋体" charset="-122"/>
              </a:rPr>
              <a:t>return  </a:t>
            </a:r>
            <a:r>
              <a:rPr lang="en-US" altLang="zh-CN" sz="1800" dirty="0">
                <a:ea typeface="宋体" charset="-122"/>
              </a:rPr>
              <a:t>&lt;instructor&gt;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 { $</a:t>
            </a:r>
            <a:r>
              <a:rPr lang="en-US" altLang="zh-CN" sz="1800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/* 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 { </a:t>
            </a:r>
            <a:r>
              <a:rPr lang="en-US" altLang="zh-CN" sz="1800" b="1" dirty="0">
                <a:ea typeface="宋体" charset="-122"/>
              </a:rPr>
              <a:t>for </a:t>
            </a:r>
            <a:r>
              <a:rPr lang="en-US" altLang="zh-CN" sz="1800" dirty="0">
                <a:ea typeface="宋体" charset="-122"/>
              </a:rPr>
              <a:t>$c </a:t>
            </a:r>
            <a:r>
              <a:rPr lang="en-US" altLang="zh-CN" sz="1800" b="1" dirty="0">
                <a:ea typeface="宋体" charset="-122"/>
              </a:rPr>
              <a:t>in </a:t>
            </a:r>
            <a:r>
              <a:rPr lang="en-US" altLang="zh-CN" sz="1800" dirty="0">
                <a:ea typeface="宋体" charset="-122"/>
              </a:rPr>
              <a:t>/university/teaches[IID = $</a:t>
            </a:r>
            <a:r>
              <a:rPr lang="en-US" altLang="zh-CN" sz="1800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/IID]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   </a:t>
            </a:r>
            <a:r>
              <a:rPr lang="en-US" altLang="zh-CN" sz="1800" b="1" dirty="0">
                <a:ea typeface="宋体" charset="-122"/>
              </a:rPr>
              <a:t>return </a:t>
            </a:r>
            <a:r>
              <a:rPr lang="en-US" altLang="zh-CN" sz="1800" dirty="0">
                <a:ea typeface="宋体" charset="-122"/>
              </a:rPr>
              <a:t>$c/course id 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&lt;/instructor&gt;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&lt;/university-1&gt;</a:t>
            </a:r>
          </a:p>
          <a:p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$c/*</a:t>
            </a:r>
            <a:r>
              <a:rPr lang="en-US" altLang="zh-CN" dirty="0">
                <a:ea typeface="宋体" charset="-122"/>
              </a:rPr>
              <a:t> denotes all the children of the node to which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$c</a:t>
            </a:r>
            <a:r>
              <a:rPr lang="en-US" altLang="zh-CN" dirty="0">
                <a:ea typeface="宋体" charset="-122"/>
              </a:rPr>
              <a:t> is bound, without the enclosing top-level tag</a:t>
            </a:r>
          </a:p>
        </p:txBody>
      </p:sp>
    </p:spTree>
    <p:extLst>
      <p:ext uri="{BB962C8B-B14F-4D97-AF65-F5344CB8AC3E}">
        <p14:creationId xmlns:p14="http://schemas.microsoft.com/office/powerpoint/2010/main" val="4184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Grouping and Aggregation</a:t>
            </a:r>
            <a:endParaRPr lang="en-IN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 queries are used for grouping</a:t>
            </a:r>
          </a:p>
          <a:p>
            <a:pPr>
              <a:buFont typeface="Monotype Sorts" charset="2"/>
              <a:buNone/>
            </a:pPr>
            <a:endParaRPr lang="en-IN" altLang="zh-CN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371600" y="1676400"/>
            <a:ext cx="7239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N" altLang="zh-CN" sz="1800" b="1">
                <a:solidFill>
                  <a:srgbClr val="993300"/>
                </a:solidFill>
              </a:rPr>
              <a:t>for </a:t>
            </a:r>
            <a:r>
              <a:rPr lang="en-IN" altLang="zh-CN" sz="1800">
                <a:solidFill>
                  <a:srgbClr val="993300"/>
                </a:solidFill>
              </a:rPr>
              <a:t>$d </a:t>
            </a:r>
            <a:r>
              <a:rPr lang="en-IN" altLang="zh-CN" sz="1800" b="1">
                <a:solidFill>
                  <a:srgbClr val="993300"/>
                </a:solidFill>
              </a:rPr>
              <a:t>in </a:t>
            </a:r>
            <a:r>
              <a:rPr lang="en-IN" altLang="zh-CN" sz="1800">
                <a:solidFill>
                  <a:srgbClr val="993300"/>
                </a:solidFill>
              </a:rPr>
              <a:t>/university/department</a:t>
            </a:r>
          </a:p>
          <a:p>
            <a:r>
              <a:rPr lang="en-IN" altLang="zh-CN" sz="1800" b="1">
                <a:solidFill>
                  <a:srgbClr val="993300"/>
                </a:solidFill>
              </a:rPr>
              <a:t>return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&lt;department-total-salary&gt;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     &lt;dept_name&gt; { $d/dept name } &lt;/dept_name&gt;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      &lt;total_salary&gt; { fn:sum(</a:t>
            </a:r>
          </a:p>
          <a:p>
            <a:r>
              <a:rPr lang="en-IN" altLang="zh-CN" sz="1800" b="1">
                <a:solidFill>
                  <a:srgbClr val="993300"/>
                </a:solidFill>
              </a:rPr>
              <a:t>                  for </a:t>
            </a:r>
            <a:r>
              <a:rPr lang="en-IN" altLang="zh-CN" sz="1800">
                <a:solidFill>
                  <a:srgbClr val="993300"/>
                </a:solidFill>
              </a:rPr>
              <a:t>$i </a:t>
            </a:r>
            <a:r>
              <a:rPr lang="en-IN" altLang="zh-CN" sz="1800" b="1">
                <a:solidFill>
                  <a:srgbClr val="993300"/>
                </a:solidFill>
              </a:rPr>
              <a:t>in </a:t>
            </a:r>
            <a:r>
              <a:rPr lang="en-IN" altLang="zh-CN" sz="1800">
                <a:solidFill>
                  <a:srgbClr val="993300"/>
                </a:solidFill>
              </a:rPr>
              <a:t>/university/instructor[dept_name = $d/dept_name]</a:t>
            </a:r>
          </a:p>
          <a:p>
            <a:r>
              <a:rPr lang="en-IN" altLang="zh-CN" sz="1800" b="1">
                <a:solidFill>
                  <a:srgbClr val="993300"/>
                </a:solidFill>
              </a:rPr>
              <a:t>                  return </a:t>
            </a:r>
            <a:r>
              <a:rPr lang="en-IN" altLang="zh-CN" sz="1800">
                <a:solidFill>
                  <a:srgbClr val="993300"/>
                </a:solidFill>
              </a:rPr>
              <a:t>$i/salary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         ) } </a:t>
            </a:r>
            <a:br>
              <a:rPr lang="en-IN" altLang="zh-CN" sz="1800">
                <a:solidFill>
                  <a:srgbClr val="993300"/>
                </a:solidFill>
              </a:rPr>
            </a:br>
            <a:r>
              <a:rPr lang="en-IN" altLang="zh-CN" sz="1800">
                <a:solidFill>
                  <a:srgbClr val="993300"/>
                </a:solidFill>
              </a:rPr>
              <a:t>             &lt;/total_salary&gt;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 &lt;/department-total-salary&gt; </a:t>
            </a:r>
          </a:p>
        </p:txBody>
      </p:sp>
    </p:spTree>
    <p:extLst>
      <p:ext uri="{BB962C8B-B14F-4D97-AF65-F5344CB8AC3E}">
        <p14:creationId xmlns:p14="http://schemas.microsoft.com/office/powerpoint/2010/main" val="9107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Sorting in XQuery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</a:t>
            </a:r>
            <a:r>
              <a:rPr lang="en-US" altLang="zh-CN" b="1" dirty="0">
                <a:ea typeface="宋体" charset="-122"/>
              </a:rPr>
              <a:t> order by </a:t>
            </a:r>
            <a:r>
              <a:rPr lang="en-US" altLang="zh-CN" dirty="0">
                <a:ea typeface="宋体" charset="-122"/>
              </a:rPr>
              <a:t>clause can be used at the end of any expression.  E.g. to return instructors sorted by name</a:t>
            </a:r>
            <a:br>
              <a:rPr lang="en-US" altLang="zh-CN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</a:t>
            </a:r>
            <a:r>
              <a:rPr lang="en-US" altLang="zh-CN" sz="1800" b="1" dirty="0" smtClean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/university/instructor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order by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/name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&lt;instructor&gt; {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/* } &lt;/instructor&gt;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Use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order by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/name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descending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to sort in descending order</a:t>
            </a:r>
            <a:endParaRPr lang="en-US" altLang="zh-CN" dirty="0">
              <a:solidFill>
                <a:srgbClr val="9933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sort at multiple levels of nesting (sort departments  by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, and by courses sorted to 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 within each department)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&lt;university-1&gt; {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$d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/university/department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order by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$d/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name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</a:t>
            </a:r>
            <a:br>
              <a:rPr lang="en-US" altLang="zh-CN" sz="1800" b="1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           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&lt;department&gt;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{ $d/* }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{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/university/course[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name = $d/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name]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order by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$c/course id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&lt;course&gt; { $c/* } &lt;/course&gt; }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&lt;/department&gt;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} &lt;/university-1&gt;</a:t>
            </a:r>
          </a:p>
        </p:txBody>
      </p:sp>
    </p:spTree>
    <p:extLst>
      <p:ext uri="{BB962C8B-B14F-4D97-AF65-F5344CB8AC3E}">
        <p14:creationId xmlns:p14="http://schemas.microsoft.com/office/powerpoint/2010/main" val="31099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XML: Motivation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886700" cy="5133975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 interchange is critical in today’s networked world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Examples:</a:t>
            </a:r>
          </a:p>
          <a:p>
            <a:pPr lvl="2"/>
            <a:r>
              <a:rPr lang="en-US" altLang="zh-CN" sz="1800" smtClean="0">
                <a:ea typeface="宋体" charset="-122"/>
              </a:rPr>
              <a:t>Banking:  funds transfer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Order processing (especially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inter-company orders</a:t>
            </a:r>
            <a:r>
              <a:rPr lang="en-US" altLang="zh-CN" sz="1800" smtClean="0">
                <a:ea typeface="宋体" charset="-122"/>
              </a:rPr>
              <a:t>)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Scientific data</a:t>
            </a:r>
          </a:p>
          <a:p>
            <a:pPr lvl="3"/>
            <a:r>
              <a:rPr lang="en-US" altLang="zh-CN" sz="1800" smtClean="0">
                <a:ea typeface="宋体" charset="-122"/>
              </a:rPr>
              <a:t>Chemistry:  ChemML, …</a:t>
            </a:r>
          </a:p>
          <a:p>
            <a:pPr lvl="3"/>
            <a:r>
              <a:rPr lang="en-US" altLang="zh-CN" sz="1800" smtClean="0">
                <a:ea typeface="宋体" charset="-122"/>
              </a:rPr>
              <a:t>Genetics:    BSML (Bio-Sequence Markup Language), …</a:t>
            </a:r>
          </a:p>
          <a:p>
            <a:pPr lvl="1"/>
            <a:r>
              <a:rPr lang="en-US" altLang="zh-CN" sz="1800" smtClean="0">
                <a:ea typeface="宋体" charset="-122"/>
              </a:rPr>
              <a:t>Paper flow of information between organizations is being replaced by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electronic flow of information</a:t>
            </a:r>
          </a:p>
          <a:p>
            <a:r>
              <a:rPr lang="en-US" altLang="zh-CN" smtClean="0">
                <a:ea typeface="宋体" charset="-122"/>
              </a:rPr>
              <a:t>Each application area has its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own set of standards for representing information</a:t>
            </a:r>
          </a:p>
          <a:p>
            <a:r>
              <a:rPr lang="en-US" altLang="zh-CN" smtClean="0">
                <a:ea typeface="宋体" charset="-122"/>
              </a:rPr>
              <a:t>XML has become the basis for all new generation data interchange formats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Functions and Other XQuery Features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153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User defined functions with the type system of </a:t>
            </a:r>
            <a:r>
              <a:rPr lang="en-US" altLang="zh-CN" dirty="0" err="1">
                <a:ea typeface="宋体" charset="-122"/>
              </a:rPr>
              <a:t>XMLSchema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 declare function 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local:dept_courses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($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as 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xs:string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) 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as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element(course)* 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{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 </a:t>
            </a:r>
            <a:r>
              <a:rPr lang="en-US" altLang="zh-CN" sz="1800" b="1" dirty="0" smtClean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/university/instructor[IID =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],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/university/courses[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=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name]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 </a:t>
            </a:r>
            <a:r>
              <a:rPr lang="en-US" altLang="zh-CN" sz="1800" b="1" dirty="0" smtClean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}</a:t>
            </a:r>
            <a:endParaRPr lang="en-US" altLang="zh-CN" sz="1800" dirty="0">
              <a:solidFill>
                <a:srgbClr val="9933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Types are optional for function parameters and return values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* (as in decimal*) indicates a sequence of values of that type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Universal and existential quantification in where clause predicates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some</a:t>
            </a:r>
            <a:r>
              <a:rPr lang="en-US" altLang="zh-CN" dirty="0">
                <a:ea typeface="宋体" charset="-122"/>
              </a:rPr>
              <a:t> $e </a:t>
            </a:r>
            <a:r>
              <a:rPr lang="en-US" altLang="zh-CN" b="1" dirty="0">
                <a:ea typeface="宋体" charset="-122"/>
              </a:rPr>
              <a:t>in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path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satisfies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    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every</a:t>
            </a:r>
            <a:r>
              <a:rPr lang="en-US" altLang="zh-CN" dirty="0">
                <a:ea typeface="宋体" charset="-122"/>
              </a:rPr>
              <a:t> $e </a:t>
            </a:r>
            <a:r>
              <a:rPr lang="en-US" altLang="zh-CN" b="1" dirty="0">
                <a:ea typeface="宋体" charset="-122"/>
              </a:rPr>
              <a:t>in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path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satisfies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Add </a:t>
            </a:r>
            <a:r>
              <a:rPr lang="en-US" altLang="zh-CN" b="1" dirty="0">
                <a:ea typeface="宋体" charset="-122"/>
              </a:rPr>
              <a:t>and </a:t>
            </a:r>
            <a:r>
              <a:rPr lang="en-US" altLang="zh-CN" b="1" dirty="0" err="1">
                <a:ea typeface="宋体" charset="-122"/>
              </a:rPr>
              <a:t>fn:exists</a:t>
            </a:r>
            <a:r>
              <a:rPr lang="en-US" altLang="zh-CN" b="1" dirty="0">
                <a:ea typeface="宋体" charset="-122"/>
              </a:rPr>
              <a:t>($e)</a:t>
            </a:r>
            <a:r>
              <a:rPr lang="en-US" altLang="zh-CN" dirty="0">
                <a:ea typeface="宋体" charset="-122"/>
              </a:rPr>
              <a:t> to prevent empty $e from satisfying </a:t>
            </a:r>
            <a:r>
              <a:rPr lang="en-US" altLang="zh-CN" b="1" dirty="0">
                <a:ea typeface="宋体" charset="-122"/>
              </a:rPr>
              <a:t>every </a:t>
            </a:r>
            <a:r>
              <a:rPr lang="en-US" altLang="zh-CN" dirty="0" smtClean="0">
                <a:ea typeface="宋体" charset="-122"/>
              </a:rPr>
              <a:t>clause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87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Application Program Interface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62900" cy="5210175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There are two standard application program interfaces to XML data:</a:t>
            </a:r>
          </a:p>
          <a:p>
            <a:pPr lvl="1"/>
            <a:r>
              <a:rPr lang="en-US" altLang="zh-CN" sz="1600" b="1" smtClean="0">
                <a:ea typeface="宋体" charset="-122"/>
              </a:rPr>
              <a:t>DOM </a:t>
            </a:r>
            <a:r>
              <a:rPr lang="en-US" altLang="zh-CN" sz="1600" smtClean="0">
                <a:ea typeface="宋体" charset="-122"/>
              </a:rPr>
              <a:t>(Document Object Model)</a:t>
            </a:r>
          </a:p>
          <a:p>
            <a:pPr lvl="2"/>
            <a:r>
              <a:rPr lang="en-US" altLang="zh-CN" sz="1600" b="1" smtClean="0">
                <a:ea typeface="宋体" charset="-122"/>
              </a:rPr>
              <a:t>XML </a:t>
            </a:r>
            <a:r>
              <a:rPr lang="en-US" altLang="zh-CN" sz="1600" smtClean="0">
                <a:ea typeface="宋体" charset="-122"/>
              </a:rPr>
              <a:t>data is parsed into a tree representation </a:t>
            </a:r>
          </a:p>
          <a:p>
            <a:pPr lvl="2"/>
            <a:r>
              <a:rPr lang="en-US" altLang="zh-CN" sz="1600" smtClean="0">
                <a:ea typeface="宋体" charset="-122"/>
              </a:rPr>
              <a:t>Variety of functions provided for traversing the DOM tree</a:t>
            </a:r>
          </a:p>
          <a:p>
            <a:pPr lvl="2"/>
            <a:r>
              <a:rPr lang="en-US" altLang="zh-CN" sz="1600" smtClean="0">
                <a:ea typeface="宋体" charset="-122"/>
              </a:rPr>
              <a:t>E.g.:  Java DOM API provides Node class with methods</a:t>
            </a:r>
            <a:br>
              <a:rPr lang="en-US" altLang="zh-CN" sz="1600" smtClean="0">
                <a:ea typeface="宋体" charset="-122"/>
              </a:rPr>
            </a:br>
            <a:r>
              <a:rPr lang="en-US" altLang="zh-CN" sz="1600" smtClean="0">
                <a:ea typeface="宋体" charset="-122"/>
              </a:rPr>
              <a:t>          </a:t>
            </a:r>
            <a:r>
              <a:rPr lang="en-US" altLang="zh-CN" sz="1600" smtClean="0">
                <a:solidFill>
                  <a:srgbClr val="993300"/>
                </a:solidFill>
                <a:ea typeface="宋体" charset="-122"/>
              </a:rPr>
              <a:t>getParentNode( ), getFirstChild( ), getNextSibling( )</a:t>
            </a:r>
            <a:br>
              <a:rPr lang="en-US" altLang="zh-CN" sz="160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smtClean="0">
                <a:solidFill>
                  <a:srgbClr val="993300"/>
                </a:solidFill>
                <a:ea typeface="宋体" charset="-122"/>
              </a:rPr>
              <a:t>          getAttribute( ), getData( ) (for text node)</a:t>
            </a:r>
            <a:br>
              <a:rPr lang="en-US" altLang="zh-CN" sz="160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smtClean="0">
                <a:solidFill>
                  <a:srgbClr val="993300"/>
                </a:solidFill>
                <a:ea typeface="宋体" charset="-122"/>
              </a:rPr>
              <a:t>          getElementsByTagName( ), …</a:t>
            </a:r>
          </a:p>
          <a:p>
            <a:pPr lvl="2"/>
            <a:r>
              <a:rPr lang="en-US" altLang="zh-CN" sz="1600" smtClean="0">
                <a:ea typeface="宋体" charset="-122"/>
              </a:rPr>
              <a:t>Also provides functions for updating DOM tree</a:t>
            </a:r>
          </a:p>
          <a:p>
            <a:pPr lvl="1"/>
            <a:r>
              <a:rPr lang="en-US" altLang="zh-CN" sz="1600" b="1" smtClean="0">
                <a:ea typeface="宋体" charset="-122"/>
              </a:rPr>
              <a:t>SAX </a:t>
            </a:r>
            <a:r>
              <a:rPr lang="en-US" altLang="zh-CN" sz="1600" smtClean="0">
                <a:ea typeface="宋体" charset="-122"/>
              </a:rPr>
              <a:t>(Simple API for XML)</a:t>
            </a:r>
          </a:p>
          <a:p>
            <a:pPr lvl="2"/>
            <a:r>
              <a:rPr lang="en-US" altLang="zh-CN" sz="1600" smtClean="0">
                <a:ea typeface="宋体" charset="-122"/>
              </a:rPr>
              <a:t>Based on parser model, user provides event handlers for parsing events </a:t>
            </a:r>
          </a:p>
          <a:p>
            <a:pPr lvl="3"/>
            <a:r>
              <a:rPr lang="en-US" altLang="zh-CN" sz="1600" smtClean="0">
                <a:ea typeface="宋体" charset="-122"/>
              </a:rPr>
              <a:t>E.g. start of element, end of element</a:t>
            </a:r>
          </a:p>
          <a:p>
            <a:pPr lvl="3"/>
            <a:r>
              <a:rPr lang="en-US" altLang="zh-CN" sz="1600" smtClean="0">
                <a:ea typeface="宋体" charset="-122"/>
              </a:rPr>
              <a:t>Not suitable for database applications</a:t>
            </a:r>
          </a:p>
          <a:p>
            <a:r>
              <a:rPr lang="en-US" altLang="zh-CN" sz="1800" smtClean="0">
                <a:ea typeface="宋体" charset="-122"/>
              </a:rPr>
              <a:t>SAX generally requires more programing effort than DOM, but it helps avoid the overhead of creating a DOM tree.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Storage of XML Data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942975"/>
            <a:ext cx="7754938" cy="5529263"/>
          </a:xfrm>
        </p:spPr>
        <p:txBody>
          <a:bodyPr/>
          <a:lstStyle/>
          <a:p>
            <a:pPr lvl="1">
              <a:buFont typeface="Wingdings" pitchFamily="2" charset="2"/>
              <a:buChar char="n"/>
            </a:pPr>
            <a:r>
              <a:rPr lang="en-US" altLang="zh-CN" sz="2000" smtClean="0">
                <a:ea typeface="宋体" charset="-122"/>
              </a:rPr>
              <a:t>Non-relational data stores</a:t>
            </a:r>
          </a:p>
          <a:p>
            <a:pPr lvl="2"/>
            <a:r>
              <a:rPr lang="en-US" altLang="zh-CN" sz="1800" smtClean="0">
                <a:ea typeface="宋体" charset="-122"/>
              </a:rPr>
              <a:t>Flat files</a:t>
            </a:r>
          </a:p>
          <a:p>
            <a:pPr lvl="3"/>
            <a:r>
              <a:rPr lang="en-US" altLang="zh-CN" sz="1600" smtClean="0">
                <a:ea typeface="宋体" charset="-122"/>
              </a:rPr>
              <a:t>Natural for storing XML</a:t>
            </a:r>
          </a:p>
          <a:p>
            <a:pPr lvl="3"/>
            <a:r>
              <a:rPr lang="en-US" altLang="zh-CN" sz="1600" smtClean="0">
                <a:ea typeface="宋体" charset="-122"/>
              </a:rPr>
              <a:t>But has all problems discussed in Chapter 1 (no concurrency, no recovery, …)</a:t>
            </a:r>
          </a:p>
          <a:p>
            <a:pPr lvl="2"/>
            <a:r>
              <a:rPr lang="en-US" altLang="zh-CN" sz="1800" smtClean="0">
                <a:ea typeface="宋体" charset="-122"/>
              </a:rPr>
              <a:t>XML native database</a:t>
            </a:r>
          </a:p>
          <a:p>
            <a:pPr lvl="3"/>
            <a:r>
              <a:rPr lang="en-US" altLang="zh-CN" sz="1600" smtClean="0">
                <a:ea typeface="宋体" charset="-122"/>
              </a:rPr>
              <a:t>Database built specifically for storing XML data, supporting DOM model and declarative querying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>
                <a:ea typeface="宋体" charset="-122"/>
              </a:rPr>
              <a:t>Relational databases</a:t>
            </a:r>
          </a:p>
          <a:p>
            <a:pPr lvl="2"/>
            <a:r>
              <a:rPr lang="en-US" altLang="zh-CN" sz="1800" smtClean="0">
                <a:ea typeface="宋体" charset="-122"/>
              </a:rPr>
              <a:t>Data must be translated into relational form</a:t>
            </a:r>
          </a:p>
          <a:p>
            <a:pPr lvl="3"/>
            <a:r>
              <a:rPr lang="en-US" altLang="zh-CN" sz="1600" smtClean="0">
                <a:ea typeface="宋体" charset="-122"/>
              </a:rPr>
              <a:t>Advantage:  mature database systems</a:t>
            </a:r>
          </a:p>
          <a:p>
            <a:pPr lvl="3"/>
            <a:r>
              <a:rPr lang="en-US" altLang="zh-CN" sz="1600" smtClean="0">
                <a:ea typeface="宋体" charset="-122"/>
              </a:rPr>
              <a:t>Disadvantages: overhead of translating data and queries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Some systems offer </a:t>
            </a:r>
            <a:r>
              <a:rPr lang="en-US" altLang="zh-CN" sz="1800" i="1" smtClean="0">
                <a:ea typeface="宋体" charset="-122"/>
              </a:rPr>
              <a:t>native storage</a:t>
            </a:r>
            <a:r>
              <a:rPr lang="en-US" altLang="zh-CN" sz="1800" smtClean="0">
                <a:ea typeface="宋体" charset="-122"/>
              </a:rPr>
              <a:t> of XML data using the </a:t>
            </a:r>
            <a:r>
              <a:rPr lang="en-US" altLang="zh-CN" sz="1800" b="1" smtClean="0">
                <a:ea typeface="宋体" charset="-122"/>
              </a:rPr>
              <a:t>xml</a:t>
            </a:r>
            <a:r>
              <a:rPr lang="en-US" altLang="zh-CN" sz="1800" smtClean="0">
                <a:ea typeface="宋体" charset="-122"/>
              </a:rPr>
              <a:t> data type.  </a:t>
            </a:r>
          </a:p>
          <a:p>
            <a:pPr lvl="3"/>
            <a:r>
              <a:rPr lang="en-US" altLang="zh-CN" sz="1600" smtClean="0">
                <a:ea typeface="宋体" charset="-122"/>
              </a:rPr>
              <a:t>Special internal data structures and indices are used for efficiency</a:t>
            </a:r>
            <a:endParaRPr lang="en-US" altLang="zh-CN" sz="1600" i="1" smtClean="0">
              <a:ea typeface="宋体" charset="-122"/>
            </a:endParaRPr>
          </a:p>
          <a:p>
            <a:pPr lvl="2"/>
            <a:endParaRPr lang="en-US" altLang="zh-CN" sz="180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Mapping XML Data to Relations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039100" cy="521017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Relation created for each element type whose schema is known:</a:t>
            </a:r>
          </a:p>
          <a:p>
            <a:pPr lvl="1"/>
            <a:r>
              <a:rPr lang="en-US" altLang="zh-CN">
                <a:ea typeface="宋体" charset="-122"/>
              </a:rPr>
              <a:t>An id attribute to store a unique id for each element</a:t>
            </a:r>
          </a:p>
          <a:p>
            <a:pPr lvl="1"/>
            <a:r>
              <a:rPr lang="en-US" altLang="zh-CN">
                <a:ea typeface="宋体" charset="-122"/>
              </a:rPr>
              <a:t>A relation attribute corresponding to each element attribute</a:t>
            </a:r>
          </a:p>
          <a:p>
            <a:pPr lvl="1"/>
            <a:r>
              <a:rPr lang="en-US" altLang="zh-CN">
                <a:ea typeface="宋体" charset="-122"/>
              </a:rPr>
              <a:t>A parent_id attribute to keep track of parent element</a:t>
            </a:r>
          </a:p>
          <a:p>
            <a:pPr lvl="2"/>
            <a:r>
              <a:rPr lang="en-US" altLang="zh-CN">
                <a:ea typeface="宋体" charset="-122"/>
              </a:rPr>
              <a:t>As in the tree representation</a:t>
            </a:r>
          </a:p>
          <a:p>
            <a:pPr lvl="2"/>
            <a:r>
              <a:rPr lang="en-US" altLang="zh-CN">
                <a:ea typeface="宋体" charset="-122"/>
              </a:rPr>
              <a:t>Position information (i</a:t>
            </a:r>
            <a:r>
              <a:rPr lang="en-US" altLang="zh-CN" baseline="30000">
                <a:ea typeface="宋体" charset="-122"/>
              </a:rPr>
              <a:t>th</a:t>
            </a:r>
            <a:r>
              <a:rPr lang="en-US" altLang="zh-CN">
                <a:ea typeface="宋体" charset="-122"/>
              </a:rPr>
              <a:t>  child) can be store too</a:t>
            </a:r>
          </a:p>
          <a:p>
            <a:r>
              <a:rPr lang="en-US" altLang="zh-CN">
                <a:ea typeface="宋体" charset="-122"/>
              </a:rPr>
              <a:t>All subelements that occur only once can become relation attributes</a:t>
            </a:r>
          </a:p>
          <a:p>
            <a:pPr lvl="1"/>
            <a:r>
              <a:rPr lang="en-US" altLang="zh-CN">
                <a:ea typeface="宋体" charset="-122"/>
              </a:rPr>
              <a:t>For text-valued subelements, store the text as attribute value</a:t>
            </a:r>
          </a:p>
          <a:p>
            <a:pPr lvl="1"/>
            <a:r>
              <a:rPr lang="en-US" altLang="zh-CN">
                <a:ea typeface="宋体" charset="-122"/>
              </a:rPr>
              <a:t>For complex subelements, can store the id of the subelement</a:t>
            </a:r>
          </a:p>
          <a:p>
            <a:r>
              <a:rPr lang="en-US" altLang="zh-CN">
                <a:ea typeface="宋体" charset="-122"/>
              </a:rPr>
              <a:t>Subelements that can occur multiple times represented in a separate table</a:t>
            </a:r>
          </a:p>
          <a:p>
            <a:pPr lvl="1"/>
            <a:r>
              <a:rPr lang="en-US" altLang="zh-CN">
                <a:ea typeface="宋体" charset="-122"/>
              </a:rPr>
              <a:t>Similar to handling of multivalued attributes when converting ER diagrams to tables</a:t>
            </a:r>
          </a:p>
        </p:txBody>
      </p:sp>
    </p:spTree>
    <p:extLst>
      <p:ext uri="{BB962C8B-B14F-4D97-AF65-F5344CB8AC3E}">
        <p14:creationId xmlns:p14="http://schemas.microsoft.com/office/powerpoint/2010/main" val="3149490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SQL/XML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 standard SQL extension that allows creation of nested XML output</a:t>
            </a:r>
          </a:p>
          <a:p>
            <a:pPr lvl="1"/>
            <a:r>
              <a:rPr lang="en-US" altLang="zh-CN">
                <a:ea typeface="宋体" charset="-122"/>
              </a:rPr>
              <a:t>Each output tuple is mapped to an XML element </a:t>
            </a:r>
            <a:r>
              <a:rPr lang="en-US" altLang="zh-CN" i="1">
                <a:ea typeface="宋体" charset="-122"/>
              </a:rPr>
              <a:t>row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宋体" charset="-122"/>
              </a:rPr>
              <a:t>   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&lt;university&gt;</a:t>
            </a:r>
            <a:br>
              <a:rPr lang="en-US" altLang="zh-CN">
                <a:solidFill>
                  <a:srgbClr val="993300"/>
                </a:solidFill>
                <a:ea typeface="宋体" charset="-122"/>
              </a:rPr>
            </a:br>
            <a:r>
              <a:rPr lang="en-US" altLang="zh-CN">
                <a:solidFill>
                  <a:srgbClr val="993300"/>
                </a:solidFill>
                <a:ea typeface="宋体" charset="-122"/>
              </a:rPr>
              <a:t>   &lt;department&gt;</a:t>
            </a:r>
            <a:br>
              <a:rPr lang="en-US" altLang="zh-CN">
                <a:solidFill>
                  <a:srgbClr val="993300"/>
                </a:solidFill>
                <a:ea typeface="宋体" charset="-122"/>
              </a:rPr>
            </a:br>
            <a:r>
              <a:rPr lang="en-US" altLang="zh-CN">
                <a:solidFill>
                  <a:srgbClr val="993300"/>
                </a:solidFill>
                <a:ea typeface="宋体" charset="-122"/>
              </a:rPr>
              <a:t>       &lt;row&gt;</a:t>
            </a:r>
            <a:br>
              <a:rPr lang="en-US" altLang="zh-CN">
                <a:solidFill>
                  <a:srgbClr val="993300"/>
                </a:solidFill>
                <a:ea typeface="宋体" charset="-122"/>
              </a:rPr>
            </a:br>
            <a:r>
              <a:rPr lang="en-US" altLang="zh-CN">
                <a:solidFill>
                  <a:srgbClr val="993300"/>
                </a:solidFill>
                <a:ea typeface="宋体" charset="-122"/>
              </a:rPr>
              <a:t>           &lt;dept name&gt; Comp. Sci. &lt;/dept name&gt;</a:t>
            </a:r>
            <a:br>
              <a:rPr lang="en-US" altLang="zh-CN">
                <a:solidFill>
                  <a:srgbClr val="993300"/>
                </a:solidFill>
                <a:ea typeface="宋体" charset="-122"/>
              </a:rPr>
            </a:br>
            <a:r>
              <a:rPr lang="en-US" altLang="zh-CN">
                <a:solidFill>
                  <a:srgbClr val="993300"/>
                </a:solidFill>
                <a:ea typeface="宋体" charset="-122"/>
              </a:rPr>
              <a:t>           &lt;building&gt; Taylor &lt;/building&gt;</a:t>
            </a:r>
            <a:br>
              <a:rPr lang="en-US" altLang="zh-CN">
                <a:solidFill>
                  <a:srgbClr val="993300"/>
                </a:solidFill>
                <a:ea typeface="宋体" charset="-122"/>
              </a:rPr>
            </a:br>
            <a:r>
              <a:rPr lang="en-US" altLang="zh-CN">
                <a:solidFill>
                  <a:srgbClr val="993300"/>
                </a:solidFill>
                <a:ea typeface="宋体" charset="-122"/>
              </a:rPr>
              <a:t>           &lt;budget&gt; 100000 &lt;/budget&gt;</a:t>
            </a:r>
            <a:br>
              <a:rPr lang="en-US" altLang="zh-CN">
                <a:solidFill>
                  <a:srgbClr val="993300"/>
                </a:solidFill>
                <a:ea typeface="宋体" charset="-122"/>
              </a:rPr>
            </a:br>
            <a:r>
              <a:rPr lang="en-US" altLang="zh-CN">
                <a:solidFill>
                  <a:srgbClr val="993300"/>
                </a:solidFill>
                <a:ea typeface="宋体" charset="-122"/>
              </a:rPr>
              <a:t>       &lt;/row&gt;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solidFill>
                  <a:srgbClr val="993300"/>
                </a:solidFill>
                <a:ea typeface="宋体" charset="-122"/>
              </a:rPr>
              <a:t> 	      …. </a:t>
            </a:r>
            <a:r>
              <a:rPr lang="en-US" altLang="zh-CN" i="1">
                <a:solidFill>
                  <a:srgbClr val="993300"/>
                </a:solidFill>
                <a:ea typeface="宋体" charset="-122"/>
              </a:rPr>
              <a:t>more rows if there are more output tuples …</a:t>
            </a:r>
          </a:p>
          <a:p>
            <a:pPr lvl="1">
              <a:buFont typeface="Monotype Sorts" charset="2"/>
              <a:buNone/>
            </a:pPr>
            <a:r>
              <a:rPr lang="en-US" altLang="zh-CN" i="1">
                <a:solidFill>
                  <a:srgbClr val="993300"/>
                </a:solidFill>
                <a:ea typeface="宋体" charset="-122"/>
              </a:rPr>
              <a:t>	 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&lt;/department&gt;</a:t>
            </a:r>
            <a:br>
              <a:rPr lang="en-US" altLang="zh-CN">
                <a:solidFill>
                  <a:srgbClr val="993300"/>
                </a:solidFill>
                <a:ea typeface="宋体" charset="-122"/>
              </a:rPr>
            </a:br>
            <a:r>
              <a:rPr lang="en-US" altLang="zh-CN">
                <a:solidFill>
                  <a:srgbClr val="993300"/>
                </a:solidFill>
                <a:ea typeface="宋体" charset="-122"/>
              </a:rPr>
              <a:t>  … other relations ..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solidFill>
                  <a:srgbClr val="993300"/>
                </a:solidFill>
                <a:ea typeface="宋体" charset="-122"/>
              </a:rPr>
              <a:t>   &lt;/university&gt;</a:t>
            </a:r>
          </a:p>
        </p:txBody>
      </p:sp>
    </p:spTree>
    <p:extLst>
      <p:ext uri="{BB962C8B-B14F-4D97-AF65-F5344CB8AC3E}">
        <p14:creationId xmlns:p14="http://schemas.microsoft.com/office/powerpoint/2010/main" val="1099411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SQL Extensions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ea typeface="宋体" charset="-122"/>
              </a:rPr>
              <a:t>xmlelement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 creates XML elements</a:t>
            </a:r>
          </a:p>
          <a:p>
            <a:r>
              <a:rPr lang="en-US" altLang="zh-CN" b="1" dirty="0" err="1">
                <a:ea typeface="宋体" charset="-122"/>
              </a:rPr>
              <a:t>xmlattributes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creates attributes</a:t>
            </a:r>
          </a:p>
          <a:p>
            <a:pPr>
              <a:buFont typeface="Monotype Sorts" charset="2"/>
              <a:buNone/>
            </a:pPr>
            <a:r>
              <a:rPr lang="en-US" altLang="zh-CN" sz="1800" b="1" dirty="0" smtClean="0">
                <a:ea typeface="宋体" charset="-122"/>
              </a:rPr>
              <a:t>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select </a:t>
            </a:r>
            <a:r>
              <a:rPr lang="en-US" altLang="zh-CN" sz="1800" b="1" dirty="0" err="1">
                <a:solidFill>
                  <a:srgbClr val="993300"/>
                </a:solidFill>
                <a:ea typeface="宋体" charset="-122"/>
              </a:rPr>
              <a:t>xmlelement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(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name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“course”,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</a:t>
            </a:r>
            <a:r>
              <a:rPr lang="en-US" altLang="zh-CN" sz="1800" b="1" dirty="0" err="1">
                <a:solidFill>
                  <a:srgbClr val="993300"/>
                </a:solidFill>
                <a:ea typeface="宋体" charset="-122"/>
              </a:rPr>
              <a:t>xmlattributes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(</a:t>
            </a:r>
            <a:r>
              <a:rPr lang="en-US" altLang="zh-CN" sz="1800" i="1" dirty="0">
                <a:solidFill>
                  <a:srgbClr val="993300"/>
                </a:solidFill>
                <a:ea typeface="宋体" charset="-122"/>
              </a:rPr>
              <a:t>course id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as </a:t>
            </a:r>
            <a:r>
              <a:rPr lang="en-US" altLang="zh-CN" sz="1800" i="1" dirty="0">
                <a:solidFill>
                  <a:srgbClr val="993300"/>
                </a:solidFill>
                <a:ea typeface="宋体" charset="-122"/>
              </a:rPr>
              <a:t>course 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, </a:t>
            </a:r>
            <a:r>
              <a:rPr lang="en-US" altLang="zh-CN" sz="1800" i="1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i="1" dirty="0">
                <a:solidFill>
                  <a:srgbClr val="993300"/>
                </a:solidFill>
                <a:ea typeface="宋体" charset="-122"/>
              </a:rPr>
              <a:t> name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as </a:t>
            </a:r>
            <a:r>
              <a:rPr lang="en-US" altLang="zh-CN" sz="1800" i="1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i="1" dirty="0">
                <a:solidFill>
                  <a:srgbClr val="993300"/>
                </a:solidFill>
                <a:ea typeface="宋体" charset="-122"/>
              </a:rPr>
              <a:t> name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),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</a:t>
            </a:r>
            <a:r>
              <a:rPr lang="en-US" altLang="zh-CN" sz="1800" b="1" dirty="0" err="1">
                <a:solidFill>
                  <a:srgbClr val="993300"/>
                </a:solidFill>
                <a:ea typeface="宋体" charset="-122"/>
              </a:rPr>
              <a:t>xmlelement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(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name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“title”, </a:t>
            </a:r>
            <a:r>
              <a:rPr lang="en-US" altLang="zh-CN" sz="1800" i="1" dirty="0">
                <a:solidFill>
                  <a:srgbClr val="993300"/>
                </a:solidFill>
                <a:ea typeface="宋体" charset="-122"/>
              </a:rPr>
              <a:t>title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),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</a:t>
            </a:r>
            <a:r>
              <a:rPr lang="en-US" altLang="zh-CN" sz="1800" b="1" dirty="0" err="1">
                <a:solidFill>
                  <a:srgbClr val="993300"/>
                </a:solidFill>
                <a:ea typeface="宋体" charset="-122"/>
              </a:rPr>
              <a:t>xmlelement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(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name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“credits”, </a:t>
            </a:r>
            <a:r>
              <a:rPr lang="en-US" altLang="zh-CN" sz="1800" i="1" dirty="0">
                <a:solidFill>
                  <a:srgbClr val="993300"/>
                </a:solidFill>
                <a:ea typeface="宋体" charset="-122"/>
              </a:rPr>
              <a:t>credits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))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from </a:t>
            </a:r>
            <a:r>
              <a:rPr lang="en-US" altLang="zh-CN" sz="1800" i="1" dirty="0" smtClean="0">
                <a:solidFill>
                  <a:srgbClr val="993300"/>
                </a:solidFill>
                <a:ea typeface="宋体" charset="-122"/>
              </a:rPr>
              <a:t>course</a:t>
            </a:r>
          </a:p>
          <a:p>
            <a:pPr>
              <a:buFont typeface="Monotype Sorts" charset="2"/>
              <a:buNone/>
            </a:pPr>
            <a:endParaRPr lang="en-US" altLang="zh-CN" sz="1800" i="1" dirty="0">
              <a:solidFill>
                <a:srgbClr val="993300"/>
              </a:solidFill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Xmlagg</a:t>
            </a:r>
            <a:r>
              <a:rPr lang="en-US" altLang="zh-CN" dirty="0">
                <a:ea typeface="宋体" charset="-122"/>
              </a:rPr>
              <a:t> creates a forest of XML elements</a:t>
            </a:r>
          </a:p>
          <a:p>
            <a:pPr>
              <a:buFont typeface="Monotype Sorts" charset="2"/>
              <a:buNone/>
            </a:pPr>
            <a:r>
              <a:rPr lang="en-US" altLang="zh-CN" sz="1800" b="1" dirty="0">
                <a:ea typeface="宋体" charset="-122"/>
              </a:rPr>
              <a:t>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select </a:t>
            </a:r>
            <a:r>
              <a:rPr lang="en-US" altLang="zh-CN" sz="1800" b="1" dirty="0" err="1">
                <a:solidFill>
                  <a:srgbClr val="993300"/>
                </a:solidFill>
                <a:ea typeface="宋体" charset="-122"/>
              </a:rPr>
              <a:t>xmlelement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(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name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“department”, 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  </a:t>
            </a:r>
            <a:r>
              <a:rPr lang="en-US" altLang="zh-CN" sz="1800" i="1" dirty="0" err="1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  </a:t>
            </a:r>
            <a:r>
              <a:rPr lang="en-US" altLang="zh-CN" sz="1800" b="1" dirty="0" err="1">
                <a:solidFill>
                  <a:srgbClr val="993300"/>
                </a:solidFill>
                <a:ea typeface="宋体" charset="-122"/>
              </a:rPr>
              <a:t>xmlagg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(</a:t>
            </a:r>
            <a:r>
              <a:rPr lang="en-US" altLang="zh-CN" sz="1800" b="1" dirty="0" err="1">
                <a:solidFill>
                  <a:srgbClr val="993300"/>
                </a:solidFill>
                <a:ea typeface="宋体" charset="-122"/>
              </a:rPr>
              <a:t>xmlforest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(</a:t>
            </a:r>
            <a:r>
              <a:rPr lang="en-US" altLang="zh-CN" sz="1800" i="1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)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       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order by </a:t>
            </a:r>
            <a:r>
              <a:rPr lang="en-US" altLang="zh-CN" sz="1800" i="1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))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from </a:t>
            </a:r>
            <a:r>
              <a:rPr lang="en-US" altLang="zh-CN" sz="1800" i="1" dirty="0">
                <a:solidFill>
                  <a:srgbClr val="993300"/>
                </a:solidFill>
                <a:ea typeface="宋体" charset="-122"/>
              </a:rPr>
              <a:t>course</a:t>
            </a:r>
            <a:br>
              <a:rPr lang="en-US" altLang="zh-CN" sz="1800" i="1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i="1" dirty="0">
                <a:solidFill>
                  <a:srgbClr val="993300"/>
                </a:solidFill>
                <a:ea typeface="宋体" charset="-122"/>
              </a:rPr>
              <a:t>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group by </a:t>
            </a:r>
            <a:r>
              <a:rPr lang="en-US" altLang="zh-CN" sz="1800" i="1" dirty="0" err="1">
                <a:solidFill>
                  <a:srgbClr val="993300"/>
                </a:solidFill>
                <a:ea typeface="宋体" charset="-122"/>
              </a:rPr>
              <a:t>dept_name</a:t>
            </a:r>
            <a:endParaRPr lang="en-US" altLang="zh-CN" sz="1800" i="1" dirty="0">
              <a:solidFill>
                <a:srgbClr val="9933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691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 Motivation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9600" cy="5257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Earlier generation formats were based on plain text with line headers indicating the meaning of fields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Similar in concept to email headers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Does not allow for nested structures, no standard “type” language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Tied too closely to low level document structure (lines, spaces, etc)</a:t>
            </a:r>
          </a:p>
          <a:p>
            <a:r>
              <a:rPr lang="en-US" altLang="zh-CN" smtClean="0">
                <a:ea typeface="宋体" charset="-122"/>
              </a:rPr>
              <a:t>Each XML based standard defines what are valid elements, using</a:t>
            </a:r>
          </a:p>
          <a:p>
            <a:pPr lvl="1"/>
            <a:r>
              <a:rPr lang="en-US" altLang="zh-CN" sz="1800" smtClean="0">
                <a:ea typeface="宋体" charset="-122"/>
              </a:rPr>
              <a:t> XML type specification languages to specify the syntax</a:t>
            </a:r>
          </a:p>
          <a:p>
            <a:pPr lvl="2"/>
            <a:r>
              <a:rPr lang="en-US" altLang="zh-CN" sz="1800" smtClean="0">
                <a:ea typeface="宋体" charset="-122"/>
              </a:rPr>
              <a:t>DTD (Document Type Descriptors)</a:t>
            </a:r>
          </a:p>
          <a:p>
            <a:pPr lvl="2"/>
            <a:r>
              <a:rPr lang="en-US" altLang="zh-CN" sz="1800" smtClean="0">
                <a:ea typeface="宋体" charset="-122"/>
              </a:rPr>
              <a:t>XML Schema</a:t>
            </a:r>
          </a:p>
          <a:p>
            <a:pPr lvl="1"/>
            <a:r>
              <a:rPr lang="en-US" altLang="zh-CN" sz="1800" smtClean="0">
                <a:ea typeface="宋体" charset="-122"/>
              </a:rPr>
              <a:t>Plus textual descriptions of the semantics</a:t>
            </a:r>
          </a:p>
          <a:p>
            <a:r>
              <a:rPr lang="en-US" altLang="zh-CN" smtClean="0">
                <a:ea typeface="宋体" charset="-122"/>
              </a:rPr>
              <a:t>XML allows new tags to be defined as required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However, this may be constrained by DTDs/Schemas</a:t>
            </a:r>
          </a:p>
          <a:p>
            <a:r>
              <a:rPr lang="en-US" altLang="zh-CN" smtClean="0">
                <a:ea typeface="宋体" charset="-122"/>
              </a:rPr>
              <a:t>A wide variety of tools is available for parsing, browsing and querying XML documents/data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Comparison with Relational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Inefficient: tags, which in effect represent schema information, are repeated</a:t>
            </a:r>
          </a:p>
          <a:p>
            <a:r>
              <a:rPr lang="en-US" altLang="zh-CN" smtClean="0">
                <a:ea typeface="宋体" charset="-122"/>
              </a:rPr>
              <a:t>Better than relational tuples as a data-exchange format</a:t>
            </a:r>
          </a:p>
          <a:p>
            <a:pPr lvl="1"/>
            <a:r>
              <a:rPr lang="en-US" altLang="zh-CN" sz="1800" smtClean="0">
                <a:ea typeface="宋体" charset="-122"/>
              </a:rPr>
              <a:t>Unlike relational tuples, XML data is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 self-documenting</a:t>
            </a:r>
            <a:r>
              <a:rPr lang="en-US" altLang="zh-CN" sz="1800" smtClean="0">
                <a:ea typeface="宋体" charset="-122"/>
              </a:rPr>
              <a:t> due to presence of tags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Non-rigid format: tags can be added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Allows nested structures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Wide acceptance, not only in database systems, but also in browsers, tools, and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Structure of XML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03300"/>
            <a:ext cx="7848600" cy="48768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Tag</a:t>
            </a:r>
            <a:r>
              <a:rPr lang="en-US" altLang="zh-CN" dirty="0" smtClean="0">
                <a:ea typeface="宋体" charset="-122"/>
              </a:rPr>
              <a:t>:  label for a section of data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Element</a:t>
            </a:r>
            <a:r>
              <a:rPr lang="en-US" altLang="zh-CN" dirty="0" smtClean="0">
                <a:ea typeface="宋体" charset="-122"/>
              </a:rPr>
              <a:t>: section of data beginning with &lt;</a:t>
            </a:r>
            <a:r>
              <a:rPr lang="en-US" altLang="zh-CN" i="1" dirty="0" err="1" smtClean="0">
                <a:ea typeface="宋体" charset="-122"/>
              </a:rPr>
              <a:t>tagname</a:t>
            </a:r>
            <a:r>
              <a:rPr lang="en-US" altLang="zh-CN" dirty="0" smtClean="0">
                <a:ea typeface="宋体" charset="-122"/>
              </a:rPr>
              <a:t>&gt; and ending with matching &lt;/</a:t>
            </a:r>
            <a:r>
              <a:rPr lang="en-US" altLang="zh-CN" i="1" dirty="0" err="1" smtClean="0">
                <a:ea typeface="宋体" charset="-122"/>
              </a:rPr>
              <a:t>tagname</a:t>
            </a:r>
            <a:r>
              <a:rPr lang="en-US" altLang="zh-CN" dirty="0" smtClean="0">
                <a:ea typeface="宋体" charset="-122"/>
              </a:rPr>
              <a:t>&gt;</a:t>
            </a:r>
          </a:p>
          <a:p>
            <a:r>
              <a:rPr lang="en-US" altLang="zh-CN" dirty="0" smtClean="0">
                <a:ea typeface="宋体" charset="-122"/>
              </a:rPr>
              <a:t>Elements must be properly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nested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Proper nesting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&lt;course&gt; … &lt;title&gt;  …. &lt;/title&gt; &lt;/course&gt;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Improper nesting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&lt;course&gt; … &lt;title&gt;  …. &lt;/course&gt; &lt;/title&gt;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Formally:  every start tag must have a unique matching end tag, that is in the context of the same parent element.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Every document must have a single top-level (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root</a:t>
            </a:r>
            <a:r>
              <a:rPr lang="en-US" altLang="zh-CN" dirty="0" smtClean="0">
                <a:ea typeface="宋体" charset="-122"/>
              </a:rPr>
              <a:t>) element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of Nested Elements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027499"/>
            <a:ext cx="8001000" cy="5469553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</a:t>
            </a:r>
            <a:r>
              <a:rPr lang="en-US" altLang="zh-CN" sz="1800" dirty="0">
                <a:ea typeface="宋体" charset="-122"/>
              </a:rPr>
              <a:t>&lt;</a:t>
            </a:r>
            <a:r>
              <a:rPr lang="en-US" altLang="zh-CN" sz="1800" dirty="0" err="1">
                <a:ea typeface="宋体" charset="-122"/>
              </a:rPr>
              <a:t>purchase_order</a:t>
            </a:r>
            <a:r>
              <a:rPr lang="en-US" altLang="zh-CN" sz="1800" dirty="0">
                <a:ea typeface="宋体" charset="-122"/>
              </a:rPr>
              <a:t>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&lt;identifier&gt; P-101 &lt;/identifier&gt;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&lt;purchaser&gt;  …. &lt;/purchaser&gt;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&lt;</a:t>
            </a:r>
            <a:r>
              <a:rPr lang="en-US" altLang="zh-CN" sz="1800" dirty="0" err="1">
                <a:ea typeface="宋体" charset="-122"/>
              </a:rPr>
              <a:t>itemlist</a:t>
            </a:r>
            <a:r>
              <a:rPr lang="en-US" altLang="zh-CN" sz="1800" dirty="0">
                <a:ea typeface="宋体" charset="-122"/>
              </a:rPr>
              <a:t>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&lt;item&gt;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&lt;identifier&gt; RS1 &lt;/identifier&gt;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&lt;description&gt; Atom powered rocket sled &lt;/description&gt;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&lt;quantity&gt; 2 &lt;/quantity&gt;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&lt;price&gt; 199.95 &lt;/price&gt;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&lt;/item&gt;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&lt;item&gt;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&lt;identifier&gt; SG2 &lt;/identifier&gt;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&lt;description&gt; Superb glue &lt;/description&gt;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&lt;quantity&gt; 1 &lt;/quantity&gt;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&lt;unit-of-measure&gt; liter &lt;/unit-of-measure&gt;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&lt;price&gt; 29.95 &lt;/price&gt;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&lt;/item&gt;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&lt;/</a:t>
            </a:r>
            <a:r>
              <a:rPr lang="en-US" altLang="zh-CN" sz="1800" dirty="0" err="1">
                <a:ea typeface="宋体" charset="-122"/>
              </a:rPr>
              <a:t>itemlist</a:t>
            </a:r>
            <a:r>
              <a:rPr lang="en-US" altLang="zh-CN" sz="1800" dirty="0">
                <a:ea typeface="宋体" charset="-122"/>
              </a:rPr>
              <a:t>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&lt;/</a:t>
            </a:r>
            <a:r>
              <a:rPr lang="en-US" altLang="zh-CN" sz="1800" dirty="0" err="1">
                <a:ea typeface="宋体" charset="-122"/>
              </a:rPr>
              <a:t>purchase_order</a:t>
            </a:r>
            <a:r>
              <a:rPr lang="en-US" altLang="zh-CN" sz="1800" dirty="0">
                <a:ea typeface="宋体" charset="-122"/>
              </a:rPr>
              <a:t>&gt;</a:t>
            </a:r>
            <a:br>
              <a:rPr lang="en-US" altLang="zh-CN" sz="1800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6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Why Nesting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62900" cy="454025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Nesting of data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is useful in data transfer</a:t>
            </a:r>
          </a:p>
          <a:p>
            <a:pPr lvl="1"/>
            <a:r>
              <a:rPr lang="en-US" altLang="zh-CN" sz="1800" dirty="0" err="1" smtClean="0">
                <a:ea typeface="宋体" charset="-122"/>
              </a:rPr>
              <a:t>Eg</a:t>
            </a:r>
            <a:r>
              <a:rPr lang="en-US" altLang="zh-CN" sz="1800" dirty="0" smtClean="0">
                <a:ea typeface="宋体" charset="-122"/>
              </a:rPr>
              <a:t>:  </a:t>
            </a:r>
            <a:r>
              <a:rPr lang="en-US" altLang="zh-CN" dirty="0" smtClean="0">
                <a:ea typeface="宋体" charset="-122"/>
              </a:rPr>
              <a:t>elements representing </a:t>
            </a:r>
            <a:r>
              <a:rPr lang="en-US" altLang="zh-CN" i="1" dirty="0" smtClean="0">
                <a:ea typeface="宋体" charset="-122"/>
              </a:rPr>
              <a:t>item</a:t>
            </a:r>
            <a:r>
              <a:rPr lang="en-US" altLang="zh-CN" dirty="0" smtClean="0">
                <a:ea typeface="宋体" charset="-122"/>
              </a:rPr>
              <a:t> nested within an </a:t>
            </a:r>
            <a:r>
              <a:rPr lang="en-US" altLang="zh-CN" i="1" dirty="0" err="1" smtClean="0">
                <a:ea typeface="宋体" charset="-122"/>
              </a:rPr>
              <a:t>itemlist</a:t>
            </a:r>
            <a:r>
              <a:rPr lang="en-US" altLang="zh-CN" dirty="0" smtClean="0">
                <a:ea typeface="宋体" charset="-122"/>
              </a:rPr>
              <a:t> element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Nesting is not supported, or discouraged, in relational databases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With multiple orders, customer name and address are stored redundantly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normalization replaces nested structures in each order by foreign key into table storing customer name and address information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Nesting is supported in object-relational databases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But nesting is appropriate when transferring data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External application does not have direct access to data referenced by a foreign key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7285</TotalTime>
  <Words>2872</Words>
  <Application>Microsoft Office PowerPoint</Application>
  <PresentationFormat>全屏显示(4:3)</PresentationFormat>
  <Paragraphs>466</Paragraphs>
  <Slides>46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db-book</vt:lpstr>
      <vt:lpstr>XML</vt:lpstr>
      <vt:lpstr>Introduction</vt:lpstr>
      <vt:lpstr>A XML Sample</vt:lpstr>
      <vt:lpstr>XML: Motivation</vt:lpstr>
      <vt:lpstr>XML Motivation (Cont.)</vt:lpstr>
      <vt:lpstr>Comparison with Relational Data</vt:lpstr>
      <vt:lpstr>Structure of XML Data</vt:lpstr>
      <vt:lpstr>Example of Nested Elements</vt:lpstr>
      <vt:lpstr>Why Nesting</vt:lpstr>
      <vt:lpstr>Freedom of adding other informations</vt:lpstr>
      <vt:lpstr>Attributes</vt:lpstr>
      <vt:lpstr>Attributes vs. Subelements</vt:lpstr>
      <vt:lpstr>Namespaces</vt:lpstr>
      <vt:lpstr>More on XML Syntax</vt:lpstr>
      <vt:lpstr>XML Document Schema</vt:lpstr>
      <vt:lpstr>Document Type Definition (DTD)</vt:lpstr>
      <vt:lpstr>Element Specification in DTD</vt:lpstr>
      <vt:lpstr>University DTD</vt:lpstr>
      <vt:lpstr>Attribute Specification in DTD</vt:lpstr>
      <vt:lpstr>IDs and IDREFs</vt:lpstr>
      <vt:lpstr>University DTD with Attributes</vt:lpstr>
      <vt:lpstr>XML data with ID and IDREF attributes</vt:lpstr>
      <vt:lpstr>Limitations of DTDs</vt:lpstr>
      <vt:lpstr>XML Schema</vt:lpstr>
      <vt:lpstr>XML Schema Version of Univ. DTD</vt:lpstr>
      <vt:lpstr>XML Schema Version of Univ. DTD (Cont.)</vt:lpstr>
      <vt:lpstr>More features of XML Schema</vt:lpstr>
      <vt:lpstr>Querying and Transforming XML Data</vt:lpstr>
      <vt:lpstr>Tree Model of XML Data</vt:lpstr>
      <vt:lpstr>XPath</vt:lpstr>
      <vt:lpstr>XPath (Cont.)</vt:lpstr>
      <vt:lpstr>Functions in XPath</vt:lpstr>
      <vt:lpstr>More XPath Features</vt:lpstr>
      <vt:lpstr>XQuery</vt:lpstr>
      <vt:lpstr>FLWOR Syntax in XQuery </vt:lpstr>
      <vt:lpstr>Joins</vt:lpstr>
      <vt:lpstr>Nested Queries</vt:lpstr>
      <vt:lpstr>Grouping and Aggregation</vt:lpstr>
      <vt:lpstr>Sorting in XQuery </vt:lpstr>
      <vt:lpstr>Functions and Other XQuery Features</vt:lpstr>
      <vt:lpstr>Application Program Interface</vt:lpstr>
      <vt:lpstr>Storage of XML Data</vt:lpstr>
      <vt:lpstr>Mapping XML Data to Relations</vt:lpstr>
      <vt:lpstr>SQL/XML</vt:lpstr>
      <vt:lpstr>SQL Extensions</vt:lpstr>
      <vt:lpstr>End of Lecture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Marilyn Turnamian;Bo Zhou</dc:creator>
  <cp:lastModifiedBy>Zhou Bo</cp:lastModifiedBy>
  <cp:revision>252</cp:revision>
  <cp:lastPrinted>2001-02-09T15:35:27Z</cp:lastPrinted>
  <dcterms:created xsi:type="dcterms:W3CDTF">1999-11-04T20:50:09Z</dcterms:created>
  <dcterms:modified xsi:type="dcterms:W3CDTF">2020-06-03T14:04:24Z</dcterms:modified>
</cp:coreProperties>
</file>