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298" r:id="rId2"/>
    <p:sldId id="329" r:id="rId3"/>
    <p:sldId id="330" r:id="rId4"/>
    <p:sldId id="338" r:id="rId5"/>
    <p:sldId id="339" r:id="rId6"/>
    <p:sldId id="340" r:id="rId7"/>
    <p:sldId id="305" r:id="rId8"/>
    <p:sldId id="306" r:id="rId9"/>
    <p:sldId id="307" r:id="rId10"/>
    <p:sldId id="308" r:id="rId11"/>
    <p:sldId id="331" r:id="rId12"/>
    <p:sldId id="309" r:id="rId13"/>
    <p:sldId id="332" r:id="rId14"/>
    <p:sldId id="333" r:id="rId15"/>
    <p:sldId id="312" r:id="rId16"/>
    <p:sldId id="313" r:id="rId17"/>
    <p:sldId id="314" r:id="rId18"/>
    <p:sldId id="317" r:id="rId19"/>
    <p:sldId id="316" r:id="rId20"/>
    <p:sldId id="319" r:id="rId21"/>
    <p:sldId id="323" r:id="rId22"/>
    <p:sldId id="341" r:id="rId23"/>
    <p:sldId id="324" r:id="rId24"/>
    <p:sldId id="325" r:id="rId25"/>
    <p:sldId id="334" r:id="rId26"/>
    <p:sldId id="335" r:id="rId27"/>
    <p:sldId id="336" r:id="rId28"/>
    <p:sldId id="337" r:id="rId29"/>
    <p:sldId id="327" r:id="rId30"/>
    <p:sldId id="328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97" autoAdjust="0"/>
    <p:restoredTop sz="75728" autoAdjust="0"/>
  </p:normalViewPr>
  <p:slideViewPr>
    <p:cSldViewPr snapToGrid="0">
      <p:cViewPr varScale="1">
        <p:scale>
          <a:sx n="96" d="100"/>
          <a:sy n="96" d="100"/>
        </p:scale>
        <p:origin x="-108" y="-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825A91E-5674-462C-BBA9-BCD35D179B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8313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015A17-B0F8-43F8-ADB0-9B37FAFEC9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41666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35879619" indent="-35447153" defTabSz="914485"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081164" indent="-216233" defTabSz="914485"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513629" indent="-216233" defTabSz="914485"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1946095" indent="-216233" defTabSz="914485"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D6B6FF5E-09C7-4B54-934A-7EF0909A329A}" type="slidenum">
              <a:rPr lang="en-US" altLang="zh-CN" sz="1200">
                <a:latin typeface="Times New Roman" pitchFamily="18" charset="0"/>
              </a:rPr>
              <a:pPr/>
              <a:t>4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35879619" indent="-35447153" defTabSz="914485"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081164" indent="-216233" defTabSz="914485"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513629" indent="-216233" defTabSz="914485"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1946095" indent="-216233" defTabSz="914485"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36028A4B-FF59-4FA1-A9E9-56C3738B703E}" type="slidenum">
              <a:rPr lang="en-US" altLang="zh-CN" sz="1200">
                <a:latin typeface="Times New Roman" pitchFamily="18" charset="0"/>
              </a:rPr>
              <a:pPr/>
              <a:t>5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35879619" indent="-35447153" defTabSz="914485"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081164" indent="-216233" defTabSz="914485"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513629" indent="-216233" defTabSz="914485"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1946095" indent="-216233" defTabSz="914485"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81DC9D0A-6A9A-4617-BC2E-0ACF87475379}" type="slidenum">
              <a:rPr lang="en-US" altLang="zh-CN" sz="1200">
                <a:latin typeface="Times New Roman" pitchFamily="18" charset="0"/>
              </a:rPr>
              <a:pPr/>
              <a:t>6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35879619" indent="-35447153" defTabSz="914485"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96B693E6-A2D2-4DC8-9110-56BC8E754C30}" type="slidenum">
              <a:rPr lang="en-US" altLang="zh-CN" sz="1200">
                <a:latin typeface="Times New Roman" pitchFamily="18" charset="0"/>
              </a:rPr>
              <a:pPr/>
              <a:t>14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35879619" indent="-35447153" defTabSz="91448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081164" indent="-216233" defTabSz="91448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513629" indent="-216233" defTabSz="91448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1946095" indent="-216233" defTabSz="91448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F79626C5-B5E8-4D06-B698-4784ECE80E43}" type="slidenum">
              <a:rPr lang="en-US" altLang="zh-CN" sz="1200"/>
              <a:pPr>
                <a:spcBef>
                  <a:spcPct val="0"/>
                </a:spcBef>
              </a:pPr>
              <a:t>22</a:t>
            </a:fld>
            <a:endParaRPr lang="en-US" altLang="zh-CN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35879619" indent="-35447153" defTabSz="914485"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434FE88C-8ED5-4ECD-A5C9-F217595D3D76}" type="slidenum">
              <a:rPr lang="en-US" altLang="zh-CN" sz="1200">
                <a:latin typeface="Times New Roman" pitchFamily="18" charset="0"/>
              </a:rPr>
              <a:pPr/>
              <a:t>25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5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6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A7DC209D-89CD-4A09-9F7B-1BD6469597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091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BE42D-601D-4728-B692-21FAA611FF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64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66675"/>
            <a:ext cx="2019300" cy="5924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2450" y="66675"/>
            <a:ext cx="5905500" cy="5924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AD3E7-3EE0-4BF4-BA6F-293AAF837C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455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1C22E-CD02-441B-9CED-74CD284164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03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675E0-D362-4409-89CD-46B9700659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043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A1EBA-317D-43E9-8B14-64A91C62BB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727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47901-99F8-43F6-87A8-E76DDB72C2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640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7179F-7A26-499F-B335-C2B2C9D25C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00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9C83B-E6D5-4C97-A8A3-54F7E6BE91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770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67D82-7A93-4072-A2F9-7F307512AF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336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95622-CAD9-4A19-8808-1EC6A02D6B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388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C8F59C06-2B66-484C-8E46-B010536C20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ltGray">
          <a:xfrm>
            <a:off x="142875" y="0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9159" name="Freeform 7"/>
          <p:cNvSpPr>
            <a:spLocks/>
          </p:cNvSpPr>
          <p:nvPr/>
        </p:nvSpPr>
        <p:spPr bwMode="auto">
          <a:xfrm>
            <a:off x="31750" y="338138"/>
            <a:ext cx="390525" cy="149225"/>
          </a:xfrm>
          <a:custGeom>
            <a:avLst/>
            <a:gdLst/>
            <a:ahLst/>
            <a:cxnLst>
              <a:cxn ang="0">
                <a:pos x="7" y="52"/>
              </a:cxn>
              <a:cxn ang="0">
                <a:pos x="22" y="48"/>
              </a:cxn>
              <a:cxn ang="0">
                <a:pos x="38" y="48"/>
              </a:cxn>
              <a:cxn ang="0">
                <a:pos x="53" y="50"/>
              </a:cxn>
              <a:cxn ang="0">
                <a:pos x="69" y="54"/>
              </a:cxn>
              <a:cxn ang="0">
                <a:pos x="84" y="59"/>
              </a:cxn>
              <a:cxn ang="0">
                <a:pos x="99" y="65"/>
              </a:cxn>
              <a:cxn ang="0">
                <a:pos x="113" y="72"/>
              </a:cxn>
              <a:cxn ang="0">
                <a:pos x="124" y="66"/>
              </a:cxn>
              <a:cxn ang="0">
                <a:pos x="136" y="48"/>
              </a:cxn>
              <a:cxn ang="0">
                <a:pos x="150" y="35"/>
              </a:cxn>
              <a:cxn ang="0">
                <a:pos x="166" y="24"/>
              </a:cxn>
              <a:cxn ang="0">
                <a:pos x="183" y="16"/>
              </a:cxn>
              <a:cxn ang="0">
                <a:pos x="201" y="9"/>
              </a:cxn>
              <a:cxn ang="0">
                <a:pos x="219" y="5"/>
              </a:cxn>
              <a:cxn ang="0">
                <a:pos x="237" y="1"/>
              </a:cxn>
              <a:cxn ang="0">
                <a:pos x="237" y="3"/>
              </a:cxn>
              <a:cxn ang="0">
                <a:pos x="222" y="11"/>
              </a:cxn>
              <a:cxn ang="0">
                <a:pos x="207" y="19"/>
              </a:cxn>
              <a:cxn ang="0">
                <a:pos x="191" y="28"/>
              </a:cxn>
              <a:cxn ang="0">
                <a:pos x="177" y="39"/>
              </a:cxn>
              <a:cxn ang="0">
                <a:pos x="163" y="51"/>
              </a:cxn>
              <a:cxn ang="0">
                <a:pos x="152" y="64"/>
              </a:cxn>
              <a:cxn ang="0">
                <a:pos x="142" y="79"/>
              </a:cxn>
              <a:cxn ang="0">
                <a:pos x="135" y="90"/>
              </a:cxn>
              <a:cxn ang="0">
                <a:pos x="130" y="93"/>
              </a:cxn>
              <a:cxn ang="0">
                <a:pos x="123" y="90"/>
              </a:cxn>
              <a:cxn ang="0">
                <a:pos x="116" y="87"/>
              </a:cxn>
              <a:cxn ang="0">
                <a:pos x="107" y="84"/>
              </a:cxn>
              <a:cxn ang="0">
                <a:pos x="93" y="78"/>
              </a:cxn>
              <a:cxn ang="0">
                <a:pos x="79" y="71"/>
              </a:cxn>
              <a:cxn ang="0">
                <a:pos x="63" y="64"/>
              </a:cxn>
              <a:cxn ang="0">
                <a:pos x="47" y="58"/>
              </a:cxn>
              <a:cxn ang="0">
                <a:pos x="31" y="54"/>
              </a:cxn>
              <a:cxn ang="0">
                <a:pos x="17" y="52"/>
              </a:cxn>
              <a:cxn ang="0">
                <a:pos x="5" y="53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9160" name="Freeform 8"/>
          <p:cNvSpPr>
            <a:spLocks/>
          </p:cNvSpPr>
          <p:nvPr/>
        </p:nvSpPr>
        <p:spPr bwMode="auto">
          <a:xfrm>
            <a:off x="619125" y="638175"/>
            <a:ext cx="468313" cy="177800"/>
          </a:xfrm>
          <a:custGeom>
            <a:avLst/>
            <a:gdLst/>
            <a:ahLst/>
            <a:cxnLst>
              <a:cxn ang="0">
                <a:pos x="8" y="62"/>
              </a:cxn>
              <a:cxn ang="0">
                <a:pos x="26" y="57"/>
              </a:cxn>
              <a:cxn ang="0">
                <a:pos x="45" y="57"/>
              </a:cxn>
              <a:cxn ang="0">
                <a:pos x="63" y="59"/>
              </a:cxn>
              <a:cxn ang="0">
                <a:pos x="82" y="64"/>
              </a:cxn>
              <a:cxn ang="0">
                <a:pos x="100" y="70"/>
              </a:cxn>
              <a:cxn ang="0">
                <a:pos x="118" y="77"/>
              </a:cxn>
              <a:cxn ang="0">
                <a:pos x="135" y="85"/>
              </a:cxn>
              <a:cxn ang="0">
                <a:pos x="148" y="78"/>
              </a:cxn>
              <a:cxn ang="0">
                <a:pos x="163" y="57"/>
              </a:cxn>
              <a:cxn ang="0">
                <a:pos x="180" y="41"/>
              </a:cxn>
              <a:cxn ang="0">
                <a:pos x="199" y="28"/>
              </a:cxn>
              <a:cxn ang="0">
                <a:pos x="219" y="19"/>
              </a:cxn>
              <a:cxn ang="0">
                <a:pos x="241" y="10"/>
              </a:cxn>
              <a:cxn ang="0">
                <a:pos x="262" y="5"/>
              </a:cxn>
              <a:cxn ang="0">
                <a:pos x="284" y="1"/>
              </a:cxn>
              <a:cxn ang="0">
                <a:pos x="284" y="3"/>
              </a:cxn>
              <a:cxn ang="0">
                <a:pos x="266" y="13"/>
              </a:cxn>
              <a:cxn ang="0">
                <a:pos x="248" y="22"/>
              </a:cxn>
              <a:cxn ang="0">
                <a:pos x="229" y="33"/>
              </a:cxn>
              <a:cxn ang="0">
                <a:pos x="212" y="46"/>
              </a:cxn>
              <a:cxn ang="0">
                <a:pos x="195" y="60"/>
              </a:cxn>
              <a:cxn ang="0">
                <a:pos x="182" y="76"/>
              </a:cxn>
              <a:cxn ang="0">
                <a:pos x="170" y="94"/>
              </a:cxn>
              <a:cxn ang="0">
                <a:pos x="162" y="107"/>
              </a:cxn>
              <a:cxn ang="0">
                <a:pos x="156" y="111"/>
              </a:cxn>
              <a:cxn ang="0">
                <a:pos x="147" y="107"/>
              </a:cxn>
              <a:cxn ang="0">
                <a:pos x="139" y="103"/>
              </a:cxn>
              <a:cxn ang="0">
                <a:pos x="128" y="100"/>
              </a:cxn>
              <a:cxn ang="0">
                <a:pos x="111" y="93"/>
              </a:cxn>
              <a:cxn ang="0">
                <a:pos x="94" y="84"/>
              </a:cxn>
              <a:cxn ang="0">
                <a:pos x="75" y="76"/>
              </a:cxn>
              <a:cxn ang="0">
                <a:pos x="56" y="69"/>
              </a:cxn>
              <a:cxn ang="0">
                <a:pos x="37" y="64"/>
              </a:cxn>
              <a:cxn ang="0">
                <a:pos x="20" y="62"/>
              </a:cxn>
              <a:cxn ang="0">
                <a:pos x="6" y="63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9161" name="Freeform 9"/>
          <p:cNvSpPr>
            <a:spLocks/>
          </p:cNvSpPr>
          <p:nvPr/>
        </p:nvSpPr>
        <p:spPr bwMode="auto">
          <a:xfrm>
            <a:off x="7515225" y="6257925"/>
            <a:ext cx="1524000" cy="533400"/>
          </a:xfrm>
          <a:custGeom>
            <a:avLst/>
            <a:gdLst/>
            <a:ahLst/>
            <a:cxnLst>
              <a:cxn ang="0">
                <a:pos x="285" y="7"/>
              </a:cxn>
              <a:cxn ang="0">
                <a:pos x="234" y="15"/>
              </a:cxn>
              <a:cxn ang="0">
                <a:pos x="184" y="52"/>
              </a:cxn>
              <a:cxn ang="0">
                <a:pos x="133" y="82"/>
              </a:cxn>
              <a:cxn ang="0">
                <a:pos x="83" y="89"/>
              </a:cxn>
              <a:cxn ang="0">
                <a:pos x="34" y="104"/>
              </a:cxn>
              <a:cxn ang="0">
                <a:pos x="0" y="141"/>
              </a:cxn>
              <a:cxn ang="0">
                <a:pos x="0" y="186"/>
              </a:cxn>
              <a:cxn ang="0">
                <a:pos x="17" y="231"/>
              </a:cxn>
              <a:cxn ang="0">
                <a:pos x="66" y="238"/>
              </a:cxn>
              <a:cxn ang="0">
                <a:pos x="117" y="223"/>
              </a:cxn>
              <a:cxn ang="0">
                <a:pos x="159" y="238"/>
              </a:cxn>
              <a:cxn ang="0">
                <a:pos x="201" y="283"/>
              </a:cxn>
              <a:cxn ang="0">
                <a:pos x="251" y="313"/>
              </a:cxn>
              <a:cxn ang="0">
                <a:pos x="310" y="313"/>
              </a:cxn>
              <a:cxn ang="0">
                <a:pos x="361" y="305"/>
              </a:cxn>
              <a:cxn ang="0">
                <a:pos x="411" y="328"/>
              </a:cxn>
              <a:cxn ang="0">
                <a:pos x="461" y="357"/>
              </a:cxn>
              <a:cxn ang="0">
                <a:pos x="536" y="365"/>
              </a:cxn>
              <a:cxn ang="0">
                <a:pos x="654" y="365"/>
              </a:cxn>
              <a:cxn ang="0">
                <a:pos x="704" y="357"/>
              </a:cxn>
              <a:cxn ang="0">
                <a:pos x="755" y="350"/>
              </a:cxn>
              <a:cxn ang="0">
                <a:pos x="805" y="335"/>
              </a:cxn>
              <a:cxn ang="0">
                <a:pos x="855" y="328"/>
              </a:cxn>
              <a:cxn ang="0">
                <a:pos x="906" y="335"/>
              </a:cxn>
              <a:cxn ang="0">
                <a:pos x="956" y="350"/>
              </a:cxn>
              <a:cxn ang="0">
                <a:pos x="1040" y="365"/>
              </a:cxn>
              <a:cxn ang="0">
                <a:pos x="1133" y="365"/>
              </a:cxn>
              <a:cxn ang="0">
                <a:pos x="1217" y="357"/>
              </a:cxn>
              <a:cxn ang="0">
                <a:pos x="1267" y="328"/>
              </a:cxn>
              <a:cxn ang="0">
                <a:pos x="1325" y="298"/>
              </a:cxn>
              <a:cxn ang="0">
                <a:pos x="1376" y="283"/>
              </a:cxn>
              <a:cxn ang="0">
                <a:pos x="1426" y="275"/>
              </a:cxn>
              <a:cxn ang="0">
                <a:pos x="1443" y="254"/>
              </a:cxn>
              <a:cxn ang="0">
                <a:pos x="1417" y="208"/>
              </a:cxn>
              <a:cxn ang="0">
                <a:pos x="1443" y="164"/>
              </a:cxn>
              <a:cxn ang="0">
                <a:pos x="1443" y="119"/>
              </a:cxn>
              <a:cxn ang="0">
                <a:pos x="1400" y="82"/>
              </a:cxn>
              <a:cxn ang="0">
                <a:pos x="1351" y="82"/>
              </a:cxn>
              <a:cxn ang="0">
                <a:pos x="1301" y="82"/>
              </a:cxn>
              <a:cxn ang="0">
                <a:pos x="1250" y="74"/>
              </a:cxn>
              <a:cxn ang="0">
                <a:pos x="1200" y="67"/>
              </a:cxn>
              <a:cxn ang="0">
                <a:pos x="1150" y="74"/>
              </a:cxn>
              <a:cxn ang="0">
                <a:pos x="1107" y="59"/>
              </a:cxn>
              <a:cxn ang="0">
                <a:pos x="1057" y="30"/>
              </a:cxn>
              <a:cxn ang="0">
                <a:pos x="1006" y="22"/>
              </a:cxn>
              <a:cxn ang="0">
                <a:pos x="948" y="7"/>
              </a:cxn>
              <a:cxn ang="0">
                <a:pos x="898" y="22"/>
              </a:cxn>
              <a:cxn ang="0">
                <a:pos x="847" y="30"/>
              </a:cxn>
              <a:cxn ang="0">
                <a:pos x="797" y="30"/>
              </a:cxn>
              <a:cxn ang="0">
                <a:pos x="747" y="22"/>
              </a:cxn>
              <a:cxn ang="0">
                <a:pos x="696" y="7"/>
              </a:cxn>
              <a:cxn ang="0">
                <a:pos x="646" y="7"/>
              </a:cxn>
              <a:cxn ang="0">
                <a:pos x="596" y="22"/>
              </a:cxn>
              <a:cxn ang="0">
                <a:pos x="545" y="30"/>
              </a:cxn>
              <a:cxn ang="0">
                <a:pos x="486" y="7"/>
              </a:cxn>
              <a:cxn ang="0">
                <a:pos x="436" y="0"/>
              </a:cxn>
              <a:cxn ang="0">
                <a:pos x="385" y="0"/>
              </a:cxn>
              <a:cxn ang="0">
                <a:pos x="319" y="12"/>
              </a:cxn>
              <a:cxn ang="0">
                <a:pos x="268" y="59"/>
              </a:cxn>
              <a:cxn ang="0">
                <a:pos x="234" y="74"/>
              </a:cxn>
              <a:cxn ang="0">
                <a:pos x="217" y="57"/>
              </a:cxn>
            </a:cxnLst>
            <a:rect l="0" t="0" r="r" b="b"/>
            <a:pathLst>
              <a:path w="1453" h="374">
                <a:moveTo>
                  <a:pt x="319" y="12"/>
                </a:moveTo>
                <a:lnTo>
                  <a:pt x="285" y="7"/>
                </a:lnTo>
                <a:lnTo>
                  <a:pt x="260" y="7"/>
                </a:lnTo>
                <a:lnTo>
                  <a:pt x="234" y="15"/>
                </a:lnTo>
                <a:lnTo>
                  <a:pt x="209" y="37"/>
                </a:lnTo>
                <a:lnTo>
                  <a:pt x="184" y="52"/>
                </a:lnTo>
                <a:lnTo>
                  <a:pt x="159" y="67"/>
                </a:lnTo>
                <a:lnTo>
                  <a:pt x="133" y="82"/>
                </a:lnTo>
                <a:lnTo>
                  <a:pt x="109" y="89"/>
                </a:lnTo>
                <a:lnTo>
                  <a:pt x="83" y="89"/>
                </a:lnTo>
                <a:lnTo>
                  <a:pt x="58" y="89"/>
                </a:lnTo>
                <a:lnTo>
                  <a:pt x="34" y="104"/>
                </a:lnTo>
                <a:lnTo>
                  <a:pt x="8" y="119"/>
                </a:lnTo>
                <a:lnTo>
                  <a:pt x="0" y="141"/>
                </a:lnTo>
                <a:lnTo>
                  <a:pt x="0" y="164"/>
                </a:lnTo>
                <a:lnTo>
                  <a:pt x="0" y="186"/>
                </a:lnTo>
                <a:lnTo>
                  <a:pt x="8" y="208"/>
                </a:lnTo>
                <a:lnTo>
                  <a:pt x="17" y="231"/>
                </a:lnTo>
                <a:lnTo>
                  <a:pt x="42" y="231"/>
                </a:lnTo>
                <a:lnTo>
                  <a:pt x="66" y="238"/>
                </a:lnTo>
                <a:lnTo>
                  <a:pt x="92" y="238"/>
                </a:lnTo>
                <a:lnTo>
                  <a:pt x="117" y="223"/>
                </a:lnTo>
                <a:lnTo>
                  <a:pt x="142" y="216"/>
                </a:lnTo>
                <a:lnTo>
                  <a:pt x="159" y="238"/>
                </a:lnTo>
                <a:lnTo>
                  <a:pt x="176" y="261"/>
                </a:lnTo>
                <a:lnTo>
                  <a:pt x="201" y="283"/>
                </a:lnTo>
                <a:lnTo>
                  <a:pt x="226" y="298"/>
                </a:lnTo>
                <a:lnTo>
                  <a:pt x="251" y="313"/>
                </a:lnTo>
                <a:lnTo>
                  <a:pt x="285" y="321"/>
                </a:lnTo>
                <a:lnTo>
                  <a:pt x="310" y="313"/>
                </a:lnTo>
                <a:lnTo>
                  <a:pt x="335" y="305"/>
                </a:lnTo>
                <a:lnTo>
                  <a:pt x="361" y="305"/>
                </a:lnTo>
                <a:lnTo>
                  <a:pt x="385" y="313"/>
                </a:lnTo>
                <a:lnTo>
                  <a:pt x="411" y="328"/>
                </a:lnTo>
                <a:lnTo>
                  <a:pt x="436" y="335"/>
                </a:lnTo>
                <a:lnTo>
                  <a:pt x="461" y="357"/>
                </a:lnTo>
                <a:lnTo>
                  <a:pt x="486" y="365"/>
                </a:lnTo>
                <a:lnTo>
                  <a:pt x="536" y="365"/>
                </a:lnTo>
                <a:lnTo>
                  <a:pt x="587" y="365"/>
                </a:lnTo>
                <a:lnTo>
                  <a:pt x="654" y="365"/>
                </a:lnTo>
                <a:lnTo>
                  <a:pt x="680" y="365"/>
                </a:lnTo>
                <a:lnTo>
                  <a:pt x="704" y="357"/>
                </a:lnTo>
                <a:lnTo>
                  <a:pt x="730" y="357"/>
                </a:lnTo>
                <a:lnTo>
                  <a:pt x="755" y="350"/>
                </a:lnTo>
                <a:lnTo>
                  <a:pt x="780" y="342"/>
                </a:lnTo>
                <a:lnTo>
                  <a:pt x="805" y="335"/>
                </a:lnTo>
                <a:lnTo>
                  <a:pt x="831" y="328"/>
                </a:lnTo>
                <a:lnTo>
                  <a:pt x="855" y="328"/>
                </a:lnTo>
                <a:lnTo>
                  <a:pt x="881" y="335"/>
                </a:lnTo>
                <a:lnTo>
                  <a:pt x="906" y="335"/>
                </a:lnTo>
                <a:lnTo>
                  <a:pt x="931" y="342"/>
                </a:lnTo>
                <a:lnTo>
                  <a:pt x="956" y="350"/>
                </a:lnTo>
                <a:lnTo>
                  <a:pt x="990" y="365"/>
                </a:lnTo>
                <a:lnTo>
                  <a:pt x="1040" y="365"/>
                </a:lnTo>
                <a:lnTo>
                  <a:pt x="1107" y="373"/>
                </a:lnTo>
                <a:lnTo>
                  <a:pt x="1133" y="365"/>
                </a:lnTo>
                <a:lnTo>
                  <a:pt x="1183" y="365"/>
                </a:lnTo>
                <a:lnTo>
                  <a:pt x="1217" y="357"/>
                </a:lnTo>
                <a:lnTo>
                  <a:pt x="1241" y="335"/>
                </a:lnTo>
                <a:lnTo>
                  <a:pt x="1267" y="328"/>
                </a:lnTo>
                <a:lnTo>
                  <a:pt x="1301" y="313"/>
                </a:lnTo>
                <a:lnTo>
                  <a:pt x="1325" y="298"/>
                </a:lnTo>
                <a:lnTo>
                  <a:pt x="1351" y="290"/>
                </a:lnTo>
                <a:lnTo>
                  <a:pt x="1376" y="283"/>
                </a:lnTo>
                <a:lnTo>
                  <a:pt x="1400" y="275"/>
                </a:lnTo>
                <a:lnTo>
                  <a:pt x="1426" y="275"/>
                </a:lnTo>
                <a:lnTo>
                  <a:pt x="1452" y="275"/>
                </a:lnTo>
                <a:lnTo>
                  <a:pt x="1443" y="254"/>
                </a:lnTo>
                <a:lnTo>
                  <a:pt x="1426" y="231"/>
                </a:lnTo>
                <a:lnTo>
                  <a:pt x="1417" y="208"/>
                </a:lnTo>
                <a:lnTo>
                  <a:pt x="1426" y="186"/>
                </a:lnTo>
                <a:lnTo>
                  <a:pt x="1443" y="164"/>
                </a:lnTo>
                <a:lnTo>
                  <a:pt x="1452" y="141"/>
                </a:lnTo>
                <a:lnTo>
                  <a:pt x="1443" y="119"/>
                </a:lnTo>
                <a:lnTo>
                  <a:pt x="1426" y="97"/>
                </a:lnTo>
                <a:lnTo>
                  <a:pt x="1400" y="82"/>
                </a:lnTo>
                <a:lnTo>
                  <a:pt x="1376" y="82"/>
                </a:lnTo>
                <a:lnTo>
                  <a:pt x="1351" y="82"/>
                </a:lnTo>
                <a:lnTo>
                  <a:pt x="1325" y="82"/>
                </a:lnTo>
                <a:lnTo>
                  <a:pt x="1301" y="82"/>
                </a:lnTo>
                <a:lnTo>
                  <a:pt x="1275" y="82"/>
                </a:lnTo>
                <a:lnTo>
                  <a:pt x="1250" y="74"/>
                </a:lnTo>
                <a:lnTo>
                  <a:pt x="1225" y="67"/>
                </a:lnTo>
                <a:lnTo>
                  <a:pt x="1200" y="67"/>
                </a:lnTo>
                <a:lnTo>
                  <a:pt x="1174" y="67"/>
                </a:lnTo>
                <a:lnTo>
                  <a:pt x="1150" y="74"/>
                </a:lnTo>
                <a:lnTo>
                  <a:pt x="1124" y="82"/>
                </a:lnTo>
                <a:lnTo>
                  <a:pt x="1107" y="59"/>
                </a:lnTo>
                <a:lnTo>
                  <a:pt x="1082" y="45"/>
                </a:lnTo>
                <a:lnTo>
                  <a:pt x="1057" y="30"/>
                </a:lnTo>
                <a:lnTo>
                  <a:pt x="1032" y="30"/>
                </a:lnTo>
                <a:lnTo>
                  <a:pt x="1006" y="22"/>
                </a:lnTo>
                <a:lnTo>
                  <a:pt x="973" y="15"/>
                </a:lnTo>
                <a:lnTo>
                  <a:pt x="948" y="7"/>
                </a:lnTo>
                <a:lnTo>
                  <a:pt x="922" y="7"/>
                </a:lnTo>
                <a:lnTo>
                  <a:pt x="898" y="22"/>
                </a:lnTo>
                <a:lnTo>
                  <a:pt x="872" y="30"/>
                </a:lnTo>
                <a:lnTo>
                  <a:pt x="847" y="30"/>
                </a:lnTo>
                <a:lnTo>
                  <a:pt x="822" y="30"/>
                </a:lnTo>
                <a:lnTo>
                  <a:pt x="797" y="30"/>
                </a:lnTo>
                <a:lnTo>
                  <a:pt x="771" y="30"/>
                </a:lnTo>
                <a:lnTo>
                  <a:pt x="747" y="22"/>
                </a:lnTo>
                <a:lnTo>
                  <a:pt x="721" y="15"/>
                </a:lnTo>
                <a:lnTo>
                  <a:pt x="696" y="7"/>
                </a:lnTo>
                <a:lnTo>
                  <a:pt x="671" y="7"/>
                </a:lnTo>
                <a:lnTo>
                  <a:pt x="646" y="7"/>
                </a:lnTo>
                <a:lnTo>
                  <a:pt x="620" y="7"/>
                </a:lnTo>
                <a:lnTo>
                  <a:pt x="596" y="22"/>
                </a:lnTo>
                <a:lnTo>
                  <a:pt x="570" y="30"/>
                </a:lnTo>
                <a:lnTo>
                  <a:pt x="545" y="30"/>
                </a:lnTo>
                <a:lnTo>
                  <a:pt x="520" y="22"/>
                </a:lnTo>
                <a:lnTo>
                  <a:pt x="486" y="7"/>
                </a:lnTo>
                <a:lnTo>
                  <a:pt x="461" y="7"/>
                </a:lnTo>
                <a:lnTo>
                  <a:pt x="436" y="0"/>
                </a:lnTo>
                <a:lnTo>
                  <a:pt x="411" y="0"/>
                </a:lnTo>
                <a:lnTo>
                  <a:pt x="385" y="0"/>
                </a:lnTo>
                <a:lnTo>
                  <a:pt x="361" y="7"/>
                </a:lnTo>
                <a:lnTo>
                  <a:pt x="319" y="12"/>
                </a:lnTo>
                <a:lnTo>
                  <a:pt x="293" y="45"/>
                </a:lnTo>
                <a:lnTo>
                  <a:pt x="268" y="59"/>
                </a:lnTo>
                <a:lnTo>
                  <a:pt x="260" y="82"/>
                </a:lnTo>
                <a:lnTo>
                  <a:pt x="234" y="74"/>
                </a:lnTo>
                <a:lnTo>
                  <a:pt x="209" y="67"/>
                </a:lnTo>
                <a:lnTo>
                  <a:pt x="217" y="57"/>
                </a:lnTo>
              </a:path>
            </a:pathLst>
          </a:custGeom>
          <a:gradFill rotWithShape="0">
            <a:gsLst>
              <a:gs pos="0">
                <a:srgbClr val="CC9900">
                  <a:gamma/>
                  <a:tint val="20392"/>
                  <a:invGamma/>
                </a:srgbClr>
              </a:gs>
              <a:gs pos="100000">
                <a:srgbClr val="CC9900"/>
              </a:gs>
            </a:gsLst>
            <a:lin ang="5400000" scaled="1"/>
          </a:gradFill>
          <a:ln w="12700" cap="rnd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pSp>
        <p:nvGrpSpPr>
          <p:cNvPr id="3082" name="Group 10"/>
          <p:cNvGrpSpPr>
            <a:grpSpLocks/>
          </p:cNvGrpSpPr>
          <p:nvPr/>
        </p:nvGrpSpPr>
        <p:grpSpPr bwMode="auto">
          <a:xfrm>
            <a:off x="7620000" y="5076825"/>
            <a:ext cx="1371600" cy="1600200"/>
            <a:chOff x="0" y="3182"/>
            <a:chExt cx="808" cy="998"/>
          </a:xfrm>
        </p:grpSpPr>
        <p:grpSp>
          <p:nvGrpSpPr>
            <p:cNvPr id="3094" name="Group 11"/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49164" name="Freeform 12"/>
              <p:cNvSpPr>
                <a:spLocks/>
              </p:cNvSpPr>
              <p:nvPr/>
            </p:nvSpPr>
            <p:spPr bwMode="ltGray">
              <a:xfrm>
                <a:off x="1733" y="1329"/>
                <a:ext cx="79" cy="621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1" y="269"/>
                  </a:cxn>
                  <a:cxn ang="0">
                    <a:pos x="22" y="442"/>
                  </a:cxn>
                  <a:cxn ang="0">
                    <a:pos x="30" y="570"/>
                  </a:cxn>
                  <a:cxn ang="0">
                    <a:pos x="28" y="620"/>
                  </a:cxn>
                  <a:cxn ang="0">
                    <a:pos x="44" y="620"/>
                  </a:cxn>
                  <a:cxn ang="0">
                    <a:pos x="49" y="546"/>
                  </a:cxn>
                  <a:cxn ang="0">
                    <a:pos x="52" y="434"/>
                  </a:cxn>
                  <a:cxn ang="0">
                    <a:pos x="58" y="329"/>
                  </a:cxn>
                  <a:cxn ang="0">
                    <a:pos x="61" y="250"/>
                  </a:cxn>
                  <a:cxn ang="0">
                    <a:pos x="67" y="135"/>
                  </a:cxn>
                  <a:cxn ang="0">
                    <a:pos x="75" y="36"/>
                  </a:cxn>
                  <a:cxn ang="0">
                    <a:pos x="70" y="11"/>
                  </a:cxn>
                  <a:cxn ang="0">
                    <a:pos x="62" y="0"/>
                  </a:cxn>
                  <a:cxn ang="0">
                    <a:pos x="53" y="121"/>
                  </a:cxn>
                  <a:cxn ang="0">
                    <a:pos x="45" y="224"/>
                  </a:cxn>
                  <a:cxn ang="0">
                    <a:pos x="43" y="305"/>
                  </a:cxn>
                  <a:cxn ang="0">
                    <a:pos x="40" y="390"/>
                  </a:cxn>
                  <a:cxn ang="0">
                    <a:pos x="34" y="475"/>
                  </a:cxn>
                  <a:cxn ang="0">
                    <a:pos x="25" y="327"/>
                  </a:cxn>
                  <a:cxn ang="0">
                    <a:pos x="15" y="187"/>
                  </a:cxn>
                  <a:cxn ang="0">
                    <a:pos x="0" y="54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9165" name="Freeform 13"/>
              <p:cNvSpPr>
                <a:spLocks/>
              </p:cNvSpPr>
              <p:nvPr/>
            </p:nvSpPr>
            <p:spPr bwMode="ltGray">
              <a:xfrm>
                <a:off x="1790" y="1579"/>
                <a:ext cx="123" cy="349"/>
              </a:xfrm>
              <a:custGeom>
                <a:avLst/>
                <a:gdLst/>
                <a:ahLst/>
                <a:cxnLst>
                  <a:cxn ang="0">
                    <a:pos x="0" y="161"/>
                  </a:cxn>
                  <a:cxn ang="0">
                    <a:pos x="10" y="232"/>
                  </a:cxn>
                  <a:cxn ang="0">
                    <a:pos x="20" y="289"/>
                  </a:cxn>
                  <a:cxn ang="0">
                    <a:pos x="26" y="331"/>
                  </a:cxn>
                  <a:cxn ang="0">
                    <a:pos x="25" y="348"/>
                  </a:cxn>
                  <a:cxn ang="0">
                    <a:pos x="39" y="348"/>
                  </a:cxn>
                  <a:cxn ang="0">
                    <a:pos x="43" y="323"/>
                  </a:cxn>
                  <a:cxn ang="0">
                    <a:pos x="45" y="286"/>
                  </a:cxn>
                  <a:cxn ang="0">
                    <a:pos x="51" y="252"/>
                  </a:cxn>
                  <a:cxn ang="0">
                    <a:pos x="54" y="226"/>
                  </a:cxn>
                  <a:cxn ang="0">
                    <a:pos x="59" y="188"/>
                  </a:cxn>
                  <a:cxn ang="0">
                    <a:pos x="66" y="156"/>
                  </a:cxn>
                  <a:cxn ang="0">
                    <a:pos x="71" y="127"/>
                  </a:cxn>
                  <a:cxn ang="0">
                    <a:pos x="77" y="96"/>
                  </a:cxn>
                  <a:cxn ang="0">
                    <a:pos x="86" y="66"/>
                  </a:cxn>
                  <a:cxn ang="0">
                    <a:pos x="96" y="40"/>
                  </a:cxn>
                  <a:cxn ang="0">
                    <a:pos x="113" y="15"/>
                  </a:cxn>
                  <a:cxn ang="0">
                    <a:pos x="119" y="5"/>
                  </a:cxn>
                  <a:cxn ang="0">
                    <a:pos x="112" y="0"/>
                  </a:cxn>
                  <a:cxn ang="0">
                    <a:pos x="101" y="10"/>
                  </a:cxn>
                  <a:cxn ang="0">
                    <a:pos x="86" y="33"/>
                  </a:cxn>
                  <a:cxn ang="0">
                    <a:pos x="75" y="57"/>
                  </a:cxn>
                  <a:cxn ang="0">
                    <a:pos x="66" y="81"/>
                  </a:cxn>
                  <a:cxn ang="0">
                    <a:pos x="60" y="113"/>
                  </a:cxn>
                  <a:cxn ang="0">
                    <a:pos x="55" y="144"/>
                  </a:cxn>
                  <a:cxn ang="0">
                    <a:pos x="47" y="184"/>
                  </a:cxn>
                  <a:cxn ang="0">
                    <a:pos x="40" y="217"/>
                  </a:cxn>
                  <a:cxn ang="0">
                    <a:pos x="37" y="244"/>
                  </a:cxn>
                  <a:cxn ang="0">
                    <a:pos x="36" y="272"/>
                  </a:cxn>
                  <a:cxn ang="0">
                    <a:pos x="30" y="300"/>
                  </a:cxn>
                  <a:cxn ang="0">
                    <a:pos x="22" y="251"/>
                  </a:cxn>
                  <a:cxn ang="0">
                    <a:pos x="13" y="205"/>
                  </a:cxn>
                  <a:cxn ang="0">
                    <a:pos x="0" y="161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9166" name="Freeform 14"/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/>
                <a:ahLst/>
                <a:cxnLst>
                  <a:cxn ang="0">
                    <a:pos x="107" y="123"/>
                  </a:cxn>
                  <a:cxn ang="0">
                    <a:pos x="116" y="135"/>
                  </a:cxn>
                  <a:cxn ang="0">
                    <a:pos x="163" y="114"/>
                  </a:cxn>
                  <a:cxn ang="0">
                    <a:pos x="211" y="81"/>
                  </a:cxn>
                  <a:cxn ang="0">
                    <a:pos x="233" y="46"/>
                  </a:cxn>
                  <a:cxn ang="0">
                    <a:pos x="220" y="76"/>
                  </a:cxn>
                  <a:cxn ang="0">
                    <a:pos x="183" y="109"/>
                  </a:cxn>
                  <a:cxn ang="0">
                    <a:pos x="142" y="138"/>
                  </a:cxn>
                  <a:cxn ang="0">
                    <a:pos x="102" y="159"/>
                  </a:cxn>
                  <a:cxn ang="0">
                    <a:pos x="119" y="178"/>
                  </a:cxn>
                  <a:cxn ang="0">
                    <a:pos x="155" y="180"/>
                  </a:cxn>
                  <a:cxn ang="0">
                    <a:pos x="202" y="187"/>
                  </a:cxn>
                  <a:cxn ang="0">
                    <a:pos x="239" y="204"/>
                  </a:cxn>
                  <a:cxn ang="0">
                    <a:pos x="251" y="215"/>
                  </a:cxn>
                  <a:cxn ang="0">
                    <a:pos x="213" y="204"/>
                  </a:cxn>
                  <a:cxn ang="0">
                    <a:pos x="162" y="198"/>
                  </a:cxn>
                  <a:cxn ang="0">
                    <a:pos x="114" y="195"/>
                  </a:cxn>
                  <a:cxn ang="0">
                    <a:pos x="88" y="203"/>
                  </a:cxn>
                  <a:cxn ang="0">
                    <a:pos x="93" y="248"/>
                  </a:cxn>
                  <a:cxn ang="0">
                    <a:pos x="93" y="307"/>
                  </a:cxn>
                  <a:cxn ang="0">
                    <a:pos x="77" y="354"/>
                  </a:cxn>
                  <a:cxn ang="0">
                    <a:pos x="46" y="390"/>
                  </a:cxn>
                  <a:cxn ang="0">
                    <a:pos x="50" y="346"/>
                  </a:cxn>
                  <a:cxn ang="0">
                    <a:pos x="61" y="299"/>
                  </a:cxn>
                  <a:cxn ang="0">
                    <a:pos x="67" y="238"/>
                  </a:cxn>
                  <a:cxn ang="0">
                    <a:pos x="64" y="198"/>
                  </a:cxn>
                  <a:cxn ang="0">
                    <a:pos x="48" y="221"/>
                  </a:cxn>
                  <a:cxn ang="0">
                    <a:pos x="39" y="273"/>
                  </a:cxn>
                  <a:cxn ang="0">
                    <a:pos x="32" y="325"/>
                  </a:cxn>
                  <a:cxn ang="0">
                    <a:pos x="10" y="364"/>
                  </a:cxn>
                  <a:cxn ang="0">
                    <a:pos x="2" y="364"/>
                  </a:cxn>
                  <a:cxn ang="0">
                    <a:pos x="2" y="324"/>
                  </a:cxn>
                  <a:cxn ang="0">
                    <a:pos x="17" y="287"/>
                  </a:cxn>
                  <a:cxn ang="0">
                    <a:pos x="34" y="239"/>
                  </a:cxn>
                  <a:cxn ang="0">
                    <a:pos x="42" y="204"/>
                  </a:cxn>
                  <a:cxn ang="0">
                    <a:pos x="26" y="182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13" y="161"/>
                  </a:cxn>
                  <a:cxn ang="0">
                    <a:pos x="13" y="138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4" y="122"/>
                  </a:cxn>
                  <a:cxn ang="0">
                    <a:pos x="53" y="157"/>
                  </a:cxn>
                  <a:cxn ang="0">
                    <a:pos x="55" y="130"/>
                  </a:cxn>
                  <a:cxn ang="0">
                    <a:pos x="24" y="91"/>
                  </a:cxn>
                  <a:cxn ang="0">
                    <a:pos x="2" y="65"/>
                  </a:cxn>
                  <a:cxn ang="0">
                    <a:pos x="2" y="65"/>
                  </a:cxn>
                  <a:cxn ang="0">
                    <a:pos x="2" y="48"/>
                  </a:cxn>
                  <a:cxn ang="0">
                    <a:pos x="30" y="87"/>
                  </a:cxn>
                  <a:cxn ang="0">
                    <a:pos x="61" y="138"/>
                  </a:cxn>
                  <a:cxn ang="0">
                    <a:pos x="80" y="127"/>
                  </a:cxn>
                  <a:cxn ang="0">
                    <a:pos x="106" y="87"/>
                  </a:cxn>
                  <a:cxn ang="0">
                    <a:pos x="139" y="39"/>
                  </a:cxn>
                  <a:cxn ang="0">
                    <a:pos x="165" y="6"/>
                  </a:cxn>
                  <a:cxn ang="0">
                    <a:pos x="163" y="29"/>
                  </a:cxn>
                  <a:cxn ang="0">
                    <a:pos x="137" y="76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3110" name="Group 15"/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49168" name="Freeform 16"/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6"/>
                </a:xfrm>
                <a:custGeom>
                  <a:avLst/>
                  <a:gdLst/>
                  <a:ahLst/>
                  <a:cxnLst>
                    <a:cxn ang="0">
                      <a:pos x="167" y="42"/>
                    </a:cxn>
                    <a:cxn ang="0">
                      <a:pos x="202" y="14"/>
                    </a:cxn>
                    <a:cxn ang="0">
                      <a:pos x="245" y="3"/>
                    </a:cxn>
                    <a:cxn ang="0">
                      <a:pos x="292" y="2"/>
                    </a:cxn>
                    <a:cxn ang="0">
                      <a:pos x="304" y="7"/>
                    </a:cxn>
                    <a:cxn ang="0">
                      <a:pos x="272" y="15"/>
                    </a:cxn>
                    <a:cxn ang="0">
                      <a:pos x="236" y="26"/>
                    </a:cxn>
                    <a:cxn ang="0">
                      <a:pos x="195" y="55"/>
                    </a:cxn>
                    <a:cxn ang="0">
                      <a:pos x="191" y="94"/>
                    </a:cxn>
                    <a:cxn ang="0">
                      <a:pos x="252" y="70"/>
                    </a:cxn>
                    <a:cxn ang="0">
                      <a:pos x="301" y="67"/>
                    </a:cxn>
                    <a:cxn ang="0">
                      <a:pos x="354" y="72"/>
                    </a:cxn>
                    <a:cxn ang="0">
                      <a:pos x="416" y="79"/>
                    </a:cxn>
                    <a:cxn ang="0">
                      <a:pos x="417" y="80"/>
                    </a:cxn>
                    <a:cxn ang="0">
                      <a:pos x="357" y="83"/>
                    </a:cxn>
                    <a:cxn ang="0">
                      <a:pos x="302" y="84"/>
                    </a:cxn>
                    <a:cxn ang="0">
                      <a:pos x="254" y="90"/>
                    </a:cxn>
                    <a:cxn ang="0">
                      <a:pos x="200" y="103"/>
                    </a:cxn>
                    <a:cxn ang="0">
                      <a:pos x="222" y="123"/>
                    </a:cxn>
                    <a:cxn ang="0">
                      <a:pos x="238" y="142"/>
                    </a:cxn>
                    <a:cxn ang="0">
                      <a:pos x="184" y="125"/>
                    </a:cxn>
                    <a:cxn ang="0">
                      <a:pos x="173" y="136"/>
                    </a:cxn>
                    <a:cxn ang="0">
                      <a:pos x="232" y="145"/>
                    </a:cxn>
                    <a:cxn ang="0">
                      <a:pos x="282" y="157"/>
                    </a:cxn>
                    <a:cxn ang="0">
                      <a:pos x="321" y="190"/>
                    </a:cxn>
                    <a:cxn ang="0">
                      <a:pos x="351" y="234"/>
                    </a:cxn>
                    <a:cxn ang="0">
                      <a:pos x="344" y="242"/>
                    </a:cxn>
                    <a:cxn ang="0">
                      <a:pos x="304" y="214"/>
                    </a:cxn>
                    <a:cxn ang="0">
                      <a:pos x="259" y="183"/>
                    </a:cxn>
                    <a:cxn ang="0">
                      <a:pos x="211" y="162"/>
                    </a:cxn>
                    <a:cxn ang="0">
                      <a:pos x="180" y="155"/>
                    </a:cxn>
                    <a:cxn ang="0">
                      <a:pos x="206" y="189"/>
                    </a:cxn>
                    <a:cxn ang="0">
                      <a:pos x="238" y="234"/>
                    </a:cxn>
                    <a:cxn ang="0">
                      <a:pos x="256" y="275"/>
                    </a:cxn>
                    <a:cxn ang="0">
                      <a:pos x="255" y="313"/>
                    </a:cxn>
                    <a:cxn ang="0">
                      <a:pos x="232" y="271"/>
                    </a:cxn>
                    <a:cxn ang="0">
                      <a:pos x="208" y="226"/>
                    </a:cxn>
                    <a:cxn ang="0">
                      <a:pos x="181" y="185"/>
                    </a:cxn>
                    <a:cxn ang="0">
                      <a:pos x="157" y="149"/>
                    </a:cxn>
                    <a:cxn ang="0">
                      <a:pos x="115" y="170"/>
                    </a:cxn>
                    <a:cxn ang="0">
                      <a:pos x="80" y="221"/>
                    </a:cxn>
                    <a:cxn ang="0">
                      <a:pos x="51" y="273"/>
                    </a:cxn>
                    <a:cxn ang="0">
                      <a:pos x="18" y="321"/>
                    </a:cxn>
                    <a:cxn ang="0">
                      <a:pos x="8" y="315"/>
                    </a:cxn>
                    <a:cxn ang="0">
                      <a:pos x="47" y="255"/>
                    </a:cxn>
                    <a:cxn ang="0">
                      <a:pos x="82" y="208"/>
                    </a:cxn>
                    <a:cxn ang="0">
                      <a:pos x="112" y="162"/>
                    </a:cxn>
                    <a:cxn ang="0">
                      <a:pos x="139" y="126"/>
                    </a:cxn>
                    <a:cxn ang="0">
                      <a:pos x="99" y="83"/>
                    </a:cxn>
                    <a:cxn ang="0">
                      <a:pos x="43" y="60"/>
                    </a:cxn>
                    <a:cxn ang="0">
                      <a:pos x="20" y="47"/>
                    </a:cxn>
                    <a:cxn ang="0">
                      <a:pos x="63" y="61"/>
                    </a:cxn>
                    <a:cxn ang="0">
                      <a:pos x="122" y="90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9169" name="Freeform 17"/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5" y="9"/>
                    </a:cxn>
                    <a:cxn ang="0">
                      <a:pos x="28" y="15"/>
                    </a:cxn>
                    <a:cxn ang="0">
                      <a:pos x="34" y="24"/>
                    </a:cxn>
                    <a:cxn ang="0">
                      <a:pos x="36" y="33"/>
                    </a:cxn>
                    <a:cxn ang="0">
                      <a:pos x="37" y="43"/>
                    </a:cxn>
                    <a:cxn ang="0">
                      <a:pos x="37" y="56"/>
                    </a:cxn>
                    <a:cxn ang="0">
                      <a:pos x="38" y="64"/>
                    </a:cxn>
                    <a:cxn ang="0">
                      <a:pos x="37" y="75"/>
                    </a:cxn>
                    <a:cxn ang="0">
                      <a:pos x="36" y="86"/>
                    </a:cxn>
                    <a:cxn ang="0">
                      <a:pos x="34" y="97"/>
                    </a:cxn>
                    <a:cxn ang="0">
                      <a:pos x="31" y="113"/>
                    </a:cxn>
                    <a:cxn ang="0">
                      <a:pos x="29" y="122"/>
                    </a:cxn>
                    <a:cxn ang="0">
                      <a:pos x="24" y="132"/>
                    </a:cxn>
                    <a:cxn ang="0">
                      <a:pos x="18" y="144"/>
                    </a:cxn>
                    <a:cxn ang="0">
                      <a:pos x="12" y="155"/>
                    </a:cxn>
                    <a:cxn ang="0">
                      <a:pos x="7" y="165"/>
                    </a:cxn>
                    <a:cxn ang="0">
                      <a:pos x="3" y="174"/>
                    </a:cxn>
                    <a:cxn ang="0">
                      <a:pos x="0" y="192"/>
                    </a:cxn>
                    <a:cxn ang="0">
                      <a:pos x="1" y="174"/>
                    </a:cxn>
                    <a:cxn ang="0">
                      <a:pos x="3" y="162"/>
                    </a:cxn>
                    <a:cxn ang="0">
                      <a:pos x="4" y="151"/>
                    </a:cxn>
                    <a:cxn ang="0">
                      <a:pos x="5" y="139"/>
                    </a:cxn>
                    <a:cxn ang="0">
                      <a:pos x="7" y="124"/>
                    </a:cxn>
                    <a:cxn ang="0">
                      <a:pos x="10" y="113"/>
                    </a:cxn>
                    <a:cxn ang="0">
                      <a:pos x="12" y="102"/>
                    </a:cxn>
                    <a:cxn ang="0">
                      <a:pos x="15" y="93"/>
                    </a:cxn>
                    <a:cxn ang="0">
                      <a:pos x="18" y="82"/>
                    </a:cxn>
                    <a:cxn ang="0">
                      <a:pos x="20" y="72"/>
                    </a:cxn>
                    <a:cxn ang="0">
                      <a:pos x="22" y="61"/>
                    </a:cxn>
                    <a:cxn ang="0">
                      <a:pos x="23" y="52"/>
                    </a:cxn>
                    <a:cxn ang="0">
                      <a:pos x="24" y="41"/>
                    </a:cxn>
                    <a:cxn ang="0">
                      <a:pos x="24" y="30"/>
                    </a:cxn>
                    <a:cxn ang="0">
                      <a:pos x="24" y="15"/>
                    </a:cxn>
                    <a:cxn ang="0">
                      <a:pos x="22" y="8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9170" name="Freeform 18"/>
                <p:cNvSpPr>
                  <a:spLocks/>
                </p:cNvSpPr>
                <p:nvPr/>
              </p:nvSpPr>
              <p:spPr bwMode="ltGray">
                <a:xfrm>
                  <a:off x="1720" y="1535"/>
                  <a:ext cx="167" cy="50"/>
                </a:xfrm>
                <a:custGeom>
                  <a:avLst/>
                  <a:gdLst/>
                  <a:ahLst/>
                  <a:cxnLst>
                    <a:cxn ang="0">
                      <a:pos x="170" y="49"/>
                    </a:cxn>
                    <a:cxn ang="0">
                      <a:pos x="167" y="40"/>
                    </a:cxn>
                    <a:cxn ang="0">
                      <a:pos x="163" y="33"/>
                    </a:cxn>
                    <a:cxn ang="0">
                      <a:pos x="160" y="31"/>
                    </a:cxn>
                    <a:cxn ang="0">
                      <a:pos x="153" y="29"/>
                    </a:cxn>
                    <a:cxn ang="0">
                      <a:pos x="147" y="27"/>
                    </a:cxn>
                    <a:cxn ang="0">
                      <a:pos x="140" y="29"/>
                    </a:cxn>
                    <a:cxn ang="0">
                      <a:pos x="132" y="30"/>
                    </a:cxn>
                    <a:cxn ang="0">
                      <a:pos x="123" y="27"/>
                    </a:cxn>
                    <a:cxn ang="0">
                      <a:pos x="111" y="22"/>
                    </a:cxn>
                    <a:cxn ang="0">
                      <a:pos x="100" y="18"/>
                    </a:cxn>
                    <a:cxn ang="0">
                      <a:pos x="92" y="16"/>
                    </a:cxn>
                    <a:cxn ang="0">
                      <a:pos x="80" y="12"/>
                    </a:cxn>
                    <a:cxn ang="0">
                      <a:pos x="67" y="8"/>
                    </a:cxn>
                    <a:cxn ang="0">
                      <a:pos x="55" y="5"/>
                    </a:cxn>
                    <a:cxn ang="0">
                      <a:pos x="42" y="1"/>
                    </a:cxn>
                    <a:cxn ang="0">
                      <a:pos x="28" y="1"/>
                    </a:cxn>
                    <a:cxn ang="0">
                      <a:pos x="15" y="0"/>
                    </a:cxn>
                    <a:cxn ang="0">
                      <a:pos x="12" y="1"/>
                    </a:cxn>
                    <a:cxn ang="0">
                      <a:pos x="7" y="4"/>
                    </a:cxn>
                    <a:cxn ang="0">
                      <a:pos x="3" y="7"/>
                    </a:cxn>
                    <a:cxn ang="0">
                      <a:pos x="0" y="11"/>
                    </a:cxn>
                    <a:cxn ang="0">
                      <a:pos x="5" y="11"/>
                    </a:cxn>
                    <a:cxn ang="0">
                      <a:pos x="12" y="12"/>
                    </a:cxn>
                    <a:cxn ang="0">
                      <a:pos x="19" y="12"/>
                    </a:cxn>
                    <a:cxn ang="0">
                      <a:pos x="23" y="11"/>
                    </a:cxn>
                    <a:cxn ang="0">
                      <a:pos x="30" y="11"/>
                    </a:cxn>
                    <a:cxn ang="0">
                      <a:pos x="39" y="11"/>
                    </a:cxn>
                    <a:cxn ang="0">
                      <a:pos x="51" y="11"/>
                    </a:cxn>
                    <a:cxn ang="0">
                      <a:pos x="61" y="12"/>
                    </a:cxn>
                    <a:cxn ang="0">
                      <a:pos x="71" y="14"/>
                    </a:cxn>
                    <a:cxn ang="0">
                      <a:pos x="81" y="15"/>
                    </a:cxn>
                    <a:cxn ang="0">
                      <a:pos x="91" y="16"/>
                    </a:cxn>
                    <a:cxn ang="0">
                      <a:pos x="99" y="19"/>
                    </a:cxn>
                    <a:cxn ang="0">
                      <a:pos x="108" y="23"/>
                    </a:cxn>
                    <a:cxn ang="0">
                      <a:pos x="116" y="27"/>
                    </a:cxn>
                    <a:cxn ang="0">
                      <a:pos x="125" y="31"/>
                    </a:cxn>
                    <a:cxn ang="0">
                      <a:pos x="129" y="32"/>
                    </a:cxn>
                    <a:cxn ang="0">
                      <a:pos x="134" y="31"/>
                    </a:cxn>
                    <a:cxn ang="0">
                      <a:pos x="140" y="34"/>
                    </a:cxn>
                    <a:cxn ang="0">
                      <a:pos x="146" y="37"/>
                    </a:cxn>
                    <a:cxn ang="0">
                      <a:pos x="152" y="40"/>
                    </a:cxn>
                    <a:cxn ang="0">
                      <a:pos x="161" y="44"/>
                    </a:cxn>
                    <a:cxn ang="0">
                      <a:pos x="167" y="46"/>
                    </a:cxn>
                    <a:cxn ang="0">
                      <a:pos x="170" y="4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9171" name="Freeform 19"/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/>
                  <a:ahLst/>
                  <a:cxnLst>
                    <a:cxn ang="0">
                      <a:pos x="176" y="20"/>
                    </a:cxn>
                    <a:cxn ang="0">
                      <a:pos x="171" y="18"/>
                    </a:cxn>
                    <a:cxn ang="0">
                      <a:pos x="166" y="16"/>
                    </a:cxn>
                    <a:cxn ang="0">
                      <a:pos x="161" y="13"/>
                    </a:cxn>
                    <a:cxn ang="0">
                      <a:pos x="155" y="12"/>
                    </a:cxn>
                    <a:cxn ang="0">
                      <a:pos x="149" y="10"/>
                    </a:cxn>
                    <a:cxn ang="0">
                      <a:pos x="141" y="6"/>
                    </a:cxn>
                    <a:cxn ang="0">
                      <a:pos x="134" y="3"/>
                    </a:cxn>
                    <a:cxn ang="0">
                      <a:pos x="128" y="2"/>
                    </a:cxn>
                    <a:cxn ang="0">
                      <a:pos x="120" y="3"/>
                    </a:cxn>
                    <a:cxn ang="0">
                      <a:pos x="110" y="5"/>
                    </a:cxn>
                    <a:cxn ang="0">
                      <a:pos x="106" y="5"/>
                    </a:cxn>
                    <a:cxn ang="0">
                      <a:pos x="93" y="3"/>
                    </a:cxn>
                    <a:cxn ang="0">
                      <a:pos x="78" y="1"/>
                    </a:cxn>
                    <a:cxn ang="0">
                      <a:pos x="69" y="0"/>
                    </a:cxn>
                    <a:cxn ang="0">
                      <a:pos x="57" y="0"/>
                    </a:cxn>
                    <a:cxn ang="0">
                      <a:pos x="44" y="0"/>
                    </a:cxn>
                    <a:cxn ang="0">
                      <a:pos x="36" y="1"/>
                    </a:cxn>
                    <a:cxn ang="0">
                      <a:pos x="27" y="2"/>
                    </a:cxn>
                    <a:cxn ang="0">
                      <a:pos x="18" y="3"/>
                    </a:cxn>
                    <a:cxn ang="0">
                      <a:pos x="9" y="4"/>
                    </a:cxn>
                    <a:cxn ang="0">
                      <a:pos x="8" y="8"/>
                    </a:cxn>
                    <a:cxn ang="0">
                      <a:pos x="7" y="11"/>
                    </a:cxn>
                    <a:cxn ang="0">
                      <a:pos x="4" y="15"/>
                    </a:cxn>
                    <a:cxn ang="0">
                      <a:pos x="0" y="17"/>
                    </a:cxn>
                    <a:cxn ang="0">
                      <a:pos x="7" y="16"/>
                    </a:cxn>
                    <a:cxn ang="0">
                      <a:pos x="15" y="14"/>
                    </a:cxn>
                    <a:cxn ang="0">
                      <a:pos x="22" y="12"/>
                    </a:cxn>
                    <a:cxn ang="0">
                      <a:pos x="29" y="11"/>
                    </a:cxn>
                    <a:cxn ang="0">
                      <a:pos x="37" y="10"/>
                    </a:cxn>
                    <a:cxn ang="0">
                      <a:pos x="50" y="10"/>
                    </a:cxn>
                    <a:cxn ang="0">
                      <a:pos x="63" y="8"/>
                    </a:cxn>
                    <a:cxn ang="0">
                      <a:pos x="79" y="8"/>
                    </a:cxn>
                    <a:cxn ang="0">
                      <a:pos x="94" y="7"/>
                    </a:cxn>
                    <a:cxn ang="0">
                      <a:pos x="108" y="6"/>
                    </a:cxn>
                    <a:cxn ang="0">
                      <a:pos x="120" y="7"/>
                    </a:cxn>
                    <a:cxn ang="0">
                      <a:pos x="129" y="10"/>
                    </a:cxn>
                    <a:cxn ang="0">
                      <a:pos x="138" y="12"/>
                    </a:cxn>
                    <a:cxn ang="0">
                      <a:pos x="148" y="14"/>
                    </a:cxn>
                    <a:cxn ang="0">
                      <a:pos x="159" y="17"/>
                    </a:cxn>
                    <a:cxn ang="0">
                      <a:pos x="167" y="18"/>
                    </a:cxn>
                    <a:cxn ang="0">
                      <a:pos x="176" y="20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49172" name="Freeform 20"/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/>
                <a:ahLst/>
                <a:cxnLst>
                  <a:cxn ang="0">
                    <a:pos x="82" y="162"/>
                  </a:cxn>
                  <a:cxn ang="0">
                    <a:pos x="90" y="154"/>
                  </a:cxn>
                  <a:cxn ang="0">
                    <a:pos x="76" y="104"/>
                  </a:cxn>
                  <a:cxn ang="0">
                    <a:pos x="54" y="56"/>
                  </a:cxn>
                  <a:cxn ang="0">
                    <a:pos x="31" y="33"/>
                  </a:cxn>
                  <a:cxn ang="0">
                    <a:pos x="51" y="45"/>
                  </a:cxn>
                  <a:cxn ang="0">
                    <a:pos x="72" y="84"/>
                  </a:cxn>
                  <a:cxn ang="0">
                    <a:pos x="92" y="126"/>
                  </a:cxn>
                  <a:cxn ang="0">
                    <a:pos x="106" y="168"/>
                  </a:cxn>
                  <a:cxn ang="0">
                    <a:pos x="118" y="150"/>
                  </a:cxn>
                  <a:cxn ang="0">
                    <a:pos x="121" y="114"/>
                  </a:cxn>
                  <a:cxn ang="0">
                    <a:pos x="125" y="65"/>
                  </a:cxn>
                  <a:cxn ang="0">
                    <a:pos x="136" y="26"/>
                  </a:cxn>
                  <a:cxn ang="0">
                    <a:pos x="143" y="12"/>
                  </a:cxn>
                  <a:cxn ang="0">
                    <a:pos x="136" y="53"/>
                  </a:cxn>
                  <a:cxn ang="0">
                    <a:pos x="132" y="106"/>
                  </a:cxn>
                  <a:cxn ang="0">
                    <a:pos x="130" y="155"/>
                  </a:cxn>
                  <a:cxn ang="0">
                    <a:pos x="136" y="183"/>
                  </a:cxn>
                  <a:cxn ang="0">
                    <a:pos x="166" y="177"/>
                  </a:cxn>
                  <a:cxn ang="0">
                    <a:pos x="205" y="178"/>
                  </a:cxn>
                  <a:cxn ang="0">
                    <a:pos x="236" y="193"/>
                  </a:cxn>
                  <a:cxn ang="0">
                    <a:pos x="260" y="227"/>
                  </a:cxn>
                  <a:cxn ang="0">
                    <a:pos x="231" y="222"/>
                  </a:cxn>
                  <a:cxn ang="0">
                    <a:pos x="200" y="211"/>
                  </a:cxn>
                  <a:cxn ang="0">
                    <a:pos x="159" y="204"/>
                  </a:cxn>
                  <a:cxn ang="0">
                    <a:pos x="132" y="208"/>
                  </a:cxn>
                  <a:cxn ang="0">
                    <a:pos x="147" y="224"/>
                  </a:cxn>
                  <a:cxn ang="0">
                    <a:pos x="182" y="233"/>
                  </a:cxn>
                  <a:cxn ang="0">
                    <a:pos x="217" y="240"/>
                  </a:cxn>
                  <a:cxn ang="0">
                    <a:pos x="243" y="264"/>
                  </a:cxn>
                  <a:cxn ang="0">
                    <a:pos x="256" y="297"/>
                  </a:cxn>
                  <a:cxn ang="0">
                    <a:pos x="224" y="277"/>
                  </a:cxn>
                  <a:cxn ang="0">
                    <a:pos x="191" y="256"/>
                  </a:cxn>
                  <a:cxn ang="0">
                    <a:pos x="160" y="238"/>
                  </a:cxn>
                  <a:cxn ang="0">
                    <a:pos x="136" y="230"/>
                  </a:cxn>
                  <a:cxn ang="0">
                    <a:pos x="121" y="246"/>
                  </a:cxn>
                  <a:cxn ang="0">
                    <a:pos x="135" y="290"/>
                  </a:cxn>
                  <a:cxn ang="0">
                    <a:pos x="145" y="342"/>
                  </a:cxn>
                  <a:cxn ang="0">
                    <a:pos x="127" y="346"/>
                  </a:cxn>
                  <a:cxn ang="0">
                    <a:pos x="116" y="290"/>
                  </a:cxn>
                  <a:cxn ang="0">
                    <a:pos x="101" y="256"/>
                  </a:cxn>
                  <a:cxn ang="0">
                    <a:pos x="83" y="274"/>
                  </a:cxn>
                  <a:cxn ang="0">
                    <a:pos x="64" y="309"/>
                  </a:cxn>
                  <a:cxn ang="0">
                    <a:pos x="44" y="360"/>
                  </a:cxn>
                  <a:cxn ang="0">
                    <a:pos x="51" y="314"/>
                  </a:cxn>
                  <a:cxn ang="0">
                    <a:pos x="69" y="272"/>
                  </a:cxn>
                  <a:cxn ang="0">
                    <a:pos x="91" y="238"/>
                  </a:cxn>
                  <a:cxn ang="0">
                    <a:pos x="99" y="212"/>
                  </a:cxn>
                  <a:cxn ang="0">
                    <a:pos x="77" y="226"/>
                  </a:cxn>
                  <a:cxn ang="0">
                    <a:pos x="52" y="261"/>
                  </a:cxn>
                  <a:cxn ang="0">
                    <a:pos x="28" y="301"/>
                  </a:cxn>
                  <a:cxn ang="0">
                    <a:pos x="24" y="288"/>
                  </a:cxn>
                  <a:cxn ang="0">
                    <a:pos x="42" y="262"/>
                  </a:cxn>
                  <a:cxn ang="0">
                    <a:pos x="71" y="229"/>
                  </a:cxn>
                  <a:cxn ang="0">
                    <a:pos x="101" y="206"/>
                  </a:cxn>
                  <a:cxn ang="0">
                    <a:pos x="73" y="180"/>
                  </a:cxn>
                  <a:cxn ang="0">
                    <a:pos x="46" y="148"/>
                  </a:cxn>
                  <a:cxn ang="0">
                    <a:pos x="17" y="118"/>
                  </a:cxn>
                  <a:cxn ang="0">
                    <a:pos x="3" y="98"/>
                  </a:cxn>
                  <a:cxn ang="0">
                    <a:pos x="32" y="115"/>
                  </a:cxn>
                  <a:cxn ang="0">
                    <a:pos x="64" y="145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3095" name="Group 21"/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3096" name="Group 22"/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49175" name="Freeform 23"/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/>
                  <a:ahLst/>
                  <a:cxnLst>
                    <a:cxn ang="0">
                      <a:pos x="91" y="296"/>
                    </a:cxn>
                    <a:cxn ang="0">
                      <a:pos x="83" y="425"/>
                    </a:cxn>
                    <a:cxn ang="0">
                      <a:pos x="75" y="529"/>
                    </a:cxn>
                    <a:cxn ang="0">
                      <a:pos x="70" y="606"/>
                    </a:cxn>
                    <a:cxn ang="0">
                      <a:pos x="71" y="637"/>
                    </a:cxn>
                    <a:cxn ang="0">
                      <a:pos x="60" y="637"/>
                    </a:cxn>
                    <a:cxn ang="0">
                      <a:pos x="57" y="592"/>
                    </a:cxn>
                    <a:cxn ang="0">
                      <a:pos x="55" y="524"/>
                    </a:cxn>
                    <a:cxn ang="0">
                      <a:pos x="51" y="461"/>
                    </a:cxn>
                    <a:cxn ang="0">
                      <a:pos x="49" y="414"/>
                    </a:cxn>
                    <a:cxn ang="0">
                      <a:pos x="45" y="345"/>
                    </a:cxn>
                    <a:cxn ang="0">
                      <a:pos x="40" y="285"/>
                    </a:cxn>
                    <a:cxn ang="0">
                      <a:pos x="35" y="233"/>
                    </a:cxn>
                    <a:cxn ang="0">
                      <a:pos x="31" y="177"/>
                    </a:cxn>
                    <a:cxn ang="0">
                      <a:pos x="24" y="121"/>
                    </a:cxn>
                    <a:cxn ang="0">
                      <a:pos x="17" y="74"/>
                    </a:cxn>
                    <a:cxn ang="0">
                      <a:pos x="4" y="28"/>
                    </a:cxn>
                    <a:cxn ang="0">
                      <a:pos x="0" y="10"/>
                    </a:cxn>
                    <a:cxn ang="0">
                      <a:pos x="5" y="0"/>
                    </a:cxn>
                    <a:cxn ang="0">
                      <a:pos x="13" y="18"/>
                    </a:cxn>
                    <a:cxn ang="0">
                      <a:pos x="24" y="61"/>
                    </a:cxn>
                    <a:cxn ang="0">
                      <a:pos x="33" y="104"/>
                    </a:cxn>
                    <a:cxn ang="0">
                      <a:pos x="40" y="150"/>
                    </a:cxn>
                    <a:cxn ang="0">
                      <a:pos x="44" y="208"/>
                    </a:cxn>
                    <a:cxn ang="0">
                      <a:pos x="48" y="263"/>
                    </a:cxn>
                    <a:cxn ang="0">
                      <a:pos x="55" y="337"/>
                    </a:cxn>
                    <a:cxn ang="0">
                      <a:pos x="59" y="398"/>
                    </a:cxn>
                    <a:cxn ang="0">
                      <a:pos x="61" y="447"/>
                    </a:cxn>
                    <a:cxn ang="0">
                      <a:pos x="63" y="498"/>
                    </a:cxn>
                    <a:cxn ang="0">
                      <a:pos x="68" y="550"/>
                    </a:cxn>
                    <a:cxn ang="0">
                      <a:pos x="73" y="460"/>
                    </a:cxn>
                    <a:cxn ang="0">
                      <a:pos x="80" y="376"/>
                    </a:cxn>
                    <a:cxn ang="0">
                      <a:pos x="91" y="296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9176" name="Freeform 24"/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/>
                  <a:ahLst/>
                  <a:cxnLst>
                    <a:cxn ang="0">
                      <a:pos x="136" y="67"/>
                    </a:cxn>
                    <a:cxn ang="0">
                      <a:pos x="105" y="12"/>
                    </a:cxn>
                    <a:cxn ang="0">
                      <a:pos x="55" y="1"/>
                    </a:cxn>
                    <a:cxn ang="0">
                      <a:pos x="58" y="12"/>
                    </a:cxn>
                    <a:cxn ang="0">
                      <a:pos x="96" y="39"/>
                    </a:cxn>
                    <a:cxn ang="0">
                      <a:pos x="130" y="134"/>
                    </a:cxn>
                    <a:cxn ang="0">
                      <a:pos x="73" y="85"/>
                    </a:cxn>
                    <a:cxn ang="0">
                      <a:pos x="32" y="75"/>
                    </a:cxn>
                    <a:cxn ang="0">
                      <a:pos x="7" y="103"/>
                    </a:cxn>
                    <a:cxn ang="0">
                      <a:pos x="38" y="103"/>
                    </a:cxn>
                    <a:cxn ang="0">
                      <a:pos x="108" y="129"/>
                    </a:cxn>
                    <a:cxn ang="0">
                      <a:pos x="104" y="146"/>
                    </a:cxn>
                    <a:cxn ang="0">
                      <a:pos x="92" y="171"/>
                    </a:cxn>
                    <a:cxn ang="0">
                      <a:pos x="126" y="170"/>
                    </a:cxn>
                    <a:cxn ang="0">
                      <a:pos x="69" y="193"/>
                    </a:cxn>
                    <a:cxn ang="0">
                      <a:pos x="37" y="233"/>
                    </a:cxn>
                    <a:cxn ang="0">
                      <a:pos x="6" y="325"/>
                    </a:cxn>
                    <a:cxn ang="0">
                      <a:pos x="72" y="231"/>
                    </a:cxn>
                    <a:cxn ang="0">
                      <a:pos x="118" y="194"/>
                    </a:cxn>
                    <a:cxn ang="0">
                      <a:pos x="94" y="269"/>
                    </a:cxn>
                    <a:cxn ang="0">
                      <a:pos x="76" y="338"/>
                    </a:cxn>
                    <a:cxn ang="0">
                      <a:pos x="71" y="408"/>
                    </a:cxn>
                    <a:cxn ang="0">
                      <a:pos x="98" y="303"/>
                    </a:cxn>
                    <a:cxn ang="0">
                      <a:pos x="124" y="236"/>
                    </a:cxn>
                    <a:cxn ang="0">
                      <a:pos x="125" y="214"/>
                    </a:cxn>
                    <a:cxn ang="0">
                      <a:pos x="118" y="323"/>
                    </a:cxn>
                    <a:cxn ang="0">
                      <a:pos x="138" y="439"/>
                    </a:cxn>
                    <a:cxn ang="0">
                      <a:pos x="128" y="313"/>
                    </a:cxn>
                    <a:cxn ang="0">
                      <a:pos x="127" y="223"/>
                    </a:cxn>
                    <a:cxn ang="0">
                      <a:pos x="147" y="189"/>
                    </a:cxn>
                    <a:cxn ang="0">
                      <a:pos x="188" y="298"/>
                    </a:cxn>
                    <a:cxn ang="0">
                      <a:pos x="223" y="411"/>
                    </a:cxn>
                    <a:cxn ang="0">
                      <a:pos x="193" y="292"/>
                    </a:cxn>
                    <a:cxn ang="0">
                      <a:pos x="160" y="190"/>
                    </a:cxn>
                    <a:cxn ang="0">
                      <a:pos x="164" y="121"/>
                    </a:cxn>
                    <a:cxn ang="0">
                      <a:pos x="194" y="130"/>
                    </a:cxn>
                    <a:cxn ang="0">
                      <a:pos x="240" y="125"/>
                    </a:cxn>
                    <a:cxn ang="0">
                      <a:pos x="216" y="122"/>
                    </a:cxn>
                    <a:cxn ang="0">
                      <a:pos x="163" y="144"/>
                    </a:cxn>
                    <a:cxn ang="0">
                      <a:pos x="194" y="109"/>
                    </a:cxn>
                    <a:cxn ang="0">
                      <a:pos x="244" y="101"/>
                    </a:cxn>
                    <a:cxn ang="0">
                      <a:pos x="229" y="88"/>
                    </a:cxn>
                    <a:cxn ang="0">
                      <a:pos x="163" y="138"/>
                    </a:cxn>
                    <a:cxn ang="0">
                      <a:pos x="172" y="99"/>
                    </a:cxn>
                    <a:cxn ang="0">
                      <a:pos x="226" y="61"/>
                    </a:cxn>
                    <a:cxn ang="0">
                      <a:pos x="188" y="82"/>
                    </a:cxn>
                    <a:cxn ang="0">
                      <a:pos x="147" y="109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</p:grpSp>
          <p:grpSp>
            <p:nvGrpSpPr>
              <p:cNvPr id="3097" name="Group 25"/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49178" name="Freeform 26"/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/>
                  <a:ahLst/>
                  <a:cxnLst>
                    <a:cxn ang="0">
                      <a:pos x="129" y="230"/>
                    </a:cxn>
                    <a:cxn ang="0">
                      <a:pos x="118" y="330"/>
                    </a:cxn>
                    <a:cxn ang="0">
                      <a:pos x="107" y="411"/>
                    </a:cxn>
                    <a:cxn ang="0">
                      <a:pos x="100" y="471"/>
                    </a:cxn>
                    <a:cxn ang="0">
                      <a:pos x="101" y="495"/>
                    </a:cxn>
                    <a:cxn ang="0">
                      <a:pos x="86" y="495"/>
                    </a:cxn>
                    <a:cxn ang="0">
                      <a:pos x="81" y="460"/>
                    </a:cxn>
                    <a:cxn ang="0">
                      <a:pos x="79" y="408"/>
                    </a:cxn>
                    <a:cxn ang="0">
                      <a:pos x="73" y="358"/>
                    </a:cxn>
                    <a:cxn ang="0">
                      <a:pos x="70" y="321"/>
                    </a:cxn>
                    <a:cxn ang="0">
                      <a:pos x="64" y="268"/>
                    </a:cxn>
                    <a:cxn ang="0">
                      <a:pos x="56" y="222"/>
                    </a:cxn>
                    <a:cxn ang="0">
                      <a:pos x="51" y="181"/>
                    </a:cxn>
                    <a:cxn ang="0">
                      <a:pos x="45" y="137"/>
                    </a:cxn>
                    <a:cxn ang="0">
                      <a:pos x="35" y="94"/>
                    </a:cxn>
                    <a:cxn ang="0">
                      <a:pos x="24" y="57"/>
                    </a:cxn>
                    <a:cxn ang="0">
                      <a:pos x="6" y="21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19" y="14"/>
                    </a:cxn>
                    <a:cxn ang="0">
                      <a:pos x="35" y="47"/>
                    </a:cxn>
                    <a:cxn ang="0">
                      <a:pos x="47" y="81"/>
                    </a:cxn>
                    <a:cxn ang="0">
                      <a:pos x="56" y="116"/>
                    </a:cxn>
                    <a:cxn ang="0">
                      <a:pos x="63" y="161"/>
                    </a:cxn>
                    <a:cxn ang="0">
                      <a:pos x="69" y="204"/>
                    </a:cxn>
                    <a:cxn ang="0">
                      <a:pos x="77" y="262"/>
                    </a:cxn>
                    <a:cxn ang="0">
                      <a:pos x="84" y="309"/>
                    </a:cxn>
                    <a:cxn ang="0">
                      <a:pos x="87" y="347"/>
                    </a:cxn>
                    <a:cxn ang="0">
                      <a:pos x="90" y="386"/>
                    </a:cxn>
                    <a:cxn ang="0">
                      <a:pos x="96" y="427"/>
                    </a:cxn>
                    <a:cxn ang="0">
                      <a:pos x="104" y="357"/>
                    </a:cxn>
                    <a:cxn ang="0">
                      <a:pos x="114" y="292"/>
                    </a:cxn>
                    <a:cxn ang="0">
                      <a:pos x="129" y="230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9179" name="Freeform 27"/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4"/>
                </a:xfrm>
                <a:custGeom>
                  <a:avLst/>
                  <a:gdLst/>
                  <a:ahLst/>
                  <a:cxnLst>
                    <a:cxn ang="0">
                      <a:pos x="60" y="58"/>
                    </a:cxn>
                    <a:cxn ang="0">
                      <a:pos x="67" y="44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70" y="2"/>
                    </a:cxn>
                    <a:cxn ang="0">
                      <a:pos x="82" y="66"/>
                    </a:cxn>
                    <a:cxn ang="0">
                      <a:pos x="94" y="39"/>
                    </a:cxn>
                    <a:cxn ang="0">
                      <a:pos x="101" y="5"/>
                    </a:cxn>
                    <a:cxn ang="0">
                      <a:pos x="104" y="5"/>
                    </a:cxn>
                    <a:cxn ang="0">
                      <a:pos x="103" y="5"/>
                    </a:cxn>
                    <a:cxn ang="0">
                      <a:pos x="104" y="5"/>
                    </a:cxn>
                    <a:cxn ang="0">
                      <a:pos x="102" y="5"/>
                    </a:cxn>
                    <a:cxn ang="0">
                      <a:pos x="103" y="5"/>
                    </a:cxn>
                    <a:cxn ang="0">
                      <a:pos x="105" y="47"/>
                    </a:cxn>
                    <a:cxn ang="0">
                      <a:pos x="111" y="88"/>
                    </a:cxn>
                    <a:cxn ang="0">
                      <a:pos x="139" y="79"/>
                    </a:cxn>
                    <a:cxn ang="0">
                      <a:pos x="176" y="81"/>
                    </a:cxn>
                    <a:cxn ang="0">
                      <a:pos x="205" y="104"/>
                    </a:cxn>
                    <a:cxn ang="0">
                      <a:pos x="228" y="155"/>
                    </a:cxn>
                    <a:cxn ang="0">
                      <a:pos x="200" y="147"/>
                    </a:cxn>
                    <a:cxn ang="0">
                      <a:pos x="171" y="131"/>
                    </a:cxn>
                    <a:cxn ang="0">
                      <a:pos x="132" y="121"/>
                    </a:cxn>
                    <a:cxn ang="0">
                      <a:pos x="107" y="125"/>
                    </a:cxn>
                    <a:cxn ang="0">
                      <a:pos x="122" y="150"/>
                    </a:cxn>
                    <a:cxn ang="0">
                      <a:pos x="154" y="165"/>
                    </a:cxn>
                    <a:cxn ang="0">
                      <a:pos x="187" y="175"/>
                    </a:cxn>
                    <a:cxn ang="0">
                      <a:pos x="212" y="212"/>
                    </a:cxn>
                    <a:cxn ang="0">
                      <a:pos x="224" y="262"/>
                    </a:cxn>
                    <a:cxn ang="0">
                      <a:pos x="194" y="231"/>
                    </a:cxn>
                    <a:cxn ang="0">
                      <a:pos x="163" y="199"/>
                    </a:cxn>
                    <a:cxn ang="0">
                      <a:pos x="133" y="172"/>
                    </a:cxn>
                    <a:cxn ang="0">
                      <a:pos x="111" y="159"/>
                    </a:cxn>
                    <a:cxn ang="0">
                      <a:pos x="97" y="185"/>
                    </a:cxn>
                    <a:cxn ang="0">
                      <a:pos x="115" y="245"/>
                    </a:cxn>
                    <a:cxn ang="0">
                      <a:pos x="132" y="312"/>
                    </a:cxn>
                    <a:cxn ang="0">
                      <a:pos x="114" y="328"/>
                    </a:cxn>
                    <a:cxn ang="0">
                      <a:pos x="95" y="236"/>
                    </a:cxn>
                    <a:cxn ang="0">
                      <a:pos x="78" y="179"/>
                    </a:cxn>
                    <a:cxn ang="0">
                      <a:pos x="73" y="197"/>
                    </a:cxn>
                    <a:cxn ang="0">
                      <a:pos x="74" y="186"/>
                    </a:cxn>
                    <a:cxn ang="0">
                      <a:pos x="70" y="206"/>
                    </a:cxn>
                    <a:cxn ang="0">
                      <a:pos x="51" y="257"/>
                    </a:cxn>
                    <a:cxn ang="0">
                      <a:pos x="32" y="322"/>
                    </a:cxn>
                    <a:cxn ang="0">
                      <a:pos x="28" y="304"/>
                    </a:cxn>
                    <a:cxn ang="0">
                      <a:pos x="38" y="249"/>
                    </a:cxn>
                    <a:cxn ang="0">
                      <a:pos x="59" y="189"/>
                    </a:cxn>
                    <a:cxn ang="0">
                      <a:pos x="82" y="143"/>
                    </a:cxn>
                    <a:cxn ang="0">
                      <a:pos x="65" y="139"/>
                    </a:cxn>
                    <a:cxn ang="0">
                      <a:pos x="40" y="189"/>
                    </a:cxn>
                    <a:cxn ang="0">
                      <a:pos x="18" y="243"/>
                    </a:cxn>
                    <a:cxn ang="0">
                      <a:pos x="2" y="278"/>
                    </a:cxn>
                    <a:cxn ang="0">
                      <a:pos x="13" y="229"/>
                    </a:cxn>
                    <a:cxn ang="0">
                      <a:pos x="37" y="179"/>
                    </a:cxn>
                    <a:cxn ang="0">
                      <a:pos x="70" y="130"/>
                    </a:cxn>
                    <a:cxn ang="0">
                      <a:pos x="62" y="99"/>
                    </a:cxn>
                    <a:cxn ang="0">
                      <a:pos x="37" y="59"/>
                    </a:cxn>
                    <a:cxn ang="0">
                      <a:pos x="11" y="12"/>
                    </a:cxn>
                    <a:cxn ang="0">
                      <a:pos x="14" y="5"/>
                    </a:cxn>
                    <a:cxn ang="0">
                      <a:pos x="27" y="5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3100" name="Group 28"/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49181" name="Freeform 29"/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/>
                    <a:ahLst/>
                    <a:cxnLst>
                      <a:cxn ang="0">
                        <a:pos x="159" y="41"/>
                      </a:cxn>
                      <a:cxn ang="0">
                        <a:pos x="193" y="13"/>
                      </a:cxn>
                      <a:cxn ang="0">
                        <a:pos x="233" y="2"/>
                      </a:cxn>
                      <a:cxn ang="0">
                        <a:pos x="279" y="2"/>
                      </a:cxn>
                      <a:cxn ang="0">
                        <a:pos x="290" y="6"/>
                      </a:cxn>
                      <a:cxn ang="0">
                        <a:pos x="260" y="14"/>
                      </a:cxn>
                      <a:cxn ang="0">
                        <a:pos x="225" y="25"/>
                      </a:cxn>
                      <a:cxn ang="0">
                        <a:pos x="186" y="52"/>
                      </a:cxn>
                      <a:cxn ang="0">
                        <a:pos x="183" y="89"/>
                      </a:cxn>
                      <a:cxn ang="0">
                        <a:pos x="240" y="66"/>
                      </a:cxn>
                      <a:cxn ang="0">
                        <a:pos x="288" y="64"/>
                      </a:cxn>
                      <a:cxn ang="0">
                        <a:pos x="338" y="69"/>
                      </a:cxn>
                      <a:cxn ang="0">
                        <a:pos x="397" y="75"/>
                      </a:cxn>
                      <a:cxn ang="0">
                        <a:pos x="398" y="76"/>
                      </a:cxn>
                      <a:cxn ang="0">
                        <a:pos x="341" y="79"/>
                      </a:cxn>
                      <a:cxn ang="0">
                        <a:pos x="288" y="80"/>
                      </a:cxn>
                      <a:cxn ang="0">
                        <a:pos x="242" y="86"/>
                      </a:cxn>
                      <a:cxn ang="0">
                        <a:pos x="191" y="98"/>
                      </a:cxn>
                      <a:cxn ang="0">
                        <a:pos x="212" y="118"/>
                      </a:cxn>
                      <a:cxn ang="0">
                        <a:pos x="227" y="136"/>
                      </a:cxn>
                      <a:cxn ang="0">
                        <a:pos x="175" y="119"/>
                      </a:cxn>
                      <a:cxn ang="0">
                        <a:pos x="165" y="129"/>
                      </a:cxn>
                      <a:cxn ang="0">
                        <a:pos x="221" y="138"/>
                      </a:cxn>
                      <a:cxn ang="0">
                        <a:pos x="269" y="150"/>
                      </a:cxn>
                      <a:cxn ang="0">
                        <a:pos x="306" y="181"/>
                      </a:cxn>
                      <a:cxn ang="0">
                        <a:pos x="335" y="223"/>
                      </a:cxn>
                      <a:cxn ang="0">
                        <a:pos x="329" y="231"/>
                      </a:cxn>
                      <a:cxn ang="0">
                        <a:pos x="290" y="204"/>
                      </a:cxn>
                      <a:cxn ang="0">
                        <a:pos x="248" y="174"/>
                      </a:cxn>
                      <a:cxn ang="0">
                        <a:pos x="202" y="154"/>
                      </a:cxn>
                      <a:cxn ang="0">
                        <a:pos x="173" y="148"/>
                      </a:cxn>
                      <a:cxn ang="0">
                        <a:pos x="196" y="181"/>
                      </a:cxn>
                      <a:cxn ang="0">
                        <a:pos x="227" y="223"/>
                      </a:cxn>
                      <a:cxn ang="0">
                        <a:pos x="244" y="262"/>
                      </a:cxn>
                      <a:cxn ang="0">
                        <a:pos x="243" y="299"/>
                      </a:cxn>
                      <a:cxn ang="0">
                        <a:pos x="222" y="259"/>
                      </a:cxn>
                      <a:cxn ang="0">
                        <a:pos x="199" y="215"/>
                      </a:cxn>
                      <a:cxn ang="0">
                        <a:pos x="173" y="177"/>
                      </a:cxn>
                      <a:cxn ang="0">
                        <a:pos x="150" y="142"/>
                      </a:cxn>
                      <a:cxn ang="0">
                        <a:pos x="109" y="162"/>
                      </a:cxn>
                      <a:cxn ang="0">
                        <a:pos x="77" y="210"/>
                      </a:cxn>
                      <a:cxn ang="0">
                        <a:pos x="49" y="260"/>
                      </a:cxn>
                      <a:cxn ang="0">
                        <a:pos x="18" y="306"/>
                      </a:cxn>
                      <a:cxn ang="0">
                        <a:pos x="8" y="301"/>
                      </a:cxn>
                      <a:cxn ang="0">
                        <a:pos x="45" y="243"/>
                      </a:cxn>
                      <a:cxn ang="0">
                        <a:pos x="78" y="198"/>
                      </a:cxn>
                      <a:cxn ang="0">
                        <a:pos x="107" y="154"/>
                      </a:cxn>
                      <a:cxn ang="0">
                        <a:pos x="132" y="120"/>
                      </a:cxn>
                      <a:cxn ang="0">
                        <a:pos x="95" y="79"/>
                      </a:cxn>
                      <a:cxn ang="0">
                        <a:pos x="42" y="57"/>
                      </a:cxn>
                      <a:cxn ang="0">
                        <a:pos x="19" y="45"/>
                      </a:cxn>
                      <a:cxn ang="0">
                        <a:pos x="60" y="58"/>
                      </a:cxn>
                      <a:cxn ang="0">
                        <a:pos x="116" y="86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49182" name="Freeform 30"/>
                  <p:cNvSpPr>
                    <a:spLocks/>
                  </p:cNvSpPr>
                  <p:nvPr/>
                </p:nvSpPr>
                <p:spPr bwMode="ltGray">
                  <a:xfrm>
                    <a:off x="2175" y="1583"/>
                    <a:ext cx="38" cy="181"/>
                  </a:xfrm>
                  <a:custGeom>
                    <a:avLst/>
                    <a:gdLst/>
                    <a:ahLst/>
                    <a:cxnLst>
                      <a:cxn ang="0">
                        <a:pos x="20" y="0"/>
                      </a:cxn>
                      <a:cxn ang="0">
                        <a:pos x="24" y="8"/>
                      </a:cxn>
                      <a:cxn ang="0">
                        <a:pos x="27" y="14"/>
                      </a:cxn>
                      <a:cxn ang="0">
                        <a:pos x="33" y="22"/>
                      </a:cxn>
                      <a:cxn ang="0">
                        <a:pos x="35" y="30"/>
                      </a:cxn>
                      <a:cxn ang="0">
                        <a:pos x="36" y="41"/>
                      </a:cxn>
                      <a:cxn ang="0">
                        <a:pos x="36" y="53"/>
                      </a:cxn>
                      <a:cxn ang="0">
                        <a:pos x="37" y="61"/>
                      </a:cxn>
                      <a:cxn ang="0">
                        <a:pos x="36" y="70"/>
                      </a:cxn>
                      <a:cxn ang="0">
                        <a:pos x="35" y="81"/>
                      </a:cxn>
                      <a:cxn ang="0">
                        <a:pos x="33" y="91"/>
                      </a:cxn>
                      <a:cxn ang="0">
                        <a:pos x="30" y="106"/>
                      </a:cxn>
                      <a:cxn ang="0">
                        <a:pos x="28" y="114"/>
                      </a:cxn>
                      <a:cxn ang="0">
                        <a:pos x="23" y="124"/>
                      </a:cxn>
                      <a:cxn ang="0">
                        <a:pos x="17" y="135"/>
                      </a:cxn>
                      <a:cxn ang="0">
                        <a:pos x="12" y="145"/>
                      </a:cxn>
                      <a:cxn ang="0">
                        <a:pos x="7" y="155"/>
                      </a:cxn>
                      <a:cxn ang="0">
                        <a:pos x="3" y="163"/>
                      </a:cxn>
                      <a:cxn ang="0">
                        <a:pos x="0" y="180"/>
                      </a:cxn>
                      <a:cxn ang="0">
                        <a:pos x="1" y="163"/>
                      </a:cxn>
                      <a:cxn ang="0">
                        <a:pos x="3" y="152"/>
                      </a:cxn>
                      <a:cxn ang="0">
                        <a:pos x="4" y="141"/>
                      </a:cxn>
                      <a:cxn ang="0">
                        <a:pos x="5" y="130"/>
                      </a:cxn>
                      <a:cxn ang="0">
                        <a:pos x="7" y="116"/>
                      </a:cxn>
                      <a:cxn ang="0">
                        <a:pos x="9" y="106"/>
                      </a:cxn>
                      <a:cxn ang="0">
                        <a:pos x="12" y="96"/>
                      </a:cxn>
                      <a:cxn ang="0">
                        <a:pos x="15" y="87"/>
                      </a:cxn>
                      <a:cxn ang="0">
                        <a:pos x="17" y="77"/>
                      </a:cxn>
                      <a:cxn ang="0">
                        <a:pos x="20" y="67"/>
                      </a:cxn>
                      <a:cxn ang="0">
                        <a:pos x="21" y="57"/>
                      </a:cxn>
                      <a:cxn ang="0">
                        <a:pos x="22" y="49"/>
                      </a:cxn>
                      <a:cxn ang="0">
                        <a:pos x="23" y="39"/>
                      </a:cxn>
                      <a:cxn ang="0">
                        <a:pos x="23" y="28"/>
                      </a:cxn>
                      <a:cxn ang="0">
                        <a:pos x="23" y="14"/>
                      </a:cxn>
                      <a:cxn ang="0">
                        <a:pos x="22" y="8"/>
                      </a:cxn>
                      <a:cxn ang="0">
                        <a:pos x="20" y="0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49183" name="Freeform 31"/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/>
                    <a:ahLst/>
                    <a:cxnLst>
                      <a:cxn ang="0">
                        <a:pos x="167" y="47"/>
                      </a:cxn>
                      <a:cxn ang="0">
                        <a:pos x="164" y="38"/>
                      </a:cxn>
                      <a:cxn ang="0">
                        <a:pos x="160" y="31"/>
                      </a:cxn>
                      <a:cxn ang="0">
                        <a:pos x="157" y="30"/>
                      </a:cxn>
                      <a:cxn ang="0">
                        <a:pos x="150" y="28"/>
                      </a:cxn>
                      <a:cxn ang="0">
                        <a:pos x="144" y="26"/>
                      </a:cxn>
                      <a:cxn ang="0">
                        <a:pos x="137" y="28"/>
                      </a:cxn>
                      <a:cxn ang="0">
                        <a:pos x="130" y="29"/>
                      </a:cxn>
                      <a:cxn ang="0">
                        <a:pos x="121" y="25"/>
                      </a:cxn>
                      <a:cxn ang="0">
                        <a:pos x="109" y="21"/>
                      </a:cxn>
                      <a:cxn ang="0">
                        <a:pos x="98" y="17"/>
                      </a:cxn>
                      <a:cxn ang="0">
                        <a:pos x="91" y="15"/>
                      </a:cxn>
                      <a:cxn ang="0">
                        <a:pos x="78" y="12"/>
                      </a:cxn>
                      <a:cxn ang="0">
                        <a:pos x="66" y="8"/>
                      </a:cxn>
                      <a:cxn ang="0">
                        <a:pos x="54" y="4"/>
                      </a:cxn>
                      <a:cxn ang="0">
                        <a:pos x="41" y="1"/>
                      </a:cxn>
                      <a:cxn ang="0">
                        <a:pos x="28" y="0"/>
                      </a:cxn>
                      <a:cxn ang="0">
                        <a:pos x="15" y="0"/>
                      </a:cxn>
                      <a:cxn ang="0">
                        <a:pos x="12" y="1"/>
                      </a:cxn>
                      <a:cxn ang="0">
                        <a:pos x="7" y="4"/>
                      </a:cxn>
                      <a:cxn ang="0">
                        <a:pos x="3" y="7"/>
                      </a:cxn>
                      <a:cxn ang="0">
                        <a:pos x="0" y="10"/>
                      </a:cxn>
                      <a:cxn ang="0">
                        <a:pos x="5" y="10"/>
                      </a:cxn>
                      <a:cxn ang="0">
                        <a:pos x="12" y="11"/>
                      </a:cxn>
                      <a:cxn ang="0">
                        <a:pos x="18" y="12"/>
                      </a:cxn>
                      <a:cxn ang="0">
                        <a:pos x="23" y="11"/>
                      </a:cxn>
                      <a:cxn ang="0">
                        <a:pos x="29" y="10"/>
                      </a:cxn>
                      <a:cxn ang="0">
                        <a:pos x="38" y="10"/>
                      </a:cxn>
                      <a:cxn ang="0">
                        <a:pos x="50" y="10"/>
                      </a:cxn>
                      <a:cxn ang="0">
                        <a:pos x="60" y="12"/>
                      </a:cxn>
                      <a:cxn ang="0">
                        <a:pos x="70" y="13"/>
                      </a:cxn>
                      <a:cxn ang="0">
                        <a:pos x="79" y="15"/>
                      </a:cxn>
                      <a:cxn ang="0">
                        <a:pos x="89" y="16"/>
                      </a:cxn>
                      <a:cxn ang="0">
                        <a:pos x="98" y="18"/>
                      </a:cxn>
                      <a:cxn ang="0">
                        <a:pos x="106" y="22"/>
                      </a:cxn>
                      <a:cxn ang="0">
                        <a:pos x="114" y="26"/>
                      </a:cxn>
                      <a:cxn ang="0">
                        <a:pos x="123" y="30"/>
                      </a:cxn>
                      <a:cxn ang="0">
                        <a:pos x="127" y="30"/>
                      </a:cxn>
                      <a:cxn ang="0">
                        <a:pos x="131" y="30"/>
                      </a:cxn>
                      <a:cxn ang="0">
                        <a:pos x="137" y="33"/>
                      </a:cxn>
                      <a:cxn ang="0">
                        <a:pos x="144" y="36"/>
                      </a:cxn>
                      <a:cxn ang="0">
                        <a:pos x="150" y="38"/>
                      </a:cxn>
                      <a:cxn ang="0">
                        <a:pos x="158" y="42"/>
                      </a:cxn>
                      <a:cxn ang="0">
                        <a:pos x="164" y="45"/>
                      </a:cxn>
                      <a:cxn ang="0">
                        <a:pos x="167" y="47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49184" name="Freeform 32"/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/>
                    <a:ahLst/>
                    <a:cxnLst>
                      <a:cxn ang="0">
                        <a:pos x="172" y="19"/>
                      </a:cxn>
                      <a:cxn ang="0">
                        <a:pos x="167" y="17"/>
                      </a:cxn>
                      <a:cxn ang="0">
                        <a:pos x="163" y="15"/>
                      </a:cxn>
                      <a:cxn ang="0">
                        <a:pos x="157" y="13"/>
                      </a:cxn>
                      <a:cxn ang="0">
                        <a:pos x="152" y="11"/>
                      </a:cxn>
                      <a:cxn ang="0">
                        <a:pos x="146" y="9"/>
                      </a:cxn>
                      <a:cxn ang="0">
                        <a:pos x="138" y="6"/>
                      </a:cxn>
                      <a:cxn ang="0">
                        <a:pos x="131" y="2"/>
                      </a:cxn>
                      <a:cxn ang="0">
                        <a:pos x="125" y="2"/>
                      </a:cxn>
                      <a:cxn ang="0">
                        <a:pos x="118" y="3"/>
                      </a:cxn>
                      <a:cxn ang="0">
                        <a:pos x="108" y="5"/>
                      </a:cxn>
                      <a:cxn ang="0">
                        <a:pos x="103" y="5"/>
                      </a:cxn>
                      <a:cxn ang="0">
                        <a:pos x="91" y="3"/>
                      </a:cxn>
                      <a:cxn ang="0">
                        <a:pos x="77" y="1"/>
                      </a:cxn>
                      <a:cxn ang="0">
                        <a:pos x="67" y="0"/>
                      </a:cxn>
                      <a:cxn ang="0">
                        <a:pos x="55" y="0"/>
                      </a:cxn>
                      <a:cxn ang="0">
                        <a:pos x="43" y="0"/>
                      </a:cxn>
                      <a:cxn ang="0">
                        <a:pos x="35" y="1"/>
                      </a:cxn>
                      <a:cxn ang="0">
                        <a:pos x="26" y="2"/>
                      </a:cxn>
                      <a:cxn ang="0">
                        <a:pos x="18" y="3"/>
                      </a:cxn>
                      <a:cxn ang="0">
                        <a:pos x="9" y="4"/>
                      </a:cxn>
                      <a:cxn ang="0">
                        <a:pos x="8" y="8"/>
                      </a:cxn>
                      <a:cxn ang="0">
                        <a:pos x="6" y="11"/>
                      </a:cxn>
                      <a:cxn ang="0">
                        <a:pos x="4" y="14"/>
                      </a:cxn>
                      <a:cxn ang="0">
                        <a:pos x="0" y="16"/>
                      </a:cxn>
                      <a:cxn ang="0">
                        <a:pos x="7" y="15"/>
                      </a:cxn>
                      <a:cxn ang="0">
                        <a:pos x="15" y="13"/>
                      </a:cxn>
                      <a:cxn ang="0">
                        <a:pos x="21" y="12"/>
                      </a:cxn>
                      <a:cxn ang="0">
                        <a:pos x="29" y="11"/>
                      </a:cxn>
                      <a:cxn ang="0">
                        <a:pos x="36" y="10"/>
                      </a:cxn>
                      <a:cxn ang="0">
                        <a:pos x="49" y="9"/>
                      </a:cxn>
                      <a:cxn ang="0">
                        <a:pos x="62" y="8"/>
                      </a:cxn>
                      <a:cxn ang="0">
                        <a:pos x="77" y="7"/>
                      </a:cxn>
                      <a:cxn ang="0">
                        <a:pos x="92" y="6"/>
                      </a:cxn>
                      <a:cxn ang="0">
                        <a:pos x="106" y="6"/>
                      </a:cxn>
                      <a:cxn ang="0">
                        <a:pos x="118" y="7"/>
                      </a:cxn>
                      <a:cxn ang="0">
                        <a:pos x="126" y="9"/>
                      </a:cxn>
                      <a:cxn ang="0">
                        <a:pos x="135" y="11"/>
                      </a:cxn>
                      <a:cxn ang="0">
                        <a:pos x="145" y="13"/>
                      </a:cxn>
                      <a:cxn ang="0">
                        <a:pos x="155" y="16"/>
                      </a:cxn>
                      <a:cxn ang="0">
                        <a:pos x="163" y="17"/>
                      </a:cxn>
                      <a:cxn ang="0">
                        <a:pos x="172" y="19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</p:grpSp>
          </p:grpSp>
        </p:grpSp>
      </p:grpSp>
      <p:grpSp>
        <p:nvGrpSpPr>
          <p:cNvPr id="3083" name="Group 33"/>
          <p:cNvGrpSpPr>
            <a:grpSpLocks/>
          </p:cNvGrpSpPr>
          <p:nvPr/>
        </p:nvGrpSpPr>
        <p:grpSpPr bwMode="auto">
          <a:xfrm>
            <a:off x="7934325" y="6124575"/>
            <a:ext cx="322263" cy="420688"/>
            <a:chOff x="112" y="4288"/>
            <a:chExt cx="439" cy="478"/>
          </a:xfrm>
        </p:grpSpPr>
        <p:grpSp>
          <p:nvGrpSpPr>
            <p:cNvPr id="3088" name="Group 34"/>
            <p:cNvGrpSpPr>
              <a:grpSpLocks/>
            </p:cNvGrpSpPr>
            <p:nvPr/>
          </p:nvGrpSpPr>
          <p:grpSpPr bwMode="auto">
            <a:xfrm>
              <a:off x="259" y="4288"/>
              <a:ext cx="148" cy="478"/>
              <a:chOff x="259" y="4288"/>
              <a:chExt cx="148" cy="478"/>
            </a:xfrm>
          </p:grpSpPr>
          <p:sp>
            <p:nvSpPr>
              <p:cNvPr id="49187" name="Freeform 35"/>
              <p:cNvSpPr>
                <a:spLocks/>
              </p:cNvSpPr>
              <p:nvPr/>
            </p:nvSpPr>
            <p:spPr bwMode="auto">
              <a:xfrm>
                <a:off x="259" y="4288"/>
                <a:ext cx="147" cy="478"/>
              </a:xfrm>
              <a:custGeom>
                <a:avLst/>
                <a:gdLst/>
                <a:ahLst/>
                <a:cxnLst>
                  <a:cxn ang="0">
                    <a:pos x="49" y="188"/>
                  </a:cxn>
                  <a:cxn ang="0">
                    <a:pos x="131" y="472"/>
                  </a:cxn>
                  <a:cxn ang="0">
                    <a:pos x="135" y="475"/>
                  </a:cxn>
                  <a:cxn ang="0">
                    <a:pos x="139" y="477"/>
                  </a:cxn>
                  <a:cxn ang="0">
                    <a:pos x="142" y="475"/>
                  </a:cxn>
                  <a:cxn ang="0">
                    <a:pos x="144" y="472"/>
                  </a:cxn>
                  <a:cxn ang="0">
                    <a:pos x="146" y="468"/>
                  </a:cxn>
                  <a:cxn ang="0">
                    <a:pos x="146" y="463"/>
                  </a:cxn>
                  <a:cxn ang="0">
                    <a:pos x="143" y="455"/>
                  </a:cxn>
                  <a:cxn ang="0">
                    <a:pos x="61" y="176"/>
                  </a:cxn>
                  <a:cxn ang="0">
                    <a:pos x="9" y="5"/>
                  </a:cxn>
                  <a:cxn ang="0">
                    <a:pos x="6" y="2"/>
                  </a:cxn>
                  <a:cxn ang="0">
                    <a:pos x="4" y="1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9" y="188"/>
                  </a:cxn>
                </a:cxnLst>
                <a:rect l="0" t="0" r="r" b="b"/>
                <a:pathLst>
                  <a:path w="147" h="478">
                    <a:moveTo>
                      <a:pt x="49" y="188"/>
                    </a:moveTo>
                    <a:lnTo>
                      <a:pt x="131" y="472"/>
                    </a:lnTo>
                    <a:lnTo>
                      <a:pt x="135" y="475"/>
                    </a:lnTo>
                    <a:lnTo>
                      <a:pt x="139" y="477"/>
                    </a:lnTo>
                    <a:lnTo>
                      <a:pt x="142" y="475"/>
                    </a:lnTo>
                    <a:lnTo>
                      <a:pt x="144" y="472"/>
                    </a:lnTo>
                    <a:lnTo>
                      <a:pt x="146" y="468"/>
                    </a:lnTo>
                    <a:lnTo>
                      <a:pt x="146" y="463"/>
                    </a:lnTo>
                    <a:lnTo>
                      <a:pt x="143" y="455"/>
                    </a:lnTo>
                    <a:lnTo>
                      <a:pt x="61" y="176"/>
                    </a:lnTo>
                    <a:lnTo>
                      <a:pt x="9" y="5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9" y="188"/>
                    </a:lnTo>
                  </a:path>
                </a:pathLst>
              </a:custGeom>
              <a:solidFill>
                <a:srgbClr val="C0C0C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9188" name="Freeform 36"/>
              <p:cNvSpPr>
                <a:spLocks/>
              </p:cNvSpPr>
              <p:nvPr/>
            </p:nvSpPr>
            <p:spPr bwMode="auto">
              <a:xfrm>
                <a:off x="259" y="4290"/>
                <a:ext cx="145" cy="476"/>
              </a:xfrm>
              <a:custGeom>
                <a:avLst/>
                <a:gdLst/>
                <a:ahLst/>
                <a:cxnLst>
                  <a:cxn ang="0">
                    <a:pos x="50" y="186"/>
                  </a:cxn>
                  <a:cxn ang="0">
                    <a:pos x="131" y="471"/>
                  </a:cxn>
                  <a:cxn ang="0">
                    <a:pos x="133" y="474"/>
                  </a:cxn>
                  <a:cxn ang="0">
                    <a:pos x="138" y="476"/>
                  </a:cxn>
                  <a:cxn ang="0">
                    <a:pos x="141" y="474"/>
                  </a:cxn>
                  <a:cxn ang="0">
                    <a:pos x="144" y="473"/>
                  </a:cxn>
                  <a:cxn ang="0">
                    <a:pos x="145" y="467"/>
                  </a:cxn>
                  <a:cxn ang="0">
                    <a:pos x="145" y="462"/>
                  </a:cxn>
                  <a:cxn ang="0">
                    <a:pos x="143" y="454"/>
                  </a:cxn>
                  <a:cxn ang="0">
                    <a:pos x="61" y="174"/>
                  </a:cxn>
                  <a:cxn ang="0">
                    <a:pos x="9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50" y="186"/>
                  </a:cxn>
                </a:cxnLst>
                <a:rect l="0" t="0" r="r" b="b"/>
                <a:pathLst>
                  <a:path w="146" h="477">
                    <a:moveTo>
                      <a:pt x="50" y="186"/>
                    </a:moveTo>
                    <a:lnTo>
                      <a:pt x="131" y="471"/>
                    </a:lnTo>
                    <a:lnTo>
                      <a:pt x="133" y="474"/>
                    </a:lnTo>
                    <a:lnTo>
                      <a:pt x="138" y="476"/>
                    </a:lnTo>
                    <a:lnTo>
                      <a:pt x="141" y="474"/>
                    </a:lnTo>
                    <a:lnTo>
                      <a:pt x="144" y="473"/>
                    </a:lnTo>
                    <a:lnTo>
                      <a:pt x="145" y="467"/>
                    </a:lnTo>
                    <a:lnTo>
                      <a:pt x="145" y="462"/>
                    </a:lnTo>
                    <a:lnTo>
                      <a:pt x="143" y="454"/>
                    </a:lnTo>
                    <a:lnTo>
                      <a:pt x="61" y="174"/>
                    </a:lnTo>
                    <a:lnTo>
                      <a:pt x="9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50" y="186"/>
                    </a:lnTo>
                  </a:path>
                </a:pathLst>
              </a:custGeom>
              <a:solidFill>
                <a:srgbClr val="9F9F9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3089" name="Group 37"/>
            <p:cNvGrpSpPr>
              <a:grpSpLocks/>
            </p:cNvGrpSpPr>
            <p:nvPr/>
          </p:nvGrpSpPr>
          <p:grpSpPr bwMode="auto">
            <a:xfrm>
              <a:off x="112" y="4295"/>
              <a:ext cx="439" cy="321"/>
              <a:chOff x="112" y="4295"/>
              <a:chExt cx="439" cy="321"/>
            </a:xfrm>
          </p:grpSpPr>
          <p:sp>
            <p:nvSpPr>
              <p:cNvPr id="49190" name="Freeform 38"/>
              <p:cNvSpPr>
                <a:spLocks/>
              </p:cNvSpPr>
              <p:nvPr/>
            </p:nvSpPr>
            <p:spPr bwMode="auto">
              <a:xfrm>
                <a:off x="192" y="4304"/>
                <a:ext cx="272" cy="276"/>
              </a:xfrm>
              <a:custGeom>
                <a:avLst/>
                <a:gdLst/>
                <a:ahLst/>
                <a:cxnLst>
                  <a:cxn ang="0">
                    <a:pos x="43" y="32"/>
                  </a:cxn>
                  <a:cxn ang="0">
                    <a:pos x="69" y="13"/>
                  </a:cxn>
                  <a:cxn ang="0">
                    <a:pos x="92" y="4"/>
                  </a:cxn>
                  <a:cxn ang="0">
                    <a:pos x="123" y="0"/>
                  </a:cxn>
                  <a:cxn ang="0">
                    <a:pos x="154" y="9"/>
                  </a:cxn>
                  <a:cxn ang="0">
                    <a:pos x="194" y="36"/>
                  </a:cxn>
                  <a:cxn ang="0">
                    <a:pos x="232" y="75"/>
                  </a:cxn>
                  <a:cxn ang="0">
                    <a:pos x="265" y="128"/>
                  </a:cxn>
                  <a:cxn ang="0">
                    <a:pos x="268" y="156"/>
                  </a:cxn>
                  <a:cxn ang="0">
                    <a:pos x="261" y="146"/>
                  </a:cxn>
                  <a:cxn ang="0">
                    <a:pos x="253" y="138"/>
                  </a:cxn>
                  <a:cxn ang="0">
                    <a:pos x="242" y="133"/>
                  </a:cxn>
                  <a:cxn ang="0">
                    <a:pos x="232" y="132"/>
                  </a:cxn>
                  <a:cxn ang="0">
                    <a:pos x="220" y="133"/>
                  </a:cxn>
                  <a:cxn ang="0">
                    <a:pos x="209" y="137"/>
                  </a:cxn>
                  <a:cxn ang="0">
                    <a:pos x="201" y="144"/>
                  </a:cxn>
                  <a:cxn ang="0">
                    <a:pos x="193" y="155"/>
                  </a:cxn>
                  <a:cxn ang="0">
                    <a:pos x="187" y="167"/>
                  </a:cxn>
                  <a:cxn ang="0">
                    <a:pos x="184" y="181"/>
                  </a:cxn>
                  <a:cxn ang="0">
                    <a:pos x="186" y="196"/>
                  </a:cxn>
                  <a:cxn ang="0">
                    <a:pos x="166" y="150"/>
                  </a:cxn>
                  <a:cxn ang="0">
                    <a:pos x="99" y="225"/>
                  </a:cxn>
                  <a:cxn ang="0">
                    <a:pos x="99" y="231"/>
                  </a:cxn>
                  <a:cxn ang="0">
                    <a:pos x="92" y="221"/>
                  </a:cxn>
                  <a:cxn ang="0">
                    <a:pos x="83" y="212"/>
                  </a:cxn>
                  <a:cxn ang="0">
                    <a:pos x="73" y="207"/>
                  </a:cxn>
                  <a:cxn ang="0">
                    <a:pos x="63" y="204"/>
                  </a:cxn>
                  <a:cxn ang="0">
                    <a:pos x="53" y="206"/>
                  </a:cxn>
                  <a:cxn ang="0">
                    <a:pos x="43" y="208"/>
                  </a:cxn>
                  <a:cxn ang="0">
                    <a:pos x="33" y="214"/>
                  </a:cxn>
                  <a:cxn ang="0">
                    <a:pos x="25" y="222"/>
                  </a:cxn>
                  <a:cxn ang="0">
                    <a:pos x="19" y="231"/>
                  </a:cxn>
                  <a:cxn ang="0">
                    <a:pos x="15" y="243"/>
                  </a:cxn>
                  <a:cxn ang="0">
                    <a:pos x="14" y="258"/>
                  </a:cxn>
                  <a:cxn ang="0">
                    <a:pos x="17" y="275"/>
                  </a:cxn>
                  <a:cxn ang="0">
                    <a:pos x="3" y="229"/>
                  </a:cxn>
                  <a:cxn ang="0">
                    <a:pos x="0" y="173"/>
                  </a:cxn>
                  <a:cxn ang="0">
                    <a:pos x="4" y="119"/>
                  </a:cxn>
                  <a:cxn ang="0">
                    <a:pos x="30" y="48"/>
                  </a:cxn>
                </a:cxnLst>
                <a:rect l="0" t="0" r="r" b="b"/>
                <a:pathLst>
                  <a:path w="273" h="276">
                    <a:moveTo>
                      <a:pt x="30" y="48"/>
                    </a:moveTo>
                    <a:lnTo>
                      <a:pt x="43" y="32"/>
                    </a:lnTo>
                    <a:lnTo>
                      <a:pt x="55" y="21"/>
                    </a:lnTo>
                    <a:lnTo>
                      <a:pt x="69" y="13"/>
                    </a:lnTo>
                    <a:lnTo>
                      <a:pt x="78" y="8"/>
                    </a:lnTo>
                    <a:lnTo>
                      <a:pt x="92" y="4"/>
                    </a:lnTo>
                    <a:lnTo>
                      <a:pt x="108" y="0"/>
                    </a:lnTo>
                    <a:lnTo>
                      <a:pt x="123" y="0"/>
                    </a:lnTo>
                    <a:lnTo>
                      <a:pt x="144" y="4"/>
                    </a:lnTo>
                    <a:lnTo>
                      <a:pt x="154" y="9"/>
                    </a:lnTo>
                    <a:lnTo>
                      <a:pt x="173" y="20"/>
                    </a:lnTo>
                    <a:lnTo>
                      <a:pt x="194" y="36"/>
                    </a:lnTo>
                    <a:lnTo>
                      <a:pt x="213" y="55"/>
                    </a:lnTo>
                    <a:lnTo>
                      <a:pt x="232" y="75"/>
                    </a:lnTo>
                    <a:lnTo>
                      <a:pt x="247" y="105"/>
                    </a:lnTo>
                    <a:lnTo>
                      <a:pt x="265" y="128"/>
                    </a:lnTo>
                    <a:lnTo>
                      <a:pt x="272" y="165"/>
                    </a:lnTo>
                    <a:lnTo>
                      <a:pt x="268" y="156"/>
                    </a:lnTo>
                    <a:lnTo>
                      <a:pt x="265" y="150"/>
                    </a:lnTo>
                    <a:lnTo>
                      <a:pt x="261" y="146"/>
                    </a:lnTo>
                    <a:lnTo>
                      <a:pt x="256" y="142"/>
                    </a:lnTo>
                    <a:lnTo>
                      <a:pt x="253" y="138"/>
                    </a:lnTo>
                    <a:lnTo>
                      <a:pt x="247" y="136"/>
                    </a:lnTo>
                    <a:lnTo>
                      <a:pt x="242" y="133"/>
                    </a:lnTo>
                    <a:lnTo>
                      <a:pt x="237" y="132"/>
                    </a:lnTo>
                    <a:lnTo>
                      <a:pt x="232" y="132"/>
                    </a:lnTo>
                    <a:lnTo>
                      <a:pt x="226" y="132"/>
                    </a:lnTo>
                    <a:lnTo>
                      <a:pt x="220" y="133"/>
                    </a:lnTo>
                    <a:lnTo>
                      <a:pt x="215" y="134"/>
                    </a:lnTo>
                    <a:lnTo>
                      <a:pt x="209" y="137"/>
                    </a:lnTo>
                    <a:lnTo>
                      <a:pt x="205" y="141"/>
                    </a:lnTo>
                    <a:lnTo>
                      <a:pt x="201" y="144"/>
                    </a:lnTo>
                    <a:lnTo>
                      <a:pt x="196" y="149"/>
                    </a:lnTo>
                    <a:lnTo>
                      <a:pt x="193" y="155"/>
                    </a:lnTo>
                    <a:lnTo>
                      <a:pt x="190" y="161"/>
                    </a:lnTo>
                    <a:lnTo>
                      <a:pt x="187" y="167"/>
                    </a:lnTo>
                    <a:lnTo>
                      <a:pt x="186" y="175"/>
                    </a:lnTo>
                    <a:lnTo>
                      <a:pt x="184" y="181"/>
                    </a:lnTo>
                    <a:lnTo>
                      <a:pt x="185" y="190"/>
                    </a:lnTo>
                    <a:lnTo>
                      <a:pt x="186" y="196"/>
                    </a:lnTo>
                    <a:lnTo>
                      <a:pt x="187" y="203"/>
                    </a:lnTo>
                    <a:lnTo>
                      <a:pt x="166" y="150"/>
                    </a:lnTo>
                    <a:lnTo>
                      <a:pt x="98" y="175"/>
                    </a:lnTo>
                    <a:lnTo>
                      <a:pt x="99" y="225"/>
                    </a:lnTo>
                    <a:lnTo>
                      <a:pt x="102" y="239"/>
                    </a:lnTo>
                    <a:lnTo>
                      <a:pt x="99" y="231"/>
                    </a:lnTo>
                    <a:lnTo>
                      <a:pt x="96" y="226"/>
                    </a:lnTo>
                    <a:lnTo>
                      <a:pt x="92" y="221"/>
                    </a:lnTo>
                    <a:lnTo>
                      <a:pt x="87" y="217"/>
                    </a:lnTo>
                    <a:lnTo>
                      <a:pt x="83" y="212"/>
                    </a:lnTo>
                    <a:lnTo>
                      <a:pt x="78" y="210"/>
                    </a:lnTo>
                    <a:lnTo>
                      <a:pt x="73" y="207"/>
                    </a:lnTo>
                    <a:lnTo>
                      <a:pt x="68" y="206"/>
                    </a:lnTo>
                    <a:lnTo>
                      <a:pt x="63" y="204"/>
                    </a:lnTo>
                    <a:lnTo>
                      <a:pt x="58" y="204"/>
                    </a:lnTo>
                    <a:lnTo>
                      <a:pt x="53" y="206"/>
                    </a:lnTo>
                    <a:lnTo>
                      <a:pt x="48" y="206"/>
                    </a:lnTo>
                    <a:lnTo>
                      <a:pt x="43" y="208"/>
                    </a:lnTo>
                    <a:lnTo>
                      <a:pt x="38" y="211"/>
                    </a:lnTo>
                    <a:lnTo>
                      <a:pt x="33" y="214"/>
                    </a:lnTo>
                    <a:lnTo>
                      <a:pt x="28" y="218"/>
                    </a:lnTo>
                    <a:lnTo>
                      <a:pt x="25" y="222"/>
                    </a:lnTo>
                    <a:lnTo>
                      <a:pt x="22" y="226"/>
                    </a:lnTo>
                    <a:lnTo>
                      <a:pt x="19" y="231"/>
                    </a:lnTo>
                    <a:lnTo>
                      <a:pt x="17" y="238"/>
                    </a:lnTo>
                    <a:lnTo>
                      <a:pt x="15" y="243"/>
                    </a:lnTo>
                    <a:lnTo>
                      <a:pt x="14" y="252"/>
                    </a:lnTo>
                    <a:lnTo>
                      <a:pt x="14" y="258"/>
                    </a:lnTo>
                    <a:lnTo>
                      <a:pt x="15" y="264"/>
                    </a:lnTo>
                    <a:lnTo>
                      <a:pt x="17" y="275"/>
                    </a:lnTo>
                    <a:lnTo>
                      <a:pt x="12" y="262"/>
                    </a:lnTo>
                    <a:lnTo>
                      <a:pt x="3" y="229"/>
                    </a:lnTo>
                    <a:lnTo>
                      <a:pt x="2" y="207"/>
                    </a:lnTo>
                    <a:lnTo>
                      <a:pt x="0" y="173"/>
                    </a:lnTo>
                    <a:lnTo>
                      <a:pt x="0" y="144"/>
                    </a:lnTo>
                    <a:lnTo>
                      <a:pt x="4" y="119"/>
                    </a:lnTo>
                    <a:lnTo>
                      <a:pt x="11" y="84"/>
                    </a:lnTo>
                    <a:lnTo>
                      <a:pt x="30" y="48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9191" name="Freeform 39"/>
              <p:cNvSpPr>
                <a:spLocks/>
              </p:cNvSpPr>
              <p:nvPr/>
            </p:nvSpPr>
            <p:spPr bwMode="auto">
              <a:xfrm>
                <a:off x="112" y="4295"/>
                <a:ext cx="439" cy="321"/>
              </a:xfrm>
              <a:custGeom>
                <a:avLst/>
                <a:gdLst/>
                <a:ahLst/>
                <a:cxnLst>
                  <a:cxn ang="0">
                    <a:pos x="146" y="22"/>
                  </a:cxn>
                  <a:cxn ang="0">
                    <a:pos x="113" y="43"/>
                  </a:cxn>
                  <a:cxn ang="0">
                    <a:pos x="83" y="67"/>
                  </a:cxn>
                  <a:cxn ang="0">
                    <a:pos x="57" y="96"/>
                  </a:cxn>
                  <a:cxn ang="0">
                    <a:pos x="31" y="134"/>
                  </a:cxn>
                  <a:cxn ang="0">
                    <a:pos x="12" y="177"/>
                  </a:cxn>
                  <a:cxn ang="0">
                    <a:pos x="1" y="227"/>
                  </a:cxn>
                  <a:cxn ang="0">
                    <a:pos x="0" y="278"/>
                  </a:cxn>
                  <a:cxn ang="0">
                    <a:pos x="9" y="320"/>
                  </a:cxn>
                  <a:cxn ang="0">
                    <a:pos x="10" y="282"/>
                  </a:cxn>
                  <a:cxn ang="0">
                    <a:pos x="29" y="258"/>
                  </a:cxn>
                  <a:cxn ang="0">
                    <a:pos x="55" y="250"/>
                  </a:cxn>
                  <a:cxn ang="0">
                    <a:pos x="81" y="260"/>
                  </a:cxn>
                  <a:cxn ang="0">
                    <a:pos x="94" y="276"/>
                  </a:cxn>
                  <a:cxn ang="0">
                    <a:pos x="84" y="229"/>
                  </a:cxn>
                  <a:cxn ang="0">
                    <a:pos x="81" y="178"/>
                  </a:cxn>
                  <a:cxn ang="0">
                    <a:pos x="85" y="129"/>
                  </a:cxn>
                  <a:cxn ang="0">
                    <a:pos x="96" y="91"/>
                  </a:cxn>
                  <a:cxn ang="0">
                    <a:pos x="113" y="57"/>
                  </a:cxn>
                  <a:cxn ang="0">
                    <a:pos x="138" y="30"/>
                  </a:cxn>
                  <a:cxn ang="0">
                    <a:pos x="149" y="30"/>
                  </a:cxn>
                  <a:cxn ang="0">
                    <a:pos x="146" y="71"/>
                  </a:cxn>
                  <a:cxn ang="0">
                    <a:pos x="150" y="116"/>
                  </a:cxn>
                  <a:cxn ang="0">
                    <a:pos x="161" y="172"/>
                  </a:cxn>
                  <a:cxn ang="0">
                    <a:pos x="174" y="220"/>
                  </a:cxn>
                  <a:cxn ang="0">
                    <a:pos x="179" y="231"/>
                  </a:cxn>
                  <a:cxn ang="0">
                    <a:pos x="189" y="196"/>
                  </a:cxn>
                  <a:cxn ang="0">
                    <a:pos x="217" y="178"/>
                  </a:cxn>
                  <a:cxn ang="0">
                    <a:pos x="247" y="184"/>
                  </a:cxn>
                  <a:cxn ang="0">
                    <a:pos x="262" y="198"/>
                  </a:cxn>
                  <a:cxn ang="0">
                    <a:pos x="248" y="158"/>
                  </a:cxn>
                  <a:cxn ang="0">
                    <a:pos x="231" y="115"/>
                  </a:cxn>
                  <a:cxn ang="0">
                    <a:pos x="211" y="75"/>
                  </a:cxn>
                  <a:cxn ang="0">
                    <a:pos x="192" y="44"/>
                  </a:cxn>
                  <a:cxn ang="0">
                    <a:pos x="170" y="20"/>
                  </a:cxn>
                  <a:cxn ang="0">
                    <a:pos x="183" y="12"/>
                  </a:cxn>
                  <a:cxn ang="0">
                    <a:pos x="217" y="14"/>
                  </a:cxn>
                  <a:cxn ang="0">
                    <a:pos x="251" y="30"/>
                  </a:cxn>
                  <a:cxn ang="0">
                    <a:pos x="278" y="52"/>
                  </a:cxn>
                  <a:cxn ang="0">
                    <a:pos x="303" y="80"/>
                  </a:cxn>
                  <a:cxn ang="0">
                    <a:pos x="324" y="112"/>
                  </a:cxn>
                  <a:cxn ang="0">
                    <a:pos x="341" y="149"/>
                  </a:cxn>
                  <a:cxn ang="0">
                    <a:pos x="350" y="157"/>
                  </a:cxn>
                  <a:cxn ang="0">
                    <a:pos x="360" y="125"/>
                  </a:cxn>
                  <a:cxn ang="0">
                    <a:pos x="383" y="106"/>
                  </a:cxn>
                  <a:cxn ang="0">
                    <a:pos x="407" y="106"/>
                  </a:cxn>
                  <a:cxn ang="0">
                    <a:pos x="430" y="125"/>
                  </a:cxn>
                  <a:cxn ang="0">
                    <a:pos x="430" y="116"/>
                  </a:cxn>
                  <a:cxn ang="0">
                    <a:pos x="411" y="83"/>
                  </a:cxn>
                  <a:cxn ang="0">
                    <a:pos x="387" y="53"/>
                  </a:cxn>
                  <a:cxn ang="0">
                    <a:pos x="356" y="29"/>
                  </a:cxn>
                  <a:cxn ang="0">
                    <a:pos x="324" y="13"/>
                  </a:cxn>
                  <a:cxn ang="0">
                    <a:pos x="291" y="4"/>
                  </a:cxn>
                  <a:cxn ang="0">
                    <a:pos x="256" y="0"/>
                  </a:cxn>
                  <a:cxn ang="0">
                    <a:pos x="217" y="1"/>
                  </a:cxn>
                  <a:cxn ang="0">
                    <a:pos x="180" y="9"/>
                  </a:cxn>
                </a:cxnLst>
                <a:rect l="0" t="0" r="r" b="b"/>
                <a:pathLst>
                  <a:path w="439" h="321">
                    <a:moveTo>
                      <a:pt x="172" y="12"/>
                    </a:moveTo>
                    <a:lnTo>
                      <a:pt x="162" y="16"/>
                    </a:lnTo>
                    <a:lnTo>
                      <a:pt x="157" y="17"/>
                    </a:lnTo>
                    <a:lnTo>
                      <a:pt x="152" y="20"/>
                    </a:lnTo>
                    <a:lnTo>
                      <a:pt x="146" y="22"/>
                    </a:lnTo>
                    <a:lnTo>
                      <a:pt x="138" y="26"/>
                    </a:lnTo>
                    <a:lnTo>
                      <a:pt x="132" y="30"/>
                    </a:lnTo>
                    <a:lnTo>
                      <a:pt x="126" y="33"/>
                    </a:lnTo>
                    <a:lnTo>
                      <a:pt x="119" y="38"/>
                    </a:lnTo>
                    <a:lnTo>
                      <a:pt x="113" y="43"/>
                    </a:lnTo>
                    <a:lnTo>
                      <a:pt x="107" y="47"/>
                    </a:lnTo>
                    <a:lnTo>
                      <a:pt x="101" y="52"/>
                    </a:lnTo>
                    <a:lnTo>
                      <a:pt x="94" y="57"/>
                    </a:lnTo>
                    <a:lnTo>
                      <a:pt x="88" y="61"/>
                    </a:lnTo>
                    <a:lnTo>
                      <a:pt x="83" y="67"/>
                    </a:lnTo>
                    <a:lnTo>
                      <a:pt x="77" y="72"/>
                    </a:lnTo>
                    <a:lnTo>
                      <a:pt x="72" y="79"/>
                    </a:lnTo>
                    <a:lnTo>
                      <a:pt x="66" y="84"/>
                    </a:lnTo>
                    <a:lnTo>
                      <a:pt x="61" y="90"/>
                    </a:lnTo>
                    <a:lnTo>
                      <a:pt x="57" y="96"/>
                    </a:lnTo>
                    <a:lnTo>
                      <a:pt x="51" y="103"/>
                    </a:lnTo>
                    <a:lnTo>
                      <a:pt x="46" y="110"/>
                    </a:lnTo>
                    <a:lnTo>
                      <a:pt x="41" y="118"/>
                    </a:lnTo>
                    <a:lnTo>
                      <a:pt x="36" y="126"/>
                    </a:lnTo>
                    <a:lnTo>
                      <a:pt x="31" y="134"/>
                    </a:lnTo>
                    <a:lnTo>
                      <a:pt x="27" y="141"/>
                    </a:lnTo>
                    <a:lnTo>
                      <a:pt x="23" y="150"/>
                    </a:lnTo>
                    <a:lnTo>
                      <a:pt x="18" y="160"/>
                    </a:lnTo>
                    <a:lnTo>
                      <a:pt x="15" y="169"/>
                    </a:lnTo>
                    <a:lnTo>
                      <a:pt x="12" y="177"/>
                    </a:lnTo>
                    <a:lnTo>
                      <a:pt x="9" y="186"/>
                    </a:lnTo>
                    <a:lnTo>
                      <a:pt x="6" y="196"/>
                    </a:lnTo>
                    <a:lnTo>
                      <a:pt x="4" y="207"/>
                    </a:lnTo>
                    <a:lnTo>
                      <a:pt x="3" y="216"/>
                    </a:lnTo>
                    <a:lnTo>
                      <a:pt x="1" y="227"/>
                    </a:lnTo>
                    <a:lnTo>
                      <a:pt x="0" y="239"/>
                    </a:lnTo>
                    <a:lnTo>
                      <a:pt x="0" y="250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0" y="278"/>
                    </a:lnTo>
                    <a:lnTo>
                      <a:pt x="1" y="286"/>
                    </a:lnTo>
                    <a:lnTo>
                      <a:pt x="3" y="294"/>
                    </a:lnTo>
                    <a:lnTo>
                      <a:pt x="4" y="302"/>
                    </a:lnTo>
                    <a:lnTo>
                      <a:pt x="6" y="310"/>
                    </a:lnTo>
                    <a:lnTo>
                      <a:pt x="9" y="320"/>
                    </a:lnTo>
                    <a:lnTo>
                      <a:pt x="7" y="310"/>
                    </a:lnTo>
                    <a:lnTo>
                      <a:pt x="7" y="302"/>
                    </a:lnTo>
                    <a:lnTo>
                      <a:pt x="7" y="295"/>
                    </a:lnTo>
                    <a:lnTo>
                      <a:pt x="9" y="289"/>
                    </a:lnTo>
                    <a:lnTo>
                      <a:pt x="10" y="282"/>
                    </a:lnTo>
                    <a:lnTo>
                      <a:pt x="13" y="276"/>
                    </a:lnTo>
                    <a:lnTo>
                      <a:pt x="16" y="271"/>
                    </a:lnTo>
                    <a:lnTo>
                      <a:pt x="21" y="264"/>
                    </a:lnTo>
                    <a:lnTo>
                      <a:pt x="25" y="260"/>
                    </a:lnTo>
                    <a:lnTo>
                      <a:pt x="29" y="258"/>
                    </a:lnTo>
                    <a:lnTo>
                      <a:pt x="33" y="255"/>
                    </a:lnTo>
                    <a:lnTo>
                      <a:pt x="39" y="252"/>
                    </a:lnTo>
                    <a:lnTo>
                      <a:pt x="45" y="251"/>
                    </a:lnTo>
                    <a:lnTo>
                      <a:pt x="50" y="250"/>
                    </a:lnTo>
                    <a:lnTo>
                      <a:pt x="55" y="250"/>
                    </a:lnTo>
                    <a:lnTo>
                      <a:pt x="60" y="251"/>
                    </a:lnTo>
                    <a:lnTo>
                      <a:pt x="66" y="252"/>
                    </a:lnTo>
                    <a:lnTo>
                      <a:pt x="72" y="255"/>
                    </a:lnTo>
                    <a:lnTo>
                      <a:pt x="75" y="258"/>
                    </a:lnTo>
                    <a:lnTo>
                      <a:pt x="81" y="260"/>
                    </a:lnTo>
                    <a:lnTo>
                      <a:pt x="85" y="266"/>
                    </a:lnTo>
                    <a:lnTo>
                      <a:pt x="89" y="271"/>
                    </a:lnTo>
                    <a:lnTo>
                      <a:pt x="93" y="278"/>
                    </a:lnTo>
                    <a:lnTo>
                      <a:pt x="96" y="285"/>
                    </a:lnTo>
                    <a:lnTo>
                      <a:pt x="94" y="276"/>
                    </a:lnTo>
                    <a:lnTo>
                      <a:pt x="92" y="268"/>
                    </a:lnTo>
                    <a:lnTo>
                      <a:pt x="89" y="259"/>
                    </a:lnTo>
                    <a:lnTo>
                      <a:pt x="87" y="248"/>
                    </a:lnTo>
                    <a:lnTo>
                      <a:pt x="86" y="239"/>
                    </a:lnTo>
                    <a:lnTo>
                      <a:pt x="84" y="229"/>
                    </a:lnTo>
                    <a:lnTo>
                      <a:pt x="83" y="220"/>
                    </a:lnTo>
                    <a:lnTo>
                      <a:pt x="82" y="211"/>
                    </a:lnTo>
                    <a:lnTo>
                      <a:pt x="81" y="200"/>
                    </a:lnTo>
                    <a:lnTo>
                      <a:pt x="81" y="189"/>
                    </a:lnTo>
                    <a:lnTo>
                      <a:pt x="81" y="178"/>
                    </a:lnTo>
                    <a:lnTo>
                      <a:pt x="81" y="166"/>
                    </a:lnTo>
                    <a:lnTo>
                      <a:pt x="82" y="155"/>
                    </a:lnTo>
                    <a:lnTo>
                      <a:pt x="83" y="147"/>
                    </a:lnTo>
                    <a:lnTo>
                      <a:pt x="84" y="138"/>
                    </a:lnTo>
                    <a:lnTo>
                      <a:pt x="85" y="129"/>
                    </a:lnTo>
                    <a:lnTo>
                      <a:pt x="87" y="119"/>
                    </a:lnTo>
                    <a:lnTo>
                      <a:pt x="90" y="111"/>
                    </a:lnTo>
                    <a:lnTo>
                      <a:pt x="92" y="103"/>
                    </a:lnTo>
                    <a:lnTo>
                      <a:pt x="93" y="96"/>
                    </a:lnTo>
                    <a:lnTo>
                      <a:pt x="96" y="91"/>
                    </a:lnTo>
                    <a:lnTo>
                      <a:pt x="99" y="86"/>
                    </a:lnTo>
                    <a:lnTo>
                      <a:pt x="102" y="77"/>
                    </a:lnTo>
                    <a:lnTo>
                      <a:pt x="105" y="69"/>
                    </a:lnTo>
                    <a:lnTo>
                      <a:pt x="109" y="63"/>
                    </a:lnTo>
                    <a:lnTo>
                      <a:pt x="113" y="57"/>
                    </a:lnTo>
                    <a:lnTo>
                      <a:pt x="117" y="52"/>
                    </a:lnTo>
                    <a:lnTo>
                      <a:pt x="123" y="45"/>
                    </a:lnTo>
                    <a:lnTo>
                      <a:pt x="127" y="40"/>
                    </a:lnTo>
                    <a:lnTo>
                      <a:pt x="132" y="34"/>
                    </a:lnTo>
                    <a:lnTo>
                      <a:pt x="138" y="30"/>
                    </a:lnTo>
                    <a:lnTo>
                      <a:pt x="144" y="26"/>
                    </a:lnTo>
                    <a:lnTo>
                      <a:pt x="150" y="22"/>
                    </a:lnTo>
                    <a:lnTo>
                      <a:pt x="154" y="21"/>
                    </a:lnTo>
                    <a:lnTo>
                      <a:pt x="151" y="25"/>
                    </a:lnTo>
                    <a:lnTo>
                      <a:pt x="149" y="30"/>
                    </a:lnTo>
                    <a:lnTo>
                      <a:pt x="147" y="38"/>
                    </a:lnTo>
                    <a:lnTo>
                      <a:pt x="147" y="47"/>
                    </a:lnTo>
                    <a:lnTo>
                      <a:pt x="146" y="53"/>
                    </a:lnTo>
                    <a:lnTo>
                      <a:pt x="146" y="63"/>
                    </a:lnTo>
                    <a:lnTo>
                      <a:pt x="146" y="71"/>
                    </a:lnTo>
                    <a:lnTo>
                      <a:pt x="146" y="77"/>
                    </a:lnTo>
                    <a:lnTo>
                      <a:pt x="147" y="87"/>
                    </a:lnTo>
                    <a:lnTo>
                      <a:pt x="147" y="98"/>
                    </a:lnTo>
                    <a:lnTo>
                      <a:pt x="149" y="107"/>
                    </a:lnTo>
                    <a:lnTo>
                      <a:pt x="150" y="116"/>
                    </a:lnTo>
                    <a:lnTo>
                      <a:pt x="152" y="129"/>
                    </a:lnTo>
                    <a:lnTo>
                      <a:pt x="154" y="139"/>
                    </a:lnTo>
                    <a:lnTo>
                      <a:pt x="156" y="151"/>
                    </a:lnTo>
                    <a:lnTo>
                      <a:pt x="159" y="162"/>
                    </a:lnTo>
                    <a:lnTo>
                      <a:pt x="161" y="172"/>
                    </a:lnTo>
                    <a:lnTo>
                      <a:pt x="163" y="181"/>
                    </a:lnTo>
                    <a:lnTo>
                      <a:pt x="165" y="190"/>
                    </a:lnTo>
                    <a:lnTo>
                      <a:pt x="168" y="200"/>
                    </a:lnTo>
                    <a:lnTo>
                      <a:pt x="171" y="209"/>
                    </a:lnTo>
                    <a:lnTo>
                      <a:pt x="174" y="220"/>
                    </a:lnTo>
                    <a:lnTo>
                      <a:pt x="176" y="229"/>
                    </a:lnTo>
                    <a:lnTo>
                      <a:pt x="178" y="237"/>
                    </a:lnTo>
                    <a:lnTo>
                      <a:pt x="181" y="248"/>
                    </a:lnTo>
                    <a:lnTo>
                      <a:pt x="180" y="240"/>
                    </a:lnTo>
                    <a:lnTo>
                      <a:pt x="179" y="231"/>
                    </a:lnTo>
                    <a:lnTo>
                      <a:pt x="180" y="223"/>
                    </a:lnTo>
                    <a:lnTo>
                      <a:pt x="180" y="216"/>
                    </a:lnTo>
                    <a:lnTo>
                      <a:pt x="183" y="209"/>
                    </a:lnTo>
                    <a:lnTo>
                      <a:pt x="186" y="203"/>
                    </a:lnTo>
                    <a:lnTo>
                      <a:pt x="189" y="196"/>
                    </a:lnTo>
                    <a:lnTo>
                      <a:pt x="193" y="190"/>
                    </a:lnTo>
                    <a:lnTo>
                      <a:pt x="198" y="186"/>
                    </a:lnTo>
                    <a:lnTo>
                      <a:pt x="204" y="182"/>
                    </a:lnTo>
                    <a:lnTo>
                      <a:pt x="210" y="178"/>
                    </a:lnTo>
                    <a:lnTo>
                      <a:pt x="217" y="178"/>
                    </a:lnTo>
                    <a:lnTo>
                      <a:pt x="223" y="177"/>
                    </a:lnTo>
                    <a:lnTo>
                      <a:pt x="230" y="177"/>
                    </a:lnTo>
                    <a:lnTo>
                      <a:pt x="236" y="178"/>
                    </a:lnTo>
                    <a:lnTo>
                      <a:pt x="243" y="181"/>
                    </a:lnTo>
                    <a:lnTo>
                      <a:pt x="247" y="184"/>
                    </a:lnTo>
                    <a:lnTo>
                      <a:pt x="252" y="188"/>
                    </a:lnTo>
                    <a:lnTo>
                      <a:pt x="256" y="193"/>
                    </a:lnTo>
                    <a:lnTo>
                      <a:pt x="261" y="198"/>
                    </a:lnTo>
                    <a:lnTo>
                      <a:pt x="267" y="212"/>
                    </a:lnTo>
                    <a:lnTo>
                      <a:pt x="262" y="198"/>
                    </a:lnTo>
                    <a:lnTo>
                      <a:pt x="259" y="190"/>
                    </a:lnTo>
                    <a:lnTo>
                      <a:pt x="257" y="184"/>
                    </a:lnTo>
                    <a:lnTo>
                      <a:pt x="255" y="176"/>
                    </a:lnTo>
                    <a:lnTo>
                      <a:pt x="252" y="168"/>
                    </a:lnTo>
                    <a:lnTo>
                      <a:pt x="248" y="158"/>
                    </a:lnTo>
                    <a:lnTo>
                      <a:pt x="244" y="149"/>
                    </a:lnTo>
                    <a:lnTo>
                      <a:pt x="241" y="139"/>
                    </a:lnTo>
                    <a:lnTo>
                      <a:pt x="238" y="131"/>
                    </a:lnTo>
                    <a:lnTo>
                      <a:pt x="234" y="123"/>
                    </a:lnTo>
                    <a:lnTo>
                      <a:pt x="231" y="115"/>
                    </a:lnTo>
                    <a:lnTo>
                      <a:pt x="227" y="106"/>
                    </a:lnTo>
                    <a:lnTo>
                      <a:pt x="222" y="98"/>
                    </a:lnTo>
                    <a:lnTo>
                      <a:pt x="219" y="90"/>
                    </a:lnTo>
                    <a:lnTo>
                      <a:pt x="215" y="83"/>
                    </a:lnTo>
                    <a:lnTo>
                      <a:pt x="211" y="75"/>
                    </a:lnTo>
                    <a:lnTo>
                      <a:pt x="207" y="68"/>
                    </a:lnTo>
                    <a:lnTo>
                      <a:pt x="204" y="61"/>
                    </a:lnTo>
                    <a:lnTo>
                      <a:pt x="201" y="55"/>
                    </a:lnTo>
                    <a:lnTo>
                      <a:pt x="196" y="49"/>
                    </a:lnTo>
                    <a:lnTo>
                      <a:pt x="192" y="44"/>
                    </a:lnTo>
                    <a:lnTo>
                      <a:pt x="188" y="37"/>
                    </a:lnTo>
                    <a:lnTo>
                      <a:pt x="184" y="32"/>
                    </a:lnTo>
                    <a:lnTo>
                      <a:pt x="180" y="28"/>
                    </a:lnTo>
                    <a:lnTo>
                      <a:pt x="175" y="24"/>
                    </a:lnTo>
                    <a:lnTo>
                      <a:pt x="170" y="20"/>
                    </a:lnTo>
                    <a:lnTo>
                      <a:pt x="165" y="18"/>
                    </a:lnTo>
                    <a:lnTo>
                      <a:pt x="161" y="17"/>
                    </a:lnTo>
                    <a:lnTo>
                      <a:pt x="169" y="14"/>
                    </a:lnTo>
                    <a:lnTo>
                      <a:pt x="176" y="13"/>
                    </a:lnTo>
                    <a:lnTo>
                      <a:pt x="183" y="12"/>
                    </a:lnTo>
                    <a:lnTo>
                      <a:pt x="190" y="12"/>
                    </a:lnTo>
                    <a:lnTo>
                      <a:pt x="198" y="12"/>
                    </a:lnTo>
                    <a:lnTo>
                      <a:pt x="205" y="12"/>
                    </a:lnTo>
                    <a:lnTo>
                      <a:pt x="211" y="13"/>
                    </a:lnTo>
                    <a:lnTo>
                      <a:pt x="217" y="14"/>
                    </a:lnTo>
                    <a:lnTo>
                      <a:pt x="224" y="17"/>
                    </a:lnTo>
                    <a:lnTo>
                      <a:pt x="231" y="20"/>
                    </a:lnTo>
                    <a:lnTo>
                      <a:pt x="238" y="24"/>
                    </a:lnTo>
                    <a:lnTo>
                      <a:pt x="245" y="26"/>
                    </a:lnTo>
                    <a:lnTo>
                      <a:pt x="251" y="30"/>
                    </a:lnTo>
                    <a:lnTo>
                      <a:pt x="256" y="33"/>
                    </a:lnTo>
                    <a:lnTo>
                      <a:pt x="261" y="37"/>
                    </a:lnTo>
                    <a:lnTo>
                      <a:pt x="267" y="43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4" y="57"/>
                    </a:lnTo>
                    <a:lnTo>
                      <a:pt x="289" y="63"/>
                    </a:lnTo>
                    <a:lnTo>
                      <a:pt x="294" y="68"/>
                    </a:lnTo>
                    <a:lnTo>
                      <a:pt x="298" y="73"/>
                    </a:lnTo>
                    <a:lnTo>
                      <a:pt x="303" y="80"/>
                    </a:lnTo>
                    <a:lnTo>
                      <a:pt x="308" y="87"/>
                    </a:lnTo>
                    <a:lnTo>
                      <a:pt x="312" y="92"/>
                    </a:lnTo>
                    <a:lnTo>
                      <a:pt x="315" y="99"/>
                    </a:lnTo>
                    <a:lnTo>
                      <a:pt x="320" y="106"/>
                    </a:lnTo>
                    <a:lnTo>
                      <a:pt x="324" y="112"/>
                    </a:lnTo>
                    <a:lnTo>
                      <a:pt x="327" y="119"/>
                    </a:lnTo>
                    <a:lnTo>
                      <a:pt x="331" y="126"/>
                    </a:lnTo>
                    <a:lnTo>
                      <a:pt x="335" y="134"/>
                    </a:lnTo>
                    <a:lnTo>
                      <a:pt x="338" y="141"/>
                    </a:lnTo>
                    <a:lnTo>
                      <a:pt x="341" y="149"/>
                    </a:lnTo>
                    <a:lnTo>
                      <a:pt x="345" y="157"/>
                    </a:lnTo>
                    <a:lnTo>
                      <a:pt x="348" y="165"/>
                    </a:lnTo>
                    <a:lnTo>
                      <a:pt x="351" y="176"/>
                    </a:lnTo>
                    <a:lnTo>
                      <a:pt x="350" y="164"/>
                    </a:lnTo>
                    <a:lnTo>
                      <a:pt x="350" y="157"/>
                    </a:lnTo>
                    <a:lnTo>
                      <a:pt x="350" y="149"/>
                    </a:lnTo>
                    <a:lnTo>
                      <a:pt x="351" y="142"/>
                    </a:lnTo>
                    <a:lnTo>
                      <a:pt x="354" y="135"/>
                    </a:lnTo>
                    <a:lnTo>
                      <a:pt x="356" y="130"/>
                    </a:lnTo>
                    <a:lnTo>
                      <a:pt x="360" y="125"/>
                    </a:lnTo>
                    <a:lnTo>
                      <a:pt x="364" y="119"/>
                    </a:lnTo>
                    <a:lnTo>
                      <a:pt x="369" y="114"/>
                    </a:lnTo>
                    <a:lnTo>
                      <a:pt x="374" y="111"/>
                    </a:lnTo>
                    <a:lnTo>
                      <a:pt x="378" y="108"/>
                    </a:lnTo>
                    <a:lnTo>
                      <a:pt x="383" y="106"/>
                    </a:lnTo>
                    <a:lnTo>
                      <a:pt x="388" y="104"/>
                    </a:lnTo>
                    <a:lnTo>
                      <a:pt x="393" y="103"/>
                    </a:lnTo>
                    <a:lnTo>
                      <a:pt x="398" y="103"/>
                    </a:lnTo>
                    <a:lnTo>
                      <a:pt x="402" y="104"/>
                    </a:lnTo>
                    <a:lnTo>
                      <a:pt x="407" y="106"/>
                    </a:lnTo>
                    <a:lnTo>
                      <a:pt x="412" y="108"/>
                    </a:lnTo>
                    <a:lnTo>
                      <a:pt x="417" y="111"/>
                    </a:lnTo>
                    <a:lnTo>
                      <a:pt x="422" y="114"/>
                    </a:lnTo>
                    <a:lnTo>
                      <a:pt x="426" y="119"/>
                    </a:lnTo>
                    <a:lnTo>
                      <a:pt x="430" y="125"/>
                    </a:lnTo>
                    <a:lnTo>
                      <a:pt x="434" y="130"/>
                    </a:lnTo>
                    <a:lnTo>
                      <a:pt x="438" y="137"/>
                    </a:lnTo>
                    <a:lnTo>
                      <a:pt x="435" y="129"/>
                    </a:lnTo>
                    <a:lnTo>
                      <a:pt x="432" y="123"/>
                    </a:lnTo>
                    <a:lnTo>
                      <a:pt x="430" y="116"/>
                    </a:lnTo>
                    <a:lnTo>
                      <a:pt x="427" y="110"/>
                    </a:lnTo>
                    <a:lnTo>
                      <a:pt x="423" y="103"/>
                    </a:lnTo>
                    <a:lnTo>
                      <a:pt x="420" y="95"/>
                    </a:lnTo>
                    <a:lnTo>
                      <a:pt x="415" y="88"/>
                    </a:lnTo>
                    <a:lnTo>
                      <a:pt x="411" y="83"/>
                    </a:lnTo>
                    <a:lnTo>
                      <a:pt x="407" y="76"/>
                    </a:lnTo>
                    <a:lnTo>
                      <a:pt x="402" y="69"/>
                    </a:lnTo>
                    <a:lnTo>
                      <a:pt x="396" y="64"/>
                    </a:lnTo>
                    <a:lnTo>
                      <a:pt x="392" y="59"/>
                    </a:lnTo>
                    <a:lnTo>
                      <a:pt x="387" y="53"/>
                    </a:lnTo>
                    <a:lnTo>
                      <a:pt x="381" y="48"/>
                    </a:lnTo>
                    <a:lnTo>
                      <a:pt x="375" y="43"/>
                    </a:lnTo>
                    <a:lnTo>
                      <a:pt x="369" y="38"/>
                    </a:lnTo>
                    <a:lnTo>
                      <a:pt x="362" y="33"/>
                    </a:lnTo>
                    <a:lnTo>
                      <a:pt x="356" y="29"/>
                    </a:lnTo>
                    <a:lnTo>
                      <a:pt x="350" y="26"/>
                    </a:lnTo>
                    <a:lnTo>
                      <a:pt x="343" y="22"/>
                    </a:lnTo>
                    <a:lnTo>
                      <a:pt x="337" y="20"/>
                    </a:lnTo>
                    <a:lnTo>
                      <a:pt x="330" y="16"/>
                    </a:lnTo>
                    <a:lnTo>
                      <a:pt x="324" y="13"/>
                    </a:lnTo>
                    <a:lnTo>
                      <a:pt x="317" y="10"/>
                    </a:lnTo>
                    <a:lnTo>
                      <a:pt x="310" y="9"/>
                    </a:lnTo>
                    <a:lnTo>
                      <a:pt x="304" y="6"/>
                    </a:lnTo>
                    <a:lnTo>
                      <a:pt x="297" y="5"/>
                    </a:lnTo>
                    <a:lnTo>
                      <a:pt x="291" y="4"/>
                    </a:lnTo>
                    <a:lnTo>
                      <a:pt x="285" y="2"/>
                    </a:lnTo>
                    <a:lnTo>
                      <a:pt x="279" y="1"/>
                    </a:lnTo>
                    <a:lnTo>
                      <a:pt x="270" y="0"/>
                    </a:lnTo>
                    <a:lnTo>
                      <a:pt x="263" y="0"/>
                    </a:lnTo>
                    <a:lnTo>
                      <a:pt x="256" y="0"/>
                    </a:lnTo>
                    <a:lnTo>
                      <a:pt x="249" y="0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225" y="0"/>
                    </a:lnTo>
                    <a:lnTo>
                      <a:pt x="217" y="1"/>
                    </a:lnTo>
                    <a:lnTo>
                      <a:pt x="209" y="2"/>
                    </a:lnTo>
                    <a:lnTo>
                      <a:pt x="203" y="4"/>
                    </a:lnTo>
                    <a:lnTo>
                      <a:pt x="196" y="5"/>
                    </a:lnTo>
                    <a:lnTo>
                      <a:pt x="189" y="8"/>
                    </a:lnTo>
                    <a:lnTo>
                      <a:pt x="180" y="9"/>
                    </a:lnTo>
                    <a:lnTo>
                      <a:pt x="172" y="12"/>
                    </a:lnTo>
                  </a:path>
                </a:pathLst>
              </a:custGeom>
              <a:solidFill>
                <a:srgbClr val="FF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49192" name="Text Box 40"/>
          <p:cNvSpPr txBox="1">
            <a:spLocks noChangeArrowheads="1"/>
          </p:cNvSpPr>
          <p:nvPr/>
        </p:nvSpPr>
        <p:spPr bwMode="auto">
          <a:xfrm>
            <a:off x="5492750" y="6613525"/>
            <a:ext cx="35718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  <a:ea typeface="宋体" charset="-122"/>
              </a:rPr>
              <a:t>©Silberschatz, Korth and Sudarshan, Bo Zhou</a:t>
            </a:r>
          </a:p>
        </p:txBody>
      </p:sp>
      <p:sp>
        <p:nvSpPr>
          <p:cNvPr id="49193" name="Text Box 41"/>
          <p:cNvSpPr txBox="1">
            <a:spLocks noChangeArrowheads="1"/>
          </p:cNvSpPr>
          <p:nvPr/>
        </p:nvSpPr>
        <p:spPr bwMode="auto">
          <a:xfrm>
            <a:off x="4532883" y="6613525"/>
            <a:ext cx="3417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8D2698D9-4927-475F-BDA4-63B0E2145E1D}" type="slidenum">
              <a:rPr lang="en-US" altLang="zh-CN" sz="1000" b="1" smtClean="0">
                <a:solidFill>
                  <a:schemeClr val="tx2"/>
                </a:solidFill>
                <a:ea typeface="宋体" charset="-122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4919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552450" y="8572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49195" name="Text Box 43"/>
          <p:cNvSpPr txBox="1">
            <a:spLocks noChangeArrowheads="1"/>
          </p:cNvSpPr>
          <p:nvPr/>
        </p:nvSpPr>
        <p:spPr bwMode="auto">
          <a:xfrm>
            <a:off x="0" y="6613525"/>
            <a:ext cx="1241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000" b="1" dirty="0">
                <a:solidFill>
                  <a:schemeClr val="tx2"/>
                </a:solidFill>
                <a:ea typeface="宋体" charset="-122"/>
              </a:rPr>
              <a:t>Database </a:t>
            </a:r>
            <a:r>
              <a:rPr lang="en-US" altLang="zh-CN" sz="1000" b="1" dirty="0" smtClean="0">
                <a:solidFill>
                  <a:schemeClr val="tx2"/>
                </a:solidFill>
                <a:ea typeface="宋体" charset="-122"/>
              </a:rPr>
              <a:t>System</a:t>
            </a:r>
            <a:endParaRPr lang="en-US" altLang="zh-CN" sz="1000" b="1" dirty="0">
              <a:solidFill>
                <a:schemeClr val="tx2"/>
              </a:solidFill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Monotype Sorts" pitchFamily="2" charset="2"/>
        <a:buChar char="H"/>
        <a:defRPr kumimoji="1" sz="1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Monotype Sorts" pitchFamily="2" charset="2"/>
        <a:buChar char="4"/>
        <a:defRPr kumimoji="1" sz="18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3" y="1587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Object-Based Databases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1047750"/>
            <a:ext cx="7716837" cy="42545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Complex Data Types and Object Orientation</a:t>
            </a:r>
          </a:p>
          <a:p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Structured Data Types and Inheritance in SQL</a:t>
            </a:r>
          </a:p>
          <a:p>
            <a:r>
              <a:rPr lang="en-US" altLang="zh-CN" dirty="0" smtClean="0">
                <a:ea typeface="宋体" charset="-122"/>
              </a:rPr>
              <a:t>Array and Multiset Types in SQL</a:t>
            </a:r>
          </a:p>
          <a:p>
            <a:r>
              <a:rPr lang="en-US" altLang="zh-CN" dirty="0" smtClean="0">
                <a:ea typeface="宋体" charset="-122"/>
              </a:rPr>
              <a:t>Object Identity and Reference Types in SQL</a:t>
            </a:r>
          </a:p>
          <a:p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Persistent Programming Languages</a:t>
            </a:r>
          </a:p>
          <a:p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Comparison of Object-Oriented and Object-Relational Databases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Methods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Can add a method declaration with a structured type.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dirty="0" smtClean="0">
                <a:latin typeface="Cambria Math" pitchFamily="18" charset="0"/>
                <a:ea typeface="宋体" charset="-122"/>
              </a:rPr>
              <a:t>	method </a:t>
            </a:r>
            <a:r>
              <a:rPr lang="en-US" altLang="zh-CN" i="1" dirty="0" err="1" smtClean="0">
                <a:latin typeface="Cambria Math" pitchFamily="18" charset="0"/>
                <a:ea typeface="宋体" charset="-122"/>
              </a:rPr>
              <a:t>ageOnDate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 (</a:t>
            </a:r>
            <a:r>
              <a:rPr lang="en-US" altLang="zh-CN" i="1" dirty="0" err="1" smtClean="0">
                <a:latin typeface="Cambria Math" pitchFamily="18" charset="0"/>
                <a:ea typeface="宋体" charset="-122"/>
              </a:rPr>
              <a:t>onDate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 date) returns interval year</a:t>
            </a:r>
          </a:p>
          <a:p>
            <a:pPr lvl="1">
              <a:buFont typeface="Monotype Sorts" pitchFamily="2" charset="2"/>
              <a:buNone/>
            </a:pPr>
            <a:endParaRPr lang="en-US" altLang="zh-CN" sz="1400" dirty="0" smtClean="0">
              <a:latin typeface="Cambria Math" pitchFamily="18" charset="0"/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Method body is given separately.</a:t>
            </a:r>
          </a:p>
          <a:p>
            <a:pPr lvl="2">
              <a:buFont typeface="Monotype Sorts" pitchFamily="2" charset="2"/>
              <a:buNone/>
            </a:pPr>
            <a:r>
              <a:rPr lang="en-US" altLang="zh-CN" dirty="0" smtClean="0">
                <a:latin typeface="Cambria Math" pitchFamily="18" charset="0"/>
                <a:ea typeface="宋体" charset="-122"/>
              </a:rPr>
              <a:t>create instance method </a:t>
            </a:r>
            <a:r>
              <a:rPr lang="en-US" altLang="zh-CN" i="1" dirty="0" err="1" smtClean="0">
                <a:latin typeface="Cambria Math" pitchFamily="18" charset="0"/>
                <a:ea typeface="宋体" charset="-122"/>
              </a:rPr>
              <a:t>ageOnDate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 (</a:t>
            </a:r>
            <a:r>
              <a:rPr lang="en-US" altLang="zh-CN" i="1" dirty="0" err="1" smtClean="0">
                <a:latin typeface="Cambria Math" pitchFamily="18" charset="0"/>
                <a:ea typeface="宋体" charset="-122"/>
              </a:rPr>
              <a:t>onDate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 date)  returns interval year</a:t>
            </a:r>
          </a:p>
          <a:p>
            <a:pPr lvl="2">
              <a:buFont typeface="Monotype Sorts" pitchFamily="2" charset="2"/>
              <a:buNone/>
            </a:pPr>
            <a:r>
              <a:rPr lang="en-US" altLang="zh-CN" dirty="0" smtClean="0">
                <a:latin typeface="Cambria Math" pitchFamily="18" charset="0"/>
                <a:ea typeface="宋体" charset="-122"/>
              </a:rPr>
              <a:t>		for </a:t>
            </a:r>
            <a:r>
              <a:rPr lang="en-US" altLang="zh-CN" i="1" dirty="0" err="1" smtClean="0">
                <a:latin typeface="Cambria Math" pitchFamily="18" charset="0"/>
                <a:ea typeface="宋体" charset="-122"/>
              </a:rPr>
              <a:t>PersonType</a:t>
            </a:r>
            <a:endParaRPr lang="en-US" altLang="zh-CN" dirty="0" smtClean="0">
              <a:latin typeface="Cambria Math" pitchFamily="18" charset="0"/>
              <a:ea typeface="宋体" charset="-122"/>
            </a:endParaRPr>
          </a:p>
          <a:p>
            <a:pPr lvl="2">
              <a:buFont typeface="Monotype Sorts" pitchFamily="2" charset="2"/>
              <a:buNone/>
            </a:pPr>
            <a:r>
              <a:rPr lang="en-US" altLang="zh-CN" dirty="0" smtClean="0">
                <a:latin typeface="Cambria Math" pitchFamily="18" charset="0"/>
                <a:ea typeface="宋体" charset="-122"/>
              </a:rPr>
              <a:t>begin</a:t>
            </a:r>
          </a:p>
          <a:p>
            <a:pPr lvl="2">
              <a:buFont typeface="Monotype Sorts" pitchFamily="2" charset="2"/>
              <a:buNone/>
            </a:pPr>
            <a:r>
              <a:rPr lang="en-US" altLang="zh-CN" dirty="0" smtClean="0">
                <a:latin typeface="Cambria Math" pitchFamily="18" charset="0"/>
                <a:ea typeface="宋体" charset="-122"/>
              </a:rPr>
              <a:t>		return </a:t>
            </a:r>
            <a:r>
              <a:rPr lang="en-US" altLang="zh-CN" i="1" dirty="0" err="1" smtClean="0">
                <a:latin typeface="Cambria Math" pitchFamily="18" charset="0"/>
                <a:ea typeface="宋体" charset="-122"/>
              </a:rPr>
              <a:t>onDate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 - </a:t>
            </a:r>
            <a:r>
              <a:rPr lang="en-US" altLang="zh-CN" dirty="0" err="1" smtClean="0">
                <a:latin typeface="Cambria Math" pitchFamily="18" charset="0"/>
                <a:ea typeface="宋体" charset="-122"/>
              </a:rPr>
              <a:t>self.</a:t>
            </a:r>
            <a:r>
              <a:rPr lang="en-US" altLang="zh-CN" i="1" dirty="0" err="1" smtClean="0">
                <a:latin typeface="Cambria Math" pitchFamily="18" charset="0"/>
                <a:ea typeface="宋体" charset="-122"/>
              </a:rPr>
              <a:t>dateOfBirth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;</a:t>
            </a:r>
          </a:p>
          <a:p>
            <a:pPr lvl="2">
              <a:buFont typeface="Monotype Sorts" pitchFamily="2" charset="2"/>
              <a:buNone/>
            </a:pPr>
            <a:r>
              <a:rPr lang="en-US" altLang="zh-CN" dirty="0" smtClean="0">
                <a:latin typeface="Cambria Math" pitchFamily="18" charset="0"/>
                <a:ea typeface="宋体" charset="-122"/>
              </a:rPr>
              <a:t>end</a:t>
            </a:r>
          </a:p>
          <a:p>
            <a:r>
              <a:rPr lang="en-US" altLang="zh-CN" dirty="0" smtClean="0">
                <a:ea typeface="宋体" charset="-122"/>
              </a:rPr>
              <a:t>We can now find the age of each customer:</a:t>
            </a:r>
          </a:p>
          <a:p>
            <a:pPr lvl="2">
              <a:buFont typeface="Monotype Sorts" pitchFamily="2" charset="2"/>
              <a:buNone/>
            </a:pPr>
            <a:r>
              <a:rPr lang="en-US" altLang="zh-CN" sz="1800" dirty="0" smtClean="0">
                <a:latin typeface="Cambria Math" pitchFamily="18" charset="0"/>
                <a:ea typeface="宋体" charset="-122"/>
              </a:rPr>
              <a:t>select </a:t>
            </a:r>
            <a:r>
              <a:rPr lang="en-US" altLang="zh-CN" sz="1800" i="1" dirty="0" err="1" smtClean="0">
                <a:latin typeface="Cambria Math" pitchFamily="18" charset="0"/>
                <a:ea typeface="宋体" charset="-122"/>
              </a:rPr>
              <a:t>name.lastname</a:t>
            </a:r>
            <a:r>
              <a:rPr lang="en-US" altLang="zh-CN" sz="1800" i="1" dirty="0" smtClean="0">
                <a:latin typeface="Cambria Math" pitchFamily="18" charset="0"/>
                <a:ea typeface="宋体" charset="-122"/>
              </a:rPr>
              <a:t>, </a:t>
            </a:r>
            <a:r>
              <a:rPr lang="en-US" altLang="zh-CN" sz="1800" i="1" dirty="0" err="1" smtClean="0">
                <a:latin typeface="Cambria Math" pitchFamily="18" charset="0"/>
                <a:ea typeface="宋体" charset="-122"/>
              </a:rPr>
              <a:t>ageOnDate</a:t>
            </a:r>
            <a:r>
              <a:rPr lang="en-US" altLang="zh-CN" sz="1800" dirty="0" smtClean="0">
                <a:latin typeface="Cambria Math" pitchFamily="18" charset="0"/>
                <a:ea typeface="宋体" charset="-122"/>
              </a:rPr>
              <a:t> (</a:t>
            </a:r>
            <a:r>
              <a:rPr lang="en-US" altLang="zh-CN" sz="1800" dirty="0" err="1" smtClean="0">
                <a:latin typeface="Cambria Math" pitchFamily="18" charset="0"/>
                <a:ea typeface="宋体" charset="-122"/>
              </a:rPr>
              <a:t>current_date</a:t>
            </a:r>
            <a:r>
              <a:rPr lang="en-US" altLang="zh-CN" sz="1800" dirty="0" smtClean="0">
                <a:latin typeface="Cambria Math" pitchFamily="18" charset="0"/>
                <a:ea typeface="宋体" charset="-122"/>
              </a:rPr>
              <a:t>)</a:t>
            </a:r>
          </a:p>
          <a:p>
            <a:pPr lvl="2">
              <a:buFont typeface="Monotype Sorts" pitchFamily="2" charset="2"/>
              <a:buNone/>
            </a:pPr>
            <a:r>
              <a:rPr lang="en-US" altLang="zh-CN" sz="1800" dirty="0" smtClean="0">
                <a:latin typeface="Cambria Math" pitchFamily="18" charset="0"/>
                <a:ea typeface="宋体" charset="-122"/>
              </a:rPr>
              <a:t>from </a:t>
            </a:r>
            <a:r>
              <a:rPr lang="en-US" altLang="zh-CN" sz="1800" i="1" dirty="0" smtClean="0">
                <a:latin typeface="Cambria Math" pitchFamily="18" charset="0"/>
                <a:ea typeface="宋体" charset="-122"/>
              </a:rPr>
              <a:t>person</a:t>
            </a:r>
            <a:endParaRPr lang="en-US" altLang="zh-CN" sz="1800" dirty="0" smtClean="0">
              <a:latin typeface="Cambria Math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ea typeface="宋体" charset="-122"/>
              </a:rPr>
              <a:t>Constructor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>
                <a:ea typeface="宋体" charset="-122"/>
              </a:rPr>
              <a:t>Functions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561" y="1024972"/>
            <a:ext cx="8204752" cy="48768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3399"/>
                </a:solidFill>
              </a:rPr>
              <a:t>Constructor functions</a:t>
            </a:r>
            <a:r>
              <a:rPr lang="en-US" altLang="zh-CN" dirty="0" smtClean="0"/>
              <a:t> are used to create values of structured types</a:t>
            </a:r>
          </a:p>
          <a:p>
            <a:pPr lvl="1"/>
            <a:r>
              <a:rPr lang="en-US" altLang="zh-CN" b="1" dirty="0" smtClean="0"/>
              <a:t>create function </a:t>
            </a:r>
            <a:r>
              <a:rPr lang="en-US" altLang="zh-CN" i="1" dirty="0" smtClean="0"/>
              <a:t>Name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firstname</a:t>
            </a:r>
            <a:r>
              <a:rPr lang="en-US" altLang="zh-CN" i="1" dirty="0" smtClean="0"/>
              <a:t> </a:t>
            </a:r>
            <a:r>
              <a:rPr lang="en-US" altLang="zh-CN" b="1" dirty="0" smtClean="0"/>
              <a:t>varchar</a:t>
            </a:r>
            <a:r>
              <a:rPr lang="en-US" altLang="zh-CN" dirty="0" smtClean="0"/>
              <a:t>(20), </a:t>
            </a:r>
            <a:r>
              <a:rPr lang="en-US" altLang="zh-CN" i="1" dirty="0" err="1" smtClean="0"/>
              <a:t>lastname</a:t>
            </a:r>
            <a:r>
              <a:rPr lang="en-US" altLang="zh-CN" i="1" dirty="0" smtClean="0"/>
              <a:t> </a:t>
            </a:r>
            <a:r>
              <a:rPr lang="en-US" altLang="zh-CN" b="1" dirty="0" smtClean="0"/>
              <a:t>varchar</a:t>
            </a:r>
            <a:r>
              <a:rPr lang="en-US" altLang="zh-CN" dirty="0" smtClean="0"/>
              <a:t>(20))</a:t>
            </a:r>
            <a:br>
              <a:rPr lang="en-US" altLang="zh-CN" dirty="0" smtClean="0"/>
            </a:br>
            <a:r>
              <a:rPr lang="en-US" altLang="zh-CN" b="1" dirty="0" smtClean="0"/>
              <a:t>returns </a:t>
            </a:r>
            <a:r>
              <a:rPr lang="en-US" altLang="zh-CN" i="1" dirty="0" smtClean="0"/>
              <a:t>Name</a:t>
            </a:r>
            <a:br>
              <a:rPr lang="en-US" altLang="zh-CN" i="1" dirty="0" smtClean="0"/>
            </a:br>
            <a:r>
              <a:rPr lang="en-US" altLang="zh-CN" b="1" dirty="0" smtClean="0"/>
              <a:t>begin</a:t>
            </a:r>
            <a:br>
              <a:rPr lang="en-US" altLang="zh-CN" b="1" dirty="0" smtClean="0"/>
            </a:br>
            <a:r>
              <a:rPr lang="en-US" altLang="zh-CN" b="1" dirty="0" smtClean="0"/>
              <a:t>    set </a:t>
            </a:r>
            <a:r>
              <a:rPr lang="en-US" altLang="zh-CN" b="1" dirty="0" err="1" smtClean="0"/>
              <a:t>self</a:t>
            </a:r>
            <a:r>
              <a:rPr lang="en-US" altLang="zh-CN" dirty="0" err="1" smtClean="0"/>
              <a:t>.</a:t>
            </a:r>
            <a:r>
              <a:rPr lang="en-US" altLang="zh-CN" i="1" dirty="0" err="1" smtClean="0"/>
              <a:t>firstname</a:t>
            </a:r>
            <a:r>
              <a:rPr lang="en-US" altLang="zh-CN" i="1" dirty="0" smtClean="0"/>
              <a:t> = </a:t>
            </a:r>
            <a:r>
              <a:rPr lang="en-US" altLang="zh-CN" i="1" dirty="0" err="1" smtClean="0"/>
              <a:t>firstname</a:t>
            </a:r>
            <a:r>
              <a:rPr lang="en-US" altLang="zh-CN" i="1" dirty="0" smtClean="0"/>
              <a:t>;</a:t>
            </a:r>
            <a:br>
              <a:rPr lang="en-US" altLang="zh-CN" i="1" dirty="0" smtClean="0"/>
            </a:br>
            <a:r>
              <a:rPr lang="en-US" altLang="zh-CN" i="1" dirty="0" smtClean="0"/>
              <a:t>    </a:t>
            </a:r>
            <a:r>
              <a:rPr lang="en-US" altLang="zh-CN" b="1" dirty="0" smtClean="0"/>
              <a:t>set </a:t>
            </a:r>
            <a:r>
              <a:rPr lang="en-US" altLang="zh-CN" b="1" dirty="0" err="1" smtClean="0"/>
              <a:t>self.</a:t>
            </a:r>
            <a:r>
              <a:rPr lang="en-US" altLang="zh-CN" i="1" dirty="0" err="1" smtClean="0"/>
              <a:t>lastname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i="1" dirty="0" err="1" smtClean="0"/>
              <a:t>lastname</a:t>
            </a:r>
            <a:r>
              <a:rPr lang="en-US" altLang="zh-CN" i="1" dirty="0" smtClean="0"/>
              <a:t>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 smtClean="0"/>
              <a:t>end</a:t>
            </a:r>
          </a:p>
          <a:p>
            <a:pPr lvl="1"/>
            <a:r>
              <a:rPr lang="en-US" altLang="zh-CN" dirty="0" smtClean="0"/>
              <a:t>To create a value of type </a:t>
            </a:r>
            <a:r>
              <a:rPr lang="en-US" altLang="zh-CN" i="1" dirty="0" smtClean="0"/>
              <a:t>Name,</a:t>
            </a:r>
            <a:r>
              <a:rPr lang="en-US" altLang="zh-CN" dirty="0" smtClean="0"/>
              <a:t> we use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en-US" altLang="zh-CN" b="1" dirty="0" smtClean="0"/>
              <a:t>new </a:t>
            </a:r>
            <a:r>
              <a:rPr lang="en-US" altLang="zh-CN" i="1" dirty="0" smtClean="0"/>
              <a:t>Name</a:t>
            </a:r>
            <a:r>
              <a:rPr lang="en-US" altLang="zh-CN" dirty="0" smtClean="0"/>
              <a:t>(‘John’, ‘Smith’)</a:t>
            </a:r>
          </a:p>
          <a:p>
            <a:r>
              <a:rPr lang="en-US" altLang="zh-CN" dirty="0" smtClean="0"/>
              <a:t>Normally used in insert statements</a:t>
            </a:r>
          </a:p>
          <a:p>
            <a:pPr marL="457200" lvl="1" indent="0">
              <a:buNone/>
            </a:pPr>
            <a:r>
              <a:rPr lang="en-US" altLang="zh-CN" b="1" dirty="0" smtClean="0"/>
              <a:t>    insert into </a:t>
            </a:r>
            <a:r>
              <a:rPr lang="en-US" altLang="zh-CN" i="1" dirty="0" smtClean="0"/>
              <a:t>Person </a:t>
            </a:r>
            <a:r>
              <a:rPr lang="en-US" altLang="zh-CN" b="1" dirty="0" smtClean="0"/>
              <a:t>values</a:t>
            </a:r>
            <a:br>
              <a:rPr lang="en-US" altLang="zh-CN" b="1" dirty="0" smtClean="0"/>
            </a:br>
            <a:r>
              <a:rPr lang="en-US" altLang="zh-CN" b="1" dirty="0" smtClean="0"/>
              <a:t>         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new </a:t>
            </a:r>
            <a:r>
              <a:rPr lang="en-US" altLang="zh-CN" i="1" dirty="0" smtClean="0"/>
              <a:t>Name</a:t>
            </a:r>
            <a:r>
              <a:rPr lang="en-US" altLang="zh-CN" dirty="0" smtClean="0"/>
              <a:t>(‘John’, ‘Smith),</a:t>
            </a:r>
            <a:br>
              <a:rPr lang="en-US" altLang="zh-CN" dirty="0" smtClean="0"/>
            </a:br>
            <a:r>
              <a:rPr lang="en-US" altLang="zh-CN" dirty="0" smtClean="0"/>
              <a:t>          </a:t>
            </a:r>
            <a:r>
              <a:rPr lang="en-US" altLang="zh-CN" b="1" dirty="0" smtClean="0"/>
              <a:t>new </a:t>
            </a:r>
            <a:r>
              <a:rPr lang="en-US" altLang="zh-CN" i="1" dirty="0" smtClean="0"/>
              <a:t>Address</a:t>
            </a:r>
            <a:r>
              <a:rPr lang="en-US" altLang="zh-CN" dirty="0" smtClean="0"/>
              <a:t>(’20 Main St’, ‘New York’, ‘11001’),</a:t>
            </a:r>
            <a:br>
              <a:rPr lang="en-US" altLang="zh-CN" dirty="0" smtClean="0"/>
            </a:br>
            <a:r>
              <a:rPr lang="en-US" altLang="zh-CN" dirty="0" smtClean="0"/>
              <a:t>          </a:t>
            </a:r>
            <a:r>
              <a:rPr lang="en-US" altLang="zh-CN" b="1" dirty="0" smtClean="0"/>
              <a:t>date </a:t>
            </a:r>
            <a:r>
              <a:rPr lang="en-US" altLang="zh-CN" dirty="0" smtClean="0"/>
              <a:t>‘1960-8-22’);</a:t>
            </a:r>
          </a:p>
        </p:txBody>
      </p:sp>
    </p:spTree>
    <p:extLst>
      <p:ext uri="{BB962C8B-B14F-4D97-AF65-F5344CB8AC3E}">
        <p14:creationId xmlns:p14="http://schemas.microsoft.com/office/powerpoint/2010/main" val="1468322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Inheritance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9263" y="712788"/>
            <a:ext cx="7931150" cy="51054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Suppose that we have the following type definition for people: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 smtClean="0">
                <a:latin typeface="Tahoma" charset="0"/>
                <a:ea typeface="宋体" charset="-122"/>
              </a:rPr>
              <a:t>		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create type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Person  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(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/>
            </a:r>
            <a:br>
              <a:rPr lang="en-US" altLang="zh-CN" sz="1600" i="1" dirty="0" smtClean="0">
                <a:latin typeface="Cambria Math" pitchFamily="18" charset="0"/>
                <a:ea typeface="宋体" charset="-122"/>
              </a:rPr>
            </a:b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	       name        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varchar(20),</a:t>
            </a:r>
            <a:br>
              <a:rPr lang="en-US" altLang="zh-CN" sz="1600" dirty="0" smtClean="0">
                <a:latin typeface="Cambria Math" pitchFamily="18" charset="0"/>
                <a:ea typeface="宋体" charset="-122"/>
              </a:rPr>
            </a:b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                    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address    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varchar(20)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		)</a:t>
            </a:r>
            <a:endParaRPr lang="en-US" altLang="zh-CN" sz="2400" dirty="0" smtClean="0">
              <a:latin typeface="Cambria Math" pitchFamily="18" charset="0"/>
              <a:ea typeface="宋体" charset="-122"/>
            </a:endParaRPr>
          </a:p>
          <a:p>
            <a:r>
              <a:rPr lang="en-US" altLang="zh-CN" dirty="0" smtClean="0">
                <a:latin typeface="Tahoma" charset="0"/>
                <a:ea typeface="宋体" charset="-122"/>
              </a:rPr>
              <a:t>Using inheritance to define the student and teacher types </a:t>
            </a:r>
            <a:br>
              <a:rPr lang="en-US" altLang="zh-CN" dirty="0" smtClean="0">
                <a:latin typeface="Tahoma" charset="0"/>
                <a:ea typeface="宋体" charset="-122"/>
              </a:rPr>
            </a:br>
            <a:r>
              <a:rPr lang="en-US" altLang="zh-CN" sz="2400" dirty="0" smtClean="0">
                <a:latin typeface="Tahoma" charset="0"/>
                <a:ea typeface="宋体" charset="-122"/>
              </a:rPr>
              <a:t>       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create type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Student    </a:t>
            </a:r>
            <a:r>
              <a:rPr lang="en-US" altLang="zh-CN" sz="1600" dirty="0" smtClean="0">
                <a:solidFill>
                  <a:schemeClr val="tx2"/>
                </a:solidFill>
                <a:latin typeface="Cambria Math" pitchFamily="18" charset="0"/>
                <a:ea typeface="宋体" charset="-122"/>
              </a:rPr>
              <a:t>under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Person 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(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/>
            </a:r>
            <a:br>
              <a:rPr lang="en-US" altLang="zh-CN" sz="1600" i="1" dirty="0" smtClean="0">
                <a:latin typeface="Cambria Math" pitchFamily="18" charset="0"/>
                <a:ea typeface="宋体" charset="-122"/>
              </a:rPr>
            </a:b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              	degree             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varchar(20),</a:t>
            </a:r>
            <a:br>
              <a:rPr lang="en-US" altLang="zh-CN" sz="1600" dirty="0" smtClean="0">
                <a:latin typeface="Cambria Math" pitchFamily="18" charset="0"/>
                <a:ea typeface="宋体" charset="-122"/>
              </a:rPr>
            </a:b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		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department    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varchar(20))</a:t>
            </a:r>
            <a:br>
              <a:rPr lang="en-US" altLang="zh-CN" sz="1600" dirty="0" smtClean="0">
                <a:latin typeface="Cambria Math" pitchFamily="18" charset="0"/>
                <a:ea typeface="宋体" charset="-122"/>
              </a:rPr>
            </a:b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              create type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Teacher   </a:t>
            </a:r>
            <a:r>
              <a:rPr lang="en-US" altLang="zh-CN" sz="1600" dirty="0" smtClean="0">
                <a:solidFill>
                  <a:schemeClr val="tx2"/>
                </a:solidFill>
                <a:latin typeface="Cambria Math" pitchFamily="18" charset="0"/>
                <a:ea typeface="宋体" charset="-122"/>
              </a:rPr>
              <a:t>under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Person 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(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/>
            </a:r>
            <a:br>
              <a:rPr lang="en-US" altLang="zh-CN" sz="1600" i="1" dirty="0" smtClean="0">
                <a:latin typeface="Cambria Math" pitchFamily="18" charset="0"/>
                <a:ea typeface="宋体" charset="-122"/>
              </a:rPr>
            </a:b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                     	salary          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integer,</a:t>
            </a:r>
            <a:br>
              <a:rPr lang="en-US" altLang="zh-CN" sz="1600" dirty="0" smtClean="0">
                <a:latin typeface="Cambria Math" pitchFamily="18" charset="0"/>
                <a:ea typeface="宋体" charset="-122"/>
              </a:rPr>
            </a:b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                    	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department  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varchar(20))</a:t>
            </a:r>
          </a:p>
          <a:p>
            <a:pPr lvl="2"/>
            <a:endParaRPr lang="en-US" altLang="zh-CN" sz="1200" dirty="0" smtClean="0">
              <a:latin typeface="Cambria Math" pitchFamily="18" charset="0"/>
              <a:ea typeface="宋体" charset="-122"/>
            </a:endParaRPr>
          </a:p>
          <a:p>
            <a:r>
              <a:rPr lang="en-US" altLang="zh-CN" sz="1800" dirty="0" smtClean="0">
                <a:latin typeface="Tahoma" charset="0"/>
                <a:ea typeface="宋体" charset="-122"/>
              </a:rPr>
              <a:t>Subtypes can redefine methods by using overriding method in place of method in the method declaration</a:t>
            </a:r>
          </a:p>
          <a:p>
            <a:r>
              <a:rPr lang="en-US" altLang="zh-CN" sz="1800" dirty="0" smtClean="0">
                <a:latin typeface="Tahoma" charset="0"/>
                <a:ea typeface="宋体" charset="-122"/>
              </a:rPr>
              <a:t>SQL:1999 and SQL:2003 </a:t>
            </a:r>
            <a:r>
              <a:rPr lang="en-US" altLang="zh-CN" sz="1800" dirty="0" smtClean="0">
                <a:solidFill>
                  <a:schemeClr val="tx2"/>
                </a:solidFill>
                <a:latin typeface="Tahoma" charset="0"/>
                <a:ea typeface="宋体" charset="-122"/>
              </a:rPr>
              <a:t>do not support multiple inheritance</a:t>
            </a:r>
          </a:p>
          <a:p>
            <a:pPr>
              <a:buFont typeface="Monotype Sorts" pitchFamily="2" charset="2"/>
              <a:buNone/>
            </a:pPr>
            <a:endParaRPr lang="en-US" altLang="zh-CN" dirty="0" smtClean="0">
              <a:latin typeface="Tahoma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Table Inheritance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203876"/>
            <a:ext cx="7848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/>
              <a:t>Tables created from subtypes can further be specified as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subtables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E.g. </a:t>
            </a:r>
            <a:r>
              <a:rPr lang="en-US" altLang="zh-CN" b="1" dirty="0" smtClean="0"/>
              <a:t>create table </a:t>
            </a:r>
            <a:r>
              <a:rPr lang="en-US" altLang="zh-CN" i="1" dirty="0" smtClean="0"/>
              <a:t>people </a:t>
            </a:r>
            <a:r>
              <a:rPr lang="en-US" altLang="zh-CN" b="1" dirty="0" smtClean="0"/>
              <a:t>of </a:t>
            </a:r>
            <a:r>
              <a:rPr lang="en-US" altLang="zh-CN" i="1" dirty="0" smtClean="0"/>
              <a:t>Person;</a:t>
            </a:r>
            <a:br>
              <a:rPr lang="en-US" altLang="zh-CN" i="1" dirty="0" smtClean="0"/>
            </a:br>
            <a:r>
              <a:rPr lang="en-US" altLang="zh-CN" i="1" dirty="0" smtClean="0"/>
              <a:t>        </a:t>
            </a:r>
            <a:r>
              <a:rPr lang="en-US" altLang="zh-CN" b="1" dirty="0" smtClean="0"/>
              <a:t>create table </a:t>
            </a:r>
            <a:r>
              <a:rPr lang="en-US" altLang="zh-CN" i="1" dirty="0" smtClean="0"/>
              <a:t>students </a:t>
            </a:r>
            <a:r>
              <a:rPr lang="en-US" altLang="zh-CN" b="1" dirty="0" smtClean="0"/>
              <a:t>of </a:t>
            </a:r>
            <a:r>
              <a:rPr lang="en-US" altLang="zh-CN" i="1" dirty="0" smtClean="0"/>
              <a:t>Student </a:t>
            </a:r>
            <a:r>
              <a:rPr lang="en-US" altLang="zh-CN" b="1" dirty="0" smtClean="0">
                <a:solidFill>
                  <a:srgbClr val="FF0000"/>
                </a:solidFill>
              </a:rPr>
              <a:t>under </a:t>
            </a:r>
            <a:r>
              <a:rPr lang="en-US" altLang="zh-CN" i="1" dirty="0" smtClean="0"/>
              <a:t>people;</a:t>
            </a:r>
            <a:br>
              <a:rPr lang="en-US" altLang="zh-CN" i="1" dirty="0" smtClean="0"/>
            </a:br>
            <a:r>
              <a:rPr lang="en-US" altLang="zh-CN" i="1" dirty="0" smtClean="0"/>
              <a:t>        </a:t>
            </a:r>
            <a:r>
              <a:rPr lang="en-US" altLang="zh-CN" b="1" dirty="0" smtClean="0"/>
              <a:t>create table </a:t>
            </a:r>
            <a:r>
              <a:rPr lang="en-US" altLang="zh-CN" i="1" dirty="0" smtClean="0"/>
              <a:t>teachers </a:t>
            </a:r>
            <a:r>
              <a:rPr lang="en-US" altLang="zh-CN" b="1" dirty="0" smtClean="0"/>
              <a:t>of </a:t>
            </a:r>
            <a:r>
              <a:rPr lang="en-US" altLang="zh-CN" i="1" dirty="0" smtClean="0"/>
              <a:t>Teacher </a:t>
            </a:r>
            <a:r>
              <a:rPr lang="en-US" altLang="zh-CN" b="1" dirty="0" smtClean="0">
                <a:solidFill>
                  <a:srgbClr val="FF0000"/>
                </a:solidFill>
              </a:rPr>
              <a:t>under</a:t>
            </a:r>
            <a:r>
              <a:rPr lang="en-US" altLang="zh-CN" b="1" dirty="0" smtClean="0"/>
              <a:t> </a:t>
            </a:r>
            <a:r>
              <a:rPr lang="en-US" altLang="zh-CN" i="1" dirty="0" smtClean="0"/>
              <a:t>people;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dirty="0" smtClean="0"/>
              <a:t>Tuples added to a </a:t>
            </a:r>
            <a:r>
              <a:rPr lang="en-US" altLang="zh-CN" dirty="0" err="1" smtClean="0"/>
              <a:t>subtable</a:t>
            </a:r>
            <a:r>
              <a:rPr lang="en-US" altLang="zh-CN" dirty="0" smtClean="0"/>
              <a:t> are automatically visible to queries on the </a:t>
            </a:r>
            <a:r>
              <a:rPr lang="en-US" altLang="zh-CN" dirty="0" err="1" smtClean="0"/>
              <a:t>supertable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E.g. query on </a:t>
            </a:r>
            <a:r>
              <a:rPr lang="en-US" altLang="zh-CN" i="1" dirty="0" smtClean="0"/>
              <a:t>people</a:t>
            </a:r>
            <a:r>
              <a:rPr lang="en-US" altLang="zh-CN" dirty="0" smtClean="0"/>
              <a:t> also sees </a:t>
            </a:r>
            <a:r>
              <a:rPr lang="en-US" altLang="zh-CN" i="1" dirty="0" smtClean="0"/>
              <a:t>students</a:t>
            </a:r>
            <a:r>
              <a:rPr lang="en-US" altLang="zh-CN" dirty="0" smtClean="0"/>
              <a:t> and </a:t>
            </a:r>
            <a:r>
              <a:rPr lang="en-US" altLang="zh-CN" i="1" dirty="0" smtClean="0"/>
              <a:t>teacher</a:t>
            </a:r>
            <a:r>
              <a:rPr lang="en-US" altLang="zh-CN" dirty="0" smtClean="0"/>
              <a:t>s.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Similarly updates/deletes on </a:t>
            </a:r>
            <a:r>
              <a:rPr lang="en-US" altLang="zh-CN" i="1" dirty="0" smtClean="0"/>
              <a:t>people</a:t>
            </a:r>
            <a:r>
              <a:rPr lang="en-US" altLang="zh-CN" dirty="0" smtClean="0"/>
              <a:t> also result in updates/deletes on </a:t>
            </a:r>
            <a:r>
              <a:rPr lang="en-US" altLang="zh-CN" dirty="0" err="1" smtClean="0"/>
              <a:t>subtables</a:t>
            </a:r>
            <a:endParaRPr lang="en-US" altLang="zh-CN" dirty="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en-US" altLang="zh-CN" b="1" dirty="0" smtClean="0"/>
              <a:t>delete from </a:t>
            </a:r>
            <a:r>
              <a:rPr lang="en-US" altLang="zh-CN" i="1" dirty="0" smtClean="0"/>
              <a:t>people </a:t>
            </a:r>
            <a:r>
              <a:rPr lang="en-US" altLang="zh-CN" b="1" dirty="0" smtClean="0"/>
              <a:t>where </a:t>
            </a:r>
            <a:r>
              <a:rPr lang="en-US" altLang="zh-CN" i="1" dirty="0" smtClean="0"/>
              <a:t>P         </a:t>
            </a:r>
            <a:r>
              <a:rPr lang="zh-CN" altLang="en-US" dirty="0" smtClean="0"/>
              <a:t>！！！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To override this behavior, use “</a:t>
            </a:r>
            <a:r>
              <a:rPr lang="en-US" altLang="zh-CN" b="1" dirty="0" smtClean="0"/>
              <a:t>only </a:t>
            </a:r>
            <a:r>
              <a:rPr lang="en-US" altLang="zh-CN" i="1" dirty="0" smtClean="0"/>
              <a:t>people” </a:t>
            </a:r>
            <a:r>
              <a:rPr lang="en-US" altLang="zh-CN" dirty="0" smtClean="0"/>
              <a:t>in query</a:t>
            </a:r>
          </a:p>
        </p:txBody>
      </p:sp>
    </p:spTree>
    <p:extLst>
      <p:ext uri="{BB962C8B-B14F-4D97-AF65-F5344CB8AC3E}">
        <p14:creationId xmlns:p14="http://schemas.microsoft.com/office/powerpoint/2010/main" val="3207176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5025" y="195263"/>
            <a:ext cx="8077200" cy="457200"/>
          </a:xfrm>
        </p:spPr>
        <p:txBody>
          <a:bodyPr/>
          <a:lstStyle/>
          <a:p>
            <a:pPr algn="l">
              <a:defRPr/>
            </a:pPr>
            <a:r>
              <a:rPr lang="en-US" sz="2800">
                <a:ea typeface="+mj-ea"/>
              </a:rPr>
              <a:t>Consistency Requirements for Subtables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417" y="1159565"/>
            <a:ext cx="7835900" cy="4754217"/>
          </a:xfrm>
        </p:spPr>
        <p:txBody>
          <a:bodyPr/>
          <a:lstStyle/>
          <a:p>
            <a:r>
              <a:rPr lang="en-US" altLang="zh-CN" dirty="0" smtClean="0"/>
              <a:t>Consistency requirements on </a:t>
            </a:r>
            <a:r>
              <a:rPr lang="en-US" altLang="zh-CN" dirty="0" err="1" smtClean="0"/>
              <a:t>subtables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supertables</a:t>
            </a:r>
            <a:r>
              <a:rPr lang="en-US" altLang="zh-CN" dirty="0" smtClean="0"/>
              <a:t>.</a:t>
            </a:r>
          </a:p>
          <a:p>
            <a:pPr marL="762000" lvl="1" indent="-304800"/>
            <a:r>
              <a:rPr lang="en-US" altLang="zh-CN" dirty="0" smtClean="0"/>
              <a:t>Each tuple of the </a:t>
            </a:r>
            <a:r>
              <a:rPr lang="en-US" altLang="zh-CN" dirty="0" err="1" smtClean="0"/>
              <a:t>supertable</a:t>
            </a:r>
            <a:r>
              <a:rPr lang="en-US" altLang="zh-CN" dirty="0" smtClean="0"/>
              <a:t> (e.g. </a:t>
            </a:r>
            <a:r>
              <a:rPr lang="en-US" altLang="zh-CN" i="1" dirty="0" smtClean="0"/>
              <a:t>people)</a:t>
            </a:r>
            <a:r>
              <a:rPr lang="en-US" altLang="zh-CN" dirty="0" smtClean="0"/>
              <a:t> can correspond to at most one tuple in each of the </a:t>
            </a:r>
            <a:r>
              <a:rPr lang="en-US" altLang="zh-CN" dirty="0" err="1" smtClean="0"/>
              <a:t>subtables</a:t>
            </a:r>
            <a:r>
              <a:rPr lang="en-US" altLang="zh-CN" dirty="0" smtClean="0"/>
              <a:t> (e.g. </a:t>
            </a:r>
            <a:r>
              <a:rPr lang="en-US" altLang="zh-CN" i="1" dirty="0" smtClean="0"/>
              <a:t>students </a:t>
            </a:r>
            <a:r>
              <a:rPr lang="en-US" altLang="zh-CN" dirty="0" smtClean="0"/>
              <a:t>or </a:t>
            </a:r>
            <a:r>
              <a:rPr lang="en-US" altLang="zh-CN" i="1" dirty="0" smtClean="0"/>
              <a:t>teachers)</a:t>
            </a:r>
          </a:p>
          <a:p>
            <a:pPr marL="762000" lvl="1" indent="-304800"/>
            <a:r>
              <a:rPr lang="en-US" altLang="zh-CN" dirty="0" smtClean="0">
                <a:solidFill>
                  <a:srgbClr val="FF0000"/>
                </a:solidFill>
              </a:rPr>
              <a:t>Additional constraint in SQL:1999:</a:t>
            </a:r>
          </a:p>
          <a:p>
            <a:pPr marL="762000" lvl="1" indent="-304800">
              <a:buFont typeface="Monotype Sorts" pitchFamily="2" charset="2"/>
              <a:buNone/>
            </a:pPr>
            <a:r>
              <a:rPr lang="en-US" altLang="zh-CN" dirty="0" smtClean="0"/>
              <a:t>	All tuples corresponding to each other (that is, with the same values for inherited attributes) must be derived from one tuple (inserted into one table).   </a:t>
            </a:r>
          </a:p>
          <a:p>
            <a:pPr marL="1162050" lvl="2" indent="-304800"/>
            <a:r>
              <a:rPr lang="en-US" altLang="zh-CN" dirty="0" smtClean="0"/>
              <a:t>That is, each entity must have a most specific type</a:t>
            </a:r>
          </a:p>
          <a:p>
            <a:pPr marL="1162050" lvl="2" indent="-304800"/>
            <a:r>
              <a:rPr lang="en-US" altLang="zh-CN" dirty="0" smtClean="0"/>
              <a:t>We cannot have a tuple in </a:t>
            </a:r>
            <a:r>
              <a:rPr lang="en-US" altLang="zh-CN" i="1" dirty="0" smtClean="0"/>
              <a:t>people</a:t>
            </a:r>
            <a:r>
              <a:rPr lang="en-US" altLang="zh-CN" dirty="0" smtClean="0"/>
              <a:t> corresponding to a tuple each in </a:t>
            </a:r>
            <a:r>
              <a:rPr lang="en-US" altLang="zh-CN" i="1" dirty="0" smtClean="0"/>
              <a:t>students </a:t>
            </a:r>
            <a:r>
              <a:rPr lang="en-US" altLang="zh-CN" dirty="0" smtClean="0"/>
              <a:t>and </a:t>
            </a:r>
            <a:r>
              <a:rPr lang="en-US" altLang="zh-CN" i="1" dirty="0" smtClean="0"/>
              <a:t>teachers </a:t>
            </a:r>
          </a:p>
          <a:p>
            <a:pPr marL="1162050" lvl="2" indent="-304800">
              <a:buFont typeface="Webdings" charset="2"/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07636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Array and Multiset Types in SQL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054100"/>
            <a:ext cx="7785100" cy="4289425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zh-CN" dirty="0" smtClean="0">
                <a:ea typeface="宋体" charset="-122"/>
              </a:rPr>
              <a:t>Example of array and multiset declaration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:</a:t>
            </a:r>
            <a:endParaRPr lang="en-US" altLang="zh-CN" dirty="0" smtClean="0">
              <a:ea typeface="宋体" charset="-122"/>
            </a:endParaRPr>
          </a:p>
          <a:p>
            <a:pPr lvl="1">
              <a:buFont typeface="Monotype Sorts" pitchFamily="2" charset="2"/>
              <a:buNone/>
              <a:tabLst>
                <a:tab pos="625475" algn="l"/>
              </a:tabLst>
            </a:pPr>
            <a:r>
              <a:rPr lang="en-US" altLang="zh-CN" sz="2800" b="1" dirty="0" smtClean="0">
                <a:ea typeface="宋体" charset="-122"/>
              </a:rPr>
              <a:t> 	</a:t>
            </a:r>
            <a:r>
              <a:rPr lang="en-US" altLang="zh-CN" b="1" dirty="0" smtClean="0">
                <a:ea typeface="宋体" charset="-122"/>
              </a:rPr>
              <a:t>   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create type </a:t>
            </a:r>
            <a:r>
              <a:rPr lang="en-US" altLang="zh-CN" i="1" dirty="0" smtClean="0">
                <a:latin typeface="Cambria Math" pitchFamily="18" charset="0"/>
                <a:ea typeface="宋体" charset="-122"/>
              </a:rPr>
              <a:t>Publisher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 as</a:t>
            </a:r>
            <a:br>
              <a:rPr lang="en-US" altLang="zh-CN" dirty="0" smtClean="0">
                <a:latin typeface="Cambria Math" pitchFamily="18" charset="0"/>
                <a:ea typeface="宋体" charset="-122"/>
              </a:rPr>
            </a:br>
            <a:r>
              <a:rPr lang="en-US" altLang="zh-CN" dirty="0" smtClean="0">
                <a:latin typeface="Cambria Math" pitchFamily="18" charset="0"/>
                <a:ea typeface="宋体" charset="-122"/>
              </a:rPr>
              <a:t>	    (</a:t>
            </a:r>
            <a:r>
              <a:rPr lang="en-US" altLang="zh-CN" i="1" dirty="0" smtClean="0">
                <a:latin typeface="Cambria Math" pitchFamily="18" charset="0"/>
                <a:ea typeface="宋体" charset="-122"/>
              </a:rPr>
              <a:t>name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             varchar(20),</a:t>
            </a:r>
            <a:br>
              <a:rPr lang="en-US" altLang="zh-CN" dirty="0" smtClean="0">
                <a:latin typeface="Cambria Math" pitchFamily="18" charset="0"/>
                <a:ea typeface="宋体" charset="-122"/>
              </a:rPr>
            </a:br>
            <a:r>
              <a:rPr lang="en-US" altLang="zh-CN" dirty="0" smtClean="0">
                <a:latin typeface="Cambria Math" pitchFamily="18" charset="0"/>
                <a:ea typeface="宋体" charset="-122"/>
              </a:rPr>
              <a:t>	     </a:t>
            </a:r>
            <a:r>
              <a:rPr lang="en-US" altLang="zh-CN" i="1" dirty="0" smtClean="0">
                <a:latin typeface="Cambria Math" pitchFamily="18" charset="0"/>
                <a:ea typeface="宋体" charset="-122"/>
              </a:rPr>
              <a:t>branch            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varchar(20))</a:t>
            </a:r>
            <a:br>
              <a:rPr lang="en-US" altLang="zh-CN" dirty="0" smtClean="0">
                <a:latin typeface="Cambria Math" pitchFamily="18" charset="0"/>
                <a:ea typeface="宋体" charset="-122"/>
              </a:rPr>
            </a:br>
            <a:r>
              <a:rPr lang="en-US" altLang="zh-CN" dirty="0" smtClean="0">
                <a:latin typeface="Cambria Math" pitchFamily="18" charset="0"/>
                <a:ea typeface="宋体" charset="-122"/>
              </a:rPr>
              <a:t>    create type </a:t>
            </a:r>
            <a:r>
              <a:rPr lang="en-US" altLang="zh-CN" i="1" dirty="0" smtClean="0">
                <a:latin typeface="Cambria Math" pitchFamily="18" charset="0"/>
                <a:ea typeface="宋体" charset="-122"/>
              </a:rPr>
              <a:t>Book 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as</a:t>
            </a:r>
            <a:br>
              <a:rPr lang="en-US" altLang="zh-CN" dirty="0" smtClean="0">
                <a:latin typeface="Cambria Math" pitchFamily="18" charset="0"/>
                <a:ea typeface="宋体" charset="-122"/>
              </a:rPr>
            </a:br>
            <a:r>
              <a:rPr lang="en-US" altLang="zh-CN" dirty="0" smtClean="0">
                <a:latin typeface="Cambria Math" pitchFamily="18" charset="0"/>
                <a:ea typeface="宋体" charset="-122"/>
              </a:rPr>
              <a:t>	    (</a:t>
            </a:r>
            <a:r>
              <a:rPr lang="en-US" altLang="zh-CN" i="1" dirty="0" smtClean="0">
                <a:latin typeface="Cambria Math" pitchFamily="18" charset="0"/>
                <a:ea typeface="宋体" charset="-122"/>
              </a:rPr>
              <a:t>title                 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varchar(20),</a:t>
            </a:r>
            <a:br>
              <a:rPr lang="en-US" altLang="zh-CN" dirty="0" smtClean="0">
                <a:latin typeface="Cambria Math" pitchFamily="18" charset="0"/>
                <a:ea typeface="宋体" charset="-122"/>
              </a:rPr>
            </a:br>
            <a:r>
              <a:rPr lang="en-US" altLang="zh-CN" dirty="0" smtClean="0">
                <a:latin typeface="Cambria Math" pitchFamily="18" charset="0"/>
                <a:ea typeface="宋体" charset="-122"/>
              </a:rPr>
              <a:t>	     </a:t>
            </a:r>
            <a:r>
              <a:rPr lang="en-US" altLang="zh-CN" i="1" dirty="0" smtClean="0">
                <a:latin typeface="Cambria Math" pitchFamily="18" charset="0"/>
                <a:ea typeface="宋体" charset="-122"/>
              </a:rPr>
              <a:t>author-array   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varchar(20) </a:t>
            </a:r>
            <a:r>
              <a:rPr lang="en-US" altLang="zh-CN" dirty="0" smtClean="0">
                <a:solidFill>
                  <a:srgbClr val="FF0000"/>
                </a:solidFill>
                <a:latin typeface="Cambria Math" pitchFamily="18" charset="0"/>
                <a:ea typeface="宋体" charset="-122"/>
              </a:rPr>
              <a:t>array [10]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,</a:t>
            </a:r>
            <a:br>
              <a:rPr lang="en-US" altLang="zh-CN" dirty="0" smtClean="0">
                <a:latin typeface="Cambria Math" pitchFamily="18" charset="0"/>
                <a:ea typeface="宋体" charset="-122"/>
              </a:rPr>
            </a:br>
            <a:r>
              <a:rPr lang="en-US" altLang="zh-CN" dirty="0" smtClean="0">
                <a:latin typeface="Cambria Math" pitchFamily="18" charset="0"/>
                <a:ea typeface="宋体" charset="-122"/>
              </a:rPr>
              <a:t>	     </a:t>
            </a:r>
            <a:r>
              <a:rPr lang="en-US" altLang="zh-CN" i="1" dirty="0" smtClean="0">
                <a:latin typeface="Cambria Math" pitchFamily="18" charset="0"/>
                <a:ea typeface="宋体" charset="-122"/>
              </a:rPr>
              <a:t>pub-date         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date,</a:t>
            </a:r>
            <a:br>
              <a:rPr lang="en-US" altLang="zh-CN" dirty="0" smtClean="0">
                <a:latin typeface="Cambria Math" pitchFamily="18" charset="0"/>
                <a:ea typeface="宋体" charset="-122"/>
              </a:rPr>
            </a:br>
            <a:r>
              <a:rPr lang="en-US" altLang="zh-CN" dirty="0" smtClean="0">
                <a:latin typeface="Cambria Math" pitchFamily="18" charset="0"/>
                <a:ea typeface="宋体" charset="-122"/>
              </a:rPr>
              <a:t>	     </a:t>
            </a:r>
            <a:r>
              <a:rPr lang="en-US" altLang="zh-CN" i="1" dirty="0" smtClean="0">
                <a:latin typeface="Cambria Math" pitchFamily="18" charset="0"/>
                <a:ea typeface="宋体" charset="-122"/>
              </a:rPr>
              <a:t>publisher        </a:t>
            </a:r>
            <a:r>
              <a:rPr lang="en-US" altLang="zh-CN" i="1" dirty="0" err="1" smtClean="0">
                <a:latin typeface="Cambria Math" pitchFamily="18" charset="0"/>
                <a:ea typeface="宋体" charset="-122"/>
              </a:rPr>
              <a:t>Publisher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,</a:t>
            </a:r>
            <a:br>
              <a:rPr lang="en-US" altLang="zh-CN" dirty="0" smtClean="0">
                <a:latin typeface="Cambria Math" pitchFamily="18" charset="0"/>
                <a:ea typeface="宋体" charset="-122"/>
              </a:rPr>
            </a:br>
            <a:r>
              <a:rPr lang="en-US" altLang="zh-CN" dirty="0" smtClean="0">
                <a:latin typeface="Cambria Math" pitchFamily="18" charset="0"/>
                <a:ea typeface="宋体" charset="-122"/>
              </a:rPr>
              <a:t>	     </a:t>
            </a:r>
            <a:r>
              <a:rPr lang="en-US" altLang="zh-CN" i="1" dirty="0" smtClean="0">
                <a:latin typeface="Cambria Math" pitchFamily="18" charset="0"/>
                <a:ea typeface="宋体" charset="-122"/>
              </a:rPr>
              <a:t>keyword-set   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varchar(20) </a:t>
            </a:r>
            <a:r>
              <a:rPr lang="en-US" altLang="zh-CN" dirty="0" smtClean="0">
                <a:solidFill>
                  <a:srgbClr val="FF0000"/>
                </a:solidFill>
                <a:latin typeface="Cambria Math" pitchFamily="18" charset="0"/>
                <a:ea typeface="宋体" charset="-122"/>
              </a:rPr>
              <a:t>multiset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 )</a:t>
            </a:r>
          </a:p>
          <a:p>
            <a:pPr lvl="1">
              <a:buFont typeface="Monotype Sorts" pitchFamily="2" charset="2"/>
              <a:buNone/>
              <a:tabLst>
                <a:tab pos="625475" algn="l"/>
              </a:tabLst>
            </a:pPr>
            <a:r>
              <a:rPr lang="en-US" altLang="zh-CN" dirty="0" smtClean="0">
                <a:latin typeface="Cambria Math" pitchFamily="18" charset="0"/>
                <a:ea typeface="宋体" charset="-122"/>
              </a:rPr>
              <a:t>        </a:t>
            </a:r>
          </a:p>
          <a:p>
            <a:pPr lvl="1">
              <a:buFont typeface="Monotype Sorts" pitchFamily="2" charset="2"/>
              <a:buNone/>
              <a:tabLst>
                <a:tab pos="625475" algn="l"/>
              </a:tabLst>
            </a:pPr>
            <a:r>
              <a:rPr lang="en-US" altLang="zh-CN" dirty="0" smtClean="0">
                <a:latin typeface="Cambria Math" pitchFamily="18" charset="0"/>
                <a:ea typeface="宋体" charset="-122"/>
              </a:rPr>
              <a:t>           create table </a:t>
            </a:r>
            <a:r>
              <a:rPr lang="en-US" altLang="zh-CN" i="1" dirty="0" smtClean="0">
                <a:latin typeface="Cambria Math" pitchFamily="18" charset="0"/>
                <a:ea typeface="宋体" charset="-122"/>
              </a:rPr>
              <a:t>books 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of </a:t>
            </a:r>
            <a:r>
              <a:rPr lang="en-US" altLang="zh-CN" i="1" dirty="0" smtClean="0">
                <a:latin typeface="Cambria Math" pitchFamily="18" charset="0"/>
                <a:ea typeface="宋体" charset="-122"/>
              </a:rPr>
              <a:t>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Creation of Collection Values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65200"/>
            <a:ext cx="8089900" cy="5156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 smtClean="0">
                <a:latin typeface="Tahoma" charset="0"/>
                <a:ea typeface="宋体" charset="-122"/>
              </a:rPr>
              <a:t>Array construction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b="1" dirty="0" smtClean="0">
                <a:latin typeface="Tahoma" charset="0"/>
                <a:ea typeface="宋体" charset="-122"/>
              </a:rPr>
              <a:t>             </a:t>
            </a:r>
            <a:r>
              <a:rPr lang="en-US" altLang="zh-CN" sz="1800" dirty="0" smtClean="0">
                <a:latin typeface="Cambria Math" pitchFamily="18" charset="0"/>
                <a:ea typeface="宋体" charset="-122"/>
              </a:rPr>
              <a:t>array [‘</a:t>
            </a:r>
            <a:r>
              <a:rPr lang="en-US" altLang="zh-CN" sz="1800" dirty="0" err="1" smtClean="0">
                <a:latin typeface="Cambria Math" pitchFamily="18" charset="0"/>
                <a:ea typeface="宋体" charset="-122"/>
              </a:rPr>
              <a:t>Silberschatz</a:t>
            </a:r>
            <a:r>
              <a:rPr lang="en-US" altLang="zh-CN" sz="1800" dirty="0" smtClean="0">
                <a:latin typeface="Cambria Math" pitchFamily="18" charset="0"/>
                <a:ea typeface="宋体" charset="-122"/>
              </a:rPr>
              <a:t>’,`</a:t>
            </a:r>
            <a:r>
              <a:rPr lang="en-US" altLang="zh-CN" sz="1800" dirty="0" err="1" smtClean="0">
                <a:latin typeface="Cambria Math" pitchFamily="18" charset="0"/>
                <a:ea typeface="宋体" charset="-122"/>
              </a:rPr>
              <a:t>Korth</a:t>
            </a:r>
            <a:r>
              <a:rPr lang="en-US" altLang="zh-CN" sz="1800" dirty="0" smtClean="0">
                <a:latin typeface="Cambria Math" pitchFamily="18" charset="0"/>
                <a:ea typeface="宋体" charset="-122"/>
              </a:rPr>
              <a:t>’,`</a:t>
            </a:r>
            <a:r>
              <a:rPr lang="en-US" altLang="zh-CN" sz="1800" dirty="0" err="1" smtClean="0">
                <a:latin typeface="Cambria Math" pitchFamily="18" charset="0"/>
                <a:ea typeface="宋体" charset="-122"/>
              </a:rPr>
              <a:t>Sudarshan</a:t>
            </a:r>
            <a:r>
              <a:rPr lang="en-US" altLang="zh-CN" sz="1800" dirty="0" smtClean="0">
                <a:latin typeface="Cambria Math" pitchFamily="18" charset="0"/>
                <a:ea typeface="宋体" charset="-122"/>
              </a:rPr>
              <a:t>’]</a:t>
            </a:r>
          </a:p>
          <a:p>
            <a:pPr>
              <a:lnSpc>
                <a:spcPct val="80000"/>
              </a:lnSpc>
            </a:pPr>
            <a:endParaRPr lang="en-US" altLang="zh-CN" dirty="0" smtClean="0">
              <a:latin typeface="Tahoma" charset="0"/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Tahoma" charset="0"/>
                <a:ea typeface="宋体" charset="-122"/>
              </a:rPr>
              <a:t>Multisets</a:t>
            </a:r>
          </a:p>
          <a:p>
            <a:pPr marL="342900" lvl="1" indent="-342900">
              <a:lnSpc>
                <a:spcPct val="80000"/>
              </a:lnSpc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 		     </a:t>
            </a:r>
            <a:r>
              <a:rPr lang="en-US" altLang="zh-CN" dirty="0" err="1" smtClean="0">
                <a:latin typeface="Cambria Math" pitchFamily="18" charset="0"/>
                <a:ea typeface="宋体" charset="-122"/>
              </a:rPr>
              <a:t>multisetset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 [‘computer’, ‘database’, ‘SQL’]</a:t>
            </a:r>
          </a:p>
          <a:p>
            <a:pPr>
              <a:lnSpc>
                <a:spcPct val="80000"/>
              </a:lnSpc>
            </a:pPr>
            <a:endParaRPr lang="en-US" altLang="zh-CN" dirty="0" smtClean="0">
              <a:latin typeface="Tahoma" charset="0"/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Tahoma" charset="0"/>
                <a:ea typeface="宋体" charset="-122"/>
              </a:rPr>
              <a:t>To insert the preceding tuple into the relation </a:t>
            </a:r>
            <a:r>
              <a:rPr lang="en-US" altLang="zh-CN" i="1" dirty="0" smtClean="0">
                <a:latin typeface="Tahoma" charset="0"/>
                <a:ea typeface="宋体" charset="-122"/>
              </a:rPr>
              <a:t>books</a:t>
            </a:r>
          </a:p>
          <a:p>
            <a:pPr marL="342900" lvl="1" indent="-342900">
              <a:lnSpc>
                <a:spcPct val="80000"/>
              </a:lnSpc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altLang="zh-CN" dirty="0" smtClean="0">
                <a:latin typeface="Cambria Math" pitchFamily="18" charset="0"/>
                <a:ea typeface="宋体" charset="-122"/>
              </a:rPr>
              <a:t>    		 insert into books values</a:t>
            </a:r>
            <a:br>
              <a:rPr lang="en-US" altLang="zh-CN" dirty="0" smtClean="0">
                <a:latin typeface="Cambria Math" pitchFamily="18" charset="0"/>
                <a:ea typeface="宋体" charset="-122"/>
              </a:rPr>
            </a:br>
            <a:r>
              <a:rPr lang="en-US" altLang="zh-CN" dirty="0" smtClean="0">
                <a:latin typeface="Cambria Math" pitchFamily="18" charset="0"/>
                <a:ea typeface="宋体" charset="-122"/>
              </a:rPr>
              <a:t>		(‘Compilers’, </a:t>
            </a:r>
            <a:r>
              <a:rPr lang="en-US" altLang="zh-CN" b="1" dirty="0" smtClean="0">
                <a:latin typeface="Cambria Math" pitchFamily="18" charset="0"/>
                <a:ea typeface="宋体" charset="-122"/>
              </a:rPr>
              <a:t>array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[`</a:t>
            </a:r>
            <a:r>
              <a:rPr lang="en-US" altLang="zh-CN" dirty="0" err="1" smtClean="0">
                <a:latin typeface="Cambria Math" pitchFamily="18" charset="0"/>
                <a:ea typeface="宋体" charset="-122"/>
              </a:rPr>
              <a:t>Smith’,`Jones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’], </a:t>
            </a:r>
            <a:br>
              <a:rPr lang="en-US" altLang="zh-CN" dirty="0" smtClean="0">
                <a:latin typeface="Cambria Math" pitchFamily="18" charset="0"/>
                <a:ea typeface="宋体" charset="-122"/>
              </a:rPr>
            </a:br>
            <a:r>
              <a:rPr lang="en-US" altLang="zh-CN" dirty="0" smtClean="0">
                <a:latin typeface="Cambria Math" pitchFamily="18" charset="0"/>
                <a:ea typeface="宋体" charset="-122"/>
              </a:rPr>
              <a:t>              	   </a:t>
            </a:r>
            <a:r>
              <a:rPr lang="en-US" altLang="zh-CN" b="1" dirty="0" smtClean="0">
                <a:latin typeface="Cambria Math" pitchFamily="18" charset="0"/>
                <a:ea typeface="宋体" charset="-122"/>
              </a:rPr>
              <a:t>new  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Publisher (`McGraw-</a:t>
            </a:r>
            <a:r>
              <a:rPr lang="en-US" altLang="zh-CN" dirty="0" err="1" smtClean="0">
                <a:latin typeface="Cambria Math" pitchFamily="18" charset="0"/>
                <a:ea typeface="宋体" charset="-122"/>
              </a:rPr>
              <a:t>Hill’,`New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 York’), 				   </a:t>
            </a:r>
            <a:r>
              <a:rPr lang="en-US" altLang="zh-CN" b="1" dirty="0" smtClean="0">
                <a:latin typeface="Cambria Math" pitchFamily="18" charset="0"/>
                <a:ea typeface="宋体" charset="-122"/>
              </a:rPr>
              <a:t>multiset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 [`</a:t>
            </a:r>
            <a:r>
              <a:rPr lang="en-US" altLang="zh-CN" dirty="0" err="1" smtClean="0">
                <a:latin typeface="Cambria Math" pitchFamily="18" charset="0"/>
                <a:ea typeface="宋体" charset="-122"/>
              </a:rPr>
              <a:t>parsing’,`analysis</a:t>
            </a:r>
            <a:r>
              <a:rPr lang="en-US" altLang="zh-CN" dirty="0" smtClean="0">
                <a:latin typeface="Cambria Math" pitchFamily="18" charset="0"/>
                <a:ea typeface="宋体" charset="-122"/>
              </a:rPr>
              <a:t>’ ])</a:t>
            </a:r>
          </a:p>
          <a:p>
            <a:pPr>
              <a:lnSpc>
                <a:spcPct val="90000"/>
              </a:lnSpc>
            </a:pPr>
            <a:endParaRPr lang="en-US" altLang="zh-CN" dirty="0" smtClean="0">
              <a:ea typeface="宋体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CN" sz="1800" dirty="0" smtClean="0">
              <a:latin typeface="Tahoma" charset="0"/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Querying Collection-Valued Attributes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2450" y="917575"/>
            <a:ext cx="8247063" cy="53165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To find all books that have the word “database” as a keyword,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 dirty="0" smtClean="0">
                <a:ea typeface="宋体" charset="-122"/>
              </a:rPr>
              <a:t>		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select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title</a:t>
            </a:r>
            <a:br>
              <a:rPr lang="en-US" altLang="zh-CN" sz="1600" i="1" dirty="0" smtClean="0">
                <a:latin typeface="Cambria Math" pitchFamily="18" charset="0"/>
                <a:ea typeface="宋体" charset="-122"/>
              </a:rPr>
            </a:b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	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from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books</a:t>
            </a:r>
            <a:br>
              <a:rPr lang="en-US" altLang="zh-CN" sz="1600" i="1" dirty="0" smtClean="0">
                <a:latin typeface="Cambria Math" pitchFamily="18" charset="0"/>
                <a:ea typeface="宋体" charset="-122"/>
              </a:rPr>
            </a:b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	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where ‘database’ in (</a:t>
            </a:r>
            <a:r>
              <a:rPr lang="en-US" altLang="zh-CN" sz="1600" dirty="0" err="1" smtClean="0">
                <a:solidFill>
                  <a:schemeClr val="tx2"/>
                </a:solidFill>
                <a:latin typeface="Cambria Math" pitchFamily="18" charset="0"/>
                <a:ea typeface="宋体" charset="-122"/>
              </a:rPr>
              <a:t>unnest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(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keyword-set 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))</a:t>
            </a:r>
            <a:endParaRPr lang="en-US" altLang="zh-CN" dirty="0" smtClean="0">
              <a:latin typeface="Cambria Math" pitchFamily="18" charset="0"/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We can access individual elements of an array by using indices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E.g.: If we know that a particular book has three authors, we could write: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 dirty="0" smtClean="0">
                <a:ea typeface="宋体" charset="-122"/>
              </a:rPr>
              <a:t>		</a:t>
            </a:r>
            <a:r>
              <a:rPr lang="en-US" altLang="zh-CN" sz="1600" b="1" dirty="0" smtClean="0">
                <a:latin typeface="Cambria Math" pitchFamily="18" charset="0"/>
                <a:ea typeface="宋体" charset="-122"/>
              </a:rPr>
              <a:t>select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author-array</a:t>
            </a:r>
            <a:r>
              <a:rPr lang="en-US" altLang="zh-CN" sz="1600" dirty="0" smtClean="0">
                <a:solidFill>
                  <a:schemeClr val="tx2"/>
                </a:solidFill>
                <a:latin typeface="Cambria Math" pitchFamily="18" charset="0"/>
                <a:ea typeface="宋体" charset="-122"/>
              </a:rPr>
              <a:t>[1]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,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author-array</a:t>
            </a:r>
            <a:r>
              <a:rPr lang="en-US" altLang="zh-CN" sz="1600" dirty="0" smtClean="0">
                <a:solidFill>
                  <a:schemeClr val="tx2"/>
                </a:solidFill>
                <a:latin typeface="Cambria Math" pitchFamily="18" charset="0"/>
                <a:ea typeface="宋体" charset="-122"/>
              </a:rPr>
              <a:t>[2]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,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author-array</a:t>
            </a:r>
            <a:r>
              <a:rPr lang="en-US" altLang="zh-CN" sz="1600" dirty="0" smtClean="0">
                <a:solidFill>
                  <a:schemeClr val="tx2"/>
                </a:solidFill>
                <a:latin typeface="Cambria Math" pitchFamily="18" charset="0"/>
                <a:ea typeface="宋体" charset="-122"/>
              </a:rPr>
              <a:t>[3]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/>
            </a:r>
            <a:br>
              <a:rPr lang="en-US" altLang="zh-CN" sz="1600" dirty="0" smtClean="0">
                <a:latin typeface="Cambria Math" pitchFamily="18" charset="0"/>
                <a:ea typeface="宋体" charset="-122"/>
              </a:rPr>
            </a:b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	</a:t>
            </a:r>
            <a:r>
              <a:rPr lang="en-US" altLang="zh-CN" sz="1600" b="1" dirty="0" smtClean="0">
                <a:latin typeface="Cambria Math" pitchFamily="18" charset="0"/>
                <a:ea typeface="宋体" charset="-122"/>
              </a:rPr>
              <a:t>from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books</a:t>
            </a:r>
            <a:br>
              <a:rPr lang="en-US" altLang="zh-CN" sz="1600" i="1" dirty="0" smtClean="0">
                <a:latin typeface="Cambria Math" pitchFamily="18" charset="0"/>
                <a:ea typeface="宋体" charset="-122"/>
              </a:rPr>
            </a:b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	</a:t>
            </a:r>
            <a:r>
              <a:rPr lang="en-US" altLang="zh-CN" sz="1600" b="1" dirty="0" smtClean="0">
                <a:latin typeface="Cambria Math" pitchFamily="18" charset="0"/>
                <a:ea typeface="宋体" charset="-122"/>
              </a:rPr>
              <a:t>where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title 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= `Database System Concepts’</a:t>
            </a:r>
            <a:endParaRPr lang="en-US" altLang="zh-CN" dirty="0" smtClean="0">
              <a:latin typeface="Cambria Math" pitchFamily="18" charset="0"/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To get a relation containing pairs of the form “title, author-name” for each book and each author of the book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b="1" dirty="0" smtClean="0">
                <a:ea typeface="宋体" charset="-122"/>
              </a:rPr>
              <a:t>                   </a:t>
            </a:r>
            <a:r>
              <a:rPr lang="en-US" altLang="zh-CN" sz="1600" b="1" dirty="0" smtClean="0">
                <a:latin typeface="Cambria Math" pitchFamily="18" charset="0"/>
                <a:ea typeface="宋体" charset="-122"/>
              </a:rPr>
              <a:t>select </a:t>
            </a:r>
            <a:r>
              <a:rPr lang="en-US" altLang="zh-CN" sz="1600" i="1" dirty="0" err="1" smtClean="0">
                <a:latin typeface="Cambria Math" pitchFamily="18" charset="0"/>
                <a:ea typeface="宋体" charset="-122"/>
              </a:rPr>
              <a:t>B.title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, </a:t>
            </a:r>
            <a:r>
              <a:rPr lang="en-US" altLang="zh-CN" sz="1600" i="1" dirty="0" err="1" smtClean="0">
                <a:latin typeface="Cambria Math" pitchFamily="18" charset="0"/>
                <a:ea typeface="宋体" charset="-122"/>
              </a:rPr>
              <a:t>A.author</a:t>
            </a:r>
            <a:endParaRPr lang="en-US" altLang="zh-CN" sz="1600" i="1" dirty="0" smtClean="0">
              <a:latin typeface="Cambria Math" pitchFamily="18" charset="0"/>
              <a:ea typeface="宋体" charset="-122"/>
            </a:endParaRP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		         </a:t>
            </a:r>
            <a:r>
              <a:rPr lang="en-US" altLang="zh-CN" sz="1600" b="1" dirty="0" smtClean="0">
                <a:latin typeface="Cambria Math" pitchFamily="18" charset="0"/>
                <a:ea typeface="宋体" charset="-122"/>
              </a:rPr>
              <a:t>from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books </a:t>
            </a:r>
            <a:r>
              <a:rPr lang="en-US" altLang="zh-CN" sz="1600" b="1" dirty="0" smtClean="0">
                <a:latin typeface="Cambria Math" pitchFamily="18" charset="0"/>
                <a:ea typeface="宋体" charset="-122"/>
              </a:rPr>
              <a:t>as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B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, </a:t>
            </a:r>
            <a:r>
              <a:rPr lang="en-US" altLang="zh-CN" sz="1600" b="1" dirty="0" err="1" smtClean="0">
                <a:solidFill>
                  <a:schemeClr val="tx2"/>
                </a:solidFill>
                <a:latin typeface="Cambria Math" pitchFamily="18" charset="0"/>
                <a:ea typeface="宋体" charset="-122"/>
              </a:rPr>
              <a:t>unnest</a:t>
            </a:r>
            <a:r>
              <a:rPr lang="en-US" altLang="zh-CN" sz="1600" b="1" dirty="0" smtClean="0">
                <a:solidFill>
                  <a:schemeClr val="tx2"/>
                </a:solidFill>
                <a:latin typeface="Cambria Math" pitchFamily="18" charset="0"/>
                <a:ea typeface="宋体" charset="-122"/>
              </a:rPr>
              <a:t> </a:t>
            </a:r>
            <a:r>
              <a:rPr lang="en-US" altLang="zh-CN" sz="1600" dirty="0" smtClean="0">
                <a:solidFill>
                  <a:schemeClr val="tx2"/>
                </a:solidFill>
                <a:latin typeface="Cambria Math" pitchFamily="18" charset="0"/>
                <a:ea typeface="宋体" charset="-122"/>
              </a:rPr>
              <a:t>(</a:t>
            </a:r>
            <a:r>
              <a:rPr lang="en-US" altLang="zh-CN" sz="1600" i="1" dirty="0" err="1" smtClean="0">
                <a:solidFill>
                  <a:schemeClr val="tx2"/>
                </a:solidFill>
                <a:latin typeface="Cambria Math" pitchFamily="18" charset="0"/>
                <a:ea typeface="宋体" charset="-122"/>
              </a:rPr>
              <a:t>B.author</a:t>
            </a:r>
            <a:r>
              <a:rPr lang="en-US" altLang="zh-CN" sz="1600" i="1" dirty="0" smtClean="0">
                <a:solidFill>
                  <a:schemeClr val="tx2"/>
                </a:solidFill>
                <a:latin typeface="Cambria Math" pitchFamily="18" charset="0"/>
                <a:ea typeface="宋体" charset="-122"/>
              </a:rPr>
              <a:t>-array</a:t>
            </a:r>
            <a:r>
              <a:rPr lang="en-US" altLang="zh-CN" sz="1600" dirty="0" smtClean="0">
                <a:solidFill>
                  <a:schemeClr val="tx2"/>
                </a:solidFill>
                <a:latin typeface="Cambria Math" pitchFamily="18" charset="0"/>
                <a:ea typeface="宋体" charset="-122"/>
              </a:rPr>
              <a:t>) </a:t>
            </a:r>
            <a:r>
              <a:rPr lang="en-US" altLang="zh-CN" sz="1600" b="1" dirty="0" smtClean="0">
                <a:solidFill>
                  <a:schemeClr val="tx2"/>
                </a:solidFill>
                <a:latin typeface="Cambria Math" pitchFamily="18" charset="0"/>
                <a:ea typeface="宋体" charset="-122"/>
              </a:rPr>
              <a:t>as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A 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(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author 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)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endParaRPr lang="en-US" altLang="zh-CN" sz="1600" dirty="0" smtClean="0">
              <a:latin typeface="Cambria Math" pitchFamily="18" charset="0"/>
              <a:ea typeface="宋体" charset="-122"/>
            </a:endParaRPr>
          </a:p>
          <a:p>
            <a:pPr lvl="1">
              <a:lnSpc>
                <a:spcPct val="70000"/>
              </a:lnSpc>
            </a:pPr>
            <a:r>
              <a:rPr lang="en-US" altLang="zh-CN" sz="1800" dirty="0" smtClean="0">
                <a:ea typeface="宋体" charset="-122"/>
              </a:rPr>
              <a:t>To retain ordering information we add a </a:t>
            </a:r>
            <a:r>
              <a:rPr lang="en-US" altLang="zh-CN" sz="1800" b="1" dirty="0" smtClean="0">
                <a:ea typeface="宋体" charset="-122"/>
              </a:rPr>
              <a:t>with </a:t>
            </a:r>
            <a:r>
              <a:rPr lang="en-US" altLang="zh-CN" sz="1800" b="1" dirty="0" err="1" smtClean="0">
                <a:ea typeface="宋体" charset="-122"/>
              </a:rPr>
              <a:t>ordinality</a:t>
            </a:r>
            <a:r>
              <a:rPr lang="en-US" altLang="zh-CN" sz="1800" dirty="0" smtClean="0">
                <a:ea typeface="宋体" charset="-122"/>
              </a:rPr>
              <a:t> clause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b="1" dirty="0" smtClean="0">
                <a:ea typeface="宋体" charset="-122"/>
              </a:rPr>
              <a:t> 		      </a:t>
            </a:r>
            <a:r>
              <a:rPr lang="en-US" altLang="zh-CN" sz="1600" b="1" dirty="0" smtClean="0">
                <a:latin typeface="Cambria Math" pitchFamily="18" charset="0"/>
                <a:ea typeface="宋体" charset="-122"/>
              </a:rPr>
              <a:t>select </a:t>
            </a:r>
            <a:r>
              <a:rPr lang="en-US" altLang="zh-CN" sz="1600" i="1" dirty="0" err="1" smtClean="0">
                <a:latin typeface="Cambria Math" pitchFamily="18" charset="0"/>
                <a:ea typeface="宋体" charset="-122"/>
              </a:rPr>
              <a:t>B.title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, </a:t>
            </a:r>
            <a:r>
              <a:rPr lang="en-US" altLang="zh-CN" sz="1600" i="1" dirty="0" err="1" smtClean="0">
                <a:latin typeface="Cambria Math" pitchFamily="18" charset="0"/>
                <a:ea typeface="宋体" charset="-122"/>
              </a:rPr>
              <a:t>A.author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, </a:t>
            </a:r>
            <a:r>
              <a:rPr lang="en-US" altLang="zh-CN" sz="1600" i="1" dirty="0" err="1" smtClean="0">
                <a:latin typeface="Cambria Math" pitchFamily="18" charset="0"/>
                <a:ea typeface="宋体" charset="-122"/>
              </a:rPr>
              <a:t>A.position</a:t>
            </a:r>
            <a:endParaRPr lang="en-US" altLang="zh-CN" sz="1600" i="1" dirty="0" smtClean="0">
              <a:latin typeface="Cambria Math" pitchFamily="18" charset="0"/>
              <a:ea typeface="宋体" charset="-122"/>
            </a:endParaRP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		         </a:t>
            </a:r>
            <a:r>
              <a:rPr lang="en-US" altLang="zh-CN" sz="1600" b="1" dirty="0" smtClean="0">
                <a:latin typeface="Cambria Math" pitchFamily="18" charset="0"/>
                <a:ea typeface="宋体" charset="-122"/>
              </a:rPr>
              <a:t>from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books </a:t>
            </a:r>
            <a:r>
              <a:rPr lang="en-US" altLang="zh-CN" sz="1600" b="1" dirty="0" smtClean="0">
                <a:latin typeface="Cambria Math" pitchFamily="18" charset="0"/>
                <a:ea typeface="宋体" charset="-122"/>
              </a:rPr>
              <a:t>as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B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, 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1600" b="1" dirty="0" smtClean="0">
                <a:latin typeface="Cambria Math" pitchFamily="18" charset="0"/>
                <a:ea typeface="宋体" charset="-122"/>
              </a:rPr>
              <a:t>                                        </a:t>
            </a:r>
            <a:r>
              <a:rPr lang="en-US" altLang="zh-CN" sz="1600" b="1" dirty="0" err="1" smtClean="0">
                <a:latin typeface="Cambria Math" pitchFamily="18" charset="0"/>
                <a:ea typeface="宋体" charset="-122"/>
              </a:rPr>
              <a:t>unnest</a:t>
            </a:r>
            <a:r>
              <a:rPr lang="en-US" altLang="zh-CN" sz="1600" b="1" dirty="0" smtClean="0">
                <a:latin typeface="Cambria Math" pitchFamily="18" charset="0"/>
                <a:ea typeface="宋体" charset="-122"/>
              </a:rPr>
              <a:t> 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(</a:t>
            </a:r>
            <a:r>
              <a:rPr lang="en-US" altLang="zh-CN" sz="1600" i="1" dirty="0" err="1" smtClean="0">
                <a:latin typeface="Cambria Math" pitchFamily="18" charset="0"/>
                <a:ea typeface="宋体" charset="-122"/>
              </a:rPr>
              <a:t>B.author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-array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) </a:t>
            </a:r>
            <a:r>
              <a:rPr lang="en-US" altLang="zh-CN" sz="1600" b="1" dirty="0" smtClean="0">
                <a:latin typeface="Cambria Math" pitchFamily="18" charset="0"/>
                <a:ea typeface="宋体" charset="-122"/>
              </a:rPr>
              <a:t>with </a:t>
            </a:r>
            <a:r>
              <a:rPr lang="en-US" altLang="zh-CN" sz="1600" b="1" dirty="0" err="1" smtClean="0">
                <a:latin typeface="Cambria Math" pitchFamily="18" charset="0"/>
                <a:ea typeface="宋体" charset="-122"/>
              </a:rPr>
              <a:t>ordinality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  </a:t>
            </a:r>
            <a:r>
              <a:rPr lang="en-US" altLang="zh-CN" sz="1600" b="1" dirty="0" smtClean="0">
                <a:latin typeface="Cambria Math" pitchFamily="18" charset="0"/>
                <a:ea typeface="宋体" charset="-122"/>
              </a:rPr>
              <a:t>as 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A 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(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author, position 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)</a:t>
            </a:r>
            <a:r>
              <a:rPr lang="en-US" altLang="zh-CN" sz="1600" b="1" dirty="0" smtClean="0">
                <a:latin typeface="Cambria Math" pitchFamily="18" charset="0"/>
                <a:ea typeface="宋体" charset="-122"/>
              </a:rPr>
              <a:t>	</a:t>
            </a:r>
            <a:r>
              <a:rPr lang="en-US" altLang="zh-CN" b="1" dirty="0" smtClean="0">
                <a:ea typeface="宋体" charset="-12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1NF Version of </a:t>
            </a:r>
            <a:r>
              <a:rPr lang="en-US" altLang="zh-CN" dirty="0" err="1" smtClean="0">
                <a:ea typeface="宋体" charset="-122"/>
              </a:rPr>
              <a:t>unnested</a:t>
            </a:r>
            <a:r>
              <a:rPr lang="en-US" altLang="zh-CN" dirty="0" smtClean="0">
                <a:ea typeface="宋体" charset="-122"/>
              </a:rPr>
              <a:t> Relation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2025" y="1452563"/>
            <a:ext cx="3078163" cy="45402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mtClean="0">
                <a:ea typeface="宋体" charset="-122"/>
              </a:rPr>
              <a:t>1NF version of </a:t>
            </a:r>
            <a:r>
              <a:rPr lang="en-US" altLang="zh-CN" i="1" smtClean="0">
                <a:ea typeface="宋体" charset="-122"/>
              </a:rPr>
              <a:t>books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7215188" y="1676400"/>
            <a:ext cx="1174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sz="1800" i="1">
                <a:ea typeface="宋体" charset="-122"/>
              </a:rPr>
              <a:t>flat-books</a:t>
            </a:r>
            <a:endParaRPr lang="en-US" altLang="zh-CN" sz="1800">
              <a:ea typeface="宋体" charset="-122"/>
            </a:endParaRP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" t="26054" r="1149" b="26436"/>
          <a:stretch>
            <a:fillRect/>
          </a:stretch>
        </p:blipFill>
        <p:spPr bwMode="auto">
          <a:xfrm>
            <a:off x="1198563" y="2106613"/>
            <a:ext cx="7107237" cy="259238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Nesting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003300"/>
            <a:ext cx="8039100" cy="5283200"/>
          </a:xfrm>
        </p:spPr>
        <p:txBody>
          <a:bodyPr/>
          <a:lstStyle/>
          <a:p>
            <a:r>
              <a:rPr lang="en-US" altLang="zh-CN" sz="1800" b="1" smtClean="0">
                <a:solidFill>
                  <a:schemeClr val="tx2"/>
                </a:solidFill>
                <a:ea typeface="宋体" charset="-122"/>
              </a:rPr>
              <a:t>Nesting</a:t>
            </a:r>
            <a:r>
              <a:rPr lang="en-US" altLang="zh-CN" sz="1800" smtClean="0">
                <a:ea typeface="宋体" charset="-122"/>
              </a:rPr>
              <a:t> is the opposite of unnesting, creating a collection-valued attribute</a:t>
            </a:r>
          </a:p>
          <a:p>
            <a:r>
              <a:rPr lang="en-US" altLang="zh-CN" sz="1800" smtClean="0">
                <a:ea typeface="宋体" charset="-122"/>
              </a:rPr>
              <a:t>Nesting can be done in a manner similar to aggregation, but using the function </a:t>
            </a:r>
            <a:r>
              <a:rPr lang="en-US" altLang="zh-CN" sz="1800" b="1" smtClean="0">
                <a:solidFill>
                  <a:schemeClr val="tx2"/>
                </a:solidFill>
                <a:ea typeface="宋体" charset="-122"/>
              </a:rPr>
              <a:t>collect</a:t>
            </a:r>
            <a:r>
              <a:rPr lang="en-US" altLang="zh-CN" sz="1800" smtClean="0">
                <a:ea typeface="宋体" charset="-122"/>
              </a:rPr>
              <a:t>() in place of an aggregation operation, to create a multiset</a:t>
            </a:r>
          </a:p>
          <a:p>
            <a:endParaRPr lang="en-US" altLang="zh-CN" sz="1800" smtClean="0">
              <a:ea typeface="宋体" charset="-122"/>
            </a:endParaRPr>
          </a:p>
          <a:p>
            <a:pPr lvl="1"/>
            <a:r>
              <a:rPr lang="en-US" altLang="zh-CN" sz="1600" smtClean="0">
                <a:ea typeface="宋体" charset="-122"/>
              </a:rPr>
              <a:t>To nest the </a:t>
            </a:r>
            <a:r>
              <a:rPr lang="en-US" altLang="zh-CN" sz="1600" i="1" smtClean="0">
                <a:ea typeface="宋体" charset="-122"/>
              </a:rPr>
              <a:t>flat-books</a:t>
            </a:r>
            <a:r>
              <a:rPr lang="en-US" altLang="zh-CN" sz="1600" smtClean="0">
                <a:ea typeface="宋体" charset="-122"/>
              </a:rPr>
              <a:t> relation on the attribute </a:t>
            </a:r>
            <a:r>
              <a:rPr lang="en-US" altLang="zh-CN" sz="1600" i="1" smtClean="0">
                <a:ea typeface="宋体" charset="-122"/>
              </a:rPr>
              <a:t>keyword</a:t>
            </a:r>
            <a:r>
              <a:rPr lang="en-US" altLang="zh-CN" sz="1600" smtClean="0">
                <a:ea typeface="宋体" charset="-122"/>
              </a:rPr>
              <a:t>: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600" b="1" smtClean="0">
                <a:ea typeface="宋体" charset="-122"/>
              </a:rPr>
              <a:t>		</a:t>
            </a:r>
            <a:r>
              <a:rPr lang="en-US" altLang="zh-CN" sz="1600" b="1" smtClean="0">
                <a:latin typeface="Cambria Math" pitchFamily="18" charset="0"/>
                <a:ea typeface="宋体" charset="-122"/>
              </a:rPr>
              <a:t>select </a:t>
            </a: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title</a:t>
            </a:r>
            <a:r>
              <a:rPr lang="en-US" altLang="zh-CN" sz="1600" smtClean="0">
                <a:latin typeface="Cambria Math" pitchFamily="18" charset="0"/>
                <a:ea typeface="宋体" charset="-122"/>
              </a:rPr>
              <a:t>, </a:t>
            </a: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author</a:t>
            </a:r>
            <a:r>
              <a:rPr lang="en-US" altLang="zh-CN" sz="1600" smtClean="0">
                <a:latin typeface="Cambria Math" pitchFamily="18" charset="0"/>
                <a:ea typeface="宋体" charset="-122"/>
              </a:rPr>
              <a:t>, </a:t>
            </a: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Publisher </a:t>
            </a:r>
            <a:r>
              <a:rPr lang="en-US" altLang="zh-CN" sz="1600" smtClean="0">
                <a:latin typeface="Cambria Math" pitchFamily="18" charset="0"/>
                <a:ea typeface="宋体" charset="-122"/>
              </a:rPr>
              <a:t>(</a:t>
            </a: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pub_name, pub_branch </a:t>
            </a:r>
            <a:r>
              <a:rPr lang="en-US" altLang="zh-CN" sz="1600" smtClean="0">
                <a:latin typeface="Cambria Math" pitchFamily="18" charset="0"/>
                <a:ea typeface="宋体" charset="-122"/>
              </a:rPr>
              <a:t>) </a:t>
            </a:r>
            <a:r>
              <a:rPr lang="en-US" altLang="zh-CN" sz="1600" b="1" smtClean="0">
                <a:latin typeface="Cambria Math" pitchFamily="18" charset="0"/>
                <a:ea typeface="宋体" charset="-122"/>
              </a:rPr>
              <a:t>as </a:t>
            </a: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publisher</a:t>
            </a:r>
            <a:r>
              <a:rPr lang="en-US" altLang="zh-CN" sz="1600" smtClean="0">
                <a:latin typeface="Cambria Math" pitchFamily="18" charset="0"/>
                <a:ea typeface="宋体" charset="-122"/>
              </a:rPr>
              <a:t>, </a:t>
            </a:r>
            <a:br>
              <a:rPr lang="en-US" altLang="zh-CN" sz="1600" smtClean="0">
                <a:latin typeface="Cambria Math" pitchFamily="18" charset="0"/>
                <a:ea typeface="宋体" charset="-122"/>
              </a:rPr>
            </a:br>
            <a:r>
              <a:rPr lang="en-US" altLang="zh-CN" sz="1600" smtClean="0">
                <a:latin typeface="Cambria Math" pitchFamily="18" charset="0"/>
                <a:ea typeface="宋体" charset="-122"/>
              </a:rPr>
              <a:t>           </a:t>
            </a:r>
            <a:r>
              <a:rPr lang="en-US" altLang="zh-CN" sz="1600" b="1" smtClean="0">
                <a:solidFill>
                  <a:schemeClr val="tx2"/>
                </a:solidFill>
                <a:latin typeface="Cambria Math" pitchFamily="18" charset="0"/>
                <a:ea typeface="宋体" charset="-122"/>
              </a:rPr>
              <a:t>collect</a:t>
            </a:r>
            <a:r>
              <a:rPr lang="en-US" altLang="zh-CN" sz="1600" b="1" smtClean="0">
                <a:latin typeface="Cambria Math" pitchFamily="18" charset="0"/>
                <a:ea typeface="宋体" charset="-122"/>
              </a:rPr>
              <a:t> </a:t>
            </a:r>
            <a:r>
              <a:rPr lang="en-US" altLang="zh-CN" sz="1600" smtClean="0">
                <a:latin typeface="Cambria Math" pitchFamily="18" charset="0"/>
                <a:ea typeface="宋体" charset="-122"/>
              </a:rPr>
              <a:t>(</a:t>
            </a: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keyword</a:t>
            </a:r>
            <a:r>
              <a:rPr lang="en-US" altLang="zh-CN" sz="1600" smtClean="0">
                <a:latin typeface="Cambria Math" pitchFamily="18" charset="0"/>
                <a:ea typeface="宋体" charset="-122"/>
              </a:rPr>
              <a:t>)  </a:t>
            </a:r>
            <a:r>
              <a:rPr lang="en-US" altLang="zh-CN" sz="1600" b="1" smtClean="0">
                <a:latin typeface="Cambria Math" pitchFamily="18" charset="0"/>
                <a:ea typeface="宋体" charset="-122"/>
              </a:rPr>
              <a:t>as </a:t>
            </a: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keyword_set</a:t>
            </a:r>
            <a:br>
              <a:rPr lang="en-US" altLang="zh-CN" sz="1600" i="1" smtClean="0">
                <a:latin typeface="Cambria Math" pitchFamily="18" charset="0"/>
                <a:ea typeface="宋体" charset="-122"/>
              </a:rPr>
            </a:b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	</a:t>
            </a:r>
            <a:r>
              <a:rPr lang="en-US" altLang="zh-CN" sz="1600" b="1" smtClean="0">
                <a:latin typeface="Cambria Math" pitchFamily="18" charset="0"/>
                <a:ea typeface="宋体" charset="-122"/>
              </a:rPr>
              <a:t>from </a:t>
            </a: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flat-books</a:t>
            </a:r>
            <a:br>
              <a:rPr lang="en-US" altLang="zh-CN" sz="1600" i="1" smtClean="0">
                <a:latin typeface="Cambria Math" pitchFamily="18" charset="0"/>
                <a:ea typeface="宋体" charset="-122"/>
              </a:rPr>
            </a:b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	</a:t>
            </a:r>
            <a:r>
              <a:rPr lang="en-US" altLang="zh-CN" sz="1600" b="1" smtClean="0">
                <a:solidFill>
                  <a:schemeClr val="tx2"/>
                </a:solidFill>
                <a:latin typeface="Cambria Math" pitchFamily="18" charset="0"/>
                <a:ea typeface="宋体" charset="-122"/>
              </a:rPr>
              <a:t>group by</a:t>
            </a:r>
            <a:r>
              <a:rPr lang="en-US" altLang="zh-CN" sz="1600" b="1" smtClean="0">
                <a:latin typeface="Cambria Math" pitchFamily="18" charset="0"/>
                <a:ea typeface="宋体" charset="-122"/>
              </a:rPr>
              <a:t> </a:t>
            </a: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title, author, publisher</a:t>
            </a:r>
          </a:p>
          <a:p>
            <a:pPr lvl="1">
              <a:buFont typeface="Monotype Sorts" pitchFamily="2" charset="2"/>
              <a:buNone/>
            </a:pPr>
            <a:endParaRPr lang="en-US" altLang="zh-CN" sz="1600" i="1" smtClean="0"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1600" smtClean="0">
                <a:ea typeface="宋体" charset="-122"/>
              </a:rPr>
              <a:t>To nest on both authors and keywords: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b="1" smtClean="0">
                <a:ea typeface="宋体" charset="-122"/>
              </a:rPr>
              <a:t>      </a:t>
            </a:r>
            <a:r>
              <a:rPr lang="en-US" altLang="zh-CN" sz="1600" smtClean="0">
                <a:latin typeface="Cambria Math" pitchFamily="18" charset="0"/>
                <a:ea typeface="宋体" charset="-122"/>
              </a:rPr>
              <a:t>	select </a:t>
            </a: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title</a:t>
            </a:r>
            <a:r>
              <a:rPr lang="en-US" altLang="zh-CN" sz="1600" smtClean="0">
                <a:latin typeface="Cambria Math" pitchFamily="18" charset="0"/>
                <a:ea typeface="宋体" charset="-122"/>
              </a:rPr>
              <a:t>, collect (</a:t>
            </a: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author </a:t>
            </a:r>
            <a:r>
              <a:rPr lang="en-US" altLang="zh-CN" sz="1600" smtClean="0">
                <a:latin typeface="Cambria Math" pitchFamily="18" charset="0"/>
                <a:ea typeface="宋体" charset="-122"/>
              </a:rPr>
              <a:t>) as </a:t>
            </a: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author_set</a:t>
            </a:r>
            <a:r>
              <a:rPr lang="en-US" altLang="zh-CN" sz="1600" smtClean="0">
                <a:latin typeface="Cambria Math" pitchFamily="18" charset="0"/>
                <a:ea typeface="宋体" charset="-122"/>
              </a:rPr>
              <a:t>, </a:t>
            </a:r>
            <a:br>
              <a:rPr lang="en-US" altLang="zh-CN" sz="1600" smtClean="0">
                <a:latin typeface="Cambria Math" pitchFamily="18" charset="0"/>
                <a:ea typeface="宋体" charset="-122"/>
              </a:rPr>
            </a:br>
            <a:r>
              <a:rPr lang="en-US" altLang="zh-CN" sz="1600" smtClean="0">
                <a:latin typeface="Cambria Math" pitchFamily="18" charset="0"/>
                <a:ea typeface="宋体" charset="-122"/>
              </a:rPr>
              <a:t>            </a:t>
            </a: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Publisher </a:t>
            </a:r>
            <a:r>
              <a:rPr lang="en-US" altLang="zh-CN" sz="1600" smtClean="0">
                <a:latin typeface="Cambria Math" pitchFamily="18" charset="0"/>
                <a:ea typeface="宋体" charset="-122"/>
              </a:rPr>
              <a:t>(</a:t>
            </a: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pub_name, pub_branch</a:t>
            </a:r>
            <a:r>
              <a:rPr lang="en-US" altLang="zh-CN" sz="1600" smtClean="0">
                <a:latin typeface="Cambria Math" pitchFamily="18" charset="0"/>
                <a:ea typeface="宋体" charset="-122"/>
              </a:rPr>
              <a:t>) as </a:t>
            </a: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publisher</a:t>
            </a:r>
            <a:r>
              <a:rPr lang="en-US" altLang="zh-CN" sz="1600" smtClean="0">
                <a:latin typeface="Cambria Math" pitchFamily="18" charset="0"/>
                <a:ea typeface="宋体" charset="-122"/>
              </a:rPr>
              <a:t>,</a:t>
            </a:r>
            <a:br>
              <a:rPr lang="en-US" altLang="zh-CN" sz="1600" smtClean="0">
                <a:latin typeface="Cambria Math" pitchFamily="18" charset="0"/>
                <a:ea typeface="宋体" charset="-122"/>
              </a:rPr>
            </a:br>
            <a:r>
              <a:rPr lang="en-US" altLang="zh-CN" sz="1600" smtClean="0">
                <a:latin typeface="Cambria Math" pitchFamily="18" charset="0"/>
                <a:ea typeface="宋体" charset="-122"/>
              </a:rPr>
              <a:t>            	collect  (</a:t>
            </a: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keyword </a:t>
            </a:r>
            <a:r>
              <a:rPr lang="en-US" altLang="zh-CN" sz="1600" smtClean="0">
                <a:latin typeface="Cambria Math" pitchFamily="18" charset="0"/>
                <a:ea typeface="宋体" charset="-122"/>
              </a:rPr>
              <a:t>) as </a:t>
            </a: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keyword_set</a:t>
            </a:r>
            <a:br>
              <a:rPr lang="en-US" altLang="zh-CN" sz="1600" i="1" smtClean="0">
                <a:latin typeface="Cambria Math" pitchFamily="18" charset="0"/>
                <a:ea typeface="宋体" charset="-122"/>
              </a:rPr>
            </a:b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	</a:t>
            </a:r>
            <a:r>
              <a:rPr lang="en-US" altLang="zh-CN" sz="1600" smtClean="0">
                <a:latin typeface="Cambria Math" pitchFamily="18" charset="0"/>
                <a:ea typeface="宋体" charset="-122"/>
              </a:rPr>
              <a:t>from   </a:t>
            </a: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flat-books</a:t>
            </a:r>
            <a:br>
              <a:rPr lang="en-US" altLang="zh-CN" sz="1600" i="1" smtClean="0">
                <a:latin typeface="Cambria Math" pitchFamily="18" charset="0"/>
                <a:ea typeface="宋体" charset="-122"/>
              </a:rPr>
            </a:b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	</a:t>
            </a:r>
            <a:r>
              <a:rPr lang="en-US" altLang="zh-CN" sz="1600" smtClean="0">
                <a:latin typeface="Cambria Math" pitchFamily="18" charset="0"/>
                <a:ea typeface="宋体" charset="-122"/>
              </a:rPr>
              <a:t>group by </a:t>
            </a: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title</a:t>
            </a:r>
            <a:r>
              <a:rPr lang="en-US" altLang="zh-CN" sz="1600" smtClean="0">
                <a:latin typeface="Cambria Math" pitchFamily="18" charset="0"/>
                <a:ea typeface="宋体" charset="-122"/>
              </a:rPr>
              <a:t>, </a:t>
            </a: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publisher</a:t>
            </a:r>
          </a:p>
          <a:p>
            <a:endParaRPr lang="en-US" altLang="zh-CN" sz="180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In 90’s and till NOW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Traditional database applications: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Large amount of relatively </a:t>
            </a:r>
            <a:r>
              <a:rPr lang="en-US" altLang="zh-CN" sz="1800" dirty="0" smtClean="0">
                <a:solidFill>
                  <a:schemeClr val="tx2"/>
                </a:solidFill>
                <a:ea typeface="宋体" charset="-122"/>
              </a:rPr>
              <a:t>simple type of data</a:t>
            </a:r>
            <a:r>
              <a:rPr lang="en-US" altLang="zh-CN" sz="1800" dirty="0" smtClean="0">
                <a:ea typeface="宋体" charset="-122"/>
              </a:rPr>
              <a:t>;</a:t>
            </a:r>
          </a:p>
          <a:p>
            <a:pPr lvl="1"/>
            <a:r>
              <a:rPr lang="en-US" altLang="zh-CN" sz="1800" dirty="0" smtClean="0">
                <a:solidFill>
                  <a:schemeClr val="tx2"/>
                </a:solidFill>
                <a:ea typeface="宋体" charset="-122"/>
              </a:rPr>
              <a:t>Short and simple transaction </a:t>
            </a:r>
            <a:r>
              <a:rPr lang="en-US" altLang="zh-CN" sz="1800" dirty="0" smtClean="0">
                <a:ea typeface="宋体" charset="-122"/>
              </a:rPr>
              <a:t>(task);</a:t>
            </a:r>
          </a:p>
          <a:p>
            <a:r>
              <a:rPr lang="en-US" altLang="zh-CN" dirty="0" smtClean="0">
                <a:ea typeface="宋体" charset="-122"/>
              </a:rPr>
              <a:t>Some new applications need data management support.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With </a:t>
            </a:r>
            <a:r>
              <a:rPr lang="en-US" altLang="zh-CN" sz="1800" dirty="0" smtClean="0">
                <a:solidFill>
                  <a:schemeClr val="tx2"/>
                </a:solidFill>
                <a:ea typeface="宋体" charset="-122"/>
              </a:rPr>
              <a:t>complex data type</a:t>
            </a:r>
            <a:r>
              <a:rPr lang="en-US" altLang="zh-CN" sz="1800" dirty="0" smtClean="0">
                <a:ea typeface="宋体" charset="-122"/>
              </a:rPr>
              <a:t>: computer aided design(CAD) and geographical information systems(GIS)</a:t>
            </a:r>
          </a:p>
          <a:p>
            <a:pPr lvl="2"/>
            <a:r>
              <a:rPr lang="en-US" altLang="zh-CN" sz="1800" dirty="0" smtClean="0">
                <a:ea typeface="宋体" charset="-122"/>
              </a:rPr>
              <a:t>Object-Relational Database system;</a:t>
            </a:r>
          </a:p>
          <a:p>
            <a:pPr lvl="2"/>
            <a:r>
              <a:rPr lang="en-US" altLang="zh-CN" sz="1800" dirty="0" smtClean="0">
                <a:ea typeface="宋体" charset="-122"/>
              </a:rPr>
              <a:t>Object-Oriented Database System;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With </a:t>
            </a:r>
            <a:r>
              <a:rPr lang="en-US" altLang="zh-CN" sz="1800" dirty="0" smtClean="0">
                <a:solidFill>
                  <a:schemeClr val="tx2"/>
                </a:solidFill>
                <a:ea typeface="宋体" charset="-122"/>
              </a:rPr>
              <a:t>long and complex tasks</a:t>
            </a:r>
            <a:endParaRPr lang="en-US" altLang="zh-CN" sz="1800" dirty="0" smtClean="0">
              <a:ea typeface="宋体" charset="-122"/>
            </a:endParaRPr>
          </a:p>
          <a:p>
            <a:pPr lvl="2"/>
            <a:r>
              <a:rPr lang="en-US" altLang="zh-CN" sz="1800" dirty="0" smtClean="0">
                <a:ea typeface="宋体" charset="-122"/>
              </a:rPr>
              <a:t>Data warehouse and Data Mining</a:t>
            </a:r>
          </a:p>
          <a:p>
            <a:pPr lvl="2"/>
            <a:r>
              <a:rPr lang="en-US" altLang="zh-CN" sz="1800" dirty="0" smtClean="0">
                <a:ea typeface="宋体" charset="-122"/>
              </a:rPr>
              <a:t>Graphical design 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Object-Identity and Reference Types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5500" y="977900"/>
            <a:ext cx="7848600" cy="48768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Object oriented language provide the ability to refer to objects. In SQL, we can define  this reference type using object-identity.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E.g. Define a type </a:t>
            </a:r>
            <a:r>
              <a:rPr lang="en-US" altLang="zh-CN" sz="1800" i="1" dirty="0" smtClean="0">
                <a:ea typeface="宋体" charset="-122"/>
              </a:rPr>
              <a:t>Department </a:t>
            </a:r>
            <a:r>
              <a:rPr lang="en-US" altLang="zh-CN" sz="1800" dirty="0" smtClean="0">
                <a:ea typeface="宋体" charset="-122"/>
              </a:rPr>
              <a:t>with a field </a:t>
            </a:r>
            <a:r>
              <a:rPr lang="en-US" altLang="zh-CN" sz="1800" i="1" dirty="0" smtClean="0">
                <a:ea typeface="宋体" charset="-122"/>
              </a:rPr>
              <a:t>name </a:t>
            </a:r>
            <a:r>
              <a:rPr lang="en-US" altLang="zh-CN" sz="1800" dirty="0" smtClean="0">
                <a:ea typeface="宋体" charset="-122"/>
              </a:rPr>
              <a:t>and a field </a:t>
            </a:r>
            <a:r>
              <a:rPr lang="en-US" altLang="zh-CN" sz="1800" i="1" dirty="0" smtClean="0">
                <a:ea typeface="宋体" charset="-122"/>
              </a:rPr>
              <a:t>head </a:t>
            </a:r>
            <a:r>
              <a:rPr lang="en-US" altLang="zh-CN" sz="1800" dirty="0" smtClean="0">
                <a:ea typeface="宋体" charset="-122"/>
              </a:rPr>
              <a:t>which is a reference to the type </a:t>
            </a:r>
            <a:r>
              <a:rPr lang="en-US" altLang="zh-CN" sz="1800" i="1" dirty="0" smtClean="0">
                <a:ea typeface="宋体" charset="-122"/>
              </a:rPr>
              <a:t>Person, </a:t>
            </a:r>
            <a:r>
              <a:rPr lang="en-US" altLang="zh-CN" sz="1800" dirty="0" smtClean="0">
                <a:ea typeface="宋体" charset="-122"/>
              </a:rPr>
              <a:t>with table </a:t>
            </a:r>
            <a:r>
              <a:rPr lang="en-US" altLang="zh-CN" sz="1800" i="1" dirty="0" smtClean="0">
                <a:ea typeface="宋体" charset="-122"/>
              </a:rPr>
              <a:t>people</a:t>
            </a:r>
            <a:r>
              <a:rPr lang="en-US" altLang="zh-CN" sz="1800" dirty="0" smtClean="0">
                <a:ea typeface="宋体" charset="-122"/>
              </a:rPr>
              <a:t> as scope: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 smtClean="0">
                <a:ea typeface="宋体" charset="-122"/>
              </a:rPr>
              <a:t>     		</a:t>
            </a:r>
            <a:r>
              <a:rPr lang="en-US" altLang="zh-CN" sz="1600" b="1" dirty="0" smtClean="0">
                <a:latin typeface="Cambria Math" pitchFamily="18" charset="0"/>
                <a:ea typeface="宋体" charset="-122"/>
              </a:rPr>
              <a:t>create type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Department 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(</a:t>
            </a:r>
            <a:br>
              <a:rPr lang="en-US" altLang="zh-CN" sz="1600" dirty="0" smtClean="0">
                <a:latin typeface="Cambria Math" pitchFamily="18" charset="0"/>
                <a:ea typeface="宋体" charset="-122"/>
              </a:rPr>
            </a:b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	       		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name </a:t>
            </a:r>
            <a:r>
              <a:rPr lang="en-US" altLang="zh-CN" sz="1600" b="1" dirty="0" smtClean="0">
                <a:latin typeface="Cambria Math" pitchFamily="18" charset="0"/>
                <a:ea typeface="宋体" charset="-122"/>
              </a:rPr>
              <a:t>varchar 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(20),</a:t>
            </a:r>
            <a:br>
              <a:rPr lang="en-US" altLang="zh-CN" sz="1600" dirty="0" smtClean="0">
                <a:latin typeface="Cambria Math" pitchFamily="18" charset="0"/>
                <a:ea typeface="宋体" charset="-122"/>
              </a:rPr>
            </a:b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	       		</a:t>
            </a:r>
            <a:r>
              <a:rPr lang="en-US" altLang="zh-CN" sz="1600" i="1" dirty="0" smtClean="0">
                <a:solidFill>
                  <a:schemeClr val="tx2"/>
                </a:solidFill>
                <a:latin typeface="Cambria Math" pitchFamily="18" charset="0"/>
                <a:ea typeface="宋体" charset="-122"/>
              </a:rPr>
              <a:t>head </a:t>
            </a:r>
            <a:r>
              <a:rPr lang="en-US" altLang="zh-CN" sz="1600" b="1" dirty="0" smtClean="0">
                <a:solidFill>
                  <a:schemeClr val="tx2"/>
                </a:solidFill>
                <a:latin typeface="Cambria Math" pitchFamily="18" charset="0"/>
                <a:ea typeface="宋体" charset="-122"/>
              </a:rPr>
              <a:t>ref </a:t>
            </a:r>
            <a:r>
              <a:rPr lang="en-US" altLang="zh-CN" sz="1600" dirty="0" smtClean="0">
                <a:solidFill>
                  <a:schemeClr val="tx2"/>
                </a:solidFill>
                <a:latin typeface="Cambria Math" pitchFamily="18" charset="0"/>
                <a:ea typeface="宋体" charset="-122"/>
              </a:rPr>
              <a:t>(</a:t>
            </a:r>
            <a:r>
              <a:rPr lang="en-US" altLang="zh-CN" sz="1600" i="1" dirty="0" smtClean="0">
                <a:solidFill>
                  <a:schemeClr val="tx2"/>
                </a:solidFill>
                <a:latin typeface="Cambria Math" pitchFamily="18" charset="0"/>
                <a:ea typeface="宋体" charset="-122"/>
              </a:rPr>
              <a:t>Person</a:t>
            </a:r>
            <a:r>
              <a:rPr lang="en-US" altLang="zh-CN" sz="1600" dirty="0" smtClean="0">
                <a:solidFill>
                  <a:schemeClr val="tx2"/>
                </a:solidFill>
                <a:latin typeface="Cambria Math" pitchFamily="18" charset="0"/>
                <a:ea typeface="宋体" charset="-122"/>
              </a:rPr>
              <a:t>) </a:t>
            </a:r>
            <a:r>
              <a:rPr lang="en-US" altLang="zh-CN" sz="1600" b="1" dirty="0" smtClean="0">
                <a:solidFill>
                  <a:schemeClr val="tx2"/>
                </a:solidFill>
                <a:latin typeface="Cambria Math" pitchFamily="18" charset="0"/>
                <a:ea typeface="宋体" charset="-122"/>
              </a:rPr>
              <a:t>scope </a:t>
            </a:r>
            <a:r>
              <a:rPr lang="en-US" altLang="zh-CN" sz="1600" i="1" dirty="0" smtClean="0">
                <a:solidFill>
                  <a:schemeClr val="tx2"/>
                </a:solidFill>
                <a:latin typeface="Cambria Math" pitchFamily="18" charset="0"/>
                <a:ea typeface="宋体" charset="-122"/>
              </a:rPr>
              <a:t>people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)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We can then create a table </a:t>
            </a:r>
            <a:r>
              <a:rPr lang="en-US" altLang="zh-CN" sz="1800" i="1" dirty="0" smtClean="0">
                <a:ea typeface="宋体" charset="-122"/>
              </a:rPr>
              <a:t>departments </a:t>
            </a:r>
            <a:r>
              <a:rPr lang="en-US" altLang="zh-CN" sz="1800" dirty="0" smtClean="0">
                <a:ea typeface="宋体" charset="-122"/>
              </a:rPr>
              <a:t>as follows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 smtClean="0">
                <a:ea typeface="宋体" charset="-122"/>
              </a:rPr>
              <a:t>             		</a:t>
            </a:r>
            <a:r>
              <a:rPr lang="en-US" altLang="zh-CN" sz="1600" b="1" dirty="0" smtClean="0">
                <a:latin typeface="Cambria Math" pitchFamily="18" charset="0"/>
                <a:ea typeface="宋体" charset="-122"/>
              </a:rPr>
              <a:t>create table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departments </a:t>
            </a:r>
            <a:r>
              <a:rPr lang="en-US" altLang="zh-CN" sz="1600" b="1" dirty="0" smtClean="0">
                <a:latin typeface="Cambria Math" pitchFamily="18" charset="0"/>
                <a:ea typeface="宋体" charset="-122"/>
              </a:rPr>
              <a:t>of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Department</a:t>
            </a:r>
            <a:endParaRPr lang="en-US" altLang="zh-CN" sz="1800" i="1" dirty="0" smtClean="0">
              <a:latin typeface="Cambria Math" pitchFamily="18" charset="0"/>
              <a:ea typeface="宋体" charset="-122"/>
            </a:endParaRPr>
          </a:p>
          <a:p>
            <a:pPr lvl="1"/>
            <a:r>
              <a:rPr lang="en-US" altLang="zh-CN" sz="1800" dirty="0" smtClean="0">
                <a:ea typeface="宋体" charset="-122"/>
              </a:rPr>
              <a:t>We can omit the declaration </a:t>
            </a:r>
            <a:r>
              <a:rPr lang="en-US" altLang="zh-CN" sz="1800" b="1" dirty="0" smtClean="0">
                <a:ea typeface="宋体" charset="-122"/>
              </a:rPr>
              <a:t>scope </a:t>
            </a:r>
            <a:r>
              <a:rPr lang="en-US" altLang="zh-CN" sz="1800" dirty="0" smtClean="0">
                <a:ea typeface="宋体" charset="-122"/>
              </a:rPr>
              <a:t>people from the type declaration and instead make an addition to the </a:t>
            </a:r>
            <a:r>
              <a:rPr lang="en-US" altLang="zh-CN" sz="1800" b="1" dirty="0" smtClean="0">
                <a:ea typeface="宋体" charset="-122"/>
              </a:rPr>
              <a:t>create table</a:t>
            </a:r>
            <a:r>
              <a:rPr lang="en-US" altLang="zh-CN" sz="1800" dirty="0" smtClean="0">
                <a:ea typeface="宋体" charset="-122"/>
              </a:rPr>
              <a:t> statement:</a:t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	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	</a:t>
            </a:r>
            <a:r>
              <a:rPr lang="en-US" altLang="zh-CN" sz="1600" b="1" dirty="0" smtClean="0">
                <a:latin typeface="Cambria Math" pitchFamily="18" charset="0"/>
                <a:ea typeface="宋体" charset="-122"/>
              </a:rPr>
              <a:t>create table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departments </a:t>
            </a:r>
            <a:r>
              <a:rPr lang="en-US" altLang="zh-CN" sz="1600" b="1" dirty="0" smtClean="0">
                <a:latin typeface="Cambria Math" pitchFamily="18" charset="0"/>
                <a:ea typeface="宋体" charset="-122"/>
              </a:rPr>
              <a:t>of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Department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/>
            </a:r>
            <a:br>
              <a:rPr lang="en-US" altLang="zh-CN" sz="1600" dirty="0" smtClean="0">
                <a:latin typeface="Cambria Math" pitchFamily="18" charset="0"/>
                <a:ea typeface="宋体" charset="-122"/>
              </a:rPr>
            </a:b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	       		(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head </a:t>
            </a:r>
            <a:r>
              <a:rPr lang="en-US" altLang="zh-CN" sz="1600" b="1" dirty="0" smtClean="0">
                <a:latin typeface="Cambria Math" pitchFamily="18" charset="0"/>
                <a:ea typeface="宋体" charset="-122"/>
              </a:rPr>
              <a:t>with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 </a:t>
            </a:r>
            <a:r>
              <a:rPr lang="en-US" altLang="zh-CN" sz="1600" b="1" dirty="0" smtClean="0">
                <a:latin typeface="Cambria Math" pitchFamily="18" charset="0"/>
                <a:ea typeface="宋体" charset="-122"/>
              </a:rPr>
              <a:t>options scope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 </a:t>
            </a:r>
            <a:r>
              <a:rPr lang="en-US" altLang="zh-CN" sz="1600" i="1" dirty="0" smtClean="0">
                <a:latin typeface="Cambria Math" pitchFamily="18" charset="0"/>
                <a:ea typeface="宋体" charset="-122"/>
              </a:rPr>
              <a:t>people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)</a:t>
            </a:r>
          </a:p>
          <a:p>
            <a:pPr lvl="1"/>
            <a:r>
              <a:rPr lang="en-US" altLang="zh-CN" dirty="0" smtClean="0"/>
              <a:t>Referenced table must have an attribute that stores the identifier, called the </a:t>
            </a:r>
            <a:r>
              <a:rPr lang="en-US" altLang="zh-CN" b="1" dirty="0" smtClean="0">
                <a:solidFill>
                  <a:srgbClr val="003399"/>
                </a:solidFill>
              </a:rPr>
              <a:t>self-referential attribute</a:t>
            </a:r>
            <a:endParaRPr lang="en-US" altLang="zh-CN" dirty="0" smtClean="0">
              <a:solidFill>
                <a:srgbClr val="003399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           	  </a:t>
            </a:r>
            <a:r>
              <a:rPr lang="en-US" altLang="zh-CN" sz="1600" b="1" dirty="0" smtClean="0">
                <a:latin typeface="Cambria Math" pitchFamily="18" charset="0"/>
                <a:ea typeface="宋体" charset="-122"/>
              </a:rPr>
              <a:t>   </a:t>
            </a:r>
            <a:r>
              <a:rPr lang="en-US" altLang="zh-CN" sz="1600" b="1" dirty="0">
                <a:latin typeface="Cambria Math" pitchFamily="18" charset="0"/>
                <a:ea typeface="宋体" charset="-122"/>
              </a:rPr>
              <a:t>create table </a:t>
            </a:r>
            <a:r>
              <a:rPr lang="en-US" altLang="zh-CN" sz="1600" i="1" dirty="0">
                <a:latin typeface="Cambria Math" pitchFamily="18" charset="0"/>
                <a:ea typeface="宋体" charset="-122"/>
              </a:rPr>
              <a:t>people</a:t>
            </a:r>
            <a:r>
              <a:rPr lang="en-US" altLang="zh-CN" sz="1800" dirty="0">
                <a:ea typeface="宋体" charset="-122"/>
              </a:rPr>
              <a:t> </a:t>
            </a:r>
            <a:r>
              <a:rPr lang="en-US" altLang="zh-CN" sz="1600" b="1" dirty="0">
                <a:latin typeface="Cambria Math" pitchFamily="18" charset="0"/>
                <a:ea typeface="宋体" charset="-122"/>
              </a:rPr>
              <a:t>of</a:t>
            </a:r>
            <a:r>
              <a:rPr lang="en-US" altLang="zh-CN" sz="1800" dirty="0">
                <a:ea typeface="宋体" charset="-122"/>
              </a:rPr>
              <a:t> </a:t>
            </a:r>
            <a:r>
              <a:rPr lang="en-US" altLang="zh-CN" sz="1600" i="1" dirty="0">
                <a:latin typeface="Cambria Math" pitchFamily="18" charset="0"/>
                <a:ea typeface="宋体" charset="-122"/>
              </a:rPr>
              <a:t>Person</a:t>
            </a:r>
            <a:r>
              <a:rPr lang="en-US" altLang="zh-CN" sz="1800" dirty="0">
                <a:ea typeface="宋体" charset="-122"/>
              </a:rPr>
              <a:t/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    </a:t>
            </a:r>
            <a:r>
              <a:rPr lang="en-US" altLang="zh-CN" sz="1800" dirty="0" smtClean="0">
                <a:ea typeface="宋体" charset="-122"/>
              </a:rPr>
              <a:t>	     </a:t>
            </a:r>
            <a:r>
              <a:rPr lang="en-US" altLang="zh-CN" sz="1600" b="1" dirty="0" smtClean="0">
                <a:latin typeface="Cambria Math" pitchFamily="18" charset="0"/>
                <a:ea typeface="宋体" charset="-122"/>
              </a:rPr>
              <a:t>ref </a:t>
            </a:r>
            <a:r>
              <a:rPr lang="en-US" altLang="zh-CN" sz="1600" b="1" dirty="0">
                <a:latin typeface="Cambria Math" pitchFamily="18" charset="0"/>
                <a:ea typeface="宋体" charset="-122"/>
              </a:rPr>
              <a:t>is  </a:t>
            </a:r>
            <a:r>
              <a:rPr lang="en-US" altLang="zh-CN" sz="1600" i="1" dirty="0" err="1">
                <a:latin typeface="Cambria Math" pitchFamily="18" charset="0"/>
                <a:ea typeface="宋体" charset="-122"/>
              </a:rPr>
              <a:t>person_id</a:t>
            </a:r>
            <a:r>
              <a:rPr lang="en-US" altLang="zh-CN" sz="1800" dirty="0">
                <a:ea typeface="宋体" charset="-122"/>
              </a:rPr>
              <a:t> </a:t>
            </a:r>
            <a:r>
              <a:rPr lang="en-US" altLang="zh-CN" sz="1600" b="1" dirty="0">
                <a:latin typeface="Cambria Math" pitchFamily="18" charset="0"/>
                <a:ea typeface="宋体" charset="-122"/>
              </a:rPr>
              <a:t>system generated</a:t>
            </a:r>
            <a:r>
              <a:rPr lang="en-US" altLang="zh-CN" sz="1800" dirty="0" smtClean="0">
                <a:ea typeface="宋体" charset="-122"/>
              </a:rPr>
              <a:t>;     //or: </a:t>
            </a:r>
            <a:r>
              <a:rPr lang="en-US" altLang="zh-CN" sz="1600" b="1" dirty="0">
                <a:latin typeface="Cambria Math" pitchFamily="18" charset="0"/>
                <a:ea typeface="宋体" charset="-122"/>
              </a:rPr>
              <a:t>user generated</a:t>
            </a:r>
          </a:p>
          <a:p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Path Expressions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Find the names and addresses of the heads of all departments: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 smtClean="0">
                <a:ea typeface="宋体" charset="-122"/>
              </a:rPr>
              <a:t>		</a:t>
            </a:r>
            <a:r>
              <a:rPr lang="en-US" altLang="zh-CN" sz="1600" b="1" smtClean="0">
                <a:latin typeface="Cambria Math" pitchFamily="18" charset="0"/>
                <a:ea typeface="宋体" charset="-122"/>
              </a:rPr>
              <a:t>select </a:t>
            </a: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head </a:t>
            </a:r>
            <a:r>
              <a:rPr lang="en-US" altLang="zh-CN" sz="1600" smtClean="0">
                <a:latin typeface="Cambria Math" pitchFamily="18" charset="0"/>
                <a:ea typeface="宋体" charset="-122"/>
              </a:rPr>
              <a:t>–&gt;</a:t>
            </a: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name</a:t>
            </a:r>
            <a:r>
              <a:rPr lang="en-US" altLang="zh-CN" sz="1600" smtClean="0">
                <a:latin typeface="Cambria Math" pitchFamily="18" charset="0"/>
                <a:ea typeface="宋体" charset="-122"/>
              </a:rPr>
              <a:t>, </a:t>
            </a: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head </a:t>
            </a:r>
            <a:r>
              <a:rPr lang="en-US" altLang="zh-CN" sz="1600" smtClean="0">
                <a:latin typeface="Cambria Math" pitchFamily="18" charset="0"/>
                <a:ea typeface="宋体" charset="-122"/>
              </a:rPr>
              <a:t>–&gt;</a:t>
            </a: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address</a:t>
            </a:r>
            <a:br>
              <a:rPr lang="en-US" altLang="zh-CN" sz="1600" i="1" smtClean="0">
                <a:latin typeface="Cambria Math" pitchFamily="18" charset="0"/>
                <a:ea typeface="宋体" charset="-122"/>
              </a:rPr>
            </a:br>
            <a:r>
              <a:rPr lang="en-US" altLang="zh-CN" sz="1600" b="1" smtClean="0">
                <a:latin typeface="Cambria Math" pitchFamily="18" charset="0"/>
                <a:ea typeface="宋体" charset="-122"/>
              </a:rPr>
              <a:t>	from </a:t>
            </a:r>
            <a:r>
              <a:rPr lang="en-US" altLang="zh-CN" sz="1600" i="1" smtClean="0">
                <a:latin typeface="Cambria Math" pitchFamily="18" charset="0"/>
                <a:ea typeface="宋体" charset="-122"/>
              </a:rPr>
              <a:t>departments</a:t>
            </a:r>
            <a:endParaRPr lang="en-US" altLang="zh-CN" i="1" smtClean="0">
              <a:latin typeface="Cambria Math" pitchFamily="18" charset="0"/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An expression such as “head</a:t>
            </a:r>
            <a:r>
              <a:rPr lang="en-US" altLang="zh-CN" smtClean="0">
                <a:latin typeface="Tahoma" charset="0"/>
                <a:ea typeface="宋体" charset="-122"/>
              </a:rPr>
              <a:t>–&gt;</a:t>
            </a:r>
            <a:r>
              <a:rPr lang="en-US" altLang="zh-CN" smtClean="0">
                <a:ea typeface="宋体" charset="-122"/>
              </a:rPr>
              <a:t>name” is called a </a:t>
            </a:r>
            <a:r>
              <a:rPr lang="en-US" altLang="zh-CN" b="1" smtClean="0">
                <a:solidFill>
                  <a:schemeClr val="tx2"/>
                </a:solidFill>
                <a:ea typeface="宋体" charset="-122"/>
              </a:rPr>
              <a:t>path expression</a:t>
            </a:r>
          </a:p>
          <a:p>
            <a:pPr>
              <a:lnSpc>
                <a:spcPct val="90000"/>
              </a:lnSpc>
            </a:pPr>
            <a:endParaRPr lang="en-US" altLang="zh-CN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Path expressions help avoid explicit joins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If department head were not a reference, a join of </a:t>
            </a:r>
            <a:r>
              <a:rPr lang="en-US" altLang="zh-CN" sz="1800" i="1" smtClean="0">
                <a:ea typeface="宋体" charset="-122"/>
              </a:rPr>
              <a:t>departments</a:t>
            </a:r>
            <a:r>
              <a:rPr lang="en-US" altLang="zh-CN" sz="1800" smtClean="0">
                <a:ea typeface="宋体" charset="-122"/>
              </a:rPr>
              <a:t> with </a:t>
            </a:r>
            <a:r>
              <a:rPr lang="en-US" altLang="zh-CN" sz="1800" i="1" smtClean="0">
                <a:ea typeface="宋体" charset="-122"/>
              </a:rPr>
              <a:t>people</a:t>
            </a:r>
            <a:r>
              <a:rPr lang="en-US" altLang="zh-CN" sz="1800" smtClean="0">
                <a:ea typeface="宋体" charset="-122"/>
              </a:rPr>
              <a:t> would be required to get at the address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Makes expressing the query much easier for the user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Initializing Reference-Typed Values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990600"/>
            <a:ext cx="7848600" cy="4876800"/>
          </a:xfrm>
        </p:spPr>
        <p:txBody>
          <a:bodyPr/>
          <a:lstStyle/>
          <a:p>
            <a:r>
              <a:rPr lang="en-US" altLang="zh-CN" dirty="0" smtClean="0"/>
              <a:t>To create a tuple with a reference value, we can first create the tuple with a null reference and then set the reference separately: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b="1" dirty="0" smtClean="0"/>
              <a:t>	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smtClean="0"/>
              <a:t>insert into </a:t>
            </a:r>
            <a:r>
              <a:rPr lang="en-US" altLang="zh-CN" sz="1800" i="1" dirty="0" smtClean="0"/>
              <a:t>departments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1800" b="1" dirty="0" smtClean="0"/>
              <a:t>	       values </a:t>
            </a:r>
            <a:r>
              <a:rPr lang="en-US" altLang="zh-CN" sz="1800" dirty="0" smtClean="0"/>
              <a:t>(`CS’, null)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1800" b="1" dirty="0" smtClean="0"/>
              <a:t>	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smtClean="0"/>
              <a:t>update </a:t>
            </a:r>
            <a:r>
              <a:rPr lang="en-US" altLang="zh-CN" sz="1800" i="1" dirty="0" smtClean="0"/>
              <a:t>departments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1800" b="1" dirty="0" smtClean="0"/>
              <a:t>	       set</a:t>
            </a:r>
            <a:r>
              <a:rPr lang="en-US" altLang="zh-CN" sz="1800" dirty="0" smtClean="0"/>
              <a:t> </a:t>
            </a:r>
            <a:r>
              <a:rPr lang="en-US" altLang="zh-CN" sz="1800" i="1" dirty="0" smtClean="0"/>
              <a:t>head </a:t>
            </a:r>
            <a:r>
              <a:rPr lang="en-US" altLang="zh-CN" sz="1800" dirty="0" smtClean="0"/>
              <a:t>= (</a:t>
            </a:r>
            <a:r>
              <a:rPr lang="en-US" altLang="zh-CN" sz="1800" b="1" dirty="0" smtClean="0"/>
              <a:t>select </a:t>
            </a:r>
            <a:r>
              <a:rPr lang="en-US" altLang="zh-CN" sz="1800" i="1" dirty="0" err="1" smtClean="0"/>
              <a:t>p.person_id</a:t>
            </a:r>
            <a:endParaRPr lang="en-US" altLang="zh-CN" sz="1800" dirty="0" smtClean="0"/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1800" b="1" dirty="0" smtClean="0"/>
              <a:t>		                 from </a:t>
            </a:r>
            <a:r>
              <a:rPr lang="en-US" altLang="zh-CN" sz="1800" i="1" dirty="0" smtClean="0"/>
              <a:t>people </a:t>
            </a:r>
            <a:r>
              <a:rPr lang="en-US" altLang="zh-CN" sz="1800" b="1" dirty="0" smtClean="0"/>
              <a:t>as </a:t>
            </a:r>
            <a:r>
              <a:rPr lang="en-US" altLang="zh-CN" sz="1800" i="1" dirty="0" smtClean="0"/>
              <a:t>p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1800" b="1" dirty="0" smtClean="0"/>
              <a:t>			    where </a:t>
            </a:r>
            <a:r>
              <a:rPr lang="en-US" altLang="zh-CN" sz="1800" i="1" dirty="0" smtClean="0"/>
              <a:t>name </a:t>
            </a:r>
            <a:r>
              <a:rPr lang="en-US" altLang="zh-CN" sz="1800" dirty="0" smtClean="0"/>
              <a:t>= `John’)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1800" b="1" dirty="0" smtClean="0"/>
              <a:t>	       where </a:t>
            </a:r>
            <a:r>
              <a:rPr lang="en-US" altLang="zh-CN" sz="1800" i="1" dirty="0" smtClean="0"/>
              <a:t>name </a:t>
            </a:r>
            <a:r>
              <a:rPr lang="en-US" altLang="zh-CN" sz="1800" dirty="0" smtClean="0"/>
              <a:t>= `CS’</a:t>
            </a:r>
          </a:p>
          <a:p>
            <a:pPr>
              <a:lnSpc>
                <a:spcPct val="80000"/>
              </a:lnSpc>
            </a:pPr>
            <a:endParaRPr lang="en-US" altLang="zh-CN" dirty="0" smtClean="0"/>
          </a:p>
          <a:p>
            <a:pPr>
              <a:lnSpc>
                <a:spcPct val="8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79750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Implementing O-R Features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Similar to how E-R features are mapped onto relation schemas</a:t>
            </a:r>
          </a:p>
          <a:p>
            <a:r>
              <a:rPr lang="en-US" altLang="zh-CN" smtClean="0">
                <a:ea typeface="宋体" charset="-122"/>
              </a:rPr>
              <a:t>Subtable implementation</a:t>
            </a:r>
          </a:p>
          <a:p>
            <a:pPr lvl="1"/>
            <a:r>
              <a:rPr lang="en-US" altLang="zh-CN" sz="1800" smtClean="0">
                <a:ea typeface="宋体" charset="-122"/>
              </a:rPr>
              <a:t>Each table stores primary key and those attributes defined in that table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800" smtClean="0">
                <a:ea typeface="宋体" charset="-122"/>
              </a:rPr>
              <a:t>or,</a:t>
            </a:r>
          </a:p>
          <a:p>
            <a:pPr lvl="1"/>
            <a:r>
              <a:rPr lang="en-US" altLang="zh-CN" sz="1800" smtClean="0">
                <a:ea typeface="宋体" charset="-122"/>
              </a:rPr>
              <a:t>Each table stores both locally defined and inherited attributes</a:t>
            </a:r>
          </a:p>
          <a:p>
            <a:pPr lvl="1"/>
            <a:endParaRPr lang="zh-CN" altLang="en-US" sz="180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Persistent Programming Languages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Languages extended with constructs to handle persistent data</a:t>
            </a:r>
          </a:p>
          <a:p>
            <a:r>
              <a:rPr lang="en-US" altLang="zh-CN" dirty="0" smtClean="0">
                <a:ea typeface="宋体" charset="-122"/>
              </a:rPr>
              <a:t>Programmer can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manipulate persistent data directly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no need to fetch it into memory and store it back to disk (unlike embedded SQL)</a:t>
            </a:r>
          </a:p>
          <a:p>
            <a:r>
              <a:rPr lang="en-US" altLang="zh-CN" dirty="0" smtClean="0">
                <a:ea typeface="宋体" charset="-122"/>
              </a:rPr>
              <a:t>Persistent objects: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by class - explicit declaration of persistence</a:t>
            </a:r>
          </a:p>
          <a:p>
            <a:pPr lvl="2"/>
            <a:r>
              <a:rPr lang="en-US" altLang="zh-CN" sz="1400" dirty="0" smtClean="0">
                <a:ea typeface="宋体" charset="-122"/>
              </a:rPr>
              <a:t>Not flexible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by creation - special syntax to create persistent objects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by marking - make objects persistent after creation 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by reachability - object is persistent if it is declared explicitly to be so or is reachable from a persistent object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Object Identity and Pointers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Degrees of permanence of object identity</a:t>
            </a:r>
          </a:p>
          <a:p>
            <a:pPr lvl="1"/>
            <a:r>
              <a:rPr lang="en-US" altLang="zh-CN" b="1" smtClean="0"/>
              <a:t>Intraprocedure</a:t>
            </a:r>
            <a:r>
              <a:rPr lang="en-US" altLang="zh-CN" smtClean="0"/>
              <a:t>: only during execution of a single procedure</a:t>
            </a:r>
          </a:p>
          <a:p>
            <a:pPr lvl="1"/>
            <a:r>
              <a:rPr lang="en-US" altLang="zh-CN" b="1" smtClean="0"/>
              <a:t>Intraprogram</a:t>
            </a:r>
            <a:r>
              <a:rPr lang="en-US" altLang="zh-CN" smtClean="0"/>
              <a:t>: only during execution of a single program or query</a:t>
            </a:r>
          </a:p>
          <a:p>
            <a:pPr lvl="1"/>
            <a:r>
              <a:rPr lang="en-US" altLang="zh-CN" b="1" smtClean="0"/>
              <a:t>Interprogram</a:t>
            </a:r>
            <a:r>
              <a:rPr lang="en-US" altLang="zh-CN" smtClean="0"/>
              <a:t>: across program executions, but not if data-storage format on disk changes</a:t>
            </a:r>
          </a:p>
          <a:p>
            <a:pPr lvl="1"/>
            <a:r>
              <a:rPr lang="en-US" altLang="zh-CN" b="1" smtClean="0"/>
              <a:t>Persistent</a:t>
            </a:r>
            <a:r>
              <a:rPr lang="en-US" altLang="zh-CN" smtClean="0"/>
              <a:t>: interprogram, plus persistent across data reorganizations</a:t>
            </a:r>
          </a:p>
          <a:p>
            <a:r>
              <a:rPr lang="en-US" altLang="zh-CN" smtClean="0"/>
              <a:t>Persistent versions of C++ and Java have been implemented</a:t>
            </a:r>
          </a:p>
          <a:p>
            <a:pPr lvl="1"/>
            <a:r>
              <a:rPr lang="en-US" altLang="zh-CN" smtClean="0"/>
              <a:t>C++</a:t>
            </a:r>
          </a:p>
          <a:p>
            <a:pPr lvl="2"/>
            <a:r>
              <a:rPr lang="en-US" altLang="zh-CN" smtClean="0"/>
              <a:t>ODMG C++</a:t>
            </a:r>
          </a:p>
          <a:p>
            <a:pPr lvl="2"/>
            <a:r>
              <a:rPr lang="en-US" altLang="zh-CN" smtClean="0"/>
              <a:t>ObjectStore</a:t>
            </a:r>
          </a:p>
          <a:p>
            <a:pPr lvl="1"/>
            <a:r>
              <a:rPr lang="en-US" altLang="zh-CN" smtClean="0"/>
              <a:t>Java</a:t>
            </a:r>
          </a:p>
          <a:p>
            <a:pPr lvl="2"/>
            <a:r>
              <a:rPr lang="en-US" altLang="zh-CN" smtClean="0"/>
              <a:t>Java Database Objects (JDO)</a:t>
            </a:r>
          </a:p>
        </p:txBody>
      </p:sp>
    </p:spTree>
    <p:extLst>
      <p:ext uri="{BB962C8B-B14F-4D97-AF65-F5344CB8AC3E}">
        <p14:creationId xmlns:p14="http://schemas.microsoft.com/office/powerpoint/2010/main" val="3099629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Persistent C++ Systems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/>
              <a:t>Extensions of C++ language to support persistent storage of objects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Several proposals, ODMG standard proposed, but not much action of late</a:t>
            </a:r>
          </a:p>
          <a:p>
            <a:pPr lvl="1">
              <a:lnSpc>
                <a:spcPct val="90000"/>
              </a:lnSpc>
            </a:pPr>
            <a:r>
              <a:rPr lang="en-US" altLang="zh-CN" b="1" smtClean="0"/>
              <a:t>persistent pointers</a:t>
            </a:r>
            <a:r>
              <a:rPr lang="en-US" altLang="zh-CN" smtClean="0"/>
              <a:t>: e.g. d_Ref&lt;T&gt;</a:t>
            </a:r>
          </a:p>
          <a:p>
            <a:pPr lvl="1">
              <a:lnSpc>
                <a:spcPct val="90000"/>
              </a:lnSpc>
            </a:pPr>
            <a:r>
              <a:rPr lang="en-US" altLang="zh-CN" b="1" smtClean="0"/>
              <a:t>creation of persistent objects</a:t>
            </a:r>
            <a:r>
              <a:rPr lang="en-US" altLang="zh-CN" smtClean="0"/>
              <a:t>: e.g. new (db) T()</a:t>
            </a:r>
          </a:p>
          <a:p>
            <a:pPr lvl="1">
              <a:lnSpc>
                <a:spcPct val="90000"/>
              </a:lnSpc>
            </a:pPr>
            <a:r>
              <a:rPr lang="en-US" altLang="zh-CN" b="1" smtClean="0"/>
              <a:t>Class extents</a:t>
            </a:r>
            <a:r>
              <a:rPr lang="en-US" altLang="zh-CN" smtClean="0"/>
              <a:t>: access to all persistent objects of a particular class</a:t>
            </a:r>
          </a:p>
          <a:p>
            <a:pPr lvl="1">
              <a:lnSpc>
                <a:spcPct val="90000"/>
              </a:lnSpc>
            </a:pPr>
            <a:r>
              <a:rPr lang="en-US" altLang="zh-CN" b="1" smtClean="0"/>
              <a:t>Relationships: </a:t>
            </a:r>
            <a:r>
              <a:rPr lang="en-US" altLang="zh-CN" smtClean="0"/>
              <a:t>Represented by pointers stored in related objects</a:t>
            </a:r>
          </a:p>
          <a:p>
            <a:pPr lvl="2">
              <a:lnSpc>
                <a:spcPct val="90000"/>
              </a:lnSpc>
            </a:pPr>
            <a:r>
              <a:rPr lang="en-US" altLang="zh-CN" smtClean="0"/>
              <a:t>Issue: consistency of pointers</a:t>
            </a:r>
          </a:p>
          <a:p>
            <a:pPr lvl="2">
              <a:lnSpc>
                <a:spcPct val="90000"/>
              </a:lnSpc>
            </a:pPr>
            <a:r>
              <a:rPr lang="en-US" altLang="zh-CN" smtClean="0"/>
              <a:t>Solution: extension to type system to automatically maintain back-references</a:t>
            </a:r>
          </a:p>
          <a:p>
            <a:pPr lvl="1">
              <a:lnSpc>
                <a:spcPct val="90000"/>
              </a:lnSpc>
            </a:pPr>
            <a:r>
              <a:rPr lang="en-US" altLang="zh-CN" b="1" smtClean="0"/>
              <a:t>Iterator interface</a:t>
            </a:r>
          </a:p>
          <a:p>
            <a:pPr lvl="1">
              <a:lnSpc>
                <a:spcPct val="90000"/>
              </a:lnSpc>
            </a:pPr>
            <a:r>
              <a:rPr lang="en-US" altLang="zh-CN" b="1" smtClean="0"/>
              <a:t>Transactions</a:t>
            </a:r>
          </a:p>
          <a:p>
            <a:pPr lvl="1">
              <a:lnSpc>
                <a:spcPct val="90000"/>
              </a:lnSpc>
            </a:pPr>
            <a:r>
              <a:rPr lang="en-US" altLang="zh-CN" b="1" smtClean="0"/>
              <a:t>Updates: </a:t>
            </a:r>
            <a:r>
              <a:rPr lang="en-US" altLang="zh-CN" smtClean="0"/>
              <a:t>mark_modified() function to tell system that a persistent object that was fetched into memory has been updated</a:t>
            </a:r>
            <a:endParaRPr lang="en-US" altLang="zh-CN" b="1" smtClean="0"/>
          </a:p>
          <a:p>
            <a:pPr lvl="1">
              <a:lnSpc>
                <a:spcPct val="90000"/>
              </a:lnSpc>
            </a:pPr>
            <a:r>
              <a:rPr lang="en-US" altLang="zh-CN" b="1" smtClean="0"/>
              <a:t>Query language</a:t>
            </a:r>
          </a:p>
        </p:txBody>
      </p:sp>
    </p:spTree>
    <p:extLst>
      <p:ext uri="{BB962C8B-B14F-4D97-AF65-F5344CB8AC3E}">
        <p14:creationId xmlns:p14="http://schemas.microsoft.com/office/powerpoint/2010/main" val="301921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Persistent Java Systems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950200" cy="5238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/>
              <a:t>Standard for adding persistence to Java : </a:t>
            </a:r>
            <a:r>
              <a:rPr lang="en-US" altLang="zh-CN" b="1" smtClean="0">
                <a:solidFill>
                  <a:srgbClr val="003399"/>
                </a:solidFill>
              </a:rPr>
              <a:t>Java Database Objects (JDO)</a:t>
            </a:r>
            <a:endParaRPr lang="en-US" altLang="zh-CN" smtClean="0"/>
          </a:p>
          <a:p>
            <a:pPr lvl="1">
              <a:lnSpc>
                <a:spcPct val="90000"/>
              </a:lnSpc>
            </a:pPr>
            <a:r>
              <a:rPr lang="en-US" altLang="zh-CN" smtClean="0"/>
              <a:t>Persistence by reachability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Byte code enhancement</a:t>
            </a:r>
          </a:p>
          <a:p>
            <a:pPr lvl="2">
              <a:lnSpc>
                <a:spcPct val="90000"/>
              </a:lnSpc>
            </a:pPr>
            <a:r>
              <a:rPr lang="en-US" altLang="zh-CN" smtClean="0"/>
              <a:t>Classes separately declared as persistent</a:t>
            </a:r>
          </a:p>
          <a:p>
            <a:pPr lvl="2">
              <a:lnSpc>
                <a:spcPct val="90000"/>
              </a:lnSpc>
            </a:pPr>
            <a:r>
              <a:rPr lang="en-US" altLang="zh-CN" smtClean="0"/>
              <a:t>Byte code modifier program modifies class byte code to support persistence</a:t>
            </a:r>
          </a:p>
          <a:p>
            <a:pPr lvl="3">
              <a:lnSpc>
                <a:spcPct val="90000"/>
              </a:lnSpc>
            </a:pPr>
            <a:r>
              <a:rPr lang="en-US" altLang="zh-CN" smtClean="0"/>
              <a:t>E.g. Fetch object on demand</a:t>
            </a:r>
          </a:p>
          <a:p>
            <a:pPr lvl="3">
              <a:lnSpc>
                <a:spcPct val="90000"/>
              </a:lnSpc>
            </a:pPr>
            <a:r>
              <a:rPr lang="en-US" altLang="zh-CN" smtClean="0"/>
              <a:t>Mark modified objects to be written back to database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Database mapping</a:t>
            </a:r>
          </a:p>
          <a:p>
            <a:pPr lvl="2">
              <a:lnSpc>
                <a:spcPct val="90000"/>
              </a:lnSpc>
            </a:pPr>
            <a:r>
              <a:rPr lang="en-US" altLang="zh-CN" smtClean="0"/>
              <a:t>Allows objects to be stored in a relational database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Class extents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Single reference type</a:t>
            </a:r>
          </a:p>
          <a:p>
            <a:pPr lvl="2">
              <a:lnSpc>
                <a:spcPct val="90000"/>
              </a:lnSpc>
            </a:pPr>
            <a:r>
              <a:rPr lang="en-US" altLang="zh-CN" smtClean="0"/>
              <a:t>no difference between in-memory pointer and persistent pointer</a:t>
            </a:r>
          </a:p>
          <a:p>
            <a:pPr lvl="2">
              <a:lnSpc>
                <a:spcPct val="90000"/>
              </a:lnSpc>
            </a:pPr>
            <a:r>
              <a:rPr lang="en-US" altLang="zh-CN" smtClean="0"/>
              <a:t>Implementation technique based on </a:t>
            </a:r>
            <a:r>
              <a:rPr lang="en-US" altLang="zh-CN" b="1" smtClean="0">
                <a:solidFill>
                  <a:srgbClr val="003399"/>
                </a:solidFill>
              </a:rPr>
              <a:t>hollow objects</a:t>
            </a:r>
            <a:r>
              <a:rPr lang="en-US" altLang="zh-CN" b="1" smtClean="0"/>
              <a:t> </a:t>
            </a:r>
            <a:r>
              <a:rPr lang="en-US" altLang="zh-CN" smtClean="0"/>
              <a:t>(a.k.a. </a:t>
            </a:r>
            <a:r>
              <a:rPr lang="en-US" altLang="zh-CN" b="1" smtClean="0">
                <a:solidFill>
                  <a:srgbClr val="003399"/>
                </a:solidFill>
              </a:rPr>
              <a:t>pointer swizzling</a:t>
            </a:r>
            <a:r>
              <a:rPr lang="en-US" altLang="zh-CN" smtClean="0"/>
              <a:t>)</a:t>
            </a:r>
            <a:endParaRPr lang="en-US" altLang="zh-CN" b="1" smtClean="0"/>
          </a:p>
        </p:txBody>
      </p:sp>
    </p:spTree>
    <p:extLst>
      <p:ext uri="{BB962C8B-B14F-4D97-AF65-F5344CB8AC3E}">
        <p14:creationId xmlns:p14="http://schemas.microsoft.com/office/powerpoint/2010/main" val="1619628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Object-Relational Mapping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4"/>
            <a:ext cx="7848600" cy="52482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 smtClean="0">
                <a:solidFill>
                  <a:srgbClr val="003399"/>
                </a:solidFill>
              </a:rPr>
              <a:t>Object-Relational Mapping (ORM)</a:t>
            </a:r>
            <a:r>
              <a:rPr lang="en-US" altLang="zh-CN" dirty="0" smtClean="0"/>
              <a:t> systems built on top of traditional relational databases</a:t>
            </a:r>
          </a:p>
          <a:p>
            <a:pPr>
              <a:lnSpc>
                <a:spcPct val="90000"/>
              </a:lnSpc>
            </a:pPr>
            <a:r>
              <a:rPr lang="en-US" altLang="zh-CN" dirty="0" err="1" smtClean="0"/>
              <a:t>Implementor</a:t>
            </a:r>
            <a:r>
              <a:rPr lang="en-US" altLang="zh-CN" dirty="0" smtClean="0"/>
              <a:t> provides a mapping from objects to relations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Objects are purely transient, no permanent object identity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Objects can be retried from database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System uses mapping to fetch relevant data from relations and construct objects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Updated objects are stored back in database by generating corresponding update/insert/delete statements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The </a:t>
            </a:r>
            <a:r>
              <a:rPr lang="en-US" altLang="zh-CN" b="1" dirty="0" smtClean="0">
                <a:solidFill>
                  <a:srgbClr val="003399"/>
                </a:solidFill>
              </a:rPr>
              <a:t>Hibernate</a:t>
            </a:r>
            <a:r>
              <a:rPr lang="en-US" altLang="zh-CN" dirty="0" smtClean="0"/>
              <a:t> ORM system is widely used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described in Section 9.4.2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Provides API to start/end transactions, fetch objects, </a:t>
            </a:r>
            <a:r>
              <a:rPr lang="en-US" altLang="zh-CN" dirty="0" err="1" smtClean="0"/>
              <a:t>etc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Provides query language operating directly on object model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/>
              <a:t>queries translated to SQL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Limitations: overheads, especially for bulk updates </a:t>
            </a:r>
          </a:p>
        </p:txBody>
      </p:sp>
    </p:spTree>
    <p:extLst>
      <p:ext uri="{BB962C8B-B14F-4D97-AF65-F5344CB8AC3E}">
        <p14:creationId xmlns:p14="http://schemas.microsoft.com/office/powerpoint/2010/main" val="1872783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778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Comparison of O-O and O-R Databases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072873"/>
            <a:ext cx="7848600" cy="4876800"/>
          </a:xfrm>
        </p:spPr>
        <p:txBody>
          <a:bodyPr/>
          <a:lstStyle/>
          <a:p>
            <a:r>
              <a:rPr lang="en-US" altLang="zh-CN" b="1" dirty="0" smtClean="0">
                <a:ea typeface="宋体" charset="-122"/>
              </a:rPr>
              <a:t>Relational systems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sz="1800" dirty="0" smtClean="0">
                <a:ea typeface="宋体" charset="-122"/>
              </a:rPr>
              <a:t>simple data types, </a:t>
            </a:r>
            <a:r>
              <a:rPr lang="en-US" altLang="zh-CN" sz="1800" dirty="0" smtClean="0">
                <a:solidFill>
                  <a:srgbClr val="C00000"/>
                </a:solidFill>
                <a:ea typeface="宋体" charset="-122"/>
              </a:rPr>
              <a:t>powerful query languages, high protection</a:t>
            </a:r>
            <a:r>
              <a:rPr lang="en-US" altLang="zh-CN" sz="1800" dirty="0" smtClean="0">
                <a:ea typeface="宋体" charset="-122"/>
              </a:rPr>
              <a:t>.</a:t>
            </a:r>
          </a:p>
          <a:p>
            <a:r>
              <a:rPr lang="en-US" altLang="zh-CN" b="1" dirty="0" smtClean="0">
                <a:ea typeface="宋体" charset="-122"/>
              </a:rPr>
              <a:t>Persistent-programming-language-based OODBs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sz="1800" dirty="0" smtClean="0">
                <a:ea typeface="宋体" charset="-122"/>
              </a:rPr>
              <a:t>complex data types, integration with programming language, high performance.</a:t>
            </a:r>
          </a:p>
          <a:p>
            <a:r>
              <a:rPr lang="en-US" altLang="zh-CN" b="1" dirty="0" smtClean="0">
                <a:ea typeface="宋体" charset="-122"/>
              </a:rPr>
              <a:t>Object-relational systems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complex data types, powerful query languages, high protection.</a:t>
            </a:r>
          </a:p>
          <a:p>
            <a:pPr>
              <a:lnSpc>
                <a:spcPct val="90000"/>
              </a:lnSpc>
            </a:pPr>
            <a:r>
              <a:rPr lang="en-US" altLang="zh-CN" b="1" dirty="0" smtClean="0"/>
              <a:t>Object-relational mapping systems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complex data types integrated with programming language, but built as a layer on top of a relational database system</a:t>
            </a:r>
          </a:p>
          <a:p>
            <a:r>
              <a:rPr lang="en-US" altLang="zh-CN" dirty="0" smtClean="0">
                <a:ea typeface="宋体" charset="-122"/>
              </a:rPr>
              <a:t>Note: Many real systems blur these boundaries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E.g. persistent programming language built as a wrapper on a relational database offers first two benefits, but may have poor performance.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77850" y="2000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Object-Relational Vs Object Oriented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Object-Relational </a:t>
            </a:r>
          </a:p>
          <a:p>
            <a:pPr lvl="1"/>
            <a:r>
              <a:rPr lang="en-US" altLang="zh-CN" sz="1800" dirty="0" smtClean="0">
                <a:solidFill>
                  <a:schemeClr val="tx2"/>
                </a:solidFill>
                <a:ea typeface="宋体" charset="-122"/>
              </a:rPr>
              <a:t>Based on traditional Relational Data model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Extend the data model to support complex data type, including object orientation and constructs to deal with added data types.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Allow attributes of tuples to have complex types, including non-atomic values such as nested relations.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Preserve relational foundations, in particular the declarative access to data, while extending modeling power.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Driven by </a:t>
            </a:r>
            <a:r>
              <a:rPr lang="en-US" altLang="zh-CN" sz="1800" dirty="0" smtClean="0">
                <a:solidFill>
                  <a:schemeClr val="tx2"/>
                </a:solidFill>
                <a:ea typeface="宋体" charset="-122"/>
              </a:rPr>
              <a:t>commercial DBMS vendors</a:t>
            </a:r>
            <a:r>
              <a:rPr lang="en-US" altLang="zh-CN" sz="1800" dirty="0" smtClean="0">
                <a:ea typeface="宋体" charset="-122"/>
              </a:rPr>
              <a:t>. </a:t>
            </a:r>
          </a:p>
          <a:p>
            <a:r>
              <a:rPr lang="en-US" altLang="zh-CN" dirty="0" smtClean="0">
                <a:ea typeface="宋体" charset="-122"/>
              </a:rPr>
              <a:t>Object-Oriented</a:t>
            </a:r>
          </a:p>
          <a:p>
            <a:pPr lvl="1"/>
            <a:r>
              <a:rPr lang="en-US" altLang="zh-CN" sz="1800" dirty="0" smtClean="0">
                <a:solidFill>
                  <a:schemeClr val="tx2"/>
                </a:solidFill>
                <a:ea typeface="宋体" charset="-122"/>
              </a:rPr>
              <a:t>Based on object-oriented programming languages</a:t>
            </a:r>
            <a:r>
              <a:rPr lang="en-US" altLang="zh-CN" sz="1800" dirty="0" smtClean="0">
                <a:ea typeface="宋体" charset="-122"/>
              </a:rPr>
              <a:t>, such as C++,Java;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Extend the data </a:t>
            </a:r>
            <a:r>
              <a:rPr lang="en-US" altLang="zh-CN" sz="1800" dirty="0" smtClean="0">
                <a:solidFill>
                  <a:schemeClr val="tx2"/>
                </a:solidFill>
                <a:ea typeface="宋体" charset="-122"/>
              </a:rPr>
              <a:t>persistency feature (seamlessly) </a:t>
            </a:r>
            <a:r>
              <a:rPr lang="en-US" altLang="zh-CN" sz="1800" dirty="0" smtClean="0">
                <a:ea typeface="宋体" charset="-122"/>
              </a:rPr>
              <a:t>to the programming language to support data storage and manipulation. </a:t>
            </a:r>
          </a:p>
          <a:p>
            <a:pPr lvl="2">
              <a:buFont typeface="Monotype Sorts" pitchFamily="2" charset="2"/>
              <a:buNone/>
            </a:pPr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End of Lecture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333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Complex Data </a:t>
            </a:r>
            <a:r>
              <a:rPr lang="en-US" dirty="0" smtClean="0">
                <a:ea typeface="+mj-ea"/>
              </a:rPr>
              <a:t>Types</a:t>
            </a:r>
            <a:endParaRPr lang="en-US" dirty="0">
              <a:ea typeface="+mj-ea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475" y="1160463"/>
            <a:ext cx="7591425" cy="4138612"/>
          </a:xfrm>
        </p:spPr>
        <p:txBody>
          <a:bodyPr/>
          <a:lstStyle/>
          <a:p>
            <a:r>
              <a:rPr lang="en-US" altLang="zh-CN" dirty="0" smtClean="0"/>
              <a:t>Motivation:</a:t>
            </a:r>
          </a:p>
          <a:p>
            <a:pPr lvl="1"/>
            <a:r>
              <a:rPr lang="en-US" altLang="zh-CN" dirty="0" smtClean="0"/>
              <a:t>Permit non-atomic domains (atomic </a:t>
            </a:r>
            <a:r>
              <a:rPr lang="en-US" altLang="zh-CN" dirty="0" smtClean="0">
                <a:sym typeface="Symbol" charset="2"/>
              </a:rPr>
              <a:t> indivisible)</a:t>
            </a:r>
          </a:p>
          <a:p>
            <a:pPr lvl="1"/>
            <a:r>
              <a:rPr lang="en-US" altLang="zh-CN" dirty="0" smtClean="0">
                <a:sym typeface="Symbol" charset="2"/>
              </a:rPr>
              <a:t>Example of non-atomic domain:  set of integers, or set of tuples</a:t>
            </a:r>
          </a:p>
          <a:p>
            <a:pPr lvl="1"/>
            <a:r>
              <a:rPr lang="en-US" altLang="zh-CN" dirty="0" smtClean="0">
                <a:sym typeface="Symbol" charset="2"/>
              </a:rPr>
              <a:t>Allows more intuitive modeling for applications with complex data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/>
              <a:t>Intuitive definition:</a:t>
            </a:r>
          </a:p>
          <a:p>
            <a:pPr lvl="1"/>
            <a:r>
              <a:rPr lang="en-US" altLang="zh-CN" dirty="0" smtClean="0"/>
              <a:t>allow relations whenever we allow atomic (scalar) values — relations within relations</a:t>
            </a:r>
          </a:p>
          <a:p>
            <a:pPr lvl="1"/>
            <a:r>
              <a:rPr lang="en-US" altLang="zh-CN" dirty="0" smtClean="0"/>
              <a:t>Retains mathematical foundation of relational model </a:t>
            </a:r>
          </a:p>
          <a:p>
            <a:pPr lvl="1"/>
            <a:r>
              <a:rPr lang="en-US" altLang="zh-CN" dirty="0" smtClean="0"/>
              <a:t>Violates first normal form.</a:t>
            </a:r>
          </a:p>
        </p:txBody>
      </p:sp>
    </p:spTree>
    <p:extLst>
      <p:ext uri="{BB962C8B-B14F-4D97-AF65-F5344CB8AC3E}">
        <p14:creationId xmlns:p14="http://schemas.microsoft.com/office/powerpoint/2010/main" val="302192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of a Nested Relation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9300" y="1096963"/>
            <a:ext cx="6564313" cy="3016250"/>
          </a:xfrm>
        </p:spPr>
        <p:txBody>
          <a:bodyPr/>
          <a:lstStyle/>
          <a:p>
            <a:r>
              <a:rPr lang="en-US" altLang="zh-CN" dirty="0" smtClean="0"/>
              <a:t>Example:  library information system</a:t>
            </a:r>
          </a:p>
          <a:p>
            <a:r>
              <a:rPr lang="en-US" altLang="zh-CN" dirty="0" smtClean="0"/>
              <a:t>Each book has </a:t>
            </a:r>
          </a:p>
          <a:p>
            <a:pPr lvl="1"/>
            <a:r>
              <a:rPr lang="en-US" altLang="zh-CN" dirty="0" smtClean="0"/>
              <a:t>title, </a:t>
            </a:r>
          </a:p>
          <a:p>
            <a:pPr lvl="1"/>
            <a:r>
              <a:rPr lang="en-US" altLang="zh-CN" dirty="0" smtClean="0"/>
              <a:t>a list (array) of authors,</a:t>
            </a:r>
          </a:p>
          <a:p>
            <a:pPr lvl="1"/>
            <a:r>
              <a:rPr lang="en-US" altLang="zh-CN" dirty="0" smtClean="0"/>
              <a:t>Publisher, with subfields </a:t>
            </a:r>
            <a:r>
              <a:rPr lang="en-US" altLang="zh-CN" i="1" dirty="0" smtClean="0"/>
              <a:t>name</a:t>
            </a:r>
            <a:r>
              <a:rPr lang="en-US" altLang="zh-CN" dirty="0" smtClean="0"/>
              <a:t> and </a:t>
            </a:r>
            <a:r>
              <a:rPr lang="en-US" altLang="zh-CN" i="1" dirty="0" smtClean="0"/>
              <a:t>branch</a:t>
            </a:r>
            <a:r>
              <a:rPr lang="en-US" altLang="zh-CN" dirty="0" smtClean="0"/>
              <a:t>, and</a:t>
            </a:r>
          </a:p>
          <a:p>
            <a:pPr lvl="1"/>
            <a:r>
              <a:rPr lang="en-US" altLang="zh-CN" dirty="0" smtClean="0"/>
              <a:t>a set of keywords</a:t>
            </a:r>
          </a:p>
          <a:p>
            <a:r>
              <a:rPr lang="en-US" altLang="zh-CN" dirty="0" smtClean="0"/>
              <a:t>Non-1NF relation </a:t>
            </a:r>
            <a:r>
              <a:rPr lang="en-US" altLang="zh-CN" i="1" dirty="0" smtClean="0"/>
              <a:t>books</a:t>
            </a:r>
            <a:endParaRPr lang="en-US" altLang="zh-CN" dirty="0" smtClean="0"/>
          </a:p>
        </p:txBody>
      </p:sp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3969588"/>
            <a:ext cx="7305675" cy="124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495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4NF Decomposition of Nested Relation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147763"/>
            <a:ext cx="3857625" cy="5249862"/>
          </a:xfrm>
        </p:spPr>
        <p:txBody>
          <a:bodyPr/>
          <a:lstStyle/>
          <a:p>
            <a:r>
              <a:rPr lang="en-US" altLang="zh-CN" dirty="0" smtClean="0">
                <a:sym typeface="Monotype Sorts" pitchFamily="2" charset="2"/>
              </a:rPr>
              <a:t>Suppose for simplicity that title uniquely identifies a book</a:t>
            </a:r>
          </a:p>
          <a:p>
            <a:pPr lvl="1"/>
            <a:r>
              <a:rPr lang="en-US" altLang="zh-CN" dirty="0" smtClean="0">
                <a:sym typeface="Monotype Sorts" pitchFamily="2" charset="2"/>
              </a:rPr>
              <a:t>In real world ISBN is a unique identifier </a:t>
            </a:r>
          </a:p>
          <a:p>
            <a:r>
              <a:rPr lang="en-US" altLang="zh-CN" dirty="0" smtClean="0">
                <a:sym typeface="Monotype Sorts" pitchFamily="2" charset="2"/>
              </a:rPr>
              <a:t>Decompose </a:t>
            </a:r>
            <a:r>
              <a:rPr lang="en-US" altLang="zh-CN" i="1" dirty="0" smtClean="0">
                <a:sym typeface="Monotype Sorts" pitchFamily="2" charset="2"/>
              </a:rPr>
              <a:t>books </a:t>
            </a:r>
            <a:r>
              <a:rPr lang="en-US" altLang="zh-CN" dirty="0" smtClean="0">
                <a:sym typeface="Monotype Sorts" pitchFamily="2" charset="2"/>
              </a:rPr>
              <a:t>into 4NF using the schemas:</a:t>
            </a:r>
          </a:p>
          <a:p>
            <a:pPr lvl="1"/>
            <a:r>
              <a:rPr lang="en-US" altLang="zh-CN" dirty="0" smtClean="0">
                <a:sym typeface="Monotype Sorts" pitchFamily="2" charset="2"/>
              </a:rPr>
              <a:t>(</a:t>
            </a:r>
            <a:r>
              <a:rPr lang="en-US" altLang="zh-CN" i="1" dirty="0" smtClean="0">
                <a:sym typeface="Monotype Sorts" pitchFamily="2" charset="2"/>
              </a:rPr>
              <a:t>title, author, position </a:t>
            </a:r>
            <a:r>
              <a:rPr lang="en-US" altLang="zh-CN" dirty="0" smtClean="0">
                <a:sym typeface="Monotype Sorts" pitchFamily="2" charset="2"/>
              </a:rPr>
              <a:t>)</a:t>
            </a:r>
            <a:endParaRPr lang="en-US" altLang="zh-CN" i="1" dirty="0" smtClean="0">
              <a:sym typeface="Monotype Sorts" pitchFamily="2" charset="2"/>
            </a:endParaRPr>
          </a:p>
          <a:p>
            <a:pPr lvl="1"/>
            <a:r>
              <a:rPr lang="en-US" altLang="zh-CN" dirty="0" smtClean="0">
                <a:sym typeface="Monotype Sorts" pitchFamily="2" charset="2"/>
              </a:rPr>
              <a:t>(</a:t>
            </a:r>
            <a:r>
              <a:rPr lang="en-US" altLang="zh-CN" i="1" dirty="0" smtClean="0">
                <a:sym typeface="Monotype Sorts" pitchFamily="2" charset="2"/>
              </a:rPr>
              <a:t>title, keyword </a:t>
            </a:r>
            <a:r>
              <a:rPr lang="en-US" altLang="zh-CN" dirty="0" smtClean="0">
                <a:sym typeface="Monotype Sorts" pitchFamily="2" charset="2"/>
              </a:rPr>
              <a:t>)</a:t>
            </a:r>
            <a:endParaRPr lang="en-US" altLang="zh-CN" i="1" dirty="0" smtClean="0">
              <a:sym typeface="Monotype Sorts" pitchFamily="2" charset="2"/>
            </a:endParaRPr>
          </a:p>
          <a:p>
            <a:pPr lvl="1"/>
            <a:r>
              <a:rPr lang="en-US" altLang="zh-CN" dirty="0" smtClean="0">
                <a:sym typeface="Monotype Sorts" pitchFamily="2" charset="2"/>
              </a:rPr>
              <a:t>(</a:t>
            </a:r>
            <a:r>
              <a:rPr lang="en-US" altLang="zh-CN" i="1" dirty="0" smtClean="0">
                <a:sym typeface="Monotype Sorts" pitchFamily="2" charset="2"/>
              </a:rPr>
              <a:t>title, pub-name, pub-branch </a:t>
            </a:r>
            <a:r>
              <a:rPr lang="en-US" altLang="zh-CN" dirty="0" smtClean="0">
                <a:sym typeface="Monotype Sorts" pitchFamily="2" charset="2"/>
              </a:rPr>
              <a:t>)</a:t>
            </a:r>
          </a:p>
          <a:p>
            <a:r>
              <a:rPr lang="en-US" altLang="zh-CN" dirty="0" smtClean="0"/>
              <a:t>4NF design requires users to include joins in their queries.</a:t>
            </a:r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1069973"/>
            <a:ext cx="3571876" cy="486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057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Complex Types and SQL:1999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5500" y="965200"/>
            <a:ext cx="7435850" cy="5499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Extensions to SQL to support complex types include: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Collection and large object types</a:t>
            </a:r>
          </a:p>
          <a:p>
            <a:pPr lvl="2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Nested relations are an example of collection types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Structured types</a:t>
            </a:r>
          </a:p>
          <a:p>
            <a:pPr lvl="2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Nested record structures like composite attributes 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Inheritance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Object orientation</a:t>
            </a:r>
          </a:p>
          <a:p>
            <a:pPr lvl="2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Including object identifiers and references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Our description is mainly based on the SQL:1999 standard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Not fully implemented in any database system currently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But some features are present in each of the major commercial database systems</a:t>
            </a:r>
          </a:p>
          <a:p>
            <a:pPr lvl="2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Read the manual of your database system to see what it supports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zh-CN" sz="180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Structured Types and Inheritance in SQL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6000"/>
            <a:ext cx="7848600" cy="5346700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zh-CN" sz="1800" dirty="0" smtClean="0">
                <a:solidFill>
                  <a:schemeClr val="tx2"/>
                </a:solidFill>
                <a:ea typeface="宋体" charset="-122"/>
              </a:rPr>
              <a:t>Structured types</a:t>
            </a:r>
            <a:r>
              <a:rPr lang="en-US" altLang="zh-CN" sz="1800" dirty="0" smtClean="0">
                <a:ea typeface="宋体" charset="-122"/>
              </a:rPr>
              <a:t> can be declared and used in SQL</a:t>
            </a:r>
          </a:p>
          <a:p>
            <a:pPr lvl="2">
              <a:buFont typeface="Monotype Sorts" pitchFamily="2" charset="2"/>
              <a:buNone/>
              <a:tabLst>
                <a:tab pos="625475" algn="l"/>
              </a:tabLst>
            </a:pPr>
            <a:r>
              <a:rPr lang="en-US" altLang="zh-CN" sz="2200" b="1" dirty="0" smtClean="0">
                <a:ea typeface="宋体" charset="-122"/>
              </a:rPr>
              <a:t> 	    	</a:t>
            </a: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create type </a:t>
            </a:r>
            <a:r>
              <a:rPr lang="en-US" altLang="zh-CN" sz="1400" i="1" dirty="0" smtClean="0">
                <a:solidFill>
                  <a:schemeClr val="tx2"/>
                </a:solidFill>
                <a:latin typeface="Cambria Math" pitchFamily="18" charset="0"/>
                <a:ea typeface="宋体" charset="-122"/>
              </a:rPr>
              <a:t>Name</a:t>
            </a: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 as</a:t>
            </a:r>
            <a:br>
              <a:rPr lang="en-US" altLang="zh-CN" sz="1400" dirty="0" smtClean="0">
                <a:latin typeface="Cambria Math" pitchFamily="18" charset="0"/>
                <a:ea typeface="宋体" charset="-122"/>
              </a:rPr>
            </a:b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	    (</a:t>
            </a:r>
            <a:r>
              <a:rPr lang="en-US" altLang="zh-CN" sz="1400" dirty="0" err="1" smtClean="0">
                <a:latin typeface="Cambria Math" pitchFamily="18" charset="0"/>
                <a:ea typeface="宋体" charset="-122"/>
              </a:rPr>
              <a:t>first</a:t>
            </a:r>
            <a:r>
              <a:rPr lang="en-US" altLang="zh-CN" sz="1400" i="1" dirty="0" err="1" smtClean="0">
                <a:latin typeface="Cambria Math" pitchFamily="18" charset="0"/>
                <a:ea typeface="宋体" charset="-122"/>
              </a:rPr>
              <a:t>name</a:t>
            </a: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         varchar(20),</a:t>
            </a:r>
            <a:br>
              <a:rPr lang="en-US" altLang="zh-CN" sz="1400" dirty="0" smtClean="0">
                <a:latin typeface="Cambria Math" pitchFamily="18" charset="0"/>
                <a:ea typeface="宋体" charset="-122"/>
              </a:rPr>
            </a:b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	     </a:t>
            </a:r>
            <a:r>
              <a:rPr lang="en-US" altLang="zh-CN" sz="1400" i="1" dirty="0" err="1" smtClean="0">
                <a:latin typeface="Cambria Math" pitchFamily="18" charset="0"/>
                <a:ea typeface="宋体" charset="-122"/>
              </a:rPr>
              <a:t>lastname</a:t>
            </a:r>
            <a:r>
              <a:rPr lang="en-US" altLang="zh-CN" sz="1400" i="1" dirty="0" smtClean="0">
                <a:latin typeface="Cambria Math" pitchFamily="18" charset="0"/>
                <a:ea typeface="宋体" charset="-122"/>
              </a:rPr>
              <a:t>           </a:t>
            </a: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varchar(20))</a:t>
            </a:r>
            <a:br>
              <a:rPr lang="en-US" altLang="zh-CN" sz="1400" dirty="0" smtClean="0">
                <a:latin typeface="Cambria Math" pitchFamily="18" charset="0"/>
                <a:ea typeface="宋体" charset="-122"/>
              </a:rPr>
            </a:b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    		final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  <a:tabLst>
                <a:tab pos="625475" algn="l"/>
              </a:tabLst>
            </a:pP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		create type </a:t>
            </a:r>
            <a:r>
              <a:rPr lang="en-US" altLang="zh-CN" sz="1400" i="1" dirty="0" smtClean="0">
                <a:solidFill>
                  <a:schemeClr val="tx2"/>
                </a:solidFill>
                <a:latin typeface="Cambria Math" pitchFamily="18" charset="0"/>
                <a:ea typeface="宋体" charset="-122"/>
              </a:rPr>
              <a:t>Address</a:t>
            </a:r>
            <a:r>
              <a:rPr lang="en-US" altLang="zh-CN" sz="1400" i="1" dirty="0" smtClean="0">
                <a:latin typeface="Cambria Math" pitchFamily="18" charset="0"/>
                <a:ea typeface="宋体" charset="-122"/>
              </a:rPr>
              <a:t> </a:t>
            </a: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as</a:t>
            </a:r>
            <a:br>
              <a:rPr lang="en-US" altLang="zh-CN" sz="1400" dirty="0" smtClean="0">
                <a:latin typeface="Cambria Math" pitchFamily="18" charset="0"/>
                <a:ea typeface="宋体" charset="-122"/>
              </a:rPr>
            </a:b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	    (</a:t>
            </a:r>
            <a:r>
              <a:rPr lang="en-US" altLang="zh-CN" sz="1400" i="1" dirty="0" smtClean="0">
                <a:latin typeface="Cambria Math" pitchFamily="18" charset="0"/>
                <a:ea typeface="宋体" charset="-122"/>
              </a:rPr>
              <a:t>street          </a:t>
            </a: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varchar(20),</a:t>
            </a:r>
            <a:br>
              <a:rPr lang="en-US" altLang="zh-CN" sz="1400" dirty="0" smtClean="0">
                <a:latin typeface="Cambria Math" pitchFamily="18" charset="0"/>
                <a:ea typeface="宋体" charset="-122"/>
              </a:rPr>
            </a:b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	     </a:t>
            </a:r>
            <a:r>
              <a:rPr lang="en-US" altLang="zh-CN" sz="1400" i="1" dirty="0" smtClean="0">
                <a:latin typeface="Cambria Math" pitchFamily="18" charset="0"/>
                <a:ea typeface="宋体" charset="-122"/>
              </a:rPr>
              <a:t>city	    </a:t>
            </a: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varchar(20),</a:t>
            </a:r>
            <a:br>
              <a:rPr lang="en-US" altLang="zh-CN" sz="1400" dirty="0" smtClean="0">
                <a:latin typeface="Cambria Math" pitchFamily="18" charset="0"/>
                <a:ea typeface="宋体" charset="-122"/>
              </a:rPr>
            </a:b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	     </a:t>
            </a:r>
            <a:r>
              <a:rPr lang="en-US" altLang="zh-CN" sz="1400" i="1" dirty="0" err="1" smtClean="0">
                <a:latin typeface="Cambria Math" pitchFamily="18" charset="0"/>
                <a:ea typeface="宋体" charset="-122"/>
              </a:rPr>
              <a:t>zipcode</a:t>
            </a:r>
            <a:r>
              <a:rPr lang="en-US" altLang="zh-CN" sz="1400" i="1" dirty="0" smtClean="0">
                <a:latin typeface="Cambria Math" pitchFamily="18" charset="0"/>
                <a:ea typeface="宋体" charset="-122"/>
              </a:rPr>
              <a:t>	    </a:t>
            </a: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varchar(20))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  <a:tabLst>
                <a:tab pos="625475" algn="l"/>
              </a:tabLst>
            </a:pP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			not final</a:t>
            </a:r>
          </a:p>
          <a:p>
            <a:pPr lvl="1">
              <a:tabLst>
                <a:tab pos="625475" algn="l"/>
              </a:tabLst>
            </a:pPr>
            <a:r>
              <a:rPr lang="en-US" altLang="zh-CN" sz="1600" dirty="0" smtClean="0">
                <a:ea typeface="宋体" charset="-122"/>
              </a:rPr>
              <a:t>Note: </a:t>
            </a:r>
            <a:r>
              <a:rPr lang="en-US" altLang="zh-CN" sz="1600" b="1" dirty="0" smtClean="0">
                <a:ea typeface="宋体" charset="-122"/>
              </a:rPr>
              <a:t>final </a:t>
            </a:r>
            <a:r>
              <a:rPr lang="en-US" altLang="zh-CN" sz="1600" dirty="0" smtClean="0">
                <a:ea typeface="宋体" charset="-122"/>
              </a:rPr>
              <a:t>and</a:t>
            </a:r>
            <a:r>
              <a:rPr lang="en-US" altLang="zh-CN" sz="1600" b="1" dirty="0" smtClean="0">
                <a:ea typeface="宋体" charset="-122"/>
              </a:rPr>
              <a:t> not final </a:t>
            </a:r>
            <a:r>
              <a:rPr lang="en-US" altLang="zh-CN" sz="1600" dirty="0" smtClean="0">
                <a:ea typeface="宋体" charset="-122"/>
              </a:rPr>
              <a:t> indicate whether subtypes can be created</a:t>
            </a:r>
          </a:p>
          <a:p>
            <a:pPr>
              <a:tabLst>
                <a:tab pos="625475" algn="l"/>
              </a:tabLst>
            </a:pPr>
            <a:r>
              <a:rPr lang="en-US" altLang="zh-CN" sz="1800" dirty="0" smtClean="0">
                <a:ea typeface="宋体" charset="-122"/>
              </a:rPr>
              <a:t>Structured types can be used to create tables with composite attributes</a:t>
            </a:r>
          </a:p>
          <a:p>
            <a:pPr lvl="2">
              <a:lnSpc>
                <a:spcPct val="60000"/>
              </a:lnSpc>
              <a:buFont typeface="Monotype Sorts" pitchFamily="2" charset="2"/>
              <a:buNone/>
              <a:tabLst>
                <a:tab pos="625475" algn="l"/>
              </a:tabLst>
            </a:pP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            	</a:t>
            </a:r>
          </a:p>
          <a:p>
            <a:pPr lvl="2">
              <a:lnSpc>
                <a:spcPct val="60000"/>
              </a:lnSpc>
              <a:buFont typeface="Monotype Sorts" pitchFamily="2" charset="2"/>
              <a:buNone/>
              <a:tabLst>
                <a:tab pos="625475" algn="l"/>
              </a:tabLst>
            </a:pP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		create table </a:t>
            </a:r>
            <a:r>
              <a:rPr lang="en-US" altLang="zh-CN" sz="1400" i="1" dirty="0" smtClean="0">
                <a:latin typeface="Cambria Math" pitchFamily="18" charset="0"/>
                <a:ea typeface="宋体" charset="-122"/>
              </a:rPr>
              <a:t>person </a:t>
            </a: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(</a:t>
            </a:r>
          </a:p>
          <a:p>
            <a:pPr lvl="2">
              <a:lnSpc>
                <a:spcPct val="60000"/>
              </a:lnSpc>
              <a:buFont typeface="Monotype Sorts" pitchFamily="2" charset="2"/>
              <a:buNone/>
              <a:tabLst>
                <a:tab pos="625475" algn="l"/>
              </a:tabLst>
            </a:pP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			</a:t>
            </a:r>
            <a:r>
              <a:rPr lang="en-US" altLang="zh-CN" sz="1400" i="1" dirty="0" smtClean="0">
                <a:latin typeface="Cambria Math" pitchFamily="18" charset="0"/>
                <a:ea typeface="宋体" charset="-122"/>
              </a:rPr>
              <a:t>name</a:t>
            </a: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	  </a:t>
            </a:r>
            <a:r>
              <a:rPr lang="en-US" altLang="zh-CN" sz="1400" dirty="0" smtClean="0">
                <a:solidFill>
                  <a:srgbClr val="00B050"/>
                </a:solidFill>
                <a:latin typeface="Cambria Math" pitchFamily="18" charset="0"/>
                <a:ea typeface="宋体" charset="-122"/>
              </a:rPr>
              <a:t>Name</a:t>
            </a: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,</a:t>
            </a:r>
          </a:p>
          <a:p>
            <a:pPr lvl="2">
              <a:lnSpc>
                <a:spcPct val="60000"/>
              </a:lnSpc>
              <a:buFont typeface="Monotype Sorts" pitchFamily="2" charset="2"/>
              <a:buNone/>
              <a:tabLst>
                <a:tab pos="625475" algn="l"/>
              </a:tabLst>
            </a:pP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			</a:t>
            </a:r>
            <a:r>
              <a:rPr lang="en-US" altLang="zh-CN" sz="1400" i="1" dirty="0" smtClean="0">
                <a:latin typeface="Cambria Math" pitchFamily="18" charset="0"/>
                <a:ea typeface="宋体" charset="-122"/>
              </a:rPr>
              <a:t>address</a:t>
            </a: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	   </a:t>
            </a:r>
            <a:r>
              <a:rPr lang="en-US" altLang="zh-CN" sz="1400" dirty="0" smtClean="0">
                <a:solidFill>
                  <a:srgbClr val="00B050"/>
                </a:solidFill>
                <a:latin typeface="Cambria Math" pitchFamily="18" charset="0"/>
                <a:ea typeface="宋体" charset="-122"/>
              </a:rPr>
              <a:t>Address</a:t>
            </a: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,</a:t>
            </a:r>
          </a:p>
          <a:p>
            <a:pPr lvl="2">
              <a:lnSpc>
                <a:spcPct val="60000"/>
              </a:lnSpc>
              <a:buFont typeface="Monotype Sorts" pitchFamily="2" charset="2"/>
              <a:buNone/>
              <a:tabLst>
                <a:tab pos="625475" algn="l"/>
              </a:tabLst>
            </a:pP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		 	</a:t>
            </a:r>
            <a:r>
              <a:rPr lang="en-US" altLang="zh-CN" sz="1400" i="1" dirty="0" err="1" smtClean="0">
                <a:latin typeface="Cambria Math" pitchFamily="18" charset="0"/>
                <a:ea typeface="宋体" charset="-122"/>
              </a:rPr>
              <a:t>dateOfBirth</a:t>
            </a:r>
            <a:r>
              <a:rPr lang="en-US" altLang="zh-CN" sz="1400" dirty="0" smtClean="0">
                <a:latin typeface="Cambria Math" pitchFamily="18" charset="0"/>
                <a:ea typeface="宋体" charset="-122"/>
              </a:rPr>
              <a:t>    date)</a:t>
            </a:r>
          </a:p>
          <a:p>
            <a:pPr lvl="2">
              <a:lnSpc>
                <a:spcPct val="60000"/>
              </a:lnSpc>
              <a:buFont typeface="Monotype Sorts" pitchFamily="2" charset="2"/>
              <a:buNone/>
              <a:tabLst>
                <a:tab pos="625475" algn="l"/>
              </a:tabLst>
            </a:pPr>
            <a:endParaRPr lang="en-US" altLang="zh-CN" sz="1400" dirty="0" smtClean="0">
              <a:latin typeface="Cambria Math" pitchFamily="18" charset="0"/>
              <a:ea typeface="宋体" charset="-122"/>
            </a:endParaRPr>
          </a:p>
          <a:p>
            <a:pPr>
              <a:lnSpc>
                <a:spcPct val="60000"/>
              </a:lnSpc>
              <a:tabLst>
                <a:tab pos="625475" algn="l"/>
              </a:tabLst>
            </a:pPr>
            <a:r>
              <a:rPr lang="en-US" altLang="zh-CN" sz="1800" dirty="0" smtClean="0">
                <a:ea typeface="宋体" charset="-122"/>
              </a:rPr>
              <a:t>Dot notation used to reference components: </a:t>
            </a:r>
            <a:r>
              <a:rPr lang="en-US" altLang="zh-CN" sz="1800" i="1" dirty="0" err="1" smtClean="0">
                <a:ea typeface="宋体" charset="-122"/>
              </a:rPr>
              <a:t>name.firstname</a:t>
            </a:r>
            <a:endParaRPr lang="en-US" altLang="zh-CN" sz="1800" i="1" dirty="0" smtClean="0">
              <a:ea typeface="宋体" charset="-122"/>
            </a:endParaRPr>
          </a:p>
          <a:p>
            <a:pPr lvl="1">
              <a:buFont typeface="Monotype Sorts" pitchFamily="2" charset="2"/>
              <a:buNone/>
              <a:tabLst>
                <a:tab pos="625475" algn="l"/>
              </a:tabLst>
            </a:pPr>
            <a:endParaRPr lang="en-US" altLang="zh-CN" sz="16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Structured Types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User-defined row types</a:t>
            </a:r>
          </a:p>
          <a:p>
            <a:pPr lvl="2">
              <a:buNone/>
            </a:pP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create type </a:t>
            </a:r>
            <a:r>
              <a:rPr lang="en-US" altLang="zh-CN" sz="1600" dirty="0" err="1" smtClean="0">
                <a:solidFill>
                  <a:srgbClr val="FF0000"/>
                </a:solidFill>
                <a:latin typeface="Cambria Math" pitchFamily="18" charset="0"/>
                <a:ea typeface="宋体" charset="-122"/>
              </a:rPr>
              <a:t>PersonType</a:t>
            </a:r>
            <a:r>
              <a:rPr lang="en-US" altLang="zh-CN" sz="1600" dirty="0" smtClean="0">
                <a:solidFill>
                  <a:srgbClr val="FF0000"/>
                </a:solidFill>
                <a:latin typeface="Cambria Math" pitchFamily="18" charset="0"/>
                <a:ea typeface="宋体" charset="-122"/>
              </a:rPr>
              <a:t> 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as (</a:t>
            </a:r>
            <a:br>
              <a:rPr lang="en-US" altLang="zh-CN" sz="1600" dirty="0" smtClean="0">
                <a:latin typeface="Cambria Math" pitchFamily="18" charset="0"/>
                <a:ea typeface="宋体" charset="-122"/>
              </a:rPr>
            </a:b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name </a:t>
            </a:r>
            <a:r>
              <a:rPr lang="en-US" altLang="zh-CN" sz="1600" dirty="0" err="1" smtClean="0">
                <a:latin typeface="Cambria Math" pitchFamily="18" charset="0"/>
                <a:ea typeface="宋体" charset="-122"/>
              </a:rPr>
              <a:t>Name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,</a:t>
            </a:r>
            <a:br>
              <a:rPr lang="en-US" altLang="zh-CN" sz="1600" dirty="0" smtClean="0">
                <a:latin typeface="Cambria Math" pitchFamily="18" charset="0"/>
                <a:ea typeface="宋体" charset="-122"/>
              </a:rPr>
            </a:b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address </a:t>
            </a:r>
            <a:r>
              <a:rPr lang="en-US" altLang="zh-CN" sz="1600" dirty="0" err="1" smtClean="0">
                <a:latin typeface="Cambria Math" pitchFamily="18" charset="0"/>
                <a:ea typeface="宋体" charset="-122"/>
              </a:rPr>
              <a:t>Address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,</a:t>
            </a:r>
            <a:br>
              <a:rPr lang="en-US" altLang="zh-CN" sz="1600" dirty="0" smtClean="0">
                <a:latin typeface="Cambria Math" pitchFamily="18" charset="0"/>
                <a:ea typeface="宋体" charset="-122"/>
              </a:rPr>
            </a:br>
            <a:r>
              <a:rPr lang="en-US" altLang="zh-CN" sz="1600" dirty="0" err="1" smtClean="0">
                <a:latin typeface="Cambria Math" pitchFamily="18" charset="0"/>
                <a:ea typeface="宋体" charset="-122"/>
              </a:rPr>
              <a:t>dateOfBirth</a:t>
            </a: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 date)</a:t>
            </a:r>
            <a:br>
              <a:rPr lang="en-US" altLang="zh-CN" sz="1600" dirty="0" smtClean="0">
                <a:latin typeface="Cambria Math" pitchFamily="18" charset="0"/>
                <a:ea typeface="宋体" charset="-122"/>
              </a:rPr>
            </a:br>
            <a:r>
              <a:rPr lang="en-US" altLang="zh-CN" sz="1600" dirty="0" smtClean="0">
                <a:latin typeface="Cambria Math" pitchFamily="18" charset="0"/>
                <a:ea typeface="宋体" charset="-122"/>
              </a:rPr>
              <a:t>not final</a:t>
            </a:r>
          </a:p>
          <a:p>
            <a:r>
              <a:rPr lang="en-US" altLang="zh-CN" dirty="0" smtClean="0">
                <a:ea typeface="宋体" charset="-122"/>
              </a:rPr>
              <a:t>Can then create a table whose rows are a user-defined type</a:t>
            </a:r>
          </a:p>
          <a:p>
            <a:pPr lvl="2">
              <a:buFont typeface="Monotype Sorts" pitchFamily="2" charset="2"/>
              <a:buNone/>
            </a:pPr>
            <a:r>
              <a:rPr lang="en-US" altLang="zh-CN" sz="1800" dirty="0" smtClean="0">
                <a:latin typeface="DFKai-SB" pitchFamily="65" charset="-120"/>
                <a:ea typeface="DFKai-SB" pitchFamily="65" charset="-120"/>
              </a:rPr>
              <a:t>create table </a:t>
            </a:r>
            <a:r>
              <a:rPr lang="en-US" altLang="zh-CN" sz="1800" i="1" dirty="0" smtClean="0">
                <a:solidFill>
                  <a:schemeClr val="tx2"/>
                </a:solidFill>
                <a:latin typeface="DFKai-SB" pitchFamily="65" charset="-120"/>
                <a:ea typeface="DFKai-SB" pitchFamily="65" charset="-120"/>
              </a:rPr>
              <a:t>person</a:t>
            </a:r>
            <a:r>
              <a:rPr lang="en-US" altLang="zh-CN" sz="1800" dirty="0" smtClean="0">
                <a:latin typeface="DFKai-SB" pitchFamily="65" charset="-120"/>
                <a:ea typeface="DFKai-SB" pitchFamily="65" charset="-120"/>
              </a:rPr>
              <a:t> of </a:t>
            </a:r>
            <a:r>
              <a:rPr lang="en-US" altLang="zh-CN" sz="1800" i="1" dirty="0" err="1" smtClean="0">
                <a:solidFill>
                  <a:srgbClr val="00B050"/>
                </a:solidFill>
                <a:latin typeface="DFKai-SB" pitchFamily="65" charset="-120"/>
                <a:ea typeface="DFKai-SB" pitchFamily="65" charset="-120"/>
              </a:rPr>
              <a:t>PersonType</a:t>
            </a:r>
            <a:endParaRPr lang="en-US" altLang="zh-CN" sz="1800" i="1" dirty="0" smtClean="0">
              <a:solidFill>
                <a:srgbClr val="00B050"/>
              </a:solidFill>
              <a:latin typeface="DFKai-SB" pitchFamily="65" charset="-120"/>
              <a:ea typeface="DFKai-SB" pitchFamily="65" charset="-120"/>
            </a:endParaRPr>
          </a:p>
          <a:p>
            <a:r>
              <a:rPr lang="en-US" altLang="zh-CN" dirty="0" smtClean="0"/>
              <a:t>Alternative using </a:t>
            </a:r>
            <a:r>
              <a:rPr lang="en-US" altLang="zh-CN" b="1" dirty="0" smtClean="0"/>
              <a:t>unnamed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row types</a:t>
            </a:r>
            <a:r>
              <a:rPr lang="en-US" altLang="zh-CN" dirty="0" smtClean="0"/>
              <a:t>.</a:t>
            </a:r>
          </a:p>
          <a:p>
            <a:pPr>
              <a:buFont typeface="Monotype Sorts" charset="2"/>
              <a:buNone/>
            </a:pPr>
            <a:r>
              <a:rPr lang="en-US" altLang="zh-CN" sz="1800" dirty="0" smtClean="0"/>
              <a:t>	    </a:t>
            </a:r>
            <a:r>
              <a:rPr lang="en-US" altLang="zh-CN" sz="1800" b="1" dirty="0" smtClean="0"/>
              <a:t>create table </a:t>
            </a:r>
            <a:r>
              <a:rPr lang="en-US" altLang="zh-CN" sz="1800" i="1" dirty="0" err="1" smtClean="0"/>
              <a:t>person_r</a:t>
            </a:r>
            <a:r>
              <a:rPr lang="en-US" altLang="zh-CN" sz="1800" dirty="0" smtClean="0"/>
              <a:t>(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zh-CN" sz="1800" dirty="0" smtClean="0"/>
              <a:t>			</a:t>
            </a:r>
            <a:r>
              <a:rPr lang="en-US" altLang="zh-CN" sz="1800" i="1" dirty="0" smtClean="0"/>
              <a:t>name	</a:t>
            </a:r>
            <a:r>
              <a:rPr lang="en-US" altLang="zh-CN" sz="1800" b="1" dirty="0" smtClean="0"/>
              <a:t>row(</a:t>
            </a:r>
            <a:r>
              <a:rPr lang="en-US" altLang="zh-CN" sz="1800" dirty="0" err="1" smtClean="0"/>
              <a:t>first</a:t>
            </a:r>
            <a:r>
              <a:rPr lang="en-US" altLang="zh-CN" sz="1800" i="1" dirty="0" err="1" smtClean="0"/>
              <a:t>name</a:t>
            </a:r>
            <a:r>
              <a:rPr lang="en-US" altLang="zh-CN" sz="1800" dirty="0" smtClean="0"/>
              <a:t>  </a:t>
            </a:r>
            <a:r>
              <a:rPr lang="en-US" altLang="zh-CN" sz="1800" b="1" dirty="0" smtClean="0"/>
              <a:t>varchar</a:t>
            </a:r>
            <a:r>
              <a:rPr lang="en-US" altLang="zh-CN" sz="1800" dirty="0" smtClean="0"/>
              <a:t>(20),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zh-CN" sz="1800" dirty="0" smtClean="0"/>
              <a:t>                                                   </a:t>
            </a:r>
            <a:r>
              <a:rPr lang="en-US" altLang="zh-CN" sz="1800" i="1" dirty="0" err="1" smtClean="0"/>
              <a:t>lastname</a:t>
            </a:r>
            <a:r>
              <a:rPr lang="en-US" altLang="zh-CN" sz="1800" i="1" dirty="0" smtClean="0"/>
              <a:t>  </a:t>
            </a:r>
            <a:r>
              <a:rPr lang="en-US" altLang="zh-CN" sz="1800" b="1" dirty="0" smtClean="0"/>
              <a:t>varchar</a:t>
            </a:r>
            <a:r>
              <a:rPr lang="en-US" altLang="zh-CN" sz="1800" dirty="0" smtClean="0"/>
              <a:t>(20)),</a:t>
            </a:r>
            <a:endParaRPr lang="en-US" altLang="zh-CN" sz="1800" i="1" dirty="0" smtClean="0"/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zh-CN" sz="1800" i="1" dirty="0" smtClean="0"/>
              <a:t>			address	</a:t>
            </a:r>
            <a:r>
              <a:rPr lang="en-US" altLang="zh-CN" sz="1800" b="1" dirty="0" smtClean="0"/>
              <a:t>row(</a:t>
            </a:r>
            <a:r>
              <a:rPr lang="en-US" altLang="zh-CN" sz="1800" i="1" dirty="0" smtClean="0"/>
              <a:t>street      </a:t>
            </a:r>
            <a:r>
              <a:rPr lang="en-US" altLang="zh-CN" sz="1800" b="1" dirty="0" smtClean="0"/>
              <a:t>varchar</a:t>
            </a:r>
            <a:r>
              <a:rPr lang="en-US" altLang="zh-CN" sz="1800" dirty="0" smtClean="0"/>
              <a:t>(20),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zh-CN" sz="1800" dirty="0" smtClean="0"/>
              <a:t>                                                   </a:t>
            </a:r>
            <a:r>
              <a:rPr lang="en-US" altLang="zh-CN" sz="1800" i="1" dirty="0" smtClean="0"/>
              <a:t>city	        </a:t>
            </a:r>
            <a:r>
              <a:rPr lang="en-US" altLang="zh-CN" sz="1800" b="1" dirty="0" smtClean="0"/>
              <a:t>varchar</a:t>
            </a:r>
            <a:r>
              <a:rPr lang="en-US" altLang="zh-CN" sz="1800" dirty="0" smtClean="0"/>
              <a:t>(20),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zh-CN" sz="1800" dirty="0" smtClean="0"/>
              <a:t>  	                                             </a:t>
            </a:r>
            <a:r>
              <a:rPr lang="en-US" altLang="zh-CN" sz="1800" i="1" dirty="0" err="1" smtClean="0"/>
              <a:t>zipcode</a:t>
            </a:r>
            <a:r>
              <a:rPr lang="en-US" altLang="zh-CN" sz="1800" i="1" dirty="0" smtClean="0"/>
              <a:t>   </a:t>
            </a:r>
            <a:r>
              <a:rPr lang="en-US" altLang="zh-CN" sz="1800" b="1" dirty="0" smtClean="0"/>
              <a:t>varchar</a:t>
            </a:r>
            <a:r>
              <a:rPr lang="en-US" altLang="zh-CN" sz="1800" dirty="0" smtClean="0"/>
              <a:t>(20))</a:t>
            </a:r>
            <a:r>
              <a:rPr lang="en-US" altLang="zh-CN" sz="1800" i="1" dirty="0" smtClean="0"/>
              <a:t>,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zh-CN" sz="1800" i="1" dirty="0" smtClean="0"/>
              <a:t>			</a:t>
            </a:r>
            <a:r>
              <a:rPr lang="en-US" altLang="zh-CN" sz="1800" i="1" dirty="0" err="1" smtClean="0"/>
              <a:t>dateOfBirth</a:t>
            </a:r>
            <a:r>
              <a:rPr lang="en-US" altLang="zh-CN" sz="1800" dirty="0" smtClean="0"/>
              <a:t> </a:t>
            </a:r>
            <a:r>
              <a:rPr lang="en-US" altLang="zh-CN" sz="1800" b="1" dirty="0" smtClean="0"/>
              <a:t>date</a:t>
            </a:r>
            <a:r>
              <a:rPr lang="en-US" altLang="zh-CN" sz="1800" dirty="0" smtClean="0"/>
              <a:t>)</a:t>
            </a:r>
          </a:p>
          <a:p>
            <a:pPr lvl="2">
              <a:buFont typeface="Monotype Sorts" pitchFamily="2" charset="2"/>
              <a:buNone/>
            </a:pPr>
            <a:endParaRPr lang="en-US" altLang="zh-CN" sz="1400" dirty="0" smtClean="0">
              <a:solidFill>
                <a:srgbClr val="00B050"/>
              </a:solidFill>
              <a:latin typeface="DFKai-SB" pitchFamily="65" charset="-120"/>
              <a:ea typeface="DFKai-SB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Office\Templates\Presentations\db-book.pot</Template>
  <TotalTime>7163</TotalTime>
  <Words>1412</Words>
  <Application>Microsoft Office PowerPoint</Application>
  <PresentationFormat>全屏显示(4:3)</PresentationFormat>
  <Paragraphs>294</Paragraphs>
  <Slides>30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2" baseType="lpstr">
      <vt:lpstr>db-book</vt:lpstr>
      <vt:lpstr>Clip</vt:lpstr>
      <vt:lpstr>Object-Based Databases</vt:lpstr>
      <vt:lpstr>In 90’s and till NOW</vt:lpstr>
      <vt:lpstr>Object-Relational Vs Object Oriented</vt:lpstr>
      <vt:lpstr>Complex Data Types</vt:lpstr>
      <vt:lpstr>Example of a Nested Relation</vt:lpstr>
      <vt:lpstr>4NF Decomposition of Nested Relation</vt:lpstr>
      <vt:lpstr>Complex Types and SQL:1999</vt:lpstr>
      <vt:lpstr>Structured Types and Inheritance in SQL</vt:lpstr>
      <vt:lpstr>Structured Types (cont.)</vt:lpstr>
      <vt:lpstr>Methods</vt:lpstr>
      <vt:lpstr>Constructor Functions</vt:lpstr>
      <vt:lpstr>Inheritance</vt:lpstr>
      <vt:lpstr>Table Inheritance</vt:lpstr>
      <vt:lpstr>Consistency Requirements for Subtables</vt:lpstr>
      <vt:lpstr>Array and Multiset Types in SQL</vt:lpstr>
      <vt:lpstr>Creation of Collection Values</vt:lpstr>
      <vt:lpstr>Querying Collection-Valued Attributes</vt:lpstr>
      <vt:lpstr>1NF Version of unnested Relation</vt:lpstr>
      <vt:lpstr>Nesting </vt:lpstr>
      <vt:lpstr>Object-Identity and Reference Types</vt:lpstr>
      <vt:lpstr>Path Expressions</vt:lpstr>
      <vt:lpstr>Initializing Reference-Typed Values</vt:lpstr>
      <vt:lpstr>Implementing O-R Features</vt:lpstr>
      <vt:lpstr>Persistent Programming Languages</vt:lpstr>
      <vt:lpstr>Object Identity and Pointers</vt:lpstr>
      <vt:lpstr>Persistent C++ Systems</vt:lpstr>
      <vt:lpstr>Persistent Java Systems</vt:lpstr>
      <vt:lpstr>Object-Relational Mapping</vt:lpstr>
      <vt:lpstr>Comparison of O-O and O-R Databases</vt:lpstr>
      <vt:lpstr>End of Lecture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9: Object-Based Databases</dc:title>
  <dc:creator>Marilyn Turnamian</dc:creator>
  <cp:lastModifiedBy>Zhou Bo</cp:lastModifiedBy>
  <cp:revision>234</cp:revision>
  <cp:lastPrinted>2001-02-09T15:35:27Z</cp:lastPrinted>
  <dcterms:created xsi:type="dcterms:W3CDTF">1999-11-04T20:50:09Z</dcterms:created>
  <dcterms:modified xsi:type="dcterms:W3CDTF">2020-06-11T00:55:00Z</dcterms:modified>
</cp:coreProperties>
</file>