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9"/>
  </p:notesMasterIdLst>
  <p:sldIdLst>
    <p:sldId id="256" r:id="rId2"/>
    <p:sldId id="389" r:id="rId3"/>
    <p:sldId id="384" r:id="rId4"/>
    <p:sldId id="257" r:id="rId5"/>
    <p:sldId id="379" r:id="rId6"/>
    <p:sldId id="258" r:id="rId7"/>
    <p:sldId id="390" r:id="rId8"/>
    <p:sldId id="341" r:id="rId9"/>
    <p:sldId id="378" r:id="rId10"/>
    <p:sldId id="260" r:id="rId11"/>
    <p:sldId id="387" r:id="rId12"/>
    <p:sldId id="385" r:id="rId13"/>
    <p:sldId id="391" r:id="rId14"/>
    <p:sldId id="262" r:id="rId15"/>
    <p:sldId id="263" r:id="rId16"/>
    <p:sldId id="265" r:id="rId17"/>
    <p:sldId id="264" r:id="rId18"/>
    <p:sldId id="267" r:id="rId19"/>
    <p:sldId id="266" r:id="rId20"/>
    <p:sldId id="269" r:id="rId21"/>
    <p:sldId id="268" r:id="rId22"/>
    <p:sldId id="271" r:id="rId23"/>
    <p:sldId id="270" r:id="rId24"/>
    <p:sldId id="273" r:id="rId25"/>
    <p:sldId id="272" r:id="rId26"/>
    <p:sldId id="392" r:id="rId27"/>
    <p:sldId id="320" r:id="rId28"/>
    <p:sldId id="274" r:id="rId29"/>
    <p:sldId id="327" r:id="rId30"/>
    <p:sldId id="328" r:id="rId31"/>
    <p:sldId id="330" r:id="rId32"/>
    <p:sldId id="329" r:id="rId33"/>
    <p:sldId id="331" r:id="rId34"/>
    <p:sldId id="276" r:id="rId35"/>
    <p:sldId id="402" r:id="rId36"/>
    <p:sldId id="405" r:id="rId37"/>
    <p:sldId id="403" r:id="rId38"/>
    <p:sldId id="277" r:id="rId39"/>
    <p:sldId id="279" r:id="rId40"/>
    <p:sldId id="280" r:id="rId41"/>
    <p:sldId id="338" r:id="rId42"/>
    <p:sldId id="388" r:id="rId43"/>
    <p:sldId id="283" r:id="rId44"/>
    <p:sldId id="406" r:id="rId45"/>
    <p:sldId id="400" r:id="rId46"/>
    <p:sldId id="404" r:id="rId47"/>
    <p:sldId id="408" r:id="rId4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04" autoAdjust="0"/>
  </p:normalViewPr>
  <p:slideViewPr>
    <p:cSldViewPr snapToGrid="0">
      <p:cViewPr varScale="1">
        <p:scale>
          <a:sx n="78" d="100"/>
          <a:sy n="78" d="100"/>
        </p:scale>
        <p:origin x="64" y="576"/>
      </p:cViewPr>
      <p:guideLst>
        <p:guide orient="horz" pos="2160"/>
        <p:guide pos="2880"/>
      </p:guideLst>
    </p:cSldViewPr>
  </p:slideViewPr>
  <p:outlineViewPr>
    <p:cViewPr>
      <p:scale>
        <a:sx n="36" d="100"/>
        <a:sy n="36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5CBB382-088C-4ADA-86D8-D9720A3A1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493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07842B9-4376-4151-A1EA-EA621A260EE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202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07842B9-4376-4151-A1EA-EA621A260EE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71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841670F-8C7B-424C-845E-EA7FF30D48B9}" type="slidenum">
              <a:rPr lang="en-US" altLang="en-US" sz="1200">
                <a:latin typeface="Times New Roman" pitchFamily="18" charset="0"/>
              </a:rPr>
              <a:pPr/>
              <a:t>26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44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14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70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0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66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49D5254-2975-4F88-98BE-983F79C53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2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25C8-562A-4B4B-B139-0C576DD671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0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9A38D-DC47-4D0B-ADDB-C44D1BC02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4EE9-322D-4982-9CFC-19456BE133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6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E690-F13D-4D43-AA79-F46044E290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0B82B-366B-4D40-87DE-6F50F36F4C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5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0C8F-68E8-4607-8719-4AA0A2042F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33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ADB0-5333-4BC7-98F9-0EFFF22CE7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2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EFD6D-B053-4217-87DC-92F620FBD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8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2F7C0-7794-4705-8EB7-562F8F83E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4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D4862-32EB-4F3F-AF6C-14B0C8E59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7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6DDBC689-23EE-4FFC-97D5-AB33CCE137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7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2"/>
                <a:ext cx="121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3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7" y="1535"/>
                  <a:ext cx="170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7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6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6054725" y="6613525"/>
            <a:ext cx="296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t>2.</a:t>
            </a:r>
            <a:fld id="{88EBADCA-822C-47D5-AE36-8DC2AEA1D5E6}" type="slidenum"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9629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988" y="1846263"/>
            <a:ext cx="6486525" cy="2446337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Structure of Relational Databases</a:t>
            </a:r>
          </a:p>
          <a:p>
            <a:r>
              <a:rPr lang="en-US" altLang="zh-CN" sz="2400" dirty="0" smtClean="0">
                <a:ea typeface="宋体" pitchFamily="2" charset="-122"/>
              </a:rPr>
              <a:t>Relational Algebra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Fundamental Relational Algebra Operations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Additional Relational Algebra Operations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Extended Relational Algebra Operations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Keys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Let K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 R</a:t>
            </a:r>
          </a:p>
          <a:p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is a </a:t>
            </a:r>
            <a:r>
              <a:rPr lang="en-US" altLang="zh-CN" b="1" i="1" dirty="0" err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if values for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are sufficient to identify a unique tuple of each possible relation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r(R)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By “possible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” we mean a relation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that could exist in the enterprise we are modeling.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</a:t>
            </a: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ID} and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ID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, name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} are both </a:t>
            </a:r>
            <a:r>
              <a:rPr lang="en-US" altLang="en-US" dirty="0" err="1">
                <a:ea typeface="ＭＳ Ｐゴシック" pitchFamily="34" charset="-128"/>
                <a:sym typeface="Symbol" pitchFamily="18" charset="2"/>
              </a:rPr>
              <a:t>superkeys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of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instructor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if no two instructors can possibly have the same ID.  </a:t>
            </a: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name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 is not a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</a:t>
            </a:r>
          </a:p>
          <a:p>
            <a:pPr marL="857250" lvl="2" indent="0">
              <a:buNone/>
            </a:pPr>
            <a:endParaRPr lang="en-US" altLang="zh-CN" i="1" dirty="0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a </a:t>
            </a:r>
            <a:r>
              <a:rPr lang="en-US" altLang="zh-CN" b="1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candidate key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minimal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Formal definition: if K is a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of R, and any subset of K is not a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of R, then K is a candidate K of R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ID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 is a candidate key for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Primary Key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It is possible to have more than one candidate key.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E.g. {ID} and {email-address} are both unique, can serve as candidate key for Instructor.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Primary key: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 candidate key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chosen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as the principal means of identifying tuples within a relation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Should choose an attribute whose value never, or very rarely, changes.</a:t>
            </a:r>
          </a:p>
          <a:p>
            <a:pPr lvl="2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E.g. email address is unique, but may change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01372" y="4505221"/>
            <a:ext cx="3868737" cy="1392238"/>
          </a:xfrm>
          <a:prstGeom prst="cloudCallout">
            <a:avLst>
              <a:gd name="adj1" fmla="val -41241"/>
              <a:gd name="adj2" fmla="val -158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Primary key is chosen by me, which one do I like?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Schema Diagram for the Banking Enterprise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3064" r="720" b="23062"/>
          <a:stretch>
            <a:fillRect/>
          </a:stretch>
        </p:blipFill>
        <p:spPr bwMode="auto">
          <a:xfrm>
            <a:off x="623888" y="868363"/>
            <a:ext cx="7742237" cy="318007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7524" y="4235450"/>
            <a:ext cx="8085701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b="1" dirty="0">
                <a:solidFill>
                  <a:schemeClr val="tx2"/>
                </a:solidFill>
                <a:ea typeface="宋体" pitchFamily="2" charset="-122"/>
              </a:rPr>
              <a:t>Foreign Key</a:t>
            </a:r>
            <a:r>
              <a:rPr kumimoji="1" lang="en-US" altLang="zh-CN" b="1" dirty="0">
                <a:ea typeface="宋体" pitchFamily="2" charset="-122"/>
              </a:rPr>
              <a:t>: The attributes of a relation schema r1 is the primary key of another relation schema r2. The attributes is called a foreign key from r1, referencing r2</a:t>
            </a:r>
            <a:r>
              <a:rPr kumimoji="1" lang="en-US" altLang="zh-CN" b="1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 algn="l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ea typeface="宋体" pitchFamily="2" charset="-122"/>
              </a:rPr>
              <a:t>The attribute branch-name in Account is a foreign key referencing Branch</a:t>
            </a:r>
            <a:r>
              <a:rPr kumimoji="1" lang="en-US" altLang="zh-CN" sz="1600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 algn="l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ea typeface="宋体" pitchFamily="2" charset="-122"/>
              </a:rPr>
              <a:t>Only values occurring in the primary key attribute of the </a:t>
            </a:r>
            <a:r>
              <a:rPr kumimoji="1" lang="en-US" altLang="zh-CN" sz="1600" b="1" dirty="0" smtClean="0">
                <a:solidFill>
                  <a:schemeClr val="tx2"/>
                </a:solidFill>
                <a:ea typeface="宋体" pitchFamily="2" charset="-122"/>
              </a:rPr>
              <a:t>Referenced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relation</a:t>
            </a:r>
            <a:r>
              <a:rPr kumimoji="1" lang="en-US" altLang="zh-CN" sz="1600" dirty="0">
                <a:ea typeface="宋体" pitchFamily="2" charset="-122"/>
              </a:rPr>
              <a:t> </a:t>
            </a:r>
            <a:r>
              <a:rPr kumimoji="1" lang="en-US" altLang="zh-CN" sz="1600" dirty="0" smtClean="0">
                <a:ea typeface="宋体" pitchFamily="2" charset="-122"/>
              </a:rPr>
              <a:t/>
            </a:r>
            <a:br>
              <a:rPr kumimoji="1" lang="en-US" altLang="zh-CN" sz="1600" dirty="0" smtClean="0">
                <a:ea typeface="宋体" pitchFamily="2" charset="-122"/>
              </a:rPr>
            </a:br>
            <a:r>
              <a:rPr kumimoji="1" lang="en-US" altLang="zh-CN" sz="1600" dirty="0" smtClean="0">
                <a:ea typeface="宋体" pitchFamily="2" charset="-122"/>
              </a:rPr>
              <a:t>may </a:t>
            </a:r>
            <a:r>
              <a:rPr kumimoji="1" lang="en-US" altLang="zh-CN" sz="1600" dirty="0">
                <a:ea typeface="宋体" pitchFamily="2" charset="-122"/>
              </a:rPr>
              <a:t>occur in the foreign key attribute of the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kumimoji="1" lang="en-US" altLang="zh-CN" sz="1600" b="1" dirty="0" smtClean="0">
                <a:solidFill>
                  <a:schemeClr val="tx2"/>
                </a:solidFill>
                <a:ea typeface="宋体" pitchFamily="2" charset="-122"/>
              </a:rPr>
              <a:t>eferencing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relation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494064" y="1415845"/>
            <a:ext cx="639536" cy="935469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/>
            </a:r>
            <a:b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</a:b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334865" y="2212259"/>
            <a:ext cx="1444419" cy="197136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C000"/>
              </a:solidFill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  <a:latin typeface="Helvetica" charset="0"/>
              </a:rPr>
              <a:t>Problem?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Language in which user requests information from the database.</a:t>
            </a:r>
          </a:p>
          <a:p>
            <a:r>
              <a:rPr lang="en-US" altLang="zh-CN" dirty="0" smtClean="0">
                <a:ea typeface="宋体" pitchFamily="2" charset="-122"/>
              </a:rPr>
              <a:t>Categories of languages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Procedural: The user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instructs </a:t>
            </a:r>
            <a:r>
              <a:rPr lang="en-US" altLang="zh-CN" sz="1800" dirty="0" smtClean="0">
                <a:ea typeface="宋体" pitchFamily="2" charset="-122"/>
              </a:rPr>
              <a:t>the system to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perform a sequences of operations</a:t>
            </a:r>
            <a:r>
              <a:rPr lang="en-US" altLang="zh-CN" sz="1800" dirty="0" smtClean="0">
                <a:ea typeface="宋体" pitchFamily="2" charset="-122"/>
              </a:rPr>
              <a:t> on the database.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non-procedural: The user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describes the desired information </a:t>
            </a:r>
            <a:r>
              <a:rPr lang="en-US" altLang="zh-CN" sz="1800" dirty="0" smtClean="0">
                <a:ea typeface="宋体" pitchFamily="2" charset="-122"/>
              </a:rPr>
              <a:t>without giving a specified procedure for obtaining that information.</a:t>
            </a:r>
          </a:p>
          <a:p>
            <a:r>
              <a:rPr lang="en-US" altLang="zh-CN" dirty="0" smtClean="0">
                <a:ea typeface="宋体" pitchFamily="2" charset="-122"/>
              </a:rPr>
              <a:t>“Pure” languages: are equivalent in computing power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Relational Algebra        	</a:t>
            </a:r>
            <a:r>
              <a:rPr lang="en-US" altLang="zh-CN" sz="1800" i="1" dirty="0" smtClean="0">
                <a:solidFill>
                  <a:srgbClr val="00B050"/>
                </a:solidFill>
                <a:ea typeface="宋体" pitchFamily="2" charset="-122"/>
              </a:rPr>
              <a:t>Procedural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Tuple Relational Calculus     </a:t>
            </a:r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Non-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Procedural</a:t>
            </a:r>
            <a:endParaRPr lang="en-US" altLang="zh-CN" sz="1800" dirty="0" smtClean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Domain Relational Calculus  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Non-Procedural</a:t>
            </a: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Pure languages form underlying basis of query languages that people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Algebra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Procedural language</a:t>
            </a:r>
          </a:p>
          <a:p>
            <a:r>
              <a:rPr lang="en-US" altLang="zh-CN" dirty="0" smtClean="0">
                <a:ea typeface="宋体" pitchFamily="2" charset="-122"/>
              </a:rPr>
              <a:t>Six fundamental operators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select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project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union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set difference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Cartesian product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rename</a:t>
            </a:r>
          </a:p>
          <a:p>
            <a:r>
              <a:rPr lang="en-US" altLang="zh-CN" dirty="0" smtClean="0">
                <a:ea typeface="宋体" pitchFamily="2" charset="-122"/>
              </a:rPr>
              <a:t>The operators take two or more relations as inputs and give a new relation as a result.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operators could be combined as needed to perform a sophisticated query to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Select Operation – 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76313" y="1706563"/>
            <a:ext cx="1501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SzPct val="125000"/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Relation</a:t>
            </a:r>
            <a:r>
              <a:rPr lang="en-US" altLang="zh-CN" sz="2000" i="1">
                <a:ea typeface="宋体" pitchFamily="2" charset="-122"/>
              </a:rPr>
              <a:t> r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4196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4196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960438" y="4492625"/>
            <a:ext cx="203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SzPct val="125000"/>
              <a:buFontTx/>
              <a:buChar char="•"/>
            </a:pPr>
            <a:r>
              <a:rPr lang="zh-CN" altLang="en-US" sz="240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baseline="-25000">
                <a:ea typeface="宋体" pitchFamily="2" charset="-122"/>
                <a:sym typeface="Symbol" pitchFamily="18" charset="2"/>
              </a:rPr>
              <a:t>A=B ^ D &gt; 5</a:t>
            </a:r>
            <a:r>
              <a:rPr lang="en-US" altLang="zh-CN" sz="2000" baseline="-2500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(r)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1242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5814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0386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4958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1242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5814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0386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4958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Select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Notation: 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called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selection predicate</a:t>
            </a:r>
            <a:endParaRPr lang="en-US" altLang="zh-CN" i="1" dirty="0" smtClean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Defined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			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 =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p(t)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Where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a formula in propositional calculus consisting of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terms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connected by : 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), 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), 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not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Each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term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one of: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	&lt;attribute&gt;	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where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one of:  =, , &gt;, . &lt;. </a:t>
            </a:r>
          </a:p>
          <a:p>
            <a:pPr lvl="0">
              <a:lnSpc>
                <a:spcPct val="90000"/>
              </a:lnSpc>
              <a:buClr>
                <a:srgbClr val="CC3300"/>
              </a:buCl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 of selection: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  <a:sym typeface="Symbol" pitchFamily="18" charset="2"/>
              </a:rPr>
              <a:t>dept_name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=“Physics”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instructor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Project Operation –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724025"/>
            <a:ext cx="7029450" cy="4095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</a:t>
            </a:r>
            <a:r>
              <a:rPr lang="en-US" altLang="zh-CN" i="1" smtClean="0">
                <a:ea typeface="宋体" pitchFamily="2" charset="-122"/>
              </a:rPr>
              <a:t> r</a:t>
            </a:r>
            <a:r>
              <a:rPr lang="en-US" altLang="zh-CN" smtClean="0">
                <a:ea typeface="宋体" pitchFamily="2" charset="-122"/>
              </a:rPr>
              <a:t>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40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zh-CN" altLang="en-US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2971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25146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29718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3581400" y="502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=</a:t>
            </a:r>
          </a:p>
        </p:txBody>
      </p:sp>
      <p:sp>
        <p:nvSpPr>
          <p:cNvPr id="21522" name="Rectangle 22"/>
          <p:cNvSpPr>
            <a:spLocks noChangeArrowheads="1"/>
          </p:cNvSpPr>
          <p:nvPr/>
        </p:nvSpPr>
        <p:spPr bwMode="auto">
          <a:xfrm>
            <a:off x="4038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23" name="Rectangle 23"/>
          <p:cNvSpPr>
            <a:spLocks noChangeArrowheads="1"/>
          </p:cNvSpPr>
          <p:nvPr/>
        </p:nvSpPr>
        <p:spPr bwMode="auto">
          <a:xfrm>
            <a:off x="4495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24" name="Rectangle 24"/>
          <p:cNvSpPr>
            <a:spLocks noChangeArrowheads="1"/>
          </p:cNvSpPr>
          <p:nvPr/>
        </p:nvSpPr>
        <p:spPr bwMode="auto">
          <a:xfrm>
            <a:off x="40386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25" name="Rectangle 25"/>
          <p:cNvSpPr>
            <a:spLocks noChangeArrowheads="1"/>
          </p:cNvSpPr>
          <p:nvPr/>
        </p:nvSpPr>
        <p:spPr bwMode="auto">
          <a:xfrm>
            <a:off x="44958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26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zh-CN" altLang="en-US" sz="2000">
              <a:ea typeface="宋体" pitchFamily="2" charset="-122"/>
            </a:endParaRPr>
          </a:p>
        </p:txBody>
      </p:sp>
      <p:sp>
        <p:nvSpPr>
          <p:cNvPr id="21527" name="Rectangle 28"/>
          <p:cNvSpPr>
            <a:spLocks noChangeArrowheads="1"/>
          </p:cNvSpPr>
          <p:nvPr/>
        </p:nvSpPr>
        <p:spPr bwMode="auto">
          <a:xfrm>
            <a:off x="773113" y="4065588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000"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400" baseline="-25000">
                <a:ea typeface="宋体" pitchFamily="2" charset="-122"/>
              </a:rPr>
              <a:t>A,C</a:t>
            </a:r>
            <a:r>
              <a:rPr kumimoji="1" lang="en-US" altLang="zh-CN" sz="2000">
                <a:ea typeface="宋体" pitchFamily="2" charset="-122"/>
              </a:rPr>
              <a:t> (</a:t>
            </a: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Project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Notation: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baseline="-25000" dirty="0" smtClean="0">
                <a:ea typeface="宋体" pitchFamily="2" charset="-122"/>
              </a:rPr>
              <a:t>A1, A2, …,</a:t>
            </a:r>
            <a:r>
              <a:rPr lang="en-US" altLang="zh-CN" sz="2400" i="1" baseline="-25000" dirty="0" smtClean="0">
                <a:ea typeface="宋体" pitchFamily="2" charset="-122"/>
              </a:rPr>
              <a:t> </a:t>
            </a:r>
            <a:r>
              <a:rPr lang="en-US" altLang="zh-CN" sz="2400" i="1" baseline="-25000" dirty="0" err="1" smtClean="0">
                <a:ea typeface="宋体" pitchFamily="2" charset="-122"/>
              </a:rPr>
              <a:t>Ak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	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are attribute names and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The result is defined as the relation of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 rows removed</a:t>
            </a:r>
            <a:r>
              <a:rPr lang="en-US" altLang="zh-CN" dirty="0" smtClean="0">
                <a:ea typeface="宋体" pitchFamily="2" charset="-122"/>
              </a:rPr>
              <a:t>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altLang="zh-CN" dirty="0">
                <a:ea typeface="宋体" charset="-122"/>
              </a:rPr>
              <a:t>Example: To eliminate the </a:t>
            </a:r>
            <a:r>
              <a:rPr lang="en-US" altLang="zh-CN" i="1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attribute of </a:t>
            </a:r>
            <a:r>
              <a:rPr lang="en-US" altLang="zh-CN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 </a:t>
            </a: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</a:t>
            </a:r>
            <a:r>
              <a:rPr lang="en-US" altLang="zh-CN" sz="2800" i="1" baseline="-25000" dirty="0">
                <a:ea typeface="宋体" charset="-122"/>
              </a:rPr>
              <a:t>ID, name, salary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sz="2400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>) </a:t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marL="0" indent="0">
              <a:buNone/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 Relation: A Table</a:t>
            </a:r>
            <a:endParaRPr lang="en-US" dirty="0">
              <a:ea typeface="+mj-ea"/>
            </a:endParaRPr>
          </a:p>
        </p:txBody>
      </p:sp>
      <p:pic>
        <p:nvPicPr>
          <p:cNvPr id="614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31" y="14061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2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Union Operation –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029450" cy="3333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</a:t>
            </a:r>
            <a:r>
              <a:rPr lang="en-US" altLang="zh-CN" i="1" smtClean="0">
                <a:ea typeface="宋体" pitchFamily="2" charset="-122"/>
              </a:rPr>
              <a:t>r, s: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40386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r 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  <a:sym typeface="Symbol" pitchFamily="18" charset="2"/>
              </a:rPr>
              <a:t> s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2004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004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6576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334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7912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3340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7912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527425" y="3200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61975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7244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267200" y="46482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724400" y="46482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Union Operation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</a:rPr>
              <a:t>Notation: 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=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or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1.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r,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must have the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same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arity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2.  The attribute domains must be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compatible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(e.g., 2nd column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	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deals with the same type of values as does the 2nd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column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lvl="0">
              <a:lnSpc>
                <a:spcPct val="140000"/>
              </a:lnSpc>
              <a:buClr>
                <a:srgbClr val="CC3300"/>
              </a:buClr>
              <a:tabLst>
                <a:tab pos="2965450" algn="ctr"/>
              </a:tabLst>
            </a:pP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Example: to find all courses taught in the Fall 2009 semester, or in the Spring 2010 semester, or in both</a:t>
            </a:r>
            <a:br>
              <a:rPr lang="en-US" altLang="zh-CN" sz="18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semester=“Fall”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year=2009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 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  </a:t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semester=“Spring”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year=2010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 Difference Operation – Example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029450" cy="333375"/>
          </a:xfrm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</a:t>
            </a:r>
            <a:r>
              <a:rPr lang="en-US" altLang="zh-CN" i="1" smtClean="0">
                <a:ea typeface="宋体" pitchFamily="2" charset="-122"/>
              </a:rPr>
              <a:t>r, s: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62000" y="40386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– s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2004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2004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6576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5334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57912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53340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57912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3527425" y="3200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561975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7244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4267200" y="4648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4724400" y="4648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 Difference Operation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Notation </a:t>
            </a:r>
            <a:r>
              <a:rPr lang="en-US" altLang="zh-CN" i="1" dirty="0" smtClean="0">
                <a:ea typeface="宋体" pitchFamily="2" charset="-122"/>
              </a:rPr>
              <a:t>r – s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		 </a:t>
            </a:r>
            <a:r>
              <a:rPr lang="en-US" altLang="zh-CN" i="1" dirty="0" smtClean="0">
                <a:ea typeface="宋体" pitchFamily="2" charset="-122"/>
              </a:rPr>
              <a:t>r – s</a:t>
            </a:r>
            <a:r>
              <a:rPr lang="en-US" altLang="zh-CN" dirty="0" smtClean="0">
                <a:ea typeface="宋体" pitchFamily="2" charset="-122"/>
              </a:rPr>
              <a:t>  = {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| 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 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dirty="0" smtClean="0">
                <a:ea typeface="宋体" pitchFamily="2" charset="-122"/>
              </a:rPr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Set differences must be taken between </a:t>
            </a:r>
            <a:r>
              <a:rPr lang="en-US" altLang="zh-CN" i="1" dirty="0" smtClean="0">
                <a:ea typeface="宋体" pitchFamily="2" charset="-122"/>
              </a:rPr>
              <a:t>compatible</a:t>
            </a:r>
            <a:r>
              <a:rPr lang="en-US" altLang="zh-CN" dirty="0" smtClean="0">
                <a:ea typeface="宋体" pitchFamily="2" charset="-122"/>
              </a:rPr>
              <a:t> relations.</a:t>
            </a:r>
          </a:p>
          <a:p>
            <a:pPr lvl="1">
              <a:tabLst>
                <a:tab pos="3195638" algn="ctr"/>
              </a:tabLst>
            </a:pP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must have the </a:t>
            </a:r>
            <a:r>
              <a:rPr lang="en-US" altLang="zh-CN" sz="1800" i="1" dirty="0" smtClean="0">
                <a:ea typeface="宋体" pitchFamily="2" charset="-122"/>
              </a:rPr>
              <a:t>same arity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tabLst>
                <a:tab pos="3195638" algn="ctr"/>
              </a:tabLst>
            </a:pPr>
            <a:r>
              <a:rPr lang="en-US" altLang="zh-CN" sz="1800" dirty="0" smtClean="0">
                <a:ea typeface="宋体" pitchFamily="2" charset="-122"/>
              </a:rPr>
              <a:t>attribute domains of 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</a:rPr>
              <a:t>and </a:t>
            </a:r>
            <a:r>
              <a:rPr lang="en-US" altLang="zh-CN" sz="1800" i="1" dirty="0" smtClean="0">
                <a:ea typeface="宋体" pitchFamily="2" charset="-122"/>
              </a:rPr>
              <a:t>s </a:t>
            </a:r>
            <a:r>
              <a:rPr lang="en-US" altLang="zh-CN" sz="1800" dirty="0" smtClean="0">
                <a:ea typeface="宋体" pitchFamily="2" charset="-122"/>
              </a:rPr>
              <a:t>must be compatible</a:t>
            </a:r>
          </a:p>
          <a:p>
            <a:pPr lvl="0">
              <a:lnSpc>
                <a:spcPct val="140000"/>
              </a:lnSpc>
              <a:buClr>
                <a:srgbClr val="CC3300"/>
              </a:buClr>
            </a:pP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Example: to find all courses taught in the Fall 2009 semester, but not in the Spring 2010 semester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/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semester=“Fall”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year=2009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  −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</a:t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semester=“Spring”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year=2010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</a:t>
            </a:r>
          </a:p>
          <a:p>
            <a:pPr lvl="0">
              <a:buClr>
                <a:srgbClr val="CC3300"/>
              </a:buClr>
            </a:pPr>
            <a:endParaRPr lang="en-US" altLang="zh-CN" sz="1600" dirty="0">
              <a:solidFill>
                <a:srgbClr val="000000"/>
              </a:solidFill>
              <a:ea typeface="宋体" charset="-122"/>
              <a:sym typeface="Symbol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193675"/>
            <a:ext cx="7678738" cy="503238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Cartesian-Product Operation-Example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295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09600" y="3200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x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956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3528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895600" y="1752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352800" y="1752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8194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2766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8194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2766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7338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1910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7338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 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1910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19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6482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6482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6482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1054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5626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5626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4502150" y="3359150"/>
          <a:ext cx="1397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59150"/>
                        <a:ext cx="1397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200400" y="2514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238750" y="2971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Cartesian-Product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</a:rPr>
              <a:t>Notation</a:t>
            </a:r>
            <a:r>
              <a:rPr lang="en-US" altLang="zh-CN" i="1" smtClean="0">
                <a:ea typeface="宋体" pitchFamily="2" charset="-122"/>
              </a:rPr>
              <a:t> r </a:t>
            </a:r>
            <a:r>
              <a:rPr lang="en-US" altLang="zh-CN" smtClean="0">
                <a:ea typeface="宋体" pitchFamily="2" charset="-122"/>
              </a:rPr>
              <a:t>x</a:t>
            </a:r>
            <a:r>
              <a:rPr lang="en-US" altLang="zh-CN" i="1" smtClean="0">
                <a:ea typeface="宋体" pitchFamily="2" charset="-122"/>
              </a:rPr>
              <a:t> s</a:t>
            </a:r>
            <a:endParaRPr lang="en-US" altLang="zh-CN" smtClean="0">
              <a:ea typeface="宋体" pitchFamily="2" charset="-122"/>
            </a:endParaRPr>
          </a:p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</a:rPr>
              <a:t>		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x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= {</a:t>
            </a:r>
            <a:r>
              <a:rPr lang="en-US" altLang="zh-CN" i="1" smtClean="0">
                <a:ea typeface="宋体" pitchFamily="2" charset="-122"/>
              </a:rPr>
              <a:t>t q </a:t>
            </a:r>
            <a:r>
              <a:rPr lang="en-US" altLang="zh-CN" smtClean="0">
                <a:ea typeface="宋体" pitchFamily="2" charset="-122"/>
              </a:rPr>
              <a:t>|</a:t>
            </a:r>
            <a:r>
              <a:rPr lang="en-US" altLang="zh-CN" i="1" smtClean="0">
                <a:ea typeface="宋体" pitchFamily="2" charset="-122"/>
              </a:rPr>
              <a:t> t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Assume that attributes of r(R) and s(S) are disjoint.  (That is, </a:t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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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If attributes of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r(R)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s(S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Renaming Operation-Example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168605"/>
            <a:ext cx="7848600" cy="4876800"/>
          </a:xfrm>
        </p:spPr>
        <p:txBody>
          <a:bodyPr/>
          <a:lstStyle/>
          <a:p>
            <a:r>
              <a:rPr lang="en-US" altLang="en-US" sz="1800" dirty="0" smtClean="0">
                <a:ea typeface="ＭＳ Ｐゴシック" pitchFamily="34" charset="-128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				</a:t>
            </a:r>
            <a:r>
              <a:rPr lang="en-US" altLang="en-US" sz="1800" i="1" dirty="0" smtClean="0">
                <a:ea typeface="ＭＳ Ｐゴシック" pitchFamily="34" charset="-128"/>
                <a:sym typeface="Symbol" pitchFamily="18" charset="2"/>
              </a:rPr>
              <a:t>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x</a:t>
            </a:r>
            <a:r>
              <a:rPr lang="en-US" altLang="en-US" sz="1800" dirty="0" smtClean="0">
                <a:ea typeface="ＭＳ Ｐゴシック" pitchFamily="34" charset="-128"/>
              </a:rPr>
              <a:t> (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)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	 returns the expression 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 under the name </a:t>
            </a:r>
            <a:r>
              <a:rPr lang="en-US" altLang="en-US" sz="1800" i="1" dirty="0" smtClean="0">
                <a:ea typeface="ＭＳ Ｐゴシック" pitchFamily="34" charset="-128"/>
              </a:rPr>
              <a:t>X</a:t>
            </a:r>
            <a:endParaRPr lang="en-US" altLang="en-US" sz="1800" dirty="0" smtClean="0">
              <a:ea typeface="ＭＳ Ｐゴシック" pitchFamily="34" charset="-128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15975" y="273526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SzTx/>
            </a:pPr>
            <a:r>
              <a:rPr lang="en-US" altLang="en-US" dirty="0"/>
              <a:t> Relations </a:t>
            </a:r>
            <a:r>
              <a:rPr lang="en-US" altLang="en-US" i="1" dirty="0"/>
              <a:t>r</a:t>
            </a:r>
            <a:endParaRPr lang="en-US" altLang="en-US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15975" y="40497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SzTx/>
            </a:pPr>
            <a:r>
              <a:rPr lang="en-US" altLang="en-US" i="1" dirty="0"/>
              <a:t> r</a:t>
            </a:r>
            <a:r>
              <a:rPr lang="en-US" altLang="en-US" dirty="0"/>
              <a:t> x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</a:t>
            </a:r>
            <a:r>
              <a:rPr lang="en-US" altLang="en-US" i="1" dirty="0"/>
              <a:t> </a:t>
            </a:r>
            <a:r>
              <a:rPr lang="en-US" altLang="en-US" i="1" baseline="-25000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(r)</a:t>
            </a:r>
            <a:endParaRPr lang="en-US" alt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43" y="4383088"/>
            <a:ext cx="150336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33" y="2901950"/>
            <a:ext cx="757237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Rename Operation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Allows us to name, and therefore to refer to, the results of relational-algebra expressions.</a:t>
            </a:r>
          </a:p>
          <a:p>
            <a:r>
              <a:rPr lang="en-US" altLang="zh-CN" dirty="0" smtClean="0">
                <a:ea typeface="宋体" pitchFamily="2" charset="-122"/>
              </a:rPr>
              <a:t>Allows us to refer to a relation by more than one name.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				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sz="2800" i="1" baseline="-25000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        returns the expression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 under the name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If a relational-algebra expression E has arity n, then 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                                   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sz="2800" i="1" baseline="-25000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sz="2400" baseline="-25000" dirty="0" smtClean="0">
                <a:ea typeface="宋体" pitchFamily="2" charset="-122"/>
              </a:rPr>
              <a:t>(</a:t>
            </a:r>
            <a:r>
              <a:rPr lang="en-US" altLang="zh-CN" sz="2400" i="1" baseline="-25000" dirty="0" smtClean="0">
                <a:ea typeface="宋体" pitchFamily="2" charset="-122"/>
              </a:rPr>
              <a:t>A1, A2, …, An</a:t>
            </a:r>
            <a:r>
              <a:rPr lang="en-US" altLang="zh-CN" sz="2400" baseline="-25000" dirty="0" smtClean="0">
                <a:ea typeface="宋体" pitchFamily="2" charset="-122"/>
              </a:rPr>
              <a:t>)</a:t>
            </a:r>
            <a:r>
              <a:rPr lang="en-US" altLang="zh-CN" baseline="-250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returns the result of expression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 under the name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, and with the  attributes renamed to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sz="1800" i="1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A2, …., An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Composition of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Can build expressions using multiple operations</a:t>
            </a:r>
          </a:p>
          <a:p>
            <a:r>
              <a:rPr lang="en-US" altLang="zh-CN" smtClean="0">
                <a:ea typeface="宋体" pitchFamily="2" charset="-122"/>
              </a:rPr>
              <a:t>Example: 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baseline="-25000" smtClean="0">
                <a:ea typeface="宋体" pitchFamily="2" charset="-122"/>
                <a:sym typeface="Symbol" pitchFamily="18" charset="2"/>
              </a:rPr>
              <a:t>A=C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 x 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i="1" smtClean="0">
                <a:ea typeface="宋体" pitchFamily="2" charset="-122"/>
                <a:sym typeface="Symbol" pitchFamily="18" charset="2"/>
              </a:rPr>
              <a:t>r x s</a:t>
            </a: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endParaRPr lang="en-US" altLang="zh-CN" i="1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baseline="-25000" smtClean="0">
                <a:ea typeface="宋体" pitchFamily="2" charset="-122"/>
                <a:sym typeface="Symbol" pitchFamily="18" charset="2"/>
              </a:rPr>
              <a:t>A=C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 x 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34131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38703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4131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38703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43275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47847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43275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 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 </a:t>
            </a:r>
            <a:br>
              <a:rPr lang="zh-CN" altLang="en-US" i="1">
                <a:ea typeface="宋体" pitchFamily="2" charset="-122"/>
                <a:sym typeface="Symbol" pitchFamily="18" charset="2"/>
              </a:rPr>
            </a:b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47847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19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5241925" y="1966913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5241925" y="2576513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34036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38608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43180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9714" name="Rectangle 19"/>
          <p:cNvSpPr>
            <a:spLocks noChangeArrowheads="1"/>
          </p:cNvSpPr>
          <p:nvPr/>
        </p:nvSpPr>
        <p:spPr bwMode="auto">
          <a:xfrm>
            <a:off x="47752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5232400" y="5006975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3403600" y="5589588"/>
            <a:ext cx="482600" cy="908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860800" y="5589588"/>
            <a:ext cx="457200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4318000" y="5589588"/>
            <a:ext cx="430213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4749800" y="5589588"/>
            <a:ext cx="481013" cy="917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5218113" y="5589588"/>
            <a:ext cx="4572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3479800" y="5740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22" name="Text Box 34"/>
          <p:cNvSpPr txBox="1">
            <a:spLocks noChangeArrowheads="1"/>
          </p:cNvSpPr>
          <p:nvPr/>
        </p:nvSpPr>
        <p:spPr bwMode="auto">
          <a:xfrm>
            <a:off x="3435350" y="5548313"/>
            <a:ext cx="3286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9723" name="Text Box 36"/>
          <p:cNvSpPr txBox="1">
            <a:spLocks noChangeArrowheads="1"/>
          </p:cNvSpPr>
          <p:nvPr/>
        </p:nvSpPr>
        <p:spPr bwMode="auto">
          <a:xfrm>
            <a:off x="3919538" y="5597525"/>
            <a:ext cx="311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9724" name="Text Box 37"/>
          <p:cNvSpPr txBox="1">
            <a:spLocks noChangeArrowheads="1"/>
          </p:cNvSpPr>
          <p:nvPr/>
        </p:nvSpPr>
        <p:spPr bwMode="auto">
          <a:xfrm>
            <a:off x="4397375" y="5538788"/>
            <a:ext cx="3286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9725" name="Text Box 38"/>
          <p:cNvSpPr txBox="1">
            <a:spLocks noChangeArrowheads="1"/>
          </p:cNvSpPr>
          <p:nvPr/>
        </p:nvSpPr>
        <p:spPr bwMode="auto">
          <a:xfrm>
            <a:off x="4735513" y="5576888"/>
            <a:ext cx="5191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</p:txBody>
      </p:sp>
      <p:sp>
        <p:nvSpPr>
          <p:cNvPr id="29726" name="Text Box 39"/>
          <p:cNvSpPr txBox="1">
            <a:spLocks noChangeArrowheads="1"/>
          </p:cNvSpPr>
          <p:nvPr/>
        </p:nvSpPr>
        <p:spPr bwMode="auto">
          <a:xfrm>
            <a:off x="5286375" y="5578475"/>
            <a:ext cx="311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Formal Definition of Relational Algebra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 basic expression in the relational algebra consists of either one of the following: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A relation in the database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  <a:ea typeface="宋体" pitchFamily="2" charset="-122"/>
              </a:rPr>
              <a:t>A constant relation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Let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i="1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i="1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be relational-algebra expressions; the following are all relational-algebra expressions: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2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-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2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2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is a predicate on attributes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is a list consisting of some of the attributes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x is the new name for the result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Database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relational database consists of a collection of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tables.</a:t>
            </a:r>
          </a:p>
          <a:p>
            <a:r>
              <a:rPr lang="en-US" altLang="zh-CN" dirty="0" smtClean="0">
                <a:ea typeface="宋体" pitchFamily="2" charset="-122"/>
              </a:rPr>
              <a:t>Each table is assigned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unique</a:t>
            </a:r>
            <a:r>
              <a:rPr lang="en-US" altLang="zh-CN" dirty="0" smtClean="0">
                <a:ea typeface="宋体" pitchFamily="2" charset="-122"/>
              </a:rPr>
              <a:t> name.</a:t>
            </a:r>
          </a:p>
          <a:p>
            <a:r>
              <a:rPr lang="en-US" altLang="zh-CN" dirty="0" smtClean="0">
                <a:ea typeface="宋体" pitchFamily="2" charset="-122"/>
              </a:rPr>
              <a:t>A row in a table represents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relationship</a:t>
            </a:r>
            <a:r>
              <a:rPr lang="en-US" altLang="zh-CN" dirty="0" smtClean="0">
                <a:ea typeface="宋体" pitchFamily="2" charset="-122"/>
              </a:rPr>
              <a:t> among a set of values.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A table is a collection of such relationship.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Relational data model is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primary data model</a:t>
            </a:r>
            <a:r>
              <a:rPr lang="en-US" altLang="zh-CN" dirty="0" smtClean="0">
                <a:ea typeface="宋体" pitchFamily="2" charset="-122"/>
              </a:rPr>
              <a:t> for commercial data-processing applications.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Because of its simplicity</a:t>
            </a:r>
          </a:p>
          <a:p>
            <a:pPr lvl="2"/>
            <a:r>
              <a:rPr lang="en-US" altLang="zh-CN" sz="1800" dirty="0" smtClean="0">
                <a:ea typeface="宋体" pitchFamily="2" charset="-122"/>
                <a:sym typeface="Wingdings" pitchFamily="2" charset="2"/>
              </a:rPr>
              <a:t>Easy use for programmer</a:t>
            </a:r>
          </a:p>
          <a:p>
            <a:pPr lvl="2"/>
            <a:r>
              <a:rPr lang="en-US" altLang="zh-CN" sz="1800" dirty="0" smtClean="0">
                <a:ea typeface="宋体" pitchFamily="2" charset="-122"/>
                <a:sym typeface="Wingdings" pitchFamily="2" charset="2"/>
              </a:rPr>
              <a:t>Hard job for DBMS software.</a:t>
            </a: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7064375" y="0"/>
            <a:ext cx="1920875" cy="1524000"/>
          </a:xfrm>
          <a:prstGeom prst="cloudCallout">
            <a:avLst>
              <a:gd name="adj1" fmla="val -79047"/>
              <a:gd name="adj2" fmla="val 233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Database is a collection of data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035425" y="4989273"/>
            <a:ext cx="4225925" cy="1323975"/>
          </a:xfrm>
          <a:prstGeom prst="cloudCallout">
            <a:avLst>
              <a:gd name="adj1" fmla="val -23809"/>
              <a:gd name="adj2" fmla="val -1562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1400" dirty="0">
                <a:ea typeface="宋体" pitchFamily="2" charset="-122"/>
              </a:rPr>
              <a:t>What is Data Model: </a:t>
            </a:r>
          </a:p>
          <a:p>
            <a:r>
              <a:rPr lang="en-US" altLang="zh-CN" sz="1400" dirty="0">
                <a:ea typeface="宋体" pitchFamily="2" charset="-122"/>
              </a:rPr>
              <a:t>To describe: Data, Data </a:t>
            </a:r>
            <a:r>
              <a:rPr lang="en-US" altLang="zh-CN" sz="1400" dirty="0" err="1">
                <a:ea typeface="宋体" pitchFamily="2" charset="-122"/>
              </a:rPr>
              <a:t>relalationship</a:t>
            </a:r>
            <a:r>
              <a:rPr lang="en-US" altLang="zh-CN" sz="1400" dirty="0">
                <a:ea typeface="宋体" pitchFamily="2" charset="-122"/>
              </a:rPr>
              <a:t>, Data </a:t>
            </a:r>
            <a:r>
              <a:rPr lang="en-US" altLang="zh-CN" sz="1400" dirty="0" err="1">
                <a:ea typeface="宋体" pitchFamily="2" charset="-122"/>
              </a:rPr>
              <a:t>Semantices</a:t>
            </a:r>
            <a:r>
              <a:rPr lang="en-US" altLang="zh-CN" sz="1400" dirty="0">
                <a:ea typeface="宋体" pitchFamily="2" charset="-122"/>
              </a:rPr>
              <a:t>, Data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Additional Operations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1276350"/>
            <a:ext cx="7848600" cy="30781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We define additional operations that do not add any power to the 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ea typeface="宋体" pitchFamily="2" charset="-122"/>
              </a:rPr>
              <a:t>Set intersection</a:t>
            </a:r>
          </a:p>
          <a:p>
            <a:r>
              <a:rPr lang="en-US" altLang="zh-CN" dirty="0" smtClean="0">
                <a:ea typeface="宋体" pitchFamily="2" charset="-122"/>
              </a:rPr>
              <a:t>Natural Join and Theta Join</a:t>
            </a:r>
          </a:p>
          <a:p>
            <a:r>
              <a:rPr lang="en-US" altLang="zh-CN" dirty="0" smtClean="0">
                <a:ea typeface="宋体" pitchFamily="2" charset="-122"/>
              </a:rPr>
              <a:t>Outer Join</a:t>
            </a:r>
          </a:p>
          <a:p>
            <a:r>
              <a:rPr lang="en-US" altLang="zh-CN" dirty="0">
                <a:ea typeface="宋体" pitchFamily="2" charset="-122"/>
              </a:rPr>
              <a:t>Assignment</a:t>
            </a:r>
          </a:p>
          <a:p>
            <a:r>
              <a:rPr lang="en-US" altLang="zh-CN" dirty="0" smtClean="0">
                <a:ea typeface="宋体" pitchFamily="2" charset="-122"/>
              </a:rPr>
              <a:t>Division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Set-Intersection Operation -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 r, s: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r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 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641600" y="1154113"/>
            <a:ext cx="1046163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121443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A       B</a:t>
            </a:r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Rectangle 9"/>
          <p:cNvSpPr>
            <a:spLocks noChangeArrowheads="1"/>
          </p:cNvSpPr>
          <p:nvPr/>
        </p:nvSpPr>
        <p:spPr bwMode="auto">
          <a:xfrm>
            <a:off x="2632075" y="1630363"/>
            <a:ext cx="1046163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92" name="Line 11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Text Box 12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1994" name="Text Box 16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1</a:t>
            </a:r>
          </a:p>
          <a:p>
            <a:r>
              <a:rPr lang="en-US" altLang="zh-CN">
                <a:ea typeface="宋体" pitchFamily="2" charset="-122"/>
              </a:rPr>
              <a:t>2</a:t>
            </a: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41995" name="Rectangle 17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A       B</a:t>
            </a:r>
          </a:p>
        </p:txBody>
      </p:sp>
      <p:sp>
        <p:nvSpPr>
          <p:cNvPr id="41997" name="Line 19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Rectangle 20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1999" name="Line 21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Text Box 22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2</a:t>
            </a: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2003" name="Text Box 29"/>
          <p:cNvSpPr txBox="1">
            <a:spLocks noChangeArrowheads="1"/>
          </p:cNvSpPr>
          <p:nvPr/>
        </p:nvSpPr>
        <p:spPr bwMode="auto">
          <a:xfrm>
            <a:off x="5256213" y="2768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2004" name="Rectangle 30"/>
          <p:cNvSpPr>
            <a:spLocks noChangeArrowheads="1"/>
          </p:cNvSpPr>
          <p:nvPr/>
        </p:nvSpPr>
        <p:spPr bwMode="auto">
          <a:xfrm>
            <a:off x="2190750" y="3240088"/>
            <a:ext cx="1046163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5" name="Text Box 31"/>
          <p:cNvSpPr txBox="1">
            <a:spLocks noChangeArrowheads="1"/>
          </p:cNvSpPr>
          <p:nvPr/>
        </p:nvSpPr>
        <p:spPr bwMode="auto">
          <a:xfrm>
            <a:off x="2184400" y="33004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</a:rPr>
              <a:t>A       B</a:t>
            </a:r>
          </a:p>
        </p:txBody>
      </p:sp>
      <p:sp>
        <p:nvSpPr>
          <p:cNvPr id="42006" name="Line 32"/>
          <p:cNvSpPr>
            <a:spLocks noChangeShapeType="1"/>
          </p:cNvSpPr>
          <p:nvPr/>
        </p:nvSpPr>
        <p:spPr bwMode="auto">
          <a:xfrm>
            <a:off x="2670175" y="32496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Rectangle 33"/>
          <p:cNvSpPr>
            <a:spLocks noChangeArrowheads="1"/>
          </p:cNvSpPr>
          <p:nvPr/>
        </p:nvSpPr>
        <p:spPr bwMode="auto">
          <a:xfrm>
            <a:off x="2208213" y="3743325"/>
            <a:ext cx="1046162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8" name="Text Box 34"/>
          <p:cNvSpPr txBox="1">
            <a:spLocks noChangeArrowheads="1"/>
          </p:cNvSpPr>
          <p:nvPr/>
        </p:nvSpPr>
        <p:spPr bwMode="auto">
          <a:xfrm>
            <a:off x="2251075" y="3798888"/>
            <a:ext cx="836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>
                <a:ea typeface="宋体" pitchFamily="2" charset="-122"/>
                <a:sym typeface="Symbol" pitchFamily="18" charset="2"/>
              </a:rPr>
              <a:t>     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2009" name="Line 35"/>
          <p:cNvSpPr>
            <a:spLocks noChangeShapeType="1"/>
          </p:cNvSpPr>
          <p:nvPr/>
        </p:nvSpPr>
        <p:spPr bwMode="auto">
          <a:xfrm>
            <a:off x="2687638" y="37528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Set-Intersection Operation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Notation: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 </a:t>
            </a:r>
            <a:r>
              <a:rPr lang="en-US" altLang="zh-CN" i="1" smtClean="0">
                <a:ea typeface="宋体" pitchFamily="2" charset="-122"/>
              </a:rPr>
              <a:t>s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Defined as:</a:t>
            </a:r>
          </a:p>
          <a:p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={ </a:t>
            </a:r>
            <a:r>
              <a:rPr lang="en-US" altLang="zh-CN" i="1" smtClean="0">
                <a:ea typeface="宋体" pitchFamily="2" charset="-122"/>
              </a:rPr>
              <a:t>t </a:t>
            </a:r>
            <a:r>
              <a:rPr lang="en-US" altLang="zh-CN" smtClean="0">
                <a:ea typeface="宋体" pitchFamily="2" charset="-122"/>
              </a:rPr>
              <a:t>| </a:t>
            </a:r>
            <a:r>
              <a:rPr lang="en-US" altLang="zh-CN" i="1" smtClean="0"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b="1" smtClean="0">
                <a:ea typeface="宋体" pitchFamily="2" charset="-122"/>
              </a:rPr>
              <a:t>and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}</a:t>
            </a:r>
          </a:p>
          <a:p>
            <a:r>
              <a:rPr lang="en-US" altLang="zh-CN" smtClean="0">
                <a:ea typeface="宋体" pitchFamily="2" charset="-122"/>
              </a:rPr>
              <a:t>Assume: </a:t>
            </a:r>
          </a:p>
          <a:p>
            <a:pPr lvl="1"/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have the </a:t>
            </a:r>
            <a:r>
              <a:rPr lang="en-US" altLang="zh-CN" sz="1800" i="1" smtClean="0">
                <a:ea typeface="宋体" pitchFamily="2" charset="-122"/>
              </a:rPr>
              <a:t>same arity</a:t>
            </a:r>
            <a:r>
              <a:rPr lang="en-US" altLang="zh-CN" sz="180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attributes of r and s are compatible</a:t>
            </a:r>
          </a:p>
          <a:p>
            <a:r>
              <a:rPr lang="en-US" altLang="zh-CN" smtClean="0">
                <a:ea typeface="宋体" pitchFamily="2" charset="-122"/>
              </a:rPr>
              <a:t>Note: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 =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- (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smtClean="0">
                <a:ea typeface="宋体" pitchFamily="2" charset="-122"/>
              </a:rPr>
              <a:t> -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Natural-Join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371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Notation:  r     s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Let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be relations on schemas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err="1" smtClean="0">
                <a:ea typeface="宋体" pitchFamily="2" charset="-122"/>
              </a:rPr>
              <a:t>respectively.The</a:t>
            </a:r>
            <a:r>
              <a:rPr lang="en-US" altLang="zh-CN" sz="1800" dirty="0" smtClean="0">
                <a:ea typeface="宋体" pitchFamily="2" charset="-122"/>
              </a:rPr>
              <a:t> result is a relation on schema 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which is obtained by considering each pair of tuples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800" i="1" baseline="-25000" dirty="0" err="1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from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800" i="1" baseline="-25000" dirty="0" err="1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from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If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have the same value on each of the attributes in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, a tuple </a:t>
            </a:r>
            <a:r>
              <a:rPr lang="en-US" altLang="zh-CN" sz="1800" i="1" dirty="0" smtClean="0">
                <a:ea typeface="宋体" pitchFamily="2" charset="-122"/>
              </a:rPr>
              <a:t>t</a:t>
            </a:r>
            <a:r>
              <a:rPr lang="en-US" altLang="zh-CN" sz="1800" dirty="0" smtClean="0">
                <a:ea typeface="宋体" pitchFamily="2" charset="-122"/>
              </a:rPr>
              <a:t> is added to the result, where</a:t>
            </a:r>
          </a:p>
          <a:p>
            <a:pPr lvl="1">
              <a:lnSpc>
                <a:spcPct val="90000"/>
              </a:lnSpc>
            </a:pPr>
            <a:r>
              <a:rPr lang="en-US" altLang="zh-CN" sz="1600" i="1" dirty="0" smtClean="0">
                <a:ea typeface="宋体" pitchFamily="2" charset="-122"/>
              </a:rPr>
              <a:t>t</a:t>
            </a:r>
            <a:r>
              <a:rPr lang="en-US" altLang="zh-CN" sz="1600" dirty="0" smtClean="0">
                <a:ea typeface="宋体" pitchFamily="2" charset="-122"/>
              </a:rPr>
              <a:t> has the same value as </a:t>
            </a: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r</a:t>
            </a:r>
            <a:r>
              <a:rPr lang="en-US" altLang="zh-CN" sz="1600" dirty="0" smtClean="0">
                <a:ea typeface="宋体" pitchFamily="2" charset="-122"/>
              </a:rPr>
              <a:t> on </a:t>
            </a:r>
            <a:r>
              <a:rPr lang="en-US" altLang="zh-CN" sz="1600" i="1" dirty="0" smtClean="0">
                <a:ea typeface="宋体" pitchFamily="2" charset="-122"/>
              </a:rPr>
              <a:t>r</a:t>
            </a:r>
            <a:endParaRPr lang="en-US" altLang="zh-CN" sz="16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i="1" dirty="0" smtClean="0">
                <a:ea typeface="宋体" pitchFamily="2" charset="-122"/>
              </a:rPr>
              <a:t>t</a:t>
            </a:r>
            <a:r>
              <a:rPr lang="en-US" altLang="zh-CN" sz="1600" dirty="0" smtClean="0">
                <a:ea typeface="宋体" pitchFamily="2" charset="-122"/>
              </a:rPr>
              <a:t> has the same value as </a:t>
            </a: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s</a:t>
            </a:r>
            <a:r>
              <a:rPr lang="en-US" altLang="zh-CN" sz="1600" dirty="0" smtClean="0">
                <a:ea typeface="宋体" pitchFamily="2" charset="-122"/>
              </a:rPr>
              <a:t> on </a:t>
            </a:r>
            <a:r>
              <a:rPr lang="en-US" altLang="zh-CN" sz="1600" i="1" dirty="0" smtClean="0">
                <a:ea typeface="宋体" pitchFamily="2" charset="-122"/>
              </a:rPr>
              <a:t>s</a:t>
            </a:r>
            <a:endParaRPr lang="en-US" altLang="zh-CN" sz="16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= (</a:t>
            </a:r>
            <a:r>
              <a:rPr lang="en-US" altLang="zh-CN" sz="1800" i="1" dirty="0" smtClean="0">
                <a:ea typeface="宋体" pitchFamily="2" charset="-122"/>
              </a:rPr>
              <a:t>A, B, C, D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= (</a:t>
            </a:r>
            <a:r>
              <a:rPr lang="en-US" altLang="zh-CN" sz="1800" i="1" dirty="0" smtClean="0">
                <a:ea typeface="宋体" pitchFamily="2" charset="-122"/>
              </a:rPr>
              <a:t>E, B, D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Result schema = (</a:t>
            </a:r>
            <a:r>
              <a:rPr lang="en-US" altLang="zh-CN" sz="1800" i="1" dirty="0" smtClean="0">
                <a:ea typeface="宋体" pitchFamily="2" charset="-122"/>
              </a:rPr>
              <a:t>A, B, C, D, E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is defined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</a:t>
            </a:r>
            <a:r>
              <a:rPr lang="en-US" altLang="zh-CN" sz="2400" i="1" baseline="-25000" dirty="0" err="1" smtClean="0">
                <a:ea typeface="宋体" pitchFamily="2" charset="-122"/>
              </a:rPr>
              <a:t>r.A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r.B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r.C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r.D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s.E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err="1" smtClean="0">
                <a:ea typeface="宋体" pitchFamily="2" charset="-122"/>
              </a:rPr>
              <a:t>r.B</a:t>
            </a:r>
            <a:r>
              <a:rPr lang="en-US" altLang="zh-CN" sz="2400" i="1" baseline="-25000" dirty="0" smtClean="0">
                <a:ea typeface="宋体" pitchFamily="2" charset="-122"/>
              </a:rPr>
              <a:t> = </a:t>
            </a:r>
            <a:r>
              <a:rPr lang="en-US" altLang="zh-CN" sz="2400" i="1" baseline="-25000" dirty="0" err="1" smtClean="0">
                <a:ea typeface="宋体" pitchFamily="2" charset="-122"/>
              </a:rPr>
              <a:t>s.B</a:t>
            </a:r>
            <a:r>
              <a:rPr lang="en-US" altLang="zh-CN" sz="2400" i="1" baseline="-25000" dirty="0" smtClean="0">
                <a:ea typeface="宋体" pitchFamily="2" charset="-122"/>
              </a:rPr>
              <a:t>  </a:t>
            </a:r>
            <a:r>
              <a:rPr lang="en-US" altLang="zh-CN" sz="2400" i="1" baseline="-25000" dirty="0" err="1" smtClean="0">
                <a:ea typeface="宋体" pitchFamily="2" charset="-122"/>
              </a:rPr>
              <a:t>r.D</a:t>
            </a:r>
            <a:r>
              <a:rPr lang="en-US" altLang="zh-CN" sz="2400" i="1" baseline="-25000" dirty="0" smtClean="0">
                <a:ea typeface="宋体" pitchFamily="2" charset="-122"/>
              </a:rPr>
              <a:t> = </a:t>
            </a:r>
            <a:r>
              <a:rPr lang="en-US" altLang="zh-CN" sz="2400" i="1" baseline="-25000" dirty="0" err="1" smtClean="0">
                <a:ea typeface="宋体" pitchFamily="2" charset="-122"/>
              </a:rPr>
              <a:t>s.D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</a:rPr>
              <a:t> x 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))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 rot="16200000" flipV="1">
            <a:off x="2209800" y="1220788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 rot="16200000" flipV="1">
            <a:off x="1143000" y="4989311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Natural Join Operation –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r, s:</a:t>
            </a:r>
          </a:p>
        </p:txBody>
      </p:sp>
      <p:sp>
        <p:nvSpPr>
          <p:cNvPr id="44036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38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39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4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4040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4041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42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4043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44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45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4046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47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48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4049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  <a:endParaRPr lang="zh-CN" altLang="en-US" b="1" i="1">
              <a:ea typeface="宋体" pitchFamily="2" charset="-122"/>
              <a:sym typeface="Symbol" pitchFamily="18" charset="2"/>
            </a:endParaRP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</p:txBody>
      </p:sp>
      <p:sp>
        <p:nvSpPr>
          <p:cNvPr id="44050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4051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4052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53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54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4055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4056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57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4058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59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4060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61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grpSp>
        <p:nvGrpSpPr>
          <p:cNvPr id="44062" name="Group 36"/>
          <p:cNvGrpSpPr>
            <a:grpSpLocks/>
          </p:cNvGrpSpPr>
          <p:nvPr/>
        </p:nvGrpSpPr>
        <p:grpSpPr bwMode="auto">
          <a:xfrm>
            <a:off x="457200" y="4267200"/>
            <a:ext cx="7029450" cy="409575"/>
            <a:chOff x="288" y="2688"/>
            <a:chExt cx="4428" cy="258"/>
          </a:xfrm>
        </p:grpSpPr>
        <p:sp>
          <p:nvSpPr>
            <p:cNvPr id="4406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altLang="zh-CN" sz="2000" i="1">
                  <a:ea typeface="宋体" pitchFamily="2" charset="-122"/>
                </a:rPr>
                <a:t>r     s</a:t>
              </a:r>
            </a:p>
          </p:txBody>
        </p:sp>
        <p:sp>
          <p:nvSpPr>
            <p:cNvPr id="44064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 </a:t>
            </a:r>
            <a:r>
              <a:rPr lang="en-US" altLang="en-US" dirty="0"/>
              <a:t>Operation (</a:t>
            </a:r>
            <a:r>
              <a:rPr lang="en-US" altLang="en-US" dirty="0" smtClean="0"/>
              <a:t>Cont.)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55269" y="1077912"/>
                <a:ext cx="7411983" cy="4909933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 smtClean="0"/>
                  <a:t>The university sample</a:t>
                </a:r>
                <a:endParaRPr lang="en-US" altLang="en-US" dirty="0"/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altLang="en-US" dirty="0" smtClean="0"/>
                  <a:t>	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ea typeface="宋体" charset="-122"/>
                    <a:sym typeface="Symbol" pitchFamily="18" charset="2"/>
                  </a:rPr>
                  <a:t></a:t>
                </a:r>
                <a:r>
                  <a:rPr lang="en-US" altLang="zh-CN" i="1" baseline="-25000" dirty="0" smtClean="0">
                    <a:ea typeface="宋体" charset="-122"/>
                  </a:rPr>
                  <a:t> </a:t>
                </a:r>
                <a:r>
                  <a:rPr lang="en-US" altLang="zh-CN" i="1" baseline="-25000" dirty="0">
                    <a:ea typeface="宋体" charset="-122"/>
                  </a:rPr>
                  <a:t>name, </a:t>
                </a:r>
                <a:r>
                  <a:rPr lang="en-US" altLang="zh-CN" i="1" baseline="-25000" dirty="0" err="1" smtClean="0">
                    <a:ea typeface="宋体" charset="-122"/>
                  </a:rPr>
                  <a:t>course_id</a:t>
                </a:r>
                <a:r>
                  <a:rPr lang="en-US" altLang="zh-CN" dirty="0" smtClean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sz="1800" i="1" dirty="0">
                    <a:ea typeface="宋体" charset="-122"/>
                  </a:rPr>
                  <a:t>instructor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 smtClean="0">
                    <a:ea typeface="宋体" charset="-122"/>
                  </a:rPr>
                  <a:t> teaches)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Theta join </a:t>
                </a:r>
                <a:r>
                  <a:rPr lang="en-US" altLang="en-US" dirty="0" smtClean="0"/>
                  <a:t>operation is a variant of the natural join that combine the selection and Cartesian production into a single operation.</a:t>
                </a:r>
                <a:r>
                  <a:rPr lang="en-US" altLang="en-US" i="1" dirty="0" smtClean="0"/>
                  <a:t> 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endParaRPr lang="en-US" altLang="ja-JP" sz="1000" dirty="0">
                  <a:sym typeface="Symbol" panose="05050102010706020507" pitchFamily="18" charset="2"/>
                </a:endParaRPr>
              </a:p>
              <a:p>
                <a:r>
                  <a:rPr lang="en-US" altLang="ja-JP" dirty="0" smtClean="0">
                    <a:sym typeface="Symbol" panose="05050102010706020507" pitchFamily="18" charset="2"/>
                  </a:rPr>
                  <a:t>Example</a:t>
                </a:r>
                <a:endParaRPr lang="en-US" altLang="ja-JP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 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ja-JP" dirty="0">
                    <a:sym typeface="Symbol" panose="05050102010706020507" pitchFamily="18" charset="2"/>
                  </a:rPr>
                  <a:t>(</a:t>
                </a:r>
                <a:r>
                  <a:rPr lang="en-US" altLang="ja-JP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dirty="0">
                    <a:sym typeface="Symbol" panose="05050102010706020507" pitchFamily="18" charset="2"/>
                  </a:rPr>
                  <a:t>x</a:t>
                </a:r>
                <a:r>
                  <a:rPr lang="en-US" altLang="ja-JP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dirty="0">
                    <a:sym typeface="Symbol" panose="05050102010706020507" pitchFamily="18" charset="2"/>
                  </a:rPr>
                  <a:t>))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>
                    <a:sym typeface="Symbol" panose="05050102010706020507" pitchFamily="18" charset="2"/>
                  </a:rPr>
                  <a:t>    Can </a:t>
                </a:r>
                <a:r>
                  <a:rPr lang="en-US" altLang="ja-JP" dirty="0">
                    <a:sym typeface="Symbol" panose="05050102010706020507" pitchFamily="18" charset="2"/>
                  </a:rPr>
                  <a:t>equivalently be written as</a:t>
                </a:r>
              </a:p>
              <a:p>
                <a:pPr>
                  <a:buNone/>
                </a:pPr>
                <a:r>
                  <a:rPr lang="en-US" altLang="en-US" i="1" dirty="0" smtClean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instructor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</a:t>
                </a:r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5269" y="1077912"/>
                <a:ext cx="7411983" cy="4909933"/>
              </a:xfrm>
              <a:blipFill rotWithShape="1">
                <a:blip r:embed="rId3"/>
                <a:stretch>
                  <a:fillRect l="-576" t="-497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706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Outer Join </a:t>
            </a:r>
            <a:r>
              <a:rPr lang="en-US" altLang="en-US" dirty="0"/>
              <a:t>Operation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5437" y="999254"/>
                <a:ext cx="7411983" cy="522456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 smtClean="0"/>
                  <a:t>The outer join operation is an extension of the join to deal with the missing information. </a:t>
                </a:r>
              </a:p>
              <a:p>
                <a:pPr lvl="1">
                  <a:tabLst>
                    <a:tab pos="3149600" algn="ctr"/>
                  </a:tabLst>
                </a:pPr>
                <a:r>
                  <a:rPr lang="en-US" altLang="en-US" dirty="0" smtClean="0"/>
                  <a:t>Example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if there is some instructors who teaches no course</a:t>
                </a:r>
                <a:endParaRPr lang="en-US" altLang="en-US" dirty="0"/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altLang="en-US" dirty="0" smtClean="0"/>
                  <a:t>	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i="1" dirty="0" smtClean="0">
                    <a:ea typeface="宋体" charset="-122"/>
                  </a:rPr>
                  <a:t>instructor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 smtClean="0">
                    <a:ea typeface="宋体" charset="-122"/>
                  </a:rPr>
                  <a:t> teaches</a:t>
                </a:r>
                <a:endParaRPr lang="en-US" altLang="en-US" dirty="0"/>
              </a:p>
              <a:p>
                <a:r>
                  <a:rPr lang="en-US" altLang="en-US" dirty="0" smtClean="0"/>
                  <a:t>Outer join   </a:t>
                </a:r>
                <a:r>
                  <a:rPr lang="en-US" altLang="zh-CN" sz="1800" i="1" dirty="0">
                    <a:ea typeface="宋体" charset="-122"/>
                  </a:rPr>
                  <a:t>instructor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en-US" altLang="zh-CN" dirty="0" smtClean="0">
                    <a:ea typeface="宋体" charset="-122"/>
                  </a:rPr>
                  <a:t>  teaches  makes sure all instructor’s data appears </a:t>
                </a:r>
                <a:r>
                  <a:rPr lang="en-US" altLang="zh-CN" dirty="0" smtClean="0">
                    <a:solidFill>
                      <a:srgbClr val="FF0000"/>
                    </a:solidFill>
                    <a:ea typeface="宋体" charset="-122"/>
                  </a:rPr>
                  <a:t>at lease once </a:t>
                </a:r>
                <a:r>
                  <a:rPr lang="en-US" altLang="zh-CN" dirty="0" smtClean="0">
                    <a:ea typeface="宋体" charset="-122"/>
                  </a:rPr>
                  <a:t>in the result.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Three outer join operations: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Left outer join: 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Right outer join: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Full outer join:</a:t>
                </a:r>
              </a:p>
              <a:p>
                <a:pPr lvl="1"/>
                <a:endParaRPr lang="en-US" altLang="ja-JP" dirty="0" smtClean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Outer join operation need deal with null values, will further discuss in SQL language.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5437" y="999254"/>
                <a:ext cx="7411983" cy="5224565"/>
              </a:xfrm>
              <a:blipFill rotWithShape="1">
                <a:blip r:embed="rId3"/>
                <a:stretch>
                  <a:fillRect l="-493" t="-467" b="-2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61" y="2575640"/>
            <a:ext cx="376568" cy="23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07" y="4158840"/>
            <a:ext cx="376568" cy="23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13" y="4508198"/>
            <a:ext cx="452846" cy="27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77" y="4912813"/>
            <a:ext cx="474122" cy="2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77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214" y="1077913"/>
            <a:ext cx="7443964" cy="4876800"/>
          </a:xfrm>
        </p:spPr>
        <p:txBody>
          <a:bodyPr/>
          <a:lstStyle/>
          <a:p>
            <a:r>
              <a:rPr lang="en-US" altLang="en-US" sz="18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800" dirty="0"/>
              <a:t>The assignment  operation is  denoted by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ym typeface="Wingdings" pitchFamily="2" charset="2"/>
              </a:rPr>
              <a:t> and </a:t>
            </a:r>
            <a:r>
              <a:rPr lang="en-US" altLang="en-US" sz="18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800" dirty="0"/>
              <a:t>Example: Find all </a:t>
            </a:r>
            <a:r>
              <a:rPr lang="en-US" altLang="en-US" sz="1800" dirty="0">
                <a:sym typeface="Symbol" panose="05050102010706020507" pitchFamily="18" charset="2"/>
              </a:rPr>
              <a:t>instructor in the “Physics” and Music department.</a:t>
            </a:r>
            <a:r>
              <a:rPr lang="en-US" altLang="en-US" sz="1400" dirty="0">
                <a:sym typeface="Symbol" panose="05050102010706020507" pitchFamily="18" charset="2"/>
              </a:rPr>
              <a:t/>
            </a:r>
            <a:br>
              <a:rPr lang="en-US" altLang="en-US" sz="1400" dirty="0">
                <a:sym typeface="Symbol" panose="05050102010706020507" pitchFamily="18" charset="2"/>
              </a:rPr>
            </a:br>
            <a:r>
              <a:rPr lang="en-US" altLang="en-US" sz="1400" dirty="0">
                <a:sym typeface="Symbol" panose="05050102010706020507" pitchFamily="18" charset="2"/>
              </a:rPr>
              <a:t/>
            </a:r>
            <a:br>
              <a:rPr lang="en-US" altLang="en-US" sz="1400" dirty="0">
                <a:sym typeface="Symbol" panose="05050102010706020507" pitchFamily="18" charset="2"/>
              </a:rPr>
            </a:br>
            <a:r>
              <a:rPr lang="en-US" altLang="en-US" sz="1400" dirty="0">
                <a:sym typeface="Symbol" panose="05050102010706020507" pitchFamily="18" charset="2"/>
              </a:rPr>
              <a:t>  </a:t>
            </a:r>
            <a:r>
              <a:rPr lang="en-US" altLang="en-US" sz="1800" dirty="0">
                <a:sym typeface="Symbol" panose="05050102010706020507" pitchFamily="18" charset="2"/>
              </a:rPr>
              <a:t>       </a:t>
            </a:r>
            <a:r>
              <a:rPr lang="en-US" altLang="en-US" sz="1800" i="1" dirty="0">
                <a:sym typeface="Symbol" panose="05050102010706020507" pitchFamily="18" charset="2"/>
              </a:rPr>
              <a:t>Physics</a:t>
            </a:r>
            <a:r>
              <a:rPr lang="en-US" altLang="en-US" sz="1800" dirty="0">
                <a:sym typeface="Symbol" panose="05050102010706020507" pitchFamily="18" charset="2"/>
              </a:rPr>
              <a:t> </a:t>
            </a:r>
            <a:r>
              <a:rPr lang="en-US" altLang="en-US" sz="18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8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instructor</a:t>
            </a:r>
            <a:r>
              <a:rPr lang="en-US" altLang="ja-JP" sz="18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sz="1600" i="1" dirty="0">
                <a:sym typeface="Symbol" panose="05050102010706020507" pitchFamily="18" charset="2"/>
              </a:rPr>
              <a:t>Music</a:t>
            </a:r>
            <a:r>
              <a:rPr lang="en-US" altLang="en-US" dirty="0">
                <a:sym typeface="Symbol" panose="05050102010706020507" pitchFamily="18" charset="2"/>
              </a:rPr>
              <a:t> </a:t>
            </a:r>
            <a:r>
              <a:rPr lang="en-US" altLang="en-US" b="1" dirty="0">
                <a:sym typeface="Wingding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6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sz="1600" i="1" dirty="0">
                <a:sym typeface="Symbol" panose="05050102010706020507" pitchFamily="18" charset="2"/>
              </a:rPr>
              <a:t>Physics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sz="16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 smtClean="0">
                <a:sym typeface="Symbol" panose="05050102010706020507" pitchFamily="18" charset="2"/>
              </a:rPr>
              <a:t>May </a:t>
            </a:r>
            <a:r>
              <a:rPr lang="en-US" altLang="en-US" sz="1600" dirty="0">
                <a:sym typeface="Symbol" panose="05050102010706020507" pitchFamily="18" charset="2"/>
              </a:rPr>
              <a:t>use </a:t>
            </a:r>
            <a:r>
              <a:rPr lang="en-US" altLang="en-US" sz="1600" dirty="0" smtClean="0">
                <a:sym typeface="Symbol" panose="05050102010706020507" pitchFamily="18" charset="2"/>
              </a:rPr>
              <a:t>temporary variable </a:t>
            </a:r>
            <a:r>
              <a:rPr lang="en-US" altLang="en-US" sz="1600" dirty="0">
                <a:sym typeface="Symbol" panose="05050102010706020507" pitchFamily="18" charset="2"/>
              </a:rPr>
              <a:t>in subsequent expressions.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18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544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809750"/>
            <a:ext cx="7227888" cy="4391025"/>
          </a:xfrm>
        </p:spPr>
        <p:txBody>
          <a:bodyPr/>
          <a:lstStyle/>
          <a:p>
            <a:r>
              <a:rPr lang="en-US" altLang="zh-CN" sz="1800" smtClean="0">
                <a:ea typeface="宋体" pitchFamily="2" charset="-122"/>
              </a:rPr>
              <a:t>Suited to queries that include the phrase “for all”.</a:t>
            </a:r>
          </a:p>
          <a:p>
            <a:r>
              <a:rPr lang="en-US" altLang="zh-CN" sz="1800" smtClean="0">
                <a:ea typeface="宋体" pitchFamily="2" charset="-122"/>
              </a:rPr>
              <a:t>Let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and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be relations on schemas R and S respectively where</a:t>
            </a:r>
          </a:p>
          <a:p>
            <a:pPr lvl="1"/>
            <a:r>
              <a:rPr lang="en-US" altLang="zh-CN" sz="1600" i="1" smtClean="0">
                <a:ea typeface="宋体" pitchFamily="2" charset="-122"/>
              </a:rPr>
              <a:t>R</a:t>
            </a:r>
            <a:r>
              <a:rPr lang="en-US" altLang="zh-CN" sz="1600" smtClean="0">
                <a:ea typeface="宋体" pitchFamily="2" charset="-122"/>
              </a:rPr>
              <a:t> = (</a:t>
            </a:r>
            <a:r>
              <a:rPr lang="en-US" altLang="zh-CN" sz="1600" i="1" smtClean="0">
                <a:ea typeface="宋体" pitchFamily="2" charset="-122"/>
              </a:rPr>
              <a:t>A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A</a:t>
            </a:r>
            <a:r>
              <a:rPr lang="en-US" altLang="zh-CN" sz="2000" i="1" baseline="-25000" smtClean="0">
                <a:ea typeface="宋体" pitchFamily="2" charset="-122"/>
              </a:rPr>
              <a:t>m</a:t>
            </a:r>
            <a:r>
              <a:rPr lang="en-US" altLang="zh-CN" sz="1600" smtClean="0">
                <a:ea typeface="宋体" pitchFamily="2" charset="-122"/>
              </a:rPr>
              <a:t>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i="1" baseline="-25000" smtClean="0">
                <a:ea typeface="宋体" pitchFamily="2" charset="-122"/>
              </a:rPr>
              <a:t>n</a:t>
            </a:r>
            <a:r>
              <a:rPr lang="en-US" altLang="zh-CN" sz="1600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sz="1600" i="1" smtClean="0">
                <a:ea typeface="宋体" pitchFamily="2" charset="-122"/>
              </a:rPr>
              <a:t>S</a:t>
            </a:r>
            <a:r>
              <a:rPr lang="en-US" altLang="zh-CN" sz="1600" smtClean="0">
                <a:ea typeface="宋体" pitchFamily="2" charset="-122"/>
              </a:rPr>
              <a:t> = (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i="1" baseline="-25000" smtClean="0">
                <a:ea typeface="宋体" pitchFamily="2" charset="-122"/>
              </a:rPr>
              <a:t>n</a:t>
            </a:r>
            <a:r>
              <a:rPr lang="en-US" altLang="zh-CN" sz="1600" smtClean="0">
                <a:ea typeface="宋体" pitchFamily="2" charset="-122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The result of  r 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 s is a relation on schema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–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lvl="1">
              <a:buFont typeface="Monotype Sorts" pitchFamily="2" charset="2"/>
              <a:buNone/>
            </a:pPr>
            <a:endParaRPr lang="en-US" altLang="zh-CN" sz="1600" smtClean="0">
              <a:ea typeface="宋体" pitchFamily="2" charset="-122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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= {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 | 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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)  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u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tu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) } </a:t>
            </a:r>
          </a:p>
          <a:p>
            <a:pPr lvl="1">
              <a:buFont typeface="Monotype Sort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Where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tu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means the concatenation of tuples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to produce a single tuple</a:t>
            </a:r>
          </a:p>
          <a:p>
            <a:pPr lvl="1">
              <a:buFont typeface="Monotype Sorts" pitchFamily="2" charset="2"/>
              <a:buNone/>
            </a:pPr>
            <a:endParaRPr lang="en-US" altLang="zh-CN" sz="1800" smtClean="0">
              <a:ea typeface="宋体" pitchFamily="2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971800" y="1217613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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 – Example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1295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48768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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676400" y="487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676400" y="5395913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572000" y="19050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743200" y="1219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200400" y="1219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743200" y="1828800"/>
            <a:ext cx="457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200400" y="1828800"/>
            <a:ext cx="457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4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6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093" name="Text Box 26"/>
          <p:cNvSpPr txBox="1">
            <a:spLocks noChangeArrowheads="1"/>
          </p:cNvSpPr>
          <p:nvPr/>
        </p:nvSpPr>
        <p:spPr bwMode="auto">
          <a:xfrm>
            <a:off x="3048000" y="4953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6094" name="Text Box 27"/>
          <p:cNvSpPr txBox="1">
            <a:spLocks noChangeArrowheads="1"/>
          </p:cNvSpPr>
          <p:nvPr/>
        </p:nvSpPr>
        <p:spPr bwMode="auto">
          <a:xfrm>
            <a:off x="4648200" y="2743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Basic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37525" cy="5080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Formally, given sets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….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, A </a:t>
            </a:r>
            <a:r>
              <a:rPr lang="en-US" altLang="zh-CN" i="1" dirty="0" smtClean="0">
                <a:ea typeface="宋体" pitchFamily="2" charset="-122"/>
              </a:rPr>
              <a:t>relation r</a:t>
            </a:r>
            <a:r>
              <a:rPr lang="en-US" altLang="zh-CN" dirty="0" smtClean="0">
                <a:ea typeface="宋体" pitchFamily="2" charset="-122"/>
              </a:rPr>
              <a:t> is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subset</a:t>
            </a:r>
            <a:r>
              <a:rPr lang="en-US" altLang="zh-CN" dirty="0" smtClean="0">
                <a:ea typeface="宋体" pitchFamily="2" charset="-122"/>
              </a:rPr>
              <a:t> of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x 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 </a:t>
            </a:r>
            <a:r>
              <a:rPr lang="en-US" altLang="zh-CN" dirty="0" smtClean="0">
                <a:ea typeface="宋体" pitchFamily="2" charset="-122"/>
              </a:rPr>
              <a:t> x … x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Thus a relation is a set of n-tuples (a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, …, 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) where </a:t>
            </a:r>
            <a:r>
              <a:rPr lang="en-US" altLang="zh-CN" i="1" dirty="0" err="1" smtClean="0">
                <a:ea typeface="宋体" pitchFamily="2" charset="-122"/>
              </a:rPr>
              <a:t>a</a:t>
            </a:r>
            <a:r>
              <a:rPr lang="en-US" altLang="zh-CN" i="1" baseline="-25000" dirty="0" err="1" smtClean="0">
                <a:ea typeface="宋体" pitchFamily="2" charset="-122"/>
              </a:rPr>
              <a:t>i</a:t>
            </a:r>
            <a:r>
              <a:rPr lang="en-US" altLang="zh-CN" i="1" dirty="0" smtClean="0">
                <a:ea typeface="宋体" pitchFamily="2" charset="-122"/>
              </a:rPr>
              <a:t>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 D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i</a:t>
            </a:r>
          </a:p>
          <a:p>
            <a:pPr marL="0" indent="0">
              <a:buNone/>
            </a:pPr>
            <a:endParaRPr lang="en-US" altLang="zh-CN" i="1" baseline="-25000" dirty="0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if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 		   </a:t>
            </a:r>
            <a:r>
              <a:rPr lang="en-US" altLang="zh-CN" sz="1800" i="1" dirty="0" err="1" smtClean="0">
                <a:ea typeface="宋体" pitchFamily="2" charset="-122"/>
              </a:rPr>
              <a:t>Dept</a:t>
            </a:r>
            <a:r>
              <a:rPr lang="en-US" altLang="zh-CN" sz="1800" i="1" dirty="0" smtClean="0">
                <a:ea typeface="宋体" pitchFamily="2" charset="-122"/>
              </a:rPr>
              <a:t>-name = { Biology,  </a:t>
            </a:r>
            <a:r>
              <a:rPr lang="en-US" altLang="zh-CN" sz="1800" i="1" dirty="0" err="1" smtClean="0">
                <a:ea typeface="宋体" pitchFamily="2" charset="-122"/>
              </a:rPr>
              <a:t>Comp.Sci</a:t>
            </a:r>
            <a:r>
              <a:rPr lang="en-US" altLang="zh-CN" sz="1800" i="1" dirty="0" smtClean="0">
                <a:ea typeface="宋体" pitchFamily="2" charset="-122"/>
              </a:rPr>
              <a:t>,  Finance, History 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	   Building  = {Watson, Taylor, Painter}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	   Budget    = {90000, 120000, 50000}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</a:t>
            </a:r>
            <a:r>
              <a:rPr lang="en-US" altLang="zh-CN" dirty="0" smtClean="0">
                <a:ea typeface="宋体" pitchFamily="2" charset="-122"/>
              </a:rPr>
              <a:t>Then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{    </a:t>
            </a:r>
            <a:r>
              <a:rPr lang="en-US" altLang="zh-CN" sz="1800" i="1" dirty="0" smtClean="0">
                <a:ea typeface="宋体" pitchFamily="2" charset="-122"/>
              </a:rPr>
              <a:t>(Biology, Watson, 90000), 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</a:t>
            </a:r>
            <a:r>
              <a:rPr lang="en-US" altLang="zh-CN" sz="1800" i="1" dirty="0" err="1" smtClean="0">
                <a:ea typeface="宋体" pitchFamily="2" charset="-122"/>
              </a:rPr>
              <a:t>Comp.Sci</a:t>
            </a:r>
            <a:r>
              <a:rPr lang="en-US" altLang="zh-CN" sz="1800" i="1" dirty="0" smtClean="0">
                <a:ea typeface="宋体" pitchFamily="2" charset="-122"/>
              </a:rPr>
              <a:t>, Taylor, </a:t>
            </a:r>
            <a:r>
              <a:rPr lang="en-US" altLang="zh-CN" sz="1800" i="1" dirty="0" smtClean="0">
                <a:solidFill>
                  <a:srgbClr val="FFC000"/>
                </a:solidFill>
                <a:ea typeface="宋体" pitchFamily="2" charset="-122"/>
              </a:rPr>
              <a:t>120000</a:t>
            </a:r>
            <a:r>
              <a:rPr lang="en-US" altLang="zh-CN" sz="1800" i="1" dirty="0" smtClean="0">
                <a:ea typeface="宋体" pitchFamily="2" charset="-122"/>
              </a:rPr>
              <a:t>),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(Finance, </a:t>
            </a:r>
            <a:r>
              <a:rPr lang="en-US" altLang="zh-CN" sz="1800" i="1" dirty="0">
                <a:solidFill>
                  <a:srgbClr val="FFC000"/>
                </a:solidFill>
                <a:ea typeface="宋体" pitchFamily="2" charset="-122"/>
              </a:rPr>
              <a:t>Painter</a:t>
            </a:r>
            <a:r>
              <a:rPr lang="en-US" altLang="zh-CN" sz="1800" i="1" dirty="0" smtClean="0">
                <a:ea typeface="宋体" pitchFamily="2" charset="-122"/>
              </a:rPr>
              <a:t>, </a:t>
            </a:r>
            <a:r>
              <a:rPr lang="en-US" altLang="zh-CN" sz="1800" i="1" dirty="0" smtClean="0">
                <a:solidFill>
                  <a:srgbClr val="FFC000"/>
                </a:solidFill>
                <a:ea typeface="宋体" pitchFamily="2" charset="-122"/>
              </a:rPr>
              <a:t>120000</a:t>
            </a:r>
            <a:r>
              <a:rPr lang="en-US" altLang="zh-CN" sz="1800" i="1" dirty="0" smtClean="0">
                <a:ea typeface="宋体" pitchFamily="2" charset="-122"/>
              </a:rPr>
              <a:t>),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(History, </a:t>
            </a:r>
            <a:r>
              <a:rPr lang="en-US" altLang="zh-CN" sz="1800" i="1" dirty="0">
                <a:solidFill>
                  <a:srgbClr val="FFC000"/>
                </a:solidFill>
                <a:ea typeface="宋体" pitchFamily="2" charset="-122"/>
              </a:rPr>
              <a:t>Painter</a:t>
            </a:r>
            <a:r>
              <a:rPr lang="en-US" altLang="zh-CN" sz="1800" i="1" dirty="0" smtClean="0">
                <a:ea typeface="宋体" pitchFamily="2" charset="-122"/>
              </a:rPr>
              <a:t>, 50000)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	             </a:t>
            </a:r>
            <a:r>
              <a:rPr lang="en-US" altLang="zh-CN" dirty="0" smtClean="0">
                <a:ea typeface="宋体" pitchFamily="2" charset="-122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is a relation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over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D</a:t>
            </a:r>
            <a:r>
              <a:rPr lang="en-US" altLang="zh-CN" i="1" dirty="0" err="1" smtClean="0">
                <a:ea typeface="宋体" pitchFamily="2" charset="-122"/>
              </a:rPr>
              <a:t>ept</a:t>
            </a:r>
            <a:r>
              <a:rPr lang="en-US" altLang="zh-CN" i="1" dirty="0" smtClean="0">
                <a:ea typeface="宋体" pitchFamily="2" charset="-122"/>
              </a:rPr>
              <a:t>-name x Building x Budget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Another Division Example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457200" y="1295400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457200" y="4876800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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 (Cont.)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0750" y="1447800"/>
            <a:ext cx="7453313" cy="4829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Property 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Let </a:t>
            </a:r>
            <a:r>
              <a:rPr lang="en-US" altLang="zh-CN" sz="1800" i="1" smtClean="0">
                <a:ea typeface="宋体" pitchFamily="2" charset="-122"/>
              </a:rPr>
              <a:t>q = r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</a:t>
            </a:r>
            <a:r>
              <a:rPr lang="en-US" altLang="zh-CN" sz="1800" i="1" smtClean="0">
                <a:ea typeface="宋体" pitchFamily="2" charset="-122"/>
              </a:rPr>
              <a:t> s</a:t>
            </a:r>
            <a:endParaRPr lang="en-US" altLang="zh-CN" sz="18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Then </a:t>
            </a:r>
            <a:r>
              <a:rPr lang="en-US" altLang="zh-CN" sz="1800" i="1" smtClean="0">
                <a:ea typeface="宋体" pitchFamily="2" charset="-122"/>
              </a:rPr>
              <a:t>q</a:t>
            </a:r>
            <a:r>
              <a:rPr lang="en-US" altLang="zh-CN" sz="1800" smtClean="0">
                <a:ea typeface="宋体" pitchFamily="2" charset="-122"/>
              </a:rPr>
              <a:t> is the largest relation satisfying </a:t>
            </a:r>
            <a:r>
              <a:rPr lang="en-US" altLang="zh-CN" sz="1800" i="1" smtClean="0">
                <a:ea typeface="宋体" pitchFamily="2" charset="-122"/>
              </a:rPr>
              <a:t>q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Definition in terms of the basic algebra operation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Let </a:t>
            </a:r>
            <a:r>
              <a:rPr lang="en-US" altLang="zh-CN" i="1" smtClean="0">
                <a:ea typeface="宋体" pitchFamily="2" charset="-122"/>
              </a:rPr>
              <a:t>r(R)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s(S)</a:t>
            </a:r>
            <a:r>
              <a:rPr lang="en-US" altLang="zh-CN" smtClean="0">
                <a:ea typeface="宋体" pitchFamily="2" charset="-122"/>
              </a:rPr>
              <a:t> be relations, and let </a:t>
            </a:r>
            <a:r>
              <a:rPr lang="en-US" altLang="zh-CN" i="1" smtClean="0">
                <a:ea typeface="宋体" pitchFamily="2" charset="-122"/>
              </a:rPr>
              <a:t>S 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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= 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pitchFamily="2" charset="-122"/>
              </a:rPr>
              <a:t> –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( (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pitchFamily="2" charset="-122"/>
              </a:rPr>
              <a:t> x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) –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))</a:t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To see why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 simply reorders attributes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br>
              <a:rPr lang="en-US" altLang="zh-CN" sz="1800" i="1" smtClean="0">
                <a:ea typeface="宋体" pitchFamily="2" charset="-122"/>
                <a:sym typeface="Symbol" pitchFamily="18" charset="2"/>
              </a:rPr>
            </a:br>
            <a:endParaRPr lang="en-US" altLang="zh-CN" sz="1800" i="1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) –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)) gives those tuples t in </a:t>
            </a:r>
            <a:br>
              <a:rPr lang="en-US" altLang="zh-CN" sz="1800" smtClean="0">
                <a:ea typeface="宋体" pitchFamily="2" charset="-122"/>
                <a:sym typeface="Symbol" pitchFamily="18" charset="2"/>
              </a:rPr>
            </a:b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sz="1800" smtClean="0">
                <a:ea typeface="宋体" pitchFamily="2" charset="-122"/>
                <a:sym typeface="Symbol" pitchFamily="18" charset="2"/>
              </a:rPr>
            </a:b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</a:rPr>
              <a:t> such that for some tuple </a:t>
            </a:r>
            <a:r>
              <a:rPr lang="en-US" altLang="zh-CN" sz="1800" i="1" smtClean="0">
                <a:ea typeface="宋体" pitchFamily="2" charset="-122"/>
              </a:rPr>
              <a:t>u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s, tu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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endParaRPr lang="zh-CN" altLang="en-US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73125" y="1743075"/>
            <a:ext cx="8077200" cy="141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692150" indent="-2349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dirty="0">
                <a:ea typeface="宋体" pitchFamily="2" charset="-122"/>
              </a:rPr>
              <a:t>Query 1</a:t>
            </a:r>
          </a:p>
          <a:p>
            <a:pPr lvl="2" algn="l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altLang="zh-CN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200" i="1" baseline="-25000" dirty="0" smtClean="0">
                <a:ea typeface="宋体" pitchFamily="2" charset="-122"/>
              </a:rPr>
              <a:t>ID 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sz="2200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zh-CN" sz="2100" i="1" baseline="-25000" dirty="0" smtClean="0">
                <a:ea typeface="宋体" pitchFamily="2" charset="-122"/>
                <a:sym typeface="Symbol" pitchFamily="18" charset="2"/>
              </a:rPr>
              <a:t>title </a:t>
            </a:r>
            <a:r>
              <a:rPr kumimoji="1" lang="en-US" altLang="zh-CN" sz="2100" baseline="-25000" dirty="0"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sz="2100" baseline="-25000" dirty="0" smtClean="0">
                <a:ea typeface="宋体" pitchFamily="2" charset="-122"/>
                <a:sym typeface="Symbol" pitchFamily="18" charset="2"/>
              </a:rPr>
              <a:t>“Database system</a:t>
            </a:r>
            <a:r>
              <a:rPr kumimoji="1" lang="en-US" altLang="zh-CN" baseline="-25000" dirty="0" smtClean="0">
                <a:ea typeface="宋体" pitchFamily="2" charset="-122"/>
                <a:sym typeface="Symbol" pitchFamily="18" charset="2"/>
              </a:rPr>
              <a:t>” </a:t>
            </a:r>
            <a:r>
              <a:rPr kumimoji="1" lang="en-US" altLang="zh-CN" dirty="0" smtClean="0">
                <a:ea typeface="宋体" pitchFamily="2" charset="-122"/>
                <a:sym typeface="Symbol" pitchFamily="18" charset="2"/>
              </a:rPr>
              <a:t>(takes     course</a:t>
            </a:r>
            <a:r>
              <a:rPr kumimoji="1" lang="en-US" altLang="zh-CN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a typeface="宋体" pitchFamily="2" charset="-122"/>
                <a:sym typeface="Symbol" pitchFamily="18" charset="2"/>
              </a:rPr>
              <a:t>)) </a:t>
            </a:r>
          </a:p>
          <a:p>
            <a:pPr lvl="2" algn="l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200" i="1" baseline="-25000" dirty="0">
                <a:solidFill>
                  <a:srgbClr val="000000"/>
                </a:solidFill>
                <a:ea typeface="宋体" pitchFamily="2" charset="-122"/>
              </a:rPr>
              <a:t>ID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2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zh-CN" sz="2100" i="1" baseline="-25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title </a:t>
            </a:r>
            <a:r>
              <a:rPr kumimoji="1" lang="en-US" altLang="zh-CN" sz="2100" baseline="-25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sz="2100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“Advanced Programing</a:t>
            </a:r>
            <a:r>
              <a:rPr kumimoji="1" lang="en-US" altLang="zh-CN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”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(takes     course</a:t>
            </a:r>
            <a:r>
              <a:rPr kumimoji="1"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879475" y="3626415"/>
            <a:ext cx="7054850" cy="2044701"/>
            <a:chOff x="523" y="3287"/>
            <a:chExt cx="4444" cy="1288"/>
          </a:xfrm>
        </p:grpSpPr>
        <p:sp>
          <p:nvSpPr>
            <p:cNvPr id="50184" name="AutoShape 4"/>
            <p:cNvSpPr>
              <a:spLocks noChangeArrowheads="1"/>
            </p:cNvSpPr>
            <p:nvPr/>
          </p:nvSpPr>
          <p:spPr bwMode="auto">
            <a:xfrm rot="16200000" flipV="1">
              <a:off x="2628" y="3642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185" name="Text Box 5"/>
            <p:cNvSpPr txBox="1">
              <a:spLocks noChangeArrowheads="1"/>
            </p:cNvSpPr>
            <p:nvPr/>
          </p:nvSpPr>
          <p:spPr bwMode="auto">
            <a:xfrm>
              <a:off x="523" y="3287"/>
              <a:ext cx="4444" cy="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36600" indent="-27940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altLang="zh-CN" dirty="0">
                  <a:ea typeface="宋体" pitchFamily="2" charset="-122"/>
                </a:rPr>
                <a:t>Query 2</a:t>
              </a: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altLang="zh-CN" dirty="0">
                  <a:ea typeface="宋体" pitchFamily="2" charset="-122"/>
                </a:rPr>
                <a:t>	 </a:t>
              </a:r>
              <a:r>
                <a:rPr kumimoji="1" lang="en-US" altLang="zh-CN" dirty="0" smtClean="0">
                  <a:ea typeface="宋体" pitchFamily="2" charset="-122"/>
                </a:rPr>
                <a:t>              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</a:t>
              </a:r>
              <a:r>
                <a:rPr kumimoji="1" lang="en-US" altLang="zh-CN" sz="2300" i="1" baseline="-25000" dirty="0" smtClean="0">
                  <a:ea typeface="宋体" pitchFamily="2" charset="-122"/>
                </a:rPr>
                <a:t>ID, title</a:t>
              </a:r>
              <a:r>
                <a:rPr kumimoji="1" lang="en-US" altLang="zh-CN" dirty="0" smtClean="0">
                  <a:ea typeface="宋体" pitchFamily="2" charset="-122"/>
                </a:rPr>
                <a:t>(</a:t>
              </a:r>
              <a:r>
                <a:rPr kumimoji="1" lang="en-US" altLang="zh-CN" i="1" dirty="0" smtClean="0">
                  <a:ea typeface="宋体" pitchFamily="2" charset="-122"/>
                  <a:sym typeface="Symbol" pitchFamily="18" charset="2"/>
                </a:rPr>
                <a:t>takes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 i="1" dirty="0" smtClean="0">
                  <a:ea typeface="宋体" pitchFamily="2" charset="-122"/>
                  <a:sym typeface="Symbol" pitchFamily="18" charset="2"/>
                </a:rPr>
                <a:t>course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/>
              </a:r>
              <a:br>
                <a:rPr kumimoji="1" lang="en-US" altLang="zh-CN" dirty="0">
                  <a:ea typeface="宋体" pitchFamily="2" charset="-122"/>
                  <a:sym typeface="Symbol" pitchFamily="18" charset="2"/>
                </a:rPr>
              </a:b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           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> </a:t>
              </a:r>
              <a:r>
                <a:rPr kumimoji="1" lang="en-US" altLang="zh-CN" i="1" dirty="0">
                  <a:ea typeface="宋体" pitchFamily="2" charset="-122"/>
                  <a:sym typeface="Symbol" pitchFamily="18" charset="2"/>
                </a:rPr>
                <a:t></a:t>
              </a:r>
              <a:r>
                <a:rPr kumimoji="1" lang="en-US" altLang="zh-CN" sz="2200" i="1" baseline="-25000" dirty="0" smtClean="0">
                  <a:ea typeface="宋体" pitchFamily="2" charset="-122"/>
                  <a:sym typeface="Symbol" pitchFamily="18" charset="2"/>
                </a:rPr>
                <a:t>temp(title</a:t>
              </a:r>
              <a:r>
                <a:rPr kumimoji="1" lang="en-US" altLang="zh-CN" i="1" baseline="-25000" dirty="0" smtClean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baseline="-25000" dirty="0" smtClean="0">
                  <a:ea typeface="宋体" pitchFamily="2" charset="-122"/>
                  <a:sym typeface="Symbol" pitchFamily="18" charset="2"/>
                </a:rPr>
                <a:t> 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(</a:t>
              </a:r>
              <a:r>
                <a:rPr kumimoji="1" lang="en-US" altLang="zh-CN" sz="1400" dirty="0" smtClean="0">
                  <a:ea typeface="宋体" pitchFamily="2" charset="-122"/>
                  <a:sym typeface="Symbol" pitchFamily="18" charset="2"/>
                </a:rPr>
                <a:t>{(</a:t>
              </a:r>
              <a:r>
                <a:rPr kumimoji="1" lang="en-US" altLang="zh-CN" sz="1400" i="1" dirty="0" smtClean="0">
                  <a:ea typeface="宋体" pitchFamily="2" charset="-122"/>
                  <a:sym typeface="Symbol" pitchFamily="18" charset="2"/>
                </a:rPr>
                <a:t>“Database System” </a:t>
              </a:r>
              <a:r>
                <a:rPr kumimoji="1" lang="en-US" altLang="zh-CN" sz="1400" dirty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sz="1400" i="1" dirty="0">
                  <a:ea typeface="宋体" pitchFamily="2" charset="-122"/>
                  <a:sym typeface="Symbol" pitchFamily="18" charset="2"/>
                </a:rPr>
                <a:t>, </a:t>
              </a:r>
              <a:r>
                <a:rPr kumimoji="1" lang="en-US" altLang="zh-CN" sz="1400" dirty="0" smtClean="0">
                  <a:ea typeface="宋体" pitchFamily="2" charset="-122"/>
                  <a:sym typeface="Symbol" pitchFamily="18" charset="2"/>
                </a:rPr>
                <a:t>(</a:t>
              </a:r>
              <a:r>
                <a:rPr kumimoji="1" lang="en-US" altLang="zh-CN" sz="1400" i="1" dirty="0" smtClean="0">
                  <a:ea typeface="宋体" pitchFamily="2" charset="-122"/>
                  <a:sym typeface="Symbol" pitchFamily="18" charset="2"/>
                </a:rPr>
                <a:t>“Advanced Programming” </a:t>
              </a:r>
              <a:r>
                <a:rPr kumimoji="1" lang="en-US" altLang="zh-CN" sz="1400" dirty="0">
                  <a:ea typeface="宋体" pitchFamily="2" charset="-122"/>
                  <a:sym typeface="Symbol" pitchFamily="18" charset="2"/>
                </a:rPr>
                <a:t>)}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>)</a:t>
              </a: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endParaRPr kumimoji="1" lang="en-US" altLang="zh-CN" dirty="0">
                <a:ea typeface="宋体" pitchFamily="2" charset="-122"/>
                <a:sym typeface="Symbol" pitchFamily="18" charset="2"/>
              </a:endParaRP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endParaRPr kumimoji="1" lang="en-US" altLang="zh-CN" dirty="0"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223238" name="Rectangle 6"/>
          <p:cNvSpPr>
            <a:spLocks noGrp="1" noChangeArrowheads="1"/>
          </p:cNvSpPr>
          <p:nvPr>
            <p:ph type="title"/>
          </p:nvPr>
        </p:nvSpPr>
        <p:spPr>
          <a:xfrm>
            <a:off x="1119188" y="20002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Example Queries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Find the students who learned course “Database system” and “Advanced programing”</a:t>
            </a:r>
          </a:p>
        </p:txBody>
      </p:sp>
      <p:sp>
        <p:nvSpPr>
          <p:cNvPr id="50182" name="AutoShape 8"/>
          <p:cNvSpPr>
            <a:spLocks noChangeArrowheads="1"/>
          </p:cNvSpPr>
          <p:nvPr/>
        </p:nvSpPr>
        <p:spPr bwMode="auto">
          <a:xfrm rot="16200000" flipV="1">
            <a:off x="5264330" y="2299493"/>
            <a:ext cx="152400" cy="18256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183" name="AutoShape 9"/>
          <p:cNvSpPr>
            <a:spLocks noChangeArrowheads="1"/>
          </p:cNvSpPr>
          <p:nvPr/>
        </p:nvSpPr>
        <p:spPr bwMode="auto">
          <a:xfrm rot="16200000" flipV="1">
            <a:off x="5642488" y="2843467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12838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Find the students who </a:t>
            </a:r>
            <a:r>
              <a:rPr lang="en-US" altLang="zh-CN" dirty="0" smtClean="0">
                <a:ea typeface="宋体" pitchFamily="2" charset="-122"/>
              </a:rPr>
              <a:t>learned all the courses in “</a:t>
            </a:r>
            <a:r>
              <a:rPr lang="en-US" altLang="zh-CN" dirty="0" err="1" smtClean="0">
                <a:ea typeface="宋体" pitchFamily="2" charset="-122"/>
              </a:rPr>
              <a:t>Comp.Sci</a:t>
            </a:r>
            <a:r>
              <a:rPr lang="en-US" altLang="zh-CN" dirty="0" smtClean="0">
                <a:ea typeface="宋体" pitchFamily="2" charset="-122"/>
              </a:rPr>
              <a:t>” department.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300" i="1" baseline="-25000" dirty="0">
                <a:ea typeface="宋体" pitchFamily="2" charset="-122"/>
              </a:rPr>
              <a:t>ID, </a:t>
            </a:r>
            <a:r>
              <a:rPr lang="en-US" altLang="zh-CN" sz="2300" i="1" baseline="-25000" dirty="0" err="1" smtClean="0">
                <a:ea typeface="宋体" pitchFamily="2" charset="-122"/>
              </a:rPr>
              <a:t>course_id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takes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 </a:t>
            </a:r>
            <a:r>
              <a:rPr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</a:t>
            </a:r>
            <a:r>
              <a:rPr lang="en-US" altLang="zh-CN" sz="2200" i="1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course_id</a:t>
            </a:r>
            <a:r>
              <a:rPr lang="en-US" altLang="zh-CN" sz="2200" i="1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</a:rPr>
              <a:t>(</a:t>
            </a:r>
            <a:r>
              <a:rPr lang="en-US" altLang="zh-CN" sz="2200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</a:t>
            </a:r>
            <a:r>
              <a:rPr lang="en-US" altLang="zh-CN" sz="2100" i="1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tdept_name</a:t>
            </a:r>
            <a:r>
              <a:rPr lang="en-US" altLang="zh-CN" sz="2100" i="1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lang="en-US" altLang="zh-CN" sz="2100" kern="1200" baseline="-250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= </a:t>
            </a:r>
            <a:r>
              <a:rPr lang="en-US" altLang="zh-CN" sz="2100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“</a:t>
            </a:r>
            <a:r>
              <a:rPr lang="en-US" altLang="zh-CN" sz="2100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Comp.Sci</a:t>
            </a:r>
            <a:r>
              <a:rPr lang="en-US" altLang="zh-CN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” </a:t>
            </a:r>
            <a:r>
              <a:rPr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(course</a:t>
            </a:r>
            <a:r>
              <a:rPr lang="zh-CN" altLang="en-US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））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Example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7740180" cy="5224564"/>
              </a:xfrm>
            </p:spPr>
            <p:txBody>
              <a:bodyPr/>
              <a:lstStyle/>
              <a:p>
                <a:r>
                  <a:rPr lang="en-US" altLang="en-US" dirty="0"/>
                  <a:t>There is more than one way to write a query in relational algebra. </a:t>
                </a:r>
              </a:p>
              <a:p>
                <a:r>
                  <a:rPr lang="en-US" altLang="en-US" dirty="0"/>
                  <a:t>Example:  Find information about courses taught by instructors in the Physics department</a:t>
                </a:r>
              </a:p>
              <a:p>
                <a:pPr lvl="1"/>
                <a:r>
                  <a:rPr lang="en-US" altLang="en-US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 smtClean="0">
                    <a:sym typeface="Symbol" panose="05050102010706020507" pitchFamily="18" charset="2"/>
                  </a:rPr>
                  <a:t>           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teaches)</a:t>
                </a:r>
                <a:endParaRPr lang="en-US" altLang="en-US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Query 2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</a:t>
                </a:r>
                <a:r>
                  <a:rPr lang="en-US" altLang="en-US" i="1" dirty="0" smtClean="0">
                    <a:sym typeface="Symbol" panose="05050102010706020507" pitchFamily="18" charset="2"/>
                  </a:rPr>
                  <a:t>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>
                    <a:sym typeface="Symbol" panose="05050102010706020507" pitchFamily="18" charset="2"/>
                  </a:rPr>
                  <a:t>The two queries are not identical; they are, however, equivalent </a:t>
                </a: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They </a:t>
                </a:r>
                <a:r>
                  <a:rPr lang="en-US" altLang="en-US" dirty="0">
                    <a:sym typeface="Symbol" panose="05050102010706020507" pitchFamily="18" charset="2"/>
                  </a:rPr>
                  <a:t>give the same result on any database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 smtClean="0">
                    <a:solidFill>
                      <a:srgbClr val="002060"/>
                    </a:solidFill>
                    <a:sym typeface="Symbol" panose="05050102010706020507" pitchFamily="18" charset="2"/>
                  </a:rPr>
                  <a:t>Which one is better? </a:t>
                </a:r>
                <a:endParaRPr lang="en-US" altLang="en-US" dirty="0">
                  <a:solidFill>
                    <a:srgbClr val="002060"/>
                  </a:solidFill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7740180" cy="5224564"/>
              </a:xfrm>
              <a:blipFill rotWithShape="1">
                <a:blip r:embed="rId3"/>
                <a:stretch>
                  <a:fillRect l="-551" t="-467" r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835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Example Queries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Find the instructor who has the highest salary</a:t>
            </a:r>
          </a:p>
          <a:p>
            <a:r>
              <a:rPr lang="en-US" altLang="zh-CN" i="1" dirty="0" smtClean="0">
                <a:ea typeface="宋体" pitchFamily="2" charset="-122"/>
              </a:rPr>
              <a:t>Self join: Rename instructor relation as d</a:t>
            </a:r>
          </a:p>
          <a:p>
            <a:r>
              <a:rPr lang="en-US" altLang="zh-CN" dirty="0" smtClean="0">
                <a:ea typeface="宋体" pitchFamily="2" charset="-122"/>
              </a:rPr>
              <a:t>The query is: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800" i="1" baseline="-25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800" i="1" baseline="-25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name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(instructor) 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- 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instructor.id, instructor.name</a:t>
            </a:r>
            <a:endParaRPr lang="en-US" altLang="zh-CN" sz="2800" dirty="0" smtClean="0">
              <a:ea typeface="宋体" pitchFamily="2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(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instructor.salary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d.salary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 x </a:t>
            </a:r>
            <a:r>
              <a:rPr lang="en-US" altLang="zh-CN" i="1" dirty="0" err="1" smtClean="0">
                <a:latin typeface="Symbol" pitchFamily="18" charset="2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(instructor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)))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4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Extended Relational-Algebra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of the data query needs could not be expressed using the basic relational algebra. Therefore, some additional operations been defined.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Generalized projection, allowing calculations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         </a:t>
            </a:r>
            <a:r>
              <a:rPr lang="en-US" altLang="zh-CN" dirty="0">
                <a:ea typeface="宋体" charset="-122"/>
                <a:sym typeface="Symbol" pitchFamily="18" charset="2"/>
              </a:rPr>
              <a:t></a:t>
            </a:r>
            <a:r>
              <a:rPr lang="en-US" altLang="zh-CN" i="1" baseline="-25000" dirty="0">
                <a:ea typeface="宋体" charset="-122"/>
              </a:rPr>
              <a:t> </a:t>
            </a:r>
            <a:r>
              <a:rPr lang="en-US" altLang="zh-CN" i="1" baseline="-25000" dirty="0" smtClean="0">
                <a:ea typeface="宋体" charset="-122"/>
              </a:rPr>
              <a:t>ID, name</a:t>
            </a:r>
            <a:r>
              <a:rPr lang="en-US" altLang="zh-CN" i="1" baseline="-25000" dirty="0">
                <a:ea typeface="宋体" charset="-122"/>
              </a:rPr>
              <a:t>, </a:t>
            </a:r>
            <a:r>
              <a:rPr lang="en-US" altLang="zh-CN" i="1" baseline="-25000" dirty="0" err="1" smtClean="0">
                <a:ea typeface="宋体" charset="-122"/>
              </a:rPr>
              <a:t>dept_name,salary</a:t>
            </a:r>
            <a:r>
              <a:rPr lang="en-US" altLang="zh-CN" i="1" baseline="-25000" dirty="0" smtClean="0">
                <a:ea typeface="宋体" charset="-122"/>
              </a:rPr>
              <a:t>/12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Aggregations</a:t>
            </a:r>
          </a:p>
          <a:p>
            <a:pPr lvl="1"/>
            <a:r>
              <a:rPr lang="en-US" altLang="zh-CN" dirty="0" smtClean="0"/>
              <a:t>Aggregation functions take a collection of values and return a single value as a result. 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891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Aggregation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333" y="1025935"/>
            <a:ext cx="7848600" cy="4876800"/>
          </a:xfrm>
        </p:spPr>
        <p:txBody>
          <a:bodyPr/>
          <a:lstStyle/>
          <a:p>
            <a:r>
              <a:rPr lang="en-US" altLang="zh-CN" dirty="0" smtClean="0"/>
              <a:t>Notation</a:t>
            </a:r>
          </a:p>
          <a:p>
            <a:pPr marL="0" lvl="1" indent="0">
              <a:buClr>
                <a:schemeClr val="tx2"/>
              </a:buClr>
              <a:buSzPct val="90000"/>
              <a:buNone/>
            </a:pPr>
            <a:r>
              <a:rPr lang="en-US" altLang="zh-CN" sz="2400" i="1" baseline="-25000" dirty="0" smtClean="0">
                <a:ea typeface="宋体" charset="-122"/>
              </a:rPr>
              <a:t>                    G1,G2,…,</a:t>
            </a:r>
            <a:r>
              <a:rPr lang="en-US" altLang="zh-CN" sz="2400" i="1" baseline="-25000" dirty="0" err="1" smtClean="0">
                <a:ea typeface="宋体" charset="-122"/>
              </a:rPr>
              <a:t>Gn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800" dirty="0" smtClean="0"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dirty="0" smtClean="0">
                <a:ea typeface="宋体" charset="-122"/>
              </a:rPr>
              <a:t> </a:t>
            </a:r>
            <a:r>
              <a:rPr lang="en-US" altLang="zh-CN" sz="2400" i="1" baseline="-25000" dirty="0" smtClean="0">
                <a:ea typeface="宋体" charset="-122"/>
              </a:rPr>
              <a:t>F1(A1),F2(A2),…,</a:t>
            </a:r>
            <a:r>
              <a:rPr lang="en-US" altLang="zh-CN" sz="2400" i="1" baseline="-25000" dirty="0" err="1" smtClean="0">
                <a:ea typeface="宋体" charset="-122"/>
              </a:rPr>
              <a:t>Fm</a:t>
            </a:r>
            <a:r>
              <a:rPr lang="en-US" altLang="zh-CN" sz="2400" i="1" baseline="-25000" dirty="0" smtClean="0">
                <a:ea typeface="宋体" charset="-122"/>
              </a:rPr>
              <a:t>(Am)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000" i="1" dirty="0" smtClean="0">
                <a:ea typeface="宋体" charset="-122"/>
              </a:rPr>
              <a:t>E</a:t>
            </a:r>
            <a:r>
              <a:rPr lang="en-US" altLang="zh-CN" sz="2400" dirty="0" smtClean="0">
                <a:ea typeface="宋体" charset="-122"/>
              </a:rPr>
              <a:t>)</a:t>
            </a:r>
            <a:endParaRPr lang="en-US" altLang="zh-CN" sz="2400" dirty="0"/>
          </a:p>
          <a:p>
            <a:pPr lvl="1"/>
            <a:r>
              <a:rPr lang="en-US" altLang="zh-CN" dirty="0" smtClean="0"/>
              <a:t>All tuples in a group has the same value for G1,G2,…, </a:t>
            </a:r>
            <a:r>
              <a:rPr lang="en-US" altLang="zh-CN" dirty="0" err="1" smtClean="0"/>
              <a:t>Gn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Tuples in different groups has different values for </a:t>
            </a:r>
            <a:r>
              <a:rPr lang="en-US" altLang="zh-CN" dirty="0"/>
              <a:t>G1,G2,…, </a:t>
            </a:r>
            <a:r>
              <a:rPr lang="en-US" altLang="zh-CN" dirty="0" err="1" smtClean="0"/>
              <a:t>Gn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each group, has one tuple in the result. Fi are aggregation functions. </a:t>
            </a:r>
          </a:p>
          <a:p>
            <a:pPr lvl="1"/>
            <a:r>
              <a:rPr lang="en-US" altLang="zh-CN" dirty="0"/>
              <a:t>Aggregation functions including </a:t>
            </a:r>
            <a:r>
              <a:rPr lang="en-US" altLang="zh-CN" dirty="0" smtClean="0">
                <a:solidFill>
                  <a:srgbClr val="C00000"/>
                </a:solidFill>
              </a:rPr>
              <a:t>SUM/MAX/MIN/AVG/COUNT</a:t>
            </a:r>
          </a:p>
          <a:p>
            <a:r>
              <a:rPr lang="en-US" altLang="zh-CN" dirty="0" smtClean="0"/>
              <a:t>Examples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sum(salary) 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(instructor)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 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2400" dirty="0" err="1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</a:rPr>
              <a:t>sum(salary)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(instructor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i="1" baseline="-25000" dirty="0" smtClean="0">
                <a:solidFill>
                  <a:srgbClr val="FF0000"/>
                </a:solidFill>
                <a:ea typeface="宋体" charset="-122"/>
              </a:rPr>
              <a:t>count-distinct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(ID) 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 smtClean="0">
                <a:sym typeface="Symbol" panose="05050102010706020507" pitchFamily="18" charset="2"/>
              </a:rPr>
              <a:t>semester=“Spring” ^ year=2010</a:t>
            </a:r>
            <a:r>
              <a:rPr lang="en-US" altLang="en-US" sz="2000" i="1" dirty="0" smtClean="0">
                <a:sym typeface="Symbol" panose="05050102010706020507" pitchFamily="18" charset="2"/>
              </a:rPr>
              <a:t> </a:t>
            </a:r>
            <a:r>
              <a:rPr lang="en-US" altLang="ja-JP" sz="2000" dirty="0" smtClean="0">
                <a:sym typeface="Symbol" panose="05050102010706020507" pitchFamily="18" charset="2"/>
              </a:rPr>
              <a:t>(</a:t>
            </a:r>
            <a:r>
              <a:rPr lang="en-US" altLang="zh-CN" sz="2000" dirty="0" smtClean="0">
                <a:sym typeface="Symbol" panose="05050102010706020507" pitchFamily="18" charset="2"/>
              </a:rPr>
              <a:t>teaches</a:t>
            </a:r>
            <a:r>
              <a:rPr lang="en-US" altLang="ja-JP" sz="2000" i="1" dirty="0" smtClean="0">
                <a:sym typeface="Symbol" panose="05050102010706020507" pitchFamily="18" charset="2"/>
              </a:rPr>
              <a:t> )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52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169643"/>
          </a:xfrm>
        </p:spPr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 </a:t>
            </a:r>
            <a:r>
              <a:rPr lang="en-US" altLang="zh-CN" dirty="0">
                <a:ea typeface="宋体" pitchFamily="2" charset="-122"/>
              </a:rPr>
              <a:t>: Each </a:t>
            </a:r>
            <a:r>
              <a:rPr lang="en-US" altLang="zh-CN" dirty="0" smtClean="0">
                <a:ea typeface="宋体" pitchFamily="2" charset="-122"/>
              </a:rPr>
              <a:t>attribute of a relation has a name</a:t>
            </a:r>
          </a:p>
          <a:p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i </a:t>
            </a:r>
            <a:r>
              <a:rPr lang="en-US" altLang="zh-CN" dirty="0">
                <a:ea typeface="宋体" pitchFamily="2" charset="-122"/>
              </a:rPr>
              <a:t>: The </a:t>
            </a:r>
            <a:r>
              <a:rPr lang="en-US" altLang="zh-CN" dirty="0" smtClean="0">
                <a:ea typeface="宋体" pitchFamily="2" charset="-122"/>
              </a:rPr>
              <a:t>set of allowed values for each attribute is called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domain</a:t>
            </a:r>
            <a:r>
              <a:rPr lang="en-US" altLang="zh-CN" dirty="0" smtClean="0">
                <a:ea typeface="宋体" pitchFamily="2" charset="-122"/>
              </a:rPr>
              <a:t> of the attribute</a:t>
            </a:r>
          </a:p>
          <a:p>
            <a:r>
              <a:rPr lang="en-US" altLang="zh-CN" dirty="0" smtClean="0">
                <a:ea typeface="宋体" pitchFamily="2" charset="-122"/>
              </a:rPr>
              <a:t>Attribute values in a relation are (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normally</a:t>
            </a:r>
            <a:r>
              <a:rPr lang="en-US" altLang="zh-CN" dirty="0" smtClean="0">
                <a:ea typeface="宋体" pitchFamily="2" charset="-122"/>
              </a:rPr>
              <a:t>) required to be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atomic </a:t>
            </a:r>
            <a:r>
              <a:rPr lang="en-US" altLang="zh-CN" dirty="0" smtClean="0">
                <a:ea typeface="宋体" pitchFamily="2" charset="-122"/>
              </a:rPr>
              <a:t>, that is, indivisible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Can NOT assuming part of a value has specific meaning, E.g. the student ID only represents the unique id of a student, but not other information, major/year of registration, etc. 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E.g. Phone number(s) of a instructor </a:t>
            </a:r>
          </a:p>
          <a:p>
            <a:r>
              <a:rPr lang="en-US" altLang="zh-CN" dirty="0" smtClean="0">
                <a:ea typeface="宋体" pitchFamily="2" charset="-122"/>
              </a:rPr>
              <a:t>The special value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 is a member of every domain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The null value causes complications in the definition of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Relation Schema and Instance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983" y="1173419"/>
            <a:ext cx="7848600" cy="4876800"/>
          </a:xfrm>
        </p:spPr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…,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) is a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relation schema</a:t>
            </a:r>
            <a:r>
              <a:rPr lang="en-US" altLang="zh-CN" i="1" dirty="0" smtClean="0">
                <a:ea typeface="宋体" pitchFamily="2" charset="-122"/>
              </a:rPr>
              <a:t>, while </a:t>
            </a:r>
          </a:p>
          <a:p>
            <a:pPr lvl="1">
              <a:buClr>
                <a:srgbClr val="CC3300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, …,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are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+mn-cs"/>
              </a:rPr>
              <a:t>attributes</a:t>
            </a:r>
          </a:p>
          <a:p>
            <a:pPr lvl="1">
              <a:buClr>
                <a:srgbClr val="CC3300"/>
              </a:buClr>
            </a:pP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Example:</a:t>
            </a:r>
            <a:b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    Instructor-Schema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= (ID,  name,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dept_name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, salary</a:t>
            </a: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lvl="1">
              <a:buClr>
                <a:srgbClr val="CC3300"/>
              </a:buClr>
            </a:pPr>
            <a:endParaRPr lang="en-US" altLang="zh-CN" i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) is a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relation </a:t>
            </a:r>
            <a:r>
              <a:rPr lang="en-US" altLang="zh-CN" dirty="0" smtClean="0">
                <a:ea typeface="宋体" pitchFamily="2" charset="-122"/>
              </a:rPr>
              <a:t>on the </a:t>
            </a:r>
            <a:r>
              <a:rPr lang="en-US" altLang="zh-CN" i="1" dirty="0" smtClean="0">
                <a:ea typeface="宋体" pitchFamily="2" charset="-122"/>
              </a:rPr>
              <a:t>relation schema R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Clr>
                <a:srgbClr val="CC3300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E.g.  instructor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Instructor-Schema)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The values of a relation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may be different time to time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The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current values (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</a:rPr>
              <a:t>relation instance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) of a relation are specified by a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table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An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element t of r is a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</a:rPr>
              <a:t>tuple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, represented by a row in a </a:t>
            </a: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table</a:t>
            </a:r>
          </a:p>
          <a:p>
            <a:pPr marL="457200" lvl="1" indent="0">
              <a:buClr>
                <a:srgbClr val="CC3300"/>
              </a:buClr>
              <a:buNone/>
            </a:pPr>
            <a:endParaRPr lang="en-US" altLang="zh-CN" sz="1800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People 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often </a:t>
            </a:r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use the same name for the schema and relation.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Relation</a:t>
            </a:r>
          </a:p>
        </p:txBody>
      </p:sp>
      <p:pic>
        <p:nvPicPr>
          <p:cNvPr id="614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573273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040563" y="97954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238500" y="1184336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608513" y="1238311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819775" y="1211323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88175" y="2168586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742113" y="2133661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6729413" y="2352736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6718300" y="2363848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729413" y="2373373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2841523" y="5722381"/>
            <a:ext cx="2546554" cy="2949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The 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Instructor</a:t>
            </a:r>
            <a:r>
              <a:rPr kumimoji="0" lang="en-US" altLang="zh-CN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R</a:t>
            </a:r>
            <a:r>
              <a:rPr kumimoji="0" lang="en-US" altLang="zh-CN" sz="18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elation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8077200" cy="974725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Relations are Unordered</a:t>
            </a:r>
          </a:p>
        </p:txBody>
      </p:sp>
      <p:sp>
        <p:nvSpPr>
          <p:cNvPr id="10244" name="Rectangle 1028"/>
          <p:cNvSpPr>
            <a:spLocks noChangeArrowheads="1"/>
          </p:cNvSpPr>
          <p:nvPr/>
        </p:nvSpPr>
        <p:spPr bwMode="auto">
          <a:xfrm>
            <a:off x="419100" y="1160463"/>
            <a:ext cx="84074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000" dirty="0"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ea typeface="宋体" pitchFamily="2" charset="-122"/>
              </a:rPr>
              <a:t>Order of tuples (row) </a:t>
            </a:r>
            <a:r>
              <a:rPr kumimoji="1" lang="en-US" altLang="zh-CN" sz="2000" dirty="0">
                <a:ea typeface="宋体" pitchFamily="2" charset="-122"/>
              </a:rPr>
              <a:t>is irrelevant (may be stored in an arbitrary order)</a:t>
            </a:r>
          </a:p>
          <a:p>
            <a:pPr lvl="1" algn="l">
              <a:spcBef>
                <a:spcPct val="35000"/>
              </a:spcBef>
              <a:buClr>
                <a:srgbClr val="CC33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宋体" pitchFamily="2" charset="-122"/>
              </a:rPr>
              <a:t>E.g. account relation with unordered tuples</a:t>
            </a:r>
          </a:p>
          <a:p>
            <a:pPr lvl="1" algn="l">
              <a:spcBef>
                <a:spcPct val="35000"/>
              </a:spcBef>
              <a:buClr>
                <a:srgbClr val="CC3300"/>
              </a:buClr>
              <a:buSzPct val="105000"/>
              <a:buFont typeface="Monotype Sorts" pitchFamily="2" charset="2"/>
              <a:buChar char="H"/>
            </a:pPr>
            <a:endParaRPr kumimoji="1" lang="en-US" altLang="zh-CN" sz="2000" i="1" dirty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 smtClean="0"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ea typeface="宋体" pitchFamily="2" charset="-122"/>
              </a:rPr>
              <a:t>Order of attributes (column) </a:t>
            </a:r>
            <a:r>
              <a:rPr kumimoji="1" lang="en-US" altLang="zh-CN" sz="2000" dirty="0">
                <a:ea typeface="宋体" pitchFamily="2" charset="-122"/>
              </a:rPr>
              <a:t>is </a:t>
            </a:r>
            <a:r>
              <a:rPr kumimoji="1" lang="en-US" altLang="zh-CN" sz="2000" dirty="0" smtClean="0">
                <a:ea typeface="宋体" pitchFamily="2" charset="-122"/>
              </a:rPr>
              <a:t>irrelevant</a:t>
            </a:r>
            <a:endParaRPr kumimoji="1" lang="en-US" altLang="zh-CN" sz="2000" dirty="0">
              <a:ea typeface="宋体" pitchFamily="2" charset="-12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63" y="1966451"/>
            <a:ext cx="4713778" cy="35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The concepts of Keys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11968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database consists of multiple relations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Database =  Set of relations</a:t>
            </a:r>
          </a:p>
          <a:p>
            <a:r>
              <a:rPr lang="en-US" altLang="zh-CN" dirty="0" smtClean="0">
                <a:ea typeface="宋体" pitchFamily="2" charset="-122"/>
              </a:rPr>
              <a:t>How to specify a tuple within a given relation is distinguished?</a:t>
            </a:r>
          </a:p>
          <a:p>
            <a:r>
              <a:rPr lang="en-US" altLang="zh-CN" dirty="0">
                <a:ea typeface="宋体" pitchFamily="2" charset="-122"/>
              </a:rPr>
              <a:t>How to represents a relationship among the relations?</a:t>
            </a:r>
          </a:p>
          <a:p>
            <a:r>
              <a:rPr lang="en-US" altLang="zh-CN" dirty="0" smtClean="0">
                <a:ea typeface="宋体" pitchFamily="2" charset="-122"/>
              </a:rPr>
              <a:t>The concepts of Keys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Super key (or Key)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Candidate key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Primary Key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Foreign Key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24216</TotalTime>
  <Words>2253</Words>
  <Application>Microsoft Office PowerPoint</Application>
  <PresentationFormat>全屏显示(4:3)</PresentationFormat>
  <Paragraphs>797</Paragraphs>
  <Slides>47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Monotype Sorts</vt:lpstr>
      <vt:lpstr>ＭＳ Ｐゴシック</vt:lpstr>
      <vt:lpstr>ＭＳ Ｐゴシック</vt:lpstr>
      <vt:lpstr>宋体</vt:lpstr>
      <vt:lpstr>Cambria Math</vt:lpstr>
      <vt:lpstr>Helvetica</vt:lpstr>
      <vt:lpstr>Symbol</vt:lpstr>
      <vt:lpstr>Times New Roman</vt:lpstr>
      <vt:lpstr>Vladimir Script</vt:lpstr>
      <vt:lpstr>Wingdings</vt:lpstr>
      <vt:lpstr>Wingdings 3</vt:lpstr>
      <vt:lpstr>db-book</vt:lpstr>
      <vt:lpstr>Clip</vt:lpstr>
      <vt:lpstr>Equation</vt:lpstr>
      <vt:lpstr>Relational Model</vt:lpstr>
      <vt:lpstr>A Relation: A Table</vt:lpstr>
      <vt:lpstr>Relational Database</vt:lpstr>
      <vt:lpstr>Basic Structure</vt:lpstr>
      <vt:lpstr>Attribute Types</vt:lpstr>
      <vt:lpstr>Relation Schema and Instance</vt:lpstr>
      <vt:lpstr>Example of a Relation</vt:lpstr>
      <vt:lpstr>Relations are Unordered</vt:lpstr>
      <vt:lpstr>The concepts of Keys</vt:lpstr>
      <vt:lpstr>Keys</vt:lpstr>
      <vt:lpstr>Primary Key</vt:lpstr>
      <vt:lpstr>Schema Diagram for the Banking Enterprise</vt:lpstr>
      <vt:lpstr>Schema Diagram for University Database</vt:lpstr>
      <vt:lpstr>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</vt:lpstr>
      <vt:lpstr>Union Operation</vt:lpstr>
      <vt:lpstr>Set Difference Operation – Example</vt:lpstr>
      <vt:lpstr>Set Difference Operation</vt:lpstr>
      <vt:lpstr>Cartesian-Product Operation-Example</vt:lpstr>
      <vt:lpstr>Cartesian-Product Operation</vt:lpstr>
      <vt:lpstr>Renaming Operation-Example</vt:lpstr>
      <vt:lpstr>Rename Operation</vt:lpstr>
      <vt:lpstr>Composition of Operations</vt:lpstr>
      <vt:lpstr>Formal Definition of Relational Algebra</vt:lpstr>
      <vt:lpstr>Additional Operations</vt:lpstr>
      <vt:lpstr>Set-Intersection Operation - Example</vt:lpstr>
      <vt:lpstr>Set-Intersection Operation</vt:lpstr>
      <vt:lpstr>Natural-Join Operation</vt:lpstr>
      <vt:lpstr>Natural Join Operation – Example</vt:lpstr>
      <vt:lpstr>Join Operation (Cont.)</vt:lpstr>
      <vt:lpstr>Outer Join Operation </vt:lpstr>
      <vt:lpstr>The Assignment  Operation </vt:lpstr>
      <vt:lpstr>Division Operation</vt:lpstr>
      <vt:lpstr>Division Operation – Example</vt:lpstr>
      <vt:lpstr>Another Division Example</vt:lpstr>
      <vt:lpstr>Division Operation (Cont.)</vt:lpstr>
      <vt:lpstr>Example Queries</vt:lpstr>
      <vt:lpstr>Example Queries</vt:lpstr>
      <vt:lpstr>Equivalent Queries</vt:lpstr>
      <vt:lpstr>Example Queries</vt:lpstr>
      <vt:lpstr>Extended Relational-Algebra Operations</vt:lpstr>
      <vt:lpstr>Aggregation Operations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Bo Zhou</cp:lastModifiedBy>
  <cp:revision>364</cp:revision>
  <cp:lastPrinted>1999-06-28T19:27:31Z</cp:lastPrinted>
  <dcterms:created xsi:type="dcterms:W3CDTF">1999-11-15T16:56:55Z</dcterms:created>
  <dcterms:modified xsi:type="dcterms:W3CDTF">2020-03-01T13:31:38Z</dcterms:modified>
</cp:coreProperties>
</file>