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59" r:id="rId3"/>
    <p:sldId id="360" r:id="rId4"/>
    <p:sldId id="375" r:id="rId5"/>
    <p:sldId id="368" r:id="rId6"/>
    <p:sldId id="369" r:id="rId7"/>
    <p:sldId id="370" r:id="rId8"/>
    <p:sldId id="371" r:id="rId9"/>
    <p:sldId id="376" r:id="rId10"/>
    <p:sldId id="378" r:id="rId11"/>
    <p:sldId id="374" r:id="rId12"/>
    <p:sldId id="257" r:id="rId13"/>
    <p:sldId id="258" r:id="rId14"/>
    <p:sldId id="259" r:id="rId15"/>
    <p:sldId id="380" r:id="rId16"/>
    <p:sldId id="379" r:id="rId17"/>
    <p:sldId id="382" r:id="rId18"/>
    <p:sldId id="385" r:id="rId19"/>
    <p:sldId id="383" r:id="rId20"/>
    <p:sldId id="386" r:id="rId21"/>
    <p:sldId id="264" r:id="rId22"/>
    <p:sldId id="265" r:id="rId23"/>
    <p:sldId id="266" r:id="rId24"/>
    <p:sldId id="387" r:id="rId25"/>
    <p:sldId id="388" r:id="rId26"/>
    <p:sldId id="268" r:id="rId27"/>
    <p:sldId id="269" r:id="rId28"/>
    <p:sldId id="270" r:id="rId29"/>
    <p:sldId id="271" r:id="rId30"/>
    <p:sldId id="389" r:id="rId31"/>
    <p:sldId id="272" r:id="rId32"/>
    <p:sldId id="391" r:id="rId33"/>
    <p:sldId id="393" r:id="rId34"/>
    <p:sldId id="274" r:id="rId35"/>
    <p:sldId id="275" r:id="rId36"/>
    <p:sldId id="276" r:id="rId37"/>
    <p:sldId id="357" r:id="rId38"/>
    <p:sldId id="390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367" r:id="rId49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92" autoAdjust="0"/>
  </p:normalViewPr>
  <p:slideViewPr>
    <p:cSldViewPr snapToGrid="0">
      <p:cViewPr>
        <p:scale>
          <a:sx n="100" d="100"/>
          <a:sy n="100" d="100"/>
        </p:scale>
        <p:origin x="-1458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76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1992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16518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B60097-C9F7-46B8-AC6C-17DD394510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728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7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9728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03242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4D1C2DBB-3E48-4F2B-8602-CEDDFB4504C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2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8</a:t>
            </a:r>
          </a:p>
        </p:txBody>
      </p:sp>
      <p:sp>
        <p:nvSpPr>
          <p:cNvPr id="89093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4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909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909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140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F14B99A8-2E82-46D8-9ADD-063A2FECECF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114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9114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1183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9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7076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10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9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915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671004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73573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FAC45A1-685E-460B-948A-E373D5B3F9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2678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20C197BE-934F-4CC6-B7DB-CAB163E9935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1762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59312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9463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00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33729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90590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E68A975-6A6B-4D12-8A64-3AC8A135A42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9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2253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3698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90652F96-0CE9-45F4-A487-610B95939ECF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5800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64BEA3E1-A197-4E36-8977-03931597E90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2765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28823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324431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36785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D753D3B-0E7B-496A-AF9D-3CC60F114706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001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29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7D33CF2B-D803-49F5-81A0-ACB502FC14DB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06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9CC7CE37-AA3E-49BF-98A5-89C686F368D9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6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36DE7A50-E40A-4CFF-9539-4652AAB131D0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810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A729E0E3-F3DC-40A7-B80A-4E71F29B1FF0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4713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8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1232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3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80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4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26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7BE3D43C-1C12-416D-A1AA-7B64447FD33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704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704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452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D2499DA-DDF4-46F9-8B2C-2AEC2164E8A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5</a:t>
            </a: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2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60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418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5279" y="8685561"/>
            <a:ext cx="2971185" cy="45689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98" tIns="44449" rIns="88898" bIns="44449"/>
          <a:lstStyle>
            <a:lvl1pPr defTabSz="912131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22296" indent="-277806" defTabSz="912131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11225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55571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00204" indent="-222245" defTabSz="912131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44469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88918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33367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778164" indent="-222245" defTabSz="91213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531E000B-7C94-4A68-896C-0FF83D81809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3886815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3886815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31" tIns="44373" rIns="90331" bIns="44373" anchor="b"/>
          <a:lstStyle>
            <a:lvl1pPr defTabSz="930275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en-US" sz="1300">
                <a:latin typeface="Times New Roman" pitchFamily="18" charset="0"/>
              </a:rPr>
              <a:t>6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>
            <a:off x="1" y="8688659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1" y="1"/>
            <a:ext cx="2971185" cy="45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724" tIns="44862" rIns="89724" bIns="44862" anchor="ctr"/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807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3738"/>
            <a:ext cx="4552950" cy="3414712"/>
          </a:xfrm>
          <a:ln w="12700" cap="flat"/>
        </p:spPr>
      </p:sp>
      <p:sp>
        <p:nvSpPr>
          <p:cNvPr id="8807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557" y="4344330"/>
            <a:ext cx="5032887" cy="4112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31" tIns="44373" rIns="90331" bIns="44373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648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F87B60D-5372-4868-A6AE-71249A74F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89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282D-F8B1-4BE1-8DE3-BEE37299C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4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A886E-35AB-4C05-9E8D-9234F2AA0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1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5EC39-35C4-4EC1-A8C5-7C04CB20F5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1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2FEBF-083C-4AF2-A4B0-17ACDF14DC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171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D51D-CA1F-4CE6-B2C9-7905DAE4A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2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E05CA-A3A5-4747-8BD9-A41C332FA6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9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370A5-06CE-41BF-B254-326A05CA77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3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4EB72-36CC-403A-AE68-3412BF7B1E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21ECB-798E-4372-8959-1611D6EAB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62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17DFE18-9572-4736-8C97-B409AB04D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pitchFamily="2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F965D8B-A98D-4917-8239-5910C4F3B57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SQL – Lecture 1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6825" y="1122363"/>
            <a:ext cx="6742113" cy="4213225"/>
          </a:xfrm>
          <a:noFill/>
        </p:spPr>
        <p:txBody>
          <a:bodyPr lIns="90488" tIns="44450" rIns="90488" bIns="44450"/>
          <a:lstStyle/>
          <a:p>
            <a:r>
              <a:rPr lang="en-US" altLang="zh-CN" sz="2400" dirty="0" smtClean="0">
                <a:ea typeface="宋体" pitchFamily="2" charset="-122"/>
              </a:rPr>
              <a:t>Introduction</a:t>
            </a:r>
          </a:p>
          <a:p>
            <a:r>
              <a:rPr lang="en-US" altLang="zh-CN" sz="2400" dirty="0" smtClean="0">
                <a:ea typeface="宋体" pitchFamily="2" charset="-122"/>
              </a:rPr>
              <a:t>Data Definition Language </a:t>
            </a:r>
          </a:p>
          <a:p>
            <a:r>
              <a:rPr lang="en-US" altLang="zh-CN" sz="2400" dirty="0" smtClean="0">
                <a:ea typeface="宋体" pitchFamily="2" charset="-122"/>
              </a:rPr>
              <a:t>Data Manipulation Language (1)</a:t>
            </a:r>
            <a:endParaRPr lang="en-US" altLang="zh-CN" sz="1000" dirty="0" smtClean="0">
              <a:ea typeface="宋体" pitchFamily="2" charset="-122"/>
            </a:endParaRP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Basic Structure 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Set Operations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Aggregate Functions</a:t>
            </a:r>
          </a:p>
          <a:p>
            <a:pPr lvl="2"/>
            <a:r>
              <a:rPr lang="en-US" altLang="zh-CN" sz="1800" dirty="0">
                <a:ea typeface="宋体" pitchFamily="2" charset="-122"/>
              </a:rPr>
              <a:t>Null </a:t>
            </a:r>
            <a:r>
              <a:rPr lang="en-US" altLang="zh-CN" sz="1800" dirty="0" smtClean="0">
                <a:ea typeface="宋体" pitchFamily="2" charset="-122"/>
              </a:rPr>
              <a:t>Values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Join </a:t>
            </a:r>
            <a:r>
              <a:rPr lang="en-US" altLang="zh-CN" sz="1800" dirty="0">
                <a:ea typeface="宋体" pitchFamily="2" charset="-122"/>
              </a:rPr>
              <a:t>expressions</a:t>
            </a:r>
          </a:p>
          <a:p>
            <a:pPr marL="857250" lvl="2" indent="0">
              <a:buNone/>
            </a:pP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Few </a:t>
            </a:r>
            <a:r>
              <a:rPr lang="en-US" altLang="en-US" dirty="0"/>
              <a:t>More Relation </a:t>
            </a:r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57797" y="1068707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student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(5),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name</a:t>
            </a:r>
            <a:r>
              <a:rPr lang="en-US" altLang="en-US" sz="1400" dirty="0"/>
              <a:t>         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 not null,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 err="1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tot_cred</a:t>
            </a:r>
            <a:r>
              <a:rPr lang="en-US" altLang="en-US" sz="1400" dirty="0"/>
              <a:t>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(3,0),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b="1" dirty="0"/>
              <a:t>primary key </a:t>
            </a:r>
            <a:r>
              <a:rPr lang="en-US" altLang="en-US" sz="14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</a:t>
            </a:r>
            <a:r>
              <a:rPr lang="en-US" altLang="en-US" sz="1400" b="1" dirty="0" smtClean="0"/>
              <a:t>  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 smtClean="0"/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 smtClean="0"/>
              <a:t>create </a:t>
            </a:r>
            <a:r>
              <a:rPr lang="en-US" altLang="en-US" sz="1600" b="1" dirty="0"/>
              <a:t>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takes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600" dirty="0"/>
              <a:t>       </a:t>
            </a:r>
            <a:r>
              <a:rPr lang="en-US" altLang="en-US" sz="1400" dirty="0"/>
              <a:t>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(5</a:t>
            </a:r>
            <a:r>
              <a:rPr lang="en-US" altLang="en-US" sz="1400" dirty="0"/>
              <a:t>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sec_id</a:t>
            </a:r>
            <a:r>
              <a:rPr lang="en-US" altLang="en-US" sz="1400" dirty="0"/>
              <a:t>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semester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(6),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year</a:t>
            </a:r>
            <a:r>
              <a:rPr lang="en-US" altLang="en-US" sz="1400" dirty="0"/>
              <a:t>   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(4,0),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grade</a:t>
            </a:r>
            <a:r>
              <a:rPr lang="en-US" altLang="en-US" sz="1400" dirty="0"/>
              <a:t>  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primary key </a:t>
            </a:r>
            <a:r>
              <a:rPr lang="en-US" altLang="en-US" sz="1400" i="1" dirty="0"/>
              <a:t>(ID, 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year)</a:t>
            </a:r>
            <a:r>
              <a:rPr lang="en-US" altLang="en-US" sz="14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foreign key </a:t>
            </a:r>
            <a:r>
              <a:rPr lang="en-US" altLang="en-US" sz="1400" dirty="0"/>
              <a:t>(</a:t>
            </a:r>
            <a:r>
              <a:rPr lang="en-US" altLang="en-US" sz="1400" i="1" dirty="0"/>
              <a:t>ID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b="1" i="1" dirty="0"/>
              <a:t> </a:t>
            </a:r>
            <a:r>
              <a:rPr lang="en-US" altLang="en-US" sz="1400" i="1" dirty="0"/>
              <a:t>student,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dirty="0"/>
              <a:t>(</a:t>
            </a:r>
            <a:r>
              <a:rPr lang="en-US" altLang="en-US" sz="1400" i="1" dirty="0" err="1">
                <a:solidFill>
                  <a:srgbClr val="00B050"/>
                </a:solidFill>
              </a:rPr>
              <a:t>course_id</a:t>
            </a:r>
            <a:r>
              <a:rPr lang="en-US" altLang="en-US" sz="1400" i="1" dirty="0">
                <a:solidFill>
                  <a:srgbClr val="00B050"/>
                </a:solidFill>
              </a:rPr>
              <a:t>, </a:t>
            </a:r>
            <a:r>
              <a:rPr lang="en-US" altLang="en-US" sz="1400" i="1" dirty="0" err="1">
                <a:solidFill>
                  <a:srgbClr val="00B050"/>
                </a:solidFill>
              </a:rPr>
              <a:t>sec_id</a:t>
            </a:r>
            <a:r>
              <a:rPr lang="en-US" altLang="en-US" sz="1400" i="1" dirty="0">
                <a:solidFill>
                  <a:srgbClr val="00B050"/>
                </a:solidFill>
              </a:rPr>
              <a:t>, semester, year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600" i="1" dirty="0"/>
              <a:t>section</a:t>
            </a:r>
            <a:r>
              <a:rPr lang="en-US" altLang="en-US" sz="1600" dirty="0"/>
              <a:t>);</a:t>
            </a:r>
          </a:p>
          <a:p>
            <a:r>
              <a:rPr lang="en-US" altLang="en-US" sz="1600" b="1" dirty="0"/>
              <a:t>create 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course</a:t>
            </a:r>
            <a:r>
              <a:rPr lang="en-US" altLang="en-US" sz="1600" dirty="0"/>
              <a:t> (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title</a:t>
            </a:r>
            <a:r>
              <a:rPr lang="en-US" altLang="en-US" sz="1400" dirty="0"/>
              <a:t>                  </a:t>
            </a:r>
            <a:r>
              <a:rPr lang="en-US" altLang="en-US" sz="1400" b="1" dirty="0"/>
              <a:t>varchar(</a:t>
            </a:r>
            <a:r>
              <a:rPr lang="en-US" altLang="en-US" sz="1400" dirty="0"/>
              <a:t>50),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credits</a:t>
            </a:r>
            <a:r>
              <a:rPr lang="en-US" altLang="en-US" sz="1400" dirty="0"/>
              <a:t>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dirty="0"/>
              <a:t>     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primary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</a:t>
            </a:r>
            <a:r>
              <a:rPr lang="en-US" altLang="en-US" sz="1400" dirty="0"/>
              <a:t>        </a:t>
            </a:r>
            <a:r>
              <a:rPr lang="en-US" altLang="en-US" sz="1400" dirty="0" smtClean="0"/>
              <a:t>  </a:t>
            </a:r>
            <a:r>
              <a:rPr lang="en-US" altLang="en-US" sz="1400" b="1" dirty="0" smtClean="0"/>
              <a:t>foreign </a:t>
            </a:r>
            <a:r>
              <a:rPr lang="en-US" altLang="en-US" sz="1400" b="1" dirty="0"/>
              <a:t>key </a:t>
            </a:r>
            <a:r>
              <a:rPr lang="en-US" altLang="en-US" sz="1400" i="1" dirty="0"/>
              <a:t>(</a:t>
            </a:r>
            <a:r>
              <a:rPr lang="en-US" altLang="en-US" sz="1400" i="1" dirty="0" err="1"/>
              <a:t>dept_name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400" i="1" dirty="0"/>
              <a:t>department</a:t>
            </a:r>
            <a:r>
              <a:rPr lang="en-US" altLang="en-US" sz="14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563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Drop and Alter Table Constructs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43000"/>
            <a:ext cx="7385050" cy="5159375"/>
          </a:xfrm>
        </p:spPr>
        <p:txBody>
          <a:bodyPr/>
          <a:lstStyle/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drop table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command deletes all information about the dropped relation from the database.</a:t>
            </a: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 used to add attributes to an existing relation.  All tuples in the relation are assigned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as the value for the new attribute.  The form of 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is</a:t>
            </a: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add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A D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buFont typeface="Monotype Sorts" pitchFamily="2" charset="2"/>
              <a:buNone/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	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the attribute to be added to relation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 and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dirty="0" smtClean="0">
                <a:ea typeface="宋体" pitchFamily="2" charset="-122"/>
              </a:rPr>
              <a:t> is the domain of </a:t>
            </a:r>
            <a:r>
              <a:rPr lang="en-US" altLang="zh-CN" i="1" dirty="0" smtClean="0">
                <a:ea typeface="宋体" pitchFamily="2" charset="-122"/>
              </a:rPr>
              <a:t>A.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232025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alter table</a:t>
            </a:r>
            <a:r>
              <a:rPr lang="en-US" altLang="zh-CN" dirty="0" smtClean="0">
                <a:ea typeface="宋体" pitchFamily="2" charset="-122"/>
              </a:rPr>
              <a:t> command can also be used to drop attributes of a relation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alter table 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 drop</a:t>
            </a:r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 A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 where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 is the name of an attribute of relation</a:t>
            </a:r>
            <a:r>
              <a:rPr lang="en-US" altLang="zh-CN" i="1" dirty="0" smtClean="0">
                <a:ea typeface="宋体" pitchFamily="2" charset="-122"/>
              </a:rPr>
              <a:t> r</a:t>
            </a:r>
          </a:p>
          <a:p>
            <a:pPr lvl="1">
              <a:tabLst>
                <a:tab pos="2232025" algn="l"/>
              </a:tabLst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</a:rPr>
              <a:t>Dropping of attributes not supported by many databases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Basic Structure of SQL Queries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2193" y="1091336"/>
            <a:ext cx="8047037" cy="446780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 typical SQL query has the form: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A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attributes: that desired in the result of the query 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err="1" smtClean="0">
                <a:ea typeface="宋体" pitchFamily="2" charset="-122"/>
              </a:rPr>
              <a:t>r</a:t>
            </a:r>
            <a:r>
              <a:rPr lang="en-US" altLang="zh-CN" sz="1800" i="1" baseline="-25000" dirty="0" err="1" smtClean="0">
                <a:ea typeface="宋体" pitchFamily="2" charset="-122"/>
              </a:rPr>
              <a:t>i</a:t>
            </a:r>
            <a:r>
              <a:rPr lang="en-US" altLang="zh-CN" sz="1800" i="1" dirty="0" err="1" smtClean="0">
                <a:ea typeface="宋体" pitchFamily="2" charset="-122"/>
              </a:rPr>
              <a:t>s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represent relations : to be scanned in the evaluation of the query</a:t>
            </a: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is a predicate : selection criteria to be satisfied.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This query is equivalent to the relational algebra expression.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A</a:t>
            </a:r>
            <a:r>
              <a:rPr lang="en-US" altLang="zh-CN" sz="2400" baseline="-25000" dirty="0" smtClean="0">
                <a:solidFill>
                  <a:srgbClr val="0070C0"/>
                </a:solidFill>
                <a:ea typeface="宋体" pitchFamily="2" charset="-122"/>
              </a:rPr>
              <a:t>1</a:t>
            </a:r>
            <a:r>
              <a:rPr lang="en-US" altLang="zh-CN" sz="2400" i="1" baseline="-25000" dirty="0" smtClean="0">
                <a:solidFill>
                  <a:srgbClr val="0070C0"/>
                </a:solidFill>
                <a:ea typeface="宋体" pitchFamily="2" charset="-122"/>
              </a:rPr>
              <a:t>, A2, ..., An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</a:t>
            </a:r>
            <a:r>
              <a:rPr lang="en-US" altLang="zh-CN" sz="2800" i="1" baseline="-25000" dirty="0" smtClean="0">
                <a:solidFill>
                  <a:srgbClr val="0070C0"/>
                </a:solidFill>
                <a:ea typeface="宋体" pitchFamily="2" charset="-122"/>
              </a:rPr>
              <a:t>P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(r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1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x </a:t>
            </a:r>
            <a:r>
              <a:rPr lang="en-US" altLang="zh-CN" i="1" dirty="0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baseline="-25000" dirty="0" smtClean="0">
                <a:solidFill>
                  <a:srgbClr val="0070C0"/>
                </a:solidFill>
                <a:ea typeface="宋体" pitchFamily="2" charset="-122"/>
              </a:rPr>
              <a:t>2   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x  ...  x  </a:t>
            </a:r>
            <a:r>
              <a:rPr lang="en-US" altLang="zh-CN" i="1" dirty="0" err="1" smtClean="0">
                <a:solidFill>
                  <a:srgbClr val="0070C0"/>
                </a:solidFill>
                <a:ea typeface="宋体" pitchFamily="2" charset="-122"/>
              </a:rPr>
              <a:t>r</a:t>
            </a:r>
            <a:r>
              <a:rPr lang="en-US" altLang="zh-CN" i="1" baseline="-25000" dirty="0" err="1" smtClean="0">
                <a:solidFill>
                  <a:srgbClr val="0070C0"/>
                </a:solidFill>
                <a:ea typeface="宋体" pitchFamily="2" charset="-122"/>
              </a:rPr>
              <a:t>m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))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>
                <a:ea typeface="宋体" pitchFamily="2" charset="-122"/>
              </a:rPr>
              <a:t>The result of an SQL query is a relation (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be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duplicated!</a:t>
            </a:r>
            <a:r>
              <a:rPr lang="en-US" altLang="zh-CN" dirty="0" smtClean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7213" y="1027113"/>
            <a:ext cx="8126412" cy="4992687"/>
          </a:xfrm>
          <a:noFill/>
        </p:spPr>
        <p:txBody>
          <a:bodyPr lIns="90488" tIns="44450" rIns="90488" bIns="44450"/>
          <a:lstStyle/>
          <a:p>
            <a:pPr>
              <a:lnSpc>
                <a:spcPct val="90000"/>
              </a:lnSpc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b="1" dirty="0" smtClean="0">
                <a:ea typeface="宋体" pitchFamily="2" charset="-122"/>
              </a:rPr>
              <a:t>select</a:t>
            </a:r>
            <a:r>
              <a:rPr lang="en-US" altLang="zh-CN" dirty="0" smtClean="0">
                <a:ea typeface="宋体" pitchFamily="2" charset="-122"/>
              </a:rPr>
              <a:t> clause list the attributes desired in the result of a query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corresponds to the projection operation of the relational algebra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E.g. Find the names of all instructors</a:t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select </a:t>
            </a:r>
            <a:r>
              <a:rPr lang="en-US" altLang="zh-CN" sz="1800" i="1" dirty="0" smtClean="0">
                <a:ea typeface="宋体" pitchFamily="2" charset="-122"/>
              </a:rPr>
              <a:t>name</a:t>
            </a:r>
            <a:r>
              <a:rPr lang="en-US" altLang="zh-CN" sz="1800" dirty="0" smtClean="0">
                <a:ea typeface="宋体" pitchFamily="2" charset="-122"/>
              </a:rPr>
              <a:t/>
            </a:r>
            <a:br>
              <a:rPr lang="en-US" altLang="zh-CN" sz="1800" dirty="0" smtClean="0">
                <a:ea typeface="宋体" pitchFamily="2" charset="-122"/>
              </a:rPr>
            </a:b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zh-CN" sz="1800" b="1" dirty="0" smtClean="0">
                <a:ea typeface="宋体" pitchFamily="2" charset="-122"/>
              </a:rPr>
              <a:t>from </a:t>
            </a:r>
            <a:r>
              <a:rPr lang="en-US" altLang="zh-CN" sz="1800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An asterisk in the select clause denotes “all attributes”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	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*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instructor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SQL names are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case insensitive</a:t>
            </a:r>
            <a:r>
              <a:rPr lang="en-US" altLang="zh-CN" dirty="0" smtClean="0">
                <a:ea typeface="宋体" pitchFamily="2" charset="-122"/>
              </a:rPr>
              <a:t>, meaning you can use upper case or lower case.  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en-US" dirty="0"/>
              <a:t>E.g., 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  <a:r>
              <a:rPr lang="en-US" altLang="en-US" dirty="0"/>
              <a:t> ≡ </a:t>
            </a:r>
            <a:r>
              <a:rPr lang="en-US" altLang="en-US" i="1" dirty="0"/>
              <a:t>name</a:t>
            </a:r>
          </a:p>
          <a:p>
            <a:pPr lvl="1">
              <a:lnSpc>
                <a:spcPct val="90000"/>
              </a:lnSpc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You may wish to use upper case in places where we use bold font.</a:t>
            </a:r>
          </a:p>
        </p:txBody>
      </p:sp>
      <p:sp>
        <p:nvSpPr>
          <p:cNvPr id="2" name="云形标注 1"/>
          <p:cNvSpPr/>
          <p:nvPr/>
        </p:nvSpPr>
        <p:spPr bwMode="auto">
          <a:xfrm>
            <a:off x="5756562" y="2005445"/>
            <a:ext cx="3252355" cy="800100"/>
          </a:xfrm>
          <a:prstGeom prst="cloudCallout">
            <a:avLst>
              <a:gd name="adj1" fmla="val -71312"/>
              <a:gd name="adj2" fmla="val 287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</a:t>
            </a:r>
            <a:r>
              <a:rPr lang="en-US" altLang="zh-CN" baseline="-25000" dirty="0">
                <a:ea typeface="宋体" pitchFamily="2" charset="-122"/>
              </a:rPr>
              <a:t>name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i="1" dirty="0">
                <a:ea typeface="宋体" pitchFamily="2" charset="-122"/>
              </a:rPr>
              <a:t>instructor</a:t>
            </a:r>
            <a:r>
              <a:rPr lang="en-US" altLang="zh-CN" sz="2000" i="1" dirty="0" smtClean="0">
                <a:ea typeface="宋体" pitchFamily="2" charset="-122"/>
              </a:rPr>
              <a:t>)</a:t>
            </a:r>
            <a:endParaRPr lang="en-US" altLang="zh-CN" sz="2000" i="1" dirty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select Clause (Cont.)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SQL allows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duplicates</a:t>
            </a:r>
            <a:r>
              <a:rPr lang="en-US" altLang="zh-CN" dirty="0" smtClean="0">
                <a:ea typeface="宋体" pitchFamily="2" charset="-122"/>
              </a:rPr>
              <a:t> in relations as well as in query results.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To force the elimination of duplicates, insert the keyword </a:t>
            </a:r>
            <a:r>
              <a:rPr lang="en-US" altLang="zh-CN" b="1" dirty="0" smtClean="0">
                <a:ea typeface="宋体" pitchFamily="2" charset="-122"/>
              </a:rPr>
              <a:t>distinct </a:t>
            </a:r>
            <a:r>
              <a:rPr lang="en-US" altLang="zh-CN" dirty="0" smtClean="0">
                <a:ea typeface="宋体" pitchFamily="2" charset="-122"/>
              </a:rPr>
              <a:t> after </a:t>
            </a:r>
            <a:r>
              <a:rPr lang="en-US" altLang="zh-CN" b="1" dirty="0" smtClean="0">
                <a:ea typeface="宋体" pitchFamily="2" charset="-122"/>
              </a:rPr>
              <a:t>select.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department names of all instructors, and remove duplicates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	</a:t>
            </a:r>
            <a:r>
              <a:rPr lang="en-US" altLang="en-US" sz="1800" dirty="0"/>
              <a:t>	</a:t>
            </a:r>
            <a:r>
              <a:rPr lang="en-US" altLang="en-US" sz="1800" b="1" dirty="0"/>
              <a:t>select distinct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keyword </a:t>
            </a:r>
            <a:r>
              <a:rPr lang="en-US" altLang="zh-CN" b="1" dirty="0" smtClean="0">
                <a:ea typeface="宋体" pitchFamily="2" charset="-122"/>
              </a:rPr>
              <a:t>all </a:t>
            </a:r>
            <a:r>
              <a:rPr lang="en-US" altLang="zh-CN" dirty="0" smtClean="0">
                <a:ea typeface="宋体" pitchFamily="2" charset="-122"/>
              </a:rPr>
              <a:t>specifies that duplicates not be removed.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b="1" dirty="0" smtClean="0"/>
              <a:t>select </a:t>
            </a:r>
            <a:r>
              <a:rPr lang="en-US" altLang="en-US" sz="1800" b="1" dirty="0"/>
              <a:t>all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/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108450" y="4978400"/>
            <a:ext cx="4076700" cy="827088"/>
          </a:xfrm>
          <a:prstGeom prst="cloudCallout">
            <a:avLst>
              <a:gd name="adj1" fmla="val -28300"/>
              <a:gd name="adj2" fmla="val -8952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600" i="1">
                <a:ea typeface="宋体" pitchFamily="2" charset="-122"/>
              </a:rPr>
              <a:t>The keyword ‘all’ is useless, because it is default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39075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000099"/>
                </a:solidFill>
              </a:rPr>
              <a:t>select</a:t>
            </a:r>
            <a:r>
              <a:rPr lang="en-US" altLang="en-US" dirty="0" smtClean="0"/>
              <a:t> clause can contain arithmetic expressions involving the operation, +, –, </a:t>
            </a:r>
            <a:r>
              <a:rPr lang="en-US" altLang="en-US" dirty="0" smtClean="0">
                <a:latin typeface="Symbol" charset="2"/>
              </a:rPr>
              <a:t></a:t>
            </a:r>
            <a:r>
              <a:rPr lang="en-US" altLang="en-US" dirty="0" smtClean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The query: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                  select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ID, name, salary/12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                  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would return a relation that is the same as the </a:t>
            </a:r>
            <a:r>
              <a:rPr lang="en-US" altLang="en-US" i="1" dirty="0" smtClean="0"/>
              <a:t>instructor </a:t>
            </a:r>
            <a:r>
              <a:rPr lang="en-US" altLang="en-US" dirty="0" smtClean="0"/>
              <a:t>relation, except that the value of the attribute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is divided by 12.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rename “s</a:t>
            </a:r>
            <a:r>
              <a:rPr lang="en-US" altLang="en-US" i="1" dirty="0" smtClean="0"/>
              <a:t>alary/12” </a:t>
            </a:r>
            <a:r>
              <a:rPr lang="en-US" altLang="en-US" dirty="0" smtClean="0"/>
              <a:t>using the </a:t>
            </a:r>
            <a:r>
              <a:rPr lang="en-US" altLang="en-US" b="1" dirty="0" smtClean="0"/>
              <a:t>as </a:t>
            </a:r>
            <a:r>
              <a:rPr lang="en-US" altLang="en-US" dirty="0" smtClean="0"/>
              <a:t>clause:</a:t>
            </a:r>
          </a:p>
          <a:p>
            <a:pPr lvl="1">
              <a:buNone/>
              <a:tabLst>
                <a:tab pos="2055813" algn="l"/>
              </a:tabLst>
            </a:pPr>
            <a:r>
              <a:rPr lang="en-US" altLang="en-US" i="1" dirty="0" smtClean="0"/>
              <a:t>	        </a:t>
            </a:r>
            <a:r>
              <a:rPr lang="en-US" altLang="en-US" b="1" dirty="0" smtClean="0"/>
              <a:t>select </a:t>
            </a:r>
            <a:r>
              <a:rPr lang="en-US" altLang="en-US" i="1" dirty="0" smtClean="0"/>
              <a:t>ID, name, salary/12  </a:t>
            </a:r>
            <a:r>
              <a:rPr lang="en-US" altLang="en-US" b="1" dirty="0" smtClean="0">
                <a:solidFill>
                  <a:srgbClr val="FF0000"/>
                </a:solidFill>
              </a:rPr>
              <a:t>as</a:t>
            </a:r>
            <a:r>
              <a:rPr lang="en-US" altLang="en-US" b="1" dirty="0" smtClean="0"/>
              <a:t> </a:t>
            </a:r>
            <a:r>
              <a:rPr lang="en-US" altLang="en-US" i="1" dirty="0" err="1" smtClean="0"/>
              <a:t>monthly_salary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dirty="0"/>
              <a:t>  </a:t>
            </a:r>
            <a:r>
              <a:rPr lang="en-US" altLang="en-US" dirty="0" smtClean="0"/>
              <a:t>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endParaRPr lang="en-US" altLang="en-US" dirty="0" smtClean="0"/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38395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select Clause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72438" cy="517842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 with  no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‘437’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Can give the column a name using: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dirty="0" smtClean="0"/>
              <a:t>                    </a:t>
            </a:r>
            <a:r>
              <a:rPr lang="en-US" altLang="en-US" b="1" dirty="0" smtClean="0"/>
              <a:t>select </a:t>
            </a:r>
            <a:r>
              <a:rPr lang="en-US" altLang="en-US" dirty="0" smtClean="0"/>
              <a:t>‘437’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FOO</a:t>
            </a:r>
            <a:r>
              <a:rPr lang="en-US" altLang="en-US" dirty="0" smtClean="0"/>
              <a:t>	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i="1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An attribute can be a literal with </a:t>
            </a:r>
            <a:r>
              <a:rPr lang="en-US" altLang="en-US" b="1" dirty="0" smtClean="0"/>
              <a:t>from  </a:t>
            </a:r>
            <a:r>
              <a:rPr lang="en-US" altLang="en-US" dirty="0" smtClean="0"/>
              <a:t>clause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en-US" b="1" dirty="0" smtClean="0"/>
              <a:t>			select  </a:t>
            </a:r>
            <a:r>
              <a:rPr lang="en-US" altLang="en-US" dirty="0" smtClean="0"/>
              <a:t>‘A’</a:t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 smtClean="0"/>
              <a:t>Result is a table with one column and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rows (number of tuples in the </a:t>
            </a:r>
            <a:r>
              <a:rPr lang="en-US" altLang="en-US" i="1" dirty="0" smtClean="0"/>
              <a:t>instructors</a:t>
            </a:r>
            <a:r>
              <a:rPr lang="en-US" altLang="en-US" dirty="0" smtClean="0"/>
              <a:t> table), each row with value “A”</a:t>
            </a:r>
          </a:p>
        </p:txBody>
      </p:sp>
    </p:spTree>
    <p:extLst>
      <p:ext uri="{BB962C8B-B14F-4D97-AF65-F5344CB8AC3E}">
        <p14:creationId xmlns:p14="http://schemas.microsoft.com/office/powerpoint/2010/main" val="39844007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where Clause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19" y="1106488"/>
            <a:ext cx="8019761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where </a:t>
            </a:r>
            <a:r>
              <a:rPr lang="en-US" altLang="en-US" dirty="0" smtClean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dirty="0" smtClean="0"/>
              <a:t>Corresponds to the selection predicate of the relational algebra. 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endParaRPr lang="en-US" altLang="en-US" i="1" dirty="0" smtClean="0"/>
          </a:p>
          <a:p>
            <a:pPr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</a:t>
            </a:r>
            <a:r>
              <a:rPr lang="en-US" altLang="en-US" sz="1800" b="1" dirty="0" smtClean="0"/>
              <a:t>	select </a:t>
            </a:r>
            <a:r>
              <a:rPr lang="en-US" altLang="en-US" sz="1800" i="1" dirty="0" smtClean="0"/>
              <a:t>name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</a:t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where </a:t>
            </a:r>
            <a:r>
              <a:rPr lang="en-US" altLang="en-US" sz="1800" i="1" dirty="0" err="1" smtClean="0"/>
              <a:t>dept_name</a:t>
            </a:r>
            <a:r>
              <a:rPr lang="en-US" altLang="en-US" sz="1800" i="1" dirty="0" smtClean="0"/>
              <a:t> =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/>
              <a:t>‘</a:t>
            </a:r>
            <a:r>
              <a:rPr lang="en-US" altLang="en-US" sz="1800" dirty="0" smtClean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 results can be combined using the logical connectives </a:t>
            </a:r>
            <a:r>
              <a:rPr lang="en-US" altLang="en-US" b="1" dirty="0" smtClean="0"/>
              <a:t>and, or, </a:t>
            </a:r>
            <a:r>
              <a:rPr lang="en-US" altLang="en-US" dirty="0" smtClean="0"/>
              <a:t>and </a:t>
            </a:r>
            <a:r>
              <a:rPr lang="en-US" altLang="en-US" b="1" dirty="0" smtClean="0"/>
              <a:t>not </a:t>
            </a:r>
          </a:p>
          <a:p>
            <a:pPr lvl="1">
              <a:tabLst>
                <a:tab pos="1311275" algn="l"/>
              </a:tabLst>
            </a:pPr>
            <a:r>
              <a:rPr lang="en-US" altLang="en-US" i="1" dirty="0" smtClean="0"/>
              <a:t>To find all instructors in Comp. Sci. </a:t>
            </a:r>
            <a:r>
              <a:rPr lang="en-US" altLang="en-US" i="1" dirty="0" err="1" smtClean="0"/>
              <a:t>dept</a:t>
            </a:r>
            <a:r>
              <a:rPr lang="en-US" altLang="en-US" i="1" dirty="0" smtClean="0"/>
              <a:t> with salary &gt; 80000</a:t>
            </a:r>
          </a:p>
          <a:p>
            <a:pPr lvl="1">
              <a:buFont typeface="Monotype Sorts" pitchFamily="2" charset="2"/>
              <a:buNone/>
              <a:tabLst>
                <a:tab pos="1311275" algn="l"/>
              </a:tabLst>
            </a:pPr>
            <a:r>
              <a:rPr lang="en-US" altLang="en-US" b="1" dirty="0" smtClean="0"/>
              <a:t>		select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‘</a:t>
            </a:r>
            <a:r>
              <a:rPr lang="en-US" altLang="en-US" dirty="0" smtClean="0"/>
              <a:t>Comp. Sci.'</a:t>
            </a:r>
            <a:r>
              <a:rPr lang="en-US" altLang="en-US" i="1" dirty="0" smtClean="0"/>
              <a:t>  </a:t>
            </a:r>
            <a:r>
              <a:rPr lang="en-US" altLang="en-US" b="1" dirty="0" smtClean="0"/>
              <a:t>and </a:t>
            </a:r>
            <a:r>
              <a:rPr lang="en-US" altLang="en-US" i="1" dirty="0" smtClean="0"/>
              <a:t>salary </a:t>
            </a:r>
            <a:r>
              <a:rPr lang="en-US" altLang="en-US" dirty="0" smtClean="0"/>
              <a:t>&gt; 80000</a:t>
            </a:r>
          </a:p>
          <a:p>
            <a:pPr>
              <a:tabLst>
                <a:tab pos="1311275" algn="l"/>
              </a:tabLst>
            </a:pPr>
            <a:r>
              <a:rPr lang="en-US" altLang="en-US" dirty="0" smtClean="0"/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17664848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Where Clause Predicates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06488"/>
            <a:ext cx="8089900" cy="5038725"/>
          </a:xfrm>
          <a:noFill/>
        </p:spPr>
        <p:txBody>
          <a:bodyPr lIns="90488" tIns="44450" rIns="90488" bIns="44450"/>
          <a:lstStyle/>
          <a:p>
            <a:r>
              <a:rPr lang="en-US" altLang="en-US" dirty="0" smtClean="0"/>
              <a:t>SQL includes a </a:t>
            </a:r>
            <a:r>
              <a:rPr lang="en-US" altLang="en-US" b="1" dirty="0" smtClean="0">
                <a:solidFill>
                  <a:srgbClr val="FF0000"/>
                </a:solidFill>
              </a:rPr>
              <a:t>between</a:t>
            </a:r>
            <a:r>
              <a:rPr lang="en-US" altLang="en-US" dirty="0" smtClean="0"/>
              <a:t> comparison operator</a:t>
            </a:r>
          </a:p>
          <a:p>
            <a:pPr lvl="1"/>
            <a:r>
              <a:rPr lang="en-US" altLang="en-US" dirty="0" smtClean="0"/>
              <a:t>Example:  Find the names of all instructors with salary between $90,000 and $100,000 (that is, </a:t>
            </a:r>
            <a:r>
              <a:rPr lang="en-US" altLang="en-US" dirty="0" smtClean="0">
                <a:latin typeface="Symbol" charset="2"/>
              </a:rPr>
              <a:t> </a:t>
            </a:r>
            <a:r>
              <a:rPr lang="en-US" altLang="en-US" dirty="0" smtClean="0"/>
              <a:t>$90,000 and </a:t>
            </a:r>
            <a:r>
              <a:rPr lang="en-US" altLang="en-US" dirty="0" smtClean="0">
                <a:latin typeface="Symbol" charset="2"/>
              </a:rPr>
              <a:t> </a:t>
            </a:r>
            <a:r>
              <a:rPr lang="en-US" altLang="en-US" dirty="0" smtClean="0"/>
              <a:t>$100,000)</a:t>
            </a:r>
          </a:p>
          <a:p>
            <a:pPr marL="457200" lvl="1" indent="0">
              <a:buNone/>
            </a:pPr>
            <a:r>
              <a:rPr lang="en-US" altLang="en-US" b="1" dirty="0" smtClean="0"/>
              <a:t>		select</a:t>
            </a:r>
            <a:r>
              <a:rPr lang="en-US" altLang="en-US" i="1" dirty="0" smtClean="0"/>
              <a:t> name</a:t>
            </a:r>
            <a:br>
              <a:rPr lang="en-US" altLang="en-US" i="1" dirty="0" smtClean="0"/>
            </a:br>
            <a:r>
              <a:rPr lang="en-US" altLang="en-US" i="1" dirty="0" smtClean="0"/>
              <a:t>	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		</a:t>
            </a:r>
            <a:r>
              <a:rPr lang="en-US" altLang="en-US" b="1" dirty="0" smtClean="0"/>
              <a:t>where </a:t>
            </a:r>
            <a:r>
              <a:rPr lang="en-US" altLang="en-US" i="1" dirty="0" smtClean="0"/>
              <a:t>salary </a:t>
            </a:r>
            <a:r>
              <a:rPr lang="en-US" altLang="en-US" b="1" dirty="0" smtClean="0"/>
              <a:t>between </a:t>
            </a:r>
            <a:r>
              <a:rPr lang="en-US" altLang="en-US" dirty="0" smtClean="0"/>
              <a:t>90000 </a:t>
            </a:r>
            <a:r>
              <a:rPr lang="en-US" altLang="en-US" b="1" dirty="0" smtClean="0"/>
              <a:t>and </a:t>
            </a:r>
            <a:r>
              <a:rPr lang="en-US" altLang="en-US" dirty="0" smtClean="0"/>
              <a:t>100000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Tuple comparison</a:t>
            </a:r>
          </a:p>
          <a:p>
            <a:pPr marL="457200" lvl="1" indent="0">
              <a:buNone/>
            </a:pPr>
            <a:r>
              <a:rPr kumimoji="0" lang="en-US" altLang="en-US" b="1" dirty="0" smtClean="0"/>
              <a:t>	select </a:t>
            </a:r>
            <a:r>
              <a:rPr kumimoji="0" lang="en-US" altLang="en-US" i="1" dirty="0" smtClean="0"/>
              <a:t>name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course_id</a:t>
            </a:r>
            <a:r>
              <a:rPr kumimoji="0" lang="en-US" altLang="en-US" i="1" dirty="0" smtClean="0"/>
              <a:t/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,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i="1" dirty="0" smtClean="0"/>
              <a:t>	</a:t>
            </a:r>
            <a:r>
              <a:rPr kumimoji="0" lang="en-US" altLang="en-US" b="1" dirty="0" smtClean="0"/>
              <a:t>where </a:t>
            </a:r>
            <a:r>
              <a:rPr kumimoji="0" lang="en-US" altLang="en-US" dirty="0" smtClean="0"/>
              <a:t>(</a:t>
            </a:r>
            <a:r>
              <a:rPr kumimoji="0" lang="en-US" altLang="en-US" i="1" dirty="0" smtClean="0"/>
              <a:t>instructor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</a:t>
            </a:r>
            <a:r>
              <a:rPr kumimoji="0" lang="en-US" altLang="en-US" i="1" dirty="0" err="1" smtClean="0"/>
              <a:t>dept_name</a:t>
            </a:r>
            <a:r>
              <a:rPr kumimoji="0" lang="en-US" altLang="en-US" dirty="0" smtClean="0"/>
              <a:t>) = (</a:t>
            </a:r>
            <a:r>
              <a:rPr kumimoji="0" lang="en-US" altLang="en-US" i="1" dirty="0" smtClean="0"/>
              <a:t>teaches</a:t>
            </a:r>
            <a:r>
              <a:rPr kumimoji="0" lang="en-US" altLang="en-US" dirty="0" smtClean="0"/>
              <a:t>.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, ’Biology’);</a:t>
            </a:r>
          </a:p>
          <a:p>
            <a:pPr marL="457200" lvl="1" indent="0">
              <a:buNone/>
            </a:pPr>
            <a:r>
              <a:rPr kumimoji="0" lang="en-US" altLang="en-US" sz="2000" dirty="0" smtClean="0">
                <a:latin typeface="Times New Roman" pitchFamily="18" charset="0"/>
              </a:rPr>
              <a:t>Equivalent to: </a:t>
            </a:r>
          </a:p>
          <a:p>
            <a:pPr marL="0" indent="0">
              <a:buNone/>
            </a:pPr>
            <a:r>
              <a:rPr kumimoji="0" lang="en-US" altLang="en-US" b="1" dirty="0" smtClean="0"/>
              <a:t>	</a:t>
            </a:r>
            <a:r>
              <a:rPr kumimoji="0" lang="en-US" altLang="en-US" sz="1800" b="1" dirty="0" smtClean="0"/>
              <a:t>select </a:t>
            </a:r>
            <a:r>
              <a:rPr kumimoji="0" lang="en-US" altLang="en-US" sz="1800" i="1" dirty="0"/>
              <a:t>name, </a:t>
            </a:r>
            <a:r>
              <a:rPr kumimoji="0" lang="en-US" altLang="en-US" sz="1800" i="1" dirty="0" err="1"/>
              <a:t>course_id</a:t>
            </a:r>
            <a:r>
              <a:rPr kumimoji="0" lang="en-US" altLang="en-US" sz="1800" b="1" dirty="0"/>
              <a:t/>
            </a:r>
            <a:br>
              <a:rPr kumimoji="0" lang="en-US" altLang="en-US" sz="1800" b="1" dirty="0"/>
            </a:br>
            <a:r>
              <a:rPr kumimoji="0" lang="en-US" altLang="en-US" sz="1800" b="1" dirty="0"/>
              <a:t>	from </a:t>
            </a:r>
            <a:r>
              <a:rPr kumimoji="0" lang="en-US" altLang="en-US" sz="1800" i="1" dirty="0"/>
              <a:t>instructor, teaches</a:t>
            </a:r>
            <a:br>
              <a:rPr kumimoji="0" lang="en-US" altLang="en-US" sz="1800" i="1" dirty="0"/>
            </a:br>
            <a:r>
              <a:rPr kumimoji="0" lang="en-US" altLang="en-US" sz="1800" b="1" dirty="0"/>
              <a:t>	</a:t>
            </a:r>
            <a:r>
              <a:rPr kumimoji="0" lang="en-US" altLang="en-US" sz="1800" b="1" dirty="0" smtClean="0"/>
              <a:t>where  </a:t>
            </a:r>
            <a:r>
              <a:rPr kumimoji="0" lang="en-US" altLang="en-US" sz="1800" i="1" dirty="0" smtClean="0"/>
              <a:t>instructor.ID = teaches.ID and </a:t>
            </a:r>
            <a:r>
              <a:rPr kumimoji="0" lang="en-US" altLang="en-US" sz="1800" i="1" dirty="0" err="1" smtClean="0"/>
              <a:t>dept_name</a:t>
            </a:r>
            <a:r>
              <a:rPr kumimoji="0" lang="en-US" altLang="en-US" sz="1800" i="1" dirty="0" smtClean="0"/>
              <a:t> =’Biology’</a:t>
            </a:r>
            <a:r>
              <a:rPr kumimoji="0" lang="en-US" altLang="en-US" sz="1800" b="1" dirty="0" smtClean="0"/>
              <a:t>;</a:t>
            </a:r>
          </a:p>
          <a:p>
            <a:pPr marL="0" indent="0">
              <a:buNone/>
            </a:pPr>
            <a:endParaRPr kumimoji="0"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52488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mtClean="0"/>
              <a:t>The from Clause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797800" cy="5024437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from </a:t>
            </a:r>
            <a:r>
              <a:rPr lang="en-US" altLang="en-US" dirty="0" smtClean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Corresponds to the Cartesian product operation of the relational algebra.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Find the Cartesian product </a:t>
            </a:r>
            <a:r>
              <a:rPr lang="en-US" altLang="en-US" i="1" dirty="0" smtClean="0"/>
              <a:t>instructor X teaches</a:t>
            </a:r>
            <a:endParaRPr lang="en-US" altLang="en-US" dirty="0" smtClean="0"/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b="1" dirty="0" smtClean="0"/>
              <a:t>			</a:t>
            </a:r>
            <a:r>
              <a:rPr lang="en-US" altLang="en-US" sz="1800" b="1" dirty="0" smtClean="0"/>
              <a:t>select </a:t>
            </a:r>
            <a:r>
              <a:rPr lang="en-US" altLang="en-US" sz="1800" dirty="0" smtClean="0">
                <a:latin typeface="Symbol" charset="2"/>
              </a:rPr>
              <a:t></a:t>
            </a:r>
            <a:r>
              <a:rPr lang="en-US" altLang="en-US" sz="1800" dirty="0" smtClean="0"/>
              <a:t/>
            </a:r>
            <a:br>
              <a:rPr lang="en-US" altLang="en-US" sz="1800" dirty="0" smtClean="0"/>
            </a:br>
            <a:r>
              <a:rPr lang="en-US" altLang="en-US" sz="1800" dirty="0" smtClean="0"/>
              <a:t>		</a:t>
            </a:r>
            <a:r>
              <a:rPr lang="en-US" altLang="en-US" sz="1800" b="1" dirty="0" smtClean="0"/>
              <a:t>from </a:t>
            </a:r>
            <a:r>
              <a:rPr lang="en-US" altLang="en-US" sz="1800" i="1" dirty="0" smtClean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For common attributes (e.g., </a:t>
            </a:r>
            <a:r>
              <a:rPr lang="en-US" altLang="en-US" i="1" dirty="0" smtClean="0"/>
              <a:t>ID</a:t>
            </a:r>
            <a:r>
              <a:rPr lang="en-US" altLang="en-US" dirty="0" smtClean="0"/>
              <a:t>), the attributes  in the resulting table are renamed using the  relation name (e.g., </a:t>
            </a:r>
            <a:r>
              <a:rPr lang="en-US" altLang="en-US" i="1" dirty="0" smtClean="0"/>
              <a:t>instructor.ID</a:t>
            </a:r>
            <a:r>
              <a:rPr lang="en-US" altLang="en-US" dirty="0" smtClean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dirty="0" smtClean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55452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042988"/>
            <a:ext cx="8440737" cy="5627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SQL: Structured Query Language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Most widely used database language today.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Although it is named a “Query Language”, It can do much more than just query in database,  including data definition, data manipulate, specify security constraints, etc.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History of SQL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1975</a:t>
            </a:r>
            <a:r>
              <a:rPr lang="zh-CN" altLang="en-US" sz="1800" dirty="0" smtClean="0">
                <a:ea typeface="宋体" pitchFamily="2" charset="-122"/>
              </a:rPr>
              <a:t>～</a:t>
            </a:r>
            <a:r>
              <a:rPr lang="en-US" altLang="zh-CN" sz="1800" dirty="0" smtClean="0">
                <a:ea typeface="宋体" pitchFamily="2" charset="-122"/>
              </a:rPr>
              <a:t>1979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IBM System R,  Original named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Sequel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1986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SQL-86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1989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SQL-89</a:t>
            </a:r>
            <a:endParaRPr lang="zh-CN" altLang="en-US" sz="1800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1992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SQL-92</a:t>
            </a:r>
            <a:r>
              <a:rPr lang="zh-CN" altLang="en-US" sz="1800" dirty="0" smtClean="0">
                <a:solidFill>
                  <a:schemeClr val="tx2"/>
                </a:solidFill>
                <a:ea typeface="宋体" pitchFamily="2" charset="-122"/>
              </a:rPr>
              <a:t> 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(Most widely implemented)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1999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SQL-99</a:t>
            </a:r>
            <a:r>
              <a:rPr lang="zh-CN" altLang="en-US" sz="1800" dirty="0" smtClean="0">
                <a:ea typeface="宋体" pitchFamily="2" charset="-122"/>
              </a:rPr>
              <a:t>（</a:t>
            </a:r>
            <a:r>
              <a:rPr lang="en-US" altLang="zh-CN" sz="1800" dirty="0">
                <a:solidFill>
                  <a:schemeClr val="tx2"/>
                </a:solidFill>
                <a:ea typeface="宋体" pitchFamily="2" charset="-122"/>
              </a:rPr>
              <a:t>SQL3</a:t>
            </a:r>
            <a:r>
              <a:rPr lang="zh-CN" altLang="en-US" sz="1800" dirty="0" smtClean="0">
                <a:ea typeface="宋体" pitchFamily="2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2003</a:t>
            </a:r>
            <a:r>
              <a:rPr lang="zh-CN" altLang="en-US" sz="1800" dirty="0" smtClean="0">
                <a:ea typeface="宋体" pitchFamily="2" charset="-122"/>
              </a:rPr>
              <a:t>， </a:t>
            </a:r>
            <a:r>
              <a:rPr lang="en-US" altLang="zh-CN" sz="1800" dirty="0" smtClean="0">
                <a:ea typeface="宋体" pitchFamily="2" charset="-122"/>
              </a:rPr>
              <a:t>SQL:2003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SQL:2006,   SQL:2008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Commercial systems offer most, if not all, SQL-92 features, plus varying features from later standards and special proprietary features. 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Examples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106488"/>
            <a:ext cx="7991475" cy="4600575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Find the names of all instructors in the Art  department who have taught some course and the </a:t>
            </a:r>
            <a:r>
              <a:rPr lang="en-US" altLang="en-US" dirty="0" err="1" smtClean="0"/>
              <a:t>course_id</a:t>
            </a:r>
            <a:endParaRPr lang="en-US" altLang="en-US" dirty="0" smtClean="0"/>
          </a:p>
          <a:p>
            <a:pPr lvl="1">
              <a:tabLst>
                <a:tab pos="2055813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smtClean="0"/>
              <a:t>name, </a:t>
            </a:r>
            <a:r>
              <a:rPr lang="en-US" altLang="en-US" i="1" dirty="0" err="1" smtClean="0"/>
              <a:t>course_id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, teaches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smtClean="0"/>
              <a:t>instructor.ID = teaches.ID  </a:t>
            </a:r>
            <a:r>
              <a:rPr lang="en-US" altLang="en-US" b="1" i="1" dirty="0" smtClean="0"/>
              <a:t>and</a:t>
            </a:r>
            <a:r>
              <a:rPr lang="en-US" altLang="en-US" i="1" dirty="0" smtClean="0"/>
              <a:t>  instructor.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/>
              <a:t> = </a:t>
            </a:r>
            <a:r>
              <a:rPr lang="en-US" altLang="en-US" dirty="0" smtClean="0"/>
              <a:t>‘Art’</a:t>
            </a:r>
          </a:p>
          <a:p>
            <a:pPr lvl="1">
              <a:buFont typeface="Monotype Sorts" pitchFamily="2" charset="2"/>
              <a:buNone/>
              <a:tabLst>
                <a:tab pos="2055813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25621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The Rename Operation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ea typeface="宋体" pitchFamily="2" charset="-122"/>
              </a:rPr>
              <a:t>The SQL allows renaming relations and attributes using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i="1" dirty="0" smtClean="0">
                <a:ea typeface="宋体" pitchFamily="2" charset="-122"/>
              </a:rPr>
              <a:t>old-name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as</a:t>
            </a:r>
            <a:r>
              <a:rPr lang="en-US" altLang="zh-CN" i="1" dirty="0" smtClean="0">
                <a:ea typeface="宋体" pitchFamily="2" charset="-122"/>
              </a:rPr>
              <a:t> new-name</a:t>
            </a: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smtClean="0"/>
              <a:t>course title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i="1" dirty="0" err="1" smtClean="0"/>
              <a:t>instructor.ame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teacher-name</a:t>
            </a:r>
            <a:r>
              <a:rPr lang="en-US" altLang="en-US" i="1" dirty="0" smtClean="0"/>
              <a:t>, </a:t>
            </a:r>
            <a:r>
              <a:rPr lang="en-US" altLang="en-US" i="1" dirty="0" err="1" smtClean="0"/>
              <a:t>course.title</a:t>
            </a:r>
            <a:r>
              <a:rPr lang="en-US" altLang="en-US" i="1" dirty="0" smtClean="0"/>
              <a:t> </a:t>
            </a:r>
            <a:r>
              <a:rPr lang="en-US" altLang="en-US" i="1" dirty="0" smtClean="0">
                <a:solidFill>
                  <a:srgbClr val="FF0000"/>
                </a:solidFill>
              </a:rPr>
              <a:t>as course-title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</a:t>
            </a:r>
            <a:r>
              <a:rPr lang="en-US" altLang="en-US" i="1" dirty="0" smtClean="0"/>
              <a:t>teaches, course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teaches.ID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/>
            </a:r>
            <a:br>
              <a:rPr lang="en-US" altLang="en-US" i="1" dirty="0" smtClean="0"/>
            </a:br>
            <a:r>
              <a:rPr lang="en-US" altLang="en-US" i="1" dirty="0" smtClean="0"/>
              <a:t>            </a:t>
            </a:r>
            <a:r>
              <a:rPr lang="en-US" altLang="en-US" i="1" dirty="0" err="1" smtClean="0"/>
              <a:t>teaches.course_id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course.course_id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and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    instructor</a:t>
            </a:r>
            <a:r>
              <a:rPr lang="en-US" altLang="en-US" i="1" dirty="0"/>
              <a:t>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Tuple Variables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6900" y="1041399"/>
            <a:ext cx="7848600" cy="5245101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Tuple variables </a:t>
            </a:r>
            <a:r>
              <a:rPr lang="en-US" altLang="zh-CN" dirty="0" smtClean="0">
                <a:ea typeface="宋体" pitchFamily="2" charset="-122"/>
              </a:rPr>
              <a:t>are defined in the 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dirty="0" smtClean="0">
                <a:ea typeface="宋体" pitchFamily="2" charset="-122"/>
              </a:rPr>
              <a:t> clause via the use of the </a:t>
            </a:r>
            <a:r>
              <a:rPr lang="en-US" altLang="zh-CN" b="1" dirty="0" smtClean="0">
                <a:ea typeface="宋体" pitchFamily="2" charset="-122"/>
              </a:rPr>
              <a:t>as </a:t>
            </a:r>
            <a:r>
              <a:rPr lang="en-US" altLang="zh-CN" dirty="0" smtClean="0">
                <a:ea typeface="宋体" pitchFamily="2" charset="-122"/>
              </a:rPr>
              <a:t>clause.</a:t>
            </a:r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/>
              <a:t>Find the names of all instructors in the Art  department who have taught some course and the </a:t>
            </a:r>
            <a:r>
              <a:rPr lang="en-US" altLang="en-US" dirty="0" err="1"/>
              <a:t>course_id</a:t>
            </a:r>
            <a:endParaRPr lang="en-US" altLang="en-US" dirty="0"/>
          </a:p>
          <a:p>
            <a:pPr lvl="1">
              <a:tabLst>
                <a:tab pos="2055813" algn="l"/>
              </a:tabLst>
            </a:pPr>
            <a:r>
              <a:rPr lang="en-US" altLang="en-US" b="1" dirty="0"/>
              <a:t>select </a:t>
            </a:r>
            <a:r>
              <a:rPr lang="en-US" altLang="en-US" b="1" dirty="0" smtClean="0"/>
              <a:t> </a:t>
            </a:r>
            <a:r>
              <a:rPr lang="en-US" altLang="en-US" i="1" dirty="0" smtClean="0"/>
              <a:t>T.name</a:t>
            </a:r>
            <a:r>
              <a:rPr lang="en-US" altLang="en-US" i="1" dirty="0"/>
              <a:t>, </a:t>
            </a:r>
            <a:r>
              <a:rPr lang="en-US" altLang="en-US" i="1" dirty="0" err="1" smtClean="0"/>
              <a:t>C.course_id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i="1" dirty="0" smtClean="0">
                <a:solidFill>
                  <a:srgbClr val="FF0000"/>
                </a:solidFill>
              </a:rPr>
              <a:t>as T</a:t>
            </a:r>
            <a:r>
              <a:rPr lang="en-US" altLang="en-US" i="1" dirty="0" smtClean="0"/>
              <a:t> </a:t>
            </a:r>
            <a:r>
              <a:rPr lang="en-US" altLang="en-US" i="1" dirty="0"/>
              <a:t>, </a:t>
            </a:r>
            <a:r>
              <a:rPr lang="en-US" altLang="en-US" i="1" dirty="0" smtClean="0"/>
              <a:t>teaches</a:t>
            </a:r>
            <a:r>
              <a:rPr lang="en-US" altLang="en-US" i="1" dirty="0" smtClean="0">
                <a:solidFill>
                  <a:srgbClr val="FF0000"/>
                </a:solidFill>
              </a:rPr>
              <a:t> as C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 smtClean="0"/>
              <a:t>T.ID </a:t>
            </a:r>
            <a:r>
              <a:rPr lang="en-US" altLang="en-US" i="1" dirty="0"/>
              <a:t>= </a:t>
            </a:r>
            <a:r>
              <a:rPr lang="en-US" altLang="en-US" i="1" dirty="0" smtClean="0"/>
              <a:t>C.ID  </a:t>
            </a:r>
            <a:r>
              <a:rPr lang="en-US" altLang="en-US" b="1" i="1" dirty="0"/>
              <a:t>and</a:t>
            </a:r>
            <a:r>
              <a:rPr lang="en-US" altLang="en-US" i="1" dirty="0"/>
              <a:t>  </a:t>
            </a:r>
            <a:r>
              <a:rPr lang="en-US" altLang="en-US" i="1" dirty="0" smtClean="0"/>
              <a:t>T.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</a:t>
            </a:r>
            <a:r>
              <a:rPr lang="en-US" altLang="en-US" dirty="0"/>
              <a:t>‘Art</a:t>
            </a:r>
            <a:r>
              <a:rPr lang="en-US" altLang="en-US" dirty="0" smtClean="0"/>
              <a:t>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names of all instructors who have a higher salary than </a:t>
            </a:r>
            <a:br>
              <a:rPr lang="en-US" altLang="en-US" dirty="0"/>
            </a:br>
            <a:r>
              <a:rPr lang="en-US" altLang="en-US" dirty="0"/>
              <a:t>some instructor in ‘Comp. </a:t>
            </a:r>
            <a:r>
              <a:rPr lang="en-US" altLang="en-US" dirty="0" err="1"/>
              <a:t>Sci</a:t>
            </a:r>
            <a:r>
              <a:rPr lang="en-US" altLang="en-US" dirty="0"/>
              <a:t>’.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        select </a:t>
            </a:r>
            <a:r>
              <a:rPr lang="en-US" altLang="en-US" b="1" dirty="0"/>
              <a:t>distinct </a:t>
            </a:r>
            <a:r>
              <a:rPr lang="en-US" altLang="en-US" i="1" dirty="0"/>
              <a:t>T.name</a:t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T</a:t>
            </a:r>
            <a:r>
              <a:rPr lang="en-US" altLang="en-US" i="1" dirty="0"/>
              <a:t>, instructor </a:t>
            </a:r>
            <a:r>
              <a:rPr lang="en-US" altLang="en-US" b="1" dirty="0">
                <a:solidFill>
                  <a:srgbClr val="FF0000"/>
                </a:solidFill>
              </a:rPr>
              <a:t>as </a:t>
            </a:r>
            <a:r>
              <a:rPr lang="en-US" altLang="en-US" i="1" dirty="0">
                <a:solidFill>
                  <a:srgbClr val="FF0000"/>
                </a:solidFill>
              </a:rPr>
              <a:t>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        </a:t>
            </a:r>
            <a:r>
              <a:rPr lang="en-US" altLang="en-US" b="1" dirty="0" smtClean="0"/>
              <a:t>where </a:t>
            </a:r>
            <a:r>
              <a:rPr lang="en-US" altLang="en-US" i="1" dirty="0" err="1"/>
              <a:t>T.salary</a:t>
            </a:r>
            <a:r>
              <a:rPr lang="en-US" altLang="en-US" i="1" dirty="0"/>
              <a:t> &gt; </a:t>
            </a:r>
            <a:r>
              <a:rPr lang="en-US" altLang="en-US" i="1" dirty="0" err="1"/>
              <a:t>S.salary</a:t>
            </a:r>
            <a:r>
              <a:rPr lang="en-US" altLang="en-US" i="1" dirty="0"/>
              <a:t> </a:t>
            </a:r>
            <a:r>
              <a:rPr lang="en-US" altLang="en-US" b="1" dirty="0"/>
              <a:t>and </a:t>
            </a:r>
            <a:r>
              <a:rPr lang="en-US" altLang="en-US" i="1" dirty="0" err="1"/>
              <a:t>S.dept_name</a:t>
            </a:r>
            <a:r>
              <a:rPr lang="en-US" altLang="en-US" i="1" dirty="0"/>
              <a:t> = ‘Comp. Sci</a:t>
            </a:r>
            <a:r>
              <a:rPr lang="en-US" altLang="en-US" i="1" dirty="0" smtClean="0"/>
              <a:t>.’</a:t>
            </a:r>
            <a:endParaRPr lang="en-US" altLang="en-US" dirty="0"/>
          </a:p>
          <a:p>
            <a:pPr>
              <a:spcBef>
                <a:spcPts val="2400"/>
              </a:spcBef>
              <a:tabLst>
                <a:tab pos="2055813" algn="l"/>
              </a:tabLst>
            </a:pPr>
            <a:r>
              <a:rPr lang="en-US" altLang="en-US" dirty="0"/>
              <a:t>Keyword </a:t>
            </a:r>
            <a:r>
              <a:rPr lang="en-US" altLang="en-US" b="1" dirty="0"/>
              <a:t>as</a:t>
            </a:r>
            <a:r>
              <a:rPr lang="en-US" altLang="en-US" dirty="0"/>
              <a:t> is optional and may be omitted</a:t>
            </a:r>
            <a:br>
              <a:rPr lang="en-US" altLang="en-US" dirty="0"/>
            </a:br>
            <a:r>
              <a:rPr lang="en-US" altLang="en-US" dirty="0"/>
              <a:t>              </a:t>
            </a:r>
            <a:r>
              <a:rPr lang="en-US" altLang="en-US" i="1" dirty="0"/>
              <a:t>instructor </a:t>
            </a:r>
            <a:r>
              <a:rPr lang="en-US" altLang="en-US" b="1" dirty="0"/>
              <a:t>as </a:t>
            </a:r>
            <a:r>
              <a:rPr lang="en-US" altLang="en-US" i="1" dirty="0"/>
              <a:t>T ≡ instructor</a:t>
            </a:r>
            <a:r>
              <a:rPr lang="en-US" altLang="en-US" b="1" dirty="0"/>
              <a:t> </a:t>
            </a:r>
            <a:r>
              <a:rPr lang="en-US" altLang="en-US" i="1" dirty="0"/>
              <a:t>T</a:t>
            </a:r>
            <a:endParaRPr lang="en-US" altLang="en-US" dirty="0"/>
          </a:p>
          <a:p>
            <a:pPr>
              <a:tabLst>
                <a:tab pos="2055813" algn="l"/>
              </a:tabLst>
            </a:pPr>
            <a:endParaRPr lang="en-US" altLang="zh-CN" i="1" dirty="0" smtClean="0">
              <a:ea typeface="宋体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04200" cy="48625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800" dirty="0" smtClean="0">
                <a:ea typeface="宋体" pitchFamily="2" charset="-122"/>
              </a:rPr>
              <a:t>SQL includes a string-matching operator for comparisons on character strings. The operator “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like</a:t>
            </a:r>
            <a:r>
              <a:rPr lang="en-US" altLang="zh-CN" sz="1800" dirty="0" smtClean="0">
                <a:ea typeface="宋体" pitchFamily="2" charset="-122"/>
              </a:rPr>
              <a:t>” uses patterns that are described using two special characters :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percent (%).  The % character matches any substring.</a:t>
            </a:r>
          </a:p>
          <a:p>
            <a:pPr lvl="1">
              <a:lnSpc>
                <a:spcPct val="90000"/>
              </a:lnSpc>
              <a:tabLst>
                <a:tab pos="1889125" algn="l"/>
                <a:tab pos="2403475" algn="l"/>
              </a:tabLst>
            </a:pPr>
            <a:r>
              <a:rPr lang="en-US" altLang="zh-CN" sz="1600" dirty="0" smtClean="0">
                <a:ea typeface="宋体" pitchFamily="2" charset="-122"/>
              </a:rPr>
              <a:t>underscore (_).  The _ character matches any character.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Find the names of all instructors whose name includes the substring “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”.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b="1" dirty="0"/>
              <a:t>		se</a:t>
            </a:r>
            <a:r>
              <a:rPr lang="en-US" altLang="en-US" sz="1800" dirty="0"/>
              <a:t>le</a:t>
            </a:r>
            <a:r>
              <a:rPr lang="en-US" altLang="en-US" sz="1800" b="1" dirty="0"/>
              <a:t>ct </a:t>
            </a:r>
            <a:r>
              <a:rPr lang="en-US" altLang="en-US" sz="1800" i="1" dirty="0"/>
              <a:t>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</a:t>
            </a:r>
            <a:r>
              <a:rPr lang="en-US" altLang="en-US" sz="1800" b="1" i="1" dirty="0"/>
              <a:t> </a:t>
            </a:r>
            <a:r>
              <a:rPr lang="en-US" altLang="en-US" sz="1800" i="1" dirty="0"/>
              <a:t>name </a:t>
            </a:r>
            <a:r>
              <a:rPr lang="en-US" altLang="en-US" sz="1800" b="1" dirty="0"/>
              <a:t>like </a:t>
            </a:r>
            <a:r>
              <a:rPr lang="en-US" altLang="en-US" sz="1800" b="1" dirty="0">
                <a:latin typeface="Century Gothic" pitchFamily="34" charset="0"/>
              </a:rPr>
              <a:t>'</a:t>
            </a:r>
            <a:r>
              <a:rPr lang="en-US" altLang="en-US" sz="1800" dirty="0"/>
              <a:t>%</a:t>
            </a:r>
            <a:r>
              <a:rPr lang="en-US" altLang="en-US" sz="1800" dirty="0" err="1"/>
              <a:t>dar</a:t>
            </a:r>
            <a:r>
              <a:rPr lang="en-US" altLang="en-US" sz="1800" dirty="0"/>
              <a:t>%</a:t>
            </a:r>
            <a:r>
              <a:rPr lang="en-US" altLang="en-US" sz="1800" dirty="0">
                <a:latin typeface="Century Gothic" pitchFamily="34" charset="0"/>
              </a:rPr>
              <a:t>' </a:t>
            </a:r>
          </a:p>
          <a:p>
            <a:pPr>
              <a:spcBef>
                <a:spcPts val="2400"/>
              </a:spcBef>
              <a:tabLst>
                <a:tab pos="1889125" algn="l"/>
                <a:tab pos="2403475" algn="l"/>
              </a:tabLst>
            </a:pPr>
            <a:r>
              <a:rPr lang="en-US" altLang="en-US" sz="1800" dirty="0"/>
              <a:t>Match the string “100</a:t>
            </a:r>
            <a:r>
              <a:rPr lang="en-US" altLang="en-US" sz="1800" dirty="0" smtClean="0"/>
              <a:t>%”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r>
              <a:rPr lang="en-US" altLang="en-US" sz="1800" dirty="0" smtClean="0"/>
              <a:t>			</a:t>
            </a:r>
            <a:r>
              <a:rPr lang="en-US" altLang="en-US" sz="1800" b="1" dirty="0" smtClean="0"/>
              <a:t>like </a:t>
            </a:r>
            <a:r>
              <a:rPr lang="en-US" altLang="en-US" sz="1800" b="1" dirty="0" smtClean="0">
                <a:latin typeface="Century Gothic" pitchFamily="34" charset="0"/>
              </a:rPr>
              <a:t>‘</a:t>
            </a:r>
            <a:r>
              <a:rPr lang="en-US" altLang="en-US" sz="1800" dirty="0" smtClean="0"/>
              <a:t>100 \%</a:t>
            </a:r>
            <a:r>
              <a:rPr lang="en-US" altLang="en-US" sz="1800" dirty="0" smtClean="0">
                <a:latin typeface="Century Gothic" pitchFamily="34" charset="0"/>
              </a:rPr>
              <a:t>' </a:t>
            </a:r>
            <a:r>
              <a:rPr lang="en-US" altLang="en-US" sz="1800" dirty="0" smtClean="0"/>
              <a:t>                     </a:t>
            </a:r>
            <a:r>
              <a:rPr lang="en-US" altLang="en-US" sz="1800" dirty="0" smtClean="0">
                <a:solidFill>
                  <a:srgbClr val="002060"/>
                </a:solidFill>
              </a:rPr>
              <a:t>---</a:t>
            </a:r>
            <a:r>
              <a:rPr lang="en-US" altLang="en-US" sz="1800" b="1" dirty="0" smtClean="0">
                <a:solidFill>
                  <a:srgbClr val="002060"/>
                </a:solidFill>
              </a:rPr>
              <a:t>escape  </a:t>
            </a:r>
            <a:r>
              <a:rPr lang="en-US" altLang="en-US" sz="1800" b="1" dirty="0" smtClean="0">
                <a:solidFill>
                  <a:srgbClr val="002060"/>
                </a:solidFill>
                <a:latin typeface="Century Gothic" pitchFamily="34" charset="0"/>
              </a:rPr>
              <a:t>'</a:t>
            </a:r>
            <a:r>
              <a:rPr lang="en-US" altLang="en-US" sz="1800" dirty="0" smtClean="0">
                <a:solidFill>
                  <a:srgbClr val="002060"/>
                </a:solidFill>
              </a:rPr>
              <a:t>\</a:t>
            </a:r>
            <a:r>
              <a:rPr lang="en-US" altLang="en-US" sz="1800" dirty="0" smtClean="0">
                <a:solidFill>
                  <a:srgbClr val="002060"/>
                </a:solidFill>
                <a:latin typeface="Century Gothic" pitchFamily="34" charset="0"/>
              </a:rPr>
              <a:t>' </a:t>
            </a:r>
          </a:p>
          <a:p>
            <a:pPr>
              <a:buNone/>
              <a:tabLst>
                <a:tab pos="1889125" algn="l"/>
                <a:tab pos="2403475" algn="l"/>
              </a:tabLst>
            </a:pPr>
            <a:endParaRPr lang="en-US" altLang="en-US" sz="18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String Operations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Patterns are </a:t>
            </a:r>
            <a:r>
              <a:rPr lang="en-US" altLang="en-US" dirty="0" smtClean="0">
                <a:solidFill>
                  <a:srgbClr val="FF0000"/>
                </a:solidFill>
              </a:rPr>
              <a:t>case sensitive</a:t>
            </a:r>
            <a:r>
              <a:rPr lang="en-US" altLang="en-US" dirty="0" smtClean="0"/>
              <a:t>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en-US" dirty="0" smtClean="0"/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dirty="0" smtClean="0"/>
              <a:t>finding string length, extracting substrings, etc.</a:t>
            </a:r>
          </a:p>
        </p:txBody>
      </p:sp>
    </p:spTree>
    <p:extLst>
      <p:ext uri="{BB962C8B-B14F-4D97-AF65-F5344CB8AC3E}">
        <p14:creationId xmlns:p14="http://schemas.microsoft.com/office/powerpoint/2010/main" val="25577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Ordering the Display of Tuples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3997" y="1274329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dirty="0" smtClean="0"/>
              <a:t>SQL query does not assure any order of query result in default. </a:t>
            </a:r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List in alphabetic order the names of all instructors </a:t>
            </a:r>
          </a:p>
          <a:p>
            <a:pPr>
              <a:buFont typeface="Monotype Sorts" pitchFamily="2" charset="2"/>
              <a:buNone/>
              <a:tabLst>
                <a:tab pos="906463" algn="l"/>
              </a:tabLst>
            </a:pPr>
            <a:r>
              <a:rPr lang="en-US" altLang="en-US" dirty="0" smtClean="0"/>
              <a:t>              </a:t>
            </a:r>
            <a:r>
              <a:rPr lang="en-US" altLang="en-US" b="1" dirty="0" smtClean="0"/>
              <a:t>select distinct </a:t>
            </a:r>
            <a:r>
              <a:rPr lang="en-US" altLang="en-US" i="1" dirty="0" smtClean="0"/>
              <a:t>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  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dirty="0" smtClean="0">
                <a:solidFill>
                  <a:srgbClr val="FF0000"/>
                </a:solidFill>
              </a:rPr>
              <a:t>	</a:t>
            </a:r>
            <a:r>
              <a:rPr lang="en-US" altLang="en-US" b="1" dirty="0" smtClean="0">
                <a:solidFill>
                  <a:srgbClr val="FF0000"/>
                </a:solidFill>
              </a:rPr>
              <a:t>order by </a:t>
            </a:r>
            <a:r>
              <a:rPr lang="en-US" altLang="en-US" i="1" dirty="0" smtClean="0"/>
              <a:t>name</a:t>
            </a:r>
            <a:endParaRPr lang="en-US" altLang="en-US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We may specify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dirty="0" smtClean="0"/>
              <a:t> for descending order or </a:t>
            </a:r>
            <a:r>
              <a:rPr lang="en-US" altLang="en-US" b="1" dirty="0" err="1" smtClean="0">
                <a:solidFill>
                  <a:srgbClr val="FF0000"/>
                </a:solidFill>
              </a:rPr>
              <a:t>asc</a:t>
            </a:r>
            <a:r>
              <a:rPr lang="en-US" altLang="en-US" dirty="0" smtClean="0"/>
              <a:t> for ascending order, for each attribute; </a:t>
            </a:r>
            <a:r>
              <a:rPr lang="en-US" altLang="en-US" dirty="0" smtClean="0">
                <a:solidFill>
                  <a:srgbClr val="FF0000"/>
                </a:solidFill>
              </a:rPr>
              <a:t>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 </a:t>
            </a:r>
            <a:r>
              <a:rPr lang="en-US" altLang="en-US" b="1" dirty="0" smtClean="0"/>
              <a:t>order by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name</a:t>
            </a:r>
            <a:r>
              <a:rPr lang="en-US" altLang="en-US" dirty="0" smtClean="0"/>
              <a:t> </a:t>
            </a:r>
            <a:r>
              <a:rPr lang="en-US" altLang="en-US" b="1" dirty="0" err="1" smtClean="0"/>
              <a:t>desc</a:t>
            </a:r>
            <a:endParaRPr lang="en-US" altLang="en-US" b="1" dirty="0" smtClean="0"/>
          </a:p>
          <a:p>
            <a:pPr>
              <a:tabLst>
                <a:tab pos="906463" algn="l"/>
              </a:tabLst>
            </a:pPr>
            <a:r>
              <a:rPr lang="en-US" altLang="en-US" dirty="0" smtClean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dirty="0" smtClean="0"/>
              <a:t>Example: </a:t>
            </a:r>
            <a:r>
              <a:rPr lang="en-US" altLang="en-US" b="1" dirty="0" smtClean="0"/>
              <a:t>order by 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dept_name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desc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smtClean="0"/>
              <a:t>, name</a:t>
            </a:r>
            <a:r>
              <a:rPr lang="en-US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asc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9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In relations with duplicates, SQL can define how many copies of tuples appear in the result.</a:t>
            </a:r>
          </a:p>
          <a:p>
            <a:r>
              <a:rPr lang="en-US" altLang="zh-CN" i="1" smtClean="0">
                <a:solidFill>
                  <a:schemeClr val="tx2"/>
                </a:solidFill>
                <a:ea typeface="宋体" pitchFamily="2" charset="-122"/>
              </a:rPr>
              <a:t>Multiset</a:t>
            </a:r>
            <a:r>
              <a:rPr lang="en-US" altLang="zh-CN" smtClean="0">
                <a:ea typeface="宋体" pitchFamily="2" charset="-122"/>
              </a:rPr>
              <a:t> versions of some of the relational algebra operators – given multiset relations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1</a:t>
            </a:r>
            <a:r>
              <a:rPr lang="en-US" altLang="zh-CN" smtClean="0">
                <a:ea typeface="宋体" pitchFamily="2" charset="-122"/>
              </a:rPr>
              <a:t> and </a:t>
            </a:r>
            <a:r>
              <a:rPr lang="en-US" altLang="zh-CN" i="1" smtClean="0">
                <a:ea typeface="宋体" pitchFamily="2" charset="-122"/>
              </a:rPr>
              <a:t>r</a:t>
            </a:r>
            <a:r>
              <a:rPr lang="en-US" altLang="zh-CN" baseline="-25000" smtClean="0">
                <a:ea typeface="宋体" pitchFamily="2" charset="-122"/>
              </a:rPr>
              <a:t>2</a:t>
            </a:r>
            <a:r>
              <a:rPr lang="en-US" altLang="zh-CN" smtClean="0">
                <a:ea typeface="宋体" pitchFamily="2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</a:rPr>
              <a:t>1.	 </a:t>
            </a:r>
            <a:r>
              <a:rPr lang="en-US" altLang="zh-CN" sz="24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(r):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</a:rPr>
              <a:t>If there are </a:t>
            </a:r>
            <a:r>
              <a:rPr lang="en-US" altLang="zh-CN" sz="1800" i="1" smtClean="0">
                <a:ea typeface="宋体" pitchFamily="2" charset="-122"/>
              </a:rPr>
              <a:t>c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copies of tuple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, and </a:t>
            </a:r>
            <a:r>
              <a:rPr lang="en-US" altLang="zh-CN" sz="1800" i="1" smtClean="0">
                <a:ea typeface="宋体" pitchFamily="2" charset="-122"/>
              </a:rPr>
              <a:t>t</a:t>
            </a:r>
            <a:r>
              <a:rPr lang="en-US" altLang="zh-CN" sz="1800" baseline="-25000" smtClean="0">
                <a:ea typeface="宋体" pitchFamily="2" charset="-122"/>
              </a:rPr>
              <a:t>1</a:t>
            </a:r>
            <a:r>
              <a:rPr lang="en-US" altLang="zh-CN" sz="1800" smtClean="0">
                <a:ea typeface="宋体" pitchFamily="2" charset="-122"/>
              </a:rPr>
              <a:t> satisfies selections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,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then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copies of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240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smtClean="0">
                <a:ea typeface="宋体" pitchFamily="2" charset="-122"/>
                <a:sym typeface="Symbol" pitchFamily="18" charset="2"/>
              </a:rPr>
              <a:t>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).</a:t>
            </a:r>
            <a:endParaRPr lang="en-US" altLang="zh-CN" sz="1800" smtClean="0">
              <a:ea typeface="宋体" pitchFamily="2" charset="-122"/>
              <a:sym typeface="Symbol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2.	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b="1" i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For each copy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,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there is a copy of tuple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where </a:t>
            </a:r>
            <a:r>
              <a:rPr lang="en-US" altLang="zh-CN" sz="2000" i="1" baseline="-25000" smtClean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(t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denotes the projection of the single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3.	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b="1" i="1" smtClean="0">
                <a:solidFill>
                  <a:schemeClr val="tx2"/>
                </a:solidFill>
                <a:ea typeface="宋体" pitchFamily="2" charset="-122"/>
              </a:rPr>
              <a:t>r</a:t>
            </a:r>
            <a:r>
              <a:rPr lang="en-US" altLang="zh-CN" sz="1800" b="1" baseline="-25000" smtClean="0">
                <a:solidFill>
                  <a:schemeClr val="tx2"/>
                </a:solidFill>
                <a:ea typeface="宋体" pitchFamily="2" charset="-122"/>
              </a:rPr>
              <a:t>2</a:t>
            </a:r>
            <a:r>
              <a:rPr lang="en-US" altLang="zh-CN" sz="1800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If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, there are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copies of the tuple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t</a:t>
            </a:r>
            <a:r>
              <a:rPr lang="en-US" altLang="zh-CN" sz="1800" i="1" baseline="-2500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. t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in </a:t>
            </a:r>
            <a:r>
              <a:rPr lang="en-US" altLang="zh-CN" sz="1800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pitchFamily="2" charset="-122"/>
                <a:sym typeface="Symbol" pitchFamily="18" charset="2"/>
              </a:rPr>
              <a:t>1 </a:t>
            </a:r>
            <a:r>
              <a:rPr lang="en-US" altLang="zh-CN" sz="180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baseline="-25000" smtClean="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Duplicates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162800" cy="45243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Example: Suppose multiset relations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A, B</a:t>
            </a:r>
            <a:r>
              <a:rPr lang="en-US" altLang="zh-CN" dirty="0" smtClean="0">
                <a:ea typeface="宋体" pitchFamily="2" charset="-122"/>
              </a:rPr>
              <a:t>) and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(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ea typeface="宋体" pitchFamily="2" charset="-122"/>
              </a:rPr>
              <a:t>) are as follows: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= {(1,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 (2,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)}    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= {(2), (3), (3)}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Then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would be {(a), (a)}, while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B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 x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would be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{(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,2),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,3), (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dirty="0" smtClean="0">
                <a:ea typeface="宋体" pitchFamily="2" charset="-122"/>
              </a:rPr>
              <a:t>,3)}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SQL duplicate semantics: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</a:t>
            </a:r>
            <a:r>
              <a:rPr lang="en-US" altLang="zh-CN" baseline="-25000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sz="2400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r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err="1" smtClean="0">
                <a:ea typeface="宋体" pitchFamily="2" charset="-12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</a:rPr>
              <a:t>m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where </a:t>
            </a:r>
            <a:r>
              <a:rPr lang="en-US" altLang="zh-CN" i="1" dirty="0" smtClean="0">
                <a:ea typeface="宋体" pitchFamily="2" charset="-122"/>
              </a:rPr>
              <a:t>P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is equivalent to the </a:t>
            </a:r>
            <a:r>
              <a:rPr lang="en-US" altLang="zh-CN" i="1" dirty="0" smtClean="0">
                <a:solidFill>
                  <a:srgbClr val="FF0000"/>
                </a:solidFill>
                <a:ea typeface="宋体" pitchFamily="2" charset="-122"/>
              </a:rPr>
              <a:t>multiset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version </a:t>
            </a:r>
            <a:r>
              <a:rPr lang="en-US" altLang="zh-CN" dirty="0" smtClean="0">
                <a:ea typeface="宋体" pitchFamily="2" charset="-122"/>
              </a:rPr>
              <a:t>of the expression: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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1,, </a:t>
            </a:r>
            <a:r>
              <a:rPr lang="en-US" altLang="zh-CN" i="1" baseline="-25000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2, ..., </a:t>
            </a:r>
            <a:r>
              <a:rPr lang="en-US" altLang="zh-CN" i="1" baseline="-25000" dirty="0" smtClean="0">
                <a:ea typeface="宋体" pitchFamily="2" charset="-122"/>
              </a:rPr>
              <a:t>An</a:t>
            </a:r>
            <a:r>
              <a:rPr lang="en-US" altLang="zh-CN" i="1" dirty="0" smtClean="0">
                <a:ea typeface="宋体" pitchFamily="2" charset="-122"/>
              </a:rPr>
              <a:t>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</a:t>
            </a:r>
            <a:r>
              <a:rPr lang="en-US" altLang="zh-CN" sz="2400" i="1" baseline="-25000" dirty="0" smtClean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 x 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smtClean="0"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i="1" dirty="0" smtClean="0">
                <a:ea typeface="宋体" pitchFamily="2" charset="-122"/>
                <a:sym typeface="Symbol" pitchFamily="18" charset="2"/>
              </a:rPr>
              <a:t> x ... x </a:t>
            </a:r>
            <a:r>
              <a:rPr lang="en-US" altLang="zh-CN" dirty="0" err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z="2400" i="1" baseline="-25000" dirty="0" err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i="1" baseline="-25000" dirty="0" smtClean="0">
                <a:ea typeface="宋体" pitchFamily="2" charset="-122"/>
              </a:rPr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set operations </a:t>
            </a:r>
            <a:r>
              <a:rPr lang="en-US" altLang="zh-CN" b="1" smtClean="0">
                <a:ea typeface="宋体" pitchFamily="2" charset="-122"/>
              </a:rPr>
              <a:t>union, intersect, </a:t>
            </a:r>
            <a:r>
              <a:rPr lang="en-US" altLang="zh-CN" smtClean="0">
                <a:ea typeface="宋体" pitchFamily="2" charset="-122"/>
              </a:rPr>
              <a:t>and </a:t>
            </a:r>
            <a:r>
              <a:rPr lang="en-US" altLang="zh-CN" b="1" smtClean="0">
                <a:ea typeface="宋体" pitchFamily="2" charset="-122"/>
              </a:rPr>
              <a:t>except </a:t>
            </a:r>
            <a:r>
              <a:rPr lang="en-US" altLang="zh-CN" smtClean="0">
                <a:ea typeface="宋体" pitchFamily="2" charset="-122"/>
              </a:rPr>
              <a:t>operate on relations and correspond to the relational algebra operations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</a:t>
            </a:r>
          </a:p>
          <a:p>
            <a:r>
              <a:rPr lang="en-US" altLang="zh-CN" smtClean="0">
                <a:ea typeface="宋体" pitchFamily="2" charset="-122"/>
                <a:sym typeface="Symbol" pitchFamily="18" charset="2"/>
              </a:rPr>
              <a:t>Each of the above operations </a:t>
            </a:r>
            <a:r>
              <a:rPr lang="en-US" altLang="zh-CN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automatically eliminates duplicates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; to retain all duplicates use the corresponding multiset versions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union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 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, intersect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except </a:t>
            </a:r>
            <a:r>
              <a:rPr lang="en-US" altLang="zh-CN" b="1" smtClean="0">
                <a:solidFill>
                  <a:schemeClr val="tx2"/>
                </a:solidFill>
                <a:ea typeface="宋体" pitchFamily="2" charset="-122"/>
                <a:sym typeface="Symbol" pitchFamily="18" charset="2"/>
              </a:rPr>
              <a:t>all</a:t>
            </a:r>
            <a:r>
              <a:rPr lang="en-US" altLang="zh-CN" b="1" smtClean="0">
                <a:ea typeface="宋体" pitchFamily="2" charset="-122"/>
                <a:sym typeface="Symbol" pitchFamily="18" charset="2"/>
              </a:rPr>
              <a:t>.</a:t>
            </a:r>
            <a:br>
              <a:rPr lang="en-US" altLang="zh-CN" b="1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/>
            </a:r>
            <a:br>
              <a:rPr lang="en-US" altLang="zh-CN" smtClean="0">
                <a:ea typeface="宋体" pitchFamily="2" charset="-122"/>
                <a:sym typeface="Symbol" pitchFamily="18" charset="2"/>
              </a:rPr>
            </a:br>
            <a:r>
              <a:rPr lang="en-US" altLang="zh-CN" smtClean="0">
                <a:ea typeface="宋体" pitchFamily="2" charset="-122"/>
                <a:sym typeface="Symbol" pitchFamily="18" charset="2"/>
              </a:rPr>
              <a:t>Suppose a tuple occurs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m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n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times in </a:t>
            </a:r>
            <a:r>
              <a:rPr lang="en-US" altLang="zh-CN" i="1" smtClean="0">
                <a:ea typeface="宋体" pitchFamily="2" charset="-122"/>
                <a:sym typeface="Symbol" pitchFamily="18" charset="2"/>
              </a:rPr>
              <a:t>s,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then, it occurs:</a:t>
            </a:r>
          </a:p>
          <a:p>
            <a:pPr lvl="1"/>
            <a:r>
              <a:rPr lang="en-US" altLang="zh-CN" sz="1800" i="1" smtClean="0">
                <a:ea typeface="宋体" pitchFamily="2" charset="-122"/>
              </a:rPr>
              <a:t>m </a:t>
            </a:r>
            <a:r>
              <a:rPr lang="en-US" altLang="zh-CN" sz="1800" i="1" baseline="-25000" smtClean="0">
                <a:ea typeface="宋体" pitchFamily="2" charset="-122"/>
              </a:rPr>
              <a:t> </a:t>
            </a:r>
            <a:r>
              <a:rPr lang="en-US" altLang="zh-CN" sz="1800" i="1" smtClean="0">
                <a:ea typeface="宋体" pitchFamily="2" charset="-122"/>
              </a:rPr>
              <a:t>+ n </a:t>
            </a:r>
            <a:r>
              <a:rPr lang="en-US" altLang="zh-CN" sz="1800" smtClean="0">
                <a:ea typeface="宋体" pitchFamily="2" charset="-122"/>
              </a:rPr>
              <a:t>times in </a:t>
            </a:r>
            <a:r>
              <a:rPr lang="en-US" altLang="zh-CN" sz="1800" i="1" smtClean="0">
                <a:ea typeface="宋体" pitchFamily="2" charset="-122"/>
              </a:rPr>
              <a:t>r </a:t>
            </a:r>
            <a:r>
              <a:rPr lang="en-US" altLang="zh-CN" sz="1800" b="1" smtClean="0">
                <a:ea typeface="宋体" pitchFamily="2" charset="-122"/>
              </a:rPr>
              <a:t>union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min(</a:t>
            </a:r>
            <a:r>
              <a:rPr lang="en-US" altLang="zh-CN" sz="1800" i="1" smtClean="0">
                <a:ea typeface="宋体" pitchFamily="2" charset="-122"/>
              </a:rPr>
              <a:t>m,n)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intersect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max(0, </a:t>
            </a:r>
            <a:r>
              <a:rPr lang="en-US" altLang="zh-CN" sz="1800" i="1" smtClean="0">
                <a:ea typeface="宋体" pitchFamily="2" charset="-122"/>
              </a:rPr>
              <a:t>m – n)</a:t>
            </a:r>
            <a:r>
              <a:rPr lang="en-US" altLang="zh-CN" sz="1800" smtClean="0">
                <a:ea typeface="宋体" pitchFamily="2" charset="-122"/>
              </a:rPr>
              <a:t> times in </a:t>
            </a:r>
            <a:r>
              <a:rPr lang="en-US" altLang="zh-CN" sz="1800" i="1" smtClean="0">
                <a:ea typeface="宋体" pitchFamily="2" charset="-122"/>
              </a:rPr>
              <a:t>r</a:t>
            </a:r>
            <a:r>
              <a:rPr lang="en-US" altLang="zh-CN" sz="1800" smtClean="0">
                <a:ea typeface="宋体" pitchFamily="2" charset="-122"/>
              </a:rPr>
              <a:t> </a:t>
            </a:r>
            <a:r>
              <a:rPr lang="en-US" altLang="zh-CN" sz="1800" b="1" smtClean="0">
                <a:ea typeface="宋体" pitchFamily="2" charset="-122"/>
              </a:rPr>
              <a:t>except all </a:t>
            </a:r>
            <a:r>
              <a:rPr lang="en-US" altLang="zh-CN" sz="1800" i="1" smtClean="0">
                <a:ea typeface="宋体" pitchFamily="2" charset="-122"/>
              </a:rPr>
              <a:t>s</a:t>
            </a:r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Set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53391"/>
            <a:ext cx="7848600" cy="483783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or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 smtClean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union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and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intersect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spcBef>
                <a:spcPts val="2400"/>
              </a:spcBef>
              <a:tabLst>
                <a:tab pos="1481138" algn="l"/>
              </a:tabLst>
            </a:pPr>
            <a:r>
              <a:rPr lang="en-US" altLang="zh-CN" dirty="0">
                <a:ea typeface="宋体" pitchFamily="2" charset="-122"/>
              </a:rPr>
              <a:t>Find courses that ran in Fall </a:t>
            </a:r>
            <a:r>
              <a:rPr lang="en-US" altLang="zh-CN" dirty="0" smtClean="0">
                <a:ea typeface="宋体" pitchFamily="2" charset="-122"/>
              </a:rPr>
              <a:t>2019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but not </a:t>
            </a:r>
            <a:r>
              <a:rPr lang="en-US" altLang="zh-CN" dirty="0">
                <a:ea typeface="宋体" pitchFamily="2" charset="-122"/>
              </a:rPr>
              <a:t>in Spring </a:t>
            </a:r>
            <a:r>
              <a:rPr lang="en-US" altLang="zh-CN" dirty="0" smtClean="0">
                <a:ea typeface="宋体" pitchFamily="2" charset="-122"/>
              </a:rPr>
              <a:t>2020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1800" dirty="0">
                <a:ea typeface="宋体" pitchFamily="2" charset="-122"/>
              </a:rPr>
              <a:t>	</a:t>
            </a: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‘Fall’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2019</a:t>
            </a:r>
            <a:r>
              <a:rPr lang="en-US" altLang="en-US" sz="1800" dirty="0"/>
              <a:t>)</a:t>
            </a:r>
            <a:br>
              <a:rPr lang="en-US" altLang="en-US" sz="1800" dirty="0"/>
            </a:br>
            <a:r>
              <a:rPr lang="en-US" altLang="en-US" sz="1800" b="1" dirty="0" smtClean="0"/>
              <a:t>except</a:t>
            </a:r>
            <a:r>
              <a:rPr lang="en-US" altLang="en-US" sz="1800" b="1" dirty="0"/>
              <a:t/>
            </a:r>
            <a:br>
              <a:rPr lang="en-US" altLang="en-US" sz="1800" b="1" dirty="0"/>
            </a:br>
            <a:r>
              <a:rPr lang="en-US" altLang="en-US" sz="1800" dirty="0"/>
              <a:t>(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i="1" dirty="0" err="1"/>
              <a:t>course_id</a:t>
            </a:r>
            <a:r>
              <a:rPr lang="en-US" altLang="en-US" sz="1800" i="1" dirty="0"/>
              <a:t> </a:t>
            </a:r>
            <a:r>
              <a:rPr lang="en-US" altLang="en-US" sz="1800" b="1" dirty="0"/>
              <a:t>from </a:t>
            </a:r>
            <a:r>
              <a:rPr lang="en-US" altLang="en-US" sz="1800" i="1" dirty="0"/>
              <a:t>section </a:t>
            </a:r>
            <a:r>
              <a:rPr lang="en-US" altLang="en-US" sz="1800" b="1" dirty="0"/>
              <a:t>where </a:t>
            </a:r>
            <a:r>
              <a:rPr lang="en-US" altLang="en-US" sz="1800" i="1" dirty="0" err="1"/>
              <a:t>sem</a:t>
            </a:r>
            <a:r>
              <a:rPr lang="en-US" altLang="en-US" sz="1800" i="1" dirty="0"/>
              <a:t> = </a:t>
            </a:r>
            <a:r>
              <a:rPr lang="en-US" altLang="en-US" sz="1800" dirty="0"/>
              <a:t>‘Spring’ </a:t>
            </a:r>
            <a:r>
              <a:rPr lang="en-US" altLang="en-US" sz="1800" b="1" dirty="0"/>
              <a:t>and </a:t>
            </a:r>
            <a:r>
              <a:rPr lang="en-US" altLang="en-US" sz="1800" i="1" dirty="0"/>
              <a:t>year = </a:t>
            </a:r>
            <a:r>
              <a:rPr lang="en-US" altLang="en-US" sz="1800" dirty="0" smtClean="0"/>
              <a:t>2020</a:t>
            </a:r>
            <a:r>
              <a:rPr lang="en-US" altLang="en-US" sz="1800" dirty="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1138" algn="l"/>
              </a:tabLst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Introduction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The SQL language has several parts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Data-definition language (DDL)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View definition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Integrity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Interactive data-manipulation languages (DML)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Database Control Language (DCL)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Transaction control</a:t>
            </a:r>
          </a:p>
          <a:p>
            <a:pPr lvl="2"/>
            <a:r>
              <a:rPr lang="en-US" altLang="zh-CN" sz="1800" smtClean="0">
                <a:ea typeface="宋体" pitchFamily="2" charset="-122"/>
              </a:rPr>
              <a:t>Authorization</a:t>
            </a:r>
          </a:p>
          <a:p>
            <a:pPr lvl="1"/>
            <a:r>
              <a:rPr lang="en-US" altLang="zh-CN" sz="1800" smtClean="0">
                <a:ea typeface="宋体" pitchFamily="2" charset="-122"/>
              </a:rPr>
              <a:t>Embedded SQL and dynamic SQL</a:t>
            </a:r>
          </a:p>
          <a:p>
            <a:pPr lvl="1"/>
            <a:endParaRPr lang="en-US" altLang="zh-CN" sz="180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 smtClean="0"/>
              <a:t>An example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06488"/>
            <a:ext cx="8435975" cy="4806950"/>
          </a:xfrm>
          <a:noFill/>
        </p:spPr>
        <p:txBody>
          <a:bodyPr lIns="90488" tIns="44450" rIns="90488" bIns="44450"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Find the instructor who has the highest salary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query is:</a:t>
            </a:r>
          </a:p>
          <a:p>
            <a:pPr>
              <a:buNone/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 id, name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(instructor) 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- </a:t>
            </a:r>
            <a:r>
              <a:rPr lang="en-US" altLang="zh-CN" sz="2400" i="1" baseline="-25000" dirty="0">
                <a:ea typeface="宋体" pitchFamily="2" charset="-122"/>
                <a:sym typeface="Symbol" pitchFamily="18" charset="2"/>
              </a:rPr>
              <a:t>instructor.id, instructor.name</a:t>
            </a:r>
            <a:endParaRPr lang="en-US" altLang="zh-CN" sz="2400" dirty="0">
              <a:ea typeface="宋体" pitchFamily="2" charset="-122"/>
              <a:sym typeface="Symbol" pitchFamily="18" charset="2"/>
            </a:endParaRPr>
          </a:p>
          <a:p>
            <a:pPr>
              <a:buNone/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         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(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instructor.salary</a:t>
            </a:r>
            <a:r>
              <a:rPr lang="en-US" altLang="zh-CN" i="1" baseline="-25000" dirty="0">
                <a:ea typeface="宋体" pitchFamily="2" charset="-122"/>
                <a:sym typeface="Symbol" pitchFamily="18" charset="2"/>
              </a:rPr>
              <a:t> &lt; 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d.salary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instructor x </a:t>
            </a:r>
            <a:r>
              <a:rPr lang="en-US" altLang="zh-CN" sz="1800" i="1" dirty="0" err="1">
                <a:latin typeface="Symbol" pitchFamily="18" charset="2"/>
                <a:ea typeface="宋体" pitchFamily="2" charset="-122"/>
                <a:sym typeface="Symbol" pitchFamily="18" charset="2"/>
              </a:rPr>
              <a:t>r</a:t>
            </a:r>
            <a:r>
              <a:rPr lang="en-US" altLang="zh-CN" i="1" baseline="-25000" dirty="0" err="1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 (instructor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)))</a:t>
            </a:r>
            <a:endParaRPr lang="en-US" altLang="zh-CN" sz="1800" dirty="0">
              <a:ea typeface="宋体" pitchFamily="2" charset="-122"/>
            </a:endParaRPr>
          </a:p>
          <a:p>
            <a:pPr>
              <a:tabLst>
                <a:tab pos="2055813" algn="l"/>
              </a:tabLst>
            </a:pPr>
            <a:endParaRPr lang="en-US" altLang="en-US" dirty="0" smtClean="0"/>
          </a:p>
          <a:p>
            <a:pPr>
              <a:tabLst>
                <a:tab pos="2055813" algn="l"/>
              </a:tabLst>
            </a:pPr>
            <a:r>
              <a:rPr lang="en-US" altLang="en-US" dirty="0" smtClean="0"/>
              <a:t>SQL Query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id, 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/>
              <a:t>instructor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   except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b="1" dirty="0" smtClean="0"/>
              <a:t>	select  </a:t>
            </a:r>
            <a:r>
              <a:rPr lang="en-US" altLang="en-US" i="1" dirty="0" smtClean="0"/>
              <a:t>T.id, T.name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T, instructor </a:t>
            </a:r>
            <a:r>
              <a:rPr lang="en-US" altLang="en-US" b="1" dirty="0" smtClean="0"/>
              <a:t>as </a:t>
            </a:r>
            <a:r>
              <a:rPr lang="en-US" altLang="en-US" i="1" dirty="0" smtClean="0"/>
              <a:t>D</a:t>
            </a:r>
            <a:br>
              <a:rPr lang="en-US" altLang="en-US" i="1" dirty="0" smtClean="0"/>
            </a:br>
            <a:r>
              <a:rPr lang="en-US" altLang="en-US" i="1" dirty="0" smtClean="0"/>
              <a:t>	</a:t>
            </a:r>
            <a:r>
              <a:rPr lang="en-US" altLang="en-US" b="1" dirty="0" smtClean="0"/>
              <a:t>where </a:t>
            </a:r>
            <a:r>
              <a:rPr lang="en-US" altLang="en-US" i="1" dirty="0" err="1" smtClean="0"/>
              <a:t>T.salary</a:t>
            </a:r>
            <a:r>
              <a:rPr lang="en-US" altLang="en-US" i="1" dirty="0" smtClean="0"/>
              <a:t> &lt; </a:t>
            </a:r>
            <a:r>
              <a:rPr lang="en-US" altLang="en-US" i="1" dirty="0" err="1" smtClean="0"/>
              <a:t>D.salary</a:t>
            </a:r>
            <a:r>
              <a:rPr lang="en-US" altLang="en-US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3749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These functions operate on 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multiset of values </a:t>
            </a:r>
            <a:r>
              <a:rPr lang="en-US" altLang="zh-CN" dirty="0" smtClean="0">
                <a:ea typeface="宋体" pitchFamily="2" charset="-122"/>
              </a:rPr>
              <a:t>of a column of a relation, and return a value</a:t>
            </a: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err="1" smtClean="0">
                <a:ea typeface="宋体" pitchFamily="2" charset="-122"/>
              </a:rPr>
              <a:t>avg</a:t>
            </a:r>
            <a:r>
              <a:rPr lang="en-US" altLang="zh-CN" b="1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ea typeface="宋体" pitchFamily="2" charset="-122"/>
              </a:rPr>
              <a:t>average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min:  </a:t>
            </a:r>
            <a:r>
              <a:rPr lang="en-US" altLang="zh-CN" dirty="0" smtClean="0">
                <a:ea typeface="宋体" pitchFamily="2" charset="-122"/>
              </a:rPr>
              <a:t>minimum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max:  </a:t>
            </a:r>
            <a:r>
              <a:rPr lang="en-US" altLang="zh-CN" dirty="0" smtClean="0">
                <a:ea typeface="宋体" pitchFamily="2" charset="-122"/>
              </a:rPr>
              <a:t>maximum value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sum:  </a:t>
            </a:r>
            <a:r>
              <a:rPr lang="en-US" altLang="zh-CN" dirty="0" smtClean="0">
                <a:ea typeface="宋体" pitchFamily="2" charset="-122"/>
              </a:rPr>
              <a:t>sum of values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count:  </a:t>
            </a:r>
            <a:r>
              <a:rPr lang="en-US" altLang="zh-CN" dirty="0" smtClean="0">
                <a:ea typeface="宋体" pitchFamily="2" charset="-122"/>
              </a:rPr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dirty="0" smtClean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</a:t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/>
              <a:t>where </a:t>
            </a:r>
            <a:r>
              <a:rPr lang="en-US" altLang="en-US" i="1" dirty="0" err="1" smtClean="0"/>
              <a:t>dept_name</a:t>
            </a:r>
            <a:r>
              <a:rPr lang="en-US" altLang="en-US" dirty="0" smtClean="0"/>
              <a:t>= ’Comp. Sci.’;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total number of instructors who teach a course in the Spring 2010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</a:t>
            </a:r>
            <a:r>
              <a:rPr kumimoji="0" lang="en-US" altLang="en-US" b="1" dirty="0" smtClean="0">
                <a:solidFill>
                  <a:srgbClr val="FF0000"/>
                </a:solidFill>
              </a:rPr>
              <a:t>distinct</a:t>
            </a:r>
            <a:r>
              <a:rPr kumimoji="0" lang="en-US" altLang="en-US" b="1" dirty="0" smtClean="0"/>
              <a:t> </a:t>
            </a:r>
            <a:r>
              <a:rPr kumimoji="0" lang="en-US" altLang="en-US" i="1" dirty="0" smtClean="0"/>
              <a:t>ID</a:t>
            </a:r>
            <a:r>
              <a:rPr kumimoji="0" lang="en-US" altLang="en-US" dirty="0" smtClean="0"/>
              <a:t>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teaches</a:t>
            </a:r>
            <a:br>
              <a:rPr kumimoji="0" lang="en-US" altLang="en-US" i="1" dirty="0" smtClean="0"/>
            </a:br>
            <a:r>
              <a:rPr kumimoji="0" lang="en-US" altLang="en-US" b="1" dirty="0" smtClean="0"/>
              <a:t>where </a:t>
            </a:r>
            <a:r>
              <a:rPr kumimoji="0" lang="en-US" altLang="en-US" i="1" dirty="0" smtClean="0"/>
              <a:t>semester </a:t>
            </a:r>
            <a:r>
              <a:rPr kumimoji="0" lang="en-US" altLang="en-US" dirty="0" smtClean="0"/>
              <a:t>= ’Spring’ </a:t>
            </a:r>
            <a:r>
              <a:rPr kumimoji="0" lang="en-US" altLang="en-US" b="1" dirty="0" smtClean="0"/>
              <a:t>and </a:t>
            </a:r>
            <a:r>
              <a:rPr kumimoji="0" lang="en-US" altLang="en-US" i="1" dirty="0" smtClean="0"/>
              <a:t>year </a:t>
            </a:r>
            <a:r>
              <a:rPr kumimoji="0" lang="en-US" altLang="en-US" dirty="0" smtClean="0"/>
              <a:t>= 2010;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dirty="0" smtClean="0"/>
              <a:t>Find the number of tuples in the </a:t>
            </a:r>
            <a:r>
              <a:rPr kumimoji="0" lang="en-US" altLang="en-US" i="1" dirty="0" smtClean="0"/>
              <a:t>course </a:t>
            </a:r>
            <a:r>
              <a:rPr kumimoji="0" lang="en-US" altLang="en-US" dirty="0" smtClean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b="1" dirty="0" smtClean="0"/>
              <a:t>select count </a:t>
            </a:r>
            <a:r>
              <a:rPr kumimoji="0" lang="en-US" altLang="en-US" dirty="0" smtClean="0"/>
              <a:t>(*)</a:t>
            </a:r>
            <a:br>
              <a:rPr kumimoji="0" lang="en-US" altLang="en-US" dirty="0" smtClean="0"/>
            </a:br>
            <a:r>
              <a:rPr kumimoji="0" lang="en-US" altLang="en-US" b="1" dirty="0" smtClean="0"/>
              <a:t>from </a:t>
            </a:r>
            <a:r>
              <a:rPr kumimoji="0" lang="en-US" altLang="en-US" i="1" dirty="0" smtClean="0"/>
              <a:t>course</a:t>
            </a:r>
            <a:r>
              <a:rPr kumimoji="0" lang="en-US" altLang="en-US" dirty="0" smtClean="0"/>
              <a:t>;</a:t>
            </a:r>
          </a:p>
          <a:p>
            <a:pPr>
              <a:tabLst>
                <a:tab pos="1711325" algn="l"/>
              </a:tabLst>
            </a:pPr>
            <a:endParaRPr kumimoji="0" lang="en-US" altLang="en-US" dirty="0" smtClean="0"/>
          </a:p>
          <a:p>
            <a:pPr lvl="1">
              <a:tabLst>
                <a:tab pos="1711325" algn="l"/>
              </a:tabLst>
            </a:pPr>
            <a:endParaRPr kumimoji="0" lang="en-US" altLang="en-US" dirty="0" smtClean="0"/>
          </a:p>
          <a:p>
            <a:pPr>
              <a:tabLst>
                <a:tab pos="1711325" algn="l"/>
              </a:tabLst>
            </a:pPr>
            <a:endParaRPr lang="en-US" altLang="en-US" dirty="0" smtClean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</a:t>
            </a:r>
            <a:endParaRPr kumimoji="0"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1730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Aggregate Functions – Group By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23938"/>
            <a:ext cx="8048625" cy="141446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dirty="0" smtClean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b="1" dirty="0" smtClean="0"/>
              <a:t>select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, </a:t>
            </a:r>
            <a:r>
              <a:rPr lang="en-US" altLang="en-US" b="1" dirty="0" err="1" smtClean="0"/>
              <a:t>avg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(</a:t>
            </a:r>
            <a:r>
              <a:rPr lang="en-US" altLang="en-US" i="1" dirty="0" smtClean="0"/>
              <a:t>salary</a:t>
            </a:r>
            <a:r>
              <a:rPr lang="en-US" altLang="en-US" dirty="0" smtClean="0"/>
              <a:t>) </a:t>
            </a:r>
            <a:r>
              <a:rPr lang="en-US" altLang="en-US" b="1" dirty="0" smtClean="0"/>
              <a:t>as</a:t>
            </a:r>
            <a:r>
              <a:rPr lang="en-US" altLang="en-US" dirty="0" smtClean="0"/>
              <a:t> </a:t>
            </a:r>
            <a:r>
              <a:rPr lang="en-US" altLang="en-US" i="1" dirty="0" err="1" smtClean="0"/>
              <a:t>avg_salary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b="1" dirty="0" smtClean="0"/>
              <a:t>from </a:t>
            </a:r>
            <a:r>
              <a:rPr lang="en-US" altLang="en-US" i="1" dirty="0" smtClean="0"/>
              <a:t>instructor</a:t>
            </a:r>
            <a:br>
              <a:rPr lang="en-US" altLang="en-US" i="1" dirty="0" smtClean="0"/>
            </a:br>
            <a:r>
              <a:rPr lang="en-US" altLang="en-US" b="1" dirty="0" smtClean="0">
                <a:solidFill>
                  <a:srgbClr val="FF0000"/>
                </a:solidFill>
              </a:rPr>
              <a:t>group by </a:t>
            </a:r>
            <a:r>
              <a:rPr lang="en-US" altLang="en-US" i="1" dirty="0" err="1" smtClean="0">
                <a:solidFill>
                  <a:srgbClr val="FF0000"/>
                </a:solidFill>
              </a:rPr>
              <a:t>dept_name</a:t>
            </a:r>
            <a:r>
              <a:rPr lang="en-US" altLang="en-US" dirty="0" smtClean="0"/>
              <a:t>;</a:t>
            </a:r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  <a:p>
            <a:pPr lvl="1">
              <a:tabLst>
                <a:tab pos="625475" algn="l"/>
              </a:tabLst>
            </a:pPr>
            <a:endParaRPr lang="en-US" altLang="en-US" dirty="0" smtClean="0"/>
          </a:p>
        </p:txBody>
      </p:sp>
      <p:pic>
        <p:nvPicPr>
          <p:cNvPr id="1638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8" y="2571750"/>
            <a:ext cx="405606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057" y="3122613"/>
            <a:ext cx="2411413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29462" y="3239366"/>
            <a:ext cx="932007" cy="215444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 dirty="0" err="1"/>
              <a:t>avg_salary</a:t>
            </a:r>
            <a:endParaRPr kumimoji="0"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3936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Group By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3250" y="1168400"/>
            <a:ext cx="8070850" cy="45513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Find the number of instructors in each department who teach a course in the Spring 2010 semester.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r>
              <a:rPr lang="en-US" altLang="zh-CN" b="1" dirty="0" smtClean="0">
                <a:ea typeface="宋体" pitchFamily="2" charset="-122"/>
              </a:rPr>
              <a:t> count</a:t>
            </a:r>
            <a:r>
              <a:rPr lang="en-US" altLang="zh-CN" i="1" dirty="0" smtClean="0">
                <a:ea typeface="宋体" pitchFamily="2" charset="-122"/>
              </a:rPr>
              <a:t> ( </a:t>
            </a:r>
            <a:r>
              <a:rPr lang="en-US" altLang="zh-CN" b="1" i="1" dirty="0" smtClean="0">
                <a:ea typeface="宋体" pitchFamily="2" charset="-122"/>
              </a:rPr>
              <a:t>distinct </a:t>
            </a:r>
            <a:r>
              <a:rPr lang="en-US" altLang="zh-CN" i="1" dirty="0" smtClean="0">
                <a:ea typeface="宋体" pitchFamily="2" charset="-122"/>
              </a:rPr>
              <a:t>ID) as </a:t>
            </a:r>
            <a:r>
              <a:rPr lang="en-US" altLang="zh-CN" i="1" dirty="0" err="1" smtClean="0">
                <a:ea typeface="宋体" pitchFamily="2" charset="-122"/>
              </a:rPr>
              <a:t>instr_count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from</a:t>
            </a:r>
            <a:r>
              <a:rPr lang="en-US" altLang="zh-CN" i="1" dirty="0" smtClean="0">
                <a:ea typeface="宋体" pitchFamily="2" charset="-122"/>
              </a:rPr>
              <a:t>  instructor, teaches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    </a:t>
            </a:r>
            <a:r>
              <a:rPr lang="en-US" altLang="zh-CN" b="1" dirty="0">
                <a:ea typeface="宋体" pitchFamily="2" charset="-122"/>
              </a:rPr>
              <a:t>where</a:t>
            </a:r>
            <a:r>
              <a:rPr lang="en-US" altLang="zh-CN" i="1" dirty="0" smtClean="0">
                <a:ea typeface="宋体" pitchFamily="2" charset="-122"/>
              </a:rPr>
              <a:t> instructor.ID = teaches.ID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/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       semester = ‘Spring’ </a:t>
            </a:r>
            <a:r>
              <a:rPr lang="en-US" altLang="zh-CN" b="1" dirty="0">
                <a:ea typeface="宋体" pitchFamily="2" charset="-122"/>
              </a:rPr>
              <a:t>and</a:t>
            </a:r>
            <a:r>
              <a:rPr lang="en-US" altLang="zh-CN" i="1" dirty="0" smtClean="0">
                <a:ea typeface="宋体" pitchFamily="2" charset="-122"/>
              </a:rPr>
              <a:t> year = 2010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group by </a:t>
            </a:r>
            <a:r>
              <a:rPr lang="en-US" altLang="zh-CN" i="1" dirty="0" err="1" smtClean="0">
                <a:solidFill>
                  <a:schemeClr val="tx2"/>
                </a:solidFill>
                <a:ea typeface="宋体" pitchFamily="2" charset="-122"/>
              </a:rPr>
              <a:t>dept_name</a:t>
            </a:r>
            <a:endParaRPr lang="en-US" altLang="zh-CN" dirty="0" smtClean="0">
              <a:solidFill>
                <a:schemeClr val="tx2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endParaRPr lang="en-US" altLang="zh-CN" i="1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i="1" dirty="0" smtClean="0">
                <a:ea typeface="宋体" pitchFamily="2" charset="-122"/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Note</a:t>
            </a:r>
            <a:r>
              <a:rPr lang="en-US" altLang="zh-CN" dirty="0" smtClean="0">
                <a:ea typeface="宋体" pitchFamily="2" charset="-122"/>
              </a:rPr>
              <a:t>:  Attributes in </a:t>
            </a:r>
            <a:r>
              <a:rPr lang="en-US" altLang="zh-CN" b="1" dirty="0" smtClean="0">
                <a:ea typeface="宋体" pitchFamily="2" charset="-122"/>
              </a:rPr>
              <a:t>select </a:t>
            </a:r>
            <a:r>
              <a:rPr lang="en-US" altLang="zh-CN" dirty="0" smtClean="0">
                <a:ea typeface="宋体" pitchFamily="2" charset="-122"/>
              </a:rPr>
              <a:t>clause outside of aggregate functions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must appear</a:t>
            </a:r>
            <a:r>
              <a:rPr lang="en-US" altLang="zh-CN" dirty="0" smtClean="0">
                <a:ea typeface="宋体" pitchFamily="2" charset="-122"/>
              </a:rPr>
              <a:t> in </a:t>
            </a:r>
            <a:r>
              <a:rPr lang="en-US" altLang="zh-CN" b="1" dirty="0" smtClean="0">
                <a:ea typeface="宋体" pitchFamily="2" charset="-122"/>
              </a:rPr>
              <a:t>group by</a:t>
            </a:r>
            <a:r>
              <a:rPr lang="en-US" altLang="zh-CN" dirty="0" smtClean="0">
                <a:ea typeface="宋体" pitchFamily="2" charset="-122"/>
              </a:rPr>
              <a:t>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762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Aggregate Functions – Having Clause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21625" cy="5195888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pitchFamily="2" charset="-122"/>
              </a:rPr>
              <a:t>Find the names and average salaries of all departments whose average salary is greater than 42000.</a:t>
            </a: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kumimoji="0" lang="en-US" altLang="en-US" sz="1800" b="1" dirty="0"/>
              <a:t>select </a:t>
            </a:r>
            <a:r>
              <a:rPr kumimoji="0" lang="en-US" altLang="en-US" sz="1800" i="1" dirty="0" err="1"/>
              <a:t>dept_name</a:t>
            </a:r>
            <a:r>
              <a:rPr kumimoji="0" lang="en-US" altLang="en-US" sz="1800" dirty="0"/>
              <a:t>,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from </a:t>
            </a:r>
            <a:r>
              <a:rPr kumimoji="0" lang="en-US" altLang="en-US" sz="1800" i="1" dirty="0"/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group </a:t>
            </a:r>
            <a:r>
              <a:rPr kumimoji="0" lang="en-US" altLang="en-US" sz="1800" b="1" dirty="0"/>
              <a:t>by </a:t>
            </a:r>
            <a:r>
              <a:rPr kumimoji="0" lang="en-US" altLang="en-US" sz="1800" i="1" dirty="0" err="1"/>
              <a:t>dept_name</a:t>
            </a:r>
            <a:endParaRPr kumimoji="0" lang="en-US" altLang="en-US" sz="18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 smtClean="0"/>
              <a:t>		</a:t>
            </a:r>
            <a:r>
              <a:rPr kumimoji="0" lang="en-US" altLang="en-US" sz="1800" b="1" dirty="0" smtClean="0">
                <a:solidFill>
                  <a:srgbClr val="FF0000"/>
                </a:solidFill>
              </a:rPr>
              <a:t>having </a:t>
            </a:r>
            <a:r>
              <a:rPr kumimoji="0" lang="en-US" altLang="en-US" sz="1800" b="1" dirty="0" err="1"/>
              <a:t>avg</a:t>
            </a:r>
            <a:r>
              <a:rPr kumimoji="0" lang="en-US" altLang="en-US" sz="1800" b="1" dirty="0"/>
              <a:t> </a:t>
            </a:r>
            <a:r>
              <a:rPr kumimoji="0" lang="en-US" altLang="en-US" sz="1800" dirty="0"/>
              <a:t>(</a:t>
            </a:r>
            <a:r>
              <a:rPr kumimoji="0" lang="en-US" altLang="en-US" sz="1800" i="1" dirty="0"/>
              <a:t>salary</a:t>
            </a:r>
            <a:r>
              <a:rPr kumimoji="0" lang="en-US" altLang="en-US" sz="1800" dirty="0"/>
              <a:t>) &gt; 42000;</a:t>
            </a: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pitchFamily="2" charset="-122"/>
              </a:rPr>
              <a:t>Having clause vs. Where clause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after</a:t>
            </a:r>
            <a:r>
              <a:rPr lang="en-US" altLang="zh-CN" sz="1800" dirty="0" smtClean="0">
                <a:ea typeface="宋体" pitchFamily="2" charset="-122"/>
              </a:rPr>
              <a:t> the formation of groups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before</a:t>
            </a:r>
            <a:r>
              <a:rPr lang="en-US" altLang="zh-CN" sz="1800" dirty="0" smtClean="0">
                <a:ea typeface="宋体" pitchFamily="2" charset="-122"/>
              </a:rPr>
              <a:t> forming groups</a:t>
            </a:r>
          </a:p>
          <a:p>
            <a:pPr lvl="2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Apply where predicates -&gt; form groups -&gt; apply having predicates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pitchFamily="2" charset="-122"/>
              </a:rPr>
              <a:t>predicates in the </a:t>
            </a:r>
            <a:r>
              <a:rPr lang="en-US" altLang="zh-CN" sz="1800" b="1" dirty="0" smtClean="0">
                <a:ea typeface="宋体" pitchFamily="2" charset="-122"/>
              </a:rPr>
              <a:t>having</a:t>
            </a:r>
            <a:r>
              <a:rPr lang="en-US" altLang="zh-CN" sz="1800" dirty="0" smtClean="0">
                <a:ea typeface="宋体" pitchFamily="2" charset="-122"/>
              </a:rPr>
              <a:t> clause are applied to each 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group</a:t>
            </a:r>
            <a:r>
              <a:rPr lang="en-US" altLang="zh-CN" sz="1800" dirty="0" smtClean="0">
                <a:ea typeface="宋体" pitchFamily="2" charset="-122"/>
              </a:rPr>
              <a:t> whereas predicates in the </a:t>
            </a:r>
            <a:r>
              <a:rPr lang="en-US" altLang="zh-CN" sz="1800" b="1" dirty="0" smtClean="0">
                <a:ea typeface="宋体" pitchFamily="2" charset="-122"/>
              </a:rPr>
              <a:t>where</a:t>
            </a:r>
            <a:r>
              <a:rPr lang="en-US" altLang="zh-CN" sz="1800" dirty="0" smtClean="0">
                <a:ea typeface="宋体" pitchFamily="2" charset="-122"/>
              </a:rPr>
              <a:t> clause are applied to each</a:t>
            </a:r>
            <a:r>
              <a:rPr lang="en-US" altLang="zh-CN" sz="1800" dirty="0" smtClean="0">
                <a:solidFill>
                  <a:schemeClr val="tx2"/>
                </a:solidFill>
                <a:ea typeface="宋体" pitchFamily="2" charset="-122"/>
              </a:rPr>
              <a:t> tuple.</a:t>
            </a:r>
            <a:endParaRPr lang="en-US" altLang="zh-CN" sz="18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104900"/>
            <a:ext cx="7689850" cy="50038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It is possible for tuples to have a null value, denoted by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, for some of their attributes</a:t>
            </a:r>
          </a:p>
          <a:p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signifies an unknown value or that a value does not exist.</a:t>
            </a:r>
          </a:p>
          <a:p>
            <a:r>
              <a:rPr lang="en-US" altLang="zh-CN" dirty="0">
                <a:ea typeface="宋体" pitchFamily="2" charset="-122"/>
              </a:rPr>
              <a:t>The result of any arithmetic expression involving </a:t>
            </a:r>
            <a:r>
              <a:rPr lang="en-US" altLang="zh-CN" i="1" dirty="0">
                <a:ea typeface="宋体" pitchFamily="2" charset="-122"/>
              </a:rPr>
              <a:t>null</a:t>
            </a:r>
            <a:r>
              <a:rPr lang="en-US" altLang="zh-CN" dirty="0">
                <a:ea typeface="宋体" pitchFamily="2" charset="-122"/>
              </a:rPr>
              <a:t> is </a:t>
            </a:r>
            <a:r>
              <a:rPr lang="en-US" altLang="zh-CN" i="1" dirty="0">
                <a:ea typeface="宋体" pitchFamily="2" charset="-122"/>
              </a:rPr>
              <a:t>null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E.g.  5 + null  returns null</a:t>
            </a:r>
          </a:p>
          <a:p>
            <a:r>
              <a:rPr lang="en-US" altLang="zh-CN" dirty="0" smtClean="0">
                <a:ea typeface="宋体" pitchFamily="2" charset="-122"/>
              </a:rPr>
              <a:t>The predicate  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is null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can be used to check for null values.</a:t>
            </a:r>
          </a:p>
          <a:p>
            <a:pPr lvl="1"/>
            <a:r>
              <a:rPr lang="en-US" altLang="en-US" dirty="0"/>
              <a:t>Example: Find all instructors whose salary is null</a:t>
            </a:r>
            <a:r>
              <a:rPr lang="en-US" altLang="en-US" i="1" dirty="0"/>
              <a:t>.</a:t>
            </a:r>
          </a:p>
          <a:p>
            <a:pPr>
              <a:buNone/>
            </a:pPr>
            <a:r>
              <a:rPr lang="en-US" altLang="en-US" sz="1800" b="1" dirty="0"/>
              <a:t>		select</a:t>
            </a:r>
            <a:r>
              <a:rPr lang="en-US" altLang="en-US" sz="1800" i="1" dirty="0"/>
              <a:t> name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from</a:t>
            </a:r>
            <a:r>
              <a:rPr lang="en-US" altLang="en-US" sz="1800" i="1" dirty="0"/>
              <a:t> instructor</a:t>
            </a:r>
            <a:br>
              <a:rPr lang="en-US" altLang="en-US" sz="1800" i="1" dirty="0"/>
            </a:br>
            <a:r>
              <a:rPr lang="en-US" altLang="en-US" sz="1800" i="1" dirty="0"/>
              <a:t>	</a:t>
            </a:r>
            <a:r>
              <a:rPr lang="en-US" altLang="en-US" sz="1800" b="1" dirty="0"/>
              <a:t>where </a:t>
            </a:r>
            <a:r>
              <a:rPr lang="en-US" altLang="en-US" sz="1800" i="1" dirty="0"/>
              <a:t>salary </a:t>
            </a:r>
            <a:r>
              <a:rPr lang="en-US" altLang="en-US" sz="1800" b="1" dirty="0"/>
              <a:t>is </a:t>
            </a:r>
            <a:r>
              <a:rPr lang="en-US" altLang="en-US" sz="1800" b="1" dirty="0" smtClean="0"/>
              <a:t>null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Null Values and Three Valued Logic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Three values – </a:t>
            </a:r>
            <a:r>
              <a:rPr lang="en-US" altLang="en-US" i="1" dirty="0"/>
              <a:t>true</a:t>
            </a:r>
            <a:r>
              <a:rPr lang="en-US" altLang="en-US" dirty="0"/>
              <a:t>, </a:t>
            </a:r>
            <a:r>
              <a:rPr lang="en-US" altLang="en-US" i="1" dirty="0"/>
              <a:t>false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rgbClr val="FF0000"/>
                </a:solidFill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Any comparison with </a:t>
            </a:r>
            <a:r>
              <a:rPr lang="en-US" altLang="zh-CN" i="1" dirty="0" smtClean="0">
                <a:ea typeface="宋体" pitchFamily="2" charset="-122"/>
              </a:rPr>
              <a:t>null</a:t>
            </a:r>
            <a:r>
              <a:rPr lang="en-US" altLang="zh-CN" dirty="0" smtClean="0">
                <a:ea typeface="宋体" pitchFamily="2" charset="-122"/>
              </a:rPr>
              <a:t> returns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</a:p>
          <a:p>
            <a:pPr lvl="1"/>
            <a:r>
              <a:rPr lang="en-US" altLang="zh-CN" sz="1800" i="1" dirty="0" smtClean="0">
                <a:ea typeface="宋体" pitchFamily="2" charset="-122"/>
              </a:rPr>
              <a:t>E.g.  5 &lt; null   or   null &lt;&gt; null    or    null = null</a:t>
            </a:r>
          </a:p>
          <a:p>
            <a:r>
              <a:rPr lang="en-US" altLang="zh-CN" dirty="0" smtClean="0">
                <a:ea typeface="宋体" pitchFamily="2" charset="-122"/>
              </a:rPr>
              <a:t>Three-valued logic using the truth value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OR: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true</a:t>
            </a:r>
            <a:r>
              <a:rPr lang="en-US" altLang="zh-CN" sz="1600" dirty="0" smtClean="0">
                <a:ea typeface="宋体" pitchFamily="2" charset="-122"/>
              </a:rPr>
              <a:t>, (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dirty="0" smtClean="0">
                <a:ea typeface="宋体" pitchFamily="2" charset="-122"/>
              </a:rPr>
              <a:t> </a:t>
            </a:r>
            <a:r>
              <a:rPr lang="en-US" altLang="zh-CN" sz="1600" i="1" dirty="0" smtClean="0">
                <a:ea typeface="宋体" pitchFamily="2" charset="-122"/>
              </a:rPr>
              <a:t>false</a:t>
            </a:r>
            <a:r>
              <a:rPr lang="en-US" altLang="zh-CN" sz="1600" dirty="0" smtClean="0">
                <a:ea typeface="宋体" pitchFamily="2" charset="-122"/>
              </a:rPr>
              <a:t>) =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  <a:r>
              <a:rPr lang="en-US" altLang="zh-CN" sz="1600" dirty="0" smtClean="0">
                <a:ea typeface="宋体" pitchFamily="2" charset="-122"/>
              </a:rPr>
              <a:t/>
            </a:r>
            <a:br>
              <a:rPr lang="en-US" altLang="zh-CN" sz="1600" dirty="0" smtClean="0">
                <a:ea typeface="宋体" pitchFamily="2" charset="-122"/>
              </a:rPr>
            </a:br>
            <a:r>
              <a:rPr lang="en-US" altLang="zh-CN" sz="1600" dirty="0" smtClean="0">
                <a:ea typeface="宋体" pitchFamily="2" charset="-122"/>
              </a:rPr>
              <a:t>       (</a:t>
            </a:r>
            <a:r>
              <a:rPr lang="en-US" altLang="zh-CN" sz="1600" i="1" dirty="0" smtClean="0">
                <a:ea typeface="宋体" pitchFamily="2" charset="-122"/>
              </a:rPr>
              <a:t>unknown </a:t>
            </a:r>
            <a:r>
              <a:rPr lang="en-US" altLang="zh-CN" sz="1600" b="1" dirty="0" smtClean="0">
                <a:ea typeface="宋体" pitchFamily="2" charset="-122"/>
              </a:rPr>
              <a:t>or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AND:</a:t>
            </a:r>
            <a:r>
              <a:rPr lang="en-US" altLang="zh-CN" sz="1600" i="1" dirty="0" smtClean="0">
                <a:ea typeface="宋体" pitchFamily="2" charset="-122"/>
              </a:rPr>
              <a:t> (true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unknown) = unknown,    (false</a:t>
            </a:r>
            <a:r>
              <a:rPr lang="en-US" altLang="zh-CN" sz="1600" b="1" dirty="0" smtClean="0">
                <a:ea typeface="宋体" pitchFamily="2" charset="-122"/>
              </a:rPr>
              <a:t> and </a:t>
            </a:r>
            <a:r>
              <a:rPr lang="en-US" altLang="zh-CN" sz="1600" i="1" dirty="0" smtClean="0">
                <a:ea typeface="宋体" pitchFamily="2" charset="-122"/>
              </a:rPr>
              <a:t>unknown) = false,</a:t>
            </a:r>
            <a:br>
              <a:rPr lang="en-US" altLang="zh-CN" sz="1600" i="1" dirty="0" smtClean="0">
                <a:ea typeface="宋体" pitchFamily="2" charset="-122"/>
              </a:rPr>
            </a:br>
            <a:r>
              <a:rPr lang="en-US" altLang="zh-CN" sz="1600" i="1" dirty="0" smtClean="0">
                <a:ea typeface="宋体" pitchFamily="2" charset="-122"/>
              </a:rPr>
              <a:t>          (unknown </a:t>
            </a:r>
            <a:r>
              <a:rPr lang="en-US" altLang="zh-CN" sz="1600" b="1" dirty="0" smtClean="0">
                <a:ea typeface="宋体" pitchFamily="2" charset="-122"/>
              </a:rPr>
              <a:t>and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:  (</a:t>
            </a:r>
            <a:r>
              <a:rPr lang="en-US" altLang="zh-CN" sz="1600" b="1" dirty="0" smtClean="0">
                <a:ea typeface="宋体" pitchFamily="2" charset="-122"/>
              </a:rPr>
              <a:t>not</a:t>
            </a:r>
            <a:r>
              <a:rPr lang="en-US" altLang="zh-CN" sz="1600" i="1" dirty="0" smtClean="0">
                <a:ea typeface="宋体" pitchFamily="2" charset="-122"/>
              </a:rPr>
              <a:t> unknown) = unknown</a:t>
            </a:r>
          </a:p>
          <a:p>
            <a:pPr lvl="1"/>
            <a:r>
              <a:rPr lang="en-US" altLang="zh-CN" sz="1600" dirty="0" smtClean="0">
                <a:ea typeface="宋体" pitchFamily="2" charset="-122"/>
              </a:rPr>
              <a:t>“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b="1" dirty="0" smtClean="0">
                <a:ea typeface="宋体" pitchFamily="2" charset="-122"/>
              </a:rPr>
              <a:t> is unknown” </a:t>
            </a:r>
            <a:r>
              <a:rPr lang="en-US" altLang="zh-CN" sz="1600" dirty="0" smtClean="0">
                <a:ea typeface="宋体" pitchFamily="2" charset="-122"/>
              </a:rPr>
              <a:t>evaluates to true if predicate </a:t>
            </a:r>
            <a:r>
              <a:rPr lang="en-US" altLang="zh-CN" sz="1600" i="1" dirty="0" smtClean="0">
                <a:ea typeface="宋体" pitchFamily="2" charset="-122"/>
              </a:rPr>
              <a:t>P</a:t>
            </a:r>
            <a:r>
              <a:rPr lang="en-US" altLang="zh-CN" sz="1600" dirty="0" smtClean="0">
                <a:ea typeface="宋体" pitchFamily="2" charset="-122"/>
              </a:rPr>
              <a:t> evaluates to </a:t>
            </a:r>
            <a:r>
              <a:rPr lang="en-US" altLang="zh-CN" sz="1600" i="1" dirty="0" smtClean="0">
                <a:ea typeface="宋体" pitchFamily="2" charset="-122"/>
              </a:rPr>
              <a:t>unknown</a:t>
            </a:r>
          </a:p>
          <a:p>
            <a:r>
              <a:rPr lang="en-US" altLang="zh-CN" dirty="0" smtClean="0">
                <a:ea typeface="宋体" pitchFamily="2" charset="-122"/>
              </a:rPr>
              <a:t>Result of </a:t>
            </a:r>
            <a:r>
              <a:rPr lang="en-US" altLang="zh-CN" b="1" dirty="0" smtClean="0">
                <a:solidFill>
                  <a:schemeClr val="tx2"/>
                </a:solidFill>
                <a:ea typeface="宋体" pitchFamily="2" charset="-122"/>
              </a:rPr>
              <a:t>where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clause</a:t>
            </a:r>
            <a:r>
              <a:rPr lang="en-US" altLang="zh-CN" dirty="0" smtClean="0">
                <a:ea typeface="宋体" pitchFamily="2" charset="-122"/>
              </a:rPr>
              <a:t> predicate is treated as </a:t>
            </a:r>
            <a:r>
              <a:rPr lang="en-US" altLang="zh-CN" i="1" dirty="0" smtClean="0">
                <a:ea typeface="宋体" pitchFamily="2" charset="-122"/>
              </a:rPr>
              <a:t>false </a:t>
            </a:r>
            <a:r>
              <a:rPr lang="en-US" altLang="zh-CN" dirty="0" smtClean="0">
                <a:ea typeface="宋体" pitchFamily="2" charset="-122"/>
              </a:rPr>
              <a:t>if it evaluates to </a:t>
            </a:r>
            <a:r>
              <a:rPr lang="en-US" altLang="zh-CN" i="1" dirty="0" smtClean="0">
                <a:ea typeface="宋体" pitchFamily="2" charset="-122"/>
              </a:rPr>
              <a:t>unknown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 treatment of Null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88589" cy="5543694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Aggregates </a:t>
            </a:r>
            <a:endParaRPr lang="en-US" altLang="zh-CN" dirty="0" smtClean="0"/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	</a:t>
            </a:r>
            <a:r>
              <a:rPr lang="en-US" altLang="en-US" sz="1800" dirty="0" smtClean="0"/>
              <a:t>	</a:t>
            </a:r>
            <a:r>
              <a:rPr lang="en-US" altLang="en-US" sz="1800" b="1" dirty="0" smtClean="0"/>
              <a:t>select sum</a:t>
            </a:r>
            <a:r>
              <a:rPr lang="en-US" altLang="en-US" sz="1800" dirty="0" smtClean="0"/>
              <a:t> (</a:t>
            </a:r>
            <a:r>
              <a:rPr lang="en-US" altLang="en-US" sz="1800" i="1" dirty="0" smtClean="0"/>
              <a:t>salary </a:t>
            </a:r>
            <a:r>
              <a:rPr lang="en-US" altLang="en-US" sz="1800" dirty="0" smtClean="0"/>
              <a:t>)</a:t>
            </a:r>
            <a:r>
              <a:rPr lang="en-US" altLang="en-US" sz="1800" i="1" dirty="0" smtClean="0"/>
              <a:t/>
            </a:r>
            <a:br>
              <a:rPr lang="en-US" altLang="en-US" sz="1800" i="1" dirty="0" smtClean="0"/>
            </a:br>
            <a:r>
              <a:rPr lang="en-US" altLang="en-US" sz="1800" i="1" dirty="0" smtClean="0"/>
              <a:t>	</a:t>
            </a:r>
            <a:r>
              <a:rPr lang="en-US" altLang="en-US" sz="1800" b="1" dirty="0" smtClean="0"/>
              <a:t>from</a:t>
            </a:r>
            <a:r>
              <a:rPr lang="en-US" altLang="en-US" sz="1800" i="1" dirty="0" smtClean="0"/>
              <a:t> instructor</a:t>
            </a:r>
            <a:endParaRPr lang="en-US" altLang="en-US" sz="1800" dirty="0" smtClean="0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Above statement ignores null amounts, and return the total salary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aggregate operations except </a:t>
            </a:r>
            <a:r>
              <a:rPr lang="en-US" altLang="en-US" b="1" dirty="0" smtClean="0"/>
              <a:t>count(*)</a:t>
            </a:r>
            <a:r>
              <a:rPr lang="en-US" altLang="en-US" dirty="0" smtClean="0"/>
              <a:t> ignore tuples with null values on the aggregated attributes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What if collection has only null values?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count returns 0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en-US" dirty="0" smtClean="0"/>
              <a:t>all other aggregates return null</a:t>
            </a: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dirty="0"/>
              <a:t>Null Values and </a:t>
            </a:r>
            <a:r>
              <a:rPr lang="en-US" altLang="zh-CN" dirty="0" smtClean="0"/>
              <a:t>select distinct</a:t>
            </a: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When a query use select distinct clause, to remove duplicated tuples. When comparing the corresponding attributes from two tuples, the values are treated as </a:t>
            </a:r>
            <a:r>
              <a:rPr lang="en-US" altLang="zh-CN" dirty="0" smtClean="0">
                <a:solidFill>
                  <a:srgbClr val="FF0000"/>
                </a:solidFill>
              </a:rPr>
              <a:t>identical</a:t>
            </a:r>
            <a:r>
              <a:rPr lang="en-US" altLang="zh-CN" dirty="0" smtClean="0"/>
              <a:t> if one of the following: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the both values are not null and equal in value</a:t>
            </a:r>
          </a:p>
          <a:p>
            <a:pPr lvl="2">
              <a:tabLst>
                <a:tab pos="1830388" algn="l"/>
                <a:tab pos="2232025" algn="l"/>
              </a:tabLst>
            </a:pPr>
            <a:r>
              <a:rPr lang="en-US" altLang="zh-CN" dirty="0" smtClean="0"/>
              <a:t>or </a:t>
            </a:r>
            <a:r>
              <a:rPr lang="en-US" altLang="zh-CN" dirty="0" smtClean="0">
                <a:solidFill>
                  <a:srgbClr val="FF0000"/>
                </a:solidFill>
              </a:rPr>
              <a:t>both are null.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tabLst>
                <a:tab pos="1830388" algn="l"/>
                <a:tab pos="2232025" algn="l"/>
              </a:tabLst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25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Expression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Join expressions are introduced to make some SQL query easier to understand.</a:t>
            </a:r>
          </a:p>
          <a:p>
            <a:pPr marL="457200" lvl="1" indent="0">
              <a:buNone/>
            </a:pPr>
            <a:r>
              <a:rPr lang="en-US" altLang="zh-CN" i="1" dirty="0" smtClean="0"/>
              <a:t>      	</a:t>
            </a:r>
            <a:r>
              <a:rPr lang="en-US" altLang="zh-CN" b="1" dirty="0" smtClean="0"/>
              <a:t>Select </a:t>
            </a:r>
            <a:r>
              <a:rPr lang="en-US" altLang="zh-CN" i="1" dirty="0" smtClean="0"/>
              <a:t>name, </a:t>
            </a:r>
            <a:r>
              <a:rPr lang="en-US" altLang="zh-CN" i="1" dirty="0" err="1" smtClean="0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 smtClean="0"/>
              <a:t>	</a:t>
            </a:r>
            <a:r>
              <a:rPr lang="en-US" altLang="zh-CN" b="1" dirty="0"/>
              <a:t>from</a:t>
            </a:r>
            <a:r>
              <a:rPr lang="en-US" altLang="zh-CN" i="1" dirty="0" smtClean="0"/>
              <a:t> instructor, teaches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instructor.ID = teaches.ID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 Could </a:t>
            </a:r>
            <a:r>
              <a:rPr lang="en-US" altLang="zh-CN" sz="2000" dirty="0">
                <a:ea typeface="+mn-ea"/>
                <a:cs typeface="+mn-cs"/>
              </a:rPr>
              <a:t>be simplified as: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 </a:t>
            </a:r>
            <a:r>
              <a:rPr lang="en-US" altLang="zh-CN" i="1" dirty="0"/>
              <a:t>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 </a:t>
            </a:r>
            <a:r>
              <a:rPr lang="en-US" altLang="zh-CN" i="1" dirty="0" smtClean="0"/>
              <a:t>instructor </a:t>
            </a:r>
            <a:r>
              <a:rPr lang="en-US" altLang="zh-CN" b="1" dirty="0"/>
              <a:t>nature join </a:t>
            </a:r>
            <a:r>
              <a:rPr lang="en-US" altLang="zh-CN" i="1" dirty="0"/>
              <a:t>teaches</a:t>
            </a:r>
          </a:p>
          <a:p>
            <a:pPr marL="0" lvl="1" indent="0">
              <a:spcBef>
                <a:spcPts val="2400"/>
              </a:spcBef>
              <a:buClr>
                <a:schemeClr val="tx2"/>
              </a:buClr>
              <a:buSzPct val="90000"/>
              <a:buNone/>
            </a:pPr>
            <a:r>
              <a:rPr lang="en-US" altLang="zh-CN" sz="2000" dirty="0" smtClean="0">
                <a:ea typeface="+mn-ea"/>
                <a:cs typeface="+mn-cs"/>
              </a:rPr>
              <a:t>    Or </a:t>
            </a:r>
            <a:r>
              <a:rPr lang="en-US" altLang="zh-CN" sz="2000" dirty="0">
                <a:ea typeface="+mn-ea"/>
                <a:cs typeface="+mn-cs"/>
              </a:rPr>
              <a:t>: 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</a:t>
            </a:r>
            <a:r>
              <a:rPr lang="en-US" altLang="zh-CN" i="1" dirty="0"/>
              <a:t> name, </a:t>
            </a:r>
            <a:r>
              <a:rPr lang="en-US" altLang="zh-CN" i="1" dirty="0" err="1"/>
              <a:t>course_id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</a:t>
            </a:r>
            <a:r>
              <a:rPr lang="en-US" altLang="zh-CN" i="1" dirty="0" smtClean="0"/>
              <a:t>instructor </a:t>
            </a:r>
            <a:r>
              <a:rPr lang="en-US" altLang="zh-CN" b="1" dirty="0"/>
              <a:t>join</a:t>
            </a:r>
            <a:r>
              <a:rPr lang="en-US" altLang="zh-CN" i="1" dirty="0"/>
              <a:t> </a:t>
            </a:r>
            <a:r>
              <a:rPr lang="en-US" altLang="zh-CN" i="1" dirty="0" smtClean="0"/>
              <a:t>teaches </a:t>
            </a:r>
            <a:r>
              <a:rPr lang="en-US" altLang="zh-CN" b="1" dirty="0" smtClean="0"/>
              <a:t>using </a:t>
            </a:r>
            <a:r>
              <a:rPr lang="en-US" altLang="zh-CN" i="1" dirty="0" smtClean="0"/>
              <a:t>(</a:t>
            </a:r>
            <a:r>
              <a:rPr lang="en-US" altLang="zh-CN" i="1" dirty="0"/>
              <a:t>ID</a:t>
            </a:r>
            <a:r>
              <a:rPr lang="en-US" altLang="zh-CN" i="1" dirty="0" smtClean="0"/>
              <a:t>) </a:t>
            </a:r>
            <a:endParaRPr lang="en-US" altLang="zh-CN" i="1" dirty="0"/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680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62282" y="525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7" y="995568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1553497" y="1415845"/>
            <a:ext cx="580103" cy="875071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Helvetica" charset="0"/>
              </a:rPr>
              <a:t>A key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C000"/>
              </a:solidFill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Expression(Cont.)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114425"/>
            <a:ext cx="8220075" cy="4876800"/>
          </a:xfrm>
        </p:spPr>
        <p:txBody>
          <a:bodyPr/>
          <a:lstStyle/>
          <a:p>
            <a:r>
              <a:rPr lang="en-US" altLang="zh-CN" dirty="0" smtClean="0"/>
              <a:t>Sometimes, Nature Join may lead to incorrect result. </a:t>
            </a:r>
            <a:br>
              <a:rPr lang="en-US" altLang="zh-CN" dirty="0" smtClean="0"/>
            </a:br>
            <a:r>
              <a:rPr lang="en-US" altLang="zh-CN" dirty="0" smtClean="0"/>
              <a:t>Ex: List the names of the instructors along with the course title that they teach:</a:t>
            </a:r>
          </a:p>
          <a:p>
            <a:pPr marL="457200" lvl="1" indent="0">
              <a:buNone/>
            </a:pPr>
            <a:r>
              <a:rPr lang="en-US" altLang="zh-CN" i="1" dirty="0"/>
              <a:t> 	</a:t>
            </a:r>
            <a:r>
              <a:rPr lang="en-US" altLang="zh-CN" b="1" dirty="0"/>
              <a:t>Select</a:t>
            </a:r>
            <a:r>
              <a:rPr lang="en-US" altLang="zh-CN" i="1" dirty="0"/>
              <a:t> name, title</a:t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from</a:t>
            </a:r>
            <a:r>
              <a:rPr lang="en-US" altLang="zh-CN" i="1" dirty="0"/>
              <a:t> instructor </a:t>
            </a:r>
            <a:r>
              <a:rPr lang="en-US" altLang="zh-CN" b="1" dirty="0"/>
              <a:t>nature</a:t>
            </a:r>
            <a:r>
              <a:rPr lang="en-US" altLang="zh-CN" i="1" dirty="0"/>
              <a:t> </a:t>
            </a:r>
            <a:r>
              <a:rPr lang="en-US" altLang="zh-CN" b="1" dirty="0"/>
              <a:t>join</a:t>
            </a:r>
            <a:r>
              <a:rPr lang="en-US" altLang="zh-CN" i="1" dirty="0"/>
              <a:t> </a:t>
            </a:r>
            <a:r>
              <a:rPr lang="en-US" altLang="zh-CN" i="1" dirty="0" smtClean="0"/>
              <a:t>teaches </a:t>
            </a:r>
            <a:r>
              <a:rPr lang="en-US" altLang="zh-CN" i="1" dirty="0" smtClean="0">
                <a:solidFill>
                  <a:srgbClr val="FF0000"/>
                </a:solidFill>
              </a:rPr>
              <a:t>, course</a:t>
            </a:r>
            <a:r>
              <a:rPr lang="en-US" altLang="zh-CN" i="1" dirty="0" smtClean="0"/>
              <a:t/>
            </a:r>
            <a:br>
              <a:rPr lang="en-US" altLang="zh-CN" i="1" dirty="0" smtClean="0"/>
            </a:br>
            <a:r>
              <a:rPr lang="en-US" altLang="zh-CN" i="1" dirty="0" smtClean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teaches.course_id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course.course_id</a:t>
            </a:r>
            <a:endParaRPr lang="en-US" altLang="zh-CN" i="1" dirty="0"/>
          </a:p>
          <a:p>
            <a:pPr marL="457200" lvl="1" indent="0">
              <a:buNone/>
            </a:pPr>
            <a:r>
              <a:rPr lang="en-US" altLang="zh-CN" sz="2000" dirty="0" smtClean="0">
                <a:ea typeface="+mn-ea"/>
                <a:cs typeface="+mn-cs"/>
              </a:rPr>
              <a:t>Is </a:t>
            </a:r>
            <a:r>
              <a:rPr lang="en-US" altLang="zh-CN" sz="2000" dirty="0" smtClean="0">
                <a:solidFill>
                  <a:srgbClr val="FF0000"/>
                </a:solidFill>
                <a:ea typeface="+mn-ea"/>
                <a:cs typeface="+mn-cs"/>
              </a:rPr>
              <a:t>NOT</a:t>
            </a:r>
            <a:r>
              <a:rPr lang="en-US" altLang="zh-CN" sz="2000" dirty="0" smtClean="0">
                <a:ea typeface="+mn-ea"/>
                <a:cs typeface="+mn-cs"/>
              </a:rPr>
              <a:t> equivalent to 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	</a:t>
            </a:r>
            <a:r>
              <a:rPr lang="en-US" altLang="zh-CN" b="1" dirty="0"/>
              <a:t>Select</a:t>
            </a:r>
            <a:r>
              <a:rPr lang="en-US" altLang="zh-CN" i="1" dirty="0">
                <a:solidFill>
                  <a:srgbClr val="000000"/>
                </a:solidFill>
              </a:rPr>
              <a:t> name, title</a:t>
            </a:r>
            <a:br>
              <a:rPr lang="en-US" altLang="zh-CN" i="1" dirty="0">
                <a:solidFill>
                  <a:srgbClr val="000000"/>
                </a:solidFill>
              </a:rPr>
            </a:br>
            <a:r>
              <a:rPr lang="en-US" altLang="zh-CN" i="1" dirty="0">
                <a:solidFill>
                  <a:srgbClr val="000000"/>
                </a:solidFill>
              </a:rPr>
              <a:t>	</a:t>
            </a:r>
            <a:r>
              <a:rPr lang="en-US" altLang="zh-CN" b="1" dirty="0"/>
              <a:t>from</a:t>
            </a:r>
            <a:r>
              <a:rPr lang="en-US" altLang="zh-CN" i="1" dirty="0">
                <a:solidFill>
                  <a:srgbClr val="000000"/>
                </a:solidFill>
              </a:rPr>
              <a:t> instructor </a:t>
            </a:r>
            <a:r>
              <a:rPr lang="en-US" altLang="zh-CN" b="1" dirty="0"/>
              <a:t>nature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teaches </a:t>
            </a:r>
            <a:r>
              <a:rPr lang="en-US" altLang="zh-CN" b="1" dirty="0">
                <a:solidFill>
                  <a:srgbClr val="FF0000"/>
                </a:solidFill>
              </a:rPr>
              <a:t>nature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join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course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altLang="zh-CN" sz="2000" dirty="0" smtClean="0">
                <a:ea typeface="+mn-ea"/>
                <a:cs typeface="+mn-cs"/>
              </a:rPr>
              <a:t>But </a:t>
            </a:r>
            <a:r>
              <a:rPr lang="en-US" altLang="zh-CN" sz="2000" dirty="0">
                <a:ea typeface="+mn-ea"/>
                <a:cs typeface="+mn-cs"/>
              </a:rPr>
              <a:t>equivalent to  :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i="1" dirty="0">
                <a:solidFill>
                  <a:srgbClr val="000000"/>
                </a:solidFill>
              </a:rPr>
              <a:t> 	</a:t>
            </a:r>
            <a:r>
              <a:rPr lang="en-US" altLang="zh-CN" b="1" dirty="0"/>
              <a:t>Select</a:t>
            </a:r>
            <a:r>
              <a:rPr lang="en-US" altLang="zh-CN" i="1" dirty="0">
                <a:solidFill>
                  <a:srgbClr val="000000"/>
                </a:solidFill>
              </a:rPr>
              <a:t> name, title</a:t>
            </a:r>
            <a:br>
              <a:rPr lang="en-US" altLang="zh-CN" i="1" dirty="0">
                <a:solidFill>
                  <a:srgbClr val="000000"/>
                </a:solidFill>
              </a:rPr>
            </a:br>
            <a:r>
              <a:rPr lang="en-US" altLang="zh-CN" i="1" dirty="0">
                <a:solidFill>
                  <a:srgbClr val="000000"/>
                </a:solidFill>
              </a:rPr>
              <a:t>	</a:t>
            </a:r>
            <a:r>
              <a:rPr lang="en-US" altLang="zh-CN" b="1" dirty="0"/>
              <a:t>from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(instructor </a:t>
            </a:r>
            <a:r>
              <a:rPr lang="en-US" altLang="zh-CN" b="1" dirty="0"/>
              <a:t>nature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teaches) </a:t>
            </a:r>
            <a:r>
              <a:rPr lang="en-US" altLang="zh-CN" b="1" dirty="0"/>
              <a:t>join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course </a:t>
            </a:r>
            <a:r>
              <a:rPr lang="en-US" altLang="zh-CN" b="1" dirty="0">
                <a:solidFill>
                  <a:srgbClr val="FF0000"/>
                </a:solidFill>
              </a:rPr>
              <a:t>using</a:t>
            </a:r>
            <a:r>
              <a:rPr lang="en-US" altLang="zh-CN" i="1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err="1" smtClean="0">
                <a:solidFill>
                  <a:srgbClr val="FF0000"/>
                </a:solidFill>
              </a:rPr>
              <a:t>course_id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endParaRPr lang="en-US" altLang="zh-CN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028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 Conditions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ON condition allows a general predicate over the relations being joined. </a:t>
            </a:r>
          </a:p>
          <a:p>
            <a:pPr marL="457200" lvl="1" indent="0">
              <a:buNone/>
            </a:pPr>
            <a:r>
              <a:rPr lang="en-US" altLang="zh-CN" dirty="0" smtClean="0"/>
              <a:t>		</a:t>
            </a:r>
            <a:r>
              <a:rPr lang="en-US" altLang="zh-CN" b="1" dirty="0"/>
              <a:t>Select</a:t>
            </a:r>
            <a:r>
              <a:rPr lang="en-US" altLang="zh-CN" dirty="0" smtClean="0"/>
              <a:t> *  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b="1" dirty="0"/>
              <a:t>from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student </a:t>
            </a:r>
            <a:r>
              <a:rPr lang="en-US" altLang="zh-CN" b="1" dirty="0"/>
              <a:t>j</a:t>
            </a:r>
            <a:r>
              <a:rPr lang="en-US" altLang="zh-CN" b="1" dirty="0" smtClean="0"/>
              <a:t>oin </a:t>
            </a:r>
            <a:r>
              <a:rPr lang="en-US" altLang="zh-CN" i="1" dirty="0" smtClean="0"/>
              <a:t>takes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student.ID = takes.ID</a:t>
            </a:r>
          </a:p>
          <a:p>
            <a:pPr marL="457200" lvl="1" indent="0">
              <a:buNone/>
            </a:pPr>
            <a:r>
              <a:rPr lang="en-US" altLang="zh-CN" dirty="0" smtClean="0"/>
              <a:t>Is equivalent to 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Select</a:t>
            </a:r>
            <a:r>
              <a:rPr lang="en-US" altLang="zh-CN" i="1" dirty="0" smtClean="0"/>
              <a:t> *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from</a:t>
            </a:r>
            <a:r>
              <a:rPr lang="en-US" altLang="zh-CN" i="1" dirty="0" smtClean="0"/>
              <a:t> student, takes</a:t>
            </a:r>
          </a:p>
          <a:p>
            <a:pPr marL="457200" lvl="1" indent="0">
              <a:buNone/>
            </a:pPr>
            <a:r>
              <a:rPr lang="en-US" altLang="zh-CN" i="1" dirty="0"/>
              <a:t>	</a:t>
            </a:r>
            <a:r>
              <a:rPr lang="en-US" altLang="zh-CN" i="1" dirty="0" smtClean="0"/>
              <a:t>	</a:t>
            </a:r>
            <a:r>
              <a:rPr lang="en-US" altLang="zh-CN" b="1" dirty="0"/>
              <a:t>where</a:t>
            </a:r>
            <a:r>
              <a:rPr lang="en-US" altLang="zh-CN" i="1" dirty="0" smtClean="0"/>
              <a:t> student.ID = takes.ID</a:t>
            </a:r>
          </a:p>
        </p:txBody>
      </p:sp>
    </p:spTree>
    <p:extLst>
      <p:ext uri="{BB962C8B-B14F-4D97-AF65-F5344CB8AC3E}">
        <p14:creationId xmlns:p14="http://schemas.microsoft.com/office/powerpoint/2010/main" val="34776850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Outer Join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3686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extension of the join operation that avoids loss of information.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E.g. To list all students along with the </a:t>
            </a:r>
            <a:r>
              <a:rPr lang="en-US" altLang="zh-CN" dirty="0" smtClean="0">
                <a:ea typeface="宋体" charset="-122"/>
              </a:rPr>
              <a:t>course they have taken.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E.g.  To list all instructors along with the course they teach. </a:t>
            </a:r>
          </a:p>
          <a:p>
            <a:r>
              <a:rPr lang="en-US" altLang="zh-CN" dirty="0" smtClean="0">
                <a:ea typeface="宋体" charset="-122"/>
              </a:rPr>
              <a:t>Computes the join and then adds tuples form one relation that does not match tuples in the other relation to the result of the join.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Left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Right Outer Join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Full Outer Join</a:t>
            </a:r>
          </a:p>
          <a:p>
            <a:pPr lvl="0"/>
            <a:r>
              <a:rPr lang="en-US" altLang="zh-CN" dirty="0">
                <a:ea typeface="宋体" charset="-122"/>
              </a:rPr>
              <a:t>Uses null values.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CN" sz="2000" dirty="0" smtClean="0"/>
              <a:t>Relation </a:t>
            </a:r>
            <a:r>
              <a:rPr lang="en-US" altLang="zh-CN" sz="2000" i="1" dirty="0" smtClean="0"/>
              <a:t>course</a:t>
            </a:r>
            <a:endParaRPr lang="en-US" altLang="zh-CN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Relation </a:t>
            </a:r>
            <a:r>
              <a:rPr kumimoji="1" lang="en-US" altLang="zh-CN" sz="2000" i="1" dirty="0" err="1"/>
              <a:t>prereq</a:t>
            </a:r>
            <a:endParaRPr kumimoji="1" lang="en-US" altLang="zh-CN" sz="1800" dirty="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852488" y="5395913"/>
            <a:ext cx="6757987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</a:pPr>
            <a:r>
              <a:rPr kumimoji="1" lang="en-US" altLang="zh-CN" sz="2000" dirty="0" smtClean="0"/>
              <a:t>     </a:t>
            </a:r>
            <a:r>
              <a:rPr kumimoji="1" lang="en-US" altLang="zh-CN" sz="1800" dirty="0" smtClean="0"/>
              <a:t>Observe </a:t>
            </a:r>
            <a:r>
              <a:rPr kumimoji="1" lang="en-US" altLang="zh-CN" sz="1800" dirty="0"/>
              <a:t>that </a:t>
            </a:r>
            <a:r>
              <a:rPr kumimoji="1" lang="en-US" altLang="zh-CN" dirty="0" smtClean="0"/>
              <a:t> </a:t>
            </a:r>
            <a:r>
              <a:rPr kumimoji="1" lang="en-US" altLang="zh-CN" sz="1800" dirty="0" err="1"/>
              <a:t>prereq</a:t>
            </a:r>
            <a:r>
              <a:rPr kumimoji="1" lang="en-US" altLang="zh-CN" sz="1800" dirty="0"/>
              <a:t> 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for CS-315 and</a:t>
            </a:r>
            <a:r>
              <a:rPr kumimoji="1" lang="en-US" altLang="zh-CN" dirty="0"/>
              <a:t> </a:t>
            </a:r>
            <a:endParaRPr kumimoji="1" lang="en-US" altLang="zh-CN" sz="1800" dirty="0"/>
          </a:p>
          <a:p>
            <a:pPr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zh-CN" sz="1800" dirty="0"/>
              <a:t>          course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information</a:t>
            </a:r>
            <a:r>
              <a:rPr kumimoji="1" lang="en-US" altLang="zh-CN" dirty="0"/>
              <a:t> </a:t>
            </a:r>
            <a:r>
              <a:rPr kumimoji="1" lang="en-US" altLang="zh-CN" sz="1800" dirty="0"/>
              <a:t>is missing  for  CS-437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6" y="1739901"/>
            <a:ext cx="4108450" cy="113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25" y="3717926"/>
            <a:ext cx="2460625" cy="131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6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58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161750" indent="-2416175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i="1"/>
              <a:t> 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left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  <a:endParaRPr kumimoji="1" lang="en-US" altLang="zh-CN" sz="20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31988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573838" y="1978819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01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/>
              <a:t> </a:t>
            </a:r>
            <a:r>
              <a:rPr kumimoji="1" lang="en-US" altLang="zh-CN" sz="2000" i="1" dirty="0"/>
              <a:t> course</a:t>
            </a:r>
            <a:r>
              <a:rPr kumimoji="1" lang="en-US" altLang="zh-CN" sz="2000" dirty="0"/>
              <a:t> </a:t>
            </a:r>
            <a:r>
              <a:rPr kumimoji="1" lang="en-US" altLang="zh-CN" sz="2000" b="1" dirty="0">
                <a:solidFill>
                  <a:srgbClr val="000099"/>
                </a:solidFill>
              </a:rPr>
              <a:t>natural right outer join</a:t>
            </a:r>
            <a:r>
              <a:rPr kumimoji="1" lang="en-US" altLang="zh-CN" sz="2000" dirty="0"/>
              <a:t> </a:t>
            </a:r>
            <a:r>
              <a:rPr kumimoji="1" lang="en-US" altLang="zh-CN" sz="2000" i="1" dirty="0" err="1"/>
              <a:t>prereq</a:t>
            </a:r>
            <a:endParaRPr kumimoji="1" lang="en-US" altLang="zh-CN" sz="2000" i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852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/>
              <a:t> </a:t>
            </a:r>
            <a:r>
              <a:rPr kumimoji="1" lang="en-US" altLang="zh-CN" sz="2000" i="1"/>
              <a:t> course</a:t>
            </a:r>
            <a:r>
              <a:rPr kumimoji="1" lang="en-US" altLang="zh-CN" sz="2000"/>
              <a:t> </a:t>
            </a:r>
            <a:r>
              <a:rPr kumimoji="1" lang="en-US" altLang="zh-CN" sz="2000" b="1">
                <a:solidFill>
                  <a:srgbClr val="000099"/>
                </a:solidFill>
              </a:rPr>
              <a:t>natural full outer join</a:t>
            </a:r>
            <a:r>
              <a:rPr kumimoji="1" lang="en-US" altLang="zh-CN" sz="2000"/>
              <a:t> </a:t>
            </a:r>
            <a:r>
              <a:rPr kumimoji="1" lang="en-US" altLang="zh-CN" sz="2000" i="1"/>
              <a:t>prereq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8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Joined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57275"/>
            <a:ext cx="7848600" cy="3556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Join operations take two relations and return as a result another relation. </a:t>
            </a:r>
          </a:p>
          <a:p>
            <a:r>
              <a:rPr lang="en-US" altLang="zh-CN" dirty="0" smtClean="0">
                <a:ea typeface="宋体" charset="-122"/>
              </a:rPr>
              <a:t>The join operations are typically used as subquery expressions in the </a:t>
            </a:r>
            <a:r>
              <a:rPr lang="en-US" altLang="zh-CN" b="1" dirty="0" smtClean="0">
                <a:ea typeface="宋体" charset="-122"/>
              </a:rPr>
              <a:t>from </a:t>
            </a:r>
            <a:r>
              <a:rPr lang="en-US" altLang="zh-CN" dirty="0" smtClean="0">
                <a:ea typeface="宋体" charset="-122"/>
              </a:rPr>
              <a:t>clause</a:t>
            </a:r>
          </a:p>
          <a:p>
            <a:r>
              <a:rPr lang="en-US" altLang="zh-CN" dirty="0" smtClean="0">
                <a:ea typeface="宋体" charset="-122"/>
              </a:rPr>
              <a:t>Join condition – defines which tuples in the two relations match, and what attributes are present in the result of the join.</a:t>
            </a:r>
          </a:p>
          <a:p>
            <a:r>
              <a:rPr lang="en-US" altLang="zh-CN" dirty="0" smtClean="0">
                <a:ea typeface="宋体" charset="-122"/>
              </a:rPr>
              <a:t>Join type – defines how tuples in each relation that do not match any tuple in the other relation (based on the join condition) are treated.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371600" y="4419600"/>
            <a:ext cx="1752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Join Types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371600" y="4800600"/>
            <a:ext cx="1752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FF0000"/>
                </a:solidFill>
                <a:ea typeface="宋体" charset="-122"/>
              </a:rPr>
              <a:t>inner</a:t>
            </a: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left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right outer join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dirty="0" smtClean="0">
                <a:solidFill>
                  <a:srgbClr val="000000"/>
                </a:solidFill>
                <a:ea typeface="宋体" charset="-122"/>
              </a:rPr>
              <a:t>full outer join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191000" y="4419600"/>
            <a:ext cx="25146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 smtClean="0">
                <a:solidFill>
                  <a:srgbClr val="000000"/>
                </a:solidFill>
                <a:ea typeface="宋体" charset="-122"/>
              </a:rPr>
              <a:t>Join Conditions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191000" y="4800600"/>
            <a:ext cx="25146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20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defRPr kumimoji="1"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  <a:defRPr kumimoji="1" sz="24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natural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on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&lt;predicate&gt;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 smtClean="0">
                <a:solidFill>
                  <a:srgbClr val="000000"/>
                </a:solidFill>
                <a:ea typeface="宋体" charset="-122"/>
              </a:rPr>
              <a:t>using 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1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2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, ..., </a:t>
            </a:r>
            <a:r>
              <a:rPr kumimoji="0" lang="en-US" altLang="zh-CN" sz="1800" i="1" smtClean="0">
                <a:solidFill>
                  <a:srgbClr val="000000"/>
                </a:solidFill>
                <a:ea typeface="宋体" charset="-122"/>
              </a:rPr>
              <a:t>A</a:t>
            </a:r>
            <a:r>
              <a:rPr kumimoji="0" lang="en-US" altLang="zh-CN" sz="1800" baseline="-25000" smtClean="0">
                <a:solidFill>
                  <a:srgbClr val="000000"/>
                </a:solidFill>
                <a:ea typeface="宋体" charset="-122"/>
              </a:rPr>
              <a:t>n</a:t>
            </a:r>
            <a:r>
              <a:rPr kumimoji="0" lang="en-US" altLang="zh-CN" sz="1800" smtClean="0">
                <a:solidFill>
                  <a:srgbClr val="000000"/>
                </a:solidFill>
                <a:ea typeface="宋体" charset="-122"/>
              </a:rPr>
              <a:t>)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 b="1" smtClean="0">
              <a:solidFill>
                <a:srgbClr val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08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end of the lecture</a:t>
            </a: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Data Definition Language (DDL)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097088"/>
            <a:ext cx="6800850" cy="386715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 schema for each relation.</a:t>
            </a:r>
          </a:p>
          <a:p>
            <a:r>
              <a:rPr lang="en-US" altLang="zh-CN" dirty="0" smtClean="0">
                <a:ea typeface="宋体" pitchFamily="2" charset="-122"/>
              </a:rPr>
              <a:t>The domain of values associated with each attribute.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Integrity constraints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Security and authorization information</a:t>
            </a:r>
            <a:r>
              <a:rPr lang="en-US" altLang="zh-CN" dirty="0" smtClean="0">
                <a:ea typeface="宋体" pitchFamily="2" charset="-122"/>
              </a:rPr>
              <a:t> for each relation.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 set of indices to be maintained for each relations.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chemeClr val="tx2"/>
                </a:solidFill>
                <a:ea typeface="宋体" pitchFamily="2" charset="-122"/>
              </a:rPr>
              <a:t>physical storage structure</a:t>
            </a:r>
            <a:r>
              <a:rPr lang="en-US" altLang="zh-CN" dirty="0" smtClean="0">
                <a:ea typeface="宋体" pitchFamily="2" charset="-122"/>
              </a:rPr>
              <a:t> of each relation on disk.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42938" y="1249363"/>
            <a:ext cx="79295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DLL provides the definition of relations, it allows the </a:t>
            </a:r>
            <a:r>
              <a:rPr lang="en-US" altLang="zh-CN" sz="2000" dirty="0">
                <a:latin typeface="Helvetica" pitchFamily="34" charset="0"/>
                <a:ea typeface="宋体" pitchFamily="2" charset="-122"/>
              </a:rPr>
              <a:t>specification of not only a set of relations but </a:t>
            </a:r>
            <a:r>
              <a:rPr lang="en-US" altLang="zh-CN" sz="2000" dirty="0" smtClean="0">
                <a:latin typeface="Helvetica" pitchFamily="34" charset="0"/>
                <a:ea typeface="宋体" pitchFamily="2" charset="-122"/>
              </a:rPr>
              <a:t>also the following information:</a:t>
            </a:r>
            <a:endParaRPr lang="en-US" altLang="zh-CN" sz="2000" dirty="0"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783809" y="3108239"/>
            <a:ext cx="3222625" cy="711200"/>
          </a:xfrm>
          <a:prstGeom prst="cloudCallout">
            <a:avLst>
              <a:gd name="adj1" fmla="val -78189"/>
              <a:gd name="adj2" fmla="val -7879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>
                <a:ea typeface="宋体" pitchFamily="2" charset="-122"/>
              </a:rPr>
              <a:t>Basic structure…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936557" y="5953760"/>
            <a:ext cx="4905375" cy="711200"/>
          </a:xfrm>
          <a:prstGeom prst="cloudCallout">
            <a:avLst>
              <a:gd name="adj1" fmla="val -24698"/>
              <a:gd name="adj2" fmla="val -822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000" i="1" dirty="0">
                <a:ea typeface="宋体" pitchFamily="2" charset="-122"/>
              </a:rPr>
              <a:t>A little of physical structure…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Domain Types in SQL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915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char(n).</a:t>
            </a:r>
            <a:r>
              <a:rPr lang="en-US" altLang="zh-CN" sz="1800" dirty="0" smtClean="0">
                <a:ea typeface="宋体" pitchFamily="2" charset="-122"/>
              </a:rPr>
              <a:t>  Fixed length character string, with user-specified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varchar(n). </a:t>
            </a:r>
            <a:r>
              <a:rPr lang="en-US" altLang="zh-CN" sz="1800" dirty="0" smtClean="0">
                <a:ea typeface="宋体" pitchFamily="2" charset="-122"/>
              </a:rPr>
              <a:t> Variable length character strings, with user-specified maximum length </a:t>
            </a:r>
            <a:r>
              <a:rPr lang="en-US" altLang="zh-CN" sz="1800" i="1" dirty="0" smtClean="0">
                <a:ea typeface="宋体" pitchFamily="2" charset="-122"/>
              </a:rPr>
              <a:t>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int.  </a:t>
            </a:r>
            <a:r>
              <a:rPr lang="en-US" altLang="zh-CN" sz="1800" dirty="0" smtClean="0">
                <a:ea typeface="宋体" pitchFamily="2" charset="-122"/>
              </a:rPr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err="1" smtClean="0">
                <a:ea typeface="宋体" pitchFamily="2" charset="-122"/>
              </a:rPr>
              <a:t>smallint</a:t>
            </a:r>
            <a:r>
              <a:rPr lang="en-US" altLang="zh-CN" sz="1800" b="1" dirty="0" smtClean="0">
                <a:ea typeface="宋体" pitchFamily="2" charset="-122"/>
              </a:rPr>
              <a:t>.</a:t>
            </a:r>
            <a:r>
              <a:rPr lang="en-US" altLang="zh-CN" sz="1800" dirty="0" smtClean="0">
                <a:ea typeface="宋体" pitchFamily="2" charset="-122"/>
              </a:rPr>
              <a:t>  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numeric(</a:t>
            </a:r>
            <a:r>
              <a:rPr lang="en-US" altLang="zh-CN" sz="1800" b="1" dirty="0" err="1" smtClean="0">
                <a:solidFill>
                  <a:srgbClr val="FF0000"/>
                </a:solidFill>
                <a:ea typeface="宋体" pitchFamily="2" charset="-122"/>
              </a:rPr>
              <a:t>p,d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itchFamily="2" charset="-122"/>
              </a:rPr>
              <a:t>).</a:t>
            </a:r>
            <a:r>
              <a:rPr lang="en-US" altLang="zh-CN" sz="1800" dirty="0" smtClean="0">
                <a:ea typeface="宋体" pitchFamily="2" charset="-122"/>
              </a:rPr>
              <a:t>  Fixed point number, with user-specified precision of </a:t>
            </a:r>
            <a:r>
              <a:rPr lang="en-US" altLang="zh-CN" sz="1800" i="1" dirty="0" smtClean="0">
                <a:ea typeface="宋体" pitchFamily="2" charset="-122"/>
              </a:rPr>
              <a:t>p</a:t>
            </a:r>
            <a:r>
              <a:rPr lang="en-US" altLang="zh-CN" sz="1800" dirty="0" smtClean="0">
                <a:ea typeface="宋体" pitchFamily="2" charset="-122"/>
              </a:rPr>
              <a:t> digits, with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 digits to the right of decimal point. 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real, double precision.</a:t>
            </a:r>
            <a:r>
              <a:rPr lang="en-US" altLang="zh-CN" sz="1800" dirty="0" smtClean="0">
                <a:ea typeface="宋体" pitchFamily="2" charset="-122"/>
              </a:rPr>
              <a:t>  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pitchFamily="2" charset="-122"/>
              </a:rPr>
              <a:t>float(n).</a:t>
            </a:r>
            <a:r>
              <a:rPr lang="en-US" altLang="zh-CN" sz="1800" dirty="0" smtClean="0">
                <a:ea typeface="宋体" pitchFamily="2" charset="-122"/>
              </a:rPr>
              <a:t>  Floating point number, with user-specified precision of at least </a:t>
            </a:r>
            <a:r>
              <a:rPr lang="en-US" altLang="zh-CN" sz="1800" i="1" dirty="0" smtClean="0">
                <a:ea typeface="宋体" pitchFamily="2" charset="-122"/>
              </a:rPr>
              <a:t>n</a:t>
            </a:r>
            <a:r>
              <a:rPr lang="en-US" altLang="zh-CN" sz="1800" dirty="0" smtClean="0">
                <a:ea typeface="宋体" pitchFamily="2" charset="-122"/>
              </a:rPr>
              <a:t> digits.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 smtClean="0">
                <a:ea typeface="宋体" pitchFamily="2" charset="-122"/>
              </a:rPr>
              <a:t>Null values are allowed in all the domain types.  Declaring an attribute to be </a:t>
            </a:r>
            <a:r>
              <a:rPr lang="en-US" altLang="zh-CN" sz="1800" b="1" dirty="0" smtClean="0">
                <a:ea typeface="宋体" pitchFamily="2" charset="-122"/>
              </a:rPr>
              <a:t>not null</a:t>
            </a:r>
            <a:r>
              <a:rPr lang="en-US" altLang="zh-CN" sz="1800" dirty="0" smtClean="0">
                <a:ea typeface="宋体" pitchFamily="2" charset="-122"/>
              </a:rPr>
              <a:t> prohibits null values for that attribute.</a:t>
            </a:r>
          </a:p>
          <a:p>
            <a:pPr>
              <a:lnSpc>
                <a:spcPct val="90000"/>
              </a:lnSpc>
            </a:pPr>
            <a:endParaRPr lang="en-US" altLang="zh-CN" sz="1800" b="1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Date/Time Types in SQL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370513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date.</a:t>
            </a:r>
            <a:r>
              <a:rPr lang="en-US" altLang="zh-CN" sz="1800" smtClean="0">
                <a:ea typeface="宋体" pitchFamily="2" charset="-122"/>
              </a:rPr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date</a:t>
            </a:r>
            <a:r>
              <a:rPr lang="en-US" altLang="zh-CN" sz="1600" smtClean="0">
                <a:ea typeface="宋体" pitchFamily="2" charset="-122"/>
              </a:rPr>
              <a:t> ‘2007-9-23’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time. </a:t>
            </a:r>
            <a:r>
              <a:rPr lang="en-US" altLang="zh-CN" sz="1800" smtClean="0">
                <a:ea typeface="宋体" pitchFamily="2" charset="-122"/>
              </a:rPr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’09:00:30’        </a:t>
            </a:r>
            <a:r>
              <a:rPr lang="en-US" altLang="zh-CN" sz="1600" b="1" smtClean="0">
                <a:ea typeface="宋体" pitchFamily="2" charset="-122"/>
              </a:rPr>
              <a:t> time</a:t>
            </a:r>
            <a:r>
              <a:rPr lang="en-US" altLang="zh-CN" sz="1600" smtClean="0">
                <a:ea typeface="宋体" pitchFamily="2" charset="-122"/>
              </a:rPr>
              <a:t> ’09:00:30.75’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timestamp</a:t>
            </a:r>
            <a:r>
              <a:rPr lang="en-US" altLang="zh-CN" sz="1800" smtClean="0">
                <a:ea typeface="宋体" pitchFamily="2" charset="-122"/>
              </a:rPr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</a:t>
            </a:r>
            <a:r>
              <a:rPr lang="en-US" altLang="zh-CN" sz="1600" b="1" smtClean="0">
                <a:ea typeface="宋体" pitchFamily="2" charset="-122"/>
              </a:rPr>
              <a:t>timestamp</a:t>
            </a:r>
            <a:r>
              <a:rPr lang="en-US" altLang="zh-CN" sz="1600" smtClean="0">
                <a:ea typeface="宋体" pitchFamily="2" charset="-122"/>
              </a:rPr>
              <a:t>  ‘2007-9-23 09:00:30.75’</a:t>
            </a:r>
          </a:p>
          <a:p>
            <a:pPr>
              <a:tabLst>
                <a:tab pos="1250950" algn="l"/>
              </a:tabLst>
            </a:pPr>
            <a:r>
              <a:rPr lang="en-US" altLang="zh-CN" sz="1800" b="1" smtClean="0">
                <a:ea typeface="宋体" pitchFamily="2" charset="-122"/>
              </a:rPr>
              <a:t>Interval</a:t>
            </a:r>
            <a:r>
              <a:rPr lang="en-US" altLang="zh-CN" sz="1800" smtClean="0">
                <a:ea typeface="宋体" pitchFamily="2" charset="-122"/>
              </a:rPr>
              <a:t>: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Interval values can be added to date/time/timestamp values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extract values of individual fields from date/time/timestamp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extract</a:t>
            </a:r>
            <a:r>
              <a:rPr lang="en-US" altLang="zh-CN" sz="1600" smtClean="0">
                <a:ea typeface="宋体" pitchFamily="2" charset="-122"/>
              </a:rPr>
              <a:t> (</a:t>
            </a:r>
            <a:r>
              <a:rPr lang="en-US" altLang="zh-CN" sz="1600" b="1" smtClean="0">
                <a:ea typeface="宋体" pitchFamily="2" charset="-122"/>
              </a:rPr>
              <a:t>year from</a:t>
            </a:r>
            <a:r>
              <a:rPr lang="en-US" altLang="zh-CN" sz="1600" smtClean="0">
                <a:ea typeface="宋体" pitchFamily="2" charset="-122"/>
              </a:rPr>
              <a:t> r.starttime) </a:t>
            </a:r>
          </a:p>
          <a:p>
            <a:pPr>
              <a:tabLst>
                <a:tab pos="1250950" algn="l"/>
              </a:tabLst>
            </a:pPr>
            <a:r>
              <a:rPr lang="en-US" altLang="zh-CN" sz="1800" smtClean="0">
                <a:ea typeface="宋体" pitchFamily="2" charset="-122"/>
              </a:rPr>
              <a:t>Can cast string types to date/time/timestamp 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date</a:t>
            </a:r>
          </a:p>
          <a:p>
            <a:pPr lvl="1">
              <a:tabLst>
                <a:tab pos="1250950" algn="l"/>
              </a:tabLst>
            </a:pPr>
            <a:r>
              <a:rPr lang="en-US" altLang="zh-CN" sz="1600" smtClean="0">
                <a:ea typeface="宋体" pitchFamily="2" charset="-122"/>
              </a:rPr>
              <a:t>E.g.   </a:t>
            </a:r>
            <a:r>
              <a:rPr lang="en-US" altLang="zh-CN" sz="1600" b="1" smtClean="0">
                <a:ea typeface="宋体" pitchFamily="2" charset="-122"/>
              </a:rPr>
              <a:t>cast</a:t>
            </a:r>
            <a:r>
              <a:rPr lang="en-US" altLang="zh-CN" sz="1600" smtClean="0">
                <a:ea typeface="宋体" pitchFamily="2" charset="-122"/>
              </a:rPr>
              <a:t>   &lt;string-valued-expression&gt; </a:t>
            </a:r>
            <a:r>
              <a:rPr lang="en-US" altLang="zh-CN" sz="1600" b="1" smtClean="0">
                <a:ea typeface="宋体" pitchFamily="2" charset="-122"/>
              </a:rPr>
              <a:t>as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Create Table Construct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160" y="1056640"/>
            <a:ext cx="7823200" cy="5293360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An SQL relation is defined using the 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dirty="0" smtClean="0">
                <a:ea typeface="宋体" pitchFamily="2" charset="-122"/>
              </a:rPr>
              <a:t>command: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		</a:t>
            </a:r>
            <a:r>
              <a:rPr lang="en-US" altLang="zh-CN" b="1" dirty="0" smtClean="0">
                <a:ea typeface="宋体" pitchFamily="2" charset="-122"/>
              </a:rPr>
              <a:t>create table </a:t>
            </a:r>
            <a:r>
              <a:rPr lang="en-US" altLang="zh-CN" i="1" dirty="0" smtClean="0">
                <a:ea typeface="宋体" pitchFamily="2" charset="-122"/>
              </a:rPr>
              <a:t>r </a:t>
            </a:r>
            <a:r>
              <a:rPr lang="en-US" altLang="zh-CN" dirty="0" smtClean="0">
                <a:ea typeface="宋体" pitchFamily="2" charset="-122"/>
              </a:rPr>
              <a:t>(</a:t>
            </a:r>
          </a:p>
          <a:p>
            <a:pPr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i="1" dirty="0">
                <a:ea typeface="宋体" pitchFamily="2" charset="-122"/>
              </a:rPr>
              <a:t>	</a:t>
            </a:r>
            <a:r>
              <a:rPr lang="en-US" altLang="zh-CN" i="1" dirty="0" smtClean="0">
                <a:ea typeface="宋体" pitchFamily="2" charset="-122"/>
              </a:rPr>
              <a:t>			A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D</a:t>
            </a:r>
            <a:r>
              <a:rPr lang="en-US" altLang="zh-CN" baseline="-25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, ..., </a:t>
            </a:r>
            <a:r>
              <a:rPr lang="en-US" altLang="zh-CN" i="1" dirty="0" smtClean="0">
                <a:ea typeface="宋体" pitchFamily="2" charset="-122"/>
              </a:rPr>
              <a:t>A</a:t>
            </a:r>
            <a:r>
              <a:rPr lang="en-US" altLang="zh-CN" i="1" baseline="-25000" dirty="0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 </a:t>
            </a:r>
            <a:r>
              <a:rPr lang="en-US" altLang="zh-CN" i="1" dirty="0" err="1" smtClean="0">
                <a:ea typeface="宋体" pitchFamily="2" charset="-122"/>
              </a:rPr>
              <a:t>D</a:t>
            </a:r>
            <a:r>
              <a:rPr lang="en-US" altLang="zh-CN" i="1" baseline="-25000" dirty="0" err="1" smtClean="0">
                <a:ea typeface="宋体" pitchFamily="2" charset="-122"/>
              </a:rPr>
              <a:t>n</a:t>
            </a:r>
            <a:r>
              <a:rPr lang="en-US" altLang="zh-CN" i="1" dirty="0" smtClean="0">
                <a:ea typeface="宋体" pitchFamily="2" charset="-122"/>
              </a:rPr>
              <a:t>,</a:t>
            </a:r>
            <a:br>
              <a:rPr lang="en-US" altLang="zh-CN" i="1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			</a:t>
            </a:r>
            <a:r>
              <a:rPr lang="en-US" altLang="zh-CN" dirty="0" smtClean="0">
                <a:ea typeface="宋体" pitchFamily="2" charset="-122"/>
              </a:rPr>
              <a:t>(integrity-constraint</a:t>
            </a:r>
            <a:r>
              <a:rPr lang="en-US" altLang="zh-CN" baseline="-25000" dirty="0" smtClean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),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...,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			(integrity-</a:t>
            </a:r>
            <a:r>
              <a:rPr lang="en-US" altLang="zh-CN" dirty="0" err="1" smtClean="0">
                <a:ea typeface="宋体" pitchFamily="2" charset="-122"/>
              </a:rPr>
              <a:t>constraint</a:t>
            </a:r>
            <a:r>
              <a:rPr lang="en-US" altLang="zh-CN" baseline="-25000" dirty="0" err="1" smtClean="0">
                <a:ea typeface="宋体" pitchFamily="2" charset="-122"/>
              </a:rPr>
              <a:t>k</a:t>
            </a:r>
            <a:r>
              <a:rPr lang="en-US" altLang="zh-CN" dirty="0" smtClean="0">
                <a:ea typeface="宋体" pitchFamily="2" charset="-122"/>
              </a:rPr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r</a:t>
            </a:r>
            <a:r>
              <a:rPr lang="en-US" altLang="zh-CN" sz="1600" dirty="0" smtClean="0">
                <a:ea typeface="宋体" pitchFamily="2" charset="-122"/>
              </a:rPr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dirty="0" smtClean="0">
                <a:ea typeface="宋体" pitchFamily="2" charset="-122"/>
              </a:rPr>
              <a:t>each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an attribute name in the schema of relation </a:t>
            </a:r>
            <a:r>
              <a:rPr lang="en-US" altLang="zh-CN" sz="1600" i="1" dirty="0" smtClean="0">
                <a:ea typeface="宋体" pitchFamily="2" charset="-122"/>
              </a:rPr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600" i="1" dirty="0" smtClean="0">
                <a:ea typeface="宋体" pitchFamily="2" charset="-122"/>
              </a:rPr>
              <a:t>D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r>
              <a:rPr lang="en-US" altLang="zh-CN" sz="1600" dirty="0" smtClean="0">
                <a:ea typeface="宋体" pitchFamily="2" charset="-122"/>
              </a:rPr>
              <a:t> is the data type of values in the domain of attribute </a:t>
            </a:r>
            <a:r>
              <a:rPr lang="en-US" altLang="zh-CN" sz="1600" i="1" dirty="0" smtClean="0">
                <a:ea typeface="宋体" pitchFamily="2" charset="-122"/>
              </a:rPr>
              <a:t>A</a:t>
            </a:r>
            <a:r>
              <a:rPr lang="en-US" altLang="zh-CN" sz="1600" i="1" baseline="-25000" dirty="0" smtClean="0">
                <a:ea typeface="宋体" pitchFamily="2" charset="-122"/>
              </a:rPr>
              <a:t>i</a:t>
            </a:r>
            <a:endParaRPr lang="en-US" altLang="zh-CN" sz="1800" dirty="0" smtClean="0">
              <a:ea typeface="宋体" pitchFamily="2" charset="-122"/>
            </a:endParaRPr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dirty="0" smtClean="0">
                <a:ea typeface="宋体" pitchFamily="2" charset="-122"/>
              </a:rPr>
              <a:t>Example: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1800" dirty="0" smtClean="0">
                <a:ea typeface="宋体" pitchFamily="2" charset="-122"/>
              </a:rPr>
              <a:t>		</a:t>
            </a:r>
            <a:r>
              <a:rPr lang="en-US" altLang="en-US" sz="1800" dirty="0"/>
              <a:t> </a:t>
            </a:r>
            <a:r>
              <a:rPr lang="en-US" altLang="en-US" sz="1800" b="1" dirty="0"/>
              <a:t>create </a:t>
            </a:r>
            <a:r>
              <a:rPr lang="en-US" altLang="en-US" sz="1800" b="1" dirty="0" smtClean="0"/>
              <a:t>table </a:t>
            </a:r>
            <a:r>
              <a:rPr lang="en-US" altLang="en-US" sz="1800" dirty="0" smtClean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</a:t>
            </a:r>
            <a:r>
              <a:rPr lang="en-US" altLang="en-US" sz="1800" dirty="0" smtClean="0"/>
              <a:t> (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             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 altLang="en-US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722" y="986790"/>
            <a:ext cx="7968838" cy="4923427"/>
          </a:xfrm>
        </p:spPr>
        <p:txBody>
          <a:bodyPr/>
          <a:lstStyle/>
          <a:p>
            <a:r>
              <a:rPr lang="en-US" altLang="en-US" dirty="0"/>
              <a:t>Types of integrity constraints</a:t>
            </a:r>
          </a:p>
          <a:p>
            <a:pPr lvl="1"/>
            <a:r>
              <a:rPr lang="en-US" altLang="en-US" b="1" dirty="0"/>
              <a:t>primary key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 smtClean="0"/>
              <a:t>)    :  </a:t>
            </a:r>
            <a:r>
              <a:rPr kumimoji="0" lang="en-US" altLang="zh-CN" dirty="0" smtClean="0">
                <a:solidFill>
                  <a:srgbClr val="0070C0"/>
                </a:solidFill>
                <a:latin typeface="Times New Roman" pitchFamily="18" charset="0"/>
              </a:rPr>
              <a:t>Any </a:t>
            </a:r>
            <a:r>
              <a:rPr kumimoji="0" lang="en-US" altLang="zh-CN" dirty="0">
                <a:solidFill>
                  <a:srgbClr val="0070C0"/>
                </a:solidFill>
                <a:latin typeface="Times New Roman" pitchFamily="18" charset="0"/>
              </a:rPr>
              <a:t>Primary key is not null</a:t>
            </a:r>
            <a:endParaRPr kumimoji="0" lang="zh-CN" altLang="en-US" dirty="0">
              <a:solidFill>
                <a:srgbClr val="0070C0"/>
              </a:solidFill>
              <a:latin typeface="Times New Roman" pitchFamily="18" charset="0"/>
            </a:endParaRPr>
          </a:p>
          <a:p>
            <a:pPr lvl="1"/>
            <a:r>
              <a:rPr lang="en-US" altLang="en-US" b="1" dirty="0" smtClean="0"/>
              <a:t>foreign </a:t>
            </a:r>
            <a:r>
              <a:rPr lang="en-US" altLang="en-US" b="1" dirty="0"/>
              <a:t>key 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m</a:t>
            </a:r>
            <a:r>
              <a:rPr lang="en-US" altLang="en-US" dirty="0"/>
              <a:t>, ...,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 </a:t>
            </a:r>
            <a:r>
              <a:rPr lang="en-US" altLang="en-US" dirty="0"/>
              <a:t>) </a:t>
            </a:r>
            <a:r>
              <a:rPr lang="en-US" altLang="en-US" b="1" dirty="0"/>
              <a:t>references </a:t>
            </a:r>
            <a:r>
              <a:rPr lang="en-US" altLang="en-US" i="1" dirty="0"/>
              <a:t>r</a:t>
            </a:r>
            <a:endParaRPr lang="en-US" altLang="en-US" b="1" dirty="0"/>
          </a:p>
          <a:p>
            <a:pPr lvl="1"/>
            <a:r>
              <a:rPr lang="en-US" altLang="en-US" b="1" dirty="0"/>
              <a:t>not null</a:t>
            </a:r>
          </a:p>
          <a:p>
            <a:r>
              <a:rPr lang="en-US" altLang="en-US" dirty="0"/>
              <a:t>SQL prevents any update to the database that violates an integrity constraint.</a:t>
            </a:r>
          </a:p>
          <a:p>
            <a:r>
              <a:rPr lang="en-US" altLang="en-US" dirty="0"/>
              <a:t>Example:</a:t>
            </a:r>
          </a:p>
          <a:p>
            <a:pPr>
              <a:buNone/>
            </a:pPr>
            <a:r>
              <a:rPr lang="en-US" altLang="en-US" sz="1800" b="1" dirty="0"/>
              <a:t>         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(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 </a:t>
            </a:r>
            <a:r>
              <a:rPr lang="en-US" altLang="en-US" sz="1800" b="1" dirty="0">
                <a:solidFill>
                  <a:srgbClr val="0070C0"/>
                </a:solidFill>
              </a:rPr>
              <a:t>not null</a:t>
            </a:r>
            <a:r>
              <a:rPr lang="en-US" altLang="en-US" sz="1800" b="1" dirty="0"/>
              <a:t>,</a:t>
            </a:r>
            <a:r>
              <a:rPr lang="en-US" altLang="en-US" sz="1800" b="1" i="1" dirty="0"/>
              <a:t/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</a:t>
            </a:r>
            <a:r>
              <a:rPr lang="en-US" altLang="en-US" sz="1800" i="1" dirty="0"/>
              <a:t>dept_name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(8,2),</a:t>
            </a:r>
            <a:br>
              <a:rPr lang="en-US" altLang="en-US" sz="1800" dirty="0"/>
            </a:br>
            <a:r>
              <a:rPr lang="en-US" altLang="en-US" sz="1400" dirty="0"/>
              <a:t>                 </a:t>
            </a:r>
            <a:r>
              <a:rPr lang="en-US" altLang="en-US" sz="1400" dirty="0" smtClean="0"/>
              <a:t>  </a:t>
            </a:r>
            <a:r>
              <a:rPr lang="en-US" altLang="en-US" sz="1800" b="1" dirty="0" smtClean="0">
                <a:solidFill>
                  <a:srgbClr val="0070C0"/>
                </a:solidFill>
              </a:rPr>
              <a:t>primary </a:t>
            </a:r>
            <a:r>
              <a:rPr lang="en-US" altLang="en-US" sz="1800" b="1" dirty="0">
                <a:solidFill>
                  <a:srgbClr val="0070C0"/>
                </a:solidFill>
              </a:rPr>
              <a:t>key</a:t>
            </a:r>
            <a:r>
              <a:rPr lang="en-US" altLang="en-US" sz="1800" b="1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ID</a:t>
            </a:r>
            <a:r>
              <a:rPr lang="en-US" altLang="en-US" sz="1800" dirty="0"/>
              <a:t>),</a:t>
            </a:r>
            <a:br>
              <a:rPr lang="en-US" altLang="en-US" sz="1800" dirty="0"/>
            </a:br>
            <a:r>
              <a:rPr lang="en-US" altLang="en-US" sz="1800" dirty="0"/>
              <a:t>               </a:t>
            </a:r>
            <a:r>
              <a:rPr lang="en-US" altLang="en-US" sz="1800" b="1" dirty="0">
                <a:solidFill>
                  <a:srgbClr val="0070C0"/>
                </a:solidFill>
              </a:rPr>
              <a:t>foreign key </a:t>
            </a:r>
            <a:r>
              <a:rPr lang="en-US" altLang="en-US" sz="1800" i="1" dirty="0"/>
              <a:t>(dept_name</a:t>
            </a:r>
            <a:r>
              <a:rPr lang="en-US" altLang="en-US" sz="1800" dirty="0"/>
              <a:t>) </a:t>
            </a:r>
            <a:r>
              <a:rPr lang="en-US" altLang="en-US" sz="1800" b="1" dirty="0"/>
              <a:t>references </a:t>
            </a:r>
            <a:r>
              <a:rPr lang="en-US" altLang="en-US" sz="1800" i="1" dirty="0"/>
              <a:t>department);</a:t>
            </a:r>
          </a:p>
          <a:p>
            <a:pPr>
              <a:buNone/>
            </a:pP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695228566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1470082894</TotalTime>
  <Words>1936</Words>
  <Application>Microsoft Office PowerPoint</Application>
  <PresentationFormat>全屏显示(4:3)</PresentationFormat>
  <Paragraphs>414</Paragraphs>
  <Slides>48</Slides>
  <Notes>33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db-book</vt:lpstr>
      <vt:lpstr>Clip</vt:lpstr>
      <vt:lpstr>SQL – Lecture 1</vt:lpstr>
      <vt:lpstr>Introduction</vt:lpstr>
      <vt:lpstr>Introduction (Cont.)</vt:lpstr>
      <vt:lpstr>Schema Diagram for University Database</vt:lpstr>
      <vt:lpstr>Data Definition Language (DDL)</vt:lpstr>
      <vt:lpstr>Domain Types in SQL</vt:lpstr>
      <vt:lpstr>Date/Time Types in SQL (Cont.)</vt:lpstr>
      <vt:lpstr>Create Table Construct</vt:lpstr>
      <vt:lpstr>Integrity Constraints in Create Table</vt:lpstr>
      <vt:lpstr>Few More Relation Examples</vt:lpstr>
      <vt:lpstr>Drop and Alter Table Constructs</vt:lpstr>
      <vt:lpstr>Basic Structure of SQL Queries</vt:lpstr>
      <vt:lpstr>The select Clause</vt:lpstr>
      <vt:lpstr>The select Clause (Cont.)</vt:lpstr>
      <vt:lpstr>The select Clause (Cont.)</vt:lpstr>
      <vt:lpstr>The select Clause (Cont.)</vt:lpstr>
      <vt:lpstr>The where Clause</vt:lpstr>
      <vt:lpstr>Where Clause Predicates</vt:lpstr>
      <vt:lpstr>The from Clause</vt:lpstr>
      <vt:lpstr>Examples</vt:lpstr>
      <vt:lpstr>The Rename Operation</vt:lpstr>
      <vt:lpstr>Tuple Variables</vt:lpstr>
      <vt:lpstr>String Operations</vt:lpstr>
      <vt:lpstr>String Operations (Cont.)</vt:lpstr>
      <vt:lpstr>Ordering the Display of Tuples</vt:lpstr>
      <vt:lpstr>Duplicates</vt:lpstr>
      <vt:lpstr>Duplicates (Cont.)</vt:lpstr>
      <vt:lpstr>Set Operations</vt:lpstr>
      <vt:lpstr>Set Operations</vt:lpstr>
      <vt:lpstr>An example</vt:lpstr>
      <vt:lpstr>Aggregate Functions</vt:lpstr>
      <vt:lpstr>Aggregate Functions (Cont.)</vt:lpstr>
      <vt:lpstr>Aggregate Functions – Group By</vt:lpstr>
      <vt:lpstr>Aggregate Functions – Group By</vt:lpstr>
      <vt:lpstr>Aggregate Functions – Having Clause</vt:lpstr>
      <vt:lpstr>Null Values</vt:lpstr>
      <vt:lpstr>Null Values and Three Valued Logic</vt:lpstr>
      <vt:lpstr>Special treatment of Null Values</vt:lpstr>
      <vt:lpstr>Join Expression</vt:lpstr>
      <vt:lpstr>Join Expression(Cont.)</vt:lpstr>
      <vt:lpstr>Join Conditions</vt:lpstr>
      <vt:lpstr>Outer Join</vt:lpstr>
      <vt:lpstr>Join operations – Example</vt:lpstr>
      <vt:lpstr>Left Outer Join</vt:lpstr>
      <vt:lpstr>Right Outer Join</vt:lpstr>
      <vt:lpstr>Full Outer Join</vt:lpstr>
      <vt:lpstr>Joined Relations</vt:lpstr>
      <vt:lpstr>The end of the lecture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Zhou Bo</cp:lastModifiedBy>
  <cp:revision>289</cp:revision>
  <cp:lastPrinted>1999-12-01T19:45:26Z</cp:lastPrinted>
  <dcterms:created xsi:type="dcterms:W3CDTF">1999-12-01T16:48:44Z</dcterms:created>
  <dcterms:modified xsi:type="dcterms:W3CDTF">2021-03-14T04:20:03Z</dcterms:modified>
</cp:coreProperties>
</file>