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403" r:id="rId3"/>
    <p:sldId id="375" r:id="rId4"/>
    <p:sldId id="404" r:id="rId5"/>
    <p:sldId id="405" r:id="rId6"/>
    <p:sldId id="406" r:id="rId7"/>
    <p:sldId id="407" r:id="rId8"/>
    <p:sldId id="380" r:id="rId9"/>
    <p:sldId id="381" r:id="rId10"/>
    <p:sldId id="408" r:id="rId11"/>
    <p:sldId id="383" r:id="rId12"/>
    <p:sldId id="409" r:id="rId13"/>
    <p:sldId id="384" r:id="rId14"/>
    <p:sldId id="410" r:id="rId15"/>
    <p:sldId id="385" r:id="rId16"/>
    <p:sldId id="411" r:id="rId17"/>
    <p:sldId id="387" r:id="rId18"/>
    <p:sldId id="388" r:id="rId19"/>
    <p:sldId id="412" r:id="rId20"/>
    <p:sldId id="413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38" r:id="rId34"/>
    <p:sldId id="449" r:id="rId35"/>
    <p:sldId id="440" r:id="rId36"/>
    <p:sldId id="450" r:id="rId37"/>
    <p:sldId id="441" r:id="rId38"/>
    <p:sldId id="442" r:id="rId39"/>
    <p:sldId id="445" r:id="rId40"/>
    <p:sldId id="447" r:id="rId41"/>
    <p:sldId id="446" r:id="rId42"/>
    <p:sldId id="451" r:id="rId43"/>
    <p:sldId id="448" r:id="rId44"/>
    <p:sldId id="367" r:id="rId45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92" autoAdjust="0"/>
  </p:normalViewPr>
  <p:slideViewPr>
    <p:cSldViewPr snapToGrid="0">
      <p:cViewPr varScale="1">
        <p:scale>
          <a:sx n="120" d="100"/>
          <a:sy n="120" d="100"/>
        </p:scale>
        <p:origin x="-88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481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3011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602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73E1AEF-2195-4A8F-B702-90BA3E6DC15F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249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73E1AEF-2195-4A8F-B702-90BA3E6DC15F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9270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9649199-A4A3-4157-AF69-A1144F309D79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727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E647969-C34C-40BB-AC3D-F4250BEA5C36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1918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1EF0BE8-98C1-439F-96EE-2656DC49F2C7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121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F9A8834-22A4-46E5-B57B-5682356A05E7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915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8F282C4-DEEF-451D-AA1C-FECFB35E404E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871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5B7BF3D-C2E2-4005-9325-8B8D69BD0CD2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983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3E1E884-8BEE-42A0-9B55-60F7B39A083C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37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D710BACD-8A8E-4142-93D2-5D465878D928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879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F61A7910-421B-4646-B12F-3C46DF69B689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7660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B721763-0C58-4F14-9B28-BDE697B7BCC4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6917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B411EEB-D5FF-4321-B1AB-38D8F470FB6A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4574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9685260-3313-4ABC-BACA-5F5A708216A5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7069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5925C58-0EFF-465C-BFBB-599051C3C890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8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CA6D6456-EE16-46A7-9277-0046DB5553AA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2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99B21448-B781-4A33-A7F0-1BA6E07A5AD7}" type="slidenum">
              <a:rPr lang="en-US" altLang="zh-CN" sz="1200"/>
              <a:pPr/>
              <a:t>39</a:t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95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18402BE1-978B-452D-A0CD-FF5884089BF9}" type="slidenum">
              <a:rPr lang="en-US" altLang="zh-CN" sz="1200"/>
              <a:pPr/>
              <a:t>41</a:t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7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19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8C2D4FC-95DA-460D-8DE0-955A40834508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53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20D1104-1B09-4146-8311-7476DEB2A5B9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768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1A15D45-D757-4DAC-92AD-F7C3CDADEEA1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305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0569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C2705C0-D135-4E3E-BECD-C464B1E85C60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4730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58DA807-8537-4424-8A27-333B71082001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710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0FEECFB-07E7-4752-8973-E6E432F289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7C4C1-9F18-4768-8BAC-9C6A076D67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98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7472-88E7-46A6-9A9B-38AFDF377A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28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0FD07-C039-4BC9-B761-01DF4F6BE5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2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7FD37-D840-437B-91A9-D242917FBB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8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66599-1D79-4181-98D2-E33BA70DD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76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1A58E-5C28-4923-8FD7-341AF94E86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5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6C459-3AE5-4C77-8243-AFD991979E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6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19F32-62A5-4AF8-B13E-B3288A3351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58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8AD6C-A6F1-4EC5-AE75-1D0585D162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E4D1E-58BB-4D1C-ADAA-D01803FC8B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0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2FF1DCC-650F-40C9-8F95-5AF9908DE0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8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81"/>
                <a:ext cx="122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4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18" y="1535"/>
                  <a:ext cx="169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6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5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4.</a:t>
            </a:r>
            <a:fld id="{0A7B9C00-1053-4D29-A8FB-6DCF4465DF84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SQL (Lecture 2)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5713" y="1006475"/>
            <a:ext cx="6591300" cy="2882900"/>
          </a:xfrm>
          <a:noFill/>
        </p:spPr>
        <p:txBody>
          <a:bodyPr lIns="90488" tIns="44450" rIns="90488" bIns="44450"/>
          <a:lstStyle/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Nested Subqueries</a:t>
            </a:r>
          </a:p>
          <a:p>
            <a:r>
              <a:rPr lang="en-US" altLang="zh-CN" dirty="0" smtClean="0">
                <a:ea typeface="宋体" charset="-122"/>
              </a:rPr>
              <a:t>Modification of the Database </a:t>
            </a:r>
          </a:p>
          <a:p>
            <a:r>
              <a:rPr lang="en-US" altLang="zh-CN" dirty="0" smtClean="0">
                <a:ea typeface="宋体" charset="-122"/>
              </a:rPr>
              <a:t>Views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Comparison – “all” Clause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mtClean="0"/>
              <a:t>Find the names of all instructors whose salary is greater than the salary of all instructors in the Biology department.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36738" y="2065338"/>
            <a:ext cx="50180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</a:t>
            </a:r>
            <a:r>
              <a:rPr kumimoji="0" lang="en-US" altLang="en-US" sz="1600" i="1" dirty="0"/>
              <a:t>name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/>
              <a:t>salary </a:t>
            </a:r>
            <a:r>
              <a:rPr kumimoji="0" lang="en-US" altLang="en-US" sz="1600" dirty="0"/>
              <a:t>&gt; </a:t>
            </a:r>
            <a:r>
              <a:rPr kumimoji="0" lang="en-US" altLang="en-US" sz="1600" b="1" dirty="0"/>
              <a:t>all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/>
              <a:t>salary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where </a:t>
            </a:r>
            <a:r>
              <a:rPr kumimoji="0" lang="en-US" altLang="en-US" sz="1600" i="1" dirty="0" err="1"/>
              <a:t>dept</a:t>
            </a:r>
            <a:r>
              <a:rPr kumimoji="0" lang="en-US" altLang="en-US" sz="1600" i="1" dirty="0"/>
              <a:t> name </a:t>
            </a:r>
            <a:r>
              <a:rPr kumimoji="0" lang="en-US" altLang="en-US" sz="1600" dirty="0"/>
              <a:t>= ’Biology’);</a:t>
            </a:r>
          </a:p>
        </p:txBody>
      </p:sp>
    </p:spTree>
    <p:extLst>
      <p:ext uri="{BB962C8B-B14F-4D97-AF65-F5344CB8AC3E}">
        <p14:creationId xmlns:p14="http://schemas.microsoft.com/office/powerpoint/2010/main" val="29550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Test for Empty Relations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b="1" dirty="0" smtClean="0">
                <a:ea typeface="宋体" charset="-122"/>
              </a:rPr>
              <a:t>exists</a:t>
            </a:r>
            <a:r>
              <a:rPr lang="en-US" altLang="zh-CN" dirty="0" smtClean="0">
                <a:ea typeface="宋体" charset="-122"/>
              </a:rPr>
              <a:t> construct returns the value </a:t>
            </a:r>
            <a:r>
              <a:rPr lang="en-US" altLang="zh-CN" b="1" dirty="0" smtClean="0">
                <a:ea typeface="宋体" charset="-122"/>
              </a:rPr>
              <a:t>true</a:t>
            </a:r>
            <a:r>
              <a:rPr lang="en-US" altLang="zh-CN" dirty="0" smtClean="0">
                <a:ea typeface="宋体" charset="-122"/>
              </a:rPr>
              <a:t> if the argument subquery is nonempty.</a:t>
            </a:r>
          </a:p>
          <a:p>
            <a:r>
              <a:rPr lang="en-US" altLang="zh-CN" b="1" dirty="0" smtClean="0">
                <a:ea typeface="宋体" charset="-122"/>
              </a:rPr>
              <a:t>exists </a:t>
            </a:r>
            <a:r>
              <a:rPr lang="en-US" altLang="zh-CN" i="1" dirty="0" smtClean="0">
                <a:ea typeface="宋体" charset="-122"/>
              </a:rPr>
              <a:t> r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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 </a:t>
            </a:r>
            <a:r>
              <a:rPr lang="en-US" altLang="zh-CN" i="1" dirty="0" smtClean="0">
                <a:ea typeface="宋体" charset="-122"/>
              </a:rPr>
              <a:t>Ø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not exists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=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Ø         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 P is false</a:t>
            </a:r>
          </a:p>
          <a:p>
            <a:pPr marL="457200" lvl="1" indent="0">
              <a:buNone/>
            </a:pP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				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P is the query condition to return r</a:t>
            </a:r>
            <a:endParaRPr lang="en-US" altLang="zh-CN" i="1" dirty="0" smtClean="0">
              <a:ea typeface="宋体" charset="-122"/>
            </a:endParaRPr>
          </a:p>
          <a:p>
            <a:endParaRPr lang="en-US" altLang="zh-CN" i="1" dirty="0" smtClean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of “exists”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Yet another way of specifying the query “Find all courses taught in both the Fall 2019 semester and in the Spring 2020 semester”</a:t>
            </a:r>
          </a:p>
          <a:p>
            <a:pPr>
              <a:buNone/>
            </a:pPr>
            <a:r>
              <a:rPr lang="en-US" altLang="en-US" b="1" dirty="0" smtClean="0"/>
              <a:t>	   select 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>
                <a:solidFill>
                  <a:srgbClr val="FF0000"/>
                </a:solidFill>
              </a:rPr>
              <a:t>as </a:t>
            </a:r>
            <a:r>
              <a:rPr lang="en-US" altLang="en-US" i="1" dirty="0" smtClean="0">
                <a:solidFill>
                  <a:srgbClr val="FF0000"/>
                </a:solidFill>
              </a:rPr>
              <a:t>S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semester </a:t>
            </a:r>
            <a:r>
              <a:rPr lang="en-US" altLang="en-US" dirty="0" smtClean="0"/>
              <a:t>= ’Fall’ </a:t>
            </a:r>
            <a:r>
              <a:rPr lang="en-US" altLang="en-US" b="1" dirty="0" smtClean="0"/>
              <a:t>and </a:t>
            </a:r>
            <a:r>
              <a:rPr lang="en-US" altLang="en-US" i="1" dirty="0" smtClean="0"/>
              <a:t>year </a:t>
            </a:r>
            <a:r>
              <a:rPr lang="en-US" altLang="en-US" dirty="0" smtClean="0"/>
              <a:t>= 2019 </a:t>
            </a:r>
            <a:r>
              <a:rPr lang="en-US" altLang="en-US" b="1" dirty="0" smtClean="0"/>
              <a:t>and </a:t>
            </a:r>
            <a:br>
              <a:rPr lang="en-US" altLang="en-US" b="1" dirty="0" smtClean="0"/>
            </a:br>
            <a:r>
              <a:rPr lang="en-US" altLang="en-US" b="1" dirty="0" smtClean="0"/>
              <a:t>               </a:t>
            </a:r>
            <a:r>
              <a:rPr lang="en-US" altLang="en-US" b="1" dirty="0" smtClean="0">
                <a:solidFill>
                  <a:srgbClr val="FF0000"/>
                </a:solidFill>
              </a:rPr>
              <a:t>exists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dirty="0" smtClean="0"/>
              <a:t>*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>
                <a:solidFill>
                  <a:srgbClr val="FF0000"/>
                </a:solidFill>
              </a:rPr>
              <a:t>as </a:t>
            </a:r>
            <a:r>
              <a:rPr lang="en-US" altLang="en-US" i="1" dirty="0" smtClean="0">
                <a:solidFill>
                  <a:srgbClr val="FF0000"/>
                </a:solidFill>
              </a:rPr>
              <a:t>T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>
                <a:solidFill>
                  <a:srgbClr val="00B050"/>
                </a:solidFill>
              </a:rPr>
              <a:t>T</a:t>
            </a:r>
            <a:r>
              <a:rPr lang="en-US" altLang="en-US" dirty="0" err="1"/>
              <a:t>.</a:t>
            </a:r>
            <a:r>
              <a:rPr lang="en-US" altLang="en-US" i="1" dirty="0" err="1" smtClean="0"/>
              <a:t>semester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’Spring’ </a:t>
            </a:r>
            <a:r>
              <a:rPr lang="en-US" altLang="en-US" b="1" dirty="0" smtClean="0"/>
              <a:t>and </a:t>
            </a:r>
            <a:r>
              <a:rPr lang="en-US" altLang="en-US" i="1" dirty="0" smtClean="0"/>
              <a:t>year</a:t>
            </a:r>
            <a:r>
              <a:rPr lang="en-US" altLang="en-US" dirty="0" smtClean="0"/>
              <a:t>= 2020 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    </a:t>
            </a:r>
            <a:r>
              <a:rPr lang="en-US" altLang="en-US" b="1" dirty="0" smtClean="0"/>
              <a:t>and </a:t>
            </a:r>
            <a:r>
              <a:rPr lang="en-US" altLang="en-US" i="1" dirty="0" err="1" smtClean="0">
                <a:solidFill>
                  <a:srgbClr val="00B050"/>
                </a:solidFill>
              </a:rPr>
              <a:t>T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i="1" dirty="0" err="1" smtClean="0">
                <a:solidFill>
                  <a:srgbClr val="00B050"/>
                </a:solidFill>
              </a:rPr>
              <a:t>S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);</a:t>
            </a:r>
          </a:p>
          <a:p>
            <a:r>
              <a:rPr lang="en-US" altLang="en-US" b="1" dirty="0" smtClean="0">
                <a:solidFill>
                  <a:srgbClr val="000099"/>
                </a:solidFill>
              </a:rPr>
              <a:t>Correlation name</a:t>
            </a:r>
            <a:r>
              <a:rPr lang="en-US" altLang="en-US" dirty="0" smtClean="0"/>
              <a:t> – variable S  in the outer query</a:t>
            </a:r>
            <a:endParaRPr lang="en-US" altLang="en-US" b="1" dirty="0" smtClean="0">
              <a:solidFill>
                <a:srgbClr val="000099"/>
              </a:solidFill>
            </a:endParaRPr>
          </a:p>
          <a:p>
            <a:r>
              <a:rPr lang="en-US" altLang="en-US" b="1" dirty="0" smtClean="0">
                <a:solidFill>
                  <a:srgbClr val="000099"/>
                </a:solidFill>
              </a:rPr>
              <a:t>Correlated subquery </a:t>
            </a:r>
            <a:r>
              <a:rPr lang="en-US" altLang="en-US" dirty="0" smtClean="0"/>
              <a:t>– the inner query</a:t>
            </a:r>
          </a:p>
          <a:p>
            <a:pPr>
              <a:buFont typeface="Monotype Sorts" pitchFamily="2" charset="2"/>
              <a:buNone/>
            </a:pPr>
            <a:endParaRPr lang="en-US" altLang="en-US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Powerful “not exists” Clause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34168"/>
            <a:ext cx="7848600" cy="48768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Find students who have taken all courses offered in the Biology department.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err="1" smtClean="0">
                <a:ea typeface="宋体" charset="-122"/>
              </a:rPr>
              <a:t>S.ID,S.name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b="1" dirty="0" smtClean="0">
                <a:ea typeface="宋体" charset="-122"/>
              </a:rPr>
              <a:t> as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where 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b="1" dirty="0" smtClean="0">
                <a:ea typeface="宋体" charset="-122"/>
              </a:rPr>
              <a:t>				??  // </a:t>
            </a:r>
            <a:r>
              <a:rPr lang="en-US" altLang="zh-CN" b="1" i="1" dirty="0" smtClean="0">
                <a:solidFill>
                  <a:srgbClr val="0070C0"/>
                </a:solidFill>
                <a:ea typeface="宋体" charset="-122"/>
              </a:rPr>
              <a:t>student S have taken all course offered in the Biology department</a:t>
            </a:r>
            <a:endParaRPr lang="en-US" altLang="zh-CN" i="1" dirty="0" smtClean="0">
              <a:solidFill>
                <a:srgbClr val="0070C0"/>
              </a:solidFill>
              <a:ea typeface="宋体" charset="-122"/>
            </a:endParaRP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zh-CN" i="1" dirty="0" smtClean="0">
              <a:solidFill>
                <a:schemeClr val="tx2"/>
              </a:solidFill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157" y="1136196"/>
            <a:ext cx="7848600" cy="5155746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Find all students who have taken all courses offered in the Biology department.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err="1" smtClean="0">
                <a:ea typeface="宋体" charset="-122"/>
              </a:rPr>
              <a:t>S.ID,S.name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as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S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where  </a:t>
            </a:r>
            <a:r>
              <a:rPr lang="en-US" altLang="zh-CN" b="1" dirty="0">
                <a:ea typeface="宋体" charset="-122"/>
              </a:rPr>
              <a:t>not exists </a:t>
            </a:r>
            <a:r>
              <a:rPr lang="en-US" altLang="zh-CN" i="1" dirty="0" smtClean="0">
                <a:ea typeface="宋体" charset="-122"/>
              </a:rPr>
              <a:t>(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 smtClean="0">
                <a:ea typeface="宋体" charset="-122"/>
              </a:rPr>
              <a:t> 					( </a:t>
            </a:r>
            <a:r>
              <a:rPr lang="en-US" altLang="zh-CN" b="1" dirty="0">
                <a:ea typeface="宋体" charset="-122"/>
              </a:rPr>
              <a:t>select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course_id</a:t>
            </a:r>
            <a:endParaRPr lang="en-US" altLang="zh-CN" i="1" dirty="0"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from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course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where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dept_name</a:t>
            </a:r>
            <a:r>
              <a:rPr lang="en-US" altLang="zh-CN" i="1" dirty="0">
                <a:ea typeface="宋体" charset="-122"/>
              </a:rPr>
              <a:t> = ’Biology’)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  </a:t>
            </a:r>
            <a:r>
              <a:rPr lang="en-US" altLang="zh-CN" b="1" dirty="0">
                <a:ea typeface="宋体" charset="-122"/>
              </a:rPr>
              <a:t>except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select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T.course_id</a:t>
            </a:r>
            <a:endParaRPr lang="en-US" altLang="zh-CN" i="1" dirty="0"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from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  takes </a:t>
            </a:r>
            <a:r>
              <a:rPr lang="en-US" altLang="zh-CN" i="1" dirty="0">
                <a:ea typeface="宋体" charset="-122"/>
              </a:rPr>
              <a:t>as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where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T.</a:t>
            </a:r>
            <a:r>
              <a:rPr lang="en-US" altLang="zh-CN" i="1" dirty="0" smtClean="0">
                <a:ea typeface="宋体" charset="-122"/>
              </a:rPr>
              <a:t>ID </a:t>
            </a:r>
            <a:r>
              <a:rPr lang="en-US" altLang="zh-CN" i="1" dirty="0">
                <a:ea typeface="宋体" charset="-122"/>
              </a:rPr>
              <a:t>=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S.ID</a:t>
            </a:r>
            <a:r>
              <a:rPr lang="en-US" altLang="zh-CN" i="1" dirty="0" smtClean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                     );</a:t>
            </a:r>
            <a:endParaRPr lang="en-US" altLang="zh-CN" i="1" dirty="0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endParaRPr lang="en-US" altLang="zh-CN" i="1" dirty="0" smtClean="0">
              <a:solidFill>
                <a:schemeClr val="tx2"/>
              </a:solidFill>
              <a:ea typeface="宋体" charset="-122"/>
              <a:sym typeface="Symbol" pitchFamily="18" charset="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286500" y="2297566"/>
            <a:ext cx="2857500" cy="1218632"/>
          </a:xfrm>
          <a:prstGeom prst="cloudCallout">
            <a:avLst>
              <a:gd name="adj1" fmla="val -72977"/>
              <a:gd name="adj2" fmla="val 158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How can I write this </a:t>
            </a:r>
            <a:r>
              <a:rPr lang="en-US" altLang="zh-CN" sz="2000" i="1" dirty="0" smtClean="0">
                <a:ea typeface="宋体" charset="-122"/>
              </a:rPr>
              <a:t>SQL</a:t>
            </a:r>
            <a:r>
              <a:rPr lang="en-US" altLang="zh-CN" i="1" dirty="0">
                <a:ea typeface="宋体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20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How to get the solution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1: define predicates: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P(S) : All </a:t>
            </a:r>
            <a:r>
              <a:rPr lang="en-US" altLang="zh-CN" sz="1800" dirty="0" smtClean="0">
                <a:ea typeface="宋体" charset="-122"/>
              </a:rPr>
              <a:t>courses </a:t>
            </a:r>
            <a:r>
              <a:rPr lang="en-US" altLang="zh-CN" sz="1800" dirty="0" smtClean="0">
                <a:ea typeface="宋体" charset="-122"/>
              </a:rPr>
              <a:t>that student S has taken;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Q :      All </a:t>
            </a:r>
            <a:r>
              <a:rPr lang="en-US" altLang="zh-CN" sz="1800" dirty="0" smtClean="0">
                <a:ea typeface="宋体" charset="-122"/>
              </a:rPr>
              <a:t>courses </a:t>
            </a:r>
            <a:r>
              <a:rPr lang="en-US" altLang="zh-CN" sz="1800" dirty="0" smtClean="0">
                <a:ea typeface="宋体" charset="-122"/>
              </a:rPr>
              <a:t>offered in Biology;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2: define the logical formula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Find those </a:t>
            </a:r>
            <a:r>
              <a:rPr lang="en-US" altLang="zh-CN" dirty="0" smtClean="0">
                <a:ea typeface="宋体" charset="-122"/>
              </a:rPr>
              <a:t>student S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that </a:t>
            </a:r>
            <a:r>
              <a:rPr lang="en-US" altLang="zh-CN" sz="1800" dirty="0" smtClean="0">
                <a:ea typeface="宋体" charset="-122"/>
              </a:rPr>
              <a:t>P(S)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 Q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Equivalent formula: Find S that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Q – P(S) = </a:t>
            </a:r>
            <a:r>
              <a:rPr lang="en-US" altLang="zh-CN" sz="1800" i="1" dirty="0" smtClean="0">
                <a:ea typeface="宋体" charset="-122"/>
              </a:rPr>
              <a:t>Ø</a:t>
            </a: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3: SQL statement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Find S</a:t>
            </a:r>
            <a:r>
              <a:rPr lang="zh-CN" altLang="en-US" sz="1800" dirty="0" smtClean="0">
                <a:ea typeface="宋体" charset="-122"/>
              </a:rPr>
              <a:t>： </a:t>
            </a:r>
            <a:br>
              <a:rPr lang="zh-CN" altLang="en-US" sz="1800" dirty="0" smtClean="0">
                <a:ea typeface="宋体" charset="-122"/>
              </a:rPr>
            </a:br>
            <a:r>
              <a:rPr lang="zh-CN" altLang="en-US" sz="1800" dirty="0" smtClean="0">
                <a:ea typeface="宋体" charset="-122"/>
              </a:rPr>
              <a:t>	</a:t>
            </a:r>
            <a:r>
              <a:rPr lang="en-US" altLang="zh-CN" sz="1800" dirty="0" smtClean="0">
                <a:ea typeface="宋体" charset="-122"/>
              </a:rPr>
              <a:t>Select  S.ID, S.name from Student S</a:t>
            </a:r>
            <a:endParaRPr lang="en-US" altLang="zh-CN" sz="1800" dirty="0" smtClean="0">
              <a:ea typeface="宋体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Q</a:t>
            </a:r>
            <a:r>
              <a:rPr lang="en-US" altLang="zh-CN" sz="1800" dirty="0" smtClean="0">
                <a:ea typeface="宋体" charset="-122"/>
              </a:rPr>
              <a:t>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course_id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from </a:t>
            </a:r>
            <a:r>
              <a:rPr lang="en-US" altLang="zh-CN" dirty="0" smtClean="0">
                <a:ea typeface="宋体" charset="-122"/>
              </a:rPr>
              <a:t>course  </a:t>
            </a:r>
            <a:r>
              <a:rPr lang="en-US" altLang="zh-CN" dirty="0">
                <a:ea typeface="宋体" charset="-122"/>
              </a:rPr>
              <a:t>where 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dirty="0" smtClean="0">
                <a:ea typeface="宋体" charset="-122"/>
              </a:rPr>
              <a:t>’Biology’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P(S) </a:t>
            </a:r>
            <a:r>
              <a:rPr lang="zh-CN" altLang="en-US" sz="1800" dirty="0" smtClean="0">
                <a:ea typeface="宋体" charset="-122"/>
              </a:rPr>
              <a:t/>
            </a:r>
            <a:br>
              <a:rPr lang="zh-CN" altLang="en-US" sz="1800" dirty="0" smtClean="0">
                <a:ea typeface="宋体" charset="-122"/>
              </a:rPr>
            </a:br>
            <a:r>
              <a:rPr lang="zh-CN" altLang="en-US" sz="1800" dirty="0" smtClean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T.course_id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from takes as </a:t>
            </a:r>
            <a:r>
              <a:rPr lang="en-US" altLang="zh-CN" dirty="0" smtClean="0">
                <a:ea typeface="宋体" charset="-122"/>
              </a:rPr>
              <a:t>T where T.ID </a:t>
            </a:r>
            <a:r>
              <a:rPr lang="en-US" altLang="zh-CN" dirty="0">
                <a:ea typeface="宋体" charset="-122"/>
              </a:rPr>
              <a:t>= </a:t>
            </a:r>
            <a:r>
              <a:rPr lang="en-US" altLang="zh-CN" dirty="0" smtClean="0">
                <a:ea typeface="宋体" charset="-122"/>
              </a:rPr>
              <a:t>S.ID</a:t>
            </a: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157" y="1136196"/>
            <a:ext cx="7848600" cy="5155746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Find all students who have taken all courses offered in the Biology department.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err="1" smtClean="0">
                <a:ea typeface="宋体" charset="-122"/>
              </a:rPr>
              <a:t>S.ID,S.name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as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S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where  </a:t>
            </a:r>
            <a:r>
              <a:rPr lang="en-US" altLang="zh-CN" b="1" dirty="0">
                <a:ea typeface="宋体" charset="-122"/>
              </a:rPr>
              <a:t>not exists </a:t>
            </a:r>
            <a:r>
              <a:rPr lang="en-US" altLang="zh-CN" i="1" dirty="0" smtClean="0">
                <a:ea typeface="宋体" charset="-122"/>
              </a:rPr>
              <a:t>(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 smtClean="0">
                <a:ea typeface="宋体" charset="-122"/>
              </a:rPr>
              <a:t> 					(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select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  <a:ea typeface="宋体" charset="-122"/>
              </a:rPr>
              <a:t>course_id</a:t>
            </a:r>
            <a:endParaRPr lang="en-US" altLang="zh-CN" i="1" dirty="0">
              <a:solidFill>
                <a:srgbClr val="0070C0"/>
              </a:solidFill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from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course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where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  <a:ea typeface="宋体" charset="-122"/>
              </a:rPr>
              <a:t>dept_name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= ’Biology’</a:t>
            </a:r>
            <a:r>
              <a:rPr lang="en-US" altLang="zh-CN" i="1" dirty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  </a:t>
            </a:r>
            <a:r>
              <a:rPr lang="en-US" altLang="zh-CN" b="1" dirty="0">
                <a:ea typeface="宋体" charset="-122"/>
              </a:rPr>
              <a:t>except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select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  <a:ea typeface="宋体" charset="-122"/>
              </a:rPr>
              <a:t>T.course_id</a:t>
            </a:r>
            <a:endParaRPr lang="en-US" altLang="zh-CN" i="1" dirty="0">
              <a:solidFill>
                <a:srgbClr val="0070C0"/>
              </a:solidFill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from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takes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as 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where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T.ID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=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S.ID</a:t>
            </a:r>
            <a:r>
              <a:rPr lang="en-US" altLang="zh-CN" i="1" dirty="0" smtClean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                     );</a:t>
            </a:r>
            <a:endParaRPr lang="en-US" altLang="zh-CN" i="1" dirty="0">
              <a:ea typeface="宋体" charset="-122"/>
            </a:endParaRPr>
          </a:p>
          <a:p>
            <a:pPr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       Note: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Cannot write this query using = all and its variants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endParaRPr lang="en-US" altLang="zh-CN" i="1" dirty="0" smtClean="0">
              <a:solidFill>
                <a:schemeClr val="tx2"/>
              </a:solidFill>
              <a:ea typeface="宋体" charset="-122"/>
              <a:sym typeface="Symbol" pitchFamily="18" charset="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6106886" y="2231570"/>
            <a:ext cx="1475014" cy="413657"/>
          </a:xfrm>
          <a:prstGeom prst="wedgeRoundRectCallout">
            <a:avLst>
              <a:gd name="adj1" fmla="val -213114"/>
              <a:gd name="adj2" fmla="val 234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find S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7043058" y="3156856"/>
            <a:ext cx="1077685" cy="413657"/>
          </a:xfrm>
          <a:prstGeom prst="wedgeRoundRectCallout">
            <a:avLst>
              <a:gd name="adj1" fmla="val -139015"/>
              <a:gd name="adj2" fmla="val 261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Q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7456715" y="4376056"/>
            <a:ext cx="1077685" cy="413657"/>
          </a:xfrm>
          <a:prstGeom prst="wedgeRoundRectCallout">
            <a:avLst>
              <a:gd name="adj1" fmla="val -214773"/>
              <a:gd name="adj2" fmla="val 155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P(S)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Another solution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Step 1: define predicates: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P(S,C) : student S has taken course C;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Q(C) : 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course C </a:t>
            </a:r>
            <a:r>
              <a:rPr lang="en-US" altLang="zh-CN" sz="1600" dirty="0">
                <a:ea typeface="宋体" charset="-122"/>
              </a:rPr>
              <a:t>is offered in </a:t>
            </a:r>
            <a:r>
              <a:rPr lang="en-US" altLang="zh-CN" sz="1600" dirty="0" smtClean="0">
                <a:ea typeface="宋体" charset="-122"/>
              </a:rPr>
              <a:t>Biology department;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Step 2: define the logical formula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Find those student S that </a:t>
            </a:r>
            <a:r>
              <a:rPr lang="zh-CN" altLang="en-US" sz="1600" dirty="0" smtClean="0">
                <a:ea typeface="宋体" charset="-122"/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</a:t>
            </a:r>
            <a:r>
              <a:rPr lang="zh-CN" altLang="en-US" sz="1600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C (Q(C)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Wingdings" pitchFamily="2" charset="2"/>
              </a:rPr>
              <a:t>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P(S,C))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Equivalent formula: Find S that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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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C (Q(C)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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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P(S,C))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Step 3: SQL statement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To find </a:t>
            </a:r>
            <a:r>
              <a:rPr lang="en-US" altLang="zh-CN" sz="1600" dirty="0">
                <a:ea typeface="宋体" charset="-122"/>
              </a:rPr>
              <a:t>S</a:t>
            </a:r>
            <a:r>
              <a:rPr lang="zh-CN" altLang="en-US" sz="1600" dirty="0">
                <a:ea typeface="宋体" charset="-122"/>
              </a:rPr>
              <a:t>： </a:t>
            </a:r>
            <a:r>
              <a:rPr lang="en-US" altLang="zh-CN" sz="1600" dirty="0" smtClean="0">
                <a:ea typeface="宋体" charset="-122"/>
              </a:rPr>
              <a:t/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Select  S.ID, S.name from Student S</a:t>
            </a:r>
            <a:endParaRPr lang="en-US" altLang="zh-CN" sz="1600" dirty="0">
              <a:ea typeface="宋体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  <a:sym typeface="Symbol" pitchFamily="18" charset="2"/>
              </a:rPr>
              <a:t>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  <a:sym typeface="Symbol" pitchFamily="18" charset="2"/>
              </a:rPr>
              <a:t></a:t>
            </a:r>
            <a:r>
              <a:rPr lang="en-US" altLang="zh-CN" sz="1600" dirty="0" smtClean="0">
                <a:ea typeface="宋体" charset="-122"/>
              </a:rPr>
              <a:t> C Q(C ) 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Not Exists Select * </a:t>
            </a:r>
            <a:r>
              <a:rPr lang="en-US" altLang="zh-CN" sz="1600" dirty="0">
                <a:ea typeface="宋体" charset="-122"/>
              </a:rPr>
              <a:t>from </a:t>
            </a:r>
            <a:r>
              <a:rPr lang="en-US" altLang="zh-CN" sz="1600" dirty="0" smtClean="0">
                <a:ea typeface="宋体" charset="-122"/>
              </a:rPr>
              <a:t>course as C  </a:t>
            </a:r>
            <a:r>
              <a:rPr lang="en-US" altLang="zh-CN" sz="1600" dirty="0">
                <a:ea typeface="宋体" charset="-122"/>
              </a:rPr>
              <a:t>where </a:t>
            </a:r>
            <a:r>
              <a:rPr lang="en-US" altLang="zh-CN" sz="1600" dirty="0" err="1">
                <a:ea typeface="宋体" charset="-122"/>
              </a:rPr>
              <a:t>dept_name</a:t>
            </a:r>
            <a:r>
              <a:rPr lang="en-US" altLang="zh-CN" sz="1600" dirty="0">
                <a:ea typeface="宋体" charset="-122"/>
              </a:rPr>
              <a:t> = ’Biology’</a:t>
            </a:r>
            <a:endParaRPr lang="en-US" altLang="zh-CN" sz="1600" dirty="0" smtClean="0">
              <a:ea typeface="宋体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  <a:sym typeface="Symbol" pitchFamily="18" charset="2"/>
              </a:rPr>
              <a:t></a:t>
            </a:r>
            <a:r>
              <a:rPr lang="en-US" altLang="zh-CN" sz="1600" dirty="0" smtClean="0">
                <a:ea typeface="宋体" charset="-122"/>
              </a:rPr>
              <a:t> P(S,C)</a:t>
            </a:r>
            <a:r>
              <a:rPr lang="zh-CN" altLang="en-US" sz="1600" dirty="0" smtClean="0">
                <a:ea typeface="宋体" charset="-122"/>
              </a:rPr>
              <a:t>：</a:t>
            </a:r>
            <a:r>
              <a:rPr lang="en-US" altLang="zh-CN" sz="1600" dirty="0">
                <a:ea typeface="宋体" charset="-122"/>
              </a:rPr>
              <a:t>student S has </a:t>
            </a:r>
            <a:r>
              <a:rPr lang="en-US" altLang="zh-CN" sz="1600" dirty="0" smtClean="0">
                <a:ea typeface="宋体" charset="-122"/>
              </a:rPr>
              <a:t>NOT taken </a:t>
            </a:r>
            <a:r>
              <a:rPr lang="en-US" altLang="zh-CN" sz="1600" dirty="0">
                <a:ea typeface="宋体" charset="-122"/>
              </a:rPr>
              <a:t>course C</a:t>
            </a:r>
            <a:r>
              <a:rPr lang="zh-CN" altLang="en-US" sz="1600" dirty="0" smtClean="0">
                <a:ea typeface="宋体" charset="-122"/>
              </a:rPr>
              <a:t/>
            </a:r>
            <a:br>
              <a:rPr lang="zh-CN" altLang="en-US" sz="1600" dirty="0" smtClean="0">
                <a:ea typeface="宋体" charset="-122"/>
              </a:rPr>
            </a:br>
            <a:r>
              <a:rPr lang="zh-CN" altLang="en-US" sz="1600" dirty="0" smtClean="0">
                <a:ea typeface="宋体" charset="-122"/>
              </a:rPr>
              <a:t>    </a:t>
            </a:r>
            <a:r>
              <a:rPr lang="en-US" altLang="zh-CN" sz="1600" dirty="0" smtClean="0">
                <a:ea typeface="宋体" charset="-122"/>
              </a:rPr>
              <a:t>Not Exists  select * from takes as T 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               where T.ID = S.ID and </a:t>
            </a:r>
            <a:r>
              <a:rPr lang="en-US" altLang="zh-CN" sz="1600" dirty="0" err="1" smtClean="0">
                <a:ea typeface="宋体" charset="-122"/>
              </a:rPr>
              <a:t>T.course_id</a:t>
            </a:r>
            <a:r>
              <a:rPr lang="en-US" altLang="zh-CN" sz="1600" dirty="0" smtClean="0">
                <a:ea typeface="宋体" charset="-122"/>
              </a:rPr>
              <a:t> = </a:t>
            </a:r>
            <a:r>
              <a:rPr lang="en-US" altLang="zh-CN" sz="1600" dirty="0" err="1" smtClean="0">
                <a:ea typeface="宋体" charset="-122"/>
              </a:rPr>
              <a:t>C.course_id</a:t>
            </a:r>
            <a:endParaRPr lang="en-US" altLang="zh-CN" sz="14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Another solution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28700"/>
            <a:ext cx="8572500" cy="5513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4: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dirty="0">
                <a:ea typeface="宋体" charset="-122"/>
              </a:rPr>
              <a:t>Select  S.ID, S.name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     from </a:t>
            </a:r>
            <a:r>
              <a:rPr lang="en-US" altLang="zh-CN" dirty="0">
                <a:ea typeface="宋体" charset="-122"/>
              </a:rPr>
              <a:t>Student S 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where 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Not 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exists </a:t>
            </a:r>
            <a:r>
              <a:rPr lang="en-US" altLang="zh-CN" dirty="0" smtClean="0">
                <a:ea typeface="宋体" charset="-122"/>
              </a:rPr>
              <a:t>(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dirty="0">
                <a:ea typeface="宋体" charset="-122"/>
              </a:rPr>
              <a:t>Select * from course as C  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	where 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 = ’Biology’ 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And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Not Exists </a:t>
            </a:r>
            <a:r>
              <a:rPr lang="en-US" altLang="zh-CN" dirty="0" smtClean="0">
                <a:ea typeface="宋体" charset="-122"/>
              </a:rPr>
              <a:t>(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			 select </a:t>
            </a:r>
            <a:r>
              <a:rPr lang="en-US" altLang="zh-CN" dirty="0">
                <a:ea typeface="宋体" charset="-122"/>
              </a:rPr>
              <a:t>* from takes as T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                  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T.ID = S.ID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T.course_id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C.course_id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dirty="0" smtClean="0">
                <a:ea typeface="宋体" charset="-122"/>
              </a:rPr>
              <a:t>Variable from outer level is known as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correlation variable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5994400" y="1262063"/>
            <a:ext cx="2103438" cy="522287"/>
          </a:xfrm>
          <a:prstGeom prst="wedgeRoundRectCallout">
            <a:avLst>
              <a:gd name="adj1" fmla="val -109926"/>
              <a:gd name="adj2" fmla="val 284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 smtClean="0">
                <a:ea typeface="宋体" charset="-122"/>
              </a:rPr>
              <a:t>To find 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6350000" y="2153108"/>
            <a:ext cx="2103438" cy="522288"/>
          </a:xfrm>
          <a:prstGeom prst="wedgeRoundRectCallout">
            <a:avLst>
              <a:gd name="adj1" fmla="val -109926"/>
              <a:gd name="adj2" fmla="val 284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dirty="0">
                <a:ea typeface="宋体" charset="-122"/>
                <a:sym typeface="Symbol" pitchFamily="18" charset="2"/>
              </a:rPr>
              <a:t>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  <a:sym typeface="Symbol" pitchFamily="18" charset="2"/>
              </a:rPr>
              <a:t>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en-US" altLang="zh-CN" dirty="0" smtClean="0">
                <a:ea typeface="宋体" charset="-122"/>
              </a:rPr>
              <a:t>C Q(C) 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6597340" y="3191669"/>
            <a:ext cx="2103437" cy="522287"/>
          </a:xfrm>
          <a:prstGeom prst="wedgeRoundRectCallout">
            <a:avLst>
              <a:gd name="adj1" fmla="val -75101"/>
              <a:gd name="adj2" fmla="val 1075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dirty="0">
                <a:ea typeface="宋体" charset="-122"/>
                <a:sym typeface="Symbol" pitchFamily="18" charset="2"/>
              </a:rPr>
              <a:t>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en-US" altLang="zh-CN" dirty="0" smtClean="0">
                <a:ea typeface="宋体" charset="-122"/>
              </a:rPr>
              <a:t>P(S,C)</a:t>
            </a:r>
            <a:endParaRPr kumimoji="1"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Test for Absence of Duplicate Tuples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696595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99"/>
                </a:solidFill>
              </a:rPr>
              <a:t>unique</a:t>
            </a:r>
            <a:r>
              <a:rPr lang="en-US" altLang="en-US" dirty="0" smtClean="0"/>
              <a:t> construct tests whether a subquery has any duplicate tuples in its result.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99"/>
                </a:solidFill>
              </a:rPr>
              <a:t>unique</a:t>
            </a:r>
            <a:r>
              <a:rPr lang="en-US" altLang="en-US" dirty="0" smtClean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Find all courses that were offered at most once in 2019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en-US" b="1" dirty="0" smtClean="0"/>
              <a:t>    select </a:t>
            </a:r>
            <a:r>
              <a:rPr lang="en-US" altLang="en-US" i="1" dirty="0" err="1" smtClean="0"/>
              <a:t>T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course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T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b="1" dirty="0" smtClean="0">
                <a:solidFill>
                  <a:srgbClr val="FF0000"/>
                </a:solidFill>
              </a:rPr>
              <a:t>unique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=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T</a:t>
            </a:r>
            <a:r>
              <a:rPr lang="en-US" altLang="en-US" dirty="0" err="1" smtClean="0">
                <a:solidFill>
                  <a:srgbClr val="FF0000"/>
                </a:solidFill>
              </a:rPr>
              <a:t>.</a:t>
            </a:r>
            <a:r>
              <a:rPr lang="en-US" altLang="en-US" i="1" dirty="0" err="1" smtClean="0">
                <a:solidFill>
                  <a:srgbClr val="FF0000"/>
                </a:solidFill>
              </a:rPr>
              <a:t>course_id</a:t>
            </a:r>
            <a:r>
              <a:rPr lang="en-US" altLang="en-US" i="1" dirty="0" smtClean="0"/>
              <a:t> 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</a:t>
            </a:r>
            <a:r>
              <a:rPr lang="en-US" altLang="en-US" b="1" dirty="0" smtClean="0"/>
              <a:t>and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year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2019);</a:t>
            </a:r>
          </a:p>
        </p:txBody>
      </p:sp>
    </p:spTree>
    <p:extLst>
      <p:ext uri="{BB962C8B-B14F-4D97-AF65-F5344CB8AC3E}">
        <p14:creationId xmlns:p14="http://schemas.microsoft.com/office/powerpoint/2010/main" val="1401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Subqueries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039813"/>
            <a:ext cx="7724775" cy="4876800"/>
          </a:xfrm>
        </p:spPr>
        <p:txBody>
          <a:bodyPr/>
          <a:lstStyle/>
          <a:p>
            <a:r>
              <a:rPr lang="en-US" altLang="en-US" dirty="0" smtClean="0"/>
              <a:t>SQL provides a mechanism for the nesting of subqueries. A </a:t>
            </a:r>
            <a:r>
              <a:rPr lang="en-US" altLang="en-US" b="1" dirty="0" smtClean="0">
                <a:solidFill>
                  <a:srgbClr val="000099"/>
                </a:solidFill>
              </a:rPr>
              <a:t>subquery</a:t>
            </a:r>
            <a:r>
              <a:rPr lang="en-US" altLang="en-US" dirty="0" smtClean="0"/>
              <a:t> is a </a:t>
            </a:r>
            <a:r>
              <a:rPr lang="en-US" altLang="en-US" b="1" dirty="0" smtClean="0"/>
              <a:t>select-from-where</a:t>
            </a:r>
            <a:r>
              <a:rPr lang="en-US" altLang="en-US" dirty="0" smtClean="0"/>
              <a:t> expression that is nested within another query.</a:t>
            </a:r>
          </a:p>
          <a:p>
            <a:r>
              <a:rPr lang="en-US" altLang="en-US" dirty="0" smtClean="0"/>
              <a:t>The nesting can be done in the following SQL query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from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m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P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      as follows:</a:t>
            </a:r>
          </a:p>
          <a:p>
            <a:pPr lvl="1"/>
            <a:r>
              <a:rPr lang="en-US" altLang="en-US" sz="1800" i="1" dirty="0" smtClean="0"/>
              <a:t>A</a:t>
            </a:r>
            <a:r>
              <a:rPr lang="en-US" altLang="en-US" sz="1800" i="1" baseline="-25000" dirty="0" smtClean="0"/>
              <a:t>i   </a:t>
            </a:r>
            <a:r>
              <a:rPr lang="en-US" altLang="en-US" sz="1800" dirty="0" smtClean="0"/>
              <a:t>can be replaced be a subquery that generates a single value.</a:t>
            </a:r>
          </a:p>
          <a:p>
            <a:pPr lvl="1"/>
            <a:r>
              <a:rPr lang="en-US" altLang="en-US" sz="1800" i="1" dirty="0" err="1" smtClean="0"/>
              <a:t>r</a:t>
            </a:r>
            <a:r>
              <a:rPr lang="en-US" altLang="en-US" sz="1800" i="1" baseline="-25000" dirty="0" err="1" smtClean="0"/>
              <a:t>i</a:t>
            </a:r>
            <a:r>
              <a:rPr lang="en-US" altLang="en-US" sz="1800" i="1" baseline="-25000" dirty="0" smtClean="0"/>
              <a:t> </a:t>
            </a:r>
            <a:r>
              <a:rPr lang="en-US" altLang="en-US" sz="1800" dirty="0" smtClean="0"/>
              <a:t> can be replaced by any valid subquery</a:t>
            </a:r>
          </a:p>
          <a:p>
            <a:pPr lvl="1"/>
            <a:r>
              <a:rPr lang="en-US" altLang="en-US" sz="1800" i="1" dirty="0" smtClean="0"/>
              <a:t>P</a:t>
            </a:r>
            <a:r>
              <a:rPr lang="en-US" altLang="en-US" sz="1800" dirty="0" smtClean="0"/>
              <a:t> can be replaced with an expression of the form: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 smtClean="0"/>
              <a:t>               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&lt;operation&gt; (subquery)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 smtClean="0"/>
              <a:t>     Where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is an attribute and &lt;operation&gt; to be defined later.</a:t>
            </a:r>
          </a:p>
        </p:txBody>
      </p:sp>
    </p:spTree>
    <p:extLst>
      <p:ext uri="{BB962C8B-B14F-4D97-AF65-F5344CB8AC3E}">
        <p14:creationId xmlns:p14="http://schemas.microsoft.com/office/powerpoint/2010/main" val="40881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112838"/>
            <a:ext cx="7677859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Find all courses that were offered at lease two times in 2019</a:t>
            </a:r>
          </a:p>
          <a:p>
            <a:pPr lvl="1">
              <a:buNone/>
              <a:tabLst>
                <a:tab pos="803275" algn="l"/>
                <a:tab pos="1547813" algn="l"/>
              </a:tabLst>
            </a:pPr>
            <a:r>
              <a:rPr lang="en-US" altLang="en-US" b="1" dirty="0" smtClean="0"/>
              <a:t>    </a:t>
            </a:r>
          </a:p>
          <a:p>
            <a:pPr lvl="1">
              <a:buNone/>
              <a:tabLst>
                <a:tab pos="803275" algn="l"/>
                <a:tab pos="1547813" algn="l"/>
              </a:tabLst>
            </a:pPr>
            <a:r>
              <a:rPr lang="en-US" altLang="en-US" b="1" dirty="0"/>
              <a:t> </a:t>
            </a:r>
            <a:r>
              <a:rPr lang="en-US" altLang="en-US" b="1" dirty="0" smtClean="0"/>
              <a:t>   select </a:t>
            </a:r>
            <a:r>
              <a:rPr lang="en-US" altLang="en-US" i="1" dirty="0" err="1" smtClean="0"/>
              <a:t>T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course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T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b="1" dirty="0" smtClean="0">
                <a:solidFill>
                  <a:srgbClr val="FF0000"/>
                </a:solidFill>
              </a:rPr>
              <a:t>not unique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=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T</a:t>
            </a:r>
            <a:r>
              <a:rPr lang="en-US" altLang="en-US" dirty="0" err="1" smtClean="0">
                <a:solidFill>
                  <a:srgbClr val="FF0000"/>
                </a:solidFill>
              </a:rPr>
              <a:t>.</a:t>
            </a:r>
            <a:r>
              <a:rPr lang="en-US" altLang="en-US" i="1" dirty="0" err="1" smtClean="0">
                <a:solidFill>
                  <a:srgbClr val="FF0000"/>
                </a:solidFill>
              </a:rPr>
              <a:t>course_id</a:t>
            </a:r>
            <a:r>
              <a:rPr lang="en-US" altLang="en-US" i="1" dirty="0" smtClean="0"/>
              <a:t> 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    </a:t>
            </a:r>
            <a:r>
              <a:rPr lang="en-US" altLang="en-US" b="1" dirty="0" smtClean="0"/>
              <a:t>and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year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2019);</a:t>
            </a:r>
          </a:p>
        </p:txBody>
      </p:sp>
    </p:spTree>
    <p:extLst>
      <p:ext uri="{BB962C8B-B14F-4D97-AF65-F5344CB8AC3E}">
        <p14:creationId xmlns:p14="http://schemas.microsoft.com/office/powerpoint/2010/main" val="27441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Subqueries in the Form Clause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SQL allows a subquery expression to be used in the </a:t>
            </a:r>
            <a:r>
              <a:rPr lang="en-US" altLang="en-US" b="1" dirty="0" smtClean="0"/>
              <a:t>from </a:t>
            </a:r>
            <a:r>
              <a:rPr lang="en-US" altLang="en-US" dirty="0" smtClean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Find the average instructors’ salaries of those departments where the average salary is greater than $42,000.”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b="1" dirty="0" smtClean="0"/>
              <a:t>    select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avg_salary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, </a:t>
            </a:r>
            <a:r>
              <a:rPr lang="en-US" altLang="en-US" b="1" dirty="0" err="1" smtClean="0"/>
              <a:t>avg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salary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as </a:t>
            </a:r>
            <a:r>
              <a:rPr lang="en-US" altLang="en-US" i="1" dirty="0" err="1" smtClean="0"/>
              <a:t>avg_salary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</a:t>
            </a:r>
            <a:r>
              <a:rPr lang="en-US" altLang="en-US" b="1" dirty="0" smtClean="0"/>
              <a:t>group by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err="1" smtClean="0"/>
              <a:t>avg_salary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Note that we do not need to use the </a:t>
            </a:r>
            <a:r>
              <a:rPr lang="en-US" altLang="en-US" b="1" dirty="0" smtClean="0"/>
              <a:t>having </a:t>
            </a:r>
            <a:r>
              <a:rPr lang="en-US" altLang="en-US" dirty="0" smtClean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Another way to write above query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400" b="1" dirty="0" smtClean="0"/>
              <a:t>    select 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, </a:t>
            </a:r>
            <a:r>
              <a:rPr lang="en-US" altLang="en-US" sz="1400" i="1" dirty="0" err="1" smtClean="0"/>
              <a:t>avg_salary</a:t>
            </a:r>
            <a:r>
              <a:rPr lang="en-US" altLang="en-US" sz="1400" i="1" dirty="0" smtClean="0"/>
              <a:t/>
            </a:r>
            <a:br>
              <a:rPr lang="en-US" altLang="en-US" sz="1400" i="1" dirty="0" smtClean="0"/>
            </a:br>
            <a:r>
              <a:rPr lang="en-US" altLang="en-US" sz="1400" b="1" dirty="0" smtClean="0"/>
              <a:t>from </a:t>
            </a:r>
            <a:r>
              <a:rPr lang="en-US" altLang="en-US" sz="1400" dirty="0" smtClean="0"/>
              <a:t>(</a:t>
            </a:r>
            <a:r>
              <a:rPr lang="en-US" altLang="en-US" sz="1400" b="1" dirty="0" smtClean="0"/>
              <a:t>select 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, </a:t>
            </a:r>
            <a:r>
              <a:rPr lang="en-US" altLang="en-US" sz="1400" b="1" dirty="0" err="1" smtClean="0"/>
              <a:t>avg</a:t>
            </a:r>
            <a:r>
              <a:rPr lang="en-US" altLang="en-US" sz="1400" b="1" dirty="0" smtClean="0"/>
              <a:t> </a:t>
            </a:r>
            <a:r>
              <a:rPr lang="en-US" altLang="en-US" sz="1400" dirty="0" smtClean="0"/>
              <a:t>(</a:t>
            </a:r>
            <a:r>
              <a:rPr lang="en-US" altLang="en-US" sz="1400" i="1" dirty="0" smtClean="0"/>
              <a:t>salary</a:t>
            </a:r>
            <a:r>
              <a:rPr lang="en-US" altLang="en-US" sz="1400" dirty="0" smtClean="0"/>
              <a:t>) </a:t>
            </a:r>
            <a:r>
              <a:rPr lang="en-US" altLang="en-US" sz="1400" i="1" dirty="0" smtClean="0"/>
              <a:t/>
            </a:r>
            <a:br>
              <a:rPr lang="en-US" altLang="en-US" sz="1400" i="1" dirty="0" smtClean="0"/>
            </a:br>
            <a:r>
              <a:rPr lang="en-US" altLang="en-US" sz="1400" i="1" dirty="0" smtClean="0"/>
              <a:t>           </a:t>
            </a:r>
            <a:r>
              <a:rPr lang="en-US" altLang="en-US" sz="1400" b="1" dirty="0" smtClean="0"/>
              <a:t>from </a:t>
            </a:r>
            <a:r>
              <a:rPr lang="en-US" altLang="en-US" sz="1400" i="1" dirty="0" smtClean="0"/>
              <a:t>instructor</a:t>
            </a:r>
            <a:br>
              <a:rPr lang="en-US" altLang="en-US" sz="1400" i="1" dirty="0" smtClean="0"/>
            </a:br>
            <a:r>
              <a:rPr lang="en-US" altLang="en-US" sz="1400" i="1" dirty="0" smtClean="0"/>
              <a:t>           </a:t>
            </a:r>
            <a:r>
              <a:rPr lang="en-US" altLang="en-US" sz="1400" b="1" dirty="0" smtClean="0"/>
              <a:t>group by 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) </a:t>
            </a:r>
            <a:r>
              <a:rPr lang="en-US" altLang="en-US" sz="1400" b="1" dirty="0" smtClean="0"/>
              <a:t>as </a:t>
            </a:r>
            <a:r>
              <a:rPr lang="en-US" altLang="en-US" sz="1400" i="1" dirty="0" err="1" smtClean="0"/>
              <a:t>dept_avg</a:t>
            </a:r>
            <a:r>
              <a:rPr lang="en-US" altLang="en-US" sz="1400" i="1" dirty="0" smtClean="0"/>
              <a:t> </a:t>
            </a:r>
            <a:r>
              <a:rPr lang="en-US" altLang="en-US" sz="1400" dirty="0" smtClean="0"/>
              <a:t>(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, </a:t>
            </a:r>
            <a:r>
              <a:rPr lang="en-US" altLang="en-US" sz="1400" i="1" dirty="0" err="1" smtClean="0"/>
              <a:t>avg_salary</a:t>
            </a:r>
            <a:r>
              <a:rPr lang="en-US" altLang="en-US" sz="1400" dirty="0" smtClean="0"/>
              <a:t>)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400" b="1" dirty="0" smtClean="0"/>
              <a:t>    where </a:t>
            </a:r>
            <a:r>
              <a:rPr lang="en-US" altLang="en-US" sz="1400" i="1" dirty="0" err="1" smtClean="0"/>
              <a:t>avg_salary</a:t>
            </a:r>
            <a:r>
              <a:rPr lang="en-US" altLang="en-US" sz="1400" i="1" dirty="0" smtClean="0"/>
              <a:t> </a:t>
            </a:r>
            <a:r>
              <a:rPr lang="en-US" altLang="en-US" sz="1400" dirty="0" smtClean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 smtClean="0"/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4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With Clause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21563" cy="4903787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with</a:t>
            </a:r>
            <a:r>
              <a:rPr lang="en-US" altLang="en-US" smtClean="0"/>
              <a:t> clause provides a way of defining a temporary relation whose definition is available only to the query in which the </a:t>
            </a:r>
            <a:r>
              <a:rPr lang="en-US" altLang="en-US" b="1" smtClean="0"/>
              <a:t>with</a:t>
            </a:r>
            <a:r>
              <a:rPr lang="en-US" altLang="en-US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clause occurs. </a:t>
            </a:r>
          </a:p>
          <a:p>
            <a:r>
              <a:rPr lang="en-US" altLang="en-US" smtClean="0"/>
              <a:t>Find all departments with the maximum budget </a:t>
            </a:r>
            <a:br>
              <a:rPr lang="en-US" altLang="en-US" smtClean="0"/>
            </a:b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smtClean="0"/>
              <a:t>     with </a:t>
            </a:r>
            <a:r>
              <a:rPr lang="en-US" altLang="en-US" i="1" smtClean="0"/>
              <a:t>max_budget </a:t>
            </a:r>
            <a:r>
              <a:rPr lang="en-US" altLang="en-US" smtClean="0"/>
              <a:t>(</a:t>
            </a:r>
            <a:r>
              <a:rPr lang="en-US" altLang="en-US" i="1" smtClean="0"/>
              <a:t>value</a:t>
            </a:r>
            <a:r>
              <a:rPr lang="en-US" altLang="en-US" smtClean="0"/>
              <a:t>) </a:t>
            </a:r>
            <a:r>
              <a:rPr lang="en-US" altLang="en-US" b="1" smtClean="0"/>
              <a:t>as </a:t>
            </a:r>
            <a:br>
              <a:rPr lang="en-US" altLang="en-US" b="1" smtClean="0"/>
            </a:br>
            <a:r>
              <a:rPr lang="en-US" altLang="en-US" b="1" smtClean="0"/>
              <a:t>             </a:t>
            </a:r>
            <a:r>
              <a:rPr lang="en-US" altLang="en-US" smtClean="0"/>
              <a:t>(</a:t>
            </a:r>
            <a:r>
              <a:rPr lang="en-US" altLang="en-US" b="1" smtClean="0"/>
              <a:t>select max</a:t>
            </a:r>
            <a:r>
              <a:rPr lang="en-US" altLang="en-US" smtClean="0"/>
              <a:t>(</a:t>
            </a:r>
            <a:r>
              <a:rPr lang="en-US" altLang="en-US" i="1" smtClean="0"/>
              <a:t>budget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</a:t>
            </a:r>
            <a:r>
              <a:rPr lang="en-US" altLang="en-US" b="1" smtClean="0"/>
              <a:t>select </a:t>
            </a:r>
            <a:r>
              <a:rPr lang="en-US" altLang="en-US" i="1" smtClean="0"/>
              <a:t>department.name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r>
              <a:rPr lang="en-US" altLang="en-US" smtClean="0"/>
              <a:t>, </a:t>
            </a:r>
            <a:r>
              <a:rPr lang="en-US" altLang="en-US" i="1" smtClean="0"/>
              <a:t>max_budget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where </a:t>
            </a:r>
            <a:r>
              <a:rPr lang="en-US" altLang="en-US" i="1" smtClean="0"/>
              <a:t>department</a:t>
            </a:r>
            <a:r>
              <a:rPr lang="en-US" altLang="en-US" smtClean="0"/>
              <a:t>.</a:t>
            </a:r>
            <a:r>
              <a:rPr lang="en-US" altLang="en-US" i="1" smtClean="0"/>
              <a:t>budget </a:t>
            </a:r>
            <a:r>
              <a:rPr lang="en-US" altLang="en-US" smtClean="0"/>
              <a:t>= </a:t>
            </a:r>
            <a:r>
              <a:rPr lang="en-US" altLang="en-US" i="1" smtClean="0"/>
              <a:t>max_budget.value</a:t>
            </a:r>
            <a:r>
              <a:rPr lang="en-US" altLang="en-US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15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Complex Queries using With Clause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661275" cy="996950"/>
          </a:xfrm>
        </p:spPr>
        <p:txBody>
          <a:bodyPr/>
          <a:lstStyle/>
          <a:p>
            <a:r>
              <a:rPr lang="en-US" altLang="en-US" sz="2000" smtClean="0"/>
              <a:t>Find all departments where the total salary is greater than the average of the total salary at all departments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843787" y="2063547"/>
            <a:ext cx="6346926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with </a:t>
            </a:r>
            <a:r>
              <a:rPr kumimoji="0" lang="en-US" altLang="en-US" sz="2000" i="1" dirty="0" err="1"/>
              <a:t>dept</a:t>
            </a:r>
            <a:r>
              <a:rPr kumimoji="0" lang="en-US" altLang="en-US" sz="2000" i="1" dirty="0"/>
              <a:t> _total 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 err="1"/>
              <a:t>dept_name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/>
              <a:t>value</a:t>
            </a:r>
            <a:r>
              <a:rPr kumimoji="0" lang="en-US" altLang="en-US" sz="2000" dirty="0"/>
              <a:t>) </a:t>
            </a:r>
            <a:r>
              <a:rPr kumimoji="0" lang="en-US" altLang="en-US" sz="2000" b="1" dirty="0"/>
              <a:t>as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        (</a:t>
            </a:r>
            <a:r>
              <a:rPr kumimoji="0" lang="en-US" altLang="en-US" sz="2000" b="1" dirty="0"/>
              <a:t>select </a:t>
            </a:r>
            <a:r>
              <a:rPr kumimoji="0" lang="en-US" altLang="en-US" sz="2000" i="1" dirty="0" err="1"/>
              <a:t>dept_name</a:t>
            </a:r>
            <a:r>
              <a:rPr kumimoji="0" lang="en-US" altLang="en-US" sz="2000" dirty="0"/>
              <a:t>, </a:t>
            </a:r>
            <a:r>
              <a:rPr kumimoji="0" lang="en-US" altLang="en-US" sz="2000" b="1" dirty="0"/>
              <a:t>sum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/>
              <a:t>salary</a:t>
            </a:r>
            <a:r>
              <a:rPr kumimoji="0" lang="en-US" altLang="en-US" sz="20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         from </a:t>
            </a:r>
            <a:r>
              <a:rPr kumimoji="0" lang="en-US" altLang="en-US" sz="20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         group by </a:t>
            </a:r>
            <a:r>
              <a:rPr kumimoji="0" lang="en-US" altLang="en-US" sz="2000" i="1" dirty="0" err="1"/>
              <a:t>dept_name</a:t>
            </a:r>
            <a:r>
              <a:rPr kumimoji="0" lang="en-US" altLang="en-US" sz="2000" dirty="0"/>
              <a:t>),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 dirty="0" err="1"/>
              <a:t>dept_total_avg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/>
              <a:t>value</a:t>
            </a:r>
            <a:r>
              <a:rPr kumimoji="0" lang="en-US" altLang="en-US" sz="2000" dirty="0"/>
              <a:t>) </a:t>
            </a:r>
            <a:r>
              <a:rPr kumimoji="0" lang="en-US" altLang="en-US" sz="2000" b="1" dirty="0"/>
              <a:t>as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       (</a:t>
            </a:r>
            <a:r>
              <a:rPr kumimoji="0" lang="en-US" altLang="en-US" sz="2000" b="1" dirty="0"/>
              <a:t>select </a:t>
            </a:r>
            <a:r>
              <a:rPr kumimoji="0" lang="en-US" altLang="en-US" sz="2000" b="1" dirty="0" err="1"/>
              <a:t>avg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/>
              <a:t>value</a:t>
            </a:r>
            <a:r>
              <a:rPr kumimoji="0" lang="en-US" altLang="en-US" sz="20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       from </a:t>
            </a:r>
            <a:r>
              <a:rPr kumimoji="0" lang="en-US" altLang="en-US" sz="2000" i="1" dirty="0" err="1"/>
              <a:t>dept_total</a:t>
            </a:r>
            <a:r>
              <a:rPr kumimoji="0" lang="en-US" altLang="en-US" sz="20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select </a:t>
            </a:r>
            <a:r>
              <a:rPr kumimoji="0" lang="en-US" altLang="en-US" sz="2000" i="1" dirty="0" err="1"/>
              <a:t>dept_name</a:t>
            </a:r>
            <a:endParaRPr kumimoji="0" lang="en-US" altLang="en-US" sz="20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from </a:t>
            </a:r>
            <a:r>
              <a:rPr kumimoji="0" lang="en-US" altLang="en-US" sz="2000" i="1" dirty="0" err="1"/>
              <a:t>dept_total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 err="1"/>
              <a:t>dept_total_avg</a:t>
            </a:r>
            <a:endParaRPr kumimoji="0" lang="en-US" altLang="en-US" sz="20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where </a:t>
            </a:r>
            <a:r>
              <a:rPr kumimoji="0" lang="en-US" altLang="en-US" sz="2000" i="1" dirty="0" err="1"/>
              <a:t>dept_total.value</a:t>
            </a:r>
            <a:r>
              <a:rPr kumimoji="0" lang="en-US" altLang="en-US" sz="2000" i="1" dirty="0"/>
              <a:t> </a:t>
            </a:r>
            <a:r>
              <a:rPr kumimoji="0" lang="en-US" altLang="en-US" sz="2000" dirty="0"/>
              <a:t>&gt; </a:t>
            </a:r>
            <a:r>
              <a:rPr kumimoji="0" lang="en-US" altLang="en-US" sz="2000" i="1" dirty="0" err="1"/>
              <a:t>dept_total_avg.value</a:t>
            </a:r>
            <a:r>
              <a:rPr kumimoji="0" lang="en-US" alt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60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Scalar Subquery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56562" cy="4903787"/>
          </a:xfrm>
        </p:spPr>
        <p:txBody>
          <a:bodyPr/>
          <a:lstStyle/>
          <a:p>
            <a:r>
              <a:rPr lang="en-US" altLang="en-US" sz="2000" dirty="0" smtClean="0"/>
              <a:t>Scalar subquery is one which is used where a single value is expected</a:t>
            </a:r>
          </a:p>
          <a:p>
            <a:r>
              <a:rPr lang="en-US" altLang="en-US" sz="2000" dirty="0" smtClean="0"/>
              <a:t>List all departments along with the number of instructors in each department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b="1" dirty="0" smtClean="0"/>
              <a:t>	</a:t>
            </a:r>
            <a:r>
              <a:rPr lang="en-US" altLang="en-US" sz="2000" b="1" dirty="0" smtClean="0"/>
              <a:t>select </a:t>
            </a:r>
            <a:r>
              <a:rPr lang="en-US" altLang="en-US" sz="2000" i="1" dirty="0" err="1" smtClean="0"/>
              <a:t>dept_name</a:t>
            </a:r>
            <a:r>
              <a:rPr lang="en-US" altLang="en-US" sz="2000" dirty="0" smtClean="0"/>
              <a:t>, 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(</a:t>
            </a:r>
            <a:r>
              <a:rPr lang="en-US" altLang="en-US" sz="2000" b="1" dirty="0" smtClean="0"/>
              <a:t>select count</a:t>
            </a:r>
            <a:r>
              <a:rPr lang="en-US" altLang="en-US" sz="2000" dirty="0" smtClean="0"/>
              <a:t>(*) 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</a:t>
            </a:r>
            <a:r>
              <a:rPr lang="en-US" altLang="en-US" sz="2000" b="1" dirty="0" smtClean="0"/>
              <a:t>from </a:t>
            </a:r>
            <a:r>
              <a:rPr lang="en-US" altLang="en-US" sz="2000" i="1" dirty="0" smtClean="0"/>
              <a:t>instructor </a:t>
            </a:r>
            <a:br>
              <a:rPr lang="en-US" altLang="en-US" sz="2000" i="1" dirty="0" smtClean="0"/>
            </a:br>
            <a:r>
              <a:rPr lang="en-US" altLang="en-US" sz="2000" i="1" dirty="0" smtClean="0"/>
              <a:t>                </a:t>
            </a:r>
            <a:r>
              <a:rPr lang="en-US" altLang="en-US" sz="2000" b="1" dirty="0" smtClean="0"/>
              <a:t>where </a:t>
            </a:r>
            <a:r>
              <a:rPr lang="en-US" altLang="en-US" sz="2000" i="1" dirty="0" err="1" smtClean="0"/>
              <a:t>department</a:t>
            </a:r>
            <a:r>
              <a:rPr lang="en-US" altLang="en-US" sz="2000" dirty="0" err="1" smtClean="0"/>
              <a:t>.</a:t>
            </a:r>
            <a:r>
              <a:rPr lang="en-US" altLang="en-US" sz="2000" i="1" dirty="0" err="1" smtClean="0"/>
              <a:t>dept_name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= </a:t>
            </a:r>
            <a:r>
              <a:rPr lang="en-US" altLang="en-US" sz="2000" i="1" dirty="0" err="1" smtClean="0"/>
              <a:t>instructor</a:t>
            </a:r>
            <a:r>
              <a:rPr lang="en-US" altLang="en-US" sz="2000" dirty="0" err="1" smtClean="0"/>
              <a:t>.</a:t>
            </a:r>
            <a:r>
              <a:rPr lang="en-US" altLang="en-US" sz="2000" i="1" dirty="0" err="1" smtClean="0"/>
              <a:t>dept_name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</a:t>
            </a:r>
            <a:r>
              <a:rPr lang="en-US" altLang="en-US" sz="2000" b="1" dirty="0" smtClean="0"/>
              <a:t>as </a:t>
            </a:r>
            <a:r>
              <a:rPr lang="en-US" altLang="en-US" sz="2000" i="1" dirty="0" err="1" smtClean="0"/>
              <a:t>num_instructors</a:t>
            </a:r>
            <a:r>
              <a:rPr lang="en-US" altLang="en-US" sz="2000" i="1" dirty="0" smtClean="0"/>
              <a:t/>
            </a:r>
            <a:br>
              <a:rPr lang="en-US" altLang="en-US" sz="2000" i="1" dirty="0" smtClean="0"/>
            </a:br>
            <a:r>
              <a:rPr lang="en-US" altLang="en-US" sz="2000" b="1" dirty="0" smtClean="0"/>
              <a:t>from </a:t>
            </a:r>
            <a:r>
              <a:rPr lang="en-US" altLang="en-US" sz="2000" i="1" dirty="0" smtClean="0"/>
              <a:t>department</a:t>
            </a:r>
            <a:r>
              <a:rPr lang="en-US" altLang="en-US" sz="2000" dirty="0" smtClean="0"/>
              <a:t>;</a:t>
            </a:r>
          </a:p>
          <a:p>
            <a:r>
              <a:rPr lang="en-US" altLang="en-US" sz="2000" dirty="0" smtClean="0"/>
              <a:t>Runtime error if subquery returns more than one result tuple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I never use this…</a:t>
            </a:r>
            <a:endParaRPr lang="en-US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Modification of the Database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1363664"/>
            <a:ext cx="7491311" cy="2848414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Deletion of tuples from a given relation.</a:t>
            </a:r>
            <a:endParaRPr lang="en-US" altLang="en-US" dirty="0" smtClean="0">
              <a:latin typeface="Century Gothic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Updating of values in some tuples in a given relation</a:t>
            </a:r>
          </a:p>
        </p:txBody>
      </p:sp>
    </p:spTree>
    <p:extLst>
      <p:ext uri="{BB962C8B-B14F-4D97-AF65-F5344CB8AC3E}">
        <p14:creationId xmlns:p14="http://schemas.microsoft.com/office/powerpoint/2010/main" val="8720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Deletion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Delete all instructors</a:t>
            </a: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		</a:t>
            </a:r>
            <a:r>
              <a:rPr lang="en-US" altLang="en-US" b="1" dirty="0" smtClean="0"/>
              <a:t>delete from </a:t>
            </a:r>
            <a:r>
              <a:rPr lang="en-US" altLang="en-US" i="1" dirty="0" smtClean="0"/>
              <a:t>instructor</a:t>
            </a:r>
            <a:r>
              <a:rPr lang="en-US" altLang="en-US" dirty="0" smtClean="0">
                <a:latin typeface="Century Gothic" pitchFamily="34" charset="0"/>
              </a:rPr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Delete all instructors from the Finance department</a:t>
            </a:r>
            <a:br>
              <a:rPr lang="en-US" altLang="en-US" dirty="0" smtClean="0"/>
            </a:br>
            <a:r>
              <a:rPr lang="en-US" altLang="en-US" dirty="0" smtClean="0"/>
              <a:t>                     </a:t>
            </a:r>
            <a:r>
              <a:rPr lang="en-US" altLang="en-US" b="1" dirty="0" smtClean="0"/>
              <a:t>delete 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= ’Finance’;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Delete all tuples in the </a:t>
            </a:r>
            <a:r>
              <a:rPr lang="en-US" altLang="en-US" i="1" dirty="0" smtClean="0"/>
              <a:t>instructor </a:t>
            </a:r>
            <a:r>
              <a:rPr lang="en-US" altLang="en-US" dirty="0" smtClean="0"/>
              <a:t>relation for those instructors associated with a department located in the Watson building.</a:t>
            </a: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 altLang="en-US" b="1" dirty="0" smtClean="0"/>
              <a:t>		delete 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</a:t>
            </a:r>
            <a:r>
              <a:rPr lang="en-US" altLang="en-US" i="1" dirty="0" smtClean="0"/>
              <a:t> name </a:t>
            </a:r>
            <a:r>
              <a:rPr lang="en-US" altLang="en-US" b="1" dirty="0" smtClean="0"/>
              <a:t>in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dept</a:t>
            </a:r>
            <a:r>
              <a:rPr lang="en-US" altLang="en-US" i="1" dirty="0" smtClean="0"/>
              <a:t> name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department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building </a:t>
            </a:r>
            <a:r>
              <a:rPr lang="en-US" altLang="en-US" dirty="0" smtClean="0"/>
              <a:t>= ’Watson’);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5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9663"/>
            <a:ext cx="7661275" cy="1268412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dirty="0" smtClean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 smtClean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deposit,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lvl="2">
              <a:tabLst>
                <a:tab pos="1370013" algn="l"/>
                <a:tab pos="3140075" algn="l"/>
              </a:tabLst>
            </a:pPr>
            <a:r>
              <a:rPr lang="en-US" altLang="en-US" sz="1800" dirty="0" smtClean="0"/>
              <a:t>First</a:t>
            </a:r>
            <a:r>
              <a:rPr lang="en-US" altLang="en-US" sz="1800" dirty="0"/>
              <a:t>, compute </a:t>
            </a:r>
            <a:r>
              <a:rPr lang="en-US" altLang="en-US" sz="1800" dirty="0" err="1"/>
              <a:t>avg</a:t>
            </a:r>
            <a:r>
              <a:rPr lang="en-US" altLang="en-US" sz="1800" dirty="0"/>
              <a:t> (salary) and </a:t>
            </a:r>
            <a:r>
              <a:rPr lang="en-US" altLang="en-US" sz="1800" dirty="0">
                <a:solidFill>
                  <a:srgbClr val="FF0000"/>
                </a:solidFill>
              </a:rPr>
              <a:t>find all tuples to delete</a:t>
            </a:r>
          </a:p>
          <a:p>
            <a:pPr lvl="2">
              <a:tabLst>
                <a:tab pos="1370013" algn="l"/>
                <a:tab pos="3140075" algn="l"/>
              </a:tabLst>
            </a:pPr>
            <a:r>
              <a:rPr lang="en-US" altLang="en-US" sz="1800" dirty="0" smtClean="0"/>
              <a:t> Next</a:t>
            </a:r>
            <a:r>
              <a:rPr lang="en-US" altLang="en-US" sz="1800" dirty="0"/>
              <a:t>, delete all tuples found above (without </a:t>
            </a:r>
            <a:r>
              <a:rPr lang="en-US" altLang="en-US" sz="1800" dirty="0" err="1" smtClean="0"/>
              <a:t>recomputing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avg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or retesting the tuples) </a:t>
            </a:r>
          </a:p>
          <a:p>
            <a:pPr lvl="2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48235" y="1924050"/>
            <a:ext cx="588253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delete from </a:t>
            </a:r>
            <a:r>
              <a:rPr lang="en-US" altLang="en-US" sz="20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&lt; (</a:t>
            </a:r>
            <a:r>
              <a:rPr lang="en-US" altLang="en-US" sz="2000" b="1" dirty="0"/>
              <a:t>select </a:t>
            </a:r>
            <a:r>
              <a:rPr lang="en-US" altLang="en-US" sz="2000" b="1" dirty="0" err="1"/>
              <a:t>avg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                           from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58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Insertion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 smtClean="0"/>
              <a:t>Add a new tuple to </a:t>
            </a:r>
            <a:r>
              <a:rPr lang="en-US" altLang="en-US" i="1" dirty="0" smtClean="0"/>
              <a:t>course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dirty="0" smtClean="0"/>
              <a:t>	</a:t>
            </a:r>
            <a:r>
              <a:rPr lang="en-US" altLang="en-US" sz="1800" b="1" dirty="0" smtClean="0"/>
              <a:t>      insert into </a:t>
            </a:r>
            <a:r>
              <a:rPr lang="en-US" altLang="en-US" sz="1800" i="1" dirty="0" smtClean="0"/>
              <a:t>course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 </a:t>
            </a:r>
            <a:r>
              <a:rPr lang="en-US" altLang="en-US" sz="1800" b="1" dirty="0" smtClean="0"/>
              <a:t>values </a:t>
            </a:r>
            <a:r>
              <a:rPr lang="en-US" altLang="en-US" sz="1800" dirty="0" smtClean="0"/>
              <a:t>(’CS-437’, ’Database Systems’, ’Comp. Sci.’, 4);</a:t>
            </a:r>
            <a:endParaRPr lang="en-US" altLang="en-US" dirty="0" smtClean="0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 smtClean="0"/>
              <a:t>or equivalently  </a:t>
            </a:r>
            <a:r>
              <a:rPr lang="en-US" altLang="en-US" dirty="0" smtClean="0">
                <a:solidFill>
                  <a:srgbClr val="C00000"/>
                </a:solidFill>
              </a:rPr>
              <a:t>---Strong recommended!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400" dirty="0" smtClean="0"/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800" dirty="0" smtClean="0"/>
              <a:t>           </a:t>
            </a:r>
            <a:r>
              <a:rPr lang="en-US" altLang="en-US" sz="1800" b="1" dirty="0" smtClean="0"/>
              <a:t>insert into </a:t>
            </a:r>
            <a:r>
              <a:rPr lang="en-US" altLang="en-US" sz="1800" i="1" dirty="0" smtClean="0"/>
              <a:t>course </a:t>
            </a:r>
            <a:r>
              <a:rPr lang="en-US" altLang="en-US" sz="1800" dirty="0" smtClean="0"/>
              <a:t>(</a:t>
            </a:r>
            <a:r>
              <a:rPr lang="en-US" altLang="en-US" sz="1800" i="1" dirty="0" err="1" smtClean="0">
                <a:solidFill>
                  <a:srgbClr val="C00000"/>
                </a:solidFill>
              </a:rPr>
              <a:t>course_id</a:t>
            </a:r>
            <a:r>
              <a:rPr lang="en-US" altLang="en-US" sz="1800" dirty="0" smtClean="0">
                <a:solidFill>
                  <a:srgbClr val="C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C00000"/>
                </a:solidFill>
              </a:rPr>
              <a:t>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, </a:t>
            </a:r>
            <a:r>
              <a:rPr lang="en-US" altLang="en-US" sz="1800" i="1" dirty="0" err="1" smtClean="0">
                <a:solidFill>
                  <a:srgbClr val="C00000"/>
                </a:solidFill>
              </a:rPr>
              <a:t>dept_name</a:t>
            </a:r>
            <a:r>
              <a:rPr lang="en-US" altLang="en-US" sz="1800" dirty="0" smtClean="0">
                <a:solidFill>
                  <a:srgbClr val="C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C00000"/>
                </a:solidFill>
              </a:rPr>
              <a:t>credits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</a:t>
            </a:r>
            <a:r>
              <a:rPr lang="en-US" altLang="en-US" sz="1800" b="1" dirty="0" smtClean="0"/>
              <a:t>values </a:t>
            </a:r>
            <a:r>
              <a:rPr lang="en-US" altLang="en-US" sz="1800" dirty="0" smtClean="0"/>
              <a:t>(’CS-437’, ’Database Systems’, ’Comp. Sci.’, 4);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 smtClean="0"/>
              <a:t>Add a new tuple to </a:t>
            </a:r>
            <a:r>
              <a:rPr lang="en-US" altLang="en-US" i="1" dirty="0" smtClean="0"/>
              <a:t>student  </a:t>
            </a:r>
            <a:r>
              <a:rPr lang="en-US" altLang="en-US" dirty="0" smtClean="0"/>
              <a:t>with </a:t>
            </a:r>
            <a:r>
              <a:rPr lang="en-US" altLang="en-US" i="1" dirty="0" err="1" smtClean="0"/>
              <a:t>tot_creds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set to null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dirty="0" smtClean="0"/>
              <a:t>	</a:t>
            </a:r>
            <a:r>
              <a:rPr lang="en-US" altLang="en-US" sz="1800" b="1" dirty="0" smtClean="0"/>
              <a:t>      insert into </a:t>
            </a:r>
            <a:r>
              <a:rPr lang="en-US" altLang="en-US" sz="1800" i="1" dirty="0" smtClean="0"/>
              <a:t>student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 </a:t>
            </a:r>
            <a:r>
              <a:rPr lang="en-US" altLang="en-US" sz="1800" b="1" dirty="0" smtClean="0"/>
              <a:t>values </a:t>
            </a:r>
            <a:r>
              <a:rPr lang="en-US" altLang="en-US" sz="1800" dirty="0" smtClean="0"/>
              <a:t>(’3003’, ’Green’, ’Finance’, </a:t>
            </a:r>
            <a:r>
              <a:rPr lang="en-US" altLang="en-US" sz="1800" i="1" dirty="0" smtClean="0"/>
              <a:t>null</a:t>
            </a:r>
            <a:r>
              <a:rPr lang="en-US" altLang="en-US" sz="1800" dirty="0" smtClean="0"/>
              <a:t>);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4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Insertion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dirty="0" smtClean="0"/>
              <a:t>Add all instructors to the </a:t>
            </a:r>
            <a:r>
              <a:rPr lang="en-US" altLang="en-US" i="1" dirty="0" smtClean="0"/>
              <a:t>student</a:t>
            </a:r>
            <a:r>
              <a:rPr lang="en-US" altLang="en-US" dirty="0" smtClean="0"/>
              <a:t>  relation with </a:t>
            </a:r>
            <a:r>
              <a:rPr lang="en-US" altLang="en-US" dirty="0" err="1" smtClean="0"/>
              <a:t>tot_creds</a:t>
            </a:r>
            <a:r>
              <a:rPr lang="en-US" altLang="en-US" dirty="0" smtClean="0"/>
              <a:t> set to 0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	    </a:t>
            </a:r>
            <a:r>
              <a:rPr lang="en-US" altLang="en-US" b="1" dirty="0" smtClean="0"/>
              <a:t>insert into </a:t>
            </a:r>
            <a:r>
              <a:rPr lang="en-US" altLang="en-US" i="1" dirty="0" smtClean="0"/>
              <a:t>student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ID, name,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, 0</a:t>
            </a:r>
            <a:br>
              <a:rPr lang="en-US" altLang="en-US" i="1" dirty="0" smtClean="0"/>
            </a:br>
            <a:r>
              <a:rPr lang="en-US" altLang="en-US" i="1" dirty="0" smtClean="0"/>
              <a:t>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  instructor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endParaRPr lang="en-US" altLang="en-US" i="1" dirty="0" smtClean="0"/>
          </a:p>
          <a:p>
            <a:pPr>
              <a:tabLst>
                <a:tab pos="908050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select from where</a:t>
            </a:r>
            <a:r>
              <a:rPr lang="en-US" altLang="en-US" dirty="0" smtClean="0"/>
              <a:t> statement is </a:t>
            </a:r>
            <a:r>
              <a:rPr lang="en-US" altLang="en-US" dirty="0" smtClean="0">
                <a:solidFill>
                  <a:srgbClr val="FF0000"/>
                </a:solidFill>
              </a:rPr>
              <a:t>evaluated fully before </a:t>
            </a:r>
            <a:r>
              <a:rPr lang="en-US" altLang="en-US" dirty="0" smtClean="0"/>
              <a:t>any of its results are inserted into the relation.  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     Otherwise queries like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       	</a:t>
            </a:r>
            <a:r>
              <a:rPr lang="en-US" altLang="en-US" b="1" dirty="0" smtClean="0"/>
              <a:t>insert into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table</a:t>
            </a:r>
            <a:r>
              <a:rPr lang="en-US" altLang="en-US" dirty="0" smtClean="0"/>
              <a:t>1 </a:t>
            </a:r>
            <a:r>
              <a:rPr lang="en-US" altLang="en-US" b="1" dirty="0" smtClean="0"/>
              <a:t>select</a:t>
            </a:r>
            <a:r>
              <a:rPr lang="en-US" altLang="en-US" dirty="0" smtClean="0"/>
              <a:t> * </a:t>
            </a:r>
            <a:r>
              <a:rPr lang="en-US" altLang="en-US" b="1" dirty="0" smtClean="0"/>
              <a:t>from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table</a:t>
            </a:r>
            <a:r>
              <a:rPr lang="en-US" altLang="en-US" dirty="0" smtClean="0"/>
              <a:t>1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       would cause problem</a:t>
            </a:r>
          </a:p>
        </p:txBody>
      </p:sp>
    </p:spTree>
    <p:extLst>
      <p:ext uri="{BB962C8B-B14F-4D97-AF65-F5344CB8AC3E}">
        <p14:creationId xmlns:p14="http://schemas.microsoft.com/office/powerpoint/2010/main" val="19307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Subqueries in the Where Clause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980" y="1480185"/>
            <a:ext cx="7678420" cy="377253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most common use of subqueries is in the where clause, which is to perform tests for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set membership	   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in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set comparisons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Empty relations	    </a:t>
            </a:r>
            <a:r>
              <a:rPr lang="en-US" altLang="zh-CN" sz="1800" i="1" dirty="0" smtClean="0">
                <a:solidFill>
                  <a:srgbClr val="00B0F0"/>
                </a:solidFill>
                <a:ea typeface="宋体" charset="-122"/>
              </a:rPr>
              <a:t>most powerful subquery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Absence of duplicate tuples</a:t>
            </a:r>
          </a:p>
          <a:p>
            <a:pPr lvl="1"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Updates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54113"/>
            <a:ext cx="7740993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dirty="0" smtClean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dirty="0" smtClean="0"/>
              <a:t>Write two </a:t>
            </a:r>
            <a:r>
              <a:rPr lang="en-US" altLang="en-US" b="1" dirty="0" smtClean="0"/>
              <a:t>update </a:t>
            </a:r>
            <a:r>
              <a:rPr lang="en-US" altLang="en-US" dirty="0" smtClean="0"/>
              <a:t>statements:</a:t>
            </a:r>
          </a:p>
          <a:p>
            <a:pPr lvl="1">
              <a:buFont typeface="Monotype Sorts" pitchFamily="2" charset="2"/>
              <a:buNone/>
              <a:tabLst>
                <a:tab pos="2336800" algn="l"/>
              </a:tabLst>
            </a:pPr>
            <a:r>
              <a:rPr lang="en-US" altLang="en-US" dirty="0" smtClean="0"/>
              <a:t>	           </a:t>
            </a:r>
            <a:r>
              <a:rPr lang="en-US" altLang="en-US" b="1" dirty="0" smtClean="0">
                <a:sym typeface="Symbol" pitchFamily="18" charset="2"/>
              </a:rPr>
              <a:t>update </a:t>
            </a:r>
            <a:r>
              <a:rPr lang="en-US" altLang="en-US" i="1" dirty="0" smtClean="0">
                <a:sym typeface="Symbol" pitchFamily="18" charset="2"/>
              </a:rPr>
              <a:t>instructor</a:t>
            </a:r>
            <a:br>
              <a:rPr lang="en-US" altLang="en-US" i="1" dirty="0" smtClean="0">
                <a:sym typeface="Symbol" pitchFamily="18" charset="2"/>
              </a:rPr>
            </a:br>
            <a:r>
              <a:rPr lang="en-US" altLang="en-US" i="1" dirty="0" smtClean="0">
                <a:sym typeface="Symbol" pitchFamily="18" charset="2"/>
              </a:rPr>
              <a:t>               </a:t>
            </a:r>
            <a:r>
              <a:rPr lang="en-US" altLang="en-US" b="1" dirty="0" smtClean="0">
                <a:sym typeface="Symbol" pitchFamily="18" charset="2"/>
              </a:rPr>
              <a:t>set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=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* 1.03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          </a:t>
            </a:r>
            <a:r>
              <a:rPr lang="en-US" altLang="en-US" b="1" dirty="0" smtClean="0">
                <a:sym typeface="Symbol" pitchFamily="18" charset="2"/>
              </a:rPr>
              <a:t>where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&gt; 100000;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      </a:t>
            </a:r>
            <a:r>
              <a:rPr lang="en-US" altLang="en-US" b="1" dirty="0" smtClean="0">
                <a:sym typeface="Symbol" pitchFamily="18" charset="2"/>
              </a:rPr>
              <a:t>update </a:t>
            </a:r>
            <a:r>
              <a:rPr lang="en-US" altLang="en-US" i="1" dirty="0" smtClean="0">
                <a:sym typeface="Symbol" pitchFamily="18" charset="2"/>
              </a:rPr>
              <a:t>instructor</a:t>
            </a:r>
            <a:br>
              <a:rPr lang="en-US" altLang="en-US" i="1" dirty="0" smtClean="0">
                <a:sym typeface="Symbol" pitchFamily="18" charset="2"/>
              </a:rPr>
            </a:br>
            <a:r>
              <a:rPr lang="en-US" altLang="en-US" i="1" dirty="0" smtClean="0">
                <a:sym typeface="Symbol" pitchFamily="18" charset="2"/>
              </a:rPr>
              <a:t>                </a:t>
            </a:r>
            <a:r>
              <a:rPr lang="en-US" altLang="en-US" b="1" dirty="0" smtClean="0">
                <a:sym typeface="Symbol" pitchFamily="18" charset="2"/>
              </a:rPr>
              <a:t>set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=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* 1.05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           </a:t>
            </a:r>
            <a:r>
              <a:rPr lang="en-US" altLang="en-US" b="1" dirty="0" smtClean="0">
                <a:sym typeface="Symbol" pitchFamily="18" charset="2"/>
              </a:rPr>
              <a:t>where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dirty="0" smtClean="0">
                <a:sym typeface="Symbol" pitchFamily="18" charset="2"/>
              </a:rPr>
              <a:t>Can be done better using the </a:t>
            </a:r>
            <a:r>
              <a:rPr lang="en-US" altLang="en-US" b="1" dirty="0" smtClean="0">
                <a:sym typeface="Symbol" pitchFamily="18" charset="2"/>
              </a:rPr>
              <a:t>case </a:t>
            </a:r>
            <a:r>
              <a:rPr lang="en-US" altLang="en-US" dirty="0" smtClean="0">
                <a:sym typeface="Symbol" pitchFamily="18" charset="2"/>
              </a:rPr>
              <a:t>statement (next slide)</a:t>
            </a:r>
          </a:p>
        </p:txBody>
      </p:sp>
    </p:spTree>
    <p:extLst>
      <p:ext uri="{BB962C8B-B14F-4D97-AF65-F5344CB8AC3E}">
        <p14:creationId xmlns:p14="http://schemas.microsoft.com/office/powerpoint/2010/main" val="37821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Case Statement for Conditional Updates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927" y="1208695"/>
            <a:ext cx="7922051" cy="3561269"/>
          </a:xfrm>
        </p:spPr>
        <p:txBody>
          <a:bodyPr/>
          <a:lstStyle/>
          <a:p>
            <a:r>
              <a:rPr lang="en-US" altLang="en-US" dirty="0" smtClean="0"/>
              <a:t>Same query as before but with case statement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	 </a:t>
            </a:r>
            <a:r>
              <a:rPr lang="en-US" altLang="en-US" b="1" dirty="0" smtClean="0"/>
              <a:t>update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</a:t>
            </a:r>
            <a:r>
              <a:rPr lang="en-US" altLang="en-US" b="1" dirty="0" smtClean="0"/>
              <a:t>set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= </a:t>
            </a:r>
            <a:r>
              <a:rPr lang="en-US" altLang="en-US" b="1" dirty="0" smtClean="0"/>
              <a:t>case</a:t>
            </a:r>
            <a:br>
              <a:rPr lang="en-US" altLang="en-US" b="1" dirty="0" smtClean="0"/>
            </a:br>
            <a:r>
              <a:rPr lang="en-US" altLang="en-US" b="1" dirty="0" smtClean="0"/>
              <a:t>                                    when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&lt;= 100000 </a:t>
            </a:r>
            <a:r>
              <a:rPr lang="en-US" altLang="en-US" b="1" dirty="0" smtClean="0"/>
              <a:t>then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* 1.05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   </a:t>
            </a:r>
            <a:r>
              <a:rPr lang="en-US" altLang="en-US" b="1" dirty="0" smtClean="0"/>
              <a:t>else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* 1.03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</a:t>
            </a:r>
            <a:r>
              <a:rPr lang="en-US" altLang="en-US" b="1" dirty="0" smtClean="0"/>
              <a:t>end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2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with Scalar Subqueries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7950331" cy="5210962"/>
          </a:xfrm>
        </p:spPr>
        <p:txBody>
          <a:bodyPr/>
          <a:lstStyle/>
          <a:p>
            <a:r>
              <a:rPr lang="en-US" altLang="en-US" dirty="0" smtClean="0"/>
              <a:t>Re</a:t>
            </a:r>
            <a:r>
              <a:rPr lang="en-US" altLang="zh-CN" dirty="0" smtClean="0"/>
              <a:t>-</a:t>
            </a:r>
            <a:r>
              <a:rPr lang="en-US" altLang="en-US" dirty="0" smtClean="0"/>
              <a:t>compute and update </a:t>
            </a:r>
            <a:r>
              <a:rPr lang="en-US" altLang="en-US" dirty="0" err="1" smtClean="0"/>
              <a:t>tot_creds</a:t>
            </a:r>
            <a:r>
              <a:rPr lang="en-US" altLang="en-US" dirty="0" smtClean="0"/>
              <a:t> value for all students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1800" b="1" dirty="0" smtClean="0"/>
              <a:t>       update </a:t>
            </a:r>
            <a:r>
              <a:rPr lang="en-US" altLang="en-US" sz="1800" i="1" dirty="0" smtClean="0"/>
              <a:t>student S 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</a:t>
            </a:r>
            <a:r>
              <a:rPr lang="en-US" altLang="en-US" sz="1800" b="1" dirty="0" smtClean="0"/>
              <a:t>set </a:t>
            </a:r>
            <a:r>
              <a:rPr lang="en-US" altLang="en-US" sz="1800" i="1" dirty="0" err="1" smtClean="0"/>
              <a:t>tot_cred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= (</a:t>
            </a:r>
            <a:r>
              <a:rPr lang="en-US" altLang="en-US" sz="1800" b="1" dirty="0" smtClean="0"/>
              <a:t>select sum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credits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                 </a:t>
            </a:r>
            <a:r>
              <a:rPr lang="en-US" altLang="en-US" sz="1800" b="1" dirty="0" smtClean="0"/>
              <a:t>from </a:t>
            </a:r>
            <a:r>
              <a:rPr lang="en-US" altLang="en-US" sz="1800" i="1" dirty="0" smtClean="0"/>
              <a:t>takes, course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                  </a:t>
            </a:r>
            <a:r>
              <a:rPr lang="en-US" altLang="en-US" sz="1800" b="1" dirty="0" smtClean="0"/>
              <a:t>where </a:t>
            </a:r>
            <a:r>
              <a:rPr lang="en-US" altLang="en-US" sz="1800" i="1" dirty="0" err="1" smtClean="0"/>
              <a:t>takes.course_id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= </a:t>
            </a:r>
            <a:r>
              <a:rPr lang="en-US" altLang="en-US" sz="1800" i="1" dirty="0" err="1" smtClean="0"/>
              <a:t>course.course_id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and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                                     </a:t>
            </a:r>
            <a:r>
              <a:rPr lang="en-US" altLang="en-US" sz="1800" i="1" dirty="0" smtClean="0"/>
              <a:t>S</a:t>
            </a:r>
            <a:r>
              <a:rPr lang="en-US" altLang="en-US" sz="1800" dirty="0" smtClean="0"/>
              <a:t>.</a:t>
            </a:r>
            <a:r>
              <a:rPr lang="en-US" altLang="en-US" sz="1800" i="1" dirty="0" smtClean="0"/>
              <a:t>ID</a:t>
            </a:r>
            <a:r>
              <a:rPr lang="en-US" altLang="en-US" sz="1800" dirty="0" smtClean="0"/>
              <a:t>= </a:t>
            </a:r>
            <a:r>
              <a:rPr lang="en-US" altLang="en-US" sz="1800" i="1" dirty="0" err="1" smtClean="0"/>
              <a:t>takes</a:t>
            </a:r>
            <a:r>
              <a:rPr lang="en-US" altLang="en-US" sz="1800" dirty="0" err="1" smtClean="0"/>
              <a:t>.</a:t>
            </a:r>
            <a:r>
              <a:rPr lang="en-US" altLang="en-US" sz="1800" i="1" dirty="0" err="1" smtClean="0"/>
              <a:t>ID.</a:t>
            </a:r>
            <a:r>
              <a:rPr lang="en-US" altLang="en-US" sz="1800" b="1" dirty="0" err="1" smtClean="0"/>
              <a:t>and</a:t>
            </a:r>
            <a:r>
              <a:rPr lang="en-US" altLang="en-US" sz="1800" b="1" dirty="0" smtClean="0"/>
              <a:t>                             				   </a:t>
            </a:r>
            <a:r>
              <a:rPr lang="en-US" altLang="en-US" sz="1800" i="1" dirty="0" err="1" smtClean="0"/>
              <a:t>takes</a:t>
            </a:r>
            <a:r>
              <a:rPr lang="en-US" altLang="en-US" sz="1800" dirty="0" err="1" smtClean="0"/>
              <a:t>.</a:t>
            </a:r>
            <a:r>
              <a:rPr lang="en-US" altLang="en-US" sz="1800" i="1" dirty="0" err="1" smtClean="0"/>
              <a:t>grade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&lt;&gt; ’F’ </a:t>
            </a:r>
            <a:r>
              <a:rPr lang="en-US" altLang="en-US" sz="1800" b="1" dirty="0" smtClean="0"/>
              <a:t>and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                                     </a:t>
            </a:r>
            <a:r>
              <a:rPr lang="en-US" altLang="en-US" sz="1800" i="1" dirty="0" err="1" smtClean="0"/>
              <a:t>takes</a:t>
            </a:r>
            <a:r>
              <a:rPr lang="en-US" altLang="en-US" sz="1800" dirty="0" err="1" smtClean="0"/>
              <a:t>.</a:t>
            </a:r>
            <a:r>
              <a:rPr lang="en-US" altLang="en-US" sz="1800" i="1" dirty="0" err="1" smtClean="0"/>
              <a:t>grade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is not null</a:t>
            </a:r>
            <a:r>
              <a:rPr lang="en-US" altLang="en-US" sz="1800" dirty="0" smtClean="0"/>
              <a:t>);</a:t>
            </a:r>
          </a:p>
          <a:p>
            <a:pPr lvl="1"/>
            <a:r>
              <a:rPr lang="en-US" altLang="en-US" dirty="0" smtClean="0"/>
              <a:t>The query will set </a:t>
            </a:r>
            <a:r>
              <a:rPr lang="en-US" altLang="en-US" i="1" dirty="0" err="1" smtClean="0"/>
              <a:t>tot_creds</a:t>
            </a:r>
            <a:r>
              <a:rPr lang="en-US" altLang="en-US" dirty="0" smtClean="0"/>
              <a:t> to null for students who have not taken any course</a:t>
            </a:r>
          </a:p>
          <a:p>
            <a:r>
              <a:rPr lang="en-US" altLang="en-US" dirty="0" smtClean="0"/>
              <a:t>Instead of </a:t>
            </a:r>
            <a:r>
              <a:rPr lang="en-US" altLang="en-US" b="1" dirty="0" smtClean="0"/>
              <a:t>sum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credits</a:t>
            </a:r>
            <a:r>
              <a:rPr lang="en-US" altLang="en-US" dirty="0" smtClean="0"/>
              <a:t>), use: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b="1" dirty="0" smtClean="0"/>
              <a:t>         </a:t>
            </a:r>
            <a:r>
              <a:rPr lang="en-US" altLang="en-US" sz="1800" b="1" dirty="0" smtClean="0"/>
              <a:t>        case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             when sum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credits</a:t>
            </a:r>
            <a:r>
              <a:rPr lang="en-US" altLang="en-US" sz="1800" dirty="0" smtClean="0"/>
              <a:t>) </a:t>
            </a:r>
            <a:r>
              <a:rPr lang="en-US" altLang="en-US" sz="1800" b="1" dirty="0" smtClean="0"/>
              <a:t>is not null then sum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credits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    </a:t>
            </a:r>
            <a:r>
              <a:rPr lang="en-US" altLang="en-US" sz="1800" b="1" dirty="0" smtClean="0"/>
              <a:t>else </a:t>
            </a:r>
            <a:r>
              <a:rPr lang="en-US" altLang="en-US" sz="1800" dirty="0" smtClean="0"/>
              <a:t>0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</a:t>
            </a:r>
            <a:r>
              <a:rPr lang="en-US" altLang="en-US" sz="1800" b="1" dirty="0" smtClean="0"/>
              <a:t>end</a:t>
            </a:r>
            <a:endParaRPr lang="en-US" altLang="en-US" sz="1800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Consider a person who needs to know an instructors name and department, but not the salary.  This person should see a relation described, in SQL, by </a:t>
            </a:r>
            <a:br>
              <a:rPr lang="en-US" altLang="zh-CN" sz="2000" dirty="0" smtClean="0"/>
            </a:br>
            <a:r>
              <a:rPr lang="en-US" altLang="zh-CN" sz="2000" dirty="0" smtClean="0"/>
              <a:t>		</a:t>
            </a:r>
            <a:r>
              <a:rPr kumimoji="0" lang="en-US" altLang="zh-CN" sz="2000" b="1" dirty="0" smtClean="0"/>
              <a:t/>
            </a:r>
            <a:br>
              <a:rPr kumimoji="0" lang="en-US" altLang="zh-CN" sz="2000" b="1" dirty="0" smtClean="0"/>
            </a:br>
            <a:r>
              <a:rPr kumimoji="0" lang="en-US" altLang="zh-CN" sz="2000" b="1" dirty="0" smtClean="0"/>
              <a:t>             select </a:t>
            </a:r>
            <a:r>
              <a:rPr kumimoji="0" lang="en-US" altLang="zh-CN" sz="2000" i="1" dirty="0" smtClean="0"/>
              <a:t>ID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err="1" smtClean="0"/>
              <a:t>dept_name</a:t>
            </a:r>
            <a:r>
              <a:rPr kumimoji="0" lang="en-US" altLang="zh-CN" sz="2000" i="1" dirty="0" smtClean="0"/>
              <a:t/>
            </a:r>
            <a:br>
              <a:rPr kumimoji="0" lang="en-US" altLang="zh-CN" sz="2000" i="1" dirty="0" smtClean="0"/>
            </a:br>
            <a:r>
              <a:rPr kumimoji="0" lang="en-US" altLang="zh-CN" sz="2000" i="1" dirty="0" smtClean="0"/>
              <a:t>             </a:t>
            </a:r>
            <a:r>
              <a:rPr kumimoji="0" lang="en-US" altLang="zh-CN" sz="2000" b="1" dirty="0" smtClean="0"/>
              <a:t>from </a:t>
            </a:r>
            <a:r>
              <a:rPr kumimoji="0" lang="en-US" altLang="zh-CN" sz="2000" i="1" dirty="0" smtClean="0"/>
              <a:t>instructor</a:t>
            </a:r>
            <a:endParaRPr kumimoji="0" lang="en-US" altLang="zh-CN" sz="2000" dirty="0" smtClean="0"/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A 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view</a:t>
            </a:r>
            <a:r>
              <a:rPr lang="en-US" altLang="zh-CN" sz="2000" dirty="0" smtClean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Any relation that is not of the conceptual model but is made visible to a user as a “virtual relation” is called a 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view</a:t>
            </a:r>
            <a:r>
              <a:rPr lang="en-US" altLang="zh-C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 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401051" cy="4876800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CN" dirty="0">
                <a:ea typeface="宋体" charset="-122"/>
              </a:rPr>
              <a:t>A view is defined using the create view </a:t>
            </a:r>
            <a:r>
              <a:rPr lang="en-US" altLang="zh-CN" dirty="0" smtClean="0">
                <a:ea typeface="宋体" charset="-122"/>
              </a:rPr>
              <a:t>statement:</a:t>
            </a:r>
            <a:endParaRPr lang="en-US" altLang="zh-CN" dirty="0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create view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b="1" dirty="0" smtClean="0">
                <a:ea typeface="宋体" charset="-122"/>
              </a:rPr>
              <a:t> as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&lt;query expression&gt;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	where: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charset="-122"/>
              </a:rPr>
              <a:t>&lt;query expression&gt; is any legal expression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charset="-122"/>
              </a:rPr>
              <a:t>The view name is represented by </a:t>
            </a:r>
            <a:r>
              <a:rPr lang="en-US" altLang="zh-CN" sz="1800" i="1" dirty="0" smtClean="0">
                <a:ea typeface="宋体" charset="-122"/>
              </a:rPr>
              <a:t>v</a:t>
            </a:r>
          </a:p>
          <a:p>
            <a:pPr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Once a view is defined, the view name can be used to refer to the virtual relation that the view generates.</a:t>
            </a:r>
          </a:p>
          <a:p>
            <a:pPr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View definition by default would NOT create a new relation in the database. </a:t>
            </a:r>
          </a:p>
          <a:p>
            <a:pPr lvl="1"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When a view is created, the query expression is stored in the database; </a:t>
            </a:r>
          </a:p>
          <a:p>
            <a:pPr lvl="1"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The expression is substituted into queries using the view.</a:t>
            </a:r>
          </a:p>
        </p:txBody>
      </p:sp>
    </p:spTree>
    <p:extLst>
      <p:ext uri="{BB962C8B-B14F-4D97-AF65-F5344CB8AC3E}">
        <p14:creationId xmlns:p14="http://schemas.microsoft.com/office/powerpoint/2010/main" val="2289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A view of instructors without their salary</a:t>
            </a:r>
            <a:br>
              <a:rPr lang="en-US" altLang="zh-CN" sz="2000" dirty="0" smtClean="0"/>
            </a:br>
            <a:r>
              <a:rPr lang="en-US" altLang="zh-CN" sz="2400" dirty="0" smtClean="0"/>
              <a:t> </a:t>
            </a:r>
            <a:r>
              <a:rPr kumimoji="0" lang="en-US" altLang="zh-CN" sz="2000" b="1" dirty="0" smtClean="0"/>
              <a:t>create view </a:t>
            </a:r>
            <a:r>
              <a:rPr kumimoji="0" lang="en-US" altLang="zh-CN" sz="2000" i="1" dirty="0" smtClean="0"/>
              <a:t>faculty </a:t>
            </a:r>
            <a:r>
              <a:rPr kumimoji="0" lang="en-US" altLang="zh-CN" sz="2000" b="1" dirty="0" smtClean="0"/>
              <a:t>as</a:t>
            </a:r>
            <a:r>
              <a:rPr lang="en-US" altLang="zh-CN" sz="2000" b="1" dirty="0" smtClean="0"/>
              <a:t>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</a:t>
            </a:r>
            <a:r>
              <a:rPr kumimoji="0" lang="en-US" altLang="zh-CN" sz="2000" b="1" dirty="0" smtClean="0"/>
              <a:t>select </a:t>
            </a:r>
            <a:r>
              <a:rPr kumimoji="0" lang="en-US" altLang="zh-CN" sz="2000" i="1" dirty="0" smtClean="0"/>
              <a:t>ID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err="1" smtClean="0"/>
              <a:t>dept_name</a:t>
            </a:r>
            <a:r>
              <a:rPr kumimoji="0" lang="en-US" altLang="zh-CN" sz="2000" i="1" dirty="0" smtClean="0"/>
              <a:t/>
            </a:r>
            <a:br>
              <a:rPr kumimoji="0" lang="en-US" altLang="zh-CN" sz="2000" i="1" dirty="0" smtClean="0"/>
            </a:br>
            <a:r>
              <a:rPr kumimoji="0" lang="en-US" altLang="zh-CN" sz="2000" i="1" dirty="0" smtClean="0"/>
              <a:t>    </a:t>
            </a:r>
            <a:r>
              <a:rPr kumimoji="0" lang="en-US" altLang="zh-CN" sz="2000" b="1" dirty="0" smtClean="0"/>
              <a:t>from </a:t>
            </a:r>
            <a:r>
              <a:rPr kumimoji="0" lang="en-US" altLang="zh-CN" sz="2000" i="1" dirty="0" smtClean="0"/>
              <a:t>instructor</a:t>
            </a:r>
            <a:endParaRPr kumimoji="0" lang="en-US" altLang="zh-CN" sz="2000" dirty="0" smtClean="0"/>
          </a:p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Find all instructors in the Biology department</a:t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select </a:t>
            </a:r>
            <a:r>
              <a:rPr lang="en-US" altLang="zh-CN" sz="2000" i="1" dirty="0" smtClean="0"/>
              <a:t>name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faculty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dept_name</a:t>
            </a:r>
            <a:r>
              <a:rPr lang="en-US" altLang="zh-CN" sz="2000" i="1" dirty="0" smtClean="0"/>
              <a:t> = </a:t>
            </a:r>
            <a:r>
              <a:rPr lang="en-US" altLang="zh-CN" sz="2000" dirty="0" smtClean="0"/>
              <a:t>‘Biology’</a:t>
            </a:r>
          </a:p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Create a view of department salary totals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departments_total_salary</a:t>
            </a:r>
            <a:r>
              <a:rPr lang="en-US" altLang="zh-CN" sz="2000" dirty="0" smtClean="0"/>
              <a:t>(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total_salary</a:t>
            </a:r>
            <a:r>
              <a:rPr lang="en-US" altLang="zh-CN" sz="2000" dirty="0" smtClean="0"/>
              <a:t>)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select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/>
              <a:t>sum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salary</a:t>
            </a:r>
            <a:r>
              <a:rPr lang="en-US" altLang="zh-CN" sz="2000" dirty="0" smtClean="0"/>
              <a:t>)</a:t>
            </a:r>
            <a:br>
              <a:rPr lang="en-US" altLang="zh-CN" sz="2000" dirty="0" smtClean="0"/>
            </a:br>
            <a:r>
              <a:rPr lang="en-US" altLang="zh-CN" sz="2000" dirty="0" smtClean="0"/>
              <a:t>    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</a:t>
            </a:r>
            <a:r>
              <a:rPr lang="en-US" altLang="zh-CN" sz="2000" b="1" dirty="0" smtClean="0"/>
              <a:t>group by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;</a:t>
            </a:r>
            <a:endParaRPr lang="en-US" altLang="zh-CN" sz="2400" dirty="0" smtClean="0"/>
          </a:p>
          <a:p>
            <a:pPr>
              <a:tabLst>
                <a:tab pos="1370013" algn="l"/>
              </a:tabLst>
            </a:pPr>
            <a:endParaRPr lang="en-US" altLang="zh-CN" sz="2400" dirty="0" smtClean="0"/>
          </a:p>
          <a:p>
            <a:pPr>
              <a:tabLst>
                <a:tab pos="1370013" algn="l"/>
              </a:tabLst>
            </a:pPr>
            <a:endParaRPr lang="en-US" altLang="zh-CN" sz="2000" dirty="0" smtClean="0"/>
          </a:p>
          <a:p>
            <a:pPr>
              <a:tabLst>
                <a:tab pos="1370013" algn="l"/>
              </a:tabLst>
            </a:pPr>
            <a:endParaRPr lang="en-US" altLang="zh-CN" sz="2000" dirty="0" smtClean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37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Expansion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One view may be used in the expression defining another view.</a:t>
            </a:r>
          </a:p>
          <a:p>
            <a:pPr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View expansion of an expression repeats the following replacement step:</a:t>
            </a:r>
          </a:p>
          <a:p>
            <a:pPr>
              <a:buFont typeface="Monotype Sorts" pitchFamily="2" charset="2"/>
              <a:buNone/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repeat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	</a:t>
            </a:r>
            <a:r>
              <a:rPr lang="en-US" altLang="zh-CN" dirty="0" smtClean="0">
                <a:ea typeface="宋体" charset="-122"/>
              </a:rPr>
              <a:t>Find any view relation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sz="2100" i="1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in </a:t>
            </a:r>
            <a:r>
              <a:rPr lang="en-US" altLang="zh-CN" i="1" dirty="0" smtClean="0">
                <a:ea typeface="宋体" charset="-122"/>
              </a:rPr>
              <a:t>e</a:t>
            </a:r>
            <a:r>
              <a:rPr lang="en-US" altLang="zh-CN" sz="2100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	Replace the view relation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sz="2100" i="1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by the expression defining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i="1" baseline="-25000" dirty="0" smtClean="0">
                <a:ea typeface="宋体" charset="-122"/>
              </a:rPr>
              <a:t>i</a:t>
            </a:r>
            <a:r>
              <a:rPr lang="en-US" altLang="zh-CN" sz="2100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until</a:t>
            </a:r>
            <a:r>
              <a:rPr lang="en-US" altLang="zh-CN" dirty="0" smtClean="0">
                <a:ea typeface="宋体" charset="-122"/>
              </a:rPr>
              <a:t> no more view relations are present in </a:t>
            </a:r>
            <a:r>
              <a:rPr lang="en-US" altLang="zh-CN" i="1" dirty="0" smtClean="0">
                <a:ea typeface="宋体" charset="-122"/>
              </a:rPr>
              <a:t>e</a:t>
            </a:r>
            <a:r>
              <a:rPr lang="en-US" altLang="zh-CN" sz="2100" baseline="-25000" dirty="0" smtClean="0">
                <a:ea typeface="宋体" charset="-122"/>
              </a:rPr>
              <a:t>1</a:t>
            </a:r>
            <a:endParaRPr lang="en-US" altLang="zh-CN" sz="2100" dirty="0" smtClean="0">
              <a:ea typeface="宋体" charset="-122"/>
            </a:endParaRPr>
          </a:p>
          <a:p>
            <a:pPr lvl="1">
              <a:tabLst>
                <a:tab pos="681038" algn="l"/>
              </a:tabLst>
            </a:pPr>
            <a:r>
              <a:rPr lang="en-US" altLang="zh-CN" i="1" dirty="0" smtClean="0">
                <a:ea typeface="宋体" charset="-122"/>
              </a:rPr>
              <a:t>As long as the view definitions are not recursive, this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27614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 dirty="0" smtClean="0"/>
              <a:t>create view </a:t>
            </a:r>
            <a:r>
              <a:rPr lang="en-US" altLang="zh-CN" sz="2000" i="1" dirty="0" smtClean="0">
                <a:solidFill>
                  <a:srgbClr val="000099"/>
                </a:solidFill>
              </a:rPr>
              <a:t>physics_fall_2019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select </a:t>
            </a:r>
            <a:r>
              <a:rPr lang="en-US" altLang="zh-CN" sz="2000" i="1" dirty="0" err="1" smtClean="0"/>
              <a:t>course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course_id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sec_id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building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room_number</a:t>
            </a:r>
            <a:r>
              <a:rPr lang="en-US" altLang="zh-CN" sz="2000" i="1" dirty="0" smtClean="0"/>
              <a:t/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course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section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course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course_id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i="1" dirty="0" err="1" smtClean="0"/>
              <a:t>section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course_id</a:t>
            </a:r>
            <a:r>
              <a:rPr lang="en-US" altLang="zh-CN" sz="2000" i="1" dirty="0" smtClean="0"/>
              <a:t/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       </a:t>
            </a:r>
            <a:r>
              <a:rPr lang="en-US" altLang="zh-CN" sz="2000" b="1" dirty="0" smtClean="0"/>
              <a:t>and </a:t>
            </a:r>
            <a:r>
              <a:rPr lang="en-US" altLang="zh-CN" sz="2000" i="1" dirty="0" err="1" smtClean="0"/>
              <a:t>course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dept_name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= ’Physics’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</a:t>
            </a:r>
            <a:r>
              <a:rPr lang="en-US" altLang="zh-CN" sz="2000" b="1" dirty="0" smtClean="0"/>
              <a:t>and </a:t>
            </a:r>
            <a:r>
              <a:rPr lang="en-US" altLang="zh-CN" sz="2000" i="1" dirty="0" err="1" smtClean="0"/>
              <a:t>section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semester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= ’Fall’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</a:t>
            </a:r>
            <a:r>
              <a:rPr lang="en-US" altLang="zh-CN" sz="2000" b="1" dirty="0" smtClean="0"/>
              <a:t>and </a:t>
            </a:r>
            <a:r>
              <a:rPr lang="en-US" altLang="zh-CN" sz="2000" i="1" dirty="0" err="1" smtClean="0"/>
              <a:t>section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year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= ’2019’;</a:t>
            </a:r>
            <a:endParaRPr lang="en-US" altLang="zh-CN" dirty="0" smtClean="0"/>
          </a:p>
          <a:p>
            <a:r>
              <a:rPr lang="en-US" altLang="zh-CN" sz="2000" b="1" dirty="0" smtClean="0"/>
              <a:t>create view </a:t>
            </a:r>
            <a:r>
              <a:rPr lang="en-US" altLang="zh-CN" sz="2000" i="1" dirty="0" smtClean="0"/>
              <a:t>physics_fall_2019_watson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select </a:t>
            </a:r>
            <a:r>
              <a:rPr lang="en-US" altLang="zh-CN" sz="2000" i="1" dirty="0" err="1" smtClean="0"/>
              <a:t>course_id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room_number</a:t>
            </a:r>
            <a:r>
              <a:rPr lang="en-US" altLang="zh-CN" sz="2000" i="1" dirty="0" smtClean="0"/>
              <a:t/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>
                <a:solidFill>
                  <a:srgbClr val="000099"/>
                </a:solidFill>
              </a:rPr>
              <a:t>physics_fall_2019</a:t>
            </a:r>
            <a:r>
              <a:rPr lang="en-US" altLang="zh-CN" sz="2000" i="1" dirty="0" smtClean="0"/>
              <a:t/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smtClean="0"/>
              <a:t>building</a:t>
            </a:r>
            <a:r>
              <a:rPr lang="en-US" altLang="zh-CN" sz="2000" dirty="0" smtClean="0"/>
              <a:t>= ’Watson’;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9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Expand use of a view in a query/another view</a:t>
            </a:r>
          </a:p>
          <a:p>
            <a:endParaRPr lang="en-US" altLang="zh-CN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477963" y="1704975"/>
            <a:ext cx="71929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US" altLang="zh-CN" sz="2000" b="1" dirty="0"/>
              <a:t>create view </a:t>
            </a:r>
            <a:r>
              <a:rPr lang="en-US" altLang="zh-CN" sz="2000" i="1" dirty="0" smtClean="0"/>
              <a:t>physics_fall_2019_watson </a:t>
            </a:r>
            <a:r>
              <a:rPr lang="en-US" altLang="zh-CN" sz="2000" b="1" dirty="0"/>
              <a:t>as</a:t>
            </a:r>
          </a:p>
          <a:p>
            <a:pPr algn="l"/>
            <a:r>
              <a:rPr lang="en-US" altLang="zh-CN" sz="2000" dirty="0"/>
              <a:t>(</a:t>
            </a:r>
            <a:r>
              <a:rPr lang="en-US" altLang="zh-CN" sz="2000" b="1" dirty="0"/>
              <a:t>select </a:t>
            </a:r>
            <a:r>
              <a:rPr lang="en-US" altLang="zh-CN" sz="2000" i="1" dirty="0" err="1"/>
              <a:t>course_id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room_number</a:t>
            </a:r>
            <a:endParaRPr lang="en-US" altLang="zh-CN" sz="2000" i="1" dirty="0"/>
          </a:p>
          <a:p>
            <a:pPr algn="l"/>
            <a:r>
              <a:rPr lang="en-US" altLang="zh-CN" sz="2000" b="1" dirty="0"/>
              <a:t>from </a:t>
            </a:r>
            <a:r>
              <a:rPr lang="en-US" altLang="zh-CN" sz="2000" dirty="0"/>
              <a:t>(</a:t>
            </a:r>
            <a:r>
              <a:rPr lang="en-US" altLang="zh-CN" sz="2000" b="1" dirty="0"/>
              <a:t>select </a:t>
            </a:r>
            <a:r>
              <a:rPr lang="en-US" altLang="zh-CN" sz="2000" i="1" dirty="0" err="1"/>
              <a:t>course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course_id</a:t>
            </a:r>
            <a:r>
              <a:rPr lang="en-US" altLang="zh-CN" sz="2000" dirty="0"/>
              <a:t>, </a:t>
            </a:r>
            <a:r>
              <a:rPr lang="en-US" altLang="zh-CN" sz="2000" i="1" dirty="0"/>
              <a:t>building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room_number</a:t>
            </a:r>
            <a:endParaRPr lang="en-US" altLang="zh-CN" sz="2000" i="1" dirty="0"/>
          </a:p>
          <a:p>
            <a:pPr algn="l"/>
            <a:r>
              <a:rPr lang="en-US" altLang="zh-CN" sz="2000" b="1" dirty="0"/>
              <a:t>          from </a:t>
            </a:r>
            <a:r>
              <a:rPr lang="en-US" altLang="zh-CN" sz="2000" i="1" dirty="0"/>
              <a:t>course</a:t>
            </a:r>
            <a:r>
              <a:rPr lang="en-US" altLang="zh-CN" sz="2000" dirty="0"/>
              <a:t>, </a:t>
            </a:r>
            <a:r>
              <a:rPr lang="en-US" altLang="zh-CN" sz="2000" i="1" dirty="0"/>
              <a:t>section</a:t>
            </a:r>
          </a:p>
          <a:p>
            <a:pPr algn="l"/>
            <a:r>
              <a:rPr lang="en-US" altLang="zh-CN" sz="2000" b="1" dirty="0"/>
              <a:t>          where </a:t>
            </a:r>
            <a:r>
              <a:rPr lang="en-US" altLang="zh-CN" sz="2000" i="1" dirty="0" err="1"/>
              <a:t>course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course_id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i="1" dirty="0" err="1"/>
              <a:t>section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course_id</a:t>
            </a:r>
            <a:endParaRPr lang="en-US" altLang="zh-CN" sz="2000" i="1" dirty="0"/>
          </a:p>
          <a:p>
            <a:pPr algn="l"/>
            <a:r>
              <a:rPr lang="en-US" altLang="zh-CN" sz="2000" b="1" dirty="0"/>
              <a:t>               and </a:t>
            </a:r>
            <a:r>
              <a:rPr lang="en-US" altLang="zh-CN" sz="2000" i="1" dirty="0" err="1"/>
              <a:t>course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</a:t>
            </a:r>
            <a:r>
              <a:rPr lang="en-US" altLang="zh-CN" sz="2000" dirty="0"/>
              <a:t>= ’Physics’</a:t>
            </a:r>
          </a:p>
          <a:p>
            <a:pPr algn="l"/>
            <a:r>
              <a:rPr lang="en-US" altLang="zh-CN" sz="2000" b="1" dirty="0"/>
              <a:t>               and </a:t>
            </a:r>
            <a:r>
              <a:rPr lang="en-US" altLang="zh-CN" sz="2000" i="1" dirty="0" err="1"/>
              <a:t>section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semester</a:t>
            </a:r>
            <a:r>
              <a:rPr lang="en-US" altLang="zh-CN" sz="2000" i="1" dirty="0"/>
              <a:t> </a:t>
            </a:r>
            <a:r>
              <a:rPr lang="en-US" altLang="zh-CN" sz="2000" dirty="0"/>
              <a:t>= ’Fall’</a:t>
            </a:r>
          </a:p>
          <a:p>
            <a:pPr algn="l"/>
            <a:r>
              <a:rPr lang="en-US" altLang="zh-CN" sz="2000" b="1" dirty="0"/>
              <a:t>               and </a:t>
            </a:r>
            <a:r>
              <a:rPr lang="en-US" altLang="zh-CN" sz="2000" i="1" dirty="0" err="1"/>
              <a:t>section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year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’2019’)</a:t>
            </a:r>
            <a:endParaRPr lang="en-US" altLang="zh-CN" sz="2000" dirty="0"/>
          </a:p>
          <a:p>
            <a:pPr algn="l"/>
            <a:r>
              <a:rPr lang="en-US" altLang="zh-CN" sz="2000" b="1" dirty="0"/>
              <a:t>where </a:t>
            </a:r>
            <a:r>
              <a:rPr lang="en-US" altLang="zh-CN" sz="2000" i="1" dirty="0"/>
              <a:t>building</a:t>
            </a:r>
            <a:r>
              <a:rPr lang="en-US" altLang="zh-CN" sz="2000" dirty="0"/>
              <a:t>= ’Watson’;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826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Update of a View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51750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zh-CN" sz="2000" dirty="0" smtClean="0"/>
              <a:t>Views are a useful tool for query, and it is an important feature to </a:t>
            </a:r>
            <a:r>
              <a:rPr lang="en-US" altLang="zh-CN" dirty="0" smtClean="0"/>
              <a:t>implement the logical data independence. However, it will create some difficulty to update a view. </a:t>
            </a:r>
            <a:endParaRPr lang="en-US" altLang="zh-CN" sz="2000" dirty="0" smtClean="0"/>
          </a:p>
          <a:p>
            <a:pPr>
              <a:tabLst>
                <a:tab pos="1085850" algn="l"/>
              </a:tabLst>
            </a:pPr>
            <a:r>
              <a:rPr lang="en-US" altLang="zh-CN" sz="2000" dirty="0" smtClean="0"/>
              <a:t>Add a new tuple to </a:t>
            </a:r>
            <a:r>
              <a:rPr lang="en-US" altLang="zh-CN" sz="2000" i="1" dirty="0" smtClean="0"/>
              <a:t>faculty </a:t>
            </a:r>
            <a:r>
              <a:rPr lang="en-US" altLang="zh-CN" sz="2000" dirty="0" smtClean="0"/>
              <a:t>view which we defined earlier</a:t>
            </a:r>
            <a:endParaRPr lang="en-US" altLang="zh-CN" sz="2000" b="1" dirty="0" smtClean="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800" b="1" dirty="0" smtClean="0"/>
              <a:t>insert into </a:t>
            </a:r>
            <a:r>
              <a:rPr lang="en-US" altLang="zh-CN" sz="1800" i="1" dirty="0" smtClean="0"/>
              <a:t>faculty </a:t>
            </a:r>
            <a:r>
              <a:rPr lang="en-US" altLang="zh-CN" sz="1800" b="1" dirty="0" smtClean="0"/>
              <a:t>values </a:t>
            </a:r>
            <a:r>
              <a:rPr lang="en-US" altLang="zh-CN" sz="1800" dirty="0" smtClean="0"/>
              <a:t>(’30765’, ’Green’, ’Music’);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 dirty="0" smtClean="0"/>
              <a:t>	    </a:t>
            </a:r>
            <a:r>
              <a:rPr lang="en-US" altLang="zh-CN" sz="1800" dirty="0" smtClean="0"/>
              <a:t>This insertion would be represented by the insertion of the tuple</a:t>
            </a:r>
            <a:endParaRPr lang="en-US" altLang="zh-CN" sz="2000" b="1" dirty="0" smtClean="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1800" dirty="0" smtClean="0"/>
              <a:t>			(’30765’, ’Green’, ’Music’, </a:t>
            </a:r>
            <a:r>
              <a:rPr lang="en-US" altLang="zh-CN" sz="1800" dirty="0" smtClean="0">
                <a:solidFill>
                  <a:srgbClr val="FF0000"/>
                </a:solidFill>
              </a:rPr>
              <a:t>null</a:t>
            </a:r>
            <a:r>
              <a:rPr lang="en-US" altLang="zh-CN" sz="1800" dirty="0" smtClean="0"/>
              <a:t>)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1800" dirty="0" smtClean="0"/>
              <a:t>	     into the </a:t>
            </a:r>
            <a:r>
              <a:rPr lang="en-US" altLang="zh-CN" sz="1800" i="1" dirty="0" smtClean="0"/>
              <a:t>instructor</a:t>
            </a:r>
            <a:r>
              <a:rPr lang="en-US" altLang="zh-CN" sz="1800" dirty="0" smtClean="0"/>
              <a:t> relation </a:t>
            </a:r>
          </a:p>
        </p:txBody>
      </p:sp>
    </p:spTree>
    <p:extLst>
      <p:ext uri="{BB962C8B-B14F-4D97-AF65-F5344CB8AC3E}">
        <p14:creationId xmlns:p14="http://schemas.microsoft.com/office/powerpoint/2010/main" val="32953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282" y="525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7" y="995568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1553497" y="1415845"/>
            <a:ext cx="580103" cy="875071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>A key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Update of a </a:t>
            </a:r>
            <a:r>
              <a:rPr lang="en-US" dirty="0" smtClean="0"/>
              <a:t>View(Cont.)</a:t>
            </a:r>
            <a:endParaRPr lang="en-US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315325" cy="4876800"/>
          </a:xfrm>
        </p:spPr>
        <p:txBody>
          <a:bodyPr/>
          <a:lstStyle/>
          <a:p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history_instructors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select </a:t>
            </a:r>
            <a:r>
              <a:rPr lang="en-US" altLang="zh-CN" sz="2000" dirty="0" smtClean="0"/>
              <a:t>*</a:t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= </a:t>
            </a:r>
            <a:r>
              <a:rPr lang="en-US" altLang="zh-CN" sz="2000" dirty="0" smtClean="0">
                <a:solidFill>
                  <a:srgbClr val="C00000"/>
                </a:solidFill>
              </a:rPr>
              <a:t>’History’</a:t>
            </a:r>
            <a:r>
              <a:rPr lang="en-US" altLang="zh-CN" sz="2000" dirty="0" smtClean="0"/>
              <a:t>;</a:t>
            </a:r>
            <a:endParaRPr lang="en-US" altLang="zh-CN" dirty="0" smtClean="0"/>
          </a:p>
          <a:p>
            <a:r>
              <a:rPr lang="en-US" altLang="zh-CN" sz="2000" dirty="0" smtClean="0"/>
              <a:t>What happens if we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insert </a:t>
            </a:r>
            <a:r>
              <a:rPr lang="en-US" altLang="zh-CN" dirty="0">
                <a:solidFill>
                  <a:srgbClr val="002060"/>
                </a:solidFill>
              </a:rPr>
              <a:t>into </a:t>
            </a:r>
            <a:r>
              <a:rPr lang="en-US" altLang="zh-CN" i="1" dirty="0" err="1" smtClean="0">
                <a:solidFill>
                  <a:srgbClr val="002060"/>
                </a:solidFill>
              </a:rPr>
              <a:t>history_instructors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values (</a:t>
            </a:r>
            <a:r>
              <a:rPr lang="en-US" altLang="zh-CN" sz="1800" dirty="0" smtClean="0">
                <a:solidFill>
                  <a:srgbClr val="002060"/>
                </a:solidFill>
              </a:rPr>
              <a:t>’25566’, ’Brown’, </a:t>
            </a:r>
            <a:r>
              <a:rPr lang="en-US" altLang="zh-CN" sz="1800" dirty="0" smtClean="0">
                <a:solidFill>
                  <a:srgbClr val="C00000"/>
                </a:solidFill>
              </a:rPr>
              <a:t>’Biology’</a:t>
            </a:r>
            <a:r>
              <a:rPr lang="en-US" altLang="zh-CN" sz="1800" dirty="0" smtClean="0">
                <a:solidFill>
                  <a:srgbClr val="002060"/>
                </a:solidFill>
              </a:rPr>
              <a:t>, 100000)</a:t>
            </a:r>
            <a:endParaRPr lang="en-US" altLang="zh-CN" sz="1800" i="1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charset="2"/>
              </a:rPr>
              <a:t>By </a:t>
            </a:r>
            <a:r>
              <a:rPr lang="en-US" altLang="zh-CN" dirty="0">
                <a:ea typeface="宋体" charset="-122"/>
                <a:sym typeface="Symbol" charset="2"/>
              </a:rPr>
              <a:t>default, it would be allowed, however, the inserted tuple is not belong to the view. </a:t>
            </a:r>
            <a:r>
              <a:rPr lang="en-US" altLang="zh-CN" dirty="0" smtClean="0">
                <a:ea typeface="宋体" charset="-122"/>
                <a:sym typeface="Symbol" charset="2"/>
              </a:rPr>
              <a:t>You </a:t>
            </a:r>
            <a:r>
              <a:rPr lang="en-US" altLang="zh-CN" dirty="0">
                <a:ea typeface="宋体" charset="-122"/>
                <a:sym typeface="Symbol" charset="2"/>
              </a:rPr>
              <a:t>can not find it </a:t>
            </a:r>
            <a:r>
              <a:rPr lang="en-US" altLang="zh-CN" dirty="0" smtClean="0">
                <a:ea typeface="宋体" charset="-122"/>
                <a:sym typeface="Symbol" charset="2"/>
              </a:rPr>
              <a:t>using:  </a:t>
            </a:r>
            <a:r>
              <a:rPr lang="en-US" altLang="zh-CN" dirty="0" smtClean="0">
                <a:solidFill>
                  <a:srgbClr val="002060"/>
                </a:solidFill>
                <a:ea typeface="宋体" charset="-122"/>
                <a:sym typeface="Symbol" charset="2"/>
              </a:rPr>
              <a:t>select * from </a:t>
            </a:r>
            <a:r>
              <a:rPr lang="en-US" altLang="zh-CN" i="1" dirty="0" err="1" smtClean="0">
                <a:solidFill>
                  <a:srgbClr val="002060"/>
                </a:solidFill>
                <a:ea typeface="宋体" charset="-122"/>
                <a:sym typeface="Symbol" charset="2"/>
              </a:rPr>
              <a:t>history_instructors</a:t>
            </a:r>
            <a:r>
              <a:rPr lang="en-US" altLang="zh-CN" dirty="0">
                <a:ea typeface="宋体" charset="-122"/>
                <a:sym typeface="Symbol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So “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With Check Option</a:t>
            </a:r>
            <a:r>
              <a:rPr lang="en-US" altLang="zh-CN" dirty="0">
                <a:ea typeface="宋体" charset="-122"/>
              </a:rPr>
              <a:t>” is introduced in SQL, to check the WHERE clause condition in view definition before insert a tuple to the view. If we add “With Check Option” to the end of above view definition. The insertion will be rejected.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76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</a:rPr>
              <a:t>Updates </a:t>
            </a:r>
            <a:r>
              <a:rPr lang="en-US" sz="2800" dirty="0">
                <a:ea typeface="+mj-ea"/>
              </a:rPr>
              <a:t>cannot be Translated Uniquely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331913"/>
            <a:ext cx="7845425" cy="4344987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instructor_info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select </a:t>
            </a:r>
            <a:r>
              <a:rPr lang="en-US" altLang="zh-CN" sz="2000" i="1" dirty="0" smtClean="0"/>
              <a:t>ID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name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building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department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instructor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= </a:t>
            </a:r>
            <a:r>
              <a:rPr lang="en-US" altLang="zh-CN" sz="2000" i="1" dirty="0" err="1" smtClean="0"/>
              <a:t>department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;</a:t>
            </a:r>
            <a:endParaRPr lang="en-US" altLang="zh-CN" dirty="0" smtClean="0"/>
          </a:p>
          <a:p>
            <a:r>
              <a:rPr lang="en-US" altLang="zh-CN" sz="2000" b="1" dirty="0" smtClean="0">
                <a:sym typeface="Symbol" charset="2"/>
              </a:rPr>
              <a:t>insert into</a:t>
            </a:r>
            <a:r>
              <a:rPr lang="en-US" altLang="zh-CN" b="1" dirty="0" smtClean="0">
                <a:sym typeface="Symbol" charset="2"/>
              </a:rPr>
              <a:t> </a:t>
            </a:r>
            <a:r>
              <a:rPr lang="en-US" altLang="zh-CN" sz="2000" i="1" dirty="0" err="1" smtClean="0">
                <a:sym typeface="Symbol" charset="2"/>
              </a:rPr>
              <a:t>instructor_info</a:t>
            </a:r>
            <a:r>
              <a:rPr lang="en-US" altLang="zh-CN" sz="2000" i="1" dirty="0" smtClean="0">
                <a:sym typeface="Symbol" charset="2"/>
              </a:rPr>
              <a:t> </a:t>
            </a:r>
            <a:r>
              <a:rPr lang="en-US" altLang="zh-CN" sz="2000" b="1" dirty="0" smtClean="0">
                <a:sym typeface="Symbol" charset="2"/>
              </a:rPr>
              <a:t>values </a:t>
            </a:r>
            <a:r>
              <a:rPr lang="en-US" altLang="zh-CN" sz="2000" dirty="0" smtClean="0">
                <a:sym typeface="Symbol" charset="2"/>
              </a:rPr>
              <a:t>(’69987’, ’White’, ’Taylor’);</a:t>
            </a:r>
            <a:endParaRPr lang="en-US" altLang="zh-CN" dirty="0" smtClean="0">
              <a:sym typeface="Symbol" charset="2"/>
            </a:endParaRPr>
          </a:p>
          <a:p>
            <a:pPr lvl="2"/>
            <a:r>
              <a:rPr lang="en-US" altLang="zh-CN" sz="2000" dirty="0" smtClean="0"/>
              <a:t>which department, if multiple departments in Taylor?</a:t>
            </a:r>
            <a:endParaRPr lang="en-US" altLang="zh-CN" dirty="0" smtClean="0"/>
          </a:p>
          <a:p>
            <a:pPr lvl="2"/>
            <a:r>
              <a:rPr lang="en-US" altLang="zh-CN" sz="2000" dirty="0" smtClean="0"/>
              <a:t>what if no department is in Taylor?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345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Updatable View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Most SQL implementations allow updates only on simple views defined on a single relation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FROM clause has only one relation;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SELECT clause contains only attribute names of the relation, and does not have any expressions, aggregates, or distinct specifications;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Any attributes does not listed in the select clause can be set to null, or has default value;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query does not have a group by or having clause.</a:t>
            </a:r>
          </a:p>
          <a:p>
            <a:r>
              <a:rPr lang="en-US" altLang="zh-CN" smtClean="0">
                <a:ea typeface="宋体" charset="-122"/>
              </a:rPr>
              <a:t>New SQL standard (SQL:1999) allow more views updatable, however, the rules becomes much more complex.</a:t>
            </a: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Materialized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a typeface="宋体" charset="-122"/>
              </a:rPr>
              <a:t>Views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Materializing a view</a:t>
            </a:r>
            <a:r>
              <a:rPr lang="en-US" altLang="zh-CN" dirty="0" smtClean="0"/>
              <a:t>: create a physical table containing all the tuples in the result of the query defining the view</a:t>
            </a:r>
          </a:p>
          <a:p>
            <a:pPr lvl="1">
              <a:buClr>
                <a:srgbClr val="CC3300"/>
              </a:buClr>
            </a:pPr>
            <a:r>
              <a:rPr lang="en-US" altLang="zh-CN" dirty="0">
                <a:solidFill>
                  <a:srgbClr val="000000"/>
                </a:solidFill>
              </a:rPr>
              <a:t>Use materialized view for frequently query over the view, and require high performance. </a:t>
            </a:r>
          </a:p>
          <a:p>
            <a:r>
              <a:rPr lang="en-US" altLang="zh-CN" dirty="0" smtClean="0"/>
              <a:t>If relations used in the query are updated, the materialized view result becomes out of date</a:t>
            </a:r>
          </a:p>
          <a:p>
            <a:pPr lvl="1"/>
            <a:r>
              <a:rPr lang="en-US" altLang="zh-CN" dirty="0" smtClean="0"/>
              <a:t>Need </a:t>
            </a:r>
            <a:r>
              <a:rPr lang="en-US" altLang="zh-CN" dirty="0" smtClean="0"/>
              <a:t>to </a:t>
            </a:r>
            <a:r>
              <a:rPr lang="en-US" altLang="zh-CN" b="1" dirty="0" smtClean="0">
                <a:solidFill>
                  <a:srgbClr val="000099"/>
                </a:solidFill>
              </a:rPr>
              <a:t>maintain</a:t>
            </a:r>
            <a:r>
              <a:rPr lang="en-US" altLang="zh-CN" dirty="0" smtClean="0"/>
              <a:t> the view, by updating the view whenever the underlying relations are updated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Internal trigger mechanism to maintain the data consistency of materialized view.</a:t>
            </a:r>
            <a:endParaRPr lang="en-US" altLang="zh-CN" dirty="0" smtClean="0"/>
          </a:p>
          <a:p>
            <a:pPr lvl="0">
              <a:buClr>
                <a:srgbClr val="CC3300"/>
              </a:buClr>
            </a:pPr>
            <a:r>
              <a:rPr lang="en-US" altLang="zh-CN" b="1" dirty="0" smtClean="0"/>
              <a:t>Materialized view</a:t>
            </a:r>
            <a:r>
              <a:rPr lang="en-US" altLang="zh-CN" dirty="0" smtClean="0"/>
              <a:t> is not defined in SQL standard, but it been implemented by most of DBMS.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4319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The end of lecture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Membership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3353480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dirty="0" smtClean="0"/>
              <a:t>Find courses offered in Fall 2019 and in Spring 2020</a:t>
            </a:r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 smtClean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dirty="0" smtClean="0"/>
              <a:t>Find courses offered in Fall 2019 but not in Spring 2020</a:t>
            </a:r>
          </a:p>
          <a:p>
            <a:pPr marL="0" indent="0">
              <a:buNone/>
              <a:tabLst>
                <a:tab pos="1027113" algn="l"/>
              </a:tabLst>
            </a:pPr>
            <a:endParaRPr lang="en-US" altLang="en-US" dirty="0" smtClean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625600" y="1600654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distinct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’Fall’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</a:t>
            </a:r>
            <a:r>
              <a:rPr kumimoji="0" lang="en-US" altLang="en-US" sz="1600" dirty="0" smtClean="0"/>
              <a:t>2019 </a:t>
            </a:r>
            <a:r>
              <a:rPr kumimoji="0" lang="en-US" altLang="en-US" sz="1600" b="1" dirty="0"/>
              <a:t>and </a:t>
            </a:r>
            <a:br>
              <a:rPr kumimoji="0" lang="en-US" altLang="en-US" sz="1600" b="1" dirty="0"/>
            </a:br>
            <a:r>
              <a:rPr kumimoji="0" lang="en-US" altLang="en-US" sz="1600" b="1" dirty="0"/>
              <a:t>           </a:t>
            </a:r>
            <a:r>
              <a:rPr kumimoji="0" lang="en-US" altLang="en-US" sz="1600" i="1" dirty="0" err="1">
                <a:solidFill>
                  <a:srgbClr val="FF0000"/>
                </a:solidFill>
              </a:rPr>
              <a:t>course_id</a:t>
            </a:r>
            <a:r>
              <a:rPr kumimoji="0" lang="en-US" altLang="en-US" sz="1600" i="1" dirty="0">
                <a:solidFill>
                  <a:srgbClr val="FF0000"/>
                </a:solidFill>
              </a:rPr>
              <a:t> </a:t>
            </a:r>
            <a:r>
              <a:rPr kumimoji="0" lang="en-US" altLang="en-US" sz="1600" i="1" dirty="0" smtClean="0">
                <a:solidFill>
                  <a:srgbClr val="FF0000"/>
                </a:solidFill>
              </a:rPr>
              <a:t> </a:t>
            </a:r>
            <a:r>
              <a:rPr kumimoji="0" lang="en-US" altLang="en-US" sz="1600" b="1" dirty="0" smtClean="0">
                <a:solidFill>
                  <a:srgbClr val="FF0000"/>
                </a:solidFill>
              </a:rPr>
              <a:t>in </a:t>
            </a:r>
            <a:r>
              <a:rPr kumimoji="0" lang="en-US" altLang="en-US" sz="1600" dirty="0" smtClean="0"/>
              <a:t>( </a:t>
            </a:r>
            <a:r>
              <a:rPr kumimoji="0" lang="en-US" altLang="en-US" sz="1600" b="1" dirty="0" smtClean="0"/>
              <a:t>select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</a:t>
            </a:r>
            <a:r>
              <a:rPr kumimoji="0" lang="en-US" altLang="en-US" sz="1600" b="1" dirty="0" smtClean="0"/>
              <a:t>  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</a:t>
            </a:r>
            <a:r>
              <a:rPr kumimoji="0" lang="en-US" altLang="en-US" sz="1600" b="1" dirty="0" smtClean="0"/>
              <a:t>  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’Spring’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</a:t>
            </a:r>
            <a:r>
              <a:rPr kumimoji="0" lang="en-US" altLang="en-US" sz="1600" dirty="0" smtClean="0"/>
              <a:t>2020);</a:t>
            </a:r>
            <a:endParaRPr kumimoji="0" lang="en-US" altLang="en-US" sz="1600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625600" y="4084410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distinct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’Fall’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</a:t>
            </a:r>
            <a:r>
              <a:rPr kumimoji="0" lang="en-US" altLang="en-US" sz="1600" dirty="0" smtClean="0"/>
              <a:t>2019 </a:t>
            </a:r>
            <a:r>
              <a:rPr kumimoji="0" lang="en-US" altLang="en-US" sz="1600" b="1" dirty="0"/>
              <a:t>and </a:t>
            </a:r>
            <a:br>
              <a:rPr kumimoji="0" lang="en-US" altLang="en-US" sz="1600" b="1" dirty="0"/>
            </a:br>
            <a:r>
              <a:rPr kumimoji="0" lang="en-US" altLang="en-US" sz="1600" b="1" dirty="0"/>
              <a:t>           </a:t>
            </a:r>
            <a:r>
              <a:rPr kumimoji="0" lang="en-US" altLang="en-US" sz="1600" i="1" dirty="0" err="1">
                <a:solidFill>
                  <a:srgbClr val="FF0000"/>
                </a:solidFill>
              </a:rPr>
              <a:t>course_id</a:t>
            </a:r>
            <a:r>
              <a:rPr kumimoji="0" lang="en-US" altLang="en-US" sz="1600" i="1" dirty="0">
                <a:solidFill>
                  <a:srgbClr val="FF0000"/>
                </a:solidFill>
              </a:rPr>
              <a:t> 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not in </a:t>
            </a:r>
            <a:r>
              <a:rPr kumimoji="0" lang="en-US" altLang="en-US" sz="1600" dirty="0" smtClean="0"/>
              <a:t>( </a:t>
            </a:r>
            <a:r>
              <a:rPr kumimoji="0" lang="en-US" altLang="en-US" sz="1600" b="1" dirty="0" smtClean="0"/>
              <a:t>select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   </a:t>
            </a:r>
            <a:r>
              <a:rPr kumimoji="0" lang="en-US" altLang="en-US" sz="1600" b="1" dirty="0" smtClean="0"/>
              <a:t> 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   </a:t>
            </a:r>
            <a:r>
              <a:rPr kumimoji="0" lang="en-US" altLang="en-US" sz="1600" b="1" dirty="0" smtClean="0"/>
              <a:t> 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’Spring’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</a:t>
            </a:r>
            <a:r>
              <a:rPr kumimoji="0" lang="en-US" altLang="en-US" sz="1600" dirty="0" smtClean="0"/>
              <a:t>2020);</a:t>
            </a:r>
            <a:endParaRPr kumimoji="0"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98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Membership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dirty="0" smtClean="0"/>
              <a:t>Find the total number of (distinct) students who have taken course sections taught by the instructor named “Dr. Zhou”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 smtClean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 smtClean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 smtClean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dirty="0" smtClean="0"/>
              <a:t>Note: Above query can be written in a much simpler manner.  </a:t>
            </a:r>
            <a:br>
              <a:rPr lang="en-US" altLang="en-US" dirty="0" smtClean="0"/>
            </a:br>
            <a:r>
              <a:rPr lang="en-US" altLang="en-US" dirty="0" smtClean="0"/>
              <a:t>     The formulation above is simply to illustrate SQL features.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87525" y="2096861"/>
            <a:ext cx="580960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count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distinct </a:t>
            </a:r>
            <a:r>
              <a:rPr kumimoji="0" lang="en-US" altLang="en-US" sz="1600" i="1" dirty="0"/>
              <a:t>ID</a:t>
            </a:r>
            <a:r>
              <a:rPr kumimoji="0" lang="en-US" altLang="en-US" sz="16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b="1" dirty="0" smtClean="0"/>
              <a:t> </a:t>
            </a:r>
            <a:r>
              <a:rPr kumimoji="0" lang="en-US" altLang="en-US" sz="1600" i="1" dirty="0" smtClean="0"/>
              <a:t>takes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dirty="0"/>
              <a:t>(</a:t>
            </a:r>
            <a:r>
              <a:rPr kumimoji="0" lang="en-US" altLang="en-US" sz="1600" i="1" dirty="0" err="1"/>
              <a:t>course_id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 err="1"/>
              <a:t>sec_id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semester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)</a:t>
            </a:r>
            <a:r>
              <a:rPr kumimoji="0" lang="en-US" altLang="en-US" sz="1600" dirty="0">
                <a:solidFill>
                  <a:srgbClr val="FF0000"/>
                </a:solidFill>
              </a:rPr>
              <a:t>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in </a:t>
            </a:r>
            <a:r>
              <a:rPr kumimoji="0" lang="en-US" altLang="en-US" sz="1600" b="1" dirty="0"/>
              <a:t/>
            </a:r>
            <a:br>
              <a:rPr kumimoji="0" lang="en-US" altLang="en-US" sz="1600" b="1" dirty="0"/>
            </a:br>
            <a:r>
              <a:rPr kumimoji="0" lang="en-US" altLang="en-US" sz="1600" b="1" dirty="0"/>
              <a:t>                               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 err="1"/>
              <a:t>course_id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 err="1"/>
              <a:t>sec_id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semester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year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from </a:t>
            </a:r>
            <a:r>
              <a:rPr kumimoji="0" lang="en-US" altLang="en-US" sz="1600" i="1" dirty="0"/>
              <a:t>teaches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where </a:t>
            </a:r>
            <a:r>
              <a:rPr kumimoji="0" lang="en-US" altLang="en-US" sz="1600" i="1" dirty="0" smtClean="0"/>
              <a:t>teaches</a:t>
            </a:r>
            <a:r>
              <a:rPr kumimoji="0" lang="en-US" altLang="en-US" sz="1600" dirty="0" smtClean="0"/>
              <a:t>.</a:t>
            </a:r>
            <a:r>
              <a:rPr kumimoji="0" lang="en-US" altLang="en-US" sz="1600" i="1" dirty="0" smtClean="0"/>
              <a:t>ID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in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	( 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 smtClean="0"/>
              <a:t>ID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	</a:t>
            </a:r>
            <a:r>
              <a:rPr kumimoji="0" lang="en-US" altLang="en-US" sz="1600" b="1" dirty="0"/>
              <a:t>   from </a:t>
            </a:r>
            <a:r>
              <a:rPr kumimoji="0" lang="en-US" altLang="en-US" sz="1600" i="1" dirty="0" smtClean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	   </a:t>
            </a:r>
            <a:r>
              <a:rPr kumimoji="0" lang="en-US" altLang="en-US" sz="1600" b="1" dirty="0"/>
              <a:t>where </a:t>
            </a:r>
            <a:r>
              <a:rPr kumimoji="0" lang="en-US" altLang="en-US" sz="1600" i="1" dirty="0" smtClean="0"/>
              <a:t>name = ‘Dr. Zhou’ 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</a:t>
            </a:r>
            <a:r>
              <a:rPr kumimoji="0" lang="en-US" altLang="en-US" sz="1600" dirty="0" smtClean="0"/>
              <a:t>);</a:t>
            </a:r>
            <a:endParaRPr kumimoji="0"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2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Set Comparison – “some” Clause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 smtClean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 smtClean="0"/>
          </a:p>
          <a:p>
            <a:pPr defTabSz="915988">
              <a:tabLst>
                <a:tab pos="1830388" algn="l"/>
              </a:tabLst>
            </a:pPr>
            <a:r>
              <a:rPr lang="en-US" altLang="en-US" dirty="0" smtClean="0"/>
              <a:t>Same query using &gt; some clause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957388" y="3684363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</a:t>
            </a:r>
            <a:r>
              <a:rPr kumimoji="0" lang="en-US" altLang="en-US" sz="1600" i="1" dirty="0" smtClean="0"/>
              <a:t>ID, name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>
                <a:solidFill>
                  <a:srgbClr val="FF0000"/>
                </a:solidFill>
              </a:rPr>
              <a:t>salary </a:t>
            </a:r>
            <a:r>
              <a:rPr kumimoji="0" lang="en-US" altLang="en-US" sz="1600" dirty="0">
                <a:solidFill>
                  <a:srgbClr val="FF0000"/>
                </a:solidFill>
              </a:rPr>
              <a:t>&gt;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some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/>
              <a:t>salary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where </a:t>
            </a:r>
            <a:r>
              <a:rPr kumimoji="0" lang="en-US" altLang="en-US" sz="1600" i="1" dirty="0" err="1"/>
              <a:t>dept</a:t>
            </a:r>
            <a:r>
              <a:rPr kumimoji="0" lang="en-US" altLang="en-US" sz="1600" i="1" dirty="0"/>
              <a:t> name </a:t>
            </a:r>
            <a:r>
              <a:rPr kumimoji="0" lang="en-US" altLang="en-US" sz="1600" dirty="0"/>
              <a:t>= ’Biology’);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952625" y="1957388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distinct </a:t>
            </a:r>
            <a:r>
              <a:rPr kumimoji="0" lang="en-US" altLang="en-US" sz="1600" i="1" dirty="0" smtClean="0"/>
              <a:t>T.ID ,T</a:t>
            </a:r>
            <a:r>
              <a:rPr kumimoji="0" lang="en-US" altLang="en-US" sz="1600" dirty="0" smtClean="0"/>
              <a:t>.</a:t>
            </a:r>
            <a:r>
              <a:rPr kumimoji="0" lang="en-US" altLang="en-US" sz="1600" i="1" dirty="0" smtClean="0"/>
              <a:t>name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instructor </a:t>
            </a:r>
            <a:r>
              <a:rPr kumimoji="0" lang="en-US" altLang="en-US" sz="1600" b="1" dirty="0"/>
              <a:t>as </a:t>
            </a:r>
            <a:r>
              <a:rPr kumimoji="0" lang="en-US" altLang="en-US" sz="1600" i="1" dirty="0"/>
              <a:t>T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instructor </a:t>
            </a:r>
            <a:r>
              <a:rPr kumimoji="0" lang="en-US" altLang="en-US" sz="1600" b="1" dirty="0"/>
              <a:t>as </a:t>
            </a:r>
            <a:r>
              <a:rPr kumimoji="0" lang="en-US" altLang="en-US" sz="1600" i="1" dirty="0"/>
              <a:t>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 err="1"/>
              <a:t>T.salary</a:t>
            </a:r>
            <a:r>
              <a:rPr kumimoji="0" lang="en-US" altLang="en-US" sz="1600" i="1" dirty="0"/>
              <a:t> </a:t>
            </a:r>
            <a:r>
              <a:rPr kumimoji="0" lang="en-US" altLang="en-US" sz="1600" dirty="0"/>
              <a:t>&gt; </a:t>
            </a:r>
            <a:r>
              <a:rPr kumimoji="0" lang="en-US" altLang="en-US" sz="1600" i="1" dirty="0" err="1"/>
              <a:t>S.salary</a:t>
            </a:r>
            <a:r>
              <a:rPr kumimoji="0" lang="en-US" altLang="en-US" sz="1600" i="1" dirty="0"/>
              <a:t>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 err="1"/>
              <a:t>S.dept</a:t>
            </a:r>
            <a:r>
              <a:rPr kumimoji="0" lang="en-US" altLang="en-US" sz="1600" i="1" dirty="0"/>
              <a:t> name </a:t>
            </a:r>
            <a:r>
              <a:rPr kumimoji="0" lang="en-US" altLang="en-US" sz="1600" dirty="0"/>
              <a:t>= ’Biology’;</a:t>
            </a:r>
          </a:p>
        </p:txBody>
      </p:sp>
    </p:spTree>
    <p:extLst>
      <p:ext uri="{BB962C8B-B14F-4D97-AF65-F5344CB8AC3E}">
        <p14:creationId xmlns:p14="http://schemas.microsoft.com/office/powerpoint/2010/main" val="19591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Definition of  Some Clause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6800850" cy="7143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F &lt;comp&gt;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some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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r </a:t>
            </a:r>
            <a:r>
              <a:rPr lang="en-US" altLang="zh-CN" i="1" dirty="0" err="1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s.t.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(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F &lt;comp&gt;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/>
            </a:r>
            <a:b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</a:b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  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Where &lt;comp&gt; can be:  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133600" y="1981200"/>
            <a:ext cx="457200" cy="1066800"/>
            <a:chOff x="2448" y="1296"/>
            <a:chExt cx="288" cy="960"/>
          </a:xfrm>
        </p:grpSpPr>
        <p:sp>
          <p:nvSpPr>
            <p:cNvPr id="10262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0</a:t>
              </a:r>
            </a:p>
          </p:txBody>
        </p:sp>
        <p:sp>
          <p:nvSpPr>
            <p:cNvPr id="10263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dirty="0">
                  <a:ea typeface="宋体" charset="-122"/>
                </a:rPr>
                <a:t>5</a:t>
              </a:r>
            </a:p>
          </p:txBody>
        </p:sp>
        <p:sp>
          <p:nvSpPr>
            <p:cNvPr id="10264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dirty="0">
                  <a:ea typeface="宋体" charset="-122"/>
                </a:rPr>
                <a:t>6</a:t>
              </a:r>
            </a:p>
          </p:txBody>
        </p:sp>
      </p:grp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990600" y="2286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 dirty="0">
                <a:latin typeface="Helvetica" pitchFamily="34" charset="0"/>
                <a:ea typeface="宋体" charset="-122"/>
              </a:rPr>
              <a:t>some</a:t>
            </a:r>
            <a:endParaRPr lang="en-US" altLang="zh-CN" sz="1800" dirty="0">
              <a:latin typeface="Helvetica" pitchFamily="34" charset="0"/>
              <a:ea typeface="宋体" charset="-122"/>
            </a:endParaRP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2667000" y="2286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Helvetica" pitchFamily="34" charset="0"/>
                <a:ea typeface="宋体" charset="-122"/>
              </a:rPr>
              <a:t>) = true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133600" y="32004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2133600" y="35052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2133600" y="39592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2667000" y="3444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false</a:t>
            </a:r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2133600" y="4264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2133600" y="48006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0253" name="Rectangle 16"/>
          <p:cNvSpPr>
            <a:spLocks noChangeArrowheads="1"/>
          </p:cNvSpPr>
          <p:nvPr/>
        </p:nvSpPr>
        <p:spPr bwMode="auto">
          <a:xfrm>
            <a:off x="2133600" y="51054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838200" y="5029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</a:t>
            </a:r>
            <a:r>
              <a:rPr lang="en-US" altLang="zh-CN"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latin typeface="Helvetica" pitchFamily="34" charset="0"/>
                <a:ea typeface="宋体" charset="-122"/>
              </a:rPr>
              <a:t>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some</a:t>
            </a:r>
          </a:p>
        </p:txBody>
      </p: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2667000" y="5029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Helvetica" pitchFamily="34" charset="0"/>
                <a:ea typeface="宋体" charset="-122"/>
              </a:rPr>
              <a:t>) = true </a:t>
            </a:r>
            <a:r>
              <a:rPr lang="en-US" altLang="zh-CN" sz="1800" dirty="0" smtClean="0">
                <a:latin typeface="Helvetica" pitchFamily="34" charset="0"/>
                <a:ea typeface="宋体" charset="-122"/>
              </a:rPr>
              <a:t>   (</a:t>
            </a:r>
            <a:r>
              <a:rPr lang="en-US" altLang="zh-CN" sz="1800" dirty="0">
                <a:latin typeface="Helvetica" pitchFamily="34" charset="0"/>
                <a:ea typeface="宋体" charset="-122"/>
              </a:rPr>
              <a:t>since 0 </a:t>
            </a:r>
            <a:r>
              <a:rPr lang="en-US" altLang="zh-CN" dirty="0">
                <a:ea typeface="宋体" charset="-122"/>
                <a:sym typeface="Symbol" pitchFamily="18" charset="2"/>
              </a:rPr>
              <a:t> </a:t>
            </a:r>
            <a:r>
              <a:rPr lang="en-US" altLang="zh-CN" sz="1800" dirty="0">
                <a:latin typeface="Helvetica" pitchFamily="34" charset="0"/>
                <a:ea typeface="宋体" charset="-122"/>
                <a:sym typeface="Symbol" pitchFamily="18" charset="2"/>
              </a:rPr>
              <a:t>5)</a:t>
            </a:r>
            <a:endParaRPr lang="en-US" altLang="zh-CN" dirty="0">
              <a:ea typeface="宋体" charset="-122"/>
              <a:sym typeface="Symbol" pitchFamily="18" charset="2"/>
            </a:endParaRPr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990600" y="34480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some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0258" name="Text Box 21"/>
          <p:cNvSpPr txBox="1">
            <a:spLocks noChangeArrowheads="1"/>
          </p:cNvSpPr>
          <p:nvPr/>
        </p:nvSpPr>
        <p:spPr bwMode="auto">
          <a:xfrm>
            <a:off x="2667000" y="41878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true</a:t>
            </a:r>
          </a:p>
        </p:txBody>
      </p:sp>
      <p:sp>
        <p:nvSpPr>
          <p:cNvPr id="10259" name="Text Box 22"/>
          <p:cNvSpPr txBox="1">
            <a:spLocks noChangeArrowheads="1"/>
          </p:cNvSpPr>
          <p:nvPr/>
        </p:nvSpPr>
        <p:spPr bwMode="auto">
          <a:xfrm>
            <a:off x="914400" y="41910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=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some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609600" y="5486400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dirty="0">
                <a:ea typeface="宋体" charset="-122"/>
              </a:rPr>
              <a:t>(= </a:t>
            </a:r>
            <a:r>
              <a:rPr lang="en-US" altLang="zh-CN" b="1" dirty="0">
                <a:ea typeface="宋体" charset="-122"/>
              </a:rPr>
              <a:t>some</a:t>
            </a:r>
            <a:r>
              <a:rPr lang="en-US" altLang="zh-CN" dirty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  <a:sym typeface="Symbol" pitchFamily="18" charset="2"/>
              </a:rPr>
              <a:t>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in</a:t>
            </a:r>
          </a:p>
          <a:p>
            <a:pPr algn="l"/>
            <a:r>
              <a:rPr lang="en-US" altLang="zh-CN" dirty="0">
                <a:ea typeface="宋体" charset="-122"/>
                <a:sym typeface="Symbol" pitchFamily="18" charset="2"/>
              </a:rPr>
              <a:t>However, (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some</a:t>
            </a:r>
            <a:r>
              <a:rPr lang="en-US" altLang="zh-CN" dirty="0">
                <a:ea typeface="宋体" charset="-122"/>
                <a:sym typeface="Symbol" pitchFamily="18" charset="2"/>
              </a:rPr>
              <a:t>) 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not in</a:t>
            </a:r>
            <a:endParaRPr lang="en-US" altLang="zh-CN" dirty="0">
              <a:ea typeface="宋体" charset="-122"/>
              <a:sym typeface="Symbol" pitchFamily="18" charset="2"/>
            </a:endParaRPr>
          </a:p>
        </p:txBody>
      </p:sp>
      <p:sp>
        <p:nvSpPr>
          <p:cNvPr id="10261" name="Line 24"/>
          <p:cNvSpPr>
            <a:spLocks noChangeShapeType="1"/>
          </p:cNvSpPr>
          <p:nvPr/>
        </p:nvSpPr>
        <p:spPr bwMode="auto">
          <a:xfrm flipH="1">
            <a:off x="3167063" y="5984875"/>
            <a:ext cx="122237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椭圆形标注 1"/>
          <p:cNvSpPr/>
          <p:nvPr/>
        </p:nvSpPr>
        <p:spPr bwMode="auto">
          <a:xfrm>
            <a:off x="5007428" y="2265998"/>
            <a:ext cx="3298371" cy="773430"/>
          </a:xfrm>
          <a:prstGeom prst="wedgeEllipseCallout">
            <a:avLst>
              <a:gd name="adj1" fmla="val -87891"/>
              <a:gd name="adj2" fmla="val -191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/>
              <a:t>5 </a:t>
            </a:r>
            <a:r>
              <a:rPr lang="en-US" altLang="zh-CN" sz="1800" dirty="0" smtClean="0"/>
              <a:t>is less than </a:t>
            </a:r>
            <a:r>
              <a:rPr lang="en-US" altLang="zh-CN" sz="1800" dirty="0"/>
              <a:t>some tuple in the relation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Definition of all Clause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6800850" cy="3810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F &lt;comp&gt;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all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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r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(F &lt;comp&gt;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t)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647950" y="1981200"/>
            <a:ext cx="457200" cy="1066800"/>
            <a:chOff x="2448" y="1296"/>
            <a:chExt cx="288" cy="960"/>
          </a:xfrm>
        </p:grpSpPr>
        <p:sp>
          <p:nvSpPr>
            <p:cNvPr id="11285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0</a:t>
              </a:r>
            </a:p>
          </p:txBody>
        </p:sp>
        <p:sp>
          <p:nvSpPr>
            <p:cNvPr id="11286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5</a:t>
              </a:r>
            </a:p>
          </p:txBody>
        </p:sp>
        <p:sp>
          <p:nvSpPr>
            <p:cNvPr id="1128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6</a:t>
              </a:r>
            </a:p>
          </p:txBody>
        </p:sp>
      </p:grp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1809750" y="2286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all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3181350" y="2286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false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2647950" y="32004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11272" name="Rectangle 11"/>
          <p:cNvSpPr>
            <a:spLocks noChangeArrowheads="1"/>
          </p:cNvSpPr>
          <p:nvPr/>
        </p:nvSpPr>
        <p:spPr bwMode="auto">
          <a:xfrm>
            <a:off x="2647950" y="35052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10</a:t>
            </a:r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2647950" y="39592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11274" name="Text Box 13"/>
          <p:cNvSpPr txBox="1">
            <a:spLocks noChangeArrowheads="1"/>
          </p:cNvSpPr>
          <p:nvPr/>
        </p:nvSpPr>
        <p:spPr bwMode="auto">
          <a:xfrm>
            <a:off x="3181350" y="3444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true</a:t>
            </a:r>
          </a:p>
        </p:txBody>
      </p:sp>
      <p:sp>
        <p:nvSpPr>
          <p:cNvPr id="11275" name="Rectangle 14"/>
          <p:cNvSpPr>
            <a:spLocks noChangeArrowheads="1"/>
          </p:cNvSpPr>
          <p:nvPr/>
        </p:nvSpPr>
        <p:spPr bwMode="auto">
          <a:xfrm>
            <a:off x="2647950" y="4264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1276" name="Rectangle 15"/>
          <p:cNvSpPr>
            <a:spLocks noChangeArrowheads="1"/>
          </p:cNvSpPr>
          <p:nvPr/>
        </p:nvSpPr>
        <p:spPr bwMode="auto">
          <a:xfrm>
            <a:off x="2647950" y="48006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11277" name="Rectangle 16"/>
          <p:cNvSpPr>
            <a:spLocks noChangeArrowheads="1"/>
          </p:cNvSpPr>
          <p:nvPr/>
        </p:nvSpPr>
        <p:spPr bwMode="auto">
          <a:xfrm>
            <a:off x="2647950" y="51054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1733550" y="5029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</a:t>
            </a:r>
            <a:r>
              <a:rPr lang="en-US" altLang="zh-CN"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latin typeface="Helvetica" pitchFamily="34" charset="0"/>
                <a:ea typeface="宋体" charset="-122"/>
              </a:rPr>
              <a:t>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all</a:t>
            </a:r>
          </a:p>
        </p:txBody>
      </p:sp>
      <p:sp>
        <p:nvSpPr>
          <p:cNvPr id="11279" name="Text Box 18"/>
          <p:cNvSpPr txBox="1">
            <a:spLocks noChangeArrowheads="1"/>
          </p:cNvSpPr>
          <p:nvPr/>
        </p:nvSpPr>
        <p:spPr bwMode="auto">
          <a:xfrm>
            <a:off x="3181350" y="5029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true (since 5 </a:t>
            </a:r>
            <a:r>
              <a:rPr lang="en-US" altLang="zh-CN">
                <a:ea typeface="宋体" charset="-122"/>
                <a:sym typeface="Symbol" pitchFamily="18" charset="2"/>
              </a:rPr>
              <a:t> </a:t>
            </a:r>
            <a:r>
              <a:rPr lang="en-US" altLang="zh-CN" sz="1800">
                <a:latin typeface="Helvetica" pitchFamily="34" charset="0"/>
                <a:ea typeface="宋体" charset="-122"/>
                <a:sym typeface="Symbol" pitchFamily="18" charset="2"/>
              </a:rPr>
              <a:t>4 and 5 </a:t>
            </a:r>
            <a:r>
              <a:rPr lang="en-US" altLang="zh-CN"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latin typeface="Helvetica" pitchFamily="34" charset="0"/>
                <a:ea typeface="宋体" charset="-122"/>
                <a:sym typeface="Symbol" pitchFamily="18" charset="2"/>
              </a:rPr>
              <a:t> 6)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  <p:sp>
        <p:nvSpPr>
          <p:cNvPr id="11280" name="Text Box 19"/>
          <p:cNvSpPr txBox="1">
            <a:spLocks noChangeArrowheads="1"/>
          </p:cNvSpPr>
          <p:nvPr/>
        </p:nvSpPr>
        <p:spPr bwMode="auto">
          <a:xfrm>
            <a:off x="1809750" y="34480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all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1281" name="Text Box 20"/>
          <p:cNvSpPr txBox="1">
            <a:spLocks noChangeArrowheads="1"/>
          </p:cNvSpPr>
          <p:nvPr/>
        </p:nvSpPr>
        <p:spPr bwMode="auto">
          <a:xfrm>
            <a:off x="3181350" y="41878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false</a:t>
            </a:r>
          </a:p>
        </p:txBody>
      </p:sp>
      <p:sp>
        <p:nvSpPr>
          <p:cNvPr id="11282" name="Text Box 21"/>
          <p:cNvSpPr txBox="1">
            <a:spLocks noChangeArrowheads="1"/>
          </p:cNvSpPr>
          <p:nvPr/>
        </p:nvSpPr>
        <p:spPr bwMode="auto">
          <a:xfrm>
            <a:off x="1733550" y="4191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=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all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1283" name="Rectangle 22"/>
          <p:cNvSpPr>
            <a:spLocks noChangeArrowheads="1"/>
          </p:cNvSpPr>
          <p:nvPr/>
        </p:nvSpPr>
        <p:spPr bwMode="auto">
          <a:xfrm>
            <a:off x="1123950" y="5486400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>
                <a:ea typeface="宋体" charset="-122"/>
              </a:rPr>
              <a:t>(</a:t>
            </a:r>
            <a:r>
              <a:rPr lang="en-US" altLang="zh-CN">
                <a:ea typeface="宋体" charset="-122"/>
                <a:sym typeface="Symbol" pitchFamily="18" charset="2"/>
              </a:rPr>
              <a:t>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all</a:t>
            </a:r>
            <a:r>
              <a:rPr lang="en-US" altLang="zh-CN">
                <a:ea typeface="宋体" charset="-122"/>
              </a:rPr>
              <a:t>) </a:t>
            </a:r>
            <a:r>
              <a:rPr lang="en-US" altLang="zh-CN">
                <a:ea typeface="宋体" charset="-122"/>
                <a:sym typeface="Symbol" pitchFamily="18" charset="2"/>
              </a:rPr>
              <a:t> </a:t>
            </a:r>
            <a:r>
              <a:rPr lang="en-US" altLang="zh-CN" b="1">
                <a:ea typeface="宋体" charset="-122"/>
                <a:sym typeface="Symbol" pitchFamily="18" charset="2"/>
              </a:rPr>
              <a:t>not in</a:t>
            </a:r>
          </a:p>
          <a:p>
            <a:pPr algn="l"/>
            <a:r>
              <a:rPr lang="en-US" altLang="zh-CN">
                <a:ea typeface="宋体" charset="-122"/>
                <a:sym typeface="Symbol" pitchFamily="18" charset="2"/>
              </a:rPr>
              <a:t>However, (= </a:t>
            </a:r>
            <a:r>
              <a:rPr lang="en-US" altLang="zh-CN" b="1">
                <a:ea typeface="宋体" charset="-122"/>
                <a:sym typeface="Symbol" pitchFamily="18" charset="2"/>
              </a:rPr>
              <a:t>all</a:t>
            </a:r>
            <a:r>
              <a:rPr lang="en-US" altLang="zh-CN">
                <a:ea typeface="宋体" charset="-122"/>
                <a:sym typeface="Symbol" pitchFamily="18" charset="2"/>
              </a:rPr>
              <a:t>)  </a:t>
            </a:r>
            <a:r>
              <a:rPr lang="en-US" altLang="zh-CN" b="1">
                <a:ea typeface="宋体" charset="-122"/>
                <a:sym typeface="Symbol" pitchFamily="18" charset="2"/>
              </a:rPr>
              <a:t>in</a:t>
            </a:r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 flipH="1">
            <a:off x="3373438" y="5989638"/>
            <a:ext cx="109537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1470083154</TotalTime>
  <Words>1690</Words>
  <Application>Microsoft Office PowerPoint</Application>
  <PresentationFormat>全屏显示(4:3)</PresentationFormat>
  <Paragraphs>384</Paragraphs>
  <Slides>44</Slides>
  <Notes>26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db-book</vt:lpstr>
      <vt:lpstr>Clip</vt:lpstr>
      <vt:lpstr>SQL (Lecture 2)</vt:lpstr>
      <vt:lpstr>Nested Subqueries</vt:lpstr>
      <vt:lpstr>Subqueries in the Where Clause</vt:lpstr>
      <vt:lpstr>Schema Diagram for University Database</vt:lpstr>
      <vt:lpstr>Set Membership </vt:lpstr>
      <vt:lpstr>Set Membership (Cont.)</vt:lpstr>
      <vt:lpstr>Set Comparison – “some” Clause</vt:lpstr>
      <vt:lpstr>Definition of  Some Clause</vt:lpstr>
      <vt:lpstr>Definition of all Clause</vt:lpstr>
      <vt:lpstr>Set Comparison – “all” Clause</vt:lpstr>
      <vt:lpstr>Test for Empty Relations</vt:lpstr>
      <vt:lpstr>Use of “exists” Clause</vt:lpstr>
      <vt:lpstr>Powerful “not exists” Clause</vt:lpstr>
      <vt:lpstr>Solution</vt:lpstr>
      <vt:lpstr>How to get the solution</vt:lpstr>
      <vt:lpstr>Solution</vt:lpstr>
      <vt:lpstr>Another solution</vt:lpstr>
      <vt:lpstr>Another solution</vt:lpstr>
      <vt:lpstr>Test for Absence of Duplicate Tuples</vt:lpstr>
      <vt:lpstr>Example 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Case Statement for Conditional Updates</vt:lpstr>
      <vt:lpstr>Updates with Scalar Subqueries</vt:lpstr>
      <vt:lpstr>Views</vt:lpstr>
      <vt:lpstr>View  Definition</vt:lpstr>
      <vt:lpstr>Example Views</vt:lpstr>
      <vt:lpstr>View Expansion</vt:lpstr>
      <vt:lpstr>Views Defined Using Other Views</vt:lpstr>
      <vt:lpstr>View Expansion</vt:lpstr>
      <vt:lpstr>Update of a View</vt:lpstr>
      <vt:lpstr>Update of a View(Cont.)</vt:lpstr>
      <vt:lpstr>Updates cannot be Translated Uniquely</vt:lpstr>
      <vt:lpstr>Updatable View</vt:lpstr>
      <vt:lpstr>Materialized Views</vt:lpstr>
      <vt:lpstr>The end of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Zhou Bo</cp:lastModifiedBy>
  <cp:revision>300</cp:revision>
  <cp:lastPrinted>1999-12-01T19:45:26Z</cp:lastPrinted>
  <dcterms:created xsi:type="dcterms:W3CDTF">1999-12-01T16:48:44Z</dcterms:created>
  <dcterms:modified xsi:type="dcterms:W3CDTF">2021-03-21T02:53:01Z</dcterms:modified>
</cp:coreProperties>
</file>