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757" r:id="rId3"/>
  </p:sldMasterIdLst>
  <p:notesMasterIdLst>
    <p:notesMasterId r:id="rId56"/>
  </p:notesMasterIdLst>
  <p:handoutMasterIdLst>
    <p:handoutMasterId r:id="rId57"/>
  </p:handoutMasterIdLst>
  <p:sldIdLst>
    <p:sldId id="256" r:id="rId4"/>
    <p:sldId id="501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493" r:id="rId16"/>
    <p:sldId id="491" r:id="rId17"/>
    <p:sldId id="494" r:id="rId18"/>
    <p:sldId id="495" r:id="rId19"/>
    <p:sldId id="454" r:id="rId20"/>
    <p:sldId id="463" r:id="rId21"/>
    <p:sldId id="496" r:id="rId22"/>
    <p:sldId id="464" r:id="rId23"/>
    <p:sldId id="398" r:id="rId24"/>
    <p:sldId id="399" r:id="rId25"/>
    <p:sldId id="401" r:id="rId26"/>
    <p:sldId id="402" r:id="rId27"/>
    <p:sldId id="403" r:id="rId28"/>
    <p:sldId id="497" r:id="rId29"/>
    <p:sldId id="406" r:id="rId30"/>
    <p:sldId id="408" r:id="rId31"/>
    <p:sldId id="407" r:id="rId32"/>
    <p:sldId id="473" r:id="rId33"/>
    <p:sldId id="474" r:id="rId34"/>
    <p:sldId id="475" r:id="rId35"/>
    <p:sldId id="499" r:id="rId36"/>
    <p:sldId id="483" r:id="rId37"/>
    <p:sldId id="500" r:id="rId38"/>
    <p:sldId id="484" r:id="rId39"/>
    <p:sldId id="485" r:id="rId40"/>
    <p:sldId id="486" r:id="rId41"/>
    <p:sldId id="488" r:id="rId42"/>
    <p:sldId id="423" r:id="rId43"/>
    <p:sldId id="427" r:id="rId44"/>
    <p:sldId id="428" r:id="rId45"/>
    <p:sldId id="429" r:id="rId46"/>
    <p:sldId id="425" r:id="rId47"/>
    <p:sldId id="426" r:id="rId48"/>
    <p:sldId id="431" r:id="rId49"/>
    <p:sldId id="430" r:id="rId50"/>
    <p:sldId id="476" r:id="rId51"/>
    <p:sldId id="477" r:id="rId52"/>
    <p:sldId id="479" r:id="rId53"/>
    <p:sldId id="437" r:id="rId54"/>
    <p:sldId id="472" r:id="rId55"/>
  </p:sldIdLst>
  <p:sldSz cx="9144000" cy="6858000" type="screen4x3"/>
  <p:notesSz cx="6858000" cy="9144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0" autoAdjust="0"/>
    <p:restoredTop sz="94604" autoAdjust="0"/>
  </p:normalViewPr>
  <p:slideViewPr>
    <p:cSldViewPr snapToGrid="0">
      <p:cViewPr varScale="1">
        <p:scale>
          <a:sx n="103" d="100"/>
          <a:sy n="103" d="100"/>
        </p:scale>
        <p:origin x="3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18"/>
    </p:cViewPr>
  </p:sorterViewPr>
  <p:notesViewPr>
    <p:cSldViewPr snapToGrid="0">
      <p:cViewPr varScale="1">
        <p:scale>
          <a:sx n="91" d="100"/>
          <a:sy n="91" d="100"/>
        </p:scale>
        <p:origin x="-162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785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15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zh-CN" sz="1200"/>
              <a:t>1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zh-CN" altLang="en-US"/>
          </a:p>
        </p:txBody>
      </p:sp>
      <p:sp>
        <p:nvSpPr>
          <p:cNvPr id="501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018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43259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fld id="{75925C58-0EFF-465C-BFBB-599051C3C890}" type="slidenum">
              <a:rPr lang="en-US" altLang="zh-CN" sz="1200">
                <a:solidFill>
                  <a:srgbClr val="000000"/>
                </a:solidFill>
              </a:rPr>
              <a:pPr algn="ctr"/>
              <a:t>2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68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fld id="{CA6D6456-EE16-46A7-9277-0046DB5553AA}" type="slidenum">
              <a:rPr lang="en-US" altLang="zh-CN" sz="1200">
                <a:solidFill>
                  <a:srgbClr val="000000"/>
                </a:solidFill>
              </a:rPr>
              <a:pPr algn="ctr"/>
              <a:t>4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855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fld id="{99B21448-B781-4A33-A7F0-1BA6E07A5AD7}" type="slidenum">
              <a:rPr lang="en-US" altLang="zh-CN" sz="1200">
                <a:solidFill>
                  <a:srgbClr val="000000"/>
                </a:solidFill>
              </a:rPr>
              <a:pPr algn="ctr"/>
              <a:t>8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21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/>
            <a:fld id="{18402BE1-978B-452D-A0CD-FF5884089BF9}" type="slidenum">
              <a:rPr lang="en-US" altLang="zh-CN" sz="1200">
                <a:solidFill>
                  <a:srgbClr val="000000"/>
                </a:solidFill>
              </a:rPr>
              <a:pPr algn="ctr"/>
              <a:t>10</a:t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2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279299" indent="-36829963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23340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572677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22013" indent="-224668" defTabSz="914274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fld id="{E9ED8D52-417A-446C-A9E2-5CF2EB01514A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260" y="4343713"/>
            <a:ext cx="5031482" cy="41154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60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852" y="8685862"/>
            <a:ext cx="2971593" cy="45657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67" tIns="44934" rIns="89867" bIns="44934"/>
          <a:lstStyle>
            <a:lvl1pPr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22223" indent="-277779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11112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55557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00003" indent="-222223" defTabSz="91203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4444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888892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33338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777783" indent="-222223" defTabSz="91203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446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vmlDrawing" Target="../drawings/vmlDrawing3.v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0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9978C02-F5A2-4537-96A2-6933CE4F26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61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29D2E-4DA0-40EE-B0F9-40A913257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28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865EB-3A8B-4569-896F-81DEFCF18B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4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78963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96403D8C-895D-42B4-A129-039A2F60EA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7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1DBFC-668F-4BD4-9956-36994EDCC3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13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9BE81-B6A1-4AC3-A27D-E1DE5E6D9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86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D2DB8-090E-4AA9-9ADD-CE8E71D927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71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B8153-A96E-4FA6-B904-B5CFCB4CAD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282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83F3-0CE1-470B-8F02-4D507DF3C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36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ED82-EC21-49E5-B8A1-A04E1954A5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58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AFE4A-004C-4700-8FFD-D6FE9D83C8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1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F536F-3261-494D-80AC-25F1490A44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350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DB8A8-A8A1-4078-9283-BF7B18EA36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667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B811-9BAE-4BE8-9405-4BBABFC842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4954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775EF-9DCA-4EAE-B122-3A72E655DC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342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0">
          <a:gsLst>
            <a:gs pos="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9" name="Clip" r:id="rId3" imgW="0" imgH="0" progId="MS_ClipArt_Gallery.2">
                  <p:embed/>
                </p:oleObj>
              </mc:Choice>
              <mc:Fallback>
                <p:oleObj name="Clip" r:id="rId3" imgW="0" imgH="0" progId="MS_ClipArt_Gallery.2">
                  <p:embed/>
                  <p:pic>
                    <p:nvPicPr>
                      <p:cNvPr id="0" name="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ea typeface="宋体" pitchFamily="2" charset="-122"/>
              </a:defRPr>
            </a:lvl1pPr>
          </a:lstStyle>
          <a:p>
            <a:pPr algn="ctr"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0FEECFB-07E7-4752-8973-E6E432F289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8970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0FD07-C039-4BC9-B761-01DF4F6BE53C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17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7FD37-D840-437B-91A9-D242917FBB2A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33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466599-1D79-4181-98D2-E33BA70DD501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22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1A58E-5C28-4923-8FD7-341AF94E8645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813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C459-3AE5-4C77-8243-AFD991979EBF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982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19F32-62A5-4AF8-B13E-B3288A3351DD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1C0D1-B377-47AF-8E37-5FD50AF0DE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284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18AD6C-A6F1-4EC5-AE75-1D0585D162C5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045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E4D1E-58BB-4D1C-ADAA-D01803FC8B8B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386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7C4C1-9F18-4768-8BAC-9C6A076D671C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758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00025"/>
            <a:ext cx="20193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52450" y="200025"/>
            <a:ext cx="59055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7472-88E7-46A6-9A9B-38AFDF377A30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D48C4-2C12-44AA-BDA0-1B8CDE5BD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2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F8520-364D-4668-9990-FD293F8E61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00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2A224-3888-414F-8145-CA83EEED1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67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84A9-B8AE-4322-B57A-67508D51AE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64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4A2F-7778-4709-BE50-EAE9A9752E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500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026AC-D924-48DC-ABE0-391333F9DE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3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1AD1FDF7-78DA-40AC-803F-DF75822477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130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5142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9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58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6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0" y="1535"/>
                  <a:ext cx="167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43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5144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5145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4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148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3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5131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5136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5137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5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.</a:t>
            </a:r>
            <a:fld id="{03D8F631-E720-47A5-95AD-2D4A16B95C53}" type="slidenum">
              <a:rPr lang="en-US" altLang="zh-CN" sz="1000" b="1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charset="-122"/>
              </a:defRPr>
            </a:lvl1pPr>
          </a:lstStyle>
          <a:p>
            <a:pPr>
              <a:defRPr/>
            </a:pPr>
            <a:fld id="{D984CDCB-F5EE-4FE1-9195-C49A909307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6154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6166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76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6182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9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21" y="1535"/>
                  <a:ext cx="166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7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6168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6169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1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172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0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6155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6160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6161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4.</a:t>
            </a:r>
            <a:fld id="{CCC0FE03-8E24-43A5-AD22-966CEEEF4FCD}" type="slidenum"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  <a:latin typeface="Helvetica" pitchFamily="34" charset="0"/>
              <a:ea typeface="宋体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843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latin typeface="Helvetica" pitchFamily="34" charset="0"/>
                <a:ea typeface="宋体" charset="-122"/>
              </a:rPr>
              <a:t>Database System Concepts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9BB4C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2FF1DCC-650F-40C9-8F95-5AF9908DE0C5}" type="slidenum">
              <a:rPr lang="zh-CN" altLang="en-US">
                <a:solidFill>
                  <a:srgbClr val="6666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666699"/>
              </a:solidFill>
            </a:endParaRPr>
          </a:p>
        </p:txBody>
      </p:sp>
      <p:sp>
        <p:nvSpPr>
          <p:cNvPr id="95238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39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0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95241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95244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8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5245" name="Freeform 13"/>
              <p:cNvSpPr>
                <a:spLocks/>
              </p:cNvSpPr>
              <p:nvPr/>
            </p:nvSpPr>
            <p:spPr bwMode="ltGray">
              <a:xfrm>
                <a:off x="1790" y="1581"/>
                <a:ext cx="122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5246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95248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4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95249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95250" name="Freeform 18"/>
                <p:cNvSpPr>
                  <a:spLocks/>
                </p:cNvSpPr>
                <p:nvPr/>
              </p:nvSpPr>
              <p:spPr bwMode="ltGray">
                <a:xfrm>
                  <a:off x="1718" y="1535"/>
                  <a:ext cx="169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95251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sp>
            <p:nvSpPr>
              <p:cNvPr id="95252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95255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95256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95258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sp>
              <p:nvSpPr>
                <p:cNvPr id="95259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6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solidFill>
                      <a:srgbClr val="000000"/>
                    </a:solidFill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95261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95262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5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95263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  <p:sp>
                <p:nvSpPr>
                  <p:cNvPr id="95264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95267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5268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95270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  <p:sp>
            <p:nvSpPr>
              <p:cNvPr id="95271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solidFill>
                    <a:srgbClr val="000000"/>
                  </a:solidFill>
                  <a:ea typeface="宋体" charset="-122"/>
                </a:endParaRPr>
              </a:p>
            </p:txBody>
          </p:sp>
        </p:grpSp>
      </p:grpSp>
      <p:sp>
        <p:nvSpPr>
          <p:cNvPr id="95272" name="Text Box 40"/>
          <p:cNvSpPr txBox="1">
            <a:spLocks noChangeArrowheads="1"/>
          </p:cNvSpPr>
          <p:nvPr/>
        </p:nvSpPr>
        <p:spPr bwMode="auto">
          <a:xfrm>
            <a:off x="6073775" y="6613525"/>
            <a:ext cx="2967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CC3300"/>
                </a:solidFill>
                <a:latin typeface="Helvetica" pitchFamily="34" charset="0"/>
                <a:ea typeface="宋体" pitchFamily="2" charset="-122"/>
              </a:rPr>
              <a:t>©Silberschatz, Korth and Sudarshan, Bo Zhou</a:t>
            </a:r>
          </a:p>
        </p:txBody>
      </p:sp>
      <p:sp>
        <p:nvSpPr>
          <p:cNvPr id="95273" name="Text Box 41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CC3300"/>
                </a:solidFill>
                <a:latin typeface="Helvetica" pitchFamily="34" charset="0"/>
                <a:ea typeface="宋体" pitchFamily="2" charset="-122"/>
              </a:rPr>
              <a:t>4.</a:t>
            </a:r>
            <a:fld id="{0A7B9C00-1053-4D29-A8FB-6DCF4465DF84}" type="slidenum">
              <a:rPr lang="en-US" altLang="zh-CN" sz="1000" b="1">
                <a:solidFill>
                  <a:srgbClr val="CC3300"/>
                </a:solidFill>
                <a:latin typeface="Helvetica" pitchFamily="34" charset="0"/>
                <a:ea typeface="宋体" pitchFamily="2" charset="-122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CC3300"/>
              </a:solidFill>
              <a:latin typeface="Helvetica" pitchFamily="34" charset="0"/>
              <a:ea typeface="宋体" pitchFamily="2" charset="-122"/>
            </a:endParaRPr>
          </a:p>
        </p:txBody>
      </p:sp>
      <p:sp>
        <p:nvSpPr>
          <p:cNvPr id="9527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0002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95275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rgbClr val="CC3300"/>
                </a:solidFill>
                <a:latin typeface="Helvetica" pitchFamily="34" charset="0"/>
                <a:ea typeface="宋体" pitchFamily="2" charset="-122"/>
              </a:rPr>
              <a:t>Database </a:t>
            </a:r>
            <a:r>
              <a:rPr lang="en-US" altLang="zh-CN" sz="1000" b="1" dirty="0" smtClean="0">
                <a:solidFill>
                  <a:srgbClr val="CC3300"/>
                </a:solidFill>
                <a:latin typeface="Helvetica" pitchFamily="34" charset="0"/>
                <a:ea typeface="宋体" pitchFamily="2" charset="-122"/>
              </a:rPr>
              <a:t>System</a:t>
            </a:r>
            <a:endParaRPr lang="en-US" altLang="zh-CN" sz="1000" b="1" dirty="0">
              <a:solidFill>
                <a:srgbClr val="CC3300"/>
              </a:solidFill>
              <a:latin typeface="Helvetic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712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ts val="24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14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SQL (Lecture </a:t>
            </a:r>
            <a:r>
              <a:rPr lang="en-US" altLang="zh-CN" dirty="0" smtClean="0">
                <a:ea typeface="宋体" charset="-122"/>
              </a:rPr>
              <a:t>3)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11310" y="1289967"/>
            <a:ext cx="6747468" cy="4301532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View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Advanced </a:t>
            </a:r>
            <a:r>
              <a:rPr lang="en-US" altLang="zh-CN" dirty="0" smtClean="0">
                <a:ea typeface="宋体" charset="-122"/>
              </a:rPr>
              <a:t>Data Types</a:t>
            </a:r>
          </a:p>
          <a:p>
            <a:pPr lvl="1">
              <a:defRPr/>
            </a:pPr>
            <a:r>
              <a:rPr lang="en-US" altLang="zh-CN" dirty="0" smtClean="0">
                <a:ea typeface="宋体" charset="-122"/>
              </a:rPr>
              <a:t>Index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Transaction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Constraints 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>
              <a:defRPr/>
            </a:pPr>
            <a:r>
              <a:rPr lang="en-US" altLang="zh-CN" sz="1800" dirty="0" smtClean="0">
                <a:ea typeface="宋体" charset="-122"/>
              </a:rPr>
              <a:t>Assertions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sz="2000" dirty="0" smtClean="0">
                <a:ea typeface="宋体" charset="-122"/>
                <a:cs typeface="+mn-cs"/>
              </a:rPr>
              <a:t>Trigger</a:t>
            </a: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Authorization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 smtClean="0">
                <a:ea typeface="+mj-ea"/>
              </a:rPr>
              <a:t>Updates </a:t>
            </a:r>
            <a:r>
              <a:rPr lang="en-US" sz="2800" dirty="0">
                <a:ea typeface="+mj-ea"/>
              </a:rPr>
              <a:t>cannot be Translated Uniquely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331913"/>
            <a:ext cx="7845425" cy="4344987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instructor_info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select 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name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building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r>
              <a:rPr lang="en-US" altLang="zh-CN" sz="2000" dirty="0" smtClean="0"/>
              <a:t>, </a:t>
            </a:r>
            <a:r>
              <a:rPr lang="en-US" altLang="zh-CN" sz="2000" i="1" dirty="0" smtClean="0"/>
              <a:t>department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instructor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</a:t>
            </a:r>
            <a:r>
              <a:rPr lang="en-US" altLang="zh-CN" sz="2000" i="1" dirty="0" err="1" smtClean="0"/>
              <a:t>department</a:t>
            </a:r>
            <a:r>
              <a:rPr lang="en-US" altLang="zh-CN" sz="2000" dirty="0" err="1" smtClean="0"/>
              <a:t>.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dirty="0" smtClean="0"/>
          </a:p>
          <a:p>
            <a:r>
              <a:rPr lang="en-US" altLang="zh-CN" sz="2000" b="1" dirty="0" smtClean="0">
                <a:sym typeface="Symbol" charset="2"/>
              </a:rPr>
              <a:t>insert into</a:t>
            </a:r>
            <a:r>
              <a:rPr lang="en-US" altLang="zh-CN" b="1" dirty="0" smtClean="0">
                <a:sym typeface="Symbol" charset="2"/>
              </a:rPr>
              <a:t> </a:t>
            </a:r>
            <a:r>
              <a:rPr lang="en-US" altLang="zh-CN" sz="2000" i="1" dirty="0" err="1" smtClean="0">
                <a:sym typeface="Symbol" charset="2"/>
              </a:rPr>
              <a:t>instructor_info</a:t>
            </a:r>
            <a:r>
              <a:rPr lang="en-US" altLang="zh-CN" sz="2000" i="1" dirty="0" smtClean="0">
                <a:sym typeface="Symbol" charset="2"/>
              </a:rPr>
              <a:t> </a:t>
            </a:r>
            <a:r>
              <a:rPr lang="en-US" altLang="zh-CN" sz="2000" b="1" dirty="0" smtClean="0">
                <a:sym typeface="Symbol" charset="2"/>
              </a:rPr>
              <a:t>values </a:t>
            </a:r>
            <a:r>
              <a:rPr lang="en-US" altLang="zh-CN" sz="2000" dirty="0" smtClean="0">
                <a:sym typeface="Symbol" charset="2"/>
              </a:rPr>
              <a:t>(’69987’, ’White’, ’Taylor’);</a:t>
            </a:r>
            <a:endParaRPr lang="en-US" altLang="zh-CN" dirty="0" smtClean="0">
              <a:sym typeface="Symbol" charset="2"/>
            </a:endParaRPr>
          </a:p>
          <a:p>
            <a:pPr lvl="2"/>
            <a:r>
              <a:rPr lang="en-US" altLang="zh-CN" sz="2000" dirty="0" smtClean="0"/>
              <a:t>which department, if multiple departments in Taylor?</a:t>
            </a:r>
            <a:endParaRPr lang="en-US" altLang="zh-CN" dirty="0" smtClean="0"/>
          </a:p>
          <a:p>
            <a:pPr lvl="2"/>
            <a:r>
              <a:rPr lang="en-US" altLang="zh-CN" sz="2000" dirty="0" smtClean="0"/>
              <a:t>what if no department is in Taylor?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94934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Updatable View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Most SQL implementations allow updates only on simple views defined on a single relation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FROM clause has only one relation;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SELECT clause contains only attribute names of the relation, and does not have any expressions, aggregates, or distinct specifications;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Any attributes does not listed in the select clause can be set to null, or has default value;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The query does not have a group by or having clause.</a:t>
            </a:r>
          </a:p>
          <a:p>
            <a:r>
              <a:rPr lang="en-US" altLang="zh-CN" smtClean="0">
                <a:ea typeface="宋体" charset="-122"/>
              </a:rPr>
              <a:t>New SQL standard (SQL:1999) allow more views updatable, however, the rules becomes much more complex.</a:t>
            </a:r>
          </a:p>
          <a:p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41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Materialized</a:t>
            </a:r>
            <a:r>
              <a:rPr lang="en-US" altLang="zh-CN" dirty="0" smtClean="0">
                <a:effectLst/>
              </a:rPr>
              <a:t> </a:t>
            </a:r>
            <a:r>
              <a:rPr lang="en-US" altLang="zh-CN" dirty="0">
                <a:ea typeface="宋体" charset="-122"/>
              </a:rPr>
              <a:t>Views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000099"/>
                </a:solidFill>
              </a:rPr>
              <a:t>Materializing a view</a:t>
            </a:r>
            <a:r>
              <a:rPr lang="en-US" altLang="zh-CN" dirty="0" smtClean="0"/>
              <a:t>: create a physical table containing all the tuples in the result of the query defining the view</a:t>
            </a:r>
          </a:p>
          <a:p>
            <a:r>
              <a:rPr lang="en-US" altLang="zh-CN" dirty="0" smtClean="0"/>
              <a:t>If relations used in the query are updated, the materialized view result becomes out of date</a:t>
            </a:r>
          </a:p>
          <a:p>
            <a:pPr lvl="1"/>
            <a:r>
              <a:rPr lang="en-US" altLang="zh-CN" dirty="0" smtClean="0"/>
              <a:t>Need to </a:t>
            </a:r>
            <a:r>
              <a:rPr lang="en-US" altLang="zh-CN" b="1" dirty="0" smtClean="0">
                <a:solidFill>
                  <a:srgbClr val="000099"/>
                </a:solidFill>
              </a:rPr>
              <a:t>maintain</a:t>
            </a:r>
            <a:r>
              <a:rPr lang="en-US" altLang="zh-CN" dirty="0" smtClean="0"/>
              <a:t> the view, by updating the view whenever the underlying relations are updated.</a:t>
            </a:r>
          </a:p>
          <a:p>
            <a:pPr lvl="0">
              <a:buClr>
                <a:srgbClr val="CC3300"/>
              </a:buClr>
            </a:pPr>
            <a:r>
              <a:rPr lang="en-US" altLang="zh-CN" b="1" dirty="0" smtClean="0"/>
              <a:t>Materialized view</a:t>
            </a:r>
            <a:r>
              <a:rPr lang="en-US" altLang="zh-CN" dirty="0" smtClean="0"/>
              <a:t> is not defined in SQL standard, but it been implemented by most of DBMS.</a:t>
            </a:r>
          </a:p>
          <a:p>
            <a:pPr lvl="1">
              <a:buClr>
                <a:srgbClr val="CC3300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Use materialized view for frequently query over the view, and require high performance. 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1013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54" y="1164667"/>
            <a:ext cx="7859068" cy="5487342"/>
          </a:xfrm>
        </p:spPr>
        <p:txBody>
          <a:bodyPr/>
          <a:lstStyle/>
          <a:p>
            <a:r>
              <a:rPr lang="en-US" altLang="zh-CN" sz="2000" b="1" dirty="0" smtClean="0">
                <a:solidFill>
                  <a:srgbClr val="000099"/>
                </a:solidFill>
              </a:rPr>
              <a:t>create domain</a:t>
            </a:r>
            <a:r>
              <a:rPr lang="en-US" altLang="zh-CN" sz="2000" dirty="0" smtClean="0"/>
              <a:t> construct in SQL-92 creates user-defined domain types from existing data types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b="1" dirty="0" smtClean="0"/>
              <a:t>		</a:t>
            </a:r>
            <a:r>
              <a:rPr lang="en-US" altLang="zh-CN" b="1" dirty="0" smtClean="0"/>
              <a:t>create domain </a:t>
            </a:r>
            <a:r>
              <a:rPr lang="en-US" altLang="zh-CN" i="1" dirty="0" err="1" smtClean="0"/>
              <a:t>person_name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char</a:t>
            </a:r>
            <a:r>
              <a:rPr lang="en-US" altLang="zh-CN" dirty="0" smtClean="0"/>
              <a:t>(20) </a:t>
            </a:r>
            <a:r>
              <a:rPr lang="en-US" altLang="zh-CN" b="1" dirty="0" smtClean="0"/>
              <a:t>not null</a:t>
            </a:r>
          </a:p>
          <a:p>
            <a:pPr marL="457200" lvl="1" indent="0">
              <a:buNone/>
            </a:pPr>
            <a:r>
              <a:rPr lang="en-US" altLang="zh-CN" b="1" dirty="0" smtClean="0">
                <a:ea typeface="宋体" charset="-122"/>
              </a:rPr>
              <a:t>	create </a:t>
            </a:r>
            <a:r>
              <a:rPr lang="en-US" altLang="zh-CN" b="1" dirty="0">
                <a:ea typeface="宋体" charset="-122"/>
              </a:rPr>
              <a:t>domain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Dollars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numeric</a:t>
            </a:r>
            <a:r>
              <a:rPr lang="en-US" altLang="zh-CN" dirty="0">
                <a:ea typeface="宋体" charset="-122"/>
              </a:rPr>
              <a:t>(12, 2)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</a:t>
            </a:r>
            <a:r>
              <a:rPr lang="en-US" altLang="zh-CN" b="1" dirty="0">
                <a:ea typeface="宋体" charset="-122"/>
              </a:rPr>
              <a:t>domain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>
                <a:ea typeface="宋体" charset="-122"/>
              </a:rPr>
              <a:t>Pounds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numeric</a:t>
            </a:r>
            <a:r>
              <a:rPr lang="en-US" altLang="zh-CN" dirty="0">
                <a:ea typeface="宋体" charset="-122"/>
              </a:rPr>
              <a:t>(12,2)</a:t>
            </a:r>
          </a:p>
          <a:p>
            <a:r>
              <a:rPr lang="en-US" altLang="zh-CN" sz="2000" dirty="0" smtClean="0"/>
              <a:t>Domains can have constraints, such as </a:t>
            </a:r>
            <a:r>
              <a:rPr lang="en-US" altLang="zh-CN" sz="2000" b="1" dirty="0" smtClean="0"/>
              <a:t>not null</a:t>
            </a:r>
            <a:r>
              <a:rPr lang="en-US" altLang="zh-CN" sz="2000" dirty="0" smtClean="0"/>
              <a:t>, and more complex constrains:</a:t>
            </a:r>
          </a:p>
          <a:p>
            <a:pPr marL="457200" lvl="1" indent="0">
              <a:buNone/>
            </a:pPr>
            <a:r>
              <a:rPr lang="en-US" altLang="zh-CN" sz="1800" b="1" dirty="0" smtClean="0"/>
              <a:t>	create domain </a:t>
            </a:r>
            <a:r>
              <a:rPr lang="en-US" altLang="zh-CN" sz="1800" i="1" dirty="0" err="1" smtClean="0"/>
              <a:t>degree_level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varchar</a:t>
            </a:r>
            <a:r>
              <a:rPr lang="en-US" altLang="zh-CN" sz="1800" dirty="0" smtClean="0"/>
              <a:t>(10)</a:t>
            </a:r>
            <a:br>
              <a:rPr lang="en-US" altLang="zh-CN" sz="1800" dirty="0" smtClean="0"/>
            </a:br>
            <a:r>
              <a:rPr lang="en-US" altLang="zh-CN" sz="1800" dirty="0" smtClean="0"/>
              <a:t>	</a:t>
            </a:r>
            <a:r>
              <a:rPr lang="en-US" altLang="zh-CN" sz="1800" b="1" dirty="0" smtClean="0"/>
              <a:t>constraint </a:t>
            </a:r>
            <a:r>
              <a:rPr lang="en-US" altLang="zh-CN" sz="1800" i="1" dirty="0" err="1" smtClean="0"/>
              <a:t>degree_level_test</a:t>
            </a:r>
            <a:r>
              <a:rPr lang="en-US" altLang="zh-CN" sz="1800" i="1" dirty="0" smtClean="0"/>
              <a:t/>
            </a:r>
            <a:br>
              <a:rPr lang="en-US" altLang="zh-CN" sz="1800" i="1" dirty="0" smtClean="0"/>
            </a:br>
            <a:r>
              <a:rPr lang="en-US" altLang="zh-CN" sz="1800" i="1" dirty="0" smtClean="0"/>
              <a:t>	</a:t>
            </a:r>
            <a:r>
              <a:rPr lang="en-US" altLang="zh-CN" sz="1800" b="1" dirty="0" smtClean="0"/>
              <a:t>check </a:t>
            </a:r>
            <a:r>
              <a:rPr lang="en-US" altLang="zh-CN" sz="1800" dirty="0" smtClean="0"/>
              <a:t>(</a:t>
            </a:r>
            <a:r>
              <a:rPr lang="en-US" altLang="zh-CN" sz="1800" b="1" dirty="0" smtClean="0"/>
              <a:t>value in </a:t>
            </a:r>
            <a:r>
              <a:rPr lang="en-US" altLang="zh-CN" sz="1800" dirty="0" smtClean="0"/>
              <a:t>(’Bachelors’, ’Masters’, ’Doctorate’));</a:t>
            </a:r>
          </a:p>
          <a:p>
            <a:pPr marL="457200" lvl="1" indent="0">
              <a:buNone/>
            </a:pPr>
            <a:endParaRPr lang="en-US" altLang="zh-CN" sz="1800" dirty="0" smtClean="0"/>
          </a:p>
          <a:p>
            <a:r>
              <a:rPr lang="en-US" altLang="zh-CN" dirty="0" smtClean="0">
                <a:ea typeface="宋体" charset="-122"/>
              </a:rPr>
              <a:t>Domains are not strongly typed. Values of one domain type can be assigned to values of another domain type as long as the underlying types are compatible.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We CAN assign or compare a value of type Dollars to a value of type Pounds.  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8328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Large-Object Types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Large objects (photos, videos, CAD files, etc.) are stored as a </a:t>
            </a:r>
            <a:r>
              <a:rPr lang="en-US" altLang="zh-CN" i="1" dirty="0" smtClean="0">
                <a:ea typeface="宋体" charset="-122"/>
              </a:rPr>
              <a:t>large object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800" b="1" dirty="0" smtClean="0">
                <a:ea typeface="宋体" charset="-122"/>
              </a:rPr>
              <a:t>blob</a:t>
            </a:r>
            <a:r>
              <a:rPr lang="en-US" altLang="zh-CN" sz="1800" dirty="0" smtClean="0">
                <a:ea typeface="宋体" charset="-122"/>
              </a:rPr>
              <a:t>: binary large object -- object is a large collection of </a:t>
            </a:r>
            <a:r>
              <a:rPr lang="en-US" altLang="zh-CN" sz="1800" dirty="0" err="1" smtClean="0">
                <a:ea typeface="宋体" charset="-122"/>
              </a:rPr>
              <a:t>uninterpreted</a:t>
            </a:r>
            <a:r>
              <a:rPr lang="en-US" altLang="zh-CN" sz="1800" dirty="0" smtClean="0">
                <a:ea typeface="宋体" charset="-122"/>
              </a:rPr>
              <a:t> binary data (whose interpretation is left to an application outside of the database system)</a:t>
            </a:r>
          </a:p>
          <a:p>
            <a:pPr lvl="1"/>
            <a:r>
              <a:rPr lang="en-US" altLang="zh-CN" sz="1800" b="1" dirty="0" err="1" smtClean="0">
                <a:ea typeface="宋体" charset="-122"/>
              </a:rPr>
              <a:t>clob</a:t>
            </a:r>
            <a:r>
              <a:rPr lang="en-US" altLang="zh-CN" sz="1800" dirty="0" smtClean="0">
                <a:ea typeface="宋体" charset="-122"/>
              </a:rPr>
              <a:t>: character large object -- object is a large collection of character data</a:t>
            </a:r>
          </a:p>
          <a:p>
            <a:r>
              <a:rPr lang="en-US" altLang="zh-CN" dirty="0" smtClean="0">
                <a:ea typeface="宋体" charset="-122"/>
              </a:rPr>
              <a:t>When a query returns a large object, a object locator (</a:t>
            </a:r>
            <a:r>
              <a:rPr lang="en-US" altLang="zh-CN" i="1" dirty="0" smtClean="0">
                <a:ea typeface="宋体" charset="-122"/>
              </a:rPr>
              <a:t>pointer</a:t>
            </a:r>
            <a:r>
              <a:rPr lang="en-US" altLang="zh-CN" dirty="0" smtClean="0">
                <a:ea typeface="宋体" charset="-122"/>
              </a:rPr>
              <a:t>) is returned rather than the large object itself.</a:t>
            </a:r>
          </a:p>
          <a:p>
            <a:pPr marL="457200" lvl="1" indent="0"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826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Index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a typeface="宋体" charset="-122"/>
              </a:rPr>
              <a:t>Creation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838" y="953651"/>
            <a:ext cx="8070083" cy="5356714"/>
          </a:xfrm>
        </p:spPr>
        <p:txBody>
          <a:bodyPr/>
          <a:lstStyle/>
          <a:p>
            <a:r>
              <a:rPr lang="en-US" altLang="zh-CN" sz="2000" b="1" dirty="0" smtClean="0"/>
              <a:t>create table </a:t>
            </a:r>
            <a:r>
              <a:rPr lang="en-US" altLang="zh-CN" sz="2000" i="1" dirty="0" smtClean="0"/>
              <a:t>student	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	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(5),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smtClean="0"/>
              <a:t>name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 </a:t>
            </a:r>
            <a:r>
              <a:rPr lang="en-US" altLang="zh-CN" sz="2000" b="1" dirty="0" smtClean="0"/>
              <a:t>not null</a:t>
            </a:r>
            <a:r>
              <a:rPr lang="en-US" altLang="zh-CN" sz="2000" dirty="0" smtClean="0"/>
              <a:t>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varchar </a:t>
            </a:r>
            <a:r>
              <a:rPr lang="en-US" altLang="zh-CN" sz="2000" dirty="0" smtClean="0"/>
              <a:t>(20),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i="1" dirty="0" err="1" smtClean="0"/>
              <a:t>tot_cred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numeric </a:t>
            </a:r>
            <a:r>
              <a:rPr lang="en-US" altLang="zh-CN" sz="2000" dirty="0" smtClean="0"/>
              <a:t>(3,0) </a:t>
            </a:r>
            <a:r>
              <a:rPr lang="en-US" altLang="zh-CN" sz="2000" b="1" dirty="0" smtClean="0"/>
              <a:t>default </a:t>
            </a:r>
            <a:r>
              <a:rPr lang="en-US" altLang="zh-CN" sz="2000" dirty="0" smtClean="0"/>
              <a:t>0,</a:t>
            </a:r>
            <a:br>
              <a:rPr lang="en-US" altLang="zh-CN" sz="2000" dirty="0" smtClean="0"/>
            </a:br>
            <a:r>
              <a:rPr lang="en-US" altLang="zh-CN" sz="2000" dirty="0" smtClean="0"/>
              <a:t>	</a:t>
            </a:r>
            <a:r>
              <a:rPr lang="en-US" altLang="zh-CN" sz="2000" b="1" dirty="0" smtClean="0"/>
              <a:t>primary key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))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sz="2000" i="1" dirty="0" err="1" smtClean="0"/>
              <a:t>studentID_index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on </a:t>
            </a:r>
            <a:r>
              <a:rPr lang="en-US" altLang="zh-CN" sz="2000" i="1" dirty="0" smtClean="0"/>
              <a:t>student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ID</a:t>
            </a:r>
            <a:r>
              <a:rPr lang="en-US" altLang="zh-CN" sz="2000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create index </a:t>
            </a:r>
            <a:r>
              <a:rPr lang="en-US" altLang="zh-CN" i="1" dirty="0" err="1" smtClean="0"/>
              <a:t>studentName_Idx</a:t>
            </a:r>
            <a:r>
              <a:rPr lang="en-US" altLang="zh-CN" i="1" dirty="0" smtClean="0"/>
              <a:t> </a:t>
            </a:r>
            <a:r>
              <a:rPr lang="en-US" altLang="zh-CN" b="1" dirty="0" smtClean="0"/>
              <a:t>on </a:t>
            </a:r>
            <a:r>
              <a:rPr lang="en-US" altLang="zh-CN" i="1" dirty="0" smtClean="0"/>
              <a:t>student(name)</a:t>
            </a:r>
            <a:endParaRPr lang="en-US" altLang="zh-CN" dirty="0"/>
          </a:p>
          <a:p>
            <a:r>
              <a:rPr lang="en-US" altLang="zh-CN" sz="2000" dirty="0" smtClean="0"/>
              <a:t>Indices are data structures used to speed up access to records with specified values for index attributes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e.g. </a:t>
            </a:r>
            <a:r>
              <a:rPr lang="en-US" altLang="zh-CN" sz="2000" b="1" dirty="0" smtClean="0"/>
              <a:t>select *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from </a:t>
            </a:r>
            <a:r>
              <a:rPr lang="en-US" altLang="zh-CN" sz="2000" dirty="0" smtClean="0"/>
              <a:t> </a:t>
            </a:r>
            <a:r>
              <a:rPr lang="en-US" altLang="zh-CN" sz="2000" i="1" dirty="0" smtClean="0"/>
              <a:t>student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smtClean="0"/>
              <a:t> ID = </a:t>
            </a:r>
            <a:r>
              <a:rPr lang="en-US" altLang="zh-CN" sz="2000" dirty="0" smtClean="0"/>
              <a:t>‘12345’</a:t>
            </a:r>
            <a:endParaRPr lang="en-US" altLang="zh-CN" dirty="0" smtClean="0"/>
          </a:p>
          <a:p>
            <a:pPr lvl="1">
              <a:buFont typeface="Monotype Sorts" pitchFamily="2" charset="2"/>
              <a:buNone/>
            </a:pPr>
            <a:r>
              <a:rPr lang="en-US" altLang="zh-CN" sz="2000" dirty="0" smtClean="0"/>
              <a:t>can be executed by using the index to find the required record, without looking at all records of </a:t>
            </a:r>
            <a:r>
              <a:rPr lang="en-US" altLang="zh-CN" sz="2000" i="1" dirty="0" smtClean="0"/>
              <a:t>student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4882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Transactions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14388" y="1093788"/>
            <a:ext cx="7897812" cy="5276850"/>
          </a:xfrm>
        </p:spPr>
        <p:txBody>
          <a:bodyPr/>
          <a:lstStyle/>
          <a:p>
            <a:r>
              <a:rPr lang="en-US" altLang="zh-CN" dirty="0" smtClean="0"/>
              <a:t>A transaction consists of a sequence of query and/or update statements. </a:t>
            </a:r>
          </a:p>
          <a:p>
            <a:r>
              <a:rPr lang="en-US" altLang="zh-CN" dirty="0" smtClean="0"/>
              <a:t>Atomic transaction</a:t>
            </a:r>
          </a:p>
          <a:p>
            <a:pPr lvl="1"/>
            <a:r>
              <a:rPr lang="en-US" altLang="zh-CN" dirty="0" smtClean="0"/>
              <a:t>either fully executed or rolled back as if it never occurred</a:t>
            </a:r>
          </a:p>
          <a:p>
            <a:r>
              <a:rPr lang="en-US" altLang="zh-CN" dirty="0" smtClean="0"/>
              <a:t>Isolation from concurrent transactions</a:t>
            </a:r>
          </a:p>
          <a:p>
            <a:r>
              <a:rPr lang="en-US" altLang="zh-CN" dirty="0" smtClean="0"/>
              <a:t>Transactions begin implicitly</a:t>
            </a:r>
          </a:p>
          <a:p>
            <a:pPr lvl="1"/>
            <a:r>
              <a:rPr lang="en-US" altLang="zh-CN" dirty="0" smtClean="0"/>
              <a:t>Ended by </a:t>
            </a:r>
            <a:r>
              <a:rPr lang="en-US" altLang="zh-CN" b="1" dirty="0" smtClean="0"/>
              <a:t>commit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  <a:r>
              <a:rPr lang="en-US" altLang="zh-CN" dirty="0" smtClean="0"/>
              <a:t> or </a:t>
            </a:r>
            <a:r>
              <a:rPr lang="en-US" altLang="zh-CN" b="1" dirty="0" smtClean="0"/>
              <a:t>rollback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work</a:t>
            </a:r>
          </a:p>
          <a:p>
            <a:r>
              <a:rPr lang="en-US" altLang="zh-CN" dirty="0" smtClean="0"/>
              <a:t>But default on most databases: each SQL statement commits automatically</a:t>
            </a:r>
          </a:p>
          <a:p>
            <a:pPr lvl="1"/>
            <a:r>
              <a:rPr lang="en-US" altLang="zh-CN" dirty="0" smtClean="0"/>
              <a:t>Can turn off auto commit for a session (e.g. using API)</a:t>
            </a:r>
          </a:p>
          <a:p>
            <a:pPr lvl="1"/>
            <a:r>
              <a:rPr lang="en-US" altLang="zh-CN" dirty="0" smtClean="0"/>
              <a:t>In SQL:1999, can use:  </a:t>
            </a:r>
            <a:r>
              <a:rPr lang="en-US" altLang="zh-CN" b="1" dirty="0" smtClean="0"/>
              <a:t>begin</a:t>
            </a:r>
            <a:r>
              <a:rPr lang="en-US" altLang="zh-CN" dirty="0" smtClean="0"/>
              <a:t> </a:t>
            </a:r>
            <a:r>
              <a:rPr lang="en-US" altLang="zh-CN" b="1" dirty="0" smtClean="0"/>
              <a:t>atomic</a:t>
            </a:r>
            <a:r>
              <a:rPr lang="en-US" altLang="zh-CN" dirty="0" smtClean="0"/>
              <a:t>  ….  </a:t>
            </a:r>
            <a:r>
              <a:rPr lang="en-US" altLang="zh-CN" b="1" dirty="0" smtClean="0"/>
              <a:t>end</a:t>
            </a:r>
          </a:p>
          <a:p>
            <a:pPr lvl="2"/>
            <a:r>
              <a:rPr lang="en-US" altLang="zh-CN" dirty="0" smtClean="0"/>
              <a:t>Not supported on most databases</a:t>
            </a:r>
          </a:p>
        </p:txBody>
      </p:sp>
    </p:spTree>
    <p:extLst>
      <p:ext uri="{BB962C8B-B14F-4D97-AF65-F5344CB8AC3E}">
        <p14:creationId xmlns:p14="http://schemas.microsoft.com/office/powerpoint/2010/main" val="11901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Integrity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274763"/>
            <a:ext cx="7485063" cy="451485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Integrity constraints guard against accidental damage to the database, by ensuring that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authorized changes</a:t>
            </a:r>
            <a:r>
              <a:rPr lang="en-US" altLang="zh-CN" dirty="0" smtClean="0">
                <a:ea typeface="宋体" charset="-122"/>
              </a:rPr>
              <a:t> to the database do not result in a loss of data consistency.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checking account must have a balance greater than $10,000.00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salary of a bank employee must be at least $12.00 an hour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customer must have a (non-null) phone number</a:t>
            </a:r>
          </a:p>
          <a:p>
            <a:pPr lvl="1"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Constrains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Constraints on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Single Relation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solidFill>
                  <a:srgbClr val="0000CC"/>
                </a:solidFill>
                <a:ea typeface="宋体" charset="-122"/>
              </a:rPr>
              <a:t>Primary Key, Unique, Not Null;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CHECK    -  User defined constraints on the table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Domain Constraints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Referential Integrity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Constrains on entire database (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set of relations</a:t>
            </a:r>
            <a:r>
              <a:rPr lang="en-US" altLang="zh-CN" dirty="0" smtClean="0">
                <a:ea typeface="宋体" charset="-122"/>
              </a:rPr>
              <a:t>)</a:t>
            </a:r>
            <a:endParaRPr lang="en-US" altLang="zh-CN" dirty="0" smtClean="0">
              <a:solidFill>
                <a:srgbClr val="0000CC"/>
              </a:solidFill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Assertions   --Constrains to check the consistency of database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Triggers      --Active rules to maintain the consistency of database</a:t>
            </a:r>
          </a:p>
          <a:p>
            <a:endParaRPr lang="zh-CN" altLang="en-US" dirty="0" smtClean="0">
              <a:ea typeface="宋体" charset="-122"/>
            </a:endParaRPr>
          </a:p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7527" cy="3787775"/>
          </a:xfrm>
        </p:spPr>
        <p:txBody>
          <a:bodyPr/>
          <a:lstStyle/>
          <a:p>
            <a:r>
              <a:rPr kumimoji="0" lang="en-US" altLang="zh-CN" sz="2000" b="1" dirty="0" smtClean="0"/>
              <a:t>not null</a:t>
            </a:r>
            <a:endParaRPr kumimoji="0" lang="en-US" altLang="zh-CN" b="1" dirty="0" smtClean="0"/>
          </a:p>
          <a:p>
            <a:pPr lvl="1"/>
            <a:r>
              <a:rPr kumimoji="0" lang="en-US" altLang="zh-CN" sz="2000" dirty="0" smtClean="0"/>
              <a:t>Declare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 and </a:t>
            </a:r>
            <a:r>
              <a:rPr kumimoji="0" lang="en-US" altLang="zh-CN" sz="2000" i="1" dirty="0" smtClean="0"/>
              <a:t>budget</a:t>
            </a:r>
            <a:r>
              <a:rPr kumimoji="0" lang="en-US" altLang="zh-CN" sz="2000" dirty="0" smtClean="0"/>
              <a:t> to be </a:t>
            </a:r>
            <a:r>
              <a:rPr lang="en-US" altLang="zh-CN" sz="2000" b="1" dirty="0" smtClean="0"/>
              <a:t>not null</a:t>
            </a:r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r>
              <a:rPr kumimoji="0" lang="en-US" altLang="zh-CN" i="1" dirty="0" smtClean="0"/>
              <a:t>	          </a:t>
            </a:r>
            <a:r>
              <a:rPr kumimoji="0" lang="en-US" altLang="zh-CN" sz="2000" i="1" dirty="0" smtClean="0"/>
              <a:t>name </a:t>
            </a:r>
            <a:r>
              <a:rPr kumimoji="0" lang="en-US" altLang="zh-CN" sz="2000" b="1" dirty="0" smtClean="0"/>
              <a:t>varchar</a:t>
            </a:r>
            <a:r>
              <a:rPr kumimoji="0" lang="en-US" altLang="zh-CN" sz="2000" dirty="0" smtClean="0"/>
              <a:t>(20) </a:t>
            </a:r>
            <a:r>
              <a:rPr kumimoji="0" lang="en-US" altLang="zh-CN" sz="2000" b="1" dirty="0" smtClean="0"/>
              <a:t>not null</a:t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</a:t>
            </a:r>
            <a:r>
              <a:rPr kumimoji="0" lang="en-US" altLang="zh-CN" sz="2000" i="1" dirty="0" smtClean="0"/>
              <a:t>budget </a:t>
            </a:r>
            <a:r>
              <a:rPr kumimoji="0" lang="en-US" altLang="zh-CN" sz="2000" b="1" dirty="0" smtClean="0"/>
              <a:t>numeric</a:t>
            </a:r>
            <a:r>
              <a:rPr kumimoji="0" lang="en-US" altLang="zh-CN" sz="2000" dirty="0" smtClean="0"/>
              <a:t>(12,2) </a:t>
            </a:r>
            <a:r>
              <a:rPr kumimoji="0" lang="en-US" altLang="zh-CN" sz="2000" b="1" dirty="0" smtClean="0"/>
              <a:t>not null</a:t>
            </a:r>
          </a:p>
          <a:p>
            <a:pPr>
              <a:buFont typeface="Monotype Sorts" pitchFamily="2" charset="2"/>
              <a:buNone/>
            </a:pPr>
            <a:endParaRPr kumimoji="0" lang="en-US" altLang="zh-CN" b="1" dirty="0" smtClean="0"/>
          </a:p>
          <a:p>
            <a:r>
              <a:rPr lang="en-US" altLang="zh-CN" sz="2000" b="1" dirty="0" smtClean="0"/>
              <a:t>unique</a:t>
            </a:r>
            <a:r>
              <a:rPr kumimoji="0" lang="en-US" altLang="zh-CN" sz="2000" dirty="0" smtClean="0"/>
              <a:t> (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800" baseline="-25000" dirty="0" smtClean="0"/>
              <a:t>1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2</a:t>
            </a:r>
            <a:r>
              <a:rPr kumimoji="0" lang="en-US" altLang="zh-CN" sz="2000" dirty="0" smtClean="0"/>
              <a:t>, …,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400" baseline="-25000" dirty="0" smtClean="0"/>
              <a:t>m</a:t>
            </a:r>
            <a:r>
              <a:rPr kumimoji="0" lang="en-US" altLang="zh-CN" sz="2000" dirty="0" smtClean="0"/>
              <a:t>)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The unique specification states that the attributes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1,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2, … </a:t>
            </a:r>
            <a:r>
              <a:rPr kumimoji="0" lang="en-US" altLang="zh-CN" sz="2000" i="1" dirty="0" smtClean="0"/>
              <a:t>A</a:t>
            </a:r>
            <a:r>
              <a:rPr kumimoji="0" lang="en-US" altLang="zh-CN" sz="2000" dirty="0" smtClean="0"/>
              <a:t>m</a:t>
            </a:r>
            <a:br>
              <a:rPr kumimoji="0" lang="en-US" altLang="zh-CN" sz="2000" dirty="0" smtClean="0"/>
            </a:br>
            <a:r>
              <a:rPr kumimoji="0" lang="en-US" altLang="zh-CN" sz="2000" dirty="0" smtClean="0"/>
              <a:t>form a candidate key.</a:t>
            </a:r>
            <a:endParaRPr kumimoji="0" lang="en-US" altLang="zh-CN" dirty="0" smtClean="0"/>
          </a:p>
          <a:p>
            <a:pPr lvl="1"/>
            <a:r>
              <a:rPr kumimoji="0" lang="en-US" altLang="zh-CN" sz="2000" dirty="0" smtClean="0"/>
              <a:t>Candidate keys </a:t>
            </a:r>
            <a:r>
              <a:rPr kumimoji="0" lang="en-US" altLang="zh-CN" sz="2000" dirty="0" smtClean="0">
                <a:solidFill>
                  <a:srgbClr val="FF0000"/>
                </a:solidFill>
              </a:rPr>
              <a:t>are permitted to be null </a:t>
            </a:r>
            <a:r>
              <a:rPr kumimoji="0" lang="en-US" altLang="zh-CN" sz="2000" dirty="0" smtClean="0"/>
              <a:t>(in contrast to primary keys).</a:t>
            </a:r>
            <a:endParaRPr kumimoji="0" lang="en-US" altLang="zh-CN" dirty="0" smtClean="0"/>
          </a:p>
          <a:p>
            <a:endParaRPr kumimoji="0" lang="en-US" altLang="zh-CN" dirty="0" smtClean="0"/>
          </a:p>
          <a:p>
            <a:endParaRPr lang="en-US" altLang="zh-CN" b="1" dirty="0" smtClean="0"/>
          </a:p>
          <a:p>
            <a:pPr>
              <a:buFont typeface="Monotype Sorts" pitchFamily="2" charset="2"/>
              <a:buNone/>
            </a:pPr>
            <a:endParaRPr lang="en-US" altLang="zh-CN" dirty="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  <p:extLst>
      <p:ext uri="{BB962C8B-B14F-4D97-AF65-F5344CB8AC3E}">
        <p14:creationId xmlns:p14="http://schemas.microsoft.com/office/powerpoint/2010/main" val="219766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Consider a person who needs to know an instructors name and department, but not the salary.  This person should see a relation described, in SQL, by </a:t>
            </a:r>
            <a:br>
              <a:rPr lang="en-US" altLang="zh-CN" sz="2000" dirty="0" smtClean="0"/>
            </a:br>
            <a:r>
              <a:rPr lang="en-US" altLang="zh-CN" sz="2000" dirty="0" smtClean="0"/>
              <a:t>		</a:t>
            </a:r>
            <a:r>
              <a:rPr kumimoji="0" lang="en-US" altLang="zh-CN" sz="2000" b="1" dirty="0" smtClean="0"/>
              <a:t/>
            </a:r>
            <a:br>
              <a:rPr kumimoji="0" lang="en-US" altLang="zh-CN" sz="2000" b="1" dirty="0" smtClean="0"/>
            </a:br>
            <a:r>
              <a:rPr kumimoji="0" lang="en-US" altLang="zh-CN" sz="2000" b="1" dirty="0" smtClean="0"/>
              <a:t>             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     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 dirty="0" smtClean="0"/>
              <a:t>Any relation that is not of the conceptual model but is made visible to a user as a “virtual relation” is called a </a:t>
            </a:r>
            <a:r>
              <a:rPr lang="en-US" altLang="zh-CN" sz="2000" b="1" dirty="0" smtClean="0">
                <a:solidFill>
                  <a:srgbClr val="000099"/>
                </a:solidFill>
              </a:rPr>
              <a:t>view</a:t>
            </a:r>
            <a:r>
              <a:rPr lang="en-US" altLang="zh-CN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4988" y="298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</a:t>
            </a:r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5242" y="1105711"/>
            <a:ext cx="8071829" cy="4876800"/>
          </a:xfrm>
        </p:spPr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check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P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>,</a:t>
            </a:r>
            <a:r>
              <a:rPr lang="en-US" altLang="zh-CN" dirty="0" smtClean="0">
                <a:ea typeface="宋体" charset="-122"/>
              </a:rPr>
              <a:t> where </a:t>
            </a:r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is a predicate</a:t>
            </a:r>
          </a:p>
          <a:p>
            <a:pPr marL="457200" lvl="1" indent="0"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Example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:  ensure that semester is one of fall, winter, spring or summer: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kumimoji="0" lang="en-US" altLang="zh-CN" kern="1200" dirty="0" smtClean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create 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table section (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(8),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semester varchar (6),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year numeric (4,0),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building varchar (15),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room_number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varchar (7),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time slot id varchar (4),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primary key (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course_id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</a:t>
            </a:r>
            <a:r>
              <a:rPr kumimoji="0" lang="en-US" altLang="zh-CN" kern="1200" dirty="0" err="1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sec_id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, semester, year),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    </a:t>
            </a:r>
            <a:r>
              <a:rPr kumimoji="0" lang="en-US" altLang="zh-CN" kern="1200" dirty="0">
                <a:solidFill>
                  <a:srgbClr val="FF0000"/>
                </a:solidFill>
                <a:latin typeface="Helvetica" pitchFamily="34" charset="0"/>
                <a:ea typeface="MS PGothic" pitchFamily="34" charset="-128"/>
              </a:rPr>
              <a:t>check (semester in (’Fall’, ’Winter’, ’Spring’, ’Summer’)</a:t>
            </a: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</a:t>
            </a:r>
            <a:b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</a:br>
            <a:r>
              <a:rPr kumimoji="0" lang="en-US" altLang="zh-CN" kern="1200" dirty="0">
                <a:solidFill>
                  <a:srgbClr val="000000"/>
                </a:solidFill>
                <a:latin typeface="Helvetica" pitchFamily="34" charset="0"/>
                <a:ea typeface="MS PGothic" pitchFamily="34" charset="-128"/>
              </a:rPr>
              <a:t>);</a:t>
            </a:r>
          </a:p>
          <a:p>
            <a:r>
              <a:rPr lang="en-US" altLang="zh-CN" i="1" dirty="0" smtClean="0">
                <a:ea typeface="宋体" charset="-122"/>
              </a:rPr>
              <a:t>P</a:t>
            </a:r>
            <a:r>
              <a:rPr lang="en-US" altLang="zh-CN" dirty="0" smtClean="0">
                <a:ea typeface="宋体" charset="-122"/>
              </a:rPr>
              <a:t>  can be any complex conditions as in WHERE clause. However, most of DBMS does not support subquery in CHECK statement.</a:t>
            </a:r>
          </a:p>
          <a:p>
            <a:pPr lvl="1">
              <a:buFont typeface="Monotype Sorts" pitchFamily="2" charset="2"/>
              <a:buNone/>
            </a:pPr>
            <a:endParaRPr lang="zh-CN" altLang="en-US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Domain Constraints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49815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check</a:t>
            </a:r>
            <a:r>
              <a:rPr lang="en-US" altLang="zh-CN" dirty="0" smtClean="0">
                <a:ea typeface="宋体" charset="-122"/>
              </a:rPr>
              <a:t> 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Use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clause to ensure that an hourly-wage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create domain</a:t>
            </a:r>
            <a:r>
              <a:rPr lang="en-US" altLang="zh-CN" sz="1800" i="1" dirty="0" smtClean="0">
                <a:ea typeface="宋体" charset="-122"/>
              </a:rPr>
              <a:t> hourly-wage </a:t>
            </a:r>
            <a:r>
              <a:rPr lang="en-US" altLang="zh-CN" sz="1800" b="1" dirty="0" smtClean="0">
                <a:ea typeface="宋体" charset="-122"/>
              </a:rPr>
              <a:t>numeric(5,2)</a:t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		constraint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value-test </a:t>
            </a: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value </a:t>
            </a:r>
            <a:r>
              <a:rPr lang="en-US" altLang="zh-CN" sz="1800" dirty="0" smtClean="0">
                <a:ea typeface="宋体" charset="-122"/>
              </a:rPr>
              <a:t>&gt; = 12.00)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domain has a constraint that ensures that the hourly-wage is greater than 12.00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dirty="0" smtClean="0">
                <a:ea typeface="宋体" charset="-122"/>
              </a:rPr>
              <a:t>The clause </a:t>
            </a:r>
            <a:r>
              <a:rPr lang="en-US" altLang="zh-CN" sz="1800" b="1" dirty="0" smtClean="0">
                <a:ea typeface="宋体" charset="-122"/>
              </a:rPr>
              <a:t>constraint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value-test</a:t>
            </a:r>
            <a:r>
              <a:rPr lang="en-US" altLang="zh-CN" sz="1800" dirty="0" smtClean="0">
                <a:ea typeface="宋体" charset="-122"/>
              </a:rPr>
              <a:t> is optional; useful to indicate which constraint an update violated.</a:t>
            </a:r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zh-CN" dirty="0" smtClean="0">
                <a:ea typeface="宋体" charset="-122"/>
              </a:rPr>
              <a:t>Can have complex conditions in domain check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b="1" dirty="0" smtClean="0"/>
              <a:t>create </a:t>
            </a:r>
            <a:r>
              <a:rPr lang="en-US" altLang="zh-CN" b="1" dirty="0"/>
              <a:t>domain </a:t>
            </a:r>
            <a:r>
              <a:rPr lang="en-US" altLang="zh-CN" i="1" dirty="0" err="1"/>
              <a:t>degree_level</a:t>
            </a:r>
            <a:r>
              <a:rPr lang="en-US" altLang="zh-CN" i="1" dirty="0"/>
              <a:t> </a:t>
            </a:r>
            <a:r>
              <a:rPr lang="en-US" altLang="zh-CN" b="1" dirty="0"/>
              <a:t>varchar</a:t>
            </a:r>
            <a:r>
              <a:rPr lang="en-US" altLang="zh-CN" dirty="0"/>
              <a:t>(10)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en-US" altLang="zh-CN" b="1" dirty="0"/>
              <a:t>constraint </a:t>
            </a:r>
            <a:r>
              <a:rPr lang="en-US" altLang="zh-CN" i="1" dirty="0" err="1"/>
              <a:t>degree_level_test</a:t>
            </a:r>
            <a:r>
              <a:rPr lang="en-US" altLang="zh-CN" i="1" dirty="0"/>
              <a:t/>
            </a:r>
            <a:br>
              <a:rPr lang="en-US" altLang="zh-CN" i="1" dirty="0"/>
            </a:br>
            <a:r>
              <a:rPr lang="en-US" altLang="zh-CN" i="1" dirty="0"/>
              <a:t>	</a:t>
            </a:r>
            <a:r>
              <a:rPr lang="en-US" altLang="zh-CN" b="1" dirty="0"/>
              <a:t>check </a:t>
            </a:r>
            <a:r>
              <a:rPr lang="en-US" altLang="zh-CN" dirty="0"/>
              <a:t>(</a:t>
            </a:r>
            <a:r>
              <a:rPr lang="en-US" altLang="zh-CN" b="1" dirty="0"/>
              <a:t>value in </a:t>
            </a:r>
            <a:r>
              <a:rPr lang="en-US" altLang="zh-CN" dirty="0"/>
              <a:t>(’Bachelors’, ’Masters’, ’Doctorate’));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1800" b="1" dirty="0" smtClean="0">
                <a:ea typeface="宋体" charset="-122"/>
              </a:rPr>
              <a:t>check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i="1" dirty="0" err="1" smtClean="0">
                <a:ea typeface="宋体" charset="-122"/>
              </a:rPr>
              <a:t>dept</a:t>
            </a:r>
            <a:r>
              <a:rPr lang="en-US" altLang="zh-CN" sz="1800" dirty="0" smtClean="0">
                <a:ea typeface="宋体" charset="-122"/>
              </a:rPr>
              <a:t>-</a:t>
            </a:r>
            <a:r>
              <a:rPr lang="en-US" altLang="zh-CN" sz="1800" i="1" dirty="0" smtClean="0">
                <a:ea typeface="宋体" charset="-122"/>
              </a:rPr>
              <a:t>name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in</a:t>
            </a:r>
            <a:r>
              <a:rPr lang="en-US" altLang="zh-CN" sz="1800" dirty="0" smtClean="0">
                <a:ea typeface="宋体" charset="-122"/>
              </a:rPr>
              <a:t> (</a:t>
            </a:r>
            <a:r>
              <a:rPr lang="en-US" altLang="zh-CN" sz="1800" b="1" dirty="0" smtClean="0">
                <a:ea typeface="宋体" charset="-122"/>
              </a:rPr>
              <a:t>select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i="1" dirty="0" err="1" smtClean="0">
                <a:ea typeface="宋体" charset="-122"/>
              </a:rPr>
              <a:t>dept</a:t>
            </a:r>
            <a:r>
              <a:rPr lang="en-US" altLang="zh-CN" sz="1800" dirty="0" smtClean="0">
                <a:ea typeface="宋体" charset="-122"/>
              </a:rPr>
              <a:t>-</a:t>
            </a:r>
            <a:r>
              <a:rPr lang="en-US" altLang="zh-CN" sz="1800" i="1" dirty="0" smtClean="0">
                <a:ea typeface="宋体" charset="-122"/>
              </a:rPr>
              <a:t>name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from</a:t>
            </a:r>
            <a:r>
              <a:rPr lang="en-US" altLang="zh-CN" sz="1800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department</a:t>
            </a:r>
            <a:r>
              <a:rPr lang="en-US" altLang="zh-CN" sz="1800" dirty="0" smtClean="0">
                <a:ea typeface="宋体" charset="-12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zh-CN" dirty="0">
                <a:ea typeface="宋体" charset="-122"/>
              </a:rPr>
              <a:t>Example:  If “Biology” is a department name appearing in one of the tuples in the instructor relation, then there exists a tuple in the department relation for “Biology”.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Formal Definition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0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) and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dirty="0" smtClean="0">
                <a:ea typeface="宋体" charset="-122"/>
              </a:rPr>
              <a:t>are two </a:t>
            </a:r>
            <a:r>
              <a:rPr lang="en-US" altLang="zh-CN" sz="1800" dirty="0" smtClean="0">
                <a:ea typeface="宋体" charset="-122"/>
              </a:rPr>
              <a:t>relations</a:t>
            </a:r>
            <a:r>
              <a:rPr lang="en-US" altLang="zh-CN" dirty="0">
                <a:ea typeface="宋体" charset="-122"/>
              </a:rPr>
              <a:t>, Let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sz="1800" dirty="0" smtClean="0">
                <a:ea typeface="宋体" charset="-122"/>
              </a:rPr>
              <a:t>with primary keys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subset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 of 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is a </a:t>
            </a:r>
            <a:r>
              <a:rPr lang="en-US" altLang="zh-CN" sz="1800" b="1" i="1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foreign key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referencing 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ea typeface="宋体" charset="-122"/>
              </a:rPr>
              <a:t>in relation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, if for every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 there must be a tuple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in </a:t>
            </a:r>
            <a:r>
              <a:rPr lang="en-US" altLang="zh-CN" sz="1800" i="1" dirty="0" smtClean="0">
                <a:ea typeface="宋体" charset="-122"/>
              </a:rPr>
              <a:t>r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such that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i="1" dirty="0" smtClean="0">
                <a:ea typeface="宋体" charset="-122"/>
              </a:rPr>
              <a:t>K</a:t>
            </a:r>
            <a:r>
              <a:rPr lang="en-US" altLang="zh-CN" sz="24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] = </a:t>
            </a:r>
            <a:r>
              <a:rPr lang="en-US" altLang="zh-CN" sz="1800" i="1" dirty="0" smtClean="0">
                <a:ea typeface="宋体" charset="-122"/>
              </a:rPr>
              <a:t>t</a:t>
            </a:r>
            <a:r>
              <a:rPr lang="en-US" altLang="zh-CN" sz="2400" baseline="-25000" dirty="0" smtClean="0">
                <a:ea typeface="宋体" charset="-122"/>
              </a:rPr>
              <a:t>2</a:t>
            </a:r>
            <a:r>
              <a:rPr lang="en-US" altLang="zh-CN" sz="1800" dirty="0" smtClean="0">
                <a:ea typeface="宋体" charset="-122"/>
              </a:rPr>
              <a:t>[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].</a:t>
            </a:r>
          </a:p>
          <a:p>
            <a:pPr lvl="1"/>
            <a:r>
              <a:rPr lang="en-US" altLang="zh-CN" sz="1800" dirty="0" smtClean="0">
                <a:ea typeface="宋体" charset="-122"/>
                <a:sym typeface="Symbol" pitchFamily="18" charset="2"/>
              </a:rPr>
              <a:t>Referential integrity constraint also called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  <a:sym typeface="Symbol" pitchFamily="18" charset="2"/>
              </a:rPr>
              <a:t>subset dependency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since its can be written as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     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)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Checking Referential Integrity on Database Modification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7696200" cy="5105400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The following tests must be made in order to preserve the following referential integrity constraint: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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  </a:t>
            </a:r>
            <a:r>
              <a:rPr lang="en-US" altLang="zh-CN" sz="2400" i="1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Insert.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inserted into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ensure that there is a tuple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such that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] =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[].  That is 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[]  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tabLst>
                <a:tab pos="2976563" algn="ctr"/>
              </a:tabLst>
            </a:pPr>
            <a:r>
              <a:rPr lang="en-US" altLang="zh-CN" b="1" dirty="0" smtClean="0">
                <a:ea typeface="宋体" charset="-122"/>
                <a:sym typeface="Symbol" pitchFamily="18" charset="2"/>
              </a:rPr>
              <a:t>Delete.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 If a tuple,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is deleted from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, the system must compute the set of tuples in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that reference 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: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		</a:t>
            </a:r>
            <a:r>
              <a:rPr lang="en-US" altLang="zh-CN" sz="2400" dirty="0" smtClean="0">
                <a:ea typeface="宋体" charset="-122"/>
                <a:sym typeface="Symbol" pitchFamily="18" charset="2"/>
              </a:rPr>
              <a:t>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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 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2400" i="1" baseline="-25000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i="1" dirty="0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2400" baseline="-25000" dirty="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)</a:t>
            </a: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r>
              <a:rPr lang="en-US" altLang="zh-CN" dirty="0" smtClean="0">
                <a:ea typeface="宋体" charset="-122"/>
                <a:sym typeface="Symbol" pitchFamily="18" charset="2"/>
              </a:rPr>
              <a:t>	If this set is not empty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either the delete command is rejected as an error, or </a:t>
            </a:r>
          </a:p>
          <a:p>
            <a:pPr lvl="1">
              <a:tabLst>
                <a:tab pos="2976563" algn="ctr"/>
              </a:tabLst>
            </a:pPr>
            <a:r>
              <a:rPr lang="en-US" altLang="zh-CN" sz="1800" dirty="0" smtClean="0">
                <a:ea typeface="宋体" charset="-122"/>
                <a:sym typeface="Symbol" pitchFamily="18" charset="2"/>
              </a:rPr>
              <a:t>the tuples that reference </a:t>
            </a:r>
            <a:r>
              <a:rPr lang="en-US" altLang="zh-CN" sz="1800" i="1" dirty="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dirty="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dirty="0" smtClean="0">
                <a:ea typeface="宋体" charset="-122"/>
                <a:sym typeface="Symbol" pitchFamily="18" charset="2"/>
              </a:rPr>
              <a:t> must themselves be deleted</a:t>
            </a:r>
            <a:br>
              <a:rPr lang="en-US" altLang="zh-CN" sz="1800" dirty="0" smtClean="0">
                <a:ea typeface="宋体" charset="-122"/>
                <a:sym typeface="Symbol" pitchFamily="18" charset="2"/>
              </a:rPr>
            </a:br>
            <a:r>
              <a:rPr lang="en-US" altLang="zh-CN" sz="1800" dirty="0" smtClean="0">
                <a:ea typeface="宋体" charset="-122"/>
                <a:sym typeface="Symbol" pitchFamily="18" charset="2"/>
              </a:rPr>
              <a:t>(cascading deletions are possible). </a:t>
            </a:r>
            <a:endParaRPr lang="en-US" altLang="zh-CN" sz="1800" baseline="-25000" dirty="0" smtClean="0">
              <a:ea typeface="宋体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976563" algn="ctr"/>
              </a:tabLst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Modification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467600" cy="51816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800" b="1" smtClean="0">
                <a:ea typeface="宋体" charset="-122"/>
              </a:rPr>
              <a:t>Update.</a:t>
            </a:r>
            <a:r>
              <a:rPr lang="en-US" altLang="zh-CN" sz="1800" smtClean="0">
                <a:ea typeface="宋体" charset="-122"/>
              </a:rPr>
              <a:t>  There are two cases: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</a:rPr>
              <a:t>If a tuple </a:t>
            </a:r>
            <a:r>
              <a:rPr lang="en-US" altLang="zh-CN" sz="1600" i="1" smtClean="0">
                <a:ea typeface="宋体" charset="-122"/>
              </a:rPr>
              <a:t>t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smtClean="0">
                <a:ea typeface="宋体" charset="-122"/>
              </a:rPr>
              <a:t> is updated in relation </a:t>
            </a:r>
            <a:r>
              <a:rPr lang="en-US" altLang="zh-CN" sz="1600" i="1" smtClean="0">
                <a:ea typeface="宋体" charset="-122"/>
              </a:rPr>
              <a:t>r</a:t>
            </a:r>
            <a:r>
              <a:rPr lang="en-US" altLang="zh-CN" sz="1600" baseline="-25000" smtClean="0">
                <a:ea typeface="宋体" charset="-122"/>
              </a:rPr>
              <a:t>2</a:t>
            </a:r>
            <a:r>
              <a:rPr lang="en-US" altLang="zh-CN" sz="1600" i="1" smtClean="0">
                <a:ea typeface="宋体" charset="-122"/>
              </a:rPr>
              <a:t> </a:t>
            </a:r>
            <a:r>
              <a:rPr lang="en-US" altLang="zh-CN" sz="1600" smtClean="0">
                <a:ea typeface="宋体" charset="-122"/>
              </a:rPr>
              <a:t>and the update modifies values for foreign key 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, then a test similar to the insert case is made:</a:t>
            </a:r>
          </a:p>
          <a:p>
            <a:pPr marL="1162050" lvl="2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Let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 denote the new value of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.  The system must ensure that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		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’[]  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</a:t>
            </a:r>
          </a:p>
          <a:p>
            <a:pPr marL="762000" lvl="1" indent="-304800">
              <a:lnSpc>
                <a:spcPct val="110000"/>
              </a:lnSpc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a tuple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is updated in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, and the update modifies values for the primary key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K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), then a test similar to the delete case is made: 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system must compute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   </a:t>
            </a:r>
            <a:r>
              <a:rPr lang="en-US" altLang="zh-CN" sz="1800" smtClean="0">
                <a:ea typeface="宋体" charset="-122"/>
                <a:sym typeface="Symbol" pitchFamily="18" charset="2"/>
              </a:rPr>
              <a:t> 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 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= </a:t>
            </a:r>
            <a:r>
              <a:rPr lang="en-US" altLang="zh-CN" sz="1600" i="1" baseline="-25000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20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800" baseline="-25000" smtClean="0">
                <a:ea typeface="宋体" charset="-122"/>
                <a:sym typeface="Symbol" pitchFamily="18" charset="2"/>
              </a:rPr>
              <a:t>[K]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r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2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) </a:t>
            </a:r>
            <a:br>
              <a:rPr lang="en-US" altLang="zh-CN" sz="1600" smtClean="0">
                <a:ea typeface="宋体" charset="-122"/>
                <a:sym typeface="Symbol" pitchFamily="18" charset="2"/>
              </a:rPr>
            </a:br>
            <a:r>
              <a:rPr lang="en-US" altLang="zh-CN" sz="1600" smtClean="0">
                <a:ea typeface="宋体" charset="-122"/>
                <a:sym typeface="Symbol" pitchFamily="18" charset="2"/>
              </a:rPr>
              <a:t> using the old value of </a:t>
            </a:r>
            <a:r>
              <a:rPr lang="en-US" altLang="zh-CN" sz="1600" i="1" smtClean="0">
                <a:ea typeface="宋体" charset="-122"/>
                <a:sym typeface="Symbol" pitchFamily="18" charset="2"/>
              </a:rPr>
              <a:t>t</a:t>
            </a:r>
            <a:r>
              <a:rPr lang="en-US" altLang="zh-CN" sz="1600" baseline="-25000" smtClean="0">
                <a:ea typeface="宋体" charset="-122"/>
                <a:sym typeface="Symbol" pitchFamily="18" charset="2"/>
              </a:rPr>
              <a:t>1</a:t>
            </a:r>
            <a:r>
              <a:rPr lang="en-US" altLang="zh-CN" sz="1600" smtClean="0">
                <a:ea typeface="宋体" charset="-122"/>
                <a:sym typeface="Symbol" pitchFamily="18" charset="2"/>
              </a:rPr>
              <a:t> (the value before the update is applied).</a:t>
            </a:r>
          </a:p>
          <a:p>
            <a:pPr marL="1162050" lvl="2" indent="-304800">
              <a:lnSpc>
                <a:spcPct val="110000"/>
              </a:lnSpc>
              <a:buFont typeface="Monotype Sorts" pitchFamily="2" charset="2"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If this set is not empty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 the update may be rejected as an error,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update may be cascaded to the tuples in the set, or </a:t>
            </a:r>
          </a:p>
          <a:p>
            <a:pPr marL="1504950" lvl="3" indent="-304800">
              <a:lnSpc>
                <a:spcPct val="110000"/>
              </a:lnSpc>
              <a:buFontTx/>
              <a:buAutoNum type="arabicPeriod"/>
              <a:tabLst>
                <a:tab pos="3036888" algn="ctr"/>
              </a:tabLst>
            </a:pPr>
            <a:r>
              <a:rPr lang="en-US" altLang="zh-CN" sz="1600" smtClean="0">
                <a:ea typeface="宋体" charset="-122"/>
                <a:sym typeface="Symbol" pitchFamily="18" charset="2"/>
              </a:rPr>
              <a:t>the tuples in the set may be deleted. </a:t>
            </a:r>
          </a:p>
          <a:p>
            <a:pPr marL="762000" lvl="1" indent="-304800">
              <a:lnSpc>
                <a:spcPct val="110000"/>
              </a:lnSpc>
              <a:buFont typeface="Monotype Sorts" pitchFamily="2" charset="2"/>
              <a:buNone/>
              <a:tabLst>
                <a:tab pos="3036888" algn="ctr"/>
              </a:tabLst>
            </a:pPr>
            <a:endParaRPr lang="zh-CN" altLang="en-US" sz="1600" smtClean="0">
              <a:ea typeface="宋体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1857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012825"/>
            <a:ext cx="8074025" cy="535622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Primary and candidate keys and foreign keys can be specified as part of the SQL </a:t>
            </a:r>
            <a:r>
              <a:rPr lang="en-US" altLang="zh-CN" b="1" dirty="0" smtClean="0">
                <a:ea typeface="宋体" charset="-122"/>
              </a:rPr>
              <a:t>create table</a:t>
            </a:r>
            <a:r>
              <a:rPr lang="en-US" altLang="zh-CN" dirty="0" smtClean="0">
                <a:ea typeface="宋体" charset="-122"/>
              </a:rPr>
              <a:t> statement: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primary key</a:t>
            </a:r>
            <a:r>
              <a:rPr lang="en-US" altLang="zh-CN" sz="1800" dirty="0" smtClean="0">
                <a:ea typeface="宋体" charset="-122"/>
              </a:rPr>
              <a:t> clause lists attributes that comprise the primary key.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unique key</a:t>
            </a:r>
            <a:r>
              <a:rPr lang="en-US" altLang="zh-CN" sz="1800" dirty="0" smtClean="0">
                <a:ea typeface="宋体" charset="-122"/>
              </a:rPr>
              <a:t> clause lists attributes that comprise a candidate key.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The </a:t>
            </a:r>
            <a:r>
              <a:rPr lang="en-US" altLang="zh-CN" sz="1800" b="1" dirty="0" smtClean="0">
                <a:ea typeface="宋体" charset="-122"/>
              </a:rPr>
              <a:t>foreign key</a:t>
            </a:r>
            <a:r>
              <a:rPr lang="en-US" altLang="zh-CN" sz="1800" dirty="0" smtClean="0">
                <a:ea typeface="宋体" charset="-122"/>
              </a:rPr>
              <a:t> clause lists the attributes that comprise the foreign key and the name of the relation referenced by the foreign key.</a:t>
            </a:r>
          </a:p>
          <a:p>
            <a:r>
              <a:rPr lang="en-US" altLang="zh-CN" dirty="0" smtClean="0">
                <a:ea typeface="宋体" charset="-122"/>
              </a:rPr>
              <a:t>Define Foreign Key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By default, a foreign key references the primary key attributes of the referenced table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        </a:t>
            </a:r>
            <a:r>
              <a:rPr lang="en-US" altLang="zh-CN" sz="1800" b="1" dirty="0" smtClean="0">
                <a:ea typeface="宋体" charset="-122"/>
              </a:rPr>
              <a:t>foreign key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Short form for specifying a single column as foreign key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		</a:t>
            </a:r>
            <a:r>
              <a:rPr lang="en-US" altLang="zh-CN" sz="1800" i="1" dirty="0" err="1" smtClean="0">
                <a:ea typeface="宋体" charset="-122"/>
              </a:rPr>
              <a:t>dept_name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varchar </a:t>
            </a:r>
            <a:r>
              <a:rPr lang="en-US" altLang="zh-CN" sz="1800" dirty="0" smtClean="0">
                <a:ea typeface="宋体" charset="-122"/>
              </a:rPr>
              <a:t>(20)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sz="1800" i="1" dirty="0" smtClean="0">
                <a:ea typeface="宋体" charset="-122"/>
              </a:rPr>
              <a:t>department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Reference columns in the referenced table can be explicitly specified, but must be declared as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primary/candidate</a:t>
            </a:r>
            <a:r>
              <a:rPr lang="en-US" altLang="zh-CN" sz="1800" dirty="0" smtClean="0">
                <a:ea typeface="宋体" charset="-122"/>
              </a:rPr>
              <a:t> keys </a:t>
            </a:r>
          </a:p>
          <a:p>
            <a:pPr lvl="1">
              <a:buNone/>
            </a:pPr>
            <a:r>
              <a:rPr lang="en-US" altLang="zh-CN" sz="1800" dirty="0" smtClean="0">
                <a:ea typeface="宋体" charset="-122"/>
              </a:rPr>
              <a:t>	</a:t>
            </a:r>
            <a:r>
              <a:rPr lang="en-US" altLang="zh-CN" sz="1800" b="1" dirty="0" smtClean="0">
                <a:ea typeface="宋体" charset="-122"/>
              </a:rPr>
              <a:t>foreign key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 </a:t>
            </a:r>
            <a:r>
              <a:rPr lang="en-US" altLang="zh-CN" sz="1800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sz="1800" dirty="0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Referential Integrity in SQL – Example</a:t>
            </a:r>
            <a:endParaRPr lang="en-US" altLang="en-US" dirty="0"/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57797" y="1068707"/>
            <a:ext cx="8216900" cy="54975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 smtClean="0"/>
              <a:t>department</a:t>
            </a:r>
            <a:r>
              <a:rPr lang="en-US" altLang="en-US" sz="1800" dirty="0" smtClean="0"/>
              <a:t>(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</a:t>
            </a:r>
            <a:r>
              <a:rPr lang="en-US" altLang="en-US" sz="1800" dirty="0" smtClean="0"/>
              <a:t>      </a:t>
            </a:r>
            <a:r>
              <a:rPr lang="en-US" altLang="en-US" sz="1600" i="1" dirty="0" err="1" smtClean="0"/>
              <a:t>dept_name</a:t>
            </a:r>
            <a:r>
              <a:rPr lang="en-US" altLang="en-US" sz="1600" dirty="0" smtClean="0"/>
              <a:t>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(20</a:t>
            </a:r>
            <a:r>
              <a:rPr lang="en-US" altLang="en-US" sz="1600" dirty="0" smtClean="0"/>
              <a:t>) </a:t>
            </a:r>
            <a:r>
              <a:rPr lang="en-US" altLang="en-US" sz="1600" b="1" dirty="0"/>
              <a:t>primary key </a:t>
            </a:r>
            <a:r>
              <a:rPr lang="en-US" altLang="en-US" sz="1600" dirty="0" smtClean="0"/>
              <a:t>,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smtClean="0"/>
              <a:t>building</a:t>
            </a:r>
            <a:r>
              <a:rPr lang="en-US" altLang="en-US" sz="1600" dirty="0" smtClean="0"/>
              <a:t>            </a:t>
            </a:r>
            <a:r>
              <a:rPr lang="en-US" altLang="en-US" sz="1600" b="1" dirty="0" smtClean="0"/>
              <a:t>varchar</a:t>
            </a:r>
            <a:r>
              <a:rPr lang="en-US" altLang="en-US" sz="1600" dirty="0" smtClean="0"/>
              <a:t>(15),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</a:t>
            </a:r>
            <a:r>
              <a:rPr lang="en-US" altLang="en-US" sz="1600" dirty="0" smtClean="0"/>
              <a:t>       </a:t>
            </a:r>
            <a:r>
              <a:rPr lang="en-US" altLang="en-US" sz="1600" i="1" dirty="0" smtClean="0"/>
              <a:t>budget</a:t>
            </a:r>
            <a:r>
              <a:rPr lang="en-US" altLang="en-US" sz="1600" dirty="0" smtClean="0"/>
              <a:t>             numeric(12,0));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course</a:t>
            </a:r>
            <a:r>
              <a:rPr lang="en-US" altLang="en-US" sz="1800" dirty="0"/>
              <a:t> (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err="1"/>
              <a:t>course_id</a:t>
            </a:r>
            <a:r>
              <a:rPr lang="en-US" altLang="en-US" sz="1600" dirty="0"/>
              <a:t>  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(8),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/>
              <a:t>title</a:t>
            </a:r>
            <a:r>
              <a:rPr lang="en-US" altLang="en-US" sz="1600" dirty="0"/>
              <a:t>                  </a:t>
            </a:r>
            <a:r>
              <a:rPr lang="en-US" altLang="en-US" sz="1600" b="1" dirty="0"/>
              <a:t>varchar(</a:t>
            </a:r>
            <a:r>
              <a:rPr lang="en-US" altLang="en-US" sz="1600" dirty="0"/>
              <a:t>50),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 err="1"/>
              <a:t>dept_name</a:t>
            </a:r>
            <a:r>
              <a:rPr lang="en-US" altLang="en-US" sz="1600" dirty="0"/>
              <a:t>      </a:t>
            </a:r>
            <a:r>
              <a:rPr lang="en-US" altLang="en-US" sz="1600" b="1" dirty="0"/>
              <a:t>varchar</a:t>
            </a:r>
            <a:r>
              <a:rPr lang="en-US" altLang="en-US" sz="1600" dirty="0"/>
              <a:t>(20),</a:t>
            </a:r>
            <a:br>
              <a:rPr lang="en-US" altLang="en-US" sz="1600" dirty="0"/>
            </a:br>
            <a:r>
              <a:rPr lang="en-US" altLang="en-US" sz="1600" dirty="0"/>
              <a:t>        </a:t>
            </a:r>
            <a:r>
              <a:rPr lang="en-US" altLang="en-US" sz="1600" i="1" dirty="0"/>
              <a:t>credits</a:t>
            </a:r>
            <a:r>
              <a:rPr lang="en-US" altLang="en-US" sz="1600" dirty="0"/>
              <a:t>             </a:t>
            </a:r>
            <a:r>
              <a:rPr lang="en-US" altLang="en-US" sz="1600" b="1" dirty="0"/>
              <a:t>numeric</a:t>
            </a:r>
            <a:r>
              <a:rPr lang="en-US" altLang="en-US" sz="16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600" dirty="0"/>
              <a:t>               </a:t>
            </a:r>
            <a:r>
              <a:rPr lang="en-US" altLang="en-US" sz="1600" b="1" dirty="0"/>
              <a:t>primary key </a:t>
            </a:r>
            <a:r>
              <a:rPr lang="en-US" altLang="en-US" sz="1600" i="1" dirty="0"/>
              <a:t>(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600" b="1" dirty="0"/>
              <a:t>     </a:t>
            </a:r>
            <a:r>
              <a:rPr lang="en-US" altLang="en-US" sz="1600" dirty="0"/>
              <a:t>          </a:t>
            </a:r>
            <a:r>
              <a:rPr lang="en-US" altLang="en-US" sz="1600" b="1" dirty="0"/>
              <a:t>foreign key </a:t>
            </a:r>
            <a:r>
              <a:rPr lang="en-US" altLang="en-US" sz="1600" i="1" dirty="0"/>
              <a:t>(</a:t>
            </a:r>
            <a:r>
              <a:rPr lang="en-US" altLang="en-US" sz="1600" i="1" dirty="0" err="1"/>
              <a:t>dept_name</a:t>
            </a:r>
            <a:r>
              <a:rPr lang="en-US" altLang="en-US" sz="1600" dirty="0"/>
              <a:t>) </a:t>
            </a:r>
            <a:r>
              <a:rPr lang="en-US" altLang="en-US" sz="1600" b="1" dirty="0"/>
              <a:t>references </a:t>
            </a:r>
            <a:r>
              <a:rPr lang="en-US" altLang="en-US" sz="1600" i="1" dirty="0"/>
              <a:t>department</a:t>
            </a:r>
            <a:r>
              <a:rPr lang="en-US" altLang="en-US" sz="16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sz="14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en-US" sz="1600" b="1" dirty="0" smtClean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600" b="1" dirty="0" smtClean="0"/>
              <a:t>create </a:t>
            </a:r>
            <a:r>
              <a:rPr lang="en-US" altLang="en-US" sz="1600" b="1" dirty="0"/>
              <a:t>table</a:t>
            </a:r>
            <a:r>
              <a:rPr lang="en-US" altLang="en-US" sz="1600" dirty="0"/>
              <a:t> </a:t>
            </a:r>
            <a:r>
              <a:rPr lang="en-US" altLang="en-US" sz="1600" i="1" dirty="0"/>
              <a:t>takes</a:t>
            </a:r>
            <a:r>
              <a:rPr lang="en-US" altLang="en-US" sz="1600" dirty="0"/>
              <a:t> (</a:t>
            </a:r>
            <a:br>
              <a:rPr lang="en-US" altLang="en-US" sz="1600" dirty="0"/>
            </a:br>
            <a:r>
              <a:rPr lang="en-US" altLang="en-US" sz="1600" dirty="0"/>
              <a:t>       </a:t>
            </a:r>
            <a:r>
              <a:rPr lang="en-US" altLang="en-US" sz="1400" dirty="0"/>
              <a:t> </a:t>
            </a:r>
            <a:r>
              <a:rPr lang="en-US" altLang="en-US" sz="1400" i="1" dirty="0"/>
              <a:t>ID</a:t>
            </a:r>
            <a:r>
              <a:rPr lang="en-US" altLang="en-US" sz="1400" dirty="0"/>
              <a:t>                  </a:t>
            </a:r>
            <a:r>
              <a:rPr lang="en-US" altLang="en-US" sz="1400" b="1" dirty="0" smtClean="0"/>
              <a:t>varchar</a:t>
            </a:r>
            <a:r>
              <a:rPr lang="en-US" altLang="en-US" sz="1400" dirty="0" smtClean="0"/>
              <a:t>(5) </a:t>
            </a:r>
            <a:r>
              <a:rPr lang="en-US" altLang="en-US" sz="1400" b="1" dirty="0"/>
              <a:t>references </a:t>
            </a:r>
            <a:r>
              <a:rPr lang="en-US" altLang="en-US" sz="1400" b="1" i="1" dirty="0"/>
              <a:t> </a:t>
            </a:r>
            <a:r>
              <a:rPr lang="en-US" altLang="en-US" sz="1400" i="1" dirty="0"/>
              <a:t>student</a:t>
            </a:r>
            <a:r>
              <a:rPr lang="en-US" altLang="en-US" sz="1400" dirty="0" smtClean="0"/>
              <a:t>,</a:t>
            </a:r>
            <a:r>
              <a:rPr lang="en-US" altLang="en-US" sz="1400" dirty="0"/>
              <a:t/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course_id</a:t>
            </a:r>
            <a:r>
              <a:rPr lang="en-US" altLang="en-US" sz="1400" dirty="0"/>
              <a:t>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 err="1"/>
              <a:t>sec_id</a:t>
            </a:r>
            <a:r>
              <a:rPr lang="en-US" altLang="en-US" sz="1400" dirty="0"/>
              <a:t>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(8),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semester</a:t>
            </a:r>
            <a:r>
              <a:rPr lang="en-US" altLang="en-US" sz="1400" dirty="0"/>
              <a:t>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(6),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year</a:t>
            </a:r>
            <a:r>
              <a:rPr lang="en-US" altLang="en-US" sz="1400" dirty="0"/>
              <a:t>                </a:t>
            </a:r>
            <a:r>
              <a:rPr lang="en-US" altLang="en-US" sz="1400" b="1" dirty="0"/>
              <a:t>numeric</a:t>
            </a:r>
            <a:r>
              <a:rPr lang="en-US" altLang="en-US" sz="1400" dirty="0"/>
              <a:t>(4,0),</a:t>
            </a:r>
            <a:br>
              <a:rPr lang="en-US" altLang="en-US" sz="1400" dirty="0"/>
            </a:br>
            <a:r>
              <a:rPr lang="en-US" altLang="en-US" sz="1400" dirty="0"/>
              <a:t>        </a:t>
            </a:r>
            <a:r>
              <a:rPr lang="en-US" altLang="en-US" sz="1400" i="1" dirty="0"/>
              <a:t>grade</a:t>
            </a:r>
            <a:r>
              <a:rPr lang="en-US" altLang="en-US" sz="1400" dirty="0"/>
              <a:t>              </a:t>
            </a:r>
            <a:r>
              <a:rPr lang="en-US" altLang="en-US" sz="1400" b="1" dirty="0"/>
              <a:t>varchar</a:t>
            </a:r>
            <a:r>
              <a:rPr lang="en-US" altLang="en-US" sz="14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/>
              <a:t>             primary key </a:t>
            </a:r>
            <a:r>
              <a:rPr lang="en-US" altLang="en-US" sz="1400" i="1" dirty="0"/>
              <a:t>(ID, 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year)</a:t>
            </a:r>
            <a:r>
              <a:rPr lang="en-US" altLang="en-US" sz="14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400" b="1" dirty="0" smtClean="0"/>
              <a:t>	      foreign </a:t>
            </a:r>
            <a:r>
              <a:rPr lang="en-US" altLang="en-US" sz="1400" b="1" dirty="0"/>
              <a:t>key </a:t>
            </a:r>
            <a:r>
              <a:rPr lang="en-US" altLang="en-US" sz="1400" dirty="0"/>
              <a:t>(</a:t>
            </a:r>
            <a:r>
              <a:rPr lang="en-US" altLang="en-US" sz="1400" i="1" dirty="0" err="1"/>
              <a:t>course_id</a:t>
            </a:r>
            <a:r>
              <a:rPr lang="en-US" altLang="en-US" sz="1400" i="1" dirty="0"/>
              <a:t>, </a:t>
            </a:r>
            <a:r>
              <a:rPr lang="en-US" altLang="en-US" sz="1400" i="1" dirty="0" err="1"/>
              <a:t>sec_id</a:t>
            </a:r>
            <a:r>
              <a:rPr lang="en-US" altLang="en-US" sz="1400" i="1" dirty="0"/>
              <a:t>, semester, year</a:t>
            </a:r>
            <a:r>
              <a:rPr lang="en-US" altLang="en-US" sz="1400" dirty="0"/>
              <a:t>) </a:t>
            </a:r>
            <a:r>
              <a:rPr lang="en-US" altLang="en-US" sz="1400" b="1" dirty="0"/>
              <a:t>references </a:t>
            </a:r>
            <a:r>
              <a:rPr lang="en-US" altLang="en-US" sz="1600" i="1" dirty="0"/>
              <a:t>section</a:t>
            </a:r>
            <a:r>
              <a:rPr lang="en-US" altLang="en-US" sz="1600" dirty="0" smtClean="0"/>
              <a:t>);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5694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b="1" dirty="0" smtClean="0">
                <a:ea typeface="宋体" charset="-122"/>
              </a:rPr>
              <a:t>create table </a:t>
            </a:r>
            <a:r>
              <a:rPr lang="en-US" altLang="zh-CN" i="1" dirty="0" smtClean="0">
                <a:ea typeface="宋体" charset="-122"/>
              </a:rPr>
              <a:t>course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3319463" algn="l"/>
              </a:tabLst>
            </a:pPr>
            <a:r>
              <a:rPr lang="en-US" altLang="zh-CN" i="1" dirty="0" smtClean="0">
                <a:ea typeface="宋体" charset="-122"/>
              </a:rPr>
              <a:t>		. . .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foreign key</a:t>
            </a:r>
            <a:r>
              <a:rPr lang="en-US" altLang="zh-CN" i="1" dirty="0" smtClean="0">
                <a:ea typeface="宋体" charset="-122"/>
              </a:rPr>
              <a:t>(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>) 	</a:t>
            </a:r>
            <a:r>
              <a:rPr lang="en-US" altLang="zh-CN" b="1" dirty="0" smtClean="0">
                <a:ea typeface="宋体" charset="-122"/>
              </a:rPr>
              <a:t>references </a:t>
            </a:r>
            <a:r>
              <a:rPr lang="en-US" altLang="zh-CN" i="1" dirty="0" smtClean="0">
                <a:ea typeface="宋体" charset="-122"/>
              </a:rPr>
              <a:t>department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on delete cascade</a:t>
            </a:r>
            <a:b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		on update cascade</a:t>
            </a:r>
            <a:b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</a:t>
            </a:r>
            <a:r>
              <a:rPr lang="en-US" altLang="zh-CN" dirty="0" smtClean="0">
                <a:ea typeface="宋体" charset="-122"/>
              </a:rPr>
              <a:t>. . .</a:t>
            </a:r>
            <a:r>
              <a:rPr lang="en-US" altLang="zh-CN" b="1" dirty="0" smtClean="0">
                <a:ea typeface="宋体" charset="-122"/>
              </a:rPr>
              <a:t> )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dirty="0" smtClean="0">
                <a:ea typeface="宋体" charset="-122"/>
              </a:rPr>
              <a:t>Due to the </a:t>
            </a:r>
            <a:r>
              <a:rPr lang="en-US" altLang="zh-CN" b="1" dirty="0" smtClean="0">
                <a:ea typeface="宋体" charset="-122"/>
              </a:rPr>
              <a:t>on delete cascade</a:t>
            </a:r>
            <a:r>
              <a:rPr lang="en-US" altLang="zh-CN" dirty="0" smtClean="0">
                <a:ea typeface="宋体" charset="-122"/>
              </a:rPr>
              <a:t> clauses, if a delete of a tuple in </a:t>
            </a:r>
            <a:r>
              <a:rPr lang="en-US" altLang="zh-CN" i="1" dirty="0" smtClean="0">
                <a:ea typeface="宋体" charset="-122"/>
              </a:rPr>
              <a:t>branch</a:t>
            </a:r>
            <a:r>
              <a:rPr lang="en-US" altLang="zh-CN" b="1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results in referential-integrity constraint violation, the delete “cascades” to the </a:t>
            </a:r>
            <a:r>
              <a:rPr lang="en-US" altLang="zh-CN" i="1" dirty="0" smtClean="0">
                <a:ea typeface="宋体" charset="-122"/>
              </a:rPr>
              <a:t>account</a:t>
            </a:r>
            <a:r>
              <a:rPr lang="en-US" altLang="zh-CN" dirty="0" smtClean="0">
                <a:ea typeface="宋体" charset="-122"/>
              </a:rPr>
              <a:t> relation, deleting the tuple that refers to the branch that was deleted.</a:t>
            </a:r>
          </a:p>
          <a:p>
            <a:pPr>
              <a:tabLst>
                <a:tab pos="461963" algn="l"/>
                <a:tab pos="3319463" algn="l"/>
              </a:tabLst>
            </a:pPr>
            <a:r>
              <a:rPr lang="en-US" altLang="zh-CN" dirty="0" smtClean="0">
                <a:ea typeface="宋体" charset="-122"/>
              </a:rPr>
              <a:t>Cascading updates are similar.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Referential Integrity in SQL (Cont.)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Alternative to cascading:</a:t>
            </a:r>
          </a:p>
          <a:p>
            <a:pPr lvl="1"/>
            <a:r>
              <a:rPr lang="en-US" altLang="zh-CN" sz="1800" b="1" smtClean="0">
                <a:ea typeface="宋体" charset="-122"/>
              </a:rPr>
              <a:t>on delete set null</a:t>
            </a:r>
          </a:p>
          <a:p>
            <a:pPr lvl="1"/>
            <a:r>
              <a:rPr lang="en-US" altLang="zh-CN" sz="1800" b="1" smtClean="0">
                <a:ea typeface="宋体" charset="-122"/>
              </a:rPr>
              <a:t>on delete set default</a:t>
            </a:r>
          </a:p>
          <a:p>
            <a:r>
              <a:rPr lang="en-US" altLang="zh-CN" smtClean="0">
                <a:ea typeface="宋体" charset="-122"/>
              </a:rPr>
              <a:t>Null values in foreign key attributes complicate SQL referential integrity semantics, and are best prevented using </a:t>
            </a:r>
            <a:r>
              <a:rPr lang="en-US" altLang="zh-CN" b="1" smtClean="0">
                <a:ea typeface="宋体" charset="-122"/>
              </a:rPr>
              <a:t>not null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if any attribute of a foreign key is null, the tuple is defined to satisfy the foreign key constraint!</a:t>
            </a:r>
          </a:p>
          <a:p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Cascading Actions in SQL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077200" cy="54102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If there is a chain of foreign-key dependencies across multiple relations, with </a:t>
            </a:r>
            <a:r>
              <a:rPr lang="en-US" altLang="zh-CN" b="1" smtClean="0">
                <a:ea typeface="宋体" charset="-122"/>
              </a:rPr>
              <a:t>on delete cascade</a:t>
            </a:r>
            <a:r>
              <a:rPr lang="en-US" altLang="zh-CN" smtClean="0">
                <a:ea typeface="宋体" charset="-122"/>
              </a:rPr>
              <a:t> specified for each dependency, a deletion or update at one end of the chain can propagate across the entire chain.</a:t>
            </a:r>
          </a:p>
          <a:p>
            <a:r>
              <a:rPr lang="en-US" altLang="zh-CN" smtClean="0">
                <a:ea typeface="宋体" charset="-122"/>
              </a:rPr>
              <a:t>If a cascading update to delete causes a constraint violation that cannot be handled by a further cascading operation, the system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aborts</a:t>
            </a:r>
            <a:r>
              <a:rPr lang="en-US" altLang="zh-CN" smtClean="0">
                <a:ea typeface="宋体" charset="-122"/>
              </a:rPr>
              <a:t> the transaction.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 As a result, </a:t>
            </a:r>
            <a:r>
              <a:rPr lang="en-US" altLang="zh-CN" sz="1800" smtClean="0">
                <a:solidFill>
                  <a:schemeClr val="tx2"/>
                </a:solidFill>
                <a:ea typeface="宋体" charset="-122"/>
              </a:rPr>
              <a:t>ALL</a:t>
            </a:r>
            <a:r>
              <a:rPr lang="en-US" altLang="zh-CN" sz="1800" smtClean="0">
                <a:ea typeface="宋体" charset="-122"/>
              </a:rPr>
              <a:t> the changes caused by the transaction and its cascading actions are undone.</a:t>
            </a:r>
          </a:p>
          <a:p>
            <a:r>
              <a:rPr lang="en-US" altLang="zh-CN" smtClean="0">
                <a:ea typeface="宋体" charset="-122"/>
              </a:rPr>
              <a:t>Referential integrity is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only checked at the end of a transaction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Intermediate steps are allowed to violate referential integrity provided later steps remove the violation</a:t>
            </a:r>
          </a:p>
          <a:p>
            <a:pPr lvl="1"/>
            <a:r>
              <a:rPr lang="en-US" altLang="zh-CN" sz="1800" smtClean="0">
                <a:ea typeface="宋体" charset="-122"/>
              </a:rPr>
              <a:t>Otherwise it would be impossible to create some database states, e.g. insert two tuples whose foreign keys point to each other</a:t>
            </a:r>
          </a:p>
          <a:p>
            <a:pPr lvl="2"/>
            <a:r>
              <a:rPr lang="en-US" altLang="zh-CN" sz="1800" smtClean="0">
                <a:ea typeface="宋体" charset="-122"/>
              </a:rPr>
              <a:t>E.g. </a:t>
            </a:r>
            <a:r>
              <a:rPr lang="en-US" altLang="zh-CN" sz="1800" i="1" smtClean="0">
                <a:ea typeface="宋体" charset="-122"/>
              </a:rPr>
              <a:t>spouse</a:t>
            </a:r>
            <a:r>
              <a:rPr lang="en-US" altLang="zh-CN" sz="1800" smtClean="0">
                <a:ea typeface="宋体" charset="-122"/>
              </a:rPr>
              <a:t> attribute of relation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           </a:t>
            </a:r>
            <a:r>
              <a:rPr lang="en-US" altLang="zh-CN" sz="1800" i="1" smtClean="0">
                <a:ea typeface="宋体" charset="-122"/>
              </a:rPr>
              <a:t>marriedperson(name, address, spouse)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 Definition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401051" cy="4876800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dirty="0">
                <a:ea typeface="宋体" charset="-122"/>
              </a:rPr>
              <a:t>A view is defined using the create view </a:t>
            </a:r>
            <a:r>
              <a:rPr lang="en-US" altLang="zh-CN" dirty="0" smtClean="0">
                <a:ea typeface="宋体" charset="-122"/>
              </a:rPr>
              <a:t>statement:</a:t>
            </a:r>
            <a:endParaRPr lang="en-US" altLang="zh-CN" dirty="0">
              <a:ea typeface="宋体" charset="-122"/>
            </a:endParaRPr>
          </a:p>
          <a:p>
            <a:pPr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b="1" dirty="0" smtClean="0">
                <a:ea typeface="宋体" charset="-122"/>
              </a:rPr>
              <a:t> as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&lt;query expression&gt;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	where: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&lt;query expression&gt; is any legal expression</a:t>
            </a:r>
          </a:p>
          <a:p>
            <a:pPr lvl="1">
              <a:tabLst>
                <a:tab pos="1489075" algn="l"/>
              </a:tabLst>
            </a:pPr>
            <a:r>
              <a:rPr lang="en-US" altLang="zh-CN" sz="1800" dirty="0" smtClean="0">
                <a:ea typeface="宋体" charset="-122"/>
              </a:rPr>
              <a:t>The view name is represented by </a:t>
            </a:r>
            <a:r>
              <a:rPr lang="en-US" altLang="zh-CN" sz="1800" i="1" dirty="0" smtClean="0">
                <a:ea typeface="宋体" charset="-122"/>
              </a:rPr>
              <a:t>v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Once a view is defined, the view name can be used to refer to the virtual relation that the view generates.</a:t>
            </a:r>
          </a:p>
          <a:p>
            <a:pPr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View definition by default would NOT create a new relation in the database.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When a view is created, the query expression is stored in the database; </a:t>
            </a:r>
          </a:p>
          <a:p>
            <a:pPr lvl="1">
              <a:tabLst>
                <a:tab pos="1489075" algn="l"/>
              </a:tabLst>
            </a:pPr>
            <a:r>
              <a:rPr lang="en-US" altLang="zh-CN" dirty="0" smtClean="0">
                <a:ea typeface="宋体" charset="-122"/>
              </a:rPr>
              <a:t>The expression is substituted into queries using the view.</a:t>
            </a:r>
          </a:p>
        </p:txBody>
      </p:sp>
    </p:spTree>
    <p:extLst>
      <p:ext uri="{BB962C8B-B14F-4D97-AF65-F5344CB8AC3E}">
        <p14:creationId xmlns:p14="http://schemas.microsoft.com/office/powerpoint/2010/main" val="44891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An </a:t>
            </a:r>
            <a:r>
              <a:rPr lang="en-US" altLang="zh-CN" b="1" smtClean="0">
                <a:solidFill>
                  <a:schemeClr val="tx2"/>
                </a:solidFill>
                <a:ea typeface="宋体" charset="-122"/>
              </a:rPr>
              <a:t>assertion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smtClean="0">
                <a:ea typeface="宋体" charset="-122"/>
              </a:rPr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create assertion </a:t>
            </a:r>
            <a:r>
              <a:rPr lang="en-US" altLang="zh-CN" smtClean="0">
                <a:ea typeface="宋体" charset="-122"/>
              </a:rPr>
              <a:t>&lt;assertion-name&gt; </a:t>
            </a:r>
            <a:r>
              <a:rPr lang="en-US" altLang="zh-CN" b="1" smtClean="0">
                <a:ea typeface="宋体" charset="-122"/>
              </a:rPr>
              <a:t>check</a:t>
            </a:r>
            <a:r>
              <a:rPr lang="en-US" altLang="zh-CN" smtClean="0">
                <a:ea typeface="宋体" charset="-122"/>
              </a:rPr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 altLang="zh-CN" sz="1800" smtClean="0">
                <a:ea typeface="宋体" charset="-122"/>
              </a:rPr>
              <a:t>This testing may introduce a significant amount of overhead; hence assertions should be used with great care.</a:t>
            </a:r>
          </a:p>
          <a:p>
            <a:pPr>
              <a:tabLst>
                <a:tab pos="625475" algn="l"/>
              </a:tabLst>
            </a:pPr>
            <a:r>
              <a:rPr lang="en-US" altLang="zh-CN" smtClean="0">
                <a:ea typeface="宋体" charset="-122"/>
              </a:rPr>
              <a:t>Asserting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for all 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, </a:t>
            </a:r>
            <a:r>
              <a:rPr lang="en-US" altLang="zh-CN" i="1" smtClean="0"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)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is achieved in a round-about fashion using   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      not exists 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 such that not </a:t>
            </a:r>
            <a:r>
              <a:rPr lang="en-US" altLang="zh-CN" i="1" smtClean="0">
                <a:ea typeface="宋体" charset="-122"/>
              </a:rPr>
              <a:t>P</a:t>
            </a:r>
            <a:r>
              <a:rPr lang="en-US" altLang="zh-CN" smtClean="0">
                <a:ea typeface="宋体" charset="-122"/>
              </a:rPr>
              <a:t>(</a:t>
            </a:r>
            <a:r>
              <a:rPr lang="en-US" altLang="zh-CN" i="1" smtClean="0">
                <a:ea typeface="宋体" charset="-122"/>
              </a:rPr>
              <a:t>X</a:t>
            </a:r>
            <a:r>
              <a:rPr lang="en-US" altLang="zh-CN" smtClean="0">
                <a:ea typeface="宋体" charset="-122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8305800" cy="4724400"/>
          </a:xfrm>
        </p:spPr>
        <p:txBody>
          <a:bodyPr/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dirty="0" smtClean="0">
                <a:ea typeface="宋体" charset="-122"/>
              </a:rPr>
              <a:t>For each tuple in the </a:t>
            </a:r>
            <a:r>
              <a:rPr lang="en-US" altLang="zh-CN" i="1" dirty="0" smtClean="0">
                <a:ea typeface="宋体" charset="-122"/>
              </a:rPr>
              <a:t>student </a:t>
            </a:r>
            <a:r>
              <a:rPr lang="en-US" altLang="zh-CN" dirty="0" smtClean="0">
                <a:ea typeface="宋体" charset="-122"/>
              </a:rPr>
              <a:t>relation, the value of the attribute </a:t>
            </a:r>
            <a:r>
              <a:rPr lang="en-US" altLang="zh-CN" i="1" dirty="0" err="1" smtClean="0">
                <a:ea typeface="宋体" charset="-122"/>
              </a:rPr>
              <a:t>tot_cred</a:t>
            </a:r>
            <a:r>
              <a:rPr lang="en-US" altLang="zh-CN" dirty="0" smtClean="0">
                <a:ea typeface="宋体" charset="-122"/>
              </a:rPr>
              <a:t> must equal the sum of credits of course that the student has </a:t>
            </a:r>
            <a:r>
              <a:rPr lang="en-US" altLang="zh-CN" dirty="0" err="1" smtClean="0">
                <a:ea typeface="宋体" charset="-122"/>
              </a:rPr>
              <a:t>comleted</a:t>
            </a:r>
            <a:r>
              <a:rPr lang="en-US" altLang="zh-CN" dirty="0" smtClean="0">
                <a:ea typeface="宋体" charset="-122"/>
              </a:rPr>
              <a:t> successfully.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 smtClean="0">
                <a:ea typeface="宋体" charset="-122"/>
              </a:rPr>
              <a:t>    create assertion </a:t>
            </a:r>
            <a:r>
              <a:rPr lang="en-US" altLang="zh-CN" i="1" dirty="0" err="1" smtClean="0">
                <a:ea typeface="宋体" charset="-122"/>
              </a:rPr>
              <a:t>credits_earned_constraint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check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(not exists (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select *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 smtClean="0">
                <a:ea typeface="宋体" charset="-122"/>
              </a:rPr>
              <a:t>              from </a:t>
            </a:r>
            <a:r>
              <a:rPr lang="en-US" altLang="zh-CN" i="1" dirty="0" smtClean="0">
                <a:ea typeface="宋体" charset="-122"/>
              </a:rPr>
              <a:t>student  S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tot_cred</a:t>
            </a:r>
            <a:r>
              <a:rPr lang="en-US" altLang="zh-CN" i="1" dirty="0" smtClean="0">
                <a:ea typeface="宋体" charset="-122"/>
              </a:rPr>
              <a:t> &lt;&gt;</a:t>
            </a:r>
            <a:r>
              <a:rPr lang="en-US" altLang="zh-CN" b="1" dirty="0" smtClean="0">
                <a:ea typeface="宋体" charset="-122"/>
              </a:rPr>
              <a:t> (  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					select  sum(</a:t>
            </a:r>
            <a:r>
              <a:rPr lang="en-US" altLang="zh-CN" i="1" dirty="0" smtClean="0">
                <a:ea typeface="宋体" charset="-122"/>
              </a:rPr>
              <a:t> credits)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			from </a:t>
            </a:r>
            <a:r>
              <a:rPr lang="en-US" altLang="zh-CN" i="1" dirty="0" smtClean="0">
                <a:ea typeface="宋体" charset="-122"/>
              </a:rPr>
              <a:t>takes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nature join </a:t>
            </a:r>
            <a:r>
              <a:rPr lang="en-US" altLang="zh-CN" i="1" dirty="0" smtClean="0">
                <a:ea typeface="宋体" charset="-122"/>
              </a:rPr>
              <a:t>course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	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smtClean="0">
                <a:ea typeface="宋体" charset="-122"/>
              </a:rPr>
              <a:t>takes.ID = S.ID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			           </a:t>
            </a:r>
            <a:r>
              <a:rPr lang="en-US" altLang="zh-CN" b="1" dirty="0" smtClean="0">
                <a:ea typeface="宋体" charset="-122"/>
              </a:rPr>
              <a:t>and </a:t>
            </a:r>
            <a:r>
              <a:rPr lang="en-US" altLang="zh-CN" i="1" dirty="0" smtClean="0">
                <a:ea typeface="宋体" charset="-122"/>
              </a:rPr>
              <a:t>grade </a:t>
            </a:r>
            <a:r>
              <a:rPr lang="en-US" altLang="zh-CN" b="1" dirty="0" smtClean="0">
                <a:ea typeface="宋体" charset="-122"/>
              </a:rPr>
              <a:t>is not null and 								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grade &lt;&gt; ‘F’</a:t>
            </a:r>
          </a:p>
          <a:p>
            <a:pPr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altLang="zh-CN" i="1" dirty="0">
                <a:ea typeface="宋体" charset="-122"/>
              </a:rPr>
              <a:t>	</a:t>
            </a:r>
            <a:r>
              <a:rPr lang="en-US" altLang="zh-CN" i="1" dirty="0" smtClean="0">
                <a:ea typeface="宋体" charset="-122"/>
              </a:rPr>
              <a:t>				</a:t>
            </a:r>
            <a:r>
              <a:rPr lang="en-US" altLang="zh-CN" b="1" dirty="0" smtClean="0">
                <a:ea typeface="宋体" charset="-122"/>
              </a:rPr>
              <a:t>)</a:t>
            </a:r>
            <a:br>
              <a:rPr lang="en-US" altLang="zh-CN" b="1" dirty="0" smtClean="0">
                <a:ea typeface="宋体" charset="-122"/>
              </a:rPr>
            </a:b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Assertion Example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51" y="1154519"/>
            <a:ext cx="7661275" cy="4506979"/>
          </a:xfrm>
        </p:spPr>
        <p:txBody>
          <a:bodyPr/>
          <a:lstStyle/>
          <a:p>
            <a:pPr marL="346075" indent="-346075">
              <a:tabLst>
                <a:tab pos="625475" algn="l"/>
                <a:tab pos="966788" algn="l"/>
              </a:tabLst>
            </a:pPr>
            <a:r>
              <a:rPr lang="en-US" altLang="zh-CN" dirty="0" smtClean="0">
                <a:ea typeface="宋体" charset="-122"/>
              </a:rPr>
              <a:t>The sum of all loan amounts for each branch must be less than the sum of all account balances at the branch.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altLang="zh-CN" b="1" dirty="0" smtClean="0">
                <a:ea typeface="宋体" charset="-122"/>
              </a:rPr>
              <a:t>     create assertion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err="1" smtClean="0">
                <a:ea typeface="宋体" charset="-122"/>
              </a:rPr>
              <a:t>sum_constraint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b="1" dirty="0" smtClean="0">
                <a:ea typeface="宋体" charset="-122"/>
              </a:rPr>
              <a:t>check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not exists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*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from </a:t>
            </a:r>
            <a:r>
              <a:rPr lang="en-US" altLang="zh-CN" i="1" dirty="0" smtClean="0">
                <a:ea typeface="宋体" charset="-122"/>
              </a:rPr>
              <a:t>branch B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sum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amount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/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            from </a:t>
            </a:r>
            <a:r>
              <a:rPr lang="en-US" altLang="zh-CN" i="1" dirty="0" smtClean="0">
                <a:ea typeface="宋体" charset="-122"/>
              </a:rPr>
              <a:t>loan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loan.branch_name</a:t>
            </a:r>
            <a:r>
              <a:rPr lang="en-US" altLang="zh-CN" i="1" dirty="0" smtClean="0">
                <a:ea typeface="宋体" charset="-122"/>
              </a:rPr>
              <a:t> = 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                                                 </a:t>
            </a:r>
            <a:r>
              <a:rPr lang="en-US" altLang="zh-CN" i="1" dirty="0" err="1" smtClean="0">
                <a:ea typeface="宋体" charset="-122"/>
              </a:rPr>
              <a:t>B.branch_name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                            &gt;=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b="1" dirty="0" smtClean="0">
                <a:ea typeface="宋体" charset="-122"/>
              </a:rPr>
              <a:t>select sum </a:t>
            </a:r>
            <a:r>
              <a:rPr lang="en-US" altLang="zh-CN" dirty="0" smtClean="0">
                <a:ea typeface="宋体" charset="-122"/>
              </a:rPr>
              <a:t>(</a:t>
            </a:r>
            <a:r>
              <a:rPr lang="en-US" altLang="zh-CN" i="1" dirty="0" smtClean="0">
                <a:ea typeface="宋体" charset="-122"/>
              </a:rPr>
              <a:t>amount </a:t>
            </a:r>
            <a:r>
              <a:rPr lang="en-US" altLang="zh-CN" dirty="0" smtClean="0">
                <a:ea typeface="宋体" charset="-122"/>
              </a:rPr>
              <a:t>)</a:t>
            </a:r>
            <a:r>
              <a:rPr lang="en-US" altLang="zh-CN" b="1" dirty="0" smtClean="0">
                <a:ea typeface="宋体" charset="-122"/>
              </a:rPr>
              <a:t> 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                                      from</a:t>
            </a:r>
            <a:r>
              <a:rPr lang="en-US" altLang="zh-CN" i="1" dirty="0" smtClean="0">
                <a:ea typeface="宋体" charset="-122"/>
              </a:rPr>
              <a:t> account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		                             </a:t>
            </a:r>
            <a:r>
              <a:rPr lang="en-US" altLang="zh-CN" b="1" dirty="0" smtClean="0">
                <a:ea typeface="宋体" charset="-122"/>
              </a:rPr>
              <a:t>where </a:t>
            </a:r>
            <a:r>
              <a:rPr lang="en-US" altLang="zh-CN" i="1" dirty="0" err="1" smtClean="0">
                <a:ea typeface="宋体" charset="-122"/>
              </a:rPr>
              <a:t>loan.branch_name</a:t>
            </a:r>
            <a:r>
              <a:rPr lang="en-US" altLang="zh-CN" i="1" dirty="0" smtClean="0">
                <a:ea typeface="宋体" charset="-122"/>
              </a:rPr>
              <a:t> = </a:t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i="1" dirty="0" smtClean="0">
                <a:ea typeface="宋体" charset="-122"/>
              </a:rPr>
              <a:t>                                                 </a:t>
            </a:r>
            <a:r>
              <a:rPr lang="en-US" altLang="zh-CN" i="1" dirty="0" err="1" smtClean="0">
                <a:ea typeface="宋体" charset="-122"/>
              </a:rPr>
              <a:t>B.branch_name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)))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746" y="1208088"/>
            <a:ext cx="7620000" cy="4833937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trigger</a:t>
            </a:r>
            <a:r>
              <a:rPr lang="en-US" altLang="zh-CN" dirty="0" smtClean="0">
                <a:ea typeface="宋体" charset="-122"/>
              </a:rPr>
              <a:t> is a statement that is executed automatically by the system as a side effect of a modification to the database.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To design a trigger mechanism, we must: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Specify the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conditions</a:t>
            </a:r>
            <a:r>
              <a:rPr lang="en-US" altLang="zh-CN" dirty="0" smtClean="0">
                <a:ea typeface="宋体" charset="-122"/>
              </a:rPr>
              <a:t> under which the trigger is to be executed.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Specify the 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actions</a:t>
            </a:r>
            <a:r>
              <a:rPr lang="en-US" altLang="zh-CN" dirty="0" smtClean="0">
                <a:ea typeface="宋体" charset="-122"/>
              </a:rPr>
              <a:t> to be taken when the trigger executes.</a:t>
            </a:r>
          </a:p>
          <a:p>
            <a:pPr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Triggers introduced to SQL standard in SQL:1999, but supported even earlier using non-standard syntax by most databases.	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ea typeface="宋体" charset="-122"/>
              </a:rPr>
              <a:t>Syntax illustrated here may not work exactly on your database system;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check the system manuals</a:t>
            </a:r>
          </a:p>
          <a:p>
            <a:pPr marL="0" indent="0">
              <a:spcBef>
                <a:spcPts val="1800"/>
              </a:spcBef>
              <a:buNone/>
            </a:pP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0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Triggering Events and Actions in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71575"/>
            <a:ext cx="7613650" cy="49890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Triggering event can be </a:t>
            </a:r>
            <a:r>
              <a:rPr lang="en-US" altLang="zh-CN" b="1" dirty="0" smtClean="0">
                <a:ea typeface="宋体" charset="-122"/>
              </a:rPr>
              <a:t>insert</a:t>
            </a:r>
            <a:r>
              <a:rPr lang="en-US" altLang="zh-CN" dirty="0" smtClean="0">
                <a:ea typeface="宋体" charset="-122"/>
              </a:rPr>
              <a:t>, </a:t>
            </a:r>
            <a:r>
              <a:rPr lang="en-US" altLang="zh-CN" b="1" dirty="0" smtClean="0">
                <a:ea typeface="宋体" charset="-122"/>
              </a:rPr>
              <a:t>delete</a:t>
            </a:r>
            <a:r>
              <a:rPr lang="en-US" altLang="zh-CN" dirty="0" smtClean="0">
                <a:ea typeface="宋体" charset="-122"/>
              </a:rPr>
              <a:t> or </a:t>
            </a:r>
            <a:r>
              <a:rPr lang="en-US" altLang="zh-CN" b="1" dirty="0" smtClean="0">
                <a:ea typeface="宋体" charset="-122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E.g. after update of </a:t>
            </a:r>
            <a:r>
              <a:rPr lang="en-US" altLang="zh-CN" sz="1800" i="1" dirty="0" smtClean="0">
                <a:ea typeface="宋体" charset="-122"/>
              </a:rPr>
              <a:t>grade </a:t>
            </a:r>
            <a:r>
              <a:rPr lang="en-US" altLang="zh-CN" sz="1800" b="1" dirty="0" smtClean="0">
                <a:ea typeface="宋体" charset="-122"/>
              </a:rPr>
              <a:t>on</a:t>
            </a:r>
            <a:r>
              <a:rPr lang="en-US" altLang="zh-CN" sz="1800" i="1" dirty="0" smtClean="0">
                <a:ea typeface="宋体" charset="-122"/>
              </a:rPr>
              <a:t> takes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referencing old row as</a:t>
            </a:r>
            <a:r>
              <a:rPr lang="en-US" altLang="zh-CN" sz="1800" dirty="0" smtClean="0">
                <a:ea typeface="宋体" charset="-122"/>
              </a:rPr>
              <a:t>   :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referencing new row as  : </a:t>
            </a:r>
            <a:r>
              <a:rPr lang="en-US" altLang="zh-CN" sz="1800" dirty="0" smtClean="0">
                <a:ea typeface="宋体" charset="-122"/>
              </a:rPr>
              <a:t>for inserts and updates</a:t>
            </a:r>
            <a:endParaRPr lang="en-US" altLang="zh-CN" sz="1800" b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Triggers can be activated before an event, which can serve as extra constraints.  E.g. convert blanks grade to null.</a:t>
            </a:r>
          </a:p>
          <a:p>
            <a:pPr lvl="0">
              <a:lnSpc>
                <a:spcPct val="80000"/>
              </a:lnSpc>
              <a:buClr>
                <a:srgbClr val="CC3300"/>
              </a:buClr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create trigger 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setnull_trigger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i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before</a:t>
            </a:r>
            <a:r>
              <a:rPr lang="en-US" altLang="en-US" sz="1800" b="1" dirty="0" smtClean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update of 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takes</a:t>
            </a:r>
            <a:b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referencing new row as 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</a:t>
            </a:r>
            <a: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en-US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for each row</a:t>
            </a:r>
            <a:b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en-US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when (</a:t>
            </a:r>
            <a:r>
              <a:rPr lang="en-US" altLang="en-US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 = </a:t>
            </a:r>
            <a:r>
              <a:rPr lang="ja-JP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ja-JP" altLang="en-US" sz="1800" dirty="0">
                <a:solidFill>
                  <a:srgbClr val="000000"/>
                </a:solidFill>
                <a:ea typeface="MS PGothic" panose="020B0600070205080204" pitchFamily="34" charset="-128"/>
              </a:rPr>
              <a:t>‘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begin atomic</a:t>
            </a:r>
            <a: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/>
            </a:r>
            <a:b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	          set </a:t>
            </a:r>
            <a:r>
              <a:rPr lang="en-US" altLang="ja-JP" sz="1800" i="1" dirty="0" err="1">
                <a:solidFill>
                  <a:srgbClr val="000000"/>
                </a:solidFill>
                <a:ea typeface="MS PGothic" panose="020B0600070205080204" pitchFamily="34" charset="-128"/>
              </a:rPr>
              <a:t>nrow.grade</a:t>
            </a:r>
            <a:r>
              <a:rPr lang="en-US" altLang="ja-JP" sz="1800" i="1" dirty="0">
                <a:solidFill>
                  <a:srgbClr val="000000"/>
                </a:solidFill>
                <a:ea typeface="MS PGothic" panose="020B0600070205080204" pitchFamily="34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MS PGothic" panose="020B0600070205080204" pitchFamily="34" charset="-128"/>
              </a:rPr>
              <a:t>= </a:t>
            </a: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null;</a:t>
            </a:r>
            <a:b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</a:br>
            <a:r>
              <a:rPr lang="en-US" altLang="ja-JP" sz="1800" b="1" dirty="0">
                <a:solidFill>
                  <a:srgbClr val="000000"/>
                </a:solidFill>
                <a:ea typeface="MS PGothic" panose="020B0600070205080204" pitchFamily="34" charset="-128"/>
              </a:rPr>
              <a:t>         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CN" b="1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a typeface="宋体" charset="-122"/>
              </a:rPr>
              <a:t>Trigger to Maintain </a:t>
            </a:r>
            <a:r>
              <a:rPr lang="en-US" altLang="en-US" dirty="0" err="1">
                <a:ea typeface="宋体" charset="-122"/>
              </a:rPr>
              <a:t>credits_earned</a:t>
            </a:r>
            <a:r>
              <a:rPr lang="en-US" altLang="en-US" dirty="0">
                <a:ea typeface="宋体" charset="-122"/>
              </a:rPr>
              <a:t> value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199" y="1114425"/>
            <a:ext cx="7767783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 smtClean="0"/>
              <a:t>create trigger </a:t>
            </a:r>
            <a:r>
              <a:rPr lang="en-US" altLang="en-US" sz="2000" i="1" dirty="0" err="1" smtClean="0"/>
              <a:t>credits_earned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after update of </a:t>
            </a:r>
            <a:r>
              <a:rPr lang="en-US" altLang="en-US" sz="2000" i="1" dirty="0" smtClean="0"/>
              <a:t>takes </a:t>
            </a:r>
            <a:r>
              <a:rPr lang="en-US" altLang="en-US" sz="2000" b="1" dirty="0" smtClean="0"/>
              <a:t>on </a:t>
            </a:r>
            <a:r>
              <a:rPr lang="en-US" altLang="en-US" sz="2000" dirty="0" smtClean="0"/>
              <a:t>(</a:t>
            </a:r>
            <a:r>
              <a:rPr lang="en-US" altLang="en-US" sz="2000" i="1" dirty="0" smtClean="0"/>
              <a:t>grade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b="1" dirty="0" smtClean="0"/>
              <a:t>referencing new row as </a:t>
            </a:r>
            <a:r>
              <a:rPr lang="en-US" altLang="en-US" sz="2000" i="1" dirty="0" err="1" smtClean="0"/>
              <a:t>nrow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referencing old row as </a:t>
            </a:r>
            <a:r>
              <a:rPr lang="en-US" altLang="en-US" sz="2000" i="1" dirty="0" err="1" smtClean="0"/>
              <a:t>orow</a:t>
            </a:r>
            <a:r>
              <a:rPr lang="en-US" altLang="en-US" sz="2000" i="1" dirty="0" smtClean="0"/>
              <a:t/>
            </a:r>
            <a:br>
              <a:rPr lang="en-US" altLang="en-US" sz="2000" i="1" dirty="0" smtClean="0"/>
            </a:br>
            <a:r>
              <a:rPr lang="en-US" altLang="en-US" sz="2000" b="1" dirty="0" smtClean="0"/>
              <a:t>for each row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when </a:t>
            </a:r>
            <a:r>
              <a:rPr lang="en-US" altLang="en-US" sz="2000" i="1" dirty="0" err="1" smtClean="0"/>
              <a:t>nrow.grade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&lt;&gt; ’F’ </a:t>
            </a:r>
            <a:r>
              <a:rPr lang="en-US" altLang="en-US" sz="2000" b="1" dirty="0" smtClean="0"/>
              <a:t>and </a:t>
            </a:r>
            <a:r>
              <a:rPr lang="en-US" altLang="en-US" sz="2000" i="1" dirty="0" err="1" smtClean="0"/>
              <a:t>nrow.grade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is not null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    and </a:t>
            </a:r>
            <a:r>
              <a:rPr lang="en-US" altLang="en-US" sz="2000" dirty="0" smtClean="0"/>
              <a:t>(</a:t>
            </a:r>
            <a:r>
              <a:rPr lang="en-US" altLang="en-US" sz="2000" i="1" dirty="0" err="1" smtClean="0"/>
              <a:t>orow.grade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= ’F’ </a:t>
            </a:r>
            <a:r>
              <a:rPr lang="en-US" altLang="en-US" sz="2000" b="1" dirty="0" smtClean="0"/>
              <a:t>or </a:t>
            </a:r>
            <a:r>
              <a:rPr lang="en-US" altLang="en-US" sz="2000" i="1" dirty="0" err="1" smtClean="0"/>
              <a:t>orow.grade</a:t>
            </a:r>
            <a:r>
              <a:rPr lang="en-US" altLang="en-US" sz="2000" i="1" dirty="0" smtClean="0"/>
              <a:t> </a:t>
            </a:r>
            <a:r>
              <a:rPr lang="en-US" altLang="en-US" sz="2000" b="1" dirty="0" smtClean="0"/>
              <a:t>is null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b="1" dirty="0" smtClean="0"/>
              <a:t>begin atomic</a:t>
            </a:r>
            <a:br>
              <a:rPr lang="en-US" altLang="en-US" sz="2000" b="1" dirty="0" smtClean="0"/>
            </a:br>
            <a:r>
              <a:rPr lang="en-US" altLang="en-US" sz="2000" b="1" dirty="0" smtClean="0"/>
              <a:t>     update </a:t>
            </a:r>
            <a:r>
              <a:rPr lang="en-US" altLang="en-US" sz="2000" i="1" dirty="0" smtClean="0"/>
              <a:t>student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</a:t>
            </a:r>
            <a:r>
              <a:rPr lang="en-US" altLang="en-US" sz="2000" b="1" dirty="0" smtClean="0"/>
              <a:t>set </a:t>
            </a:r>
            <a:r>
              <a:rPr lang="en-US" altLang="en-US" sz="2000" i="1" dirty="0" err="1" smtClean="0"/>
              <a:t>tot_cred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tot_cred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+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(</a:t>
            </a:r>
            <a:r>
              <a:rPr lang="en-US" altLang="en-US" sz="2000" b="1" dirty="0" smtClean="0"/>
              <a:t>select </a:t>
            </a:r>
            <a:r>
              <a:rPr lang="en-US" altLang="en-US" sz="2000" i="1" dirty="0" smtClean="0"/>
              <a:t>credits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</a:t>
            </a:r>
            <a:r>
              <a:rPr lang="en-US" altLang="en-US" sz="2000" b="1" dirty="0" smtClean="0"/>
              <a:t>from </a:t>
            </a:r>
            <a:r>
              <a:rPr lang="en-US" altLang="en-US" sz="2000" i="1" dirty="0" smtClean="0"/>
              <a:t>course</a:t>
            </a:r>
            <a:br>
              <a:rPr lang="en-US" altLang="en-US" sz="2000" i="1" dirty="0" smtClean="0"/>
            </a:br>
            <a:r>
              <a:rPr lang="en-US" altLang="en-US" sz="2000" i="1" dirty="0" smtClean="0"/>
              <a:t>       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err="1" smtClean="0"/>
              <a:t>course</a:t>
            </a:r>
            <a:r>
              <a:rPr lang="en-US" altLang="en-US" sz="2000" dirty="0" err="1" smtClean="0"/>
              <a:t>.</a:t>
            </a:r>
            <a:r>
              <a:rPr lang="en-US" altLang="en-US" sz="2000" i="1" dirty="0" err="1" smtClean="0"/>
              <a:t>course_id</a:t>
            </a:r>
            <a:r>
              <a:rPr lang="en-US" altLang="en-US" sz="2000" dirty="0" smtClean="0"/>
              <a:t>= </a:t>
            </a:r>
            <a:r>
              <a:rPr lang="en-US" altLang="en-US" sz="2000" i="1" dirty="0" err="1" smtClean="0"/>
              <a:t>nrow.course_id</a:t>
            </a:r>
            <a:r>
              <a:rPr lang="en-US" altLang="en-US" sz="2000" dirty="0" smtClean="0"/>
              <a:t>)</a:t>
            </a:r>
            <a:br>
              <a:rPr lang="en-US" altLang="en-US" sz="2000" dirty="0" smtClean="0"/>
            </a:br>
            <a:r>
              <a:rPr lang="en-US" altLang="en-US" sz="2000" dirty="0" smtClean="0"/>
              <a:t>     </a:t>
            </a:r>
            <a:r>
              <a:rPr lang="en-US" altLang="en-US" sz="2000" b="1" dirty="0" smtClean="0"/>
              <a:t>where </a:t>
            </a:r>
            <a:r>
              <a:rPr lang="en-US" altLang="en-US" sz="2000" i="1" dirty="0" smtClean="0"/>
              <a:t>student.id </a:t>
            </a:r>
            <a:r>
              <a:rPr lang="en-US" altLang="en-US" sz="2000" dirty="0" smtClean="0"/>
              <a:t>= </a:t>
            </a:r>
            <a:r>
              <a:rPr lang="en-US" altLang="en-US" sz="2000" i="1" dirty="0" smtClean="0"/>
              <a:t>nrow.id</a:t>
            </a:r>
            <a:r>
              <a:rPr lang="en-US" altLang="en-US" sz="2000" dirty="0" smtClean="0"/>
              <a:t>;</a:t>
            </a:r>
            <a:br>
              <a:rPr lang="en-US" altLang="en-US" sz="2000" dirty="0" smtClean="0"/>
            </a:br>
            <a:r>
              <a:rPr lang="en-US" altLang="en-US" sz="2000" b="1" dirty="0" smtClean="0"/>
              <a:t>end</a:t>
            </a:r>
            <a:r>
              <a:rPr lang="en-US" altLang="en-US" sz="20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271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Statement Level Triggers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6852" y="1424709"/>
            <a:ext cx="7312747" cy="4338782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     </a:t>
            </a:r>
            <a:r>
              <a:rPr lang="en-US" altLang="zh-CN" sz="2000" b="1" dirty="0" smtClean="0">
                <a:ea typeface="宋体" charset="-122"/>
              </a:rPr>
              <a:t>for each statement      </a:t>
            </a:r>
            <a:r>
              <a:rPr lang="en-US" altLang="zh-CN" sz="2000" dirty="0" smtClean="0">
                <a:ea typeface="宋体" charset="-122"/>
              </a:rPr>
              <a:t>instead of    </a:t>
            </a:r>
            <a:r>
              <a:rPr lang="en-US" altLang="zh-CN" sz="2000" b="1" dirty="0" smtClean="0">
                <a:ea typeface="宋体" charset="-122"/>
              </a:rPr>
              <a:t>for each row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     </a:t>
            </a:r>
            <a:r>
              <a:rPr lang="en-US" altLang="zh-CN" sz="2000" b="1" dirty="0" smtClean="0">
                <a:ea typeface="宋体" charset="-122"/>
              </a:rPr>
              <a:t>referencing old table</a:t>
            </a:r>
            <a:r>
              <a:rPr lang="en-US" altLang="zh-CN" sz="2000" dirty="0" smtClean="0">
                <a:ea typeface="宋体" charset="-122"/>
              </a:rPr>
              <a:t>   or   </a:t>
            </a:r>
            <a:r>
              <a:rPr lang="en-US" altLang="zh-CN" sz="2000" b="1" dirty="0" smtClean="0">
                <a:ea typeface="宋体" charset="-122"/>
              </a:rPr>
              <a:t>referencing new table</a:t>
            </a:r>
            <a:r>
              <a:rPr lang="en-US" altLang="zh-CN" sz="2000" dirty="0" smtClean="0">
                <a:ea typeface="宋体" charset="-122"/>
              </a:rPr>
              <a:t>   to refer to temporary tables  (called </a:t>
            </a:r>
            <a:r>
              <a:rPr lang="en-US" altLang="zh-CN" sz="2000" b="1" i="1" dirty="0" smtClean="0">
                <a:solidFill>
                  <a:schemeClr val="tx2"/>
                </a:solidFill>
                <a:ea typeface="宋体" charset="-122"/>
              </a:rPr>
              <a:t>transition tables</a:t>
            </a:r>
            <a:r>
              <a:rPr lang="en-US" altLang="zh-CN" sz="2000" dirty="0" smtClean="0">
                <a:ea typeface="宋体" charset="-122"/>
              </a:rPr>
              <a:t>) containing the affected rows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Can be more efficient when dealing with SQL statements that update a large number of rows</a:t>
            </a:r>
          </a:p>
          <a:p>
            <a:pPr marL="0" indent="0"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00150"/>
            <a:ext cx="7462838" cy="4876800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We sometimes require external world actions to be triggered on a database update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E.g. re-ordering an item whose quantity in a warehouse has become small, or turning on an alarm light, </a:t>
            </a:r>
          </a:p>
          <a:p>
            <a:r>
              <a:rPr lang="en-US" altLang="zh-CN" sz="1800" smtClean="0">
                <a:ea typeface="宋体" charset="-122"/>
              </a:rPr>
              <a:t>Triggers cannot be used to directly implement external-world actions, BUT</a:t>
            </a:r>
            <a:endParaRPr lang="en-US" altLang="zh-CN" sz="1600" smtClean="0">
              <a:ea typeface="宋体" charset="-122"/>
            </a:endParaRPr>
          </a:p>
          <a:p>
            <a:pPr lvl="1"/>
            <a:r>
              <a:rPr lang="en-US" altLang="zh-CN" sz="1600" smtClean="0">
                <a:ea typeface="宋体" charset="-122"/>
              </a:rPr>
              <a:t>Triggers can be used to record actions-to-be-taken in a separate table</a:t>
            </a:r>
          </a:p>
          <a:p>
            <a:pPr lvl="1"/>
            <a:r>
              <a:rPr lang="en-US" altLang="zh-CN" sz="1600" smtClean="0">
                <a:ea typeface="宋体" charset="-122"/>
              </a:rPr>
              <a:t>Have an external process that repeatedly scans the table, carries out external-world actions and deletes action from table</a:t>
            </a:r>
          </a:p>
          <a:p>
            <a:r>
              <a:rPr lang="en-US" altLang="zh-CN" sz="1800" smtClean="0">
                <a:ea typeface="宋体" charset="-122"/>
              </a:rPr>
              <a:t>E.g.  Suppose a warehouse has the following tables</a:t>
            </a:r>
          </a:p>
          <a:p>
            <a:pPr lvl="1"/>
            <a:r>
              <a:rPr lang="en-US" altLang="zh-CN" sz="1600" i="1" smtClean="0">
                <a:ea typeface="宋体" charset="-122"/>
              </a:rPr>
              <a:t>inventory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How much of each item is in the warehouse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minlevel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level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:   </a:t>
            </a:r>
            <a:r>
              <a:rPr lang="en-US" altLang="zh-CN" sz="1600" smtClean="0">
                <a:ea typeface="宋体" charset="-122"/>
              </a:rPr>
              <a:t>What is the minimum desired level of each item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reorder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:  </a:t>
            </a:r>
            <a:r>
              <a:rPr lang="en-US" altLang="zh-CN" sz="1600" smtClean="0">
                <a:ea typeface="宋体" charset="-122"/>
              </a:rPr>
              <a:t>What quantity should we re-order at a time</a:t>
            </a:r>
            <a:endParaRPr lang="en-US" altLang="zh-CN" sz="1600" i="1" smtClean="0">
              <a:ea typeface="宋体" charset="-122"/>
            </a:endParaRPr>
          </a:p>
          <a:p>
            <a:pPr lvl="1"/>
            <a:r>
              <a:rPr lang="en-US" altLang="zh-CN" sz="1600" i="1" smtClean="0">
                <a:ea typeface="宋体" charset="-122"/>
              </a:rPr>
              <a:t>orders </a:t>
            </a:r>
            <a:r>
              <a:rPr lang="en-US" altLang="zh-CN" sz="1600" smtClean="0">
                <a:ea typeface="宋体" charset="-122"/>
              </a:rPr>
              <a:t>(</a:t>
            </a:r>
            <a:r>
              <a:rPr lang="en-US" altLang="zh-CN" sz="1600" i="1" smtClean="0">
                <a:ea typeface="宋体" charset="-122"/>
              </a:rPr>
              <a:t>item, amount </a:t>
            </a:r>
            <a:r>
              <a:rPr lang="en-US" altLang="zh-CN" sz="1600" smtClean="0">
                <a:ea typeface="宋体" charset="-122"/>
              </a:rPr>
              <a:t>)</a:t>
            </a:r>
            <a:r>
              <a:rPr lang="en-US" altLang="zh-CN" sz="1600" i="1" smtClean="0">
                <a:ea typeface="宋体" charset="-122"/>
              </a:rPr>
              <a:t>  :  </a:t>
            </a:r>
            <a:r>
              <a:rPr lang="en-US" altLang="zh-CN" sz="1600" smtClean="0">
                <a:ea typeface="宋体" charset="-122"/>
              </a:rPr>
              <a:t>Orders to be placed (read by external process)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External World Actions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029" y="1225406"/>
            <a:ext cx="7502525" cy="4829175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create trigger </a:t>
            </a:r>
            <a:r>
              <a:rPr lang="en-US" altLang="zh-CN" sz="1800" i="1" dirty="0" smtClean="0">
                <a:ea typeface="宋体" charset="-122"/>
              </a:rPr>
              <a:t>reorder-trigger </a:t>
            </a:r>
            <a:r>
              <a:rPr lang="en-US" altLang="zh-CN" sz="1800" b="1" dirty="0" smtClean="0">
                <a:ea typeface="宋体" charset="-122"/>
              </a:rPr>
              <a:t>after update of </a:t>
            </a:r>
            <a:r>
              <a:rPr lang="en-US" altLang="zh-CN" sz="1800" i="1" dirty="0" smtClean="0">
                <a:ea typeface="宋体" charset="-122"/>
              </a:rPr>
              <a:t>amount </a:t>
            </a: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i="1" dirty="0" smtClean="0">
                <a:ea typeface="宋体" charset="-122"/>
              </a:rPr>
              <a:t>inventory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referencing old row as </a:t>
            </a:r>
            <a:r>
              <a:rPr lang="en-US" altLang="zh-CN" sz="1800" i="1" dirty="0" err="1" smtClean="0">
                <a:ea typeface="宋体" charset="-122"/>
              </a:rPr>
              <a:t>orow</a:t>
            </a:r>
            <a:r>
              <a:rPr lang="en-US" altLang="zh-CN" sz="1800" dirty="0" smtClean="0">
                <a:ea typeface="宋体" charset="-122"/>
              </a:rPr>
              <a:t>, </a:t>
            </a:r>
            <a:r>
              <a:rPr lang="en-US" altLang="zh-CN" sz="1800" b="1" dirty="0" smtClean="0">
                <a:ea typeface="宋体" charset="-122"/>
              </a:rPr>
              <a:t>new row as </a:t>
            </a:r>
            <a:r>
              <a:rPr lang="en-US" altLang="zh-CN" sz="1800" i="1" dirty="0" err="1" smtClean="0">
                <a:ea typeface="宋体" charset="-122"/>
              </a:rPr>
              <a:t>nrow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for each row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      when </a:t>
            </a:r>
            <a:r>
              <a:rPr lang="en-US" altLang="zh-CN" sz="1800" i="1" dirty="0" err="1" smtClean="0">
                <a:ea typeface="宋体" charset="-122"/>
              </a:rPr>
              <a:t>nrow.level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&lt; = 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i="1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err="1" smtClean="0">
                <a:ea typeface="宋体" charset="-122"/>
              </a:rPr>
              <a:t>minlevel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minlevel.item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                 and </a:t>
            </a:r>
            <a:r>
              <a:rPr lang="en-US" altLang="zh-CN" sz="1800" i="1" dirty="0" err="1" smtClean="0">
                <a:ea typeface="宋体" charset="-122"/>
              </a:rPr>
              <a:t>orow.level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&gt; 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level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	             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err="1" smtClean="0">
                <a:ea typeface="宋体" charset="-122"/>
              </a:rPr>
              <a:t>minlevel</a:t>
            </a:r>
            <a:endParaRPr lang="en-US" altLang="zh-CN" sz="1800" i="1" dirty="0" smtClean="0">
              <a:ea typeface="宋体" charset="-122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                          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minlevel.item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begin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</a:t>
            </a:r>
            <a:r>
              <a:rPr lang="en-US" altLang="zh-CN" sz="1800" b="1" dirty="0" smtClean="0">
                <a:ea typeface="宋体" charset="-122"/>
              </a:rPr>
              <a:t>insert into </a:t>
            </a:r>
            <a:r>
              <a:rPr lang="en-US" altLang="zh-CN" sz="1800" i="1" dirty="0" smtClean="0">
                <a:ea typeface="宋体" charset="-122"/>
              </a:rPr>
              <a:t>orders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i="1" dirty="0" smtClean="0">
                <a:ea typeface="宋体" charset="-122"/>
              </a:rPr>
              <a:t>		        </a:t>
            </a:r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i="1" dirty="0" smtClean="0">
                <a:ea typeface="宋体" charset="-122"/>
              </a:rPr>
              <a:t>item, amount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  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reorder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          </a:t>
            </a:r>
            <a:r>
              <a:rPr lang="en-US" altLang="zh-CN" sz="1800" b="1" dirty="0" smtClean="0">
                <a:ea typeface="宋体" charset="-122"/>
              </a:rPr>
              <a:t>where </a:t>
            </a:r>
            <a:r>
              <a:rPr lang="en-US" altLang="zh-CN" sz="1800" i="1" dirty="0" err="1" smtClean="0">
                <a:ea typeface="宋体" charset="-122"/>
              </a:rPr>
              <a:t>reorder.item</a:t>
            </a:r>
            <a:r>
              <a:rPr lang="en-US" altLang="zh-CN" sz="1800" i="1" dirty="0" smtClean="0">
                <a:ea typeface="宋体" charset="-122"/>
              </a:rPr>
              <a:t> = </a:t>
            </a:r>
            <a:r>
              <a:rPr lang="en-US" altLang="zh-CN" sz="1800" i="1" dirty="0" err="1" smtClean="0">
                <a:ea typeface="宋体" charset="-122"/>
              </a:rPr>
              <a:t>orow.item</a:t>
            </a:r>
            <a:r>
              <a:rPr lang="en-US" altLang="zh-CN" sz="1800" dirty="0" smtClean="0">
                <a:ea typeface="宋体" charset="-122"/>
              </a:rPr>
              <a:t>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   end</a:t>
            </a: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When Not To Use Triggers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1100138"/>
            <a:ext cx="7453312" cy="4976812"/>
          </a:xfrm>
        </p:spPr>
        <p:txBody>
          <a:bodyPr/>
          <a:lstStyle/>
          <a:p>
            <a:r>
              <a:rPr lang="en-US" altLang="zh-CN" sz="1800" smtClean="0">
                <a:ea typeface="宋体" charset="-122"/>
              </a:rPr>
              <a:t>Triggers were used earlier for tasks such as </a:t>
            </a:r>
          </a:p>
          <a:p>
            <a:pPr lvl="1"/>
            <a:r>
              <a:rPr lang="en-US" altLang="zh-CN" sz="1800" smtClean="0">
                <a:ea typeface="宋体" charset="-122"/>
              </a:rPr>
              <a:t>maintaining summary data (e.g. total salary of each department)</a:t>
            </a:r>
          </a:p>
          <a:p>
            <a:pPr lvl="1"/>
            <a:r>
              <a:rPr lang="en-US" altLang="zh-CN" sz="1800" smtClean="0">
                <a:ea typeface="宋体" charset="-122"/>
              </a:rPr>
              <a:t>Replicating databases by recording changes to special relations (called </a:t>
            </a:r>
            <a:r>
              <a:rPr lang="en-US" altLang="zh-CN" sz="1800" b="1" smtClean="0">
                <a:solidFill>
                  <a:srgbClr val="990000"/>
                </a:solidFill>
                <a:ea typeface="宋体" charset="-122"/>
              </a:rPr>
              <a:t>change</a:t>
            </a:r>
            <a:r>
              <a:rPr lang="en-US" altLang="zh-CN" sz="1800" smtClean="0">
                <a:ea typeface="宋体" charset="-122"/>
              </a:rPr>
              <a:t> or </a:t>
            </a:r>
            <a:r>
              <a:rPr lang="en-US" altLang="zh-CN" sz="1800" b="1" smtClean="0">
                <a:solidFill>
                  <a:srgbClr val="990000"/>
                </a:solidFill>
                <a:ea typeface="宋体" charset="-122"/>
              </a:rPr>
              <a:t>delta</a:t>
            </a:r>
            <a:r>
              <a:rPr lang="en-US" altLang="zh-CN" sz="1800" smtClean="0">
                <a:ea typeface="宋体" charset="-122"/>
              </a:rPr>
              <a:t> relations) and having a separate process that applies the changes over to a replica </a:t>
            </a:r>
          </a:p>
          <a:p>
            <a:r>
              <a:rPr lang="en-US" altLang="zh-CN" sz="1800" smtClean="0">
                <a:ea typeface="宋体" charset="-122"/>
              </a:rPr>
              <a:t>There are better ways of doing these now: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Databases today provide built in  materialized view  facilities to maintain summary data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Databases provide built-in support for replication</a:t>
            </a:r>
          </a:p>
          <a:p>
            <a:r>
              <a:rPr lang="en-US" altLang="zh-CN" sz="1800" smtClean="0">
                <a:ea typeface="宋体" charset="-122"/>
              </a:rPr>
              <a:t>Encapsulation facilities can be used instead of triggers in many cases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Define methods to update fields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Carry out actions as part of the update methods instead of </a:t>
            </a:r>
            <a:br>
              <a:rPr lang="en-US" altLang="zh-CN" sz="1800" smtClean="0">
                <a:ea typeface="宋体" charset="-122"/>
              </a:rPr>
            </a:br>
            <a:r>
              <a:rPr lang="en-US" altLang="zh-CN" sz="1800" smtClean="0">
                <a:ea typeface="宋体" charset="-122"/>
              </a:rPr>
              <a:t>through a trigger </a:t>
            </a:r>
          </a:p>
          <a:p>
            <a:r>
              <a:rPr lang="en-US" altLang="zh-CN" sz="1800" smtClean="0">
                <a:ea typeface="宋体" charset="-122"/>
              </a:rPr>
              <a:t>Triggers should be written with great care : cascading triggers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A view of instructors without their salary</a:t>
            </a:r>
            <a:br>
              <a:rPr lang="en-US" altLang="zh-CN" sz="2000" dirty="0" smtClean="0"/>
            </a:br>
            <a:r>
              <a:rPr lang="en-US" altLang="zh-CN" sz="2400" dirty="0" smtClean="0"/>
              <a:t> </a:t>
            </a:r>
            <a:r>
              <a:rPr kumimoji="0" lang="en-US" altLang="zh-CN" sz="2000" b="1" dirty="0" smtClean="0"/>
              <a:t>create view </a:t>
            </a:r>
            <a:r>
              <a:rPr kumimoji="0" lang="en-US" altLang="zh-CN" sz="2000" i="1" dirty="0" smtClean="0"/>
              <a:t>faculty </a:t>
            </a:r>
            <a:r>
              <a:rPr kumimoji="0" lang="en-US" altLang="zh-CN" sz="2000" b="1" dirty="0" smtClean="0"/>
              <a:t>as</a:t>
            </a:r>
            <a:r>
              <a:rPr lang="en-US" altLang="zh-CN" sz="2000" b="1" dirty="0" smtClean="0"/>
              <a:t> 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</a:t>
            </a:r>
            <a:r>
              <a:rPr kumimoji="0" lang="en-US" altLang="zh-CN" sz="2000" b="1" dirty="0" smtClean="0"/>
              <a:t>select </a:t>
            </a:r>
            <a:r>
              <a:rPr kumimoji="0" lang="en-US" altLang="zh-CN" sz="2000" i="1" dirty="0" smtClean="0"/>
              <a:t>ID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smtClean="0"/>
              <a:t>name</a:t>
            </a:r>
            <a:r>
              <a:rPr kumimoji="0" lang="en-US" altLang="zh-CN" sz="2000" dirty="0" smtClean="0"/>
              <a:t>, </a:t>
            </a:r>
            <a:r>
              <a:rPr kumimoji="0" lang="en-US" altLang="zh-CN" sz="2000" i="1" dirty="0" err="1" smtClean="0"/>
              <a:t>dept_name</a:t>
            </a:r>
            <a:r>
              <a:rPr kumimoji="0" lang="en-US" altLang="zh-CN" sz="2000" i="1" dirty="0" smtClean="0"/>
              <a:t/>
            </a:r>
            <a:br>
              <a:rPr kumimoji="0" lang="en-US" altLang="zh-CN" sz="2000" i="1" dirty="0" smtClean="0"/>
            </a:br>
            <a:r>
              <a:rPr kumimoji="0" lang="en-US" altLang="zh-CN" sz="2000" i="1" dirty="0" smtClean="0"/>
              <a:t>    </a:t>
            </a:r>
            <a:r>
              <a:rPr kumimoji="0" lang="en-US" altLang="zh-CN" sz="2000" b="1" dirty="0" smtClean="0"/>
              <a:t>from </a:t>
            </a:r>
            <a:r>
              <a:rPr kumimoji="0" lang="en-US" altLang="zh-CN" sz="2000" i="1" dirty="0" smtClean="0"/>
              <a:t>instructor</a:t>
            </a:r>
            <a:endParaRPr kumimoji="0" lang="en-US" altLang="zh-CN" sz="2000" dirty="0" smtClean="0"/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Find all instructors in the Biology department</a:t>
            </a:r>
            <a:br>
              <a:rPr lang="en-US" altLang="zh-CN" sz="2000" dirty="0" smtClean="0"/>
            </a:br>
            <a:r>
              <a:rPr lang="en-US" altLang="zh-CN" sz="2000" dirty="0" smtClean="0"/>
              <a:t> </a:t>
            </a:r>
            <a:r>
              <a:rPr lang="en-US" altLang="zh-CN" sz="2000" b="1" dirty="0" smtClean="0"/>
              <a:t>select </a:t>
            </a:r>
            <a:r>
              <a:rPr lang="en-US" altLang="zh-CN" sz="2000" i="1" dirty="0" smtClean="0"/>
              <a:t>name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faculty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i="1" dirty="0" smtClean="0"/>
              <a:t> = </a:t>
            </a:r>
            <a:r>
              <a:rPr lang="en-US" altLang="zh-CN" sz="2000" dirty="0" smtClean="0"/>
              <a:t>‘Biology’</a:t>
            </a:r>
          </a:p>
          <a:p>
            <a:pPr>
              <a:tabLst>
                <a:tab pos="1370013" algn="l"/>
              </a:tabLst>
            </a:pPr>
            <a:r>
              <a:rPr lang="en-US" altLang="zh-CN" sz="2000" dirty="0" smtClean="0"/>
              <a:t>Create a view of department salary totals</a:t>
            </a:r>
            <a:br>
              <a:rPr lang="en-US" altLang="zh-CN" sz="2000" dirty="0" smtClean="0"/>
            </a:br>
            <a:r>
              <a:rPr lang="en-US" altLang="zh-CN" sz="2000" dirty="0" smtClean="0"/>
              <a:t>  </a:t>
            </a:r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departments_total_salary</a:t>
            </a:r>
            <a:r>
              <a:rPr lang="en-US" altLang="zh-CN" sz="2000" dirty="0" smtClean="0"/>
              <a:t>(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i="1" dirty="0" err="1" smtClean="0"/>
              <a:t>total_salary</a:t>
            </a:r>
            <a:r>
              <a:rPr lang="en-US" altLang="zh-CN" sz="2000" dirty="0" smtClean="0"/>
              <a:t>)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    select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, </a:t>
            </a:r>
            <a:r>
              <a:rPr lang="en-US" altLang="zh-CN" sz="2000" b="1" dirty="0" smtClean="0"/>
              <a:t>sum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salary</a:t>
            </a:r>
            <a:r>
              <a:rPr lang="en-US" altLang="zh-CN" sz="2000" dirty="0" smtClean="0"/>
              <a:t>)</a:t>
            </a:r>
            <a:br>
              <a:rPr lang="en-US" altLang="zh-CN" sz="2000" dirty="0" smtClean="0"/>
            </a:br>
            <a:r>
              <a:rPr lang="en-US" altLang="zh-CN" sz="2000" dirty="0" smtClean="0"/>
              <a:t>    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   </a:t>
            </a:r>
            <a:r>
              <a:rPr lang="en-US" altLang="zh-CN" sz="2000" b="1" dirty="0" smtClean="0"/>
              <a:t>group by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;</a:t>
            </a: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4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  <a:p>
            <a:pPr>
              <a:tabLst>
                <a:tab pos="1370013" algn="l"/>
              </a:tabLst>
            </a:pPr>
            <a:endParaRPr lang="en-US" altLang="zh-CN" sz="2000" dirty="0" smtClean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pPr algn="ctr">
              <a:buClr>
                <a:srgbClr val="CC3300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60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81153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Forms of authorization on parts of 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the database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Read authorization </a:t>
            </a:r>
            <a:r>
              <a:rPr lang="en-US" altLang="zh-CN" sz="1800" dirty="0" smtClean="0">
                <a:ea typeface="宋体" charset="-122"/>
              </a:rPr>
              <a:t>- allows reading, but not modification of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Insert authorization </a:t>
            </a:r>
            <a:r>
              <a:rPr lang="en-US" altLang="zh-CN" sz="1800" dirty="0" smtClean="0">
                <a:ea typeface="宋体" charset="-122"/>
              </a:rPr>
              <a:t>- allows insertion of new data, but not modification of existing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Update authorization </a:t>
            </a:r>
            <a:r>
              <a:rPr lang="en-US" altLang="zh-CN" sz="1800" dirty="0" smtClean="0">
                <a:ea typeface="宋体" charset="-122"/>
              </a:rPr>
              <a:t>- allows modification, but not deletion of data.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 smtClean="0">
                <a:ea typeface="宋体" charset="-122"/>
              </a:rPr>
              <a:t>Delete authorization </a:t>
            </a:r>
            <a:r>
              <a:rPr lang="en-US" altLang="zh-CN" sz="1800" dirty="0" smtClean="0">
                <a:ea typeface="宋体" charset="-122"/>
              </a:rPr>
              <a:t>- allows deletion of data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/>
              <a:t>Forms of authorization to modify </a:t>
            </a:r>
            <a:r>
              <a:rPr lang="en-US" altLang="zh-CN" dirty="0">
                <a:solidFill>
                  <a:srgbClr val="FF0000"/>
                </a:solidFill>
              </a:rPr>
              <a:t>the database schema</a:t>
            </a:r>
          </a:p>
          <a:p>
            <a:r>
              <a:rPr lang="en-US" altLang="zh-CN" sz="1800" b="1" dirty="0">
                <a:ea typeface="宋体" charset="-122"/>
              </a:rPr>
              <a:t>Resources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creation of new relations.</a:t>
            </a:r>
          </a:p>
          <a:p>
            <a:r>
              <a:rPr lang="en-US" altLang="zh-CN" sz="1800" b="1" dirty="0" smtClean="0">
                <a:ea typeface="宋体" charset="-122"/>
              </a:rPr>
              <a:t>Index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creation and deletion of indices.</a:t>
            </a:r>
          </a:p>
          <a:p>
            <a:r>
              <a:rPr lang="en-US" altLang="zh-CN" sz="1800" b="1" dirty="0" smtClean="0">
                <a:ea typeface="宋体" charset="-122"/>
              </a:rPr>
              <a:t>Alteration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addition or deletion of attributes in a relation.</a:t>
            </a:r>
          </a:p>
          <a:p>
            <a:r>
              <a:rPr lang="en-US" altLang="zh-CN" sz="1800" b="1" dirty="0">
                <a:ea typeface="宋体" charset="-122"/>
              </a:rPr>
              <a:t>Drop</a:t>
            </a:r>
            <a:r>
              <a:rPr lang="en-US" altLang="zh-CN" sz="1800" b="1" dirty="0">
                <a:solidFill>
                  <a:schemeClr val="tx2"/>
                </a:solidFill>
              </a:rPr>
              <a:t> </a:t>
            </a:r>
            <a:r>
              <a:rPr lang="en-US" altLang="zh-CN" sz="1800" dirty="0"/>
              <a:t>- allows deletion of relations</a:t>
            </a:r>
            <a:r>
              <a:rPr lang="en-US" altLang="zh-CN" sz="1800" dirty="0" smtClean="0"/>
              <a:t>.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Security Specification in SQL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The grant statement is used to confer authorization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grant</a:t>
            </a:r>
            <a:r>
              <a:rPr lang="en-US" altLang="zh-CN" smtClean="0">
                <a:ea typeface="宋体" charset="-122"/>
              </a:rPr>
              <a:t> &lt;privilege list&gt;</a:t>
            </a:r>
          </a:p>
          <a:p>
            <a:pPr>
              <a:buFont typeface="Monotype Sorts" pitchFamily="2" charset="2"/>
              <a:buNone/>
            </a:pPr>
            <a:r>
              <a:rPr lang="en-US" altLang="zh-CN" smtClean="0">
                <a:ea typeface="宋体" charset="-122"/>
              </a:rPr>
              <a:t>		</a:t>
            </a:r>
            <a:r>
              <a:rPr lang="en-US" altLang="zh-CN" b="1" smtClean="0">
                <a:ea typeface="宋体" charset="-122"/>
              </a:rPr>
              <a:t>on </a:t>
            </a:r>
            <a:r>
              <a:rPr lang="en-US" altLang="zh-CN" smtClean="0">
                <a:ea typeface="宋体" charset="-122"/>
              </a:rPr>
              <a:t>&lt;relation name or view name&gt; to &lt;user list&gt;</a:t>
            </a:r>
          </a:p>
          <a:p>
            <a:r>
              <a:rPr lang="en-US" altLang="zh-CN" smtClean="0">
                <a:ea typeface="宋体" charset="-122"/>
              </a:rPr>
              <a:t>&lt;user list&gt; is: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 user-id</a:t>
            </a:r>
          </a:p>
          <a:p>
            <a:pPr lvl="1"/>
            <a:r>
              <a:rPr lang="en-US" altLang="zh-CN" sz="1800" i="1" smtClean="0">
                <a:ea typeface="宋体" charset="-122"/>
              </a:rPr>
              <a:t>public</a:t>
            </a:r>
            <a:r>
              <a:rPr lang="en-US" altLang="zh-CN" sz="1800" smtClean="0">
                <a:ea typeface="宋体" charset="-122"/>
              </a:rPr>
              <a:t>, which allows all valid users the privilege granted</a:t>
            </a:r>
          </a:p>
          <a:p>
            <a:pPr lvl="1"/>
            <a:r>
              <a:rPr lang="en-US" altLang="zh-CN" sz="1800" smtClean="0">
                <a:ea typeface="宋体" charset="-122"/>
              </a:rPr>
              <a:t>A role (more on this later)</a:t>
            </a:r>
          </a:p>
          <a:p>
            <a:r>
              <a:rPr lang="en-US" altLang="zh-CN" smtClean="0">
                <a:ea typeface="宋体" charset="-122"/>
              </a:rPr>
              <a:t>Granting a privilege on a view does not imply granting any  privileges on the underlying relations.</a:t>
            </a:r>
          </a:p>
          <a:p>
            <a:r>
              <a:rPr lang="en-US" altLang="zh-CN" smtClean="0">
                <a:ea typeface="宋体" charset="-122"/>
              </a:rPr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Privileges in SQL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19200"/>
            <a:ext cx="7702550" cy="5018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select:</a:t>
            </a:r>
            <a:r>
              <a:rPr lang="en-US" altLang="zh-CN" sz="1800" dirty="0" smtClean="0">
                <a:ea typeface="宋体" charset="-122"/>
              </a:rPr>
              <a:t> allows read/query access to relation, or the ability to query using the view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Example: grant users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,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r>
              <a:rPr lang="en-US" altLang="zh-CN" sz="1600" dirty="0" smtClean="0">
                <a:ea typeface="宋体" charset="-122"/>
              </a:rPr>
              <a:t>, and U</a:t>
            </a:r>
            <a:r>
              <a:rPr lang="en-US" altLang="zh-CN" sz="1600" baseline="-25000" dirty="0" smtClean="0">
                <a:ea typeface="宋体" charset="-122"/>
              </a:rPr>
              <a:t>3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select</a:t>
            </a:r>
            <a:r>
              <a:rPr lang="en-US" altLang="zh-CN" sz="1600" dirty="0" smtClean="0">
                <a:ea typeface="宋体" charset="-122"/>
              </a:rPr>
              <a:t> authorization on the </a:t>
            </a:r>
            <a:r>
              <a:rPr lang="en-US" altLang="zh-CN" sz="1600" i="1" dirty="0" smtClean="0">
                <a:ea typeface="宋体" charset="-122"/>
              </a:rPr>
              <a:t>branch </a:t>
            </a:r>
            <a:r>
              <a:rPr lang="en-US" altLang="zh-CN" sz="1600" dirty="0" smtClean="0">
                <a:ea typeface="宋体" charset="-122"/>
              </a:rPr>
              <a:t>relation: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			</a:t>
            </a: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宋体" charset="-122"/>
              </a:rPr>
              <a:t>insert</a:t>
            </a:r>
            <a:r>
              <a:rPr lang="en-US" altLang="zh-CN" sz="1800" dirty="0">
                <a:ea typeface="宋体" charset="-122"/>
              </a:rPr>
              <a:t>: the ability to insert tuples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宋体" charset="-122"/>
              </a:rPr>
              <a:t>delete</a:t>
            </a:r>
            <a:r>
              <a:rPr lang="en-US" altLang="zh-CN" sz="1800" dirty="0">
                <a:ea typeface="宋体" charset="-122"/>
              </a:rPr>
              <a:t>: the ability to delete tuples.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update</a:t>
            </a:r>
            <a:r>
              <a:rPr lang="en-US" altLang="zh-CN" sz="1800" dirty="0" smtClean="0">
                <a:ea typeface="宋体" charset="-122"/>
              </a:rPr>
              <a:t>: the ability  to update using the SQL update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attributes on which update authorization is to be granted can be listed.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Example: grant user U</a:t>
            </a:r>
            <a:r>
              <a:rPr lang="en-US" altLang="zh-CN" sz="1600" baseline="-25000" dirty="0" smtClean="0">
                <a:ea typeface="宋体" charset="-122"/>
              </a:rPr>
              <a:t>1</a:t>
            </a:r>
            <a:r>
              <a:rPr lang="en-US" altLang="zh-CN" sz="1600" dirty="0" smtClean="0">
                <a:ea typeface="宋体" charset="-122"/>
              </a:rPr>
              <a:t>, U</a:t>
            </a:r>
            <a:r>
              <a:rPr lang="en-US" altLang="zh-CN" sz="1600" baseline="-25000" dirty="0" smtClean="0">
                <a:ea typeface="宋体" charset="-122"/>
              </a:rPr>
              <a:t>2</a:t>
            </a:r>
            <a:r>
              <a:rPr lang="en-US" altLang="zh-CN" sz="1600" dirty="0" smtClean="0">
                <a:ea typeface="宋体" charset="-122"/>
              </a:rPr>
              <a:t>, and U</a:t>
            </a:r>
            <a:r>
              <a:rPr lang="en-US" altLang="zh-CN" sz="1600" baseline="-25000" dirty="0" smtClean="0">
                <a:ea typeface="宋体" charset="-122"/>
              </a:rPr>
              <a:t>3</a:t>
            </a:r>
            <a:r>
              <a:rPr lang="en-US" altLang="zh-CN" sz="1600" dirty="0" smtClean="0">
                <a:ea typeface="宋体" charset="-122"/>
              </a:rPr>
              <a:t> </a:t>
            </a:r>
            <a:r>
              <a:rPr lang="en-US" altLang="zh-CN" sz="1600" b="1" dirty="0" smtClean="0">
                <a:ea typeface="宋体" charset="-122"/>
              </a:rPr>
              <a:t>update</a:t>
            </a:r>
            <a:r>
              <a:rPr lang="en-US" altLang="zh-CN" sz="1600" dirty="0" smtClean="0">
                <a:ea typeface="宋体" charset="-122"/>
              </a:rPr>
              <a:t> authorization on the </a:t>
            </a:r>
            <a:r>
              <a:rPr lang="en-US" altLang="zh-CN" sz="1600" i="1" dirty="0" smtClean="0">
                <a:ea typeface="宋体" charset="-122"/>
              </a:rPr>
              <a:t>amount</a:t>
            </a:r>
            <a:r>
              <a:rPr lang="en-US" altLang="zh-CN" sz="1600" dirty="0" smtClean="0">
                <a:ea typeface="宋体" charset="-122"/>
              </a:rPr>
              <a:t> attribute of the </a:t>
            </a:r>
            <a:r>
              <a:rPr lang="en-US" altLang="zh-CN" sz="1600" i="1" dirty="0" smtClean="0">
                <a:ea typeface="宋体" charset="-122"/>
              </a:rPr>
              <a:t>loan</a:t>
            </a:r>
            <a:r>
              <a:rPr lang="en-US" altLang="zh-CN" sz="1600" dirty="0" smtClean="0">
                <a:ea typeface="宋体" charset="-122"/>
              </a:rPr>
              <a:t> relation.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			grant update(</a:t>
            </a:r>
            <a:r>
              <a:rPr lang="en-US" altLang="zh-CN" sz="1800" i="1" dirty="0" smtClean="0">
                <a:ea typeface="宋体" charset="-122"/>
              </a:rPr>
              <a:t>budget</a:t>
            </a:r>
            <a:r>
              <a:rPr lang="en-US" altLang="zh-CN" sz="1800" b="1" dirty="0" smtClean="0">
                <a:ea typeface="宋体" charset="-122"/>
              </a:rPr>
              <a:t>) on </a:t>
            </a:r>
            <a:r>
              <a:rPr lang="en-US" altLang="zh-CN" sz="1800" i="1" dirty="0" smtClean="0">
                <a:ea typeface="宋体" charset="-122"/>
              </a:rPr>
              <a:t>department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endParaRPr lang="en-US" altLang="zh-CN" sz="18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references</a:t>
            </a:r>
            <a:r>
              <a:rPr lang="en-US" altLang="zh-CN" sz="1800" dirty="0" smtClean="0">
                <a:ea typeface="宋体" charset="-122"/>
              </a:rPr>
              <a:t>: ability to declare foreign keys when creating relations.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ea typeface="宋体" charset="-122"/>
              </a:rPr>
              <a:t>usage</a:t>
            </a:r>
            <a:r>
              <a:rPr lang="en-US" altLang="zh-CN" sz="1800" dirty="0" smtClean="0">
                <a:ea typeface="宋体" charset="-122"/>
              </a:rPr>
              <a:t>: In SQL-92; authorizes a user to use a specified domain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 smtClean="0">
                <a:solidFill>
                  <a:srgbClr val="FF0000"/>
                </a:solidFill>
                <a:ea typeface="宋体" charset="-122"/>
              </a:rPr>
              <a:t>all privileges</a:t>
            </a:r>
            <a:r>
              <a:rPr lang="en-US" altLang="zh-CN" sz="1800" dirty="0" smtClean="0">
                <a:ea typeface="宋体" charset="-122"/>
              </a:rPr>
              <a:t>: used as a short form for all the allowable privileges</a:t>
            </a:r>
          </a:p>
          <a:p>
            <a:pPr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Privilege  To Grant Privileges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dirty="0" smtClean="0">
                <a:ea typeface="宋体" charset="-122"/>
              </a:rPr>
              <a:t>with grant option</a:t>
            </a:r>
            <a:r>
              <a:rPr lang="en-US" altLang="zh-CN" dirty="0" smtClean="0">
                <a:ea typeface="宋体" charset="-122"/>
              </a:rPr>
              <a:t>: allows a user who is granted a privilege to pass the privilege on to other users.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grant select on </a:t>
            </a:r>
            <a:r>
              <a:rPr lang="en-US" altLang="zh-CN" sz="1800" i="1" dirty="0" smtClean="0">
                <a:ea typeface="宋体" charset="-122"/>
              </a:rPr>
              <a:t>instructor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with grant option</a:t>
            </a:r>
            <a:endParaRPr lang="en-US" altLang="zh-CN" sz="1800" dirty="0" smtClean="0">
              <a:ea typeface="宋体" charset="-122"/>
            </a:endParaRPr>
          </a:p>
          <a:p>
            <a:pPr lvl="2">
              <a:buFont typeface="Monotype Sorts" pitchFamily="2" charset="2"/>
              <a:buNone/>
            </a:pPr>
            <a:r>
              <a:rPr lang="en-US" altLang="zh-CN" sz="1800" dirty="0" smtClean="0">
                <a:ea typeface="宋体" charset="-122"/>
              </a:rPr>
              <a:t>gives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the </a:t>
            </a:r>
            <a:r>
              <a:rPr lang="en-US" altLang="zh-CN" sz="1800" b="1" dirty="0" smtClean="0">
                <a:ea typeface="宋体" charset="-122"/>
              </a:rPr>
              <a:t>select </a:t>
            </a:r>
            <a:r>
              <a:rPr lang="en-US" altLang="zh-CN" sz="1800" dirty="0" smtClean="0">
                <a:ea typeface="宋体" charset="-122"/>
              </a:rPr>
              <a:t>privileges on instructor and allows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to grant this privilege to others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Granting of Privileges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passage of authorization from one user to another may be represented by an authorization graph.</a:t>
            </a:r>
          </a:p>
          <a:p>
            <a:r>
              <a:rPr lang="en-US" altLang="zh-CN" dirty="0" smtClean="0">
                <a:ea typeface="宋体" charset="-122"/>
              </a:rPr>
              <a:t>The nodes of this graph are the users.</a:t>
            </a:r>
          </a:p>
          <a:p>
            <a:r>
              <a:rPr lang="en-US" altLang="zh-CN" dirty="0" smtClean="0">
                <a:ea typeface="宋体" charset="-122"/>
              </a:rPr>
              <a:t>The root of the graph is the database administrator.</a:t>
            </a:r>
          </a:p>
          <a:p>
            <a:r>
              <a:rPr lang="en-US" altLang="zh-CN" dirty="0" smtClean="0">
                <a:ea typeface="宋体" charset="-122"/>
              </a:rPr>
              <a:t>Consider graph for update authorization on department.</a:t>
            </a:r>
          </a:p>
          <a:p>
            <a:r>
              <a:rPr lang="en-US" altLang="zh-CN" dirty="0" smtClean="0">
                <a:ea typeface="宋体" charset="-122"/>
              </a:rPr>
              <a:t>An edge </a:t>
            </a:r>
            <a:r>
              <a:rPr lang="en-US" altLang="zh-CN" dirty="0" err="1" smtClean="0">
                <a:ea typeface="宋体" charset="-122"/>
              </a:rPr>
              <a:t>U</a:t>
            </a:r>
            <a:r>
              <a:rPr lang="en-US" altLang="zh-CN" baseline="-25000" dirty="0" err="1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indicates that user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i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 has granted update authorization on department to </a:t>
            </a:r>
            <a:r>
              <a:rPr lang="en-US" altLang="zh-CN" dirty="0" err="1" smtClean="0">
                <a:ea typeface="宋体" charset="-122"/>
                <a:sym typeface="Symbol" pitchFamily="18" charset="2"/>
              </a:rPr>
              <a:t>U</a:t>
            </a:r>
            <a:r>
              <a:rPr lang="en-US" altLang="zh-CN" baseline="-25000" dirty="0" err="1" smtClean="0">
                <a:ea typeface="宋体" charset="-122"/>
                <a:sym typeface="Symbol" pitchFamily="18" charset="2"/>
              </a:rPr>
              <a:t>j</a:t>
            </a:r>
            <a:r>
              <a:rPr lang="en-US" altLang="zh-CN" baseline="-25000" dirty="0" smtClean="0">
                <a:ea typeface="宋体" charset="-122"/>
                <a:sym typeface="Symbol" pitchFamily="18" charset="2"/>
              </a:rPr>
              <a:t>.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1752600" y="4038600"/>
            <a:ext cx="11430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V="1">
            <a:off x="3352800" y="398145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1828800" y="5181600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1752600" y="5334000"/>
            <a:ext cx="12954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3657600" y="5219700"/>
            <a:ext cx="152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371850" y="4086225"/>
            <a:ext cx="1733550" cy="866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2870200" y="37465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1</a:t>
            </a:r>
            <a:endParaRPr lang="en-US" altLang="zh-CN">
              <a:ea typeface="宋体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4533900" y="376237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4</a:t>
            </a:r>
            <a:endParaRPr lang="en-US" altLang="zh-CN">
              <a:ea typeface="宋体" charset="-122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051175" y="49625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2</a:t>
            </a:r>
            <a:endParaRPr lang="en-US" altLang="zh-CN">
              <a:ea typeface="宋体" charset="-122"/>
            </a:endParaRP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5189538" y="5000625"/>
            <a:ext cx="506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5</a:t>
            </a:r>
            <a:endParaRPr lang="en-US" altLang="zh-CN">
              <a:ea typeface="宋体" charset="-122"/>
            </a:endParaRP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71800" y="61436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U</a:t>
            </a:r>
            <a:r>
              <a:rPr lang="en-US" altLang="zh-CN" baseline="-25000">
                <a:ea typeface="宋体" charset="-122"/>
              </a:rPr>
              <a:t>3</a:t>
            </a:r>
            <a:endParaRPr lang="en-US" altLang="zh-CN">
              <a:ea typeface="宋体" charset="-122"/>
            </a:endParaRP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000125" y="4953000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i="1">
                <a:ea typeface="宋体" charset="-122"/>
              </a:rPr>
              <a:t>DBA</a:t>
            </a:r>
            <a:endParaRPr lang="en-US" altLang="zh-CN">
              <a:ea typeface="宋体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Grant Graph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charset="-122"/>
              </a:rPr>
              <a:t>Requirement</a:t>
            </a:r>
            <a:r>
              <a:rPr lang="en-US" altLang="zh-CN" dirty="0" smtClean="0">
                <a:ea typeface="宋体" charset="-122"/>
              </a:rPr>
              <a:t>: All edges in an authorization graph must be part of some path originating with the database administrator</a:t>
            </a:r>
          </a:p>
          <a:p>
            <a:r>
              <a:rPr lang="en-US" altLang="zh-CN" dirty="0" smtClean="0">
                <a:ea typeface="宋体" charset="-122"/>
              </a:rPr>
              <a:t>If DBA revokes grant from U</a:t>
            </a:r>
            <a:r>
              <a:rPr lang="en-US" altLang="zh-CN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Grant must be revoked from U</a:t>
            </a:r>
            <a:r>
              <a:rPr lang="en-US" altLang="zh-CN" sz="1800" baseline="-25000" dirty="0" smtClean="0">
                <a:ea typeface="宋体" charset="-122"/>
              </a:rPr>
              <a:t>4</a:t>
            </a:r>
            <a:r>
              <a:rPr lang="en-US" altLang="zh-CN" sz="1800" dirty="0" smtClean="0">
                <a:ea typeface="宋体" charset="-122"/>
              </a:rPr>
              <a:t> since U</a:t>
            </a:r>
            <a:r>
              <a:rPr lang="en-US" altLang="zh-CN" sz="1800" baseline="-25000" dirty="0" smtClean="0">
                <a:ea typeface="宋体" charset="-122"/>
              </a:rPr>
              <a:t>1</a:t>
            </a:r>
            <a:r>
              <a:rPr lang="en-US" altLang="zh-CN" sz="1800" dirty="0" smtClean="0">
                <a:ea typeface="宋体" charset="-122"/>
              </a:rPr>
              <a:t> no longer has authorization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Grant must not be revoked from U</a:t>
            </a:r>
            <a:r>
              <a:rPr lang="en-US" altLang="zh-CN" sz="1800" baseline="-25000" dirty="0" smtClean="0">
                <a:ea typeface="宋体" charset="-122"/>
              </a:rPr>
              <a:t>5</a:t>
            </a:r>
            <a:r>
              <a:rPr lang="en-US" altLang="zh-CN" sz="1800" dirty="0" smtClean="0">
                <a:ea typeface="宋体" charset="-122"/>
              </a:rPr>
              <a:t> since U</a:t>
            </a:r>
            <a:r>
              <a:rPr lang="en-US" altLang="zh-CN" sz="1800" baseline="-25000" dirty="0" smtClean="0">
                <a:ea typeface="宋体" charset="-122"/>
              </a:rPr>
              <a:t>5</a:t>
            </a:r>
            <a:r>
              <a:rPr lang="en-US" altLang="zh-CN" sz="1800" dirty="0" smtClean="0">
                <a:ea typeface="宋体" charset="-122"/>
              </a:rPr>
              <a:t> has another authorization path from DBA through U</a:t>
            </a:r>
            <a:r>
              <a:rPr lang="en-US" altLang="zh-CN" sz="1800" baseline="-25000" dirty="0" smtClean="0">
                <a:ea typeface="宋体" charset="-122"/>
              </a:rPr>
              <a:t>2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Must prevent cycles of grants with no path from the root: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DBA grants authorization to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U7 grants authorization to U</a:t>
            </a:r>
            <a:r>
              <a:rPr lang="en-US" altLang="zh-CN" sz="1800" baseline="-25000" dirty="0" smtClean="0">
                <a:ea typeface="宋体" charset="-122"/>
              </a:rPr>
              <a:t>8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U8 grants authorization to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DBA revokes authorization from U</a:t>
            </a:r>
            <a:r>
              <a:rPr lang="en-US" altLang="zh-CN" sz="1800" baseline="-25000" dirty="0" smtClean="0">
                <a:ea typeface="宋体" charset="-122"/>
              </a:rPr>
              <a:t>7</a:t>
            </a:r>
            <a:endParaRPr lang="en-US" altLang="zh-CN" sz="1800" dirty="0" smtClean="0">
              <a:ea typeface="宋体" charset="-122"/>
            </a:endParaRPr>
          </a:p>
          <a:p>
            <a:pPr marL="457200" lvl="1" indent="0">
              <a:buNone/>
            </a:pPr>
            <a:r>
              <a:rPr lang="en-US" altLang="zh-CN" dirty="0" smtClean="0">
                <a:ea typeface="宋体" charset="-122"/>
              </a:rPr>
              <a:t>Must  revoke grant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to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and from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to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since there is no path from DBA to U</a:t>
            </a:r>
            <a:r>
              <a:rPr lang="en-US" altLang="zh-CN" baseline="-25000" dirty="0" smtClean="0">
                <a:ea typeface="宋体" charset="-122"/>
              </a:rPr>
              <a:t>7</a:t>
            </a:r>
            <a:r>
              <a:rPr lang="en-US" altLang="zh-CN" dirty="0" smtClean="0">
                <a:ea typeface="宋体" charset="-122"/>
              </a:rPr>
              <a:t> or to U</a:t>
            </a:r>
            <a:r>
              <a:rPr lang="en-US" altLang="zh-CN" baseline="-25000" dirty="0" smtClean="0">
                <a:ea typeface="宋体" charset="-122"/>
              </a:rPr>
              <a:t>8</a:t>
            </a:r>
            <a:r>
              <a:rPr lang="en-US" altLang="zh-CN" dirty="0" smtClean="0">
                <a:ea typeface="宋体" charset="-122"/>
              </a:rPr>
              <a:t> anymore.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Revoking Authorization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4459" y="1036678"/>
            <a:ext cx="7848600" cy="4876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 smtClean="0">
                <a:ea typeface="宋体" charset="-122"/>
              </a:rPr>
              <a:t>revoke </a:t>
            </a:r>
            <a:r>
              <a:rPr lang="en-US" altLang="zh-CN" dirty="0" smtClean="0">
                <a:ea typeface="宋体" charset="-122"/>
              </a:rPr>
              <a:t>statement is used to revoke authorization.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revoke</a:t>
            </a:r>
            <a:r>
              <a:rPr lang="en-US" altLang="zh-CN" sz="1800" dirty="0" smtClean="0">
                <a:ea typeface="宋体" charset="-122"/>
              </a:rPr>
              <a:t>&lt;privilege list&gt;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on </a:t>
            </a:r>
            <a:r>
              <a:rPr lang="en-US" altLang="zh-CN" sz="1800" dirty="0" smtClean="0">
                <a:ea typeface="宋体" charset="-122"/>
              </a:rPr>
              <a:t>&lt;relation name or view name&gt;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dirty="0" smtClean="0">
                <a:ea typeface="宋体" charset="-122"/>
              </a:rPr>
              <a:t>&lt;user list&gt; [</a:t>
            </a:r>
            <a:r>
              <a:rPr lang="en-US" altLang="zh-CN" sz="1800" b="1" dirty="0" err="1" smtClean="0">
                <a:ea typeface="宋体" charset="-122"/>
              </a:rPr>
              <a:t>restrict</a:t>
            </a:r>
            <a:r>
              <a:rPr lang="en-US" altLang="zh-CN" sz="1800" dirty="0" err="1" smtClean="0">
                <a:ea typeface="宋体" charset="-122"/>
              </a:rPr>
              <a:t>|</a:t>
            </a:r>
            <a:r>
              <a:rPr lang="en-US" altLang="zh-CN" sz="1800" b="1" dirty="0" err="1" smtClean="0">
                <a:ea typeface="宋体" charset="-122"/>
              </a:rPr>
              <a:t>cascade</a:t>
            </a:r>
            <a:r>
              <a:rPr lang="en-US" altLang="zh-CN" sz="1800" dirty="0" smtClean="0">
                <a:ea typeface="宋体" charset="-122"/>
              </a:rPr>
              <a:t>]</a:t>
            </a:r>
          </a:p>
          <a:p>
            <a:r>
              <a:rPr lang="en-US" altLang="zh-CN" dirty="0" smtClean="0">
                <a:ea typeface="宋体" charset="-122"/>
              </a:rPr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revoke select on </a:t>
            </a:r>
            <a:r>
              <a:rPr lang="en-US" altLang="zh-CN" sz="1800" i="1" dirty="0" smtClean="0">
                <a:ea typeface="宋体" charset="-122"/>
              </a:rPr>
              <a:t>branch 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r>
              <a:rPr lang="en-US" altLang="zh-CN" sz="1800" i="1" dirty="0" smtClean="0">
                <a:ea typeface="宋体" charset="-122"/>
              </a:rPr>
              <a:t>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cascade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Revocation of a privilege from a user may cause other users also to lose that privilege; referred to as cascading of the </a:t>
            </a:r>
            <a:r>
              <a:rPr lang="en-US" altLang="zh-CN" b="1" dirty="0" smtClean="0">
                <a:ea typeface="宋体" charset="-122"/>
              </a:rPr>
              <a:t>revoke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We can prevent cascading by specifying </a:t>
            </a:r>
            <a:r>
              <a:rPr lang="en-US" altLang="zh-CN" b="1" dirty="0" smtClean="0">
                <a:ea typeface="宋体" charset="-122"/>
              </a:rPr>
              <a:t>restrict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800" b="1" dirty="0" smtClean="0">
                <a:ea typeface="宋体" charset="-122"/>
              </a:rPr>
              <a:t>	revoke select on </a:t>
            </a:r>
            <a:r>
              <a:rPr lang="en-US" altLang="zh-CN" sz="1800" i="1" dirty="0" smtClean="0">
                <a:ea typeface="宋体" charset="-122"/>
              </a:rPr>
              <a:t>branch </a:t>
            </a:r>
            <a:r>
              <a:rPr lang="en-US" altLang="zh-CN" sz="1800" b="1" dirty="0" smtClean="0">
                <a:ea typeface="宋体" charset="-122"/>
              </a:rPr>
              <a:t>from </a:t>
            </a:r>
            <a:r>
              <a:rPr lang="en-US" altLang="zh-CN" sz="1800" i="1" dirty="0" smtClean="0">
                <a:ea typeface="宋体" charset="-122"/>
              </a:rPr>
              <a:t>U</a:t>
            </a:r>
            <a:r>
              <a:rPr lang="en-US" altLang="zh-CN" sz="1800" i="1" baseline="-25000" dirty="0" smtClean="0">
                <a:ea typeface="宋体" charset="-122"/>
              </a:rPr>
              <a:t>1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2</a:t>
            </a:r>
            <a:r>
              <a:rPr lang="en-US" altLang="zh-CN" sz="1800" i="1" dirty="0" smtClean="0">
                <a:ea typeface="宋体" charset="-122"/>
              </a:rPr>
              <a:t>, U</a:t>
            </a:r>
            <a:r>
              <a:rPr lang="en-US" altLang="zh-CN" sz="1800" i="1" baseline="-25000" dirty="0" smtClean="0">
                <a:ea typeface="宋体" charset="-122"/>
              </a:rPr>
              <a:t>3</a:t>
            </a:r>
            <a:r>
              <a:rPr lang="en-US" altLang="zh-CN" sz="1800" i="1" dirty="0" smtClean="0">
                <a:solidFill>
                  <a:schemeClr val="tx2"/>
                </a:solidFill>
                <a:ea typeface="宋体" charset="-122"/>
              </a:rPr>
              <a:t> 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restrict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With </a:t>
            </a:r>
            <a:r>
              <a:rPr lang="en-US" altLang="zh-CN" b="1" dirty="0" smtClean="0">
                <a:ea typeface="宋体" charset="-122"/>
              </a:rPr>
              <a:t>restrict</a:t>
            </a:r>
            <a:r>
              <a:rPr lang="en-US" altLang="zh-CN" dirty="0" smtClean="0">
                <a:ea typeface="宋体" charset="-122"/>
              </a:rPr>
              <a:t>, the </a:t>
            </a:r>
            <a:r>
              <a:rPr lang="en-US" altLang="zh-CN" b="1" dirty="0" smtClean="0">
                <a:ea typeface="宋体" charset="-122"/>
              </a:rPr>
              <a:t>revoke </a:t>
            </a:r>
            <a:r>
              <a:rPr lang="en-US" altLang="zh-CN" dirty="0" smtClean="0">
                <a:ea typeface="宋体" charset="-122"/>
              </a:rPr>
              <a:t>command fails if  cascading revokes are required.</a:t>
            </a:r>
          </a:p>
          <a:p>
            <a:r>
              <a:rPr lang="en-US" altLang="zh-CN" dirty="0">
                <a:ea typeface="宋体" charset="-122"/>
              </a:rPr>
              <a:t>&lt;privilege-list&gt; may be </a:t>
            </a:r>
            <a:r>
              <a:rPr lang="en-US" altLang="zh-CN" b="1" dirty="0"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 to revoke all privileges the </a:t>
            </a:r>
            <a:r>
              <a:rPr lang="en-US" altLang="zh-CN" dirty="0" err="1">
                <a:ea typeface="宋体" charset="-122"/>
              </a:rPr>
              <a:t>revokee</a:t>
            </a:r>
            <a:r>
              <a:rPr lang="en-US" altLang="zh-CN" dirty="0">
                <a:ea typeface="宋体" charset="-122"/>
              </a:rPr>
              <a:t> may hold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Roles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077200" cy="51816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Roles permit common privileges for a class of users can be specified just once by creating a corresponding “role”</a:t>
            </a:r>
          </a:p>
          <a:p>
            <a:r>
              <a:rPr lang="en-US" altLang="zh-CN" dirty="0" smtClean="0">
                <a:ea typeface="宋体" charset="-122"/>
              </a:rPr>
              <a:t>Privileges can be granted to or revoked from roles, just like user</a:t>
            </a:r>
          </a:p>
          <a:p>
            <a:r>
              <a:rPr lang="en-US" altLang="zh-CN" dirty="0" smtClean="0">
                <a:ea typeface="宋体" charset="-122"/>
              </a:rPr>
              <a:t>Roles can be assigned to users, and even to other roles</a:t>
            </a:r>
          </a:p>
          <a:p>
            <a:r>
              <a:rPr lang="en-US" altLang="zh-CN" dirty="0" smtClean="0">
                <a:ea typeface="宋体" charset="-122"/>
              </a:rPr>
              <a:t>SQL:1999 supports roles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create role </a:t>
            </a:r>
            <a:r>
              <a:rPr lang="en-US" altLang="zh-CN" sz="1800" i="1" dirty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/>
            </a:r>
            <a:br>
              <a:rPr lang="en-US" altLang="zh-CN" sz="1800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create role  </a:t>
            </a:r>
            <a:r>
              <a:rPr lang="en-US" altLang="zh-CN" sz="1800" i="1" dirty="0" smtClean="0">
                <a:ea typeface="宋体" charset="-122"/>
              </a:rPr>
              <a:t>dean</a:t>
            </a:r>
            <a:br>
              <a:rPr lang="en-US" altLang="zh-CN" sz="1800" i="1" dirty="0" smtClean="0">
                <a:ea typeface="宋体" charset="-122"/>
              </a:rPr>
            </a:br>
            <a:endParaRPr lang="en-US" altLang="zh-CN" sz="1800" dirty="0" smtClean="0">
              <a:ea typeface="宋体" charset="-122"/>
            </a:endParaRP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 grant select on </a:t>
            </a:r>
            <a:r>
              <a:rPr lang="en-US" altLang="zh-CN" sz="1800" i="1" dirty="0" smtClean="0">
                <a:ea typeface="宋体" charset="-122"/>
              </a:rPr>
              <a:t>takes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sections</a:t>
            </a:r>
            <a:r>
              <a:rPr lang="en-US" altLang="zh-CN" sz="1800" b="1" dirty="0" smtClean="0">
                <a:ea typeface="宋体" charset="-122"/>
              </a:rPr>
              <a:t> to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</a:p>
          <a:p>
            <a:pPr lvl="3">
              <a:buFontTx/>
              <a:buNone/>
            </a:pPr>
            <a:r>
              <a:rPr lang="en-US" altLang="zh-CN" sz="1800" b="1" dirty="0" smtClean="0">
                <a:ea typeface="宋体" charset="-122"/>
              </a:rPr>
              <a:t>    grant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</a:t>
            </a:r>
            <a:r>
              <a:rPr lang="en-US" altLang="zh-CN" sz="1800" i="1" dirty="0" smtClean="0">
                <a:ea typeface="宋体" charset="-122"/>
              </a:rPr>
              <a:t> dean</a:t>
            </a:r>
            <a:r>
              <a:rPr lang="en-US" altLang="zh-CN" sz="1800" dirty="0">
                <a:ea typeface="宋体" charset="-122"/>
              </a:rPr>
              <a:t/>
            </a:r>
            <a:br>
              <a:rPr lang="en-US" altLang="zh-CN" sz="1800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/>
            </a:r>
            <a:br>
              <a:rPr lang="en-US" altLang="zh-CN" sz="1800" b="1" dirty="0">
                <a:ea typeface="宋体" charset="-122"/>
              </a:rPr>
            </a:br>
            <a:r>
              <a:rPr lang="en-US" altLang="zh-CN" sz="1800" b="1" dirty="0">
                <a:ea typeface="宋体" charset="-122"/>
              </a:rPr>
              <a:t>grant update </a:t>
            </a:r>
            <a:r>
              <a:rPr lang="en-US" altLang="zh-CN" sz="1800" b="1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salary</a:t>
            </a:r>
            <a:r>
              <a:rPr lang="en-US" altLang="zh-CN" sz="1800" b="1" dirty="0" smtClean="0">
                <a:ea typeface="宋体" charset="-122"/>
              </a:rPr>
              <a:t>) </a:t>
            </a:r>
            <a:r>
              <a:rPr lang="en-US" altLang="zh-CN" sz="1800" b="1" dirty="0">
                <a:ea typeface="宋体" charset="-122"/>
              </a:rPr>
              <a:t>on </a:t>
            </a:r>
            <a:r>
              <a:rPr lang="en-US" altLang="zh-CN" sz="1800" i="1" dirty="0" smtClean="0">
                <a:ea typeface="宋体" charset="-122"/>
              </a:rPr>
              <a:t>instructor</a:t>
            </a:r>
            <a:r>
              <a:rPr lang="en-US" altLang="zh-CN" sz="1800" b="1" dirty="0" smtClean="0">
                <a:ea typeface="宋体" charset="-122"/>
              </a:rPr>
              <a:t> </a:t>
            </a:r>
            <a:r>
              <a:rPr lang="en-US" altLang="zh-CN" sz="1800" b="1" dirty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  <a:r>
              <a:rPr lang="en-US" altLang="zh-CN" sz="1800" i="1" dirty="0">
                <a:ea typeface="宋体" charset="-122"/>
              </a:rPr>
              <a:t/>
            </a:r>
            <a:br>
              <a:rPr lang="en-US" altLang="zh-CN" sz="1800" i="1" dirty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/>
            </a:r>
            <a:br>
              <a:rPr lang="en-US" altLang="zh-CN" sz="1800" b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</a:t>
            </a:r>
            <a:r>
              <a:rPr lang="en-US" altLang="zh-CN" sz="1800" b="1" i="1" dirty="0" smtClean="0">
                <a:ea typeface="宋体" charset="-122"/>
              </a:rPr>
              <a:t>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err="1" smtClean="0">
                <a:ea typeface="宋体" charset="-122"/>
              </a:rPr>
              <a:t>alice</a:t>
            </a:r>
            <a:r>
              <a:rPr lang="en-US" altLang="zh-CN" sz="1800" i="1" dirty="0" smtClean="0">
                <a:ea typeface="宋体" charset="-122"/>
              </a:rPr>
              <a:t>, bob</a:t>
            </a:r>
            <a:br>
              <a:rPr lang="en-US" altLang="zh-CN" sz="1800" i="1" dirty="0" smtClean="0">
                <a:ea typeface="宋体" charset="-122"/>
              </a:rPr>
            </a:br>
            <a:r>
              <a:rPr lang="en-US" altLang="zh-CN" sz="1800" b="1" dirty="0" smtClean="0">
                <a:ea typeface="宋体" charset="-122"/>
              </a:rPr>
              <a:t>grant  </a:t>
            </a:r>
            <a:r>
              <a:rPr lang="en-US" altLang="zh-CN" sz="1800" i="1" dirty="0" smtClean="0">
                <a:ea typeface="宋体" charset="-122"/>
              </a:rPr>
              <a:t>dean</a:t>
            </a:r>
            <a:r>
              <a:rPr lang="en-US" altLang="zh-CN" sz="1800" b="1" dirty="0" smtClean="0">
                <a:ea typeface="宋体" charset="-122"/>
              </a:rPr>
              <a:t>  to  </a:t>
            </a:r>
            <a:r>
              <a:rPr lang="en-US" altLang="zh-CN" sz="1800" i="1" dirty="0" err="1" smtClean="0">
                <a:ea typeface="宋体" charset="-122"/>
              </a:rPr>
              <a:t>avi</a:t>
            </a:r>
            <a:endParaRPr lang="en-US" altLang="zh-CN" sz="1800" i="1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and Views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848600" cy="3381375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Users can be given authorization on views, without being given any authorization on the relations used in the view definition</a:t>
            </a:r>
          </a:p>
          <a:p>
            <a:r>
              <a:rPr lang="en-US" altLang="zh-CN" smtClean="0">
                <a:ea typeface="宋体" charset="-122"/>
              </a:rPr>
              <a:t>Ability of views to hide data serves both to simplify usage of the system and to enhance security by allowing users access only to data they need for their job</a:t>
            </a:r>
          </a:p>
          <a:p>
            <a:r>
              <a:rPr lang="en-US" altLang="zh-CN" smtClean="0">
                <a:ea typeface="宋体" charset="-122"/>
              </a:rPr>
              <a:t>A  combination or relational-level security and view-level security can be used to limit a user’s access to precisely  the data that user needs.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Suppose the staff in the university need to know all the information but not the salary of other staffs.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Approach: Deny direct access to the</a:t>
            </a:r>
            <a:r>
              <a:rPr lang="en-US" altLang="zh-CN" sz="1800" i="1" dirty="0" smtClean="0">
                <a:ea typeface="宋体" charset="-122"/>
              </a:rPr>
              <a:t> instructor </a:t>
            </a:r>
            <a:r>
              <a:rPr lang="en-US" altLang="zh-CN" sz="1800" dirty="0" smtClean="0">
                <a:ea typeface="宋体" charset="-122"/>
              </a:rPr>
              <a:t>relation, but grant access to the view </a:t>
            </a:r>
            <a:r>
              <a:rPr lang="en-US" altLang="zh-CN" i="1" dirty="0" smtClean="0">
                <a:ea typeface="宋体" charset="-122"/>
              </a:rPr>
              <a:t>faculty</a:t>
            </a:r>
            <a:r>
              <a:rPr lang="en-US" altLang="zh-CN" sz="1800" dirty="0" smtClean="0">
                <a:ea typeface="宋体" charset="-122"/>
              </a:rPr>
              <a:t>, which consists all the attributes </a:t>
            </a:r>
            <a:r>
              <a:rPr lang="en-US" altLang="zh-CN" dirty="0" smtClean="0">
                <a:ea typeface="宋体" charset="-122"/>
              </a:rPr>
              <a:t>exclude </a:t>
            </a:r>
            <a:r>
              <a:rPr lang="en-US" altLang="zh-CN" i="1" dirty="0" smtClean="0">
                <a:ea typeface="宋体" charset="-122"/>
              </a:rPr>
              <a:t>salary </a:t>
            </a:r>
            <a:r>
              <a:rPr lang="en-US" altLang="zh-CN" dirty="0" smtClean="0">
                <a:ea typeface="宋体" charset="-122"/>
              </a:rPr>
              <a:t>of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r>
              <a:rPr lang="en-US" altLang="zh-CN" b="1" dirty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create view </a:t>
            </a:r>
            <a:r>
              <a:rPr lang="en-US" altLang="zh-CN" i="1" dirty="0" smtClean="0">
                <a:ea typeface="宋体" charset="-122"/>
              </a:rPr>
              <a:t>faculty </a:t>
            </a:r>
            <a:r>
              <a:rPr lang="en-US" altLang="zh-CN" b="1" dirty="0" smtClean="0">
                <a:ea typeface="宋体" charset="-122"/>
              </a:rPr>
              <a:t>as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    </a:t>
            </a:r>
            <a:r>
              <a:rPr lang="en-US" altLang="zh-CN" b="1" dirty="0" smtClean="0">
                <a:ea typeface="宋体" charset="-122"/>
              </a:rPr>
              <a:t>select </a:t>
            </a:r>
            <a:r>
              <a:rPr lang="en-US" altLang="zh-CN" i="1" dirty="0" smtClean="0">
                <a:ea typeface="宋体" charset="-122"/>
              </a:rPr>
              <a:t>ID, name, </a:t>
            </a:r>
            <a:r>
              <a:rPr lang="en-US" altLang="zh-CN" i="1" dirty="0" err="1" smtClean="0">
                <a:ea typeface="宋体" charset="-122"/>
              </a:rPr>
              <a:t>dept_name</a:t>
            </a:r>
            <a:r>
              <a:rPr lang="en-US" altLang="zh-CN" i="1" dirty="0" smtClean="0">
                <a:ea typeface="宋体" charset="-122"/>
              </a:rPr>
              <a:t/>
            </a:r>
            <a:br>
              <a:rPr lang="en-US" altLang="zh-CN" i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    from   </a:t>
            </a:r>
            <a:r>
              <a:rPr lang="en-US" altLang="zh-CN" i="1" dirty="0" smtClean="0">
                <a:ea typeface="宋体" charset="-122"/>
              </a:rPr>
              <a:t>instructor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D</a:t>
            </a:r>
            <a:r>
              <a:rPr lang="en-US" altLang="zh-CN" dirty="0" smtClean="0">
                <a:ea typeface="宋体" charset="-122"/>
              </a:rPr>
              <a:t>efined the authorization in </a:t>
            </a:r>
            <a:r>
              <a:rPr lang="en-US" altLang="zh-CN" dirty="0">
                <a:ea typeface="宋体" charset="-122"/>
              </a:rPr>
              <a:t>SQL as follows</a:t>
            </a:r>
            <a:r>
              <a:rPr lang="en-US" altLang="zh-CN" dirty="0" smtClean="0">
                <a:ea typeface="宋体" charset="-122"/>
              </a:rPr>
              <a:t>:</a:t>
            </a:r>
          </a:p>
          <a:p>
            <a:pPr lvl="3">
              <a:buFontTx/>
              <a:buNone/>
            </a:pPr>
            <a:r>
              <a:rPr lang="en-US" altLang="zh-CN" sz="1800" b="1" dirty="0">
                <a:ea typeface="宋体" charset="-122"/>
              </a:rPr>
              <a:t> </a:t>
            </a:r>
            <a:r>
              <a:rPr lang="en-US" altLang="zh-CN" sz="1800" b="1" dirty="0" smtClean="0">
                <a:ea typeface="宋体" charset="-122"/>
              </a:rPr>
              <a:t>  grant </a:t>
            </a:r>
            <a:r>
              <a:rPr lang="en-US" altLang="zh-CN" sz="1800" b="1" dirty="0">
                <a:ea typeface="宋体" charset="-122"/>
              </a:rPr>
              <a:t>select on </a:t>
            </a:r>
            <a:r>
              <a:rPr lang="en-US" altLang="zh-CN" sz="1800" i="1" dirty="0" smtClean="0">
                <a:ea typeface="宋体" charset="-122"/>
              </a:rPr>
              <a:t>faculty 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 instructor</a:t>
            </a:r>
          </a:p>
          <a:p>
            <a:pPr lvl="3">
              <a:buFontTx/>
              <a:buNone/>
            </a:pPr>
            <a:r>
              <a:rPr lang="en-US" altLang="zh-CN" sz="1800" b="1" i="1" dirty="0">
                <a:ea typeface="宋体" charset="-122"/>
              </a:rPr>
              <a:t> </a:t>
            </a:r>
            <a:r>
              <a:rPr lang="en-US" altLang="zh-CN" sz="1800" b="1" i="1" dirty="0" smtClean="0">
                <a:ea typeface="宋体" charset="-122"/>
              </a:rPr>
              <a:t>  </a:t>
            </a:r>
            <a:r>
              <a:rPr lang="en-US" altLang="zh-CN" sz="1800" b="1" dirty="0" smtClean="0">
                <a:ea typeface="宋体" charset="-122"/>
              </a:rPr>
              <a:t>grant all privileges on </a:t>
            </a:r>
            <a:r>
              <a:rPr lang="en-US" altLang="zh-CN" sz="1800" i="1" dirty="0" smtClean="0">
                <a:ea typeface="宋体" charset="-122"/>
              </a:rPr>
              <a:t>instructor </a:t>
            </a:r>
            <a:r>
              <a:rPr lang="en-US" altLang="zh-CN" sz="1800" b="1" dirty="0" smtClean="0">
                <a:ea typeface="宋体" charset="-122"/>
              </a:rPr>
              <a:t>to </a:t>
            </a:r>
            <a:r>
              <a:rPr lang="en-US" altLang="zh-CN" sz="1800" i="1" dirty="0" smtClean="0">
                <a:ea typeface="宋体" charset="-122"/>
              </a:rPr>
              <a:t>dean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 smtClean="0">
                <a:ea typeface="宋体" charset="-122"/>
              </a:rPr>
              <a:t>	</a:t>
            </a:r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View Expansion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One view may be used in the expression defining another view.</a:t>
            </a:r>
          </a:p>
          <a:p>
            <a:pPr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View expansion of an expression repeats the following replacement step:</a:t>
            </a:r>
          </a:p>
          <a:p>
            <a:pPr>
              <a:buFont typeface="Monotype Sorts" pitchFamily="2" charset="2"/>
              <a:buNone/>
              <a:tabLst>
                <a:tab pos="681038" algn="l"/>
              </a:tabLst>
            </a:pPr>
            <a:r>
              <a:rPr lang="en-US" altLang="zh-CN" dirty="0" smtClean="0">
                <a:ea typeface="宋体" charset="-122"/>
              </a:rPr>
              <a:t>		</a:t>
            </a:r>
            <a:r>
              <a:rPr lang="en-US" altLang="zh-CN" b="1" dirty="0" smtClean="0">
                <a:ea typeface="宋体" charset="-122"/>
              </a:rPr>
              <a:t>repeat</a:t>
            </a:r>
            <a:br>
              <a:rPr lang="en-US" altLang="zh-CN" b="1" dirty="0" smtClean="0">
                <a:ea typeface="宋体" charset="-122"/>
              </a:rPr>
            </a:br>
            <a:r>
              <a:rPr lang="en-US" altLang="zh-CN" b="1" dirty="0" smtClean="0">
                <a:ea typeface="宋体" charset="-122"/>
              </a:rPr>
              <a:t>		</a:t>
            </a:r>
            <a:r>
              <a:rPr lang="en-US" altLang="zh-CN" dirty="0" smtClean="0">
                <a:ea typeface="宋体" charset="-122"/>
              </a:rPr>
              <a:t>Find any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	Replace the view relation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sz="2100" i="1" baseline="-25000" dirty="0" smtClean="0">
                <a:ea typeface="宋体" charset="-122"/>
              </a:rPr>
              <a:t>i</a:t>
            </a:r>
            <a:r>
              <a:rPr lang="en-US" altLang="zh-CN" dirty="0" smtClean="0">
                <a:ea typeface="宋体" charset="-122"/>
              </a:rPr>
              <a:t> by the expression defining </a:t>
            </a:r>
            <a:r>
              <a:rPr lang="en-US" altLang="zh-CN" i="1" dirty="0" smtClean="0">
                <a:ea typeface="宋体" charset="-122"/>
              </a:rPr>
              <a:t>v</a:t>
            </a:r>
            <a:r>
              <a:rPr lang="en-US" altLang="zh-CN" i="1" baseline="-25000" dirty="0" smtClean="0">
                <a:ea typeface="宋体" charset="-122"/>
              </a:rPr>
              <a:t>i</a:t>
            </a:r>
            <a:r>
              <a:rPr lang="en-US" altLang="zh-CN" sz="2100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/>
            </a:r>
            <a:br>
              <a:rPr lang="en-US" altLang="zh-CN" dirty="0" smtClean="0">
                <a:ea typeface="宋体" charset="-122"/>
              </a:rPr>
            </a:br>
            <a:r>
              <a:rPr lang="en-US" altLang="zh-CN" dirty="0" smtClean="0">
                <a:ea typeface="宋体" charset="-122"/>
              </a:rPr>
              <a:t>	</a:t>
            </a:r>
            <a:r>
              <a:rPr lang="en-US" altLang="zh-CN" b="1" dirty="0" smtClean="0">
                <a:ea typeface="宋体" charset="-122"/>
              </a:rPr>
              <a:t>until</a:t>
            </a:r>
            <a:r>
              <a:rPr lang="en-US" altLang="zh-CN" dirty="0" smtClean="0">
                <a:ea typeface="宋体" charset="-122"/>
              </a:rPr>
              <a:t> no more view relations are present in </a:t>
            </a:r>
            <a:r>
              <a:rPr lang="en-US" altLang="zh-CN" i="1" dirty="0" smtClean="0">
                <a:ea typeface="宋体" charset="-122"/>
              </a:rPr>
              <a:t>e</a:t>
            </a:r>
            <a:r>
              <a:rPr lang="en-US" altLang="zh-CN" sz="2100" baseline="-25000" dirty="0" smtClean="0">
                <a:ea typeface="宋体" charset="-122"/>
              </a:rPr>
              <a:t>1</a:t>
            </a:r>
            <a:endParaRPr lang="en-US" altLang="zh-CN" sz="2100" dirty="0" smtClean="0">
              <a:ea typeface="宋体" charset="-122"/>
            </a:endParaRPr>
          </a:p>
          <a:p>
            <a:pPr lvl="1">
              <a:tabLst>
                <a:tab pos="681038" algn="l"/>
              </a:tabLst>
            </a:pPr>
            <a:r>
              <a:rPr lang="en-US" altLang="zh-CN" i="1" dirty="0" smtClean="0">
                <a:ea typeface="宋体" charset="-122"/>
              </a:rPr>
              <a:t>As long as the view definitions are not recursive, this loop will terminate</a:t>
            </a:r>
          </a:p>
        </p:txBody>
      </p:sp>
    </p:spTree>
    <p:extLst>
      <p:ext uri="{BB962C8B-B14F-4D97-AF65-F5344CB8AC3E}">
        <p14:creationId xmlns:p14="http://schemas.microsoft.com/office/powerpoint/2010/main" val="91129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Authorization on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343025"/>
            <a:ext cx="7848600" cy="2543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Creation of view does not require </a:t>
            </a:r>
            <a:r>
              <a:rPr lang="en-US" altLang="zh-CN" b="1" dirty="0" smtClean="0">
                <a:ea typeface="宋体" charset="-122"/>
              </a:rPr>
              <a:t>resources </a:t>
            </a:r>
            <a:r>
              <a:rPr lang="en-US" altLang="zh-CN" dirty="0" smtClean="0">
                <a:ea typeface="宋体" charset="-122"/>
              </a:rPr>
              <a:t>authorization since no real relation is being created</a:t>
            </a:r>
          </a:p>
          <a:p>
            <a:pPr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The creator of a view gets only those privileges that provide no additional authorization beyond that he already  had.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>
                <a:ea typeface="宋体" charset="-122"/>
              </a:rPr>
              <a:t>E.g. if creator of view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i="1" dirty="0" smtClean="0">
                <a:ea typeface="宋体" charset="-122"/>
              </a:rPr>
              <a:t>-loan</a:t>
            </a:r>
            <a:r>
              <a:rPr lang="en-US" altLang="zh-CN" dirty="0" smtClean="0">
                <a:ea typeface="宋体" charset="-122"/>
              </a:rPr>
              <a:t> had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smtClean="0">
                <a:ea typeface="宋体" charset="-122"/>
              </a:rPr>
              <a:t>borrower</a:t>
            </a:r>
            <a:r>
              <a:rPr lang="en-US" altLang="zh-CN" dirty="0" smtClean="0">
                <a:ea typeface="宋体" charset="-122"/>
              </a:rPr>
              <a:t> and </a:t>
            </a:r>
            <a:r>
              <a:rPr lang="en-US" altLang="zh-CN" i="1" dirty="0" smtClean="0">
                <a:ea typeface="宋体" charset="-122"/>
              </a:rPr>
              <a:t>loan</a:t>
            </a:r>
            <a:r>
              <a:rPr lang="en-US" altLang="zh-CN" dirty="0" smtClean="0">
                <a:ea typeface="宋体" charset="-122"/>
              </a:rPr>
              <a:t>, he gets only </a:t>
            </a:r>
            <a:r>
              <a:rPr lang="en-US" altLang="zh-CN" b="1" dirty="0" smtClean="0">
                <a:ea typeface="宋体" charset="-122"/>
              </a:rPr>
              <a:t>read</a:t>
            </a:r>
            <a:r>
              <a:rPr lang="en-US" altLang="zh-CN" dirty="0" smtClean="0">
                <a:ea typeface="宋体" charset="-122"/>
              </a:rPr>
              <a:t> authorization on </a:t>
            </a:r>
            <a:r>
              <a:rPr lang="en-US" altLang="zh-CN" i="1" dirty="0" err="1" smtClean="0">
                <a:ea typeface="宋体" charset="-122"/>
              </a:rPr>
              <a:t>cust</a:t>
            </a:r>
            <a:r>
              <a:rPr lang="en-US" altLang="zh-CN" dirty="0" smtClean="0">
                <a:ea typeface="宋体" charset="-122"/>
              </a:rPr>
              <a:t>-</a:t>
            </a:r>
            <a:r>
              <a:rPr lang="en-US" altLang="zh-CN" i="1" dirty="0" smtClean="0">
                <a:ea typeface="宋体" charset="-122"/>
              </a:rPr>
              <a:t>loan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宋体" charset="-122"/>
              </a:rPr>
              <a:t>Authorization </a:t>
            </a:r>
            <a:r>
              <a:rPr lang="en-US" altLang="zh-CN" dirty="0" smtClean="0">
                <a:ea typeface="宋体" charset="-122"/>
              </a:rPr>
              <a:t>will be </a:t>
            </a:r>
            <a:r>
              <a:rPr lang="en-US" altLang="zh-CN" dirty="0">
                <a:ea typeface="宋体" charset="-122"/>
              </a:rPr>
              <a:t>checked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before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query processing replaces a view by the definition of the view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Limitations of SQL 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057775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SQL does not support authorization at a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tuple level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we cannot restrict students to see only (the tuples storing) their own grades</a:t>
            </a:r>
          </a:p>
          <a:p>
            <a:r>
              <a:rPr lang="en-US" altLang="zh-CN" sz="1800" dirty="0" smtClean="0">
                <a:ea typeface="宋体" charset="-122"/>
              </a:rPr>
              <a:t>With the growth in Web access to databases, database accesses come primarily from application servers.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 End users don't have database user ids, they are all mapped to the same database user id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All end-users of an application (such as a web application) may be mapped to a single database user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The task of authorization in above cases falls on the application program, with no support from SQL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Benefit: fine grained authorizations, such as to individual tuples, can be implemented by the application.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Drawback: Authorization must  be done in application code, and may be dispersed all over an application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Checking for absence of authorization loopholes becomes very difficult since it requires reading large amounts of application code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 Defined Using Other Views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 smtClean="0"/>
              <a:t>create view </a:t>
            </a:r>
            <a:r>
              <a:rPr lang="en-US" altLang="zh-CN" sz="2000" i="1" smtClean="0">
                <a:solidFill>
                  <a:srgbClr val="000099"/>
                </a:solidFill>
              </a:rPr>
              <a:t>physics_fall_2009</a:t>
            </a:r>
            <a:r>
              <a:rPr lang="en-US" altLang="zh-CN" sz="2000" i="1" smtClean="0"/>
              <a:t> </a:t>
            </a:r>
            <a:r>
              <a:rPr lang="en-US" altLang="zh-CN" sz="2000" b="1" smtClean="0"/>
              <a:t>as</a:t>
            </a:r>
            <a:br>
              <a:rPr lang="en-US" altLang="zh-CN" sz="2000" b="1" smtClean="0"/>
            </a:br>
            <a:r>
              <a:rPr lang="en-US" altLang="zh-CN" sz="2000" b="1" smtClean="0"/>
              <a:t>   select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sec_id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building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room_number</a:t>
            </a:r>
            <a:br>
              <a:rPr lang="en-US" altLang="zh-CN" sz="2000" i="1" smtClean="0"/>
            </a:br>
            <a:r>
              <a:rPr lang="en-US" altLang="zh-CN" sz="2000" i="1" smtClean="0"/>
              <a:t>   </a:t>
            </a:r>
            <a:r>
              <a:rPr lang="en-US" altLang="zh-CN" sz="2000" b="1" smtClean="0"/>
              <a:t>from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section</a:t>
            </a:r>
            <a:br>
              <a:rPr lang="en-US" altLang="zh-CN" sz="2000" i="1" smtClean="0"/>
            </a:br>
            <a:r>
              <a:rPr lang="en-US" altLang="zh-CN" sz="2000" i="1" smtClean="0"/>
              <a:t>   </a:t>
            </a:r>
            <a:r>
              <a:rPr lang="en-US" altLang="zh-CN" sz="2000" b="1" smtClean="0"/>
              <a:t>where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 </a:t>
            </a:r>
            <a:r>
              <a:rPr lang="en-US" altLang="zh-CN" sz="2000" smtClean="0"/>
              <a:t>=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course_id</a:t>
            </a:r>
            <a:br>
              <a:rPr lang="en-US" altLang="zh-CN" sz="2000" i="1" smtClean="0"/>
            </a:br>
            <a:r>
              <a:rPr lang="en-US" altLang="zh-CN" sz="2000" i="1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course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dept_name </a:t>
            </a:r>
            <a:r>
              <a:rPr lang="en-US" altLang="zh-CN" sz="2000" smtClean="0"/>
              <a:t>= ’Physics’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semester </a:t>
            </a:r>
            <a:r>
              <a:rPr lang="en-US" altLang="zh-CN" sz="2000" smtClean="0"/>
              <a:t>= ’Fall’</a:t>
            </a:r>
            <a:br>
              <a:rPr lang="en-US" altLang="zh-CN" sz="2000" smtClean="0"/>
            </a:br>
            <a:r>
              <a:rPr lang="en-US" altLang="zh-CN" sz="2000" smtClean="0"/>
              <a:t>              </a:t>
            </a:r>
            <a:r>
              <a:rPr lang="en-US" altLang="zh-CN" sz="2000" b="1" smtClean="0"/>
              <a:t>and </a:t>
            </a:r>
            <a:r>
              <a:rPr lang="en-US" altLang="zh-CN" sz="2000" i="1" smtClean="0"/>
              <a:t>section</a:t>
            </a:r>
            <a:r>
              <a:rPr lang="en-US" altLang="zh-CN" sz="2000" smtClean="0"/>
              <a:t>.</a:t>
            </a:r>
            <a:r>
              <a:rPr lang="en-US" altLang="zh-CN" sz="2000" i="1" smtClean="0"/>
              <a:t>year </a:t>
            </a:r>
            <a:r>
              <a:rPr lang="en-US" altLang="zh-CN" sz="2000" smtClean="0"/>
              <a:t>= ’2009’;</a:t>
            </a:r>
            <a:endParaRPr lang="en-US" altLang="zh-CN" smtClean="0"/>
          </a:p>
          <a:p>
            <a:r>
              <a:rPr lang="en-US" altLang="zh-CN" sz="2000" b="1" smtClean="0"/>
              <a:t>create view </a:t>
            </a:r>
            <a:r>
              <a:rPr lang="en-US" altLang="zh-CN" sz="2000" i="1" smtClean="0"/>
              <a:t>physics_fall_2009_watson </a:t>
            </a:r>
            <a:r>
              <a:rPr lang="en-US" altLang="zh-CN" sz="2000" b="1" smtClean="0"/>
              <a:t>as</a:t>
            </a:r>
            <a:br>
              <a:rPr lang="en-US" altLang="zh-CN" sz="2000" b="1" smtClean="0"/>
            </a:br>
            <a:r>
              <a:rPr lang="en-US" altLang="zh-CN" sz="2000" b="1" smtClean="0"/>
              <a:t>    select </a:t>
            </a:r>
            <a:r>
              <a:rPr lang="en-US" altLang="zh-CN" sz="2000" i="1" smtClean="0"/>
              <a:t>course_id</a:t>
            </a:r>
            <a:r>
              <a:rPr lang="en-US" altLang="zh-CN" sz="2000" smtClean="0"/>
              <a:t>, </a:t>
            </a:r>
            <a:r>
              <a:rPr lang="en-US" altLang="zh-CN" sz="2000" i="1" smtClean="0"/>
              <a:t>room_number</a:t>
            </a:r>
            <a:br>
              <a:rPr lang="en-US" altLang="zh-CN" sz="2000" i="1" smtClean="0"/>
            </a:br>
            <a:r>
              <a:rPr lang="en-US" altLang="zh-CN" sz="2000" i="1" smtClean="0"/>
              <a:t>    </a:t>
            </a:r>
            <a:r>
              <a:rPr lang="en-US" altLang="zh-CN" sz="2000" b="1" smtClean="0"/>
              <a:t>from </a:t>
            </a:r>
            <a:r>
              <a:rPr lang="en-US" altLang="zh-CN" sz="2000" i="1" smtClean="0">
                <a:solidFill>
                  <a:srgbClr val="000099"/>
                </a:solidFill>
              </a:rPr>
              <a:t>physics_fall_2009</a:t>
            </a:r>
            <a:r>
              <a:rPr lang="en-US" altLang="zh-CN" sz="2000" i="1" smtClean="0"/>
              <a:t/>
            </a:r>
            <a:br>
              <a:rPr lang="en-US" altLang="zh-CN" sz="2000" i="1" smtClean="0"/>
            </a:br>
            <a:r>
              <a:rPr lang="en-US" altLang="zh-CN" sz="2000" i="1" smtClean="0"/>
              <a:t>    </a:t>
            </a:r>
            <a:r>
              <a:rPr lang="en-US" altLang="zh-CN" sz="2000" b="1" smtClean="0"/>
              <a:t>where </a:t>
            </a:r>
            <a:r>
              <a:rPr lang="en-US" altLang="zh-CN" sz="2000" i="1" smtClean="0"/>
              <a:t>building</a:t>
            </a:r>
            <a:r>
              <a:rPr lang="en-US" altLang="zh-CN" sz="2000" smtClean="0"/>
              <a:t>= ’Watson’;</a:t>
            </a:r>
            <a:endParaRPr lang="en-US" altLang="zh-CN" smtClean="0"/>
          </a:p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2616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Expand use of a view in a query/another view</a:t>
            </a:r>
          </a:p>
          <a:p>
            <a:endParaRPr lang="en-US" altLang="zh-CN" smtClean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77963" y="1704975"/>
            <a:ext cx="71929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itchFamily="34" charset="-128"/>
              </a:defRPr>
            </a:lvl9pPr>
          </a:lstStyle>
          <a:p>
            <a:r>
              <a:rPr lang="en-US" altLang="zh-CN" sz="2000" b="1" dirty="0">
                <a:solidFill>
                  <a:srgbClr val="000000"/>
                </a:solidFill>
              </a:rPr>
              <a:t>create view </a:t>
            </a:r>
            <a:r>
              <a:rPr lang="en-US" altLang="zh-CN" sz="2000" i="1" dirty="0">
                <a:solidFill>
                  <a:srgbClr val="000000"/>
                </a:solidFill>
              </a:rPr>
              <a:t>physics_fall_2009_watson </a:t>
            </a:r>
            <a:r>
              <a:rPr lang="en-US" altLang="zh-CN" sz="2000" b="1" dirty="0">
                <a:solidFill>
                  <a:srgbClr val="000000"/>
                </a:solidFill>
              </a:rPr>
              <a:t>as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</a:rPr>
              <a:t>select 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course_id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</a:rPr>
              <a:t>room_number</a:t>
            </a:r>
            <a:endParaRPr lang="en-US" altLang="zh-CN" sz="2000" i="1" dirty="0">
              <a:solidFill>
                <a:srgbClr val="00000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</a:rPr>
              <a:t>from </a:t>
            </a:r>
            <a:r>
              <a:rPr lang="en-US" altLang="zh-CN" sz="2000" dirty="0">
                <a:solidFill>
                  <a:srgbClr val="000000"/>
                </a:solidFill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</a:rPr>
              <a:t>select 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course_id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</a:rPr>
              <a:t>building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i="1" dirty="0" err="1">
                <a:solidFill>
                  <a:srgbClr val="000000"/>
                </a:solidFill>
              </a:rPr>
              <a:t>room_number</a:t>
            </a:r>
            <a:endParaRPr lang="en-US" altLang="zh-CN" sz="2000" i="1" dirty="0">
              <a:solidFill>
                <a:srgbClr val="00000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from </a:t>
            </a:r>
            <a:r>
              <a:rPr lang="en-US" altLang="zh-CN" sz="2000" i="1" dirty="0">
                <a:solidFill>
                  <a:srgbClr val="000000"/>
                </a:solidFill>
              </a:rPr>
              <a:t>course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i="1" dirty="0">
                <a:solidFill>
                  <a:srgbClr val="000000"/>
                </a:solidFill>
              </a:rPr>
              <a:t>section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where 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course_id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= </a:t>
            </a:r>
            <a:r>
              <a:rPr lang="en-US" altLang="zh-CN" sz="2000" i="1" dirty="0" err="1">
                <a:solidFill>
                  <a:srgbClr val="000000"/>
                </a:solidFill>
              </a:rPr>
              <a:t>section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course_id</a:t>
            </a:r>
            <a:endParaRPr lang="en-US" altLang="zh-CN" sz="2000" i="1" dirty="0">
              <a:solidFill>
                <a:srgbClr val="000000"/>
              </a:solidFill>
            </a:endParaRP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    and </a:t>
            </a:r>
            <a:r>
              <a:rPr lang="en-US" altLang="zh-CN" sz="2000" i="1" dirty="0" err="1">
                <a:solidFill>
                  <a:srgbClr val="000000"/>
                </a:solidFill>
              </a:rPr>
              <a:t>course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dept_name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= ’Physics’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    and </a:t>
            </a:r>
            <a:r>
              <a:rPr lang="en-US" altLang="zh-CN" sz="2000" i="1" dirty="0" err="1">
                <a:solidFill>
                  <a:srgbClr val="000000"/>
                </a:solidFill>
              </a:rPr>
              <a:t>section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semester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= ’Fall’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             and </a:t>
            </a:r>
            <a:r>
              <a:rPr lang="en-US" altLang="zh-CN" sz="2000" i="1" dirty="0" err="1">
                <a:solidFill>
                  <a:srgbClr val="000000"/>
                </a:solidFill>
              </a:rPr>
              <a:t>section</a:t>
            </a:r>
            <a:r>
              <a:rPr lang="en-US" altLang="zh-CN" sz="2000" dirty="0" err="1">
                <a:solidFill>
                  <a:srgbClr val="000000"/>
                </a:solidFill>
              </a:rPr>
              <a:t>.</a:t>
            </a:r>
            <a:r>
              <a:rPr lang="en-US" altLang="zh-CN" sz="2000" i="1" dirty="0" err="1">
                <a:solidFill>
                  <a:srgbClr val="000000"/>
                </a:solidFill>
              </a:rPr>
              <a:t>year</a:t>
            </a:r>
            <a:r>
              <a:rPr lang="en-US" altLang="zh-CN" sz="2000" i="1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000000"/>
                </a:solidFill>
              </a:rPr>
              <a:t>= ’2009’)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where </a:t>
            </a:r>
            <a:r>
              <a:rPr lang="en-US" altLang="zh-CN" sz="2000" i="1" dirty="0">
                <a:solidFill>
                  <a:srgbClr val="000000"/>
                </a:solidFill>
              </a:rPr>
              <a:t>building</a:t>
            </a:r>
            <a:r>
              <a:rPr lang="en-US" altLang="zh-CN" sz="2000" dirty="0">
                <a:solidFill>
                  <a:srgbClr val="000000"/>
                </a:solidFill>
              </a:rPr>
              <a:t>= ’Watson’;</a:t>
            </a:r>
          </a:p>
          <a:p>
            <a:pPr algn="ctr"/>
            <a:endParaRPr lang="en-US" altLang="zh-CN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3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Update of a 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Views are a useful tool for query, and it is an important feature to </a:t>
            </a:r>
            <a:r>
              <a:rPr lang="en-US" altLang="zh-CN" dirty="0" smtClean="0"/>
              <a:t>implement the logical data independence. However, it will create some difficulty to update a view. </a:t>
            </a:r>
            <a:endParaRPr lang="en-US" altLang="zh-CN" sz="2000" dirty="0" smtClean="0"/>
          </a:p>
          <a:p>
            <a:pPr>
              <a:tabLst>
                <a:tab pos="1085850" algn="l"/>
              </a:tabLst>
            </a:pPr>
            <a:r>
              <a:rPr lang="en-US" altLang="zh-CN" sz="2000" dirty="0" smtClean="0"/>
              <a:t>Add a new tuple to </a:t>
            </a:r>
            <a:r>
              <a:rPr lang="en-US" altLang="zh-CN" sz="2000" i="1" dirty="0" smtClean="0"/>
              <a:t>faculty </a:t>
            </a:r>
            <a:r>
              <a:rPr lang="en-US" altLang="zh-CN" sz="2000" dirty="0" smtClean="0"/>
              <a:t>view which we defined earlier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	</a:t>
            </a:r>
            <a:r>
              <a:rPr lang="en-US" altLang="zh-CN" sz="1800" b="1" dirty="0" smtClean="0"/>
              <a:t>insert into </a:t>
            </a:r>
            <a:r>
              <a:rPr lang="en-US" altLang="zh-CN" sz="1800" i="1" dirty="0" smtClean="0"/>
              <a:t>faculty </a:t>
            </a:r>
            <a:r>
              <a:rPr lang="en-US" altLang="zh-CN" sz="1800" b="1" dirty="0" smtClean="0"/>
              <a:t>values </a:t>
            </a:r>
            <a:r>
              <a:rPr lang="en-US" altLang="zh-CN" sz="1800" dirty="0" smtClean="0"/>
              <a:t>(’30765’, ’Green’, ’Music’);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dirty="0" smtClean="0"/>
              <a:t>	    </a:t>
            </a:r>
            <a:r>
              <a:rPr lang="en-US" altLang="zh-CN" sz="1800" dirty="0" smtClean="0"/>
              <a:t>This insertion would be represented by the insertion of the tuple</a:t>
            </a:r>
            <a:endParaRPr lang="en-US" altLang="zh-CN" sz="2000" b="1" dirty="0" smtClean="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		(’30765’, ’Green’, ’Music’, </a:t>
            </a:r>
            <a:r>
              <a:rPr lang="en-US" altLang="zh-CN" sz="1800" dirty="0" smtClean="0">
                <a:solidFill>
                  <a:srgbClr val="FF0000"/>
                </a:solidFill>
              </a:rPr>
              <a:t>null</a:t>
            </a:r>
            <a:r>
              <a:rPr lang="en-US" altLang="zh-CN" sz="1800" dirty="0" smtClean="0"/>
              <a:t>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1800" dirty="0" smtClean="0"/>
              <a:t>	     into the </a:t>
            </a:r>
            <a:r>
              <a:rPr lang="en-US" altLang="zh-CN" sz="1800" i="1" dirty="0" smtClean="0"/>
              <a:t>instructor</a:t>
            </a:r>
            <a:r>
              <a:rPr lang="en-US" altLang="zh-CN" sz="1800" dirty="0" smtClean="0"/>
              <a:t> relation </a:t>
            </a:r>
          </a:p>
        </p:txBody>
      </p:sp>
    </p:spTree>
    <p:extLst>
      <p:ext uri="{BB962C8B-B14F-4D97-AF65-F5344CB8AC3E}">
        <p14:creationId xmlns:p14="http://schemas.microsoft.com/office/powerpoint/2010/main" val="71908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00000">
              <a:schemeClr val="bg1"/>
            </a:gs>
            <a:gs pos="100000">
              <a:srgbClr val="879CA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Update of a </a:t>
            </a:r>
            <a:r>
              <a:rPr lang="en-US" dirty="0" smtClean="0"/>
              <a:t>View(Cont.)</a:t>
            </a:r>
            <a:endParaRPr lang="en-US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5"/>
            <a:ext cx="8315325" cy="4876800"/>
          </a:xfrm>
        </p:spPr>
        <p:txBody>
          <a:bodyPr/>
          <a:lstStyle/>
          <a:p>
            <a:r>
              <a:rPr lang="en-US" altLang="zh-CN" sz="2000" b="1" dirty="0" smtClean="0"/>
              <a:t>create view </a:t>
            </a:r>
            <a:r>
              <a:rPr lang="en-US" altLang="zh-CN" sz="2000" i="1" dirty="0" err="1" smtClean="0"/>
              <a:t>history_instructors</a:t>
            </a:r>
            <a:r>
              <a:rPr lang="en-US" altLang="zh-CN" sz="2000" i="1" dirty="0" smtClean="0"/>
              <a:t> </a:t>
            </a:r>
            <a:r>
              <a:rPr lang="en-US" altLang="zh-CN" sz="2000" b="1" dirty="0" smtClean="0"/>
              <a:t>as</a:t>
            </a:r>
            <a:br>
              <a:rPr lang="en-US" altLang="zh-CN" sz="2000" b="1" dirty="0" smtClean="0"/>
            </a:br>
            <a:r>
              <a:rPr lang="en-US" altLang="zh-CN" sz="2000" b="1" dirty="0" smtClean="0"/>
              <a:t>   select </a:t>
            </a:r>
            <a:r>
              <a:rPr lang="en-US" altLang="zh-CN" sz="2000" dirty="0" smtClean="0"/>
              <a:t>*</a:t>
            </a:r>
            <a:br>
              <a:rPr lang="en-US" altLang="zh-CN" sz="2000" dirty="0" smtClean="0"/>
            </a:br>
            <a:r>
              <a:rPr lang="en-US" altLang="zh-CN" sz="2000" dirty="0" smtClean="0"/>
              <a:t>   </a:t>
            </a:r>
            <a:r>
              <a:rPr lang="en-US" altLang="zh-CN" sz="2000" b="1" dirty="0" smtClean="0"/>
              <a:t>from </a:t>
            </a:r>
            <a:r>
              <a:rPr lang="en-US" altLang="zh-CN" sz="2000" i="1" dirty="0" smtClean="0"/>
              <a:t>instructor</a:t>
            </a:r>
            <a:br>
              <a:rPr lang="en-US" altLang="zh-CN" sz="2000" i="1" dirty="0" smtClean="0"/>
            </a:br>
            <a:r>
              <a:rPr lang="en-US" altLang="zh-CN" sz="2000" i="1" dirty="0" smtClean="0"/>
              <a:t>   </a:t>
            </a:r>
            <a:r>
              <a:rPr lang="en-US" altLang="zh-CN" sz="2000" b="1" dirty="0" smtClean="0"/>
              <a:t>where </a:t>
            </a:r>
            <a:r>
              <a:rPr lang="en-US" altLang="zh-CN" sz="2000" i="1" dirty="0" err="1" smtClean="0"/>
              <a:t>dept_name</a:t>
            </a:r>
            <a:r>
              <a:rPr lang="en-US" altLang="zh-CN" sz="2000" dirty="0" smtClean="0"/>
              <a:t>= ’History’;</a:t>
            </a:r>
            <a:endParaRPr lang="en-US" altLang="zh-CN" dirty="0" smtClean="0"/>
          </a:p>
          <a:p>
            <a:r>
              <a:rPr lang="en-US" altLang="zh-CN" sz="2000" dirty="0" smtClean="0"/>
              <a:t>What happens if we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insert </a:t>
            </a:r>
            <a:r>
              <a:rPr lang="en-US" altLang="zh-CN" dirty="0">
                <a:solidFill>
                  <a:srgbClr val="002060"/>
                </a:solidFill>
              </a:rPr>
              <a:t>into </a:t>
            </a:r>
            <a:r>
              <a:rPr lang="en-US" altLang="zh-CN" i="1" dirty="0" err="1" smtClean="0">
                <a:solidFill>
                  <a:srgbClr val="002060"/>
                </a:solidFill>
              </a:rPr>
              <a:t>history_instructors</a:t>
            </a:r>
            <a:r>
              <a:rPr lang="en-US" altLang="zh-CN" dirty="0" smtClean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values (</a:t>
            </a:r>
            <a:r>
              <a:rPr lang="en-US" altLang="zh-CN" sz="1800" dirty="0" smtClean="0">
                <a:solidFill>
                  <a:srgbClr val="002060"/>
                </a:solidFill>
              </a:rPr>
              <a:t>’25566’, ’Brown’, ’Biology’, 100000)</a:t>
            </a:r>
            <a:endParaRPr lang="en-US" altLang="zh-CN" sz="1800" i="1" dirty="0" smtClean="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  <a:sym typeface="Symbol" charset="2"/>
              </a:rPr>
              <a:t>By </a:t>
            </a:r>
            <a:r>
              <a:rPr lang="en-US" altLang="zh-CN" dirty="0">
                <a:ea typeface="宋体" charset="-122"/>
                <a:sym typeface="Symbol" charset="2"/>
              </a:rPr>
              <a:t>default, it would be allowed, however, the inserted tuple is not belong to the view. </a:t>
            </a:r>
            <a:r>
              <a:rPr lang="en-US" altLang="zh-CN" dirty="0" smtClean="0">
                <a:ea typeface="宋体" charset="-122"/>
                <a:sym typeface="Symbol" charset="2"/>
              </a:rPr>
              <a:t>You </a:t>
            </a:r>
            <a:r>
              <a:rPr lang="en-US" altLang="zh-CN" dirty="0">
                <a:ea typeface="宋体" charset="-122"/>
                <a:sym typeface="Symbol" charset="2"/>
              </a:rPr>
              <a:t>can not find it </a:t>
            </a:r>
            <a:r>
              <a:rPr lang="en-US" altLang="zh-CN" dirty="0" smtClean="0">
                <a:ea typeface="宋体" charset="-122"/>
                <a:sym typeface="Symbol" charset="2"/>
              </a:rPr>
              <a:t>using:  </a:t>
            </a:r>
            <a:r>
              <a:rPr lang="en-US" altLang="zh-CN" dirty="0" smtClean="0">
                <a:solidFill>
                  <a:srgbClr val="002060"/>
                </a:solidFill>
                <a:ea typeface="宋体" charset="-122"/>
                <a:sym typeface="Symbol" charset="2"/>
              </a:rPr>
              <a:t>select * from </a:t>
            </a:r>
            <a:r>
              <a:rPr lang="en-US" altLang="zh-CN" i="1" dirty="0" err="1" smtClean="0">
                <a:solidFill>
                  <a:srgbClr val="002060"/>
                </a:solidFill>
                <a:ea typeface="宋体" charset="-122"/>
                <a:sym typeface="Symbol" charset="2"/>
              </a:rPr>
              <a:t>history_instructors</a:t>
            </a:r>
            <a:r>
              <a:rPr lang="en-US" altLang="zh-CN" dirty="0">
                <a:ea typeface="宋体" charset="-122"/>
                <a:sym typeface="Symbol" charset="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So “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With Check Option</a:t>
            </a:r>
            <a:r>
              <a:rPr lang="en-US" altLang="zh-CN" dirty="0">
                <a:ea typeface="宋体" charset="-122"/>
              </a:rPr>
              <a:t>” is introduced in SQL, to check the WHERE clause condition in view definition before insert a tuple to the view. If we add “With Check Option” to the end of above view definition. The insertion will be rejected.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607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1470083194</TotalTime>
  <Words>2970</Words>
  <Application>Microsoft Office PowerPoint</Application>
  <PresentationFormat>全屏显示(4:3)</PresentationFormat>
  <Paragraphs>424</Paragraphs>
  <Slides>52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Monotype Sorts</vt:lpstr>
      <vt:lpstr>MS PGothic</vt:lpstr>
      <vt:lpstr>宋体</vt:lpstr>
      <vt:lpstr>Helvetica</vt:lpstr>
      <vt:lpstr>Symbol</vt:lpstr>
      <vt:lpstr>Times New Roman</vt:lpstr>
      <vt:lpstr>db-book</vt:lpstr>
      <vt:lpstr>1_db-book</vt:lpstr>
      <vt:lpstr>2_db-book</vt:lpstr>
      <vt:lpstr>Clip</vt:lpstr>
      <vt:lpstr>SQL (Lecture 3)</vt:lpstr>
      <vt:lpstr>Views</vt:lpstr>
      <vt:lpstr>View  Definition</vt:lpstr>
      <vt:lpstr>Example Views</vt:lpstr>
      <vt:lpstr>View Expansion</vt:lpstr>
      <vt:lpstr>Views Defined Using Other Views</vt:lpstr>
      <vt:lpstr>View Expansion</vt:lpstr>
      <vt:lpstr>Update of a View</vt:lpstr>
      <vt:lpstr>Update of a View(Cont.)</vt:lpstr>
      <vt:lpstr>Updates cannot be Translated Uniquely</vt:lpstr>
      <vt:lpstr>Updatable View</vt:lpstr>
      <vt:lpstr>Materialized Views</vt:lpstr>
      <vt:lpstr>Domains</vt:lpstr>
      <vt:lpstr>Large-Object Types</vt:lpstr>
      <vt:lpstr>Index Creation</vt:lpstr>
      <vt:lpstr>Transactions</vt:lpstr>
      <vt:lpstr>Integrity</vt:lpstr>
      <vt:lpstr>Constrains</vt:lpstr>
      <vt:lpstr>Not Null and Unique Constraints </vt:lpstr>
      <vt:lpstr>CHECK</vt:lpstr>
      <vt:lpstr>Domain Constraints</vt:lpstr>
      <vt:lpstr>Referential Integrity</vt:lpstr>
      <vt:lpstr>Checking Referential Integrity on Database Modification</vt:lpstr>
      <vt:lpstr>Database Modification (Cont.)</vt:lpstr>
      <vt:lpstr>Referential Integrity in SQL</vt:lpstr>
      <vt:lpstr>Referential Integrity in SQL – Example</vt:lpstr>
      <vt:lpstr>Cascading Actions in SQL</vt:lpstr>
      <vt:lpstr>Referential Integrity in SQL (Cont.)</vt:lpstr>
      <vt:lpstr>Cascading Actions in SQL (Cont.)</vt:lpstr>
      <vt:lpstr>Assertions</vt:lpstr>
      <vt:lpstr>Assertion Example</vt:lpstr>
      <vt:lpstr>Assertion Example</vt:lpstr>
      <vt:lpstr>Triggers</vt:lpstr>
      <vt:lpstr>Triggering Events and Actions in SQL</vt:lpstr>
      <vt:lpstr>Trigger to Maintain credits_earned value</vt:lpstr>
      <vt:lpstr>Statement Level Triggers</vt:lpstr>
      <vt:lpstr>External World Actions</vt:lpstr>
      <vt:lpstr>External World Actions (Cont.)</vt:lpstr>
      <vt:lpstr>When Not To Use Triggers</vt:lpstr>
      <vt:lpstr>Authorization</vt:lpstr>
      <vt:lpstr>Security Specification in SQL</vt:lpstr>
      <vt:lpstr>Privileges in SQL</vt:lpstr>
      <vt:lpstr>Privilege  To Grant Privileges</vt:lpstr>
      <vt:lpstr>Granting of Privileges</vt:lpstr>
      <vt:lpstr>Authorization Grant Graph</vt:lpstr>
      <vt:lpstr>Revoking Authorization in SQL</vt:lpstr>
      <vt:lpstr>Roles</vt:lpstr>
      <vt:lpstr>Authorization and Views</vt:lpstr>
      <vt:lpstr>View Example</vt:lpstr>
      <vt:lpstr>Authorization on Views</vt:lpstr>
      <vt:lpstr>Limitations of SQL Authorization</vt:lpstr>
      <vt:lpstr>End of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SQL</dc:title>
  <dc:creator>Marilyn Turnamian</dc:creator>
  <cp:lastModifiedBy>Bo Zhou</cp:lastModifiedBy>
  <cp:revision>308</cp:revision>
  <cp:lastPrinted>1999-12-01T19:45:26Z</cp:lastPrinted>
  <dcterms:created xsi:type="dcterms:W3CDTF">1999-12-01T16:48:44Z</dcterms:created>
  <dcterms:modified xsi:type="dcterms:W3CDTF">2020-03-24T12:07:58Z</dcterms:modified>
</cp:coreProperties>
</file>