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69"/>
  </p:notesMasterIdLst>
  <p:sldIdLst>
    <p:sldId id="256" r:id="rId2"/>
    <p:sldId id="414" r:id="rId3"/>
    <p:sldId id="415" r:id="rId4"/>
    <p:sldId id="359" r:id="rId5"/>
    <p:sldId id="418" r:id="rId6"/>
    <p:sldId id="257" r:id="rId7"/>
    <p:sldId id="419" r:id="rId8"/>
    <p:sldId id="426" r:id="rId9"/>
    <p:sldId id="258" r:id="rId10"/>
    <p:sldId id="424" r:id="rId11"/>
    <p:sldId id="425" r:id="rId12"/>
    <p:sldId id="420" r:id="rId13"/>
    <p:sldId id="421" r:id="rId14"/>
    <p:sldId id="422" r:id="rId15"/>
    <p:sldId id="427" r:id="rId16"/>
    <p:sldId id="261" r:id="rId17"/>
    <p:sldId id="360" r:id="rId18"/>
    <p:sldId id="363" r:id="rId19"/>
    <p:sldId id="264" r:id="rId20"/>
    <p:sldId id="302" r:id="rId21"/>
    <p:sldId id="303" r:id="rId22"/>
    <p:sldId id="385" r:id="rId23"/>
    <p:sldId id="428" r:id="rId24"/>
    <p:sldId id="429" r:id="rId25"/>
    <p:sldId id="491" r:id="rId26"/>
    <p:sldId id="495" r:id="rId27"/>
    <p:sldId id="416" r:id="rId28"/>
    <p:sldId id="431" r:id="rId29"/>
    <p:sldId id="361" r:id="rId30"/>
    <p:sldId id="362" r:id="rId31"/>
    <p:sldId id="432" r:id="rId32"/>
    <p:sldId id="472" r:id="rId33"/>
    <p:sldId id="473" r:id="rId34"/>
    <p:sldId id="434" r:id="rId35"/>
    <p:sldId id="496" r:id="rId36"/>
    <p:sldId id="497" r:id="rId37"/>
    <p:sldId id="498" r:id="rId38"/>
    <p:sldId id="438" r:id="rId39"/>
    <p:sldId id="440" r:id="rId40"/>
    <p:sldId id="476" r:id="rId41"/>
    <p:sldId id="442" r:id="rId42"/>
    <p:sldId id="443" r:id="rId43"/>
    <p:sldId id="441" r:id="rId44"/>
    <p:sldId id="447" r:id="rId45"/>
    <p:sldId id="448" r:id="rId46"/>
    <p:sldId id="481" r:id="rId47"/>
    <p:sldId id="482" r:id="rId48"/>
    <p:sldId id="449" r:id="rId49"/>
    <p:sldId id="483" r:id="rId50"/>
    <p:sldId id="499" r:id="rId51"/>
    <p:sldId id="500" r:id="rId52"/>
    <p:sldId id="453" r:id="rId53"/>
    <p:sldId id="486" r:id="rId54"/>
    <p:sldId id="489" r:id="rId55"/>
    <p:sldId id="490" r:id="rId56"/>
    <p:sldId id="487" r:id="rId57"/>
    <p:sldId id="488" r:id="rId58"/>
    <p:sldId id="458" r:id="rId59"/>
    <p:sldId id="460" r:id="rId60"/>
    <p:sldId id="492" r:id="rId61"/>
    <p:sldId id="493" r:id="rId62"/>
    <p:sldId id="494" r:id="rId63"/>
    <p:sldId id="501" r:id="rId64"/>
    <p:sldId id="484" r:id="rId65"/>
    <p:sldId id="485" r:id="rId66"/>
    <p:sldId id="477" r:id="rId67"/>
    <p:sldId id="423" r:id="rId6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2" autoAdjust="0"/>
    <p:restoredTop sz="94604" autoAdjust="0"/>
  </p:normalViewPr>
  <p:slideViewPr>
    <p:cSldViewPr snapToGrid="0">
      <p:cViewPr varScale="1">
        <p:scale>
          <a:sx n="120" d="100"/>
          <a:sy n="120" d="100"/>
        </p:scale>
        <p:origin x="-99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C0357AD-3DEE-413A-9B5E-0069C9BA52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889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0F5DE05-D404-4C6A-99C6-59158D77DEFF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230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E0D2308-DF7F-473E-B5FA-33FDAC5CC62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016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295C2046-799C-47C1-A194-3D5EC70EBEA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23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0CBED678-AD85-4A54-9725-8BD0EA556D97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60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D84B325-E3BC-4380-BBF9-716D21E85954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372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64F383B2-F858-43E4-AB62-0559888EE90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7721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1EAE478F-4FDB-4CF4-AD27-BF2C7D5407C3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21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283FEC2-F774-4AFC-B9E3-ABA667AF705F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612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5B11B65-C029-43D1-AADC-E70669F04690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4598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2FBB8F5-762D-414B-BBCD-B0C97769C331}" type="slidenum">
              <a:rPr lang="en-US" altLang="en-US" sz="1200"/>
              <a:pPr algn="r"/>
              <a:t>37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943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C0F2F5E6-5646-468A-BB98-B747CF072FE4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796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45E5ADD-910F-4753-9D34-C1ED45A5CAC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1860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5646C1F-F8AA-4D7C-A48B-50BB928D45DC}" type="slidenum">
              <a:rPr lang="en-US" altLang="en-US" sz="1200"/>
              <a:pPr algn="r"/>
              <a:t>46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2878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AD48B1B7-BA2A-4732-9CC9-94CBA8BA34DE}" type="slidenum">
              <a:rPr lang="en-US" altLang="en-US" sz="1200"/>
              <a:pPr algn="r"/>
              <a:t>47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28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712CF362-B00E-4B5E-80B7-36B995C30772}" type="slidenum">
              <a:rPr lang="en-US" altLang="en-US" sz="1200"/>
              <a:pPr algn="r"/>
              <a:t>49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62655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F0F5DE05-D404-4C6A-99C6-59158D77DEF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0936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96FC2E9-6112-4510-9A29-F2DB79DC111F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70539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015AAAF8-1320-443E-94AA-CB2126FC1CDE}" type="slidenum">
              <a:rPr lang="en-US" altLang="en-US" sz="1200"/>
              <a:pPr algn="r"/>
              <a:t>54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517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 anchor="b"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650ADB42-4ECE-4EF4-B68C-6AA5D62EB6C7}" type="slidenum">
              <a:rPr lang="en-US" altLang="en-US" sz="1200"/>
              <a:pPr algn="r"/>
              <a:t>55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677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B0992904-9692-45A8-BA9B-AB16E0178E70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1493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72924CC-1210-47FD-B6AD-6C809F451FE1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77503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1D91051C-AB68-44B8-86A7-F1530F068F89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74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0D7B854-177E-43AB-B05E-57CF2136244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7898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4" tIns="45708" rIns="91414" bIns="45708" anchor="b"/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r"/>
            <a:fld id="{624FCAF6-3274-4A99-8844-349D80360615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2358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AA35660C-D08C-47FF-AB5C-210591AB1476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902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F0A40A4-8CB7-4827-92C6-EB2991B9194A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847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587E8B9D-394D-45F3-8086-29FBC0D9CB1F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0242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166AD930-1B7F-444D-B056-3CA869EA8946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389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C8A679A-E70E-439E-A606-5363E410B3DF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460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2879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902476C0-0786-4217-9514-852ADE4AC858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55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8ABFDD12-2B3E-4DAB-8E67-001A1E9D9BA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837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DBF63B13-E96C-4B95-A777-09634731A220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85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484E8AAB-A993-49B3-9407-A2D5FB1A12B1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073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29057" indent="-280406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2162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570276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18927" indent="-224325" defTabSz="911322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46757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16227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36487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13528" indent="-224325" defTabSz="911322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fld id="{35ECD1D3-70F8-4C1F-AFFA-3A8BDBED7A6D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158" y="4344025"/>
            <a:ext cx="5031685" cy="41129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383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70A10038-1EF2-4D7E-951B-0A95A75D80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6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409EB-38C4-46D9-A413-9B1F7F7D6F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3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177800"/>
            <a:ext cx="2032000" cy="58134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500" y="177800"/>
            <a:ext cx="5943600" cy="58134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11197-4509-46AB-B07D-656F908FB7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52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778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2B1C4-399C-4B3A-B0D2-53F7FE43D5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2737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77800"/>
            <a:ext cx="8077200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71500" y="1114425"/>
            <a:ext cx="78486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1500" y="3629025"/>
            <a:ext cx="78486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2EDE0-4E42-42E6-8D58-709FA0324C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7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DA62B-071E-4993-A619-781B36EC5D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65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CB659-1FB1-4201-AF79-D18C6985C5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110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8B31B-81CC-4D41-98FB-5E69D477C2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447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856C26-0320-4E45-A95B-37A6160483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400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68FC8-DAC8-49BE-BD5B-95B3B07142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85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70A71-2309-4E00-BE1A-FC2559CC27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7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3DA59-F3EC-477A-94FB-95660DDCF0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50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BA1F0-451E-4177-9975-4E5A57B975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2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100000">
              <a:schemeClr val="bg1"/>
            </a:gs>
            <a:gs pos="100000">
              <a:srgbClr val="9BB4C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AF45A2AF-6BE8-4060-A317-763D8EC484B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ltGray">
          <a:xfrm>
            <a:off x="142875" y="0"/>
            <a:ext cx="838200" cy="78105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3" name="Freeform 7"/>
          <p:cNvSpPr>
            <a:spLocks/>
          </p:cNvSpPr>
          <p:nvPr/>
        </p:nvSpPr>
        <p:spPr bwMode="auto">
          <a:xfrm>
            <a:off x="31750" y="338138"/>
            <a:ext cx="390525" cy="149225"/>
          </a:xfrm>
          <a:custGeom>
            <a:avLst/>
            <a:gdLst/>
            <a:ahLst/>
            <a:cxnLst>
              <a:cxn ang="0">
                <a:pos x="7" y="52"/>
              </a:cxn>
              <a:cxn ang="0">
                <a:pos x="22" y="48"/>
              </a:cxn>
              <a:cxn ang="0">
                <a:pos x="38" y="48"/>
              </a:cxn>
              <a:cxn ang="0">
                <a:pos x="53" y="50"/>
              </a:cxn>
              <a:cxn ang="0">
                <a:pos x="69" y="54"/>
              </a:cxn>
              <a:cxn ang="0">
                <a:pos x="84" y="59"/>
              </a:cxn>
              <a:cxn ang="0">
                <a:pos x="99" y="65"/>
              </a:cxn>
              <a:cxn ang="0">
                <a:pos x="113" y="72"/>
              </a:cxn>
              <a:cxn ang="0">
                <a:pos x="124" y="66"/>
              </a:cxn>
              <a:cxn ang="0">
                <a:pos x="136" y="48"/>
              </a:cxn>
              <a:cxn ang="0">
                <a:pos x="150" y="35"/>
              </a:cxn>
              <a:cxn ang="0">
                <a:pos x="166" y="24"/>
              </a:cxn>
              <a:cxn ang="0">
                <a:pos x="183" y="16"/>
              </a:cxn>
              <a:cxn ang="0">
                <a:pos x="201" y="9"/>
              </a:cxn>
              <a:cxn ang="0">
                <a:pos x="219" y="5"/>
              </a:cxn>
              <a:cxn ang="0">
                <a:pos x="237" y="1"/>
              </a:cxn>
              <a:cxn ang="0">
                <a:pos x="237" y="3"/>
              </a:cxn>
              <a:cxn ang="0">
                <a:pos x="222" y="11"/>
              </a:cxn>
              <a:cxn ang="0">
                <a:pos x="207" y="19"/>
              </a:cxn>
              <a:cxn ang="0">
                <a:pos x="191" y="28"/>
              </a:cxn>
              <a:cxn ang="0">
                <a:pos x="177" y="39"/>
              </a:cxn>
              <a:cxn ang="0">
                <a:pos x="163" y="51"/>
              </a:cxn>
              <a:cxn ang="0">
                <a:pos x="152" y="64"/>
              </a:cxn>
              <a:cxn ang="0">
                <a:pos x="142" y="79"/>
              </a:cxn>
              <a:cxn ang="0">
                <a:pos x="135" y="90"/>
              </a:cxn>
              <a:cxn ang="0">
                <a:pos x="130" y="93"/>
              </a:cxn>
              <a:cxn ang="0">
                <a:pos x="123" y="90"/>
              </a:cxn>
              <a:cxn ang="0">
                <a:pos x="116" y="87"/>
              </a:cxn>
              <a:cxn ang="0">
                <a:pos x="107" y="84"/>
              </a:cxn>
              <a:cxn ang="0">
                <a:pos x="93" y="78"/>
              </a:cxn>
              <a:cxn ang="0">
                <a:pos x="79" y="71"/>
              </a:cxn>
              <a:cxn ang="0">
                <a:pos x="63" y="64"/>
              </a:cxn>
              <a:cxn ang="0">
                <a:pos x="47" y="58"/>
              </a:cxn>
              <a:cxn ang="0">
                <a:pos x="31" y="54"/>
              </a:cxn>
              <a:cxn ang="0">
                <a:pos x="17" y="52"/>
              </a:cxn>
              <a:cxn ang="0">
                <a:pos x="5" y="53"/>
              </a:cxn>
            </a:cxnLst>
            <a:rect l="0" t="0" r="r" b="b"/>
            <a:pathLst>
              <a:path w="246" h="94">
                <a:moveTo>
                  <a:pt x="0" y="55"/>
                </a:moveTo>
                <a:lnTo>
                  <a:pt x="7" y="52"/>
                </a:lnTo>
                <a:lnTo>
                  <a:pt x="14" y="50"/>
                </a:lnTo>
                <a:lnTo>
                  <a:pt x="22" y="48"/>
                </a:lnTo>
                <a:lnTo>
                  <a:pt x="30" y="48"/>
                </a:lnTo>
                <a:lnTo>
                  <a:pt x="38" y="48"/>
                </a:lnTo>
                <a:lnTo>
                  <a:pt x="45" y="48"/>
                </a:lnTo>
                <a:lnTo>
                  <a:pt x="53" y="50"/>
                </a:lnTo>
                <a:lnTo>
                  <a:pt x="61" y="51"/>
                </a:lnTo>
                <a:lnTo>
                  <a:pt x="69" y="54"/>
                </a:lnTo>
                <a:lnTo>
                  <a:pt x="76" y="56"/>
                </a:lnTo>
                <a:lnTo>
                  <a:pt x="84" y="59"/>
                </a:lnTo>
                <a:lnTo>
                  <a:pt x="92" y="62"/>
                </a:lnTo>
                <a:lnTo>
                  <a:pt x="99" y="65"/>
                </a:lnTo>
                <a:lnTo>
                  <a:pt x="106" y="68"/>
                </a:lnTo>
                <a:lnTo>
                  <a:pt x="113" y="72"/>
                </a:lnTo>
                <a:lnTo>
                  <a:pt x="119" y="75"/>
                </a:lnTo>
                <a:lnTo>
                  <a:pt x="124" y="66"/>
                </a:lnTo>
                <a:lnTo>
                  <a:pt x="130" y="56"/>
                </a:lnTo>
                <a:lnTo>
                  <a:pt x="136" y="48"/>
                </a:lnTo>
                <a:lnTo>
                  <a:pt x="143" y="42"/>
                </a:lnTo>
                <a:lnTo>
                  <a:pt x="150" y="35"/>
                </a:lnTo>
                <a:lnTo>
                  <a:pt x="158" y="29"/>
                </a:lnTo>
                <a:lnTo>
                  <a:pt x="166" y="24"/>
                </a:lnTo>
                <a:lnTo>
                  <a:pt x="175" y="20"/>
                </a:lnTo>
                <a:lnTo>
                  <a:pt x="183" y="16"/>
                </a:lnTo>
                <a:lnTo>
                  <a:pt x="193" y="13"/>
                </a:lnTo>
                <a:lnTo>
                  <a:pt x="201" y="9"/>
                </a:lnTo>
                <a:lnTo>
                  <a:pt x="210" y="7"/>
                </a:lnTo>
                <a:lnTo>
                  <a:pt x="219" y="5"/>
                </a:lnTo>
                <a:lnTo>
                  <a:pt x="228" y="3"/>
                </a:lnTo>
                <a:lnTo>
                  <a:pt x="237" y="1"/>
                </a:lnTo>
                <a:lnTo>
                  <a:pt x="245" y="0"/>
                </a:lnTo>
                <a:lnTo>
                  <a:pt x="237" y="3"/>
                </a:lnTo>
                <a:lnTo>
                  <a:pt x="230" y="7"/>
                </a:lnTo>
                <a:lnTo>
                  <a:pt x="222" y="11"/>
                </a:lnTo>
                <a:lnTo>
                  <a:pt x="214" y="15"/>
                </a:lnTo>
                <a:lnTo>
                  <a:pt x="207" y="19"/>
                </a:lnTo>
                <a:lnTo>
                  <a:pt x="199" y="24"/>
                </a:lnTo>
                <a:lnTo>
                  <a:pt x="191" y="28"/>
                </a:lnTo>
                <a:lnTo>
                  <a:pt x="185" y="33"/>
                </a:lnTo>
                <a:lnTo>
                  <a:pt x="177" y="39"/>
                </a:lnTo>
                <a:lnTo>
                  <a:pt x="170" y="44"/>
                </a:lnTo>
                <a:lnTo>
                  <a:pt x="163" y="51"/>
                </a:lnTo>
                <a:lnTo>
                  <a:pt x="158" y="57"/>
                </a:lnTo>
                <a:lnTo>
                  <a:pt x="152" y="64"/>
                </a:lnTo>
                <a:lnTo>
                  <a:pt x="146" y="71"/>
                </a:lnTo>
                <a:lnTo>
                  <a:pt x="142" y="79"/>
                </a:lnTo>
                <a:lnTo>
                  <a:pt x="138" y="87"/>
                </a:lnTo>
                <a:lnTo>
                  <a:pt x="135" y="90"/>
                </a:lnTo>
                <a:lnTo>
                  <a:pt x="133" y="92"/>
                </a:lnTo>
                <a:lnTo>
                  <a:pt x="130" y="93"/>
                </a:lnTo>
                <a:lnTo>
                  <a:pt x="127" y="91"/>
                </a:lnTo>
                <a:lnTo>
                  <a:pt x="123" y="90"/>
                </a:lnTo>
                <a:lnTo>
                  <a:pt x="120" y="89"/>
                </a:lnTo>
                <a:lnTo>
                  <a:pt x="116" y="87"/>
                </a:lnTo>
                <a:lnTo>
                  <a:pt x="113" y="86"/>
                </a:lnTo>
                <a:lnTo>
                  <a:pt x="107" y="84"/>
                </a:lnTo>
                <a:lnTo>
                  <a:pt x="101" y="80"/>
                </a:lnTo>
                <a:lnTo>
                  <a:pt x="93" y="78"/>
                </a:lnTo>
                <a:lnTo>
                  <a:pt x="87" y="74"/>
                </a:lnTo>
                <a:lnTo>
                  <a:pt x="79" y="71"/>
                </a:lnTo>
                <a:lnTo>
                  <a:pt x="71" y="67"/>
                </a:lnTo>
                <a:lnTo>
                  <a:pt x="63" y="64"/>
                </a:lnTo>
                <a:lnTo>
                  <a:pt x="55" y="61"/>
                </a:lnTo>
                <a:lnTo>
                  <a:pt x="47" y="58"/>
                </a:lnTo>
                <a:lnTo>
                  <a:pt x="39" y="55"/>
                </a:lnTo>
                <a:lnTo>
                  <a:pt x="31" y="54"/>
                </a:lnTo>
                <a:lnTo>
                  <a:pt x="24" y="52"/>
                </a:lnTo>
                <a:lnTo>
                  <a:pt x="17" y="52"/>
                </a:lnTo>
                <a:lnTo>
                  <a:pt x="10" y="52"/>
                </a:lnTo>
                <a:lnTo>
                  <a:pt x="5" y="53"/>
                </a:lnTo>
                <a:lnTo>
                  <a:pt x="0" y="5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4" name="Freeform 8"/>
          <p:cNvSpPr>
            <a:spLocks/>
          </p:cNvSpPr>
          <p:nvPr/>
        </p:nvSpPr>
        <p:spPr bwMode="auto">
          <a:xfrm>
            <a:off x="619125" y="638175"/>
            <a:ext cx="468313" cy="177800"/>
          </a:xfrm>
          <a:custGeom>
            <a:avLst/>
            <a:gdLst/>
            <a:ahLst/>
            <a:cxnLst>
              <a:cxn ang="0">
                <a:pos x="8" y="62"/>
              </a:cxn>
              <a:cxn ang="0">
                <a:pos x="26" y="57"/>
              </a:cxn>
              <a:cxn ang="0">
                <a:pos x="45" y="57"/>
              </a:cxn>
              <a:cxn ang="0">
                <a:pos x="63" y="59"/>
              </a:cxn>
              <a:cxn ang="0">
                <a:pos x="82" y="64"/>
              </a:cxn>
              <a:cxn ang="0">
                <a:pos x="100" y="70"/>
              </a:cxn>
              <a:cxn ang="0">
                <a:pos x="118" y="77"/>
              </a:cxn>
              <a:cxn ang="0">
                <a:pos x="135" y="85"/>
              </a:cxn>
              <a:cxn ang="0">
                <a:pos x="148" y="78"/>
              </a:cxn>
              <a:cxn ang="0">
                <a:pos x="163" y="57"/>
              </a:cxn>
              <a:cxn ang="0">
                <a:pos x="180" y="41"/>
              </a:cxn>
              <a:cxn ang="0">
                <a:pos x="199" y="28"/>
              </a:cxn>
              <a:cxn ang="0">
                <a:pos x="219" y="19"/>
              </a:cxn>
              <a:cxn ang="0">
                <a:pos x="241" y="10"/>
              </a:cxn>
              <a:cxn ang="0">
                <a:pos x="262" y="5"/>
              </a:cxn>
              <a:cxn ang="0">
                <a:pos x="284" y="1"/>
              </a:cxn>
              <a:cxn ang="0">
                <a:pos x="284" y="3"/>
              </a:cxn>
              <a:cxn ang="0">
                <a:pos x="266" y="13"/>
              </a:cxn>
              <a:cxn ang="0">
                <a:pos x="248" y="22"/>
              </a:cxn>
              <a:cxn ang="0">
                <a:pos x="229" y="33"/>
              </a:cxn>
              <a:cxn ang="0">
                <a:pos x="212" y="46"/>
              </a:cxn>
              <a:cxn ang="0">
                <a:pos x="195" y="60"/>
              </a:cxn>
              <a:cxn ang="0">
                <a:pos x="182" y="76"/>
              </a:cxn>
              <a:cxn ang="0">
                <a:pos x="170" y="94"/>
              </a:cxn>
              <a:cxn ang="0">
                <a:pos x="162" y="107"/>
              </a:cxn>
              <a:cxn ang="0">
                <a:pos x="156" y="111"/>
              </a:cxn>
              <a:cxn ang="0">
                <a:pos x="147" y="107"/>
              </a:cxn>
              <a:cxn ang="0">
                <a:pos x="139" y="103"/>
              </a:cxn>
              <a:cxn ang="0">
                <a:pos x="128" y="100"/>
              </a:cxn>
              <a:cxn ang="0">
                <a:pos x="111" y="93"/>
              </a:cxn>
              <a:cxn ang="0">
                <a:pos x="94" y="84"/>
              </a:cxn>
              <a:cxn ang="0">
                <a:pos x="75" y="76"/>
              </a:cxn>
              <a:cxn ang="0">
                <a:pos x="56" y="69"/>
              </a:cxn>
              <a:cxn ang="0">
                <a:pos x="37" y="64"/>
              </a:cxn>
              <a:cxn ang="0">
                <a:pos x="20" y="62"/>
              </a:cxn>
              <a:cxn ang="0">
                <a:pos x="6" y="63"/>
              </a:cxn>
            </a:cxnLst>
            <a:rect l="0" t="0" r="r" b="b"/>
            <a:pathLst>
              <a:path w="295" h="112">
                <a:moveTo>
                  <a:pt x="0" y="65"/>
                </a:moveTo>
                <a:lnTo>
                  <a:pt x="8" y="62"/>
                </a:lnTo>
                <a:lnTo>
                  <a:pt x="16" y="59"/>
                </a:lnTo>
                <a:lnTo>
                  <a:pt x="26" y="57"/>
                </a:lnTo>
                <a:lnTo>
                  <a:pt x="36" y="57"/>
                </a:lnTo>
                <a:lnTo>
                  <a:pt x="45" y="57"/>
                </a:lnTo>
                <a:lnTo>
                  <a:pt x="54" y="57"/>
                </a:lnTo>
                <a:lnTo>
                  <a:pt x="63" y="59"/>
                </a:lnTo>
                <a:lnTo>
                  <a:pt x="73" y="60"/>
                </a:lnTo>
                <a:lnTo>
                  <a:pt x="82" y="64"/>
                </a:lnTo>
                <a:lnTo>
                  <a:pt x="91" y="66"/>
                </a:lnTo>
                <a:lnTo>
                  <a:pt x="100" y="70"/>
                </a:lnTo>
                <a:lnTo>
                  <a:pt x="110" y="74"/>
                </a:lnTo>
                <a:lnTo>
                  <a:pt x="118" y="77"/>
                </a:lnTo>
                <a:lnTo>
                  <a:pt x="127" y="81"/>
                </a:lnTo>
                <a:lnTo>
                  <a:pt x="135" y="85"/>
                </a:lnTo>
                <a:lnTo>
                  <a:pt x="142" y="89"/>
                </a:lnTo>
                <a:lnTo>
                  <a:pt x="148" y="78"/>
                </a:lnTo>
                <a:lnTo>
                  <a:pt x="156" y="66"/>
                </a:lnTo>
                <a:lnTo>
                  <a:pt x="163" y="57"/>
                </a:lnTo>
                <a:lnTo>
                  <a:pt x="171" y="50"/>
                </a:lnTo>
                <a:lnTo>
                  <a:pt x="180" y="41"/>
                </a:lnTo>
                <a:lnTo>
                  <a:pt x="189" y="34"/>
                </a:lnTo>
                <a:lnTo>
                  <a:pt x="199" y="28"/>
                </a:lnTo>
                <a:lnTo>
                  <a:pt x="210" y="23"/>
                </a:lnTo>
                <a:lnTo>
                  <a:pt x="219" y="19"/>
                </a:lnTo>
                <a:lnTo>
                  <a:pt x="231" y="15"/>
                </a:lnTo>
                <a:lnTo>
                  <a:pt x="241" y="10"/>
                </a:lnTo>
                <a:lnTo>
                  <a:pt x="252" y="8"/>
                </a:lnTo>
                <a:lnTo>
                  <a:pt x="262" y="5"/>
                </a:lnTo>
                <a:lnTo>
                  <a:pt x="273" y="3"/>
                </a:lnTo>
                <a:lnTo>
                  <a:pt x="284" y="1"/>
                </a:lnTo>
                <a:lnTo>
                  <a:pt x="294" y="0"/>
                </a:lnTo>
                <a:lnTo>
                  <a:pt x="284" y="3"/>
                </a:lnTo>
                <a:lnTo>
                  <a:pt x="276" y="8"/>
                </a:lnTo>
                <a:lnTo>
                  <a:pt x="266" y="13"/>
                </a:lnTo>
                <a:lnTo>
                  <a:pt x="256" y="17"/>
                </a:lnTo>
                <a:lnTo>
                  <a:pt x="248" y="22"/>
                </a:lnTo>
                <a:lnTo>
                  <a:pt x="238" y="28"/>
                </a:lnTo>
                <a:lnTo>
                  <a:pt x="229" y="33"/>
                </a:lnTo>
                <a:lnTo>
                  <a:pt x="222" y="39"/>
                </a:lnTo>
                <a:lnTo>
                  <a:pt x="212" y="46"/>
                </a:lnTo>
                <a:lnTo>
                  <a:pt x="204" y="52"/>
                </a:lnTo>
                <a:lnTo>
                  <a:pt x="195" y="60"/>
                </a:lnTo>
                <a:lnTo>
                  <a:pt x="189" y="68"/>
                </a:lnTo>
                <a:lnTo>
                  <a:pt x="182" y="76"/>
                </a:lnTo>
                <a:lnTo>
                  <a:pt x="175" y="84"/>
                </a:lnTo>
                <a:lnTo>
                  <a:pt x="170" y="94"/>
                </a:lnTo>
                <a:lnTo>
                  <a:pt x="165" y="103"/>
                </a:lnTo>
                <a:lnTo>
                  <a:pt x="162" y="107"/>
                </a:lnTo>
                <a:lnTo>
                  <a:pt x="159" y="109"/>
                </a:lnTo>
                <a:lnTo>
                  <a:pt x="156" y="111"/>
                </a:lnTo>
                <a:lnTo>
                  <a:pt x="152" y="108"/>
                </a:lnTo>
                <a:lnTo>
                  <a:pt x="147" y="107"/>
                </a:lnTo>
                <a:lnTo>
                  <a:pt x="144" y="106"/>
                </a:lnTo>
                <a:lnTo>
                  <a:pt x="139" y="103"/>
                </a:lnTo>
                <a:lnTo>
                  <a:pt x="135" y="102"/>
                </a:lnTo>
                <a:lnTo>
                  <a:pt x="128" y="100"/>
                </a:lnTo>
                <a:lnTo>
                  <a:pt x="121" y="95"/>
                </a:lnTo>
                <a:lnTo>
                  <a:pt x="111" y="93"/>
                </a:lnTo>
                <a:lnTo>
                  <a:pt x="104" y="88"/>
                </a:lnTo>
                <a:lnTo>
                  <a:pt x="94" y="84"/>
                </a:lnTo>
                <a:lnTo>
                  <a:pt x="85" y="79"/>
                </a:lnTo>
                <a:lnTo>
                  <a:pt x="75" y="76"/>
                </a:lnTo>
                <a:lnTo>
                  <a:pt x="66" y="72"/>
                </a:lnTo>
                <a:lnTo>
                  <a:pt x="56" y="69"/>
                </a:lnTo>
                <a:lnTo>
                  <a:pt x="46" y="65"/>
                </a:lnTo>
                <a:lnTo>
                  <a:pt x="37" y="64"/>
                </a:lnTo>
                <a:lnTo>
                  <a:pt x="28" y="62"/>
                </a:lnTo>
                <a:lnTo>
                  <a:pt x="20" y="62"/>
                </a:lnTo>
                <a:lnTo>
                  <a:pt x="12" y="62"/>
                </a:lnTo>
                <a:lnTo>
                  <a:pt x="6" y="63"/>
                </a:lnTo>
                <a:lnTo>
                  <a:pt x="0" y="65"/>
                </a:lnTo>
              </a:path>
            </a:pathLst>
          </a:custGeom>
          <a:solidFill>
            <a:schemeClr val="tx1"/>
          </a:solidFill>
          <a:ln w="9525" cap="rnd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75785" name="Freeform 9"/>
          <p:cNvSpPr>
            <a:spLocks/>
          </p:cNvSpPr>
          <p:nvPr/>
        </p:nvSpPr>
        <p:spPr bwMode="auto">
          <a:xfrm>
            <a:off x="7515225" y="6257925"/>
            <a:ext cx="1524000" cy="533400"/>
          </a:xfrm>
          <a:custGeom>
            <a:avLst/>
            <a:gdLst/>
            <a:ahLst/>
            <a:cxnLst>
              <a:cxn ang="0">
                <a:pos x="285" y="7"/>
              </a:cxn>
              <a:cxn ang="0">
                <a:pos x="234" y="15"/>
              </a:cxn>
              <a:cxn ang="0">
                <a:pos x="184" y="52"/>
              </a:cxn>
              <a:cxn ang="0">
                <a:pos x="133" y="82"/>
              </a:cxn>
              <a:cxn ang="0">
                <a:pos x="83" y="89"/>
              </a:cxn>
              <a:cxn ang="0">
                <a:pos x="34" y="104"/>
              </a:cxn>
              <a:cxn ang="0">
                <a:pos x="0" y="141"/>
              </a:cxn>
              <a:cxn ang="0">
                <a:pos x="0" y="186"/>
              </a:cxn>
              <a:cxn ang="0">
                <a:pos x="17" y="231"/>
              </a:cxn>
              <a:cxn ang="0">
                <a:pos x="66" y="238"/>
              </a:cxn>
              <a:cxn ang="0">
                <a:pos x="117" y="223"/>
              </a:cxn>
              <a:cxn ang="0">
                <a:pos x="159" y="238"/>
              </a:cxn>
              <a:cxn ang="0">
                <a:pos x="201" y="283"/>
              </a:cxn>
              <a:cxn ang="0">
                <a:pos x="251" y="313"/>
              </a:cxn>
              <a:cxn ang="0">
                <a:pos x="310" y="313"/>
              </a:cxn>
              <a:cxn ang="0">
                <a:pos x="361" y="305"/>
              </a:cxn>
              <a:cxn ang="0">
                <a:pos x="411" y="328"/>
              </a:cxn>
              <a:cxn ang="0">
                <a:pos x="461" y="357"/>
              </a:cxn>
              <a:cxn ang="0">
                <a:pos x="536" y="365"/>
              </a:cxn>
              <a:cxn ang="0">
                <a:pos x="654" y="365"/>
              </a:cxn>
              <a:cxn ang="0">
                <a:pos x="704" y="357"/>
              </a:cxn>
              <a:cxn ang="0">
                <a:pos x="755" y="350"/>
              </a:cxn>
              <a:cxn ang="0">
                <a:pos x="805" y="335"/>
              </a:cxn>
              <a:cxn ang="0">
                <a:pos x="855" y="328"/>
              </a:cxn>
              <a:cxn ang="0">
                <a:pos x="906" y="335"/>
              </a:cxn>
              <a:cxn ang="0">
                <a:pos x="956" y="350"/>
              </a:cxn>
              <a:cxn ang="0">
                <a:pos x="1040" y="365"/>
              </a:cxn>
              <a:cxn ang="0">
                <a:pos x="1133" y="365"/>
              </a:cxn>
              <a:cxn ang="0">
                <a:pos x="1217" y="357"/>
              </a:cxn>
              <a:cxn ang="0">
                <a:pos x="1267" y="328"/>
              </a:cxn>
              <a:cxn ang="0">
                <a:pos x="1325" y="298"/>
              </a:cxn>
              <a:cxn ang="0">
                <a:pos x="1376" y="283"/>
              </a:cxn>
              <a:cxn ang="0">
                <a:pos x="1426" y="275"/>
              </a:cxn>
              <a:cxn ang="0">
                <a:pos x="1443" y="254"/>
              </a:cxn>
              <a:cxn ang="0">
                <a:pos x="1417" y="208"/>
              </a:cxn>
              <a:cxn ang="0">
                <a:pos x="1443" y="164"/>
              </a:cxn>
              <a:cxn ang="0">
                <a:pos x="1443" y="119"/>
              </a:cxn>
              <a:cxn ang="0">
                <a:pos x="1400" y="82"/>
              </a:cxn>
              <a:cxn ang="0">
                <a:pos x="1351" y="82"/>
              </a:cxn>
              <a:cxn ang="0">
                <a:pos x="1301" y="82"/>
              </a:cxn>
              <a:cxn ang="0">
                <a:pos x="1250" y="74"/>
              </a:cxn>
              <a:cxn ang="0">
                <a:pos x="1200" y="67"/>
              </a:cxn>
              <a:cxn ang="0">
                <a:pos x="1150" y="74"/>
              </a:cxn>
              <a:cxn ang="0">
                <a:pos x="1107" y="59"/>
              </a:cxn>
              <a:cxn ang="0">
                <a:pos x="1057" y="30"/>
              </a:cxn>
              <a:cxn ang="0">
                <a:pos x="1006" y="22"/>
              </a:cxn>
              <a:cxn ang="0">
                <a:pos x="948" y="7"/>
              </a:cxn>
              <a:cxn ang="0">
                <a:pos x="898" y="22"/>
              </a:cxn>
              <a:cxn ang="0">
                <a:pos x="847" y="30"/>
              </a:cxn>
              <a:cxn ang="0">
                <a:pos x="797" y="30"/>
              </a:cxn>
              <a:cxn ang="0">
                <a:pos x="747" y="22"/>
              </a:cxn>
              <a:cxn ang="0">
                <a:pos x="696" y="7"/>
              </a:cxn>
              <a:cxn ang="0">
                <a:pos x="646" y="7"/>
              </a:cxn>
              <a:cxn ang="0">
                <a:pos x="596" y="22"/>
              </a:cxn>
              <a:cxn ang="0">
                <a:pos x="545" y="30"/>
              </a:cxn>
              <a:cxn ang="0">
                <a:pos x="486" y="7"/>
              </a:cxn>
              <a:cxn ang="0">
                <a:pos x="436" y="0"/>
              </a:cxn>
              <a:cxn ang="0">
                <a:pos x="385" y="0"/>
              </a:cxn>
              <a:cxn ang="0">
                <a:pos x="319" y="12"/>
              </a:cxn>
              <a:cxn ang="0">
                <a:pos x="268" y="59"/>
              </a:cxn>
              <a:cxn ang="0">
                <a:pos x="234" y="74"/>
              </a:cxn>
              <a:cxn ang="0">
                <a:pos x="217" y="57"/>
              </a:cxn>
            </a:cxnLst>
            <a:rect l="0" t="0" r="r" b="b"/>
            <a:pathLst>
              <a:path w="1453" h="374">
                <a:moveTo>
                  <a:pt x="319" y="12"/>
                </a:moveTo>
                <a:lnTo>
                  <a:pt x="285" y="7"/>
                </a:lnTo>
                <a:lnTo>
                  <a:pt x="260" y="7"/>
                </a:lnTo>
                <a:lnTo>
                  <a:pt x="234" y="15"/>
                </a:lnTo>
                <a:lnTo>
                  <a:pt x="209" y="37"/>
                </a:lnTo>
                <a:lnTo>
                  <a:pt x="184" y="52"/>
                </a:lnTo>
                <a:lnTo>
                  <a:pt x="159" y="67"/>
                </a:lnTo>
                <a:lnTo>
                  <a:pt x="133" y="82"/>
                </a:lnTo>
                <a:lnTo>
                  <a:pt x="109" y="89"/>
                </a:lnTo>
                <a:lnTo>
                  <a:pt x="83" y="89"/>
                </a:lnTo>
                <a:lnTo>
                  <a:pt x="58" y="89"/>
                </a:lnTo>
                <a:lnTo>
                  <a:pt x="34" y="104"/>
                </a:lnTo>
                <a:lnTo>
                  <a:pt x="8" y="119"/>
                </a:lnTo>
                <a:lnTo>
                  <a:pt x="0" y="141"/>
                </a:lnTo>
                <a:lnTo>
                  <a:pt x="0" y="164"/>
                </a:lnTo>
                <a:lnTo>
                  <a:pt x="0" y="186"/>
                </a:lnTo>
                <a:lnTo>
                  <a:pt x="8" y="208"/>
                </a:lnTo>
                <a:lnTo>
                  <a:pt x="17" y="231"/>
                </a:lnTo>
                <a:lnTo>
                  <a:pt x="42" y="231"/>
                </a:lnTo>
                <a:lnTo>
                  <a:pt x="66" y="238"/>
                </a:lnTo>
                <a:lnTo>
                  <a:pt x="92" y="238"/>
                </a:lnTo>
                <a:lnTo>
                  <a:pt x="117" y="223"/>
                </a:lnTo>
                <a:lnTo>
                  <a:pt x="142" y="216"/>
                </a:lnTo>
                <a:lnTo>
                  <a:pt x="159" y="238"/>
                </a:lnTo>
                <a:lnTo>
                  <a:pt x="176" y="261"/>
                </a:lnTo>
                <a:lnTo>
                  <a:pt x="201" y="283"/>
                </a:lnTo>
                <a:lnTo>
                  <a:pt x="226" y="298"/>
                </a:lnTo>
                <a:lnTo>
                  <a:pt x="251" y="313"/>
                </a:lnTo>
                <a:lnTo>
                  <a:pt x="285" y="321"/>
                </a:lnTo>
                <a:lnTo>
                  <a:pt x="310" y="313"/>
                </a:lnTo>
                <a:lnTo>
                  <a:pt x="335" y="305"/>
                </a:lnTo>
                <a:lnTo>
                  <a:pt x="361" y="305"/>
                </a:lnTo>
                <a:lnTo>
                  <a:pt x="385" y="313"/>
                </a:lnTo>
                <a:lnTo>
                  <a:pt x="411" y="328"/>
                </a:lnTo>
                <a:lnTo>
                  <a:pt x="436" y="335"/>
                </a:lnTo>
                <a:lnTo>
                  <a:pt x="461" y="357"/>
                </a:lnTo>
                <a:lnTo>
                  <a:pt x="486" y="365"/>
                </a:lnTo>
                <a:lnTo>
                  <a:pt x="536" y="365"/>
                </a:lnTo>
                <a:lnTo>
                  <a:pt x="587" y="365"/>
                </a:lnTo>
                <a:lnTo>
                  <a:pt x="654" y="365"/>
                </a:lnTo>
                <a:lnTo>
                  <a:pt x="680" y="365"/>
                </a:lnTo>
                <a:lnTo>
                  <a:pt x="704" y="357"/>
                </a:lnTo>
                <a:lnTo>
                  <a:pt x="730" y="357"/>
                </a:lnTo>
                <a:lnTo>
                  <a:pt x="755" y="350"/>
                </a:lnTo>
                <a:lnTo>
                  <a:pt x="780" y="342"/>
                </a:lnTo>
                <a:lnTo>
                  <a:pt x="805" y="335"/>
                </a:lnTo>
                <a:lnTo>
                  <a:pt x="831" y="328"/>
                </a:lnTo>
                <a:lnTo>
                  <a:pt x="855" y="328"/>
                </a:lnTo>
                <a:lnTo>
                  <a:pt x="881" y="335"/>
                </a:lnTo>
                <a:lnTo>
                  <a:pt x="906" y="335"/>
                </a:lnTo>
                <a:lnTo>
                  <a:pt x="931" y="342"/>
                </a:lnTo>
                <a:lnTo>
                  <a:pt x="956" y="350"/>
                </a:lnTo>
                <a:lnTo>
                  <a:pt x="990" y="365"/>
                </a:lnTo>
                <a:lnTo>
                  <a:pt x="1040" y="365"/>
                </a:lnTo>
                <a:lnTo>
                  <a:pt x="1107" y="373"/>
                </a:lnTo>
                <a:lnTo>
                  <a:pt x="1133" y="365"/>
                </a:lnTo>
                <a:lnTo>
                  <a:pt x="1183" y="365"/>
                </a:lnTo>
                <a:lnTo>
                  <a:pt x="1217" y="357"/>
                </a:lnTo>
                <a:lnTo>
                  <a:pt x="1241" y="335"/>
                </a:lnTo>
                <a:lnTo>
                  <a:pt x="1267" y="328"/>
                </a:lnTo>
                <a:lnTo>
                  <a:pt x="1301" y="313"/>
                </a:lnTo>
                <a:lnTo>
                  <a:pt x="1325" y="298"/>
                </a:lnTo>
                <a:lnTo>
                  <a:pt x="1351" y="290"/>
                </a:lnTo>
                <a:lnTo>
                  <a:pt x="1376" y="283"/>
                </a:lnTo>
                <a:lnTo>
                  <a:pt x="1400" y="275"/>
                </a:lnTo>
                <a:lnTo>
                  <a:pt x="1426" y="275"/>
                </a:lnTo>
                <a:lnTo>
                  <a:pt x="1452" y="275"/>
                </a:lnTo>
                <a:lnTo>
                  <a:pt x="1443" y="254"/>
                </a:lnTo>
                <a:lnTo>
                  <a:pt x="1426" y="231"/>
                </a:lnTo>
                <a:lnTo>
                  <a:pt x="1417" y="208"/>
                </a:lnTo>
                <a:lnTo>
                  <a:pt x="1426" y="186"/>
                </a:lnTo>
                <a:lnTo>
                  <a:pt x="1443" y="164"/>
                </a:lnTo>
                <a:lnTo>
                  <a:pt x="1452" y="141"/>
                </a:lnTo>
                <a:lnTo>
                  <a:pt x="1443" y="119"/>
                </a:lnTo>
                <a:lnTo>
                  <a:pt x="1426" y="97"/>
                </a:lnTo>
                <a:lnTo>
                  <a:pt x="1400" y="82"/>
                </a:lnTo>
                <a:lnTo>
                  <a:pt x="1376" y="82"/>
                </a:lnTo>
                <a:lnTo>
                  <a:pt x="1351" y="82"/>
                </a:lnTo>
                <a:lnTo>
                  <a:pt x="1325" y="82"/>
                </a:lnTo>
                <a:lnTo>
                  <a:pt x="1301" y="82"/>
                </a:lnTo>
                <a:lnTo>
                  <a:pt x="1275" y="82"/>
                </a:lnTo>
                <a:lnTo>
                  <a:pt x="1250" y="74"/>
                </a:lnTo>
                <a:lnTo>
                  <a:pt x="1225" y="67"/>
                </a:lnTo>
                <a:lnTo>
                  <a:pt x="1200" y="67"/>
                </a:lnTo>
                <a:lnTo>
                  <a:pt x="1174" y="67"/>
                </a:lnTo>
                <a:lnTo>
                  <a:pt x="1150" y="74"/>
                </a:lnTo>
                <a:lnTo>
                  <a:pt x="1124" y="82"/>
                </a:lnTo>
                <a:lnTo>
                  <a:pt x="1107" y="59"/>
                </a:lnTo>
                <a:lnTo>
                  <a:pt x="1082" y="45"/>
                </a:lnTo>
                <a:lnTo>
                  <a:pt x="1057" y="30"/>
                </a:lnTo>
                <a:lnTo>
                  <a:pt x="1032" y="30"/>
                </a:lnTo>
                <a:lnTo>
                  <a:pt x="1006" y="22"/>
                </a:lnTo>
                <a:lnTo>
                  <a:pt x="973" y="15"/>
                </a:lnTo>
                <a:lnTo>
                  <a:pt x="948" y="7"/>
                </a:lnTo>
                <a:lnTo>
                  <a:pt x="922" y="7"/>
                </a:lnTo>
                <a:lnTo>
                  <a:pt x="898" y="22"/>
                </a:lnTo>
                <a:lnTo>
                  <a:pt x="872" y="30"/>
                </a:lnTo>
                <a:lnTo>
                  <a:pt x="847" y="30"/>
                </a:lnTo>
                <a:lnTo>
                  <a:pt x="822" y="30"/>
                </a:lnTo>
                <a:lnTo>
                  <a:pt x="797" y="30"/>
                </a:lnTo>
                <a:lnTo>
                  <a:pt x="771" y="30"/>
                </a:lnTo>
                <a:lnTo>
                  <a:pt x="747" y="22"/>
                </a:lnTo>
                <a:lnTo>
                  <a:pt x="721" y="15"/>
                </a:lnTo>
                <a:lnTo>
                  <a:pt x="696" y="7"/>
                </a:lnTo>
                <a:lnTo>
                  <a:pt x="671" y="7"/>
                </a:lnTo>
                <a:lnTo>
                  <a:pt x="646" y="7"/>
                </a:lnTo>
                <a:lnTo>
                  <a:pt x="620" y="7"/>
                </a:lnTo>
                <a:lnTo>
                  <a:pt x="596" y="22"/>
                </a:lnTo>
                <a:lnTo>
                  <a:pt x="570" y="30"/>
                </a:lnTo>
                <a:lnTo>
                  <a:pt x="545" y="30"/>
                </a:lnTo>
                <a:lnTo>
                  <a:pt x="520" y="22"/>
                </a:lnTo>
                <a:lnTo>
                  <a:pt x="486" y="7"/>
                </a:lnTo>
                <a:lnTo>
                  <a:pt x="461" y="7"/>
                </a:lnTo>
                <a:lnTo>
                  <a:pt x="436" y="0"/>
                </a:lnTo>
                <a:lnTo>
                  <a:pt x="411" y="0"/>
                </a:lnTo>
                <a:lnTo>
                  <a:pt x="385" y="0"/>
                </a:lnTo>
                <a:lnTo>
                  <a:pt x="361" y="7"/>
                </a:lnTo>
                <a:lnTo>
                  <a:pt x="319" y="12"/>
                </a:lnTo>
                <a:lnTo>
                  <a:pt x="293" y="45"/>
                </a:lnTo>
                <a:lnTo>
                  <a:pt x="268" y="59"/>
                </a:lnTo>
                <a:lnTo>
                  <a:pt x="260" y="82"/>
                </a:lnTo>
                <a:lnTo>
                  <a:pt x="234" y="74"/>
                </a:lnTo>
                <a:lnTo>
                  <a:pt x="209" y="67"/>
                </a:lnTo>
                <a:lnTo>
                  <a:pt x="217" y="57"/>
                </a:lnTo>
              </a:path>
            </a:pathLst>
          </a:custGeom>
          <a:gradFill rotWithShape="0">
            <a:gsLst>
              <a:gs pos="0">
                <a:srgbClr val="CC9900">
                  <a:gamma/>
                  <a:tint val="20392"/>
                  <a:invGamma/>
                </a:srgbClr>
              </a:gs>
              <a:gs pos="100000">
                <a:srgbClr val="CC9900"/>
              </a:gs>
            </a:gsLst>
            <a:lin ang="5400000" scaled="1"/>
          </a:gradFill>
          <a:ln w="12700" cap="rnd" cmpd="sng">
            <a:solidFill>
              <a:srgbClr val="996633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7620000" y="5076825"/>
            <a:ext cx="1371600" cy="1600200"/>
            <a:chOff x="0" y="3182"/>
            <a:chExt cx="808" cy="998"/>
          </a:xfrm>
        </p:grpSpPr>
        <p:grpSp>
          <p:nvGrpSpPr>
            <p:cNvPr id="3094" name="Group 11"/>
            <p:cNvGrpSpPr>
              <a:grpSpLocks/>
            </p:cNvGrpSpPr>
            <p:nvPr/>
          </p:nvGrpSpPr>
          <p:grpSpPr bwMode="auto">
            <a:xfrm>
              <a:off x="0" y="3182"/>
              <a:ext cx="506" cy="927"/>
              <a:chOff x="1685" y="1023"/>
              <a:chExt cx="506" cy="927"/>
            </a:xfrm>
          </p:grpSpPr>
          <p:sp>
            <p:nvSpPr>
              <p:cNvPr id="75788" name="Freeform 12"/>
              <p:cNvSpPr>
                <a:spLocks/>
              </p:cNvSpPr>
              <p:nvPr/>
            </p:nvSpPr>
            <p:spPr bwMode="ltGray">
              <a:xfrm>
                <a:off x="1733" y="1329"/>
                <a:ext cx="79" cy="621"/>
              </a:xfrm>
              <a:custGeom>
                <a:avLst/>
                <a:gdLst/>
                <a:ahLst/>
                <a:cxnLst>
                  <a:cxn ang="0">
                    <a:pos x="0" y="54"/>
                  </a:cxn>
                  <a:cxn ang="0">
                    <a:pos x="11" y="269"/>
                  </a:cxn>
                  <a:cxn ang="0">
                    <a:pos x="22" y="442"/>
                  </a:cxn>
                  <a:cxn ang="0">
                    <a:pos x="30" y="570"/>
                  </a:cxn>
                  <a:cxn ang="0">
                    <a:pos x="28" y="620"/>
                  </a:cxn>
                  <a:cxn ang="0">
                    <a:pos x="44" y="620"/>
                  </a:cxn>
                  <a:cxn ang="0">
                    <a:pos x="49" y="546"/>
                  </a:cxn>
                  <a:cxn ang="0">
                    <a:pos x="52" y="434"/>
                  </a:cxn>
                  <a:cxn ang="0">
                    <a:pos x="58" y="329"/>
                  </a:cxn>
                  <a:cxn ang="0">
                    <a:pos x="61" y="250"/>
                  </a:cxn>
                  <a:cxn ang="0">
                    <a:pos x="67" y="135"/>
                  </a:cxn>
                  <a:cxn ang="0">
                    <a:pos x="75" y="36"/>
                  </a:cxn>
                  <a:cxn ang="0">
                    <a:pos x="70" y="11"/>
                  </a:cxn>
                  <a:cxn ang="0">
                    <a:pos x="62" y="0"/>
                  </a:cxn>
                  <a:cxn ang="0">
                    <a:pos x="53" y="121"/>
                  </a:cxn>
                  <a:cxn ang="0">
                    <a:pos x="45" y="224"/>
                  </a:cxn>
                  <a:cxn ang="0">
                    <a:pos x="43" y="305"/>
                  </a:cxn>
                  <a:cxn ang="0">
                    <a:pos x="40" y="390"/>
                  </a:cxn>
                  <a:cxn ang="0">
                    <a:pos x="34" y="475"/>
                  </a:cxn>
                  <a:cxn ang="0">
                    <a:pos x="25" y="327"/>
                  </a:cxn>
                  <a:cxn ang="0">
                    <a:pos x="15" y="187"/>
                  </a:cxn>
                  <a:cxn ang="0">
                    <a:pos x="0" y="54"/>
                  </a:cxn>
                </a:cxnLst>
                <a:rect l="0" t="0" r="r" b="b"/>
                <a:pathLst>
                  <a:path w="76" h="621">
                    <a:moveTo>
                      <a:pt x="0" y="54"/>
                    </a:moveTo>
                    <a:lnTo>
                      <a:pt x="11" y="269"/>
                    </a:lnTo>
                    <a:lnTo>
                      <a:pt x="22" y="442"/>
                    </a:lnTo>
                    <a:lnTo>
                      <a:pt x="30" y="570"/>
                    </a:lnTo>
                    <a:lnTo>
                      <a:pt x="28" y="620"/>
                    </a:lnTo>
                    <a:lnTo>
                      <a:pt x="44" y="620"/>
                    </a:lnTo>
                    <a:lnTo>
                      <a:pt x="49" y="546"/>
                    </a:lnTo>
                    <a:lnTo>
                      <a:pt x="52" y="434"/>
                    </a:lnTo>
                    <a:lnTo>
                      <a:pt x="58" y="329"/>
                    </a:lnTo>
                    <a:lnTo>
                      <a:pt x="61" y="250"/>
                    </a:lnTo>
                    <a:lnTo>
                      <a:pt x="67" y="135"/>
                    </a:lnTo>
                    <a:lnTo>
                      <a:pt x="75" y="36"/>
                    </a:lnTo>
                    <a:lnTo>
                      <a:pt x="70" y="11"/>
                    </a:lnTo>
                    <a:lnTo>
                      <a:pt x="62" y="0"/>
                    </a:lnTo>
                    <a:lnTo>
                      <a:pt x="53" y="121"/>
                    </a:lnTo>
                    <a:lnTo>
                      <a:pt x="45" y="224"/>
                    </a:lnTo>
                    <a:lnTo>
                      <a:pt x="43" y="305"/>
                    </a:lnTo>
                    <a:lnTo>
                      <a:pt x="40" y="390"/>
                    </a:lnTo>
                    <a:lnTo>
                      <a:pt x="34" y="475"/>
                    </a:lnTo>
                    <a:lnTo>
                      <a:pt x="25" y="327"/>
                    </a:lnTo>
                    <a:lnTo>
                      <a:pt x="15" y="187"/>
                    </a:lnTo>
                    <a:lnTo>
                      <a:pt x="0" y="54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789" name="Freeform 13"/>
              <p:cNvSpPr>
                <a:spLocks/>
              </p:cNvSpPr>
              <p:nvPr/>
            </p:nvSpPr>
            <p:spPr bwMode="ltGray">
              <a:xfrm>
                <a:off x="1790" y="1580"/>
                <a:ext cx="123" cy="349"/>
              </a:xfrm>
              <a:custGeom>
                <a:avLst/>
                <a:gdLst/>
                <a:ahLst/>
                <a:cxnLst>
                  <a:cxn ang="0">
                    <a:pos x="0" y="161"/>
                  </a:cxn>
                  <a:cxn ang="0">
                    <a:pos x="10" y="232"/>
                  </a:cxn>
                  <a:cxn ang="0">
                    <a:pos x="20" y="289"/>
                  </a:cxn>
                  <a:cxn ang="0">
                    <a:pos x="26" y="331"/>
                  </a:cxn>
                  <a:cxn ang="0">
                    <a:pos x="25" y="348"/>
                  </a:cxn>
                  <a:cxn ang="0">
                    <a:pos x="39" y="348"/>
                  </a:cxn>
                  <a:cxn ang="0">
                    <a:pos x="43" y="323"/>
                  </a:cxn>
                  <a:cxn ang="0">
                    <a:pos x="45" y="286"/>
                  </a:cxn>
                  <a:cxn ang="0">
                    <a:pos x="51" y="252"/>
                  </a:cxn>
                  <a:cxn ang="0">
                    <a:pos x="54" y="226"/>
                  </a:cxn>
                  <a:cxn ang="0">
                    <a:pos x="59" y="188"/>
                  </a:cxn>
                  <a:cxn ang="0">
                    <a:pos x="66" y="156"/>
                  </a:cxn>
                  <a:cxn ang="0">
                    <a:pos x="71" y="127"/>
                  </a:cxn>
                  <a:cxn ang="0">
                    <a:pos x="77" y="96"/>
                  </a:cxn>
                  <a:cxn ang="0">
                    <a:pos x="86" y="66"/>
                  </a:cxn>
                  <a:cxn ang="0">
                    <a:pos x="96" y="40"/>
                  </a:cxn>
                  <a:cxn ang="0">
                    <a:pos x="113" y="15"/>
                  </a:cxn>
                  <a:cxn ang="0">
                    <a:pos x="119" y="5"/>
                  </a:cxn>
                  <a:cxn ang="0">
                    <a:pos x="112" y="0"/>
                  </a:cxn>
                  <a:cxn ang="0">
                    <a:pos x="101" y="10"/>
                  </a:cxn>
                  <a:cxn ang="0">
                    <a:pos x="86" y="33"/>
                  </a:cxn>
                  <a:cxn ang="0">
                    <a:pos x="75" y="57"/>
                  </a:cxn>
                  <a:cxn ang="0">
                    <a:pos x="66" y="81"/>
                  </a:cxn>
                  <a:cxn ang="0">
                    <a:pos x="60" y="113"/>
                  </a:cxn>
                  <a:cxn ang="0">
                    <a:pos x="55" y="144"/>
                  </a:cxn>
                  <a:cxn ang="0">
                    <a:pos x="47" y="184"/>
                  </a:cxn>
                  <a:cxn ang="0">
                    <a:pos x="40" y="217"/>
                  </a:cxn>
                  <a:cxn ang="0">
                    <a:pos x="37" y="244"/>
                  </a:cxn>
                  <a:cxn ang="0">
                    <a:pos x="36" y="272"/>
                  </a:cxn>
                  <a:cxn ang="0">
                    <a:pos x="30" y="300"/>
                  </a:cxn>
                  <a:cxn ang="0">
                    <a:pos x="22" y="251"/>
                  </a:cxn>
                  <a:cxn ang="0">
                    <a:pos x="13" y="205"/>
                  </a:cxn>
                  <a:cxn ang="0">
                    <a:pos x="0" y="161"/>
                  </a:cxn>
                </a:cxnLst>
                <a:rect l="0" t="0" r="r" b="b"/>
                <a:pathLst>
                  <a:path w="120" h="349">
                    <a:moveTo>
                      <a:pt x="0" y="161"/>
                    </a:moveTo>
                    <a:lnTo>
                      <a:pt x="10" y="232"/>
                    </a:lnTo>
                    <a:lnTo>
                      <a:pt x="20" y="289"/>
                    </a:lnTo>
                    <a:lnTo>
                      <a:pt x="26" y="331"/>
                    </a:lnTo>
                    <a:lnTo>
                      <a:pt x="25" y="348"/>
                    </a:lnTo>
                    <a:lnTo>
                      <a:pt x="39" y="348"/>
                    </a:lnTo>
                    <a:lnTo>
                      <a:pt x="43" y="323"/>
                    </a:lnTo>
                    <a:lnTo>
                      <a:pt x="45" y="286"/>
                    </a:lnTo>
                    <a:lnTo>
                      <a:pt x="51" y="252"/>
                    </a:lnTo>
                    <a:lnTo>
                      <a:pt x="54" y="226"/>
                    </a:lnTo>
                    <a:lnTo>
                      <a:pt x="59" y="188"/>
                    </a:lnTo>
                    <a:lnTo>
                      <a:pt x="66" y="156"/>
                    </a:lnTo>
                    <a:lnTo>
                      <a:pt x="71" y="127"/>
                    </a:lnTo>
                    <a:lnTo>
                      <a:pt x="77" y="96"/>
                    </a:lnTo>
                    <a:lnTo>
                      <a:pt x="86" y="66"/>
                    </a:lnTo>
                    <a:lnTo>
                      <a:pt x="96" y="40"/>
                    </a:lnTo>
                    <a:lnTo>
                      <a:pt x="113" y="15"/>
                    </a:lnTo>
                    <a:lnTo>
                      <a:pt x="119" y="5"/>
                    </a:lnTo>
                    <a:lnTo>
                      <a:pt x="112" y="0"/>
                    </a:lnTo>
                    <a:lnTo>
                      <a:pt x="101" y="10"/>
                    </a:lnTo>
                    <a:lnTo>
                      <a:pt x="86" y="33"/>
                    </a:lnTo>
                    <a:lnTo>
                      <a:pt x="75" y="57"/>
                    </a:lnTo>
                    <a:lnTo>
                      <a:pt x="66" y="81"/>
                    </a:lnTo>
                    <a:lnTo>
                      <a:pt x="60" y="113"/>
                    </a:lnTo>
                    <a:lnTo>
                      <a:pt x="55" y="144"/>
                    </a:lnTo>
                    <a:lnTo>
                      <a:pt x="47" y="184"/>
                    </a:lnTo>
                    <a:lnTo>
                      <a:pt x="40" y="217"/>
                    </a:lnTo>
                    <a:lnTo>
                      <a:pt x="37" y="244"/>
                    </a:lnTo>
                    <a:lnTo>
                      <a:pt x="36" y="272"/>
                    </a:lnTo>
                    <a:lnTo>
                      <a:pt x="30" y="300"/>
                    </a:lnTo>
                    <a:lnTo>
                      <a:pt x="22" y="251"/>
                    </a:lnTo>
                    <a:lnTo>
                      <a:pt x="13" y="205"/>
                    </a:lnTo>
                    <a:lnTo>
                      <a:pt x="0" y="161"/>
                    </a:lnTo>
                  </a:path>
                </a:pathLst>
              </a:custGeom>
              <a:solidFill>
                <a:srgbClr val="3C002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790" name="Freeform 14"/>
              <p:cNvSpPr>
                <a:spLocks/>
              </p:cNvSpPr>
              <p:nvPr/>
            </p:nvSpPr>
            <p:spPr bwMode="ltGray">
              <a:xfrm>
                <a:off x="1685" y="1239"/>
                <a:ext cx="266" cy="391"/>
              </a:xfrm>
              <a:custGeom>
                <a:avLst/>
                <a:gdLst/>
                <a:ahLst/>
                <a:cxnLst>
                  <a:cxn ang="0">
                    <a:pos x="107" y="123"/>
                  </a:cxn>
                  <a:cxn ang="0">
                    <a:pos x="116" y="135"/>
                  </a:cxn>
                  <a:cxn ang="0">
                    <a:pos x="163" y="114"/>
                  </a:cxn>
                  <a:cxn ang="0">
                    <a:pos x="211" y="81"/>
                  </a:cxn>
                  <a:cxn ang="0">
                    <a:pos x="233" y="46"/>
                  </a:cxn>
                  <a:cxn ang="0">
                    <a:pos x="220" y="76"/>
                  </a:cxn>
                  <a:cxn ang="0">
                    <a:pos x="183" y="109"/>
                  </a:cxn>
                  <a:cxn ang="0">
                    <a:pos x="142" y="138"/>
                  </a:cxn>
                  <a:cxn ang="0">
                    <a:pos x="102" y="159"/>
                  </a:cxn>
                  <a:cxn ang="0">
                    <a:pos x="119" y="178"/>
                  </a:cxn>
                  <a:cxn ang="0">
                    <a:pos x="155" y="180"/>
                  </a:cxn>
                  <a:cxn ang="0">
                    <a:pos x="202" y="187"/>
                  </a:cxn>
                  <a:cxn ang="0">
                    <a:pos x="239" y="204"/>
                  </a:cxn>
                  <a:cxn ang="0">
                    <a:pos x="251" y="215"/>
                  </a:cxn>
                  <a:cxn ang="0">
                    <a:pos x="213" y="204"/>
                  </a:cxn>
                  <a:cxn ang="0">
                    <a:pos x="162" y="198"/>
                  </a:cxn>
                  <a:cxn ang="0">
                    <a:pos x="114" y="195"/>
                  </a:cxn>
                  <a:cxn ang="0">
                    <a:pos x="88" y="203"/>
                  </a:cxn>
                  <a:cxn ang="0">
                    <a:pos x="93" y="248"/>
                  </a:cxn>
                  <a:cxn ang="0">
                    <a:pos x="93" y="307"/>
                  </a:cxn>
                  <a:cxn ang="0">
                    <a:pos x="77" y="354"/>
                  </a:cxn>
                  <a:cxn ang="0">
                    <a:pos x="46" y="390"/>
                  </a:cxn>
                  <a:cxn ang="0">
                    <a:pos x="50" y="346"/>
                  </a:cxn>
                  <a:cxn ang="0">
                    <a:pos x="61" y="299"/>
                  </a:cxn>
                  <a:cxn ang="0">
                    <a:pos x="67" y="238"/>
                  </a:cxn>
                  <a:cxn ang="0">
                    <a:pos x="64" y="198"/>
                  </a:cxn>
                  <a:cxn ang="0">
                    <a:pos x="48" y="221"/>
                  </a:cxn>
                  <a:cxn ang="0">
                    <a:pos x="39" y="273"/>
                  </a:cxn>
                  <a:cxn ang="0">
                    <a:pos x="32" y="325"/>
                  </a:cxn>
                  <a:cxn ang="0">
                    <a:pos x="10" y="364"/>
                  </a:cxn>
                  <a:cxn ang="0">
                    <a:pos x="2" y="364"/>
                  </a:cxn>
                  <a:cxn ang="0">
                    <a:pos x="2" y="324"/>
                  </a:cxn>
                  <a:cxn ang="0">
                    <a:pos x="17" y="287"/>
                  </a:cxn>
                  <a:cxn ang="0">
                    <a:pos x="34" y="239"/>
                  </a:cxn>
                  <a:cxn ang="0">
                    <a:pos x="42" y="204"/>
                  </a:cxn>
                  <a:cxn ang="0">
                    <a:pos x="26" y="182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2" y="184"/>
                  </a:cxn>
                  <a:cxn ang="0">
                    <a:pos x="13" y="161"/>
                  </a:cxn>
                  <a:cxn ang="0">
                    <a:pos x="13" y="138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" y="105"/>
                  </a:cxn>
                  <a:cxn ang="0">
                    <a:pos x="24" y="122"/>
                  </a:cxn>
                  <a:cxn ang="0">
                    <a:pos x="53" y="157"/>
                  </a:cxn>
                  <a:cxn ang="0">
                    <a:pos x="55" y="130"/>
                  </a:cxn>
                  <a:cxn ang="0">
                    <a:pos x="24" y="91"/>
                  </a:cxn>
                  <a:cxn ang="0">
                    <a:pos x="2" y="65"/>
                  </a:cxn>
                  <a:cxn ang="0">
                    <a:pos x="2" y="65"/>
                  </a:cxn>
                  <a:cxn ang="0">
                    <a:pos x="2" y="48"/>
                  </a:cxn>
                  <a:cxn ang="0">
                    <a:pos x="30" y="87"/>
                  </a:cxn>
                  <a:cxn ang="0">
                    <a:pos x="61" y="138"/>
                  </a:cxn>
                  <a:cxn ang="0">
                    <a:pos x="80" y="127"/>
                  </a:cxn>
                  <a:cxn ang="0">
                    <a:pos x="106" y="87"/>
                  </a:cxn>
                  <a:cxn ang="0">
                    <a:pos x="139" y="39"/>
                  </a:cxn>
                  <a:cxn ang="0">
                    <a:pos x="165" y="6"/>
                  </a:cxn>
                  <a:cxn ang="0">
                    <a:pos x="163" y="29"/>
                  </a:cxn>
                  <a:cxn ang="0">
                    <a:pos x="137" y="76"/>
                  </a:cxn>
                </a:cxnLst>
                <a:rect l="0" t="0" r="r" b="b"/>
                <a:pathLst>
                  <a:path w="266" h="391">
                    <a:moveTo>
                      <a:pt x="124" y="95"/>
                    </a:moveTo>
                    <a:lnTo>
                      <a:pt x="119" y="101"/>
                    </a:lnTo>
                    <a:lnTo>
                      <a:pt x="115" y="108"/>
                    </a:lnTo>
                    <a:lnTo>
                      <a:pt x="111" y="115"/>
                    </a:lnTo>
                    <a:lnTo>
                      <a:pt x="107" y="123"/>
                    </a:lnTo>
                    <a:lnTo>
                      <a:pt x="104" y="129"/>
                    </a:lnTo>
                    <a:lnTo>
                      <a:pt x="102" y="136"/>
                    </a:lnTo>
                    <a:lnTo>
                      <a:pt x="100" y="142"/>
                    </a:lnTo>
                    <a:lnTo>
                      <a:pt x="107" y="138"/>
                    </a:lnTo>
                    <a:lnTo>
                      <a:pt x="116" y="135"/>
                    </a:lnTo>
                    <a:lnTo>
                      <a:pt x="125" y="131"/>
                    </a:lnTo>
                    <a:lnTo>
                      <a:pt x="134" y="127"/>
                    </a:lnTo>
                    <a:lnTo>
                      <a:pt x="144" y="124"/>
                    </a:lnTo>
                    <a:lnTo>
                      <a:pt x="154" y="119"/>
                    </a:lnTo>
                    <a:lnTo>
                      <a:pt x="163" y="114"/>
                    </a:lnTo>
                    <a:lnTo>
                      <a:pt x="175" y="107"/>
                    </a:lnTo>
                    <a:lnTo>
                      <a:pt x="184" y="101"/>
                    </a:lnTo>
                    <a:lnTo>
                      <a:pt x="195" y="93"/>
                    </a:lnTo>
                    <a:lnTo>
                      <a:pt x="203" y="89"/>
                    </a:lnTo>
                    <a:lnTo>
                      <a:pt x="211" y="81"/>
                    </a:lnTo>
                    <a:lnTo>
                      <a:pt x="218" y="75"/>
                    </a:lnTo>
                    <a:lnTo>
                      <a:pt x="224" y="66"/>
                    </a:lnTo>
                    <a:lnTo>
                      <a:pt x="227" y="59"/>
                    </a:lnTo>
                    <a:lnTo>
                      <a:pt x="230" y="51"/>
                    </a:lnTo>
                    <a:lnTo>
                      <a:pt x="233" y="46"/>
                    </a:lnTo>
                    <a:lnTo>
                      <a:pt x="233" y="52"/>
                    </a:lnTo>
                    <a:lnTo>
                      <a:pt x="233" y="56"/>
                    </a:lnTo>
                    <a:lnTo>
                      <a:pt x="231" y="61"/>
                    </a:lnTo>
                    <a:lnTo>
                      <a:pt x="227" y="67"/>
                    </a:lnTo>
                    <a:lnTo>
                      <a:pt x="220" y="76"/>
                    </a:lnTo>
                    <a:lnTo>
                      <a:pt x="217" y="83"/>
                    </a:lnTo>
                    <a:lnTo>
                      <a:pt x="210" y="88"/>
                    </a:lnTo>
                    <a:lnTo>
                      <a:pt x="202" y="94"/>
                    </a:lnTo>
                    <a:lnTo>
                      <a:pt x="192" y="101"/>
                    </a:lnTo>
                    <a:lnTo>
                      <a:pt x="183" y="109"/>
                    </a:lnTo>
                    <a:lnTo>
                      <a:pt x="173" y="116"/>
                    </a:lnTo>
                    <a:lnTo>
                      <a:pt x="167" y="122"/>
                    </a:lnTo>
                    <a:lnTo>
                      <a:pt x="159" y="129"/>
                    </a:lnTo>
                    <a:lnTo>
                      <a:pt x="151" y="133"/>
                    </a:lnTo>
                    <a:lnTo>
                      <a:pt x="142" y="138"/>
                    </a:lnTo>
                    <a:lnTo>
                      <a:pt x="133" y="143"/>
                    </a:lnTo>
                    <a:lnTo>
                      <a:pt x="125" y="148"/>
                    </a:lnTo>
                    <a:lnTo>
                      <a:pt x="118" y="152"/>
                    </a:lnTo>
                    <a:lnTo>
                      <a:pt x="109" y="156"/>
                    </a:lnTo>
                    <a:lnTo>
                      <a:pt x="102" y="159"/>
                    </a:lnTo>
                    <a:lnTo>
                      <a:pt x="100" y="161"/>
                    </a:lnTo>
                    <a:lnTo>
                      <a:pt x="102" y="165"/>
                    </a:lnTo>
                    <a:lnTo>
                      <a:pt x="106" y="170"/>
                    </a:lnTo>
                    <a:lnTo>
                      <a:pt x="110" y="176"/>
                    </a:lnTo>
                    <a:lnTo>
                      <a:pt x="119" y="178"/>
                    </a:lnTo>
                    <a:lnTo>
                      <a:pt x="125" y="178"/>
                    </a:lnTo>
                    <a:lnTo>
                      <a:pt x="135" y="180"/>
                    </a:lnTo>
                    <a:lnTo>
                      <a:pt x="144" y="180"/>
                    </a:lnTo>
                    <a:lnTo>
                      <a:pt x="144" y="180"/>
                    </a:lnTo>
                    <a:lnTo>
                      <a:pt x="155" y="180"/>
                    </a:lnTo>
                    <a:lnTo>
                      <a:pt x="165" y="182"/>
                    </a:lnTo>
                    <a:lnTo>
                      <a:pt x="175" y="182"/>
                    </a:lnTo>
                    <a:lnTo>
                      <a:pt x="185" y="184"/>
                    </a:lnTo>
                    <a:lnTo>
                      <a:pt x="193" y="185"/>
                    </a:lnTo>
                    <a:lnTo>
                      <a:pt x="202" y="187"/>
                    </a:lnTo>
                    <a:lnTo>
                      <a:pt x="208" y="189"/>
                    </a:lnTo>
                    <a:lnTo>
                      <a:pt x="215" y="193"/>
                    </a:lnTo>
                    <a:lnTo>
                      <a:pt x="221" y="196"/>
                    </a:lnTo>
                    <a:lnTo>
                      <a:pt x="229" y="200"/>
                    </a:lnTo>
                    <a:lnTo>
                      <a:pt x="239" y="204"/>
                    </a:lnTo>
                    <a:lnTo>
                      <a:pt x="249" y="208"/>
                    </a:lnTo>
                    <a:lnTo>
                      <a:pt x="256" y="211"/>
                    </a:lnTo>
                    <a:lnTo>
                      <a:pt x="265" y="214"/>
                    </a:lnTo>
                    <a:lnTo>
                      <a:pt x="258" y="215"/>
                    </a:lnTo>
                    <a:lnTo>
                      <a:pt x="251" y="215"/>
                    </a:lnTo>
                    <a:lnTo>
                      <a:pt x="244" y="213"/>
                    </a:lnTo>
                    <a:lnTo>
                      <a:pt x="236" y="211"/>
                    </a:lnTo>
                    <a:lnTo>
                      <a:pt x="226" y="207"/>
                    </a:lnTo>
                    <a:lnTo>
                      <a:pt x="219" y="206"/>
                    </a:lnTo>
                    <a:lnTo>
                      <a:pt x="213" y="204"/>
                    </a:lnTo>
                    <a:lnTo>
                      <a:pt x="204" y="202"/>
                    </a:lnTo>
                    <a:lnTo>
                      <a:pt x="195" y="201"/>
                    </a:lnTo>
                    <a:lnTo>
                      <a:pt x="184" y="200"/>
                    </a:lnTo>
                    <a:lnTo>
                      <a:pt x="173" y="199"/>
                    </a:lnTo>
                    <a:lnTo>
                      <a:pt x="162" y="198"/>
                    </a:lnTo>
                    <a:lnTo>
                      <a:pt x="152" y="198"/>
                    </a:lnTo>
                    <a:lnTo>
                      <a:pt x="142" y="198"/>
                    </a:lnTo>
                    <a:lnTo>
                      <a:pt x="134" y="197"/>
                    </a:lnTo>
                    <a:lnTo>
                      <a:pt x="124" y="197"/>
                    </a:lnTo>
                    <a:lnTo>
                      <a:pt x="114" y="195"/>
                    </a:lnTo>
                    <a:lnTo>
                      <a:pt x="102" y="192"/>
                    </a:lnTo>
                    <a:lnTo>
                      <a:pt x="92" y="189"/>
                    </a:lnTo>
                    <a:lnTo>
                      <a:pt x="80" y="188"/>
                    </a:lnTo>
                    <a:lnTo>
                      <a:pt x="84" y="195"/>
                    </a:lnTo>
                    <a:lnTo>
                      <a:pt x="88" y="203"/>
                    </a:lnTo>
                    <a:lnTo>
                      <a:pt x="93" y="215"/>
                    </a:lnTo>
                    <a:lnTo>
                      <a:pt x="94" y="223"/>
                    </a:lnTo>
                    <a:lnTo>
                      <a:pt x="95" y="233"/>
                    </a:lnTo>
                    <a:lnTo>
                      <a:pt x="94" y="241"/>
                    </a:lnTo>
                    <a:lnTo>
                      <a:pt x="93" y="248"/>
                    </a:lnTo>
                    <a:lnTo>
                      <a:pt x="93" y="259"/>
                    </a:lnTo>
                    <a:lnTo>
                      <a:pt x="92" y="273"/>
                    </a:lnTo>
                    <a:lnTo>
                      <a:pt x="92" y="285"/>
                    </a:lnTo>
                    <a:lnTo>
                      <a:pt x="93" y="297"/>
                    </a:lnTo>
                    <a:lnTo>
                      <a:pt x="93" y="307"/>
                    </a:lnTo>
                    <a:lnTo>
                      <a:pt x="92" y="316"/>
                    </a:lnTo>
                    <a:lnTo>
                      <a:pt x="89" y="326"/>
                    </a:lnTo>
                    <a:lnTo>
                      <a:pt x="85" y="338"/>
                    </a:lnTo>
                    <a:lnTo>
                      <a:pt x="82" y="346"/>
                    </a:lnTo>
                    <a:lnTo>
                      <a:pt x="77" y="354"/>
                    </a:lnTo>
                    <a:lnTo>
                      <a:pt x="73" y="363"/>
                    </a:lnTo>
                    <a:lnTo>
                      <a:pt x="69" y="369"/>
                    </a:lnTo>
                    <a:lnTo>
                      <a:pt x="62" y="376"/>
                    </a:lnTo>
                    <a:lnTo>
                      <a:pt x="53" y="382"/>
                    </a:lnTo>
                    <a:lnTo>
                      <a:pt x="46" y="390"/>
                    </a:lnTo>
                    <a:lnTo>
                      <a:pt x="45" y="382"/>
                    </a:lnTo>
                    <a:lnTo>
                      <a:pt x="46" y="372"/>
                    </a:lnTo>
                    <a:lnTo>
                      <a:pt x="47" y="362"/>
                    </a:lnTo>
                    <a:lnTo>
                      <a:pt x="48" y="353"/>
                    </a:lnTo>
                    <a:lnTo>
                      <a:pt x="50" y="346"/>
                    </a:lnTo>
                    <a:lnTo>
                      <a:pt x="53" y="337"/>
                    </a:lnTo>
                    <a:lnTo>
                      <a:pt x="56" y="328"/>
                    </a:lnTo>
                    <a:lnTo>
                      <a:pt x="58" y="320"/>
                    </a:lnTo>
                    <a:lnTo>
                      <a:pt x="59" y="313"/>
                    </a:lnTo>
                    <a:lnTo>
                      <a:pt x="61" y="299"/>
                    </a:lnTo>
                    <a:lnTo>
                      <a:pt x="62" y="285"/>
                    </a:lnTo>
                    <a:lnTo>
                      <a:pt x="63" y="273"/>
                    </a:lnTo>
                    <a:lnTo>
                      <a:pt x="65" y="260"/>
                    </a:lnTo>
                    <a:lnTo>
                      <a:pt x="67" y="247"/>
                    </a:lnTo>
                    <a:lnTo>
                      <a:pt x="67" y="238"/>
                    </a:lnTo>
                    <a:lnTo>
                      <a:pt x="67" y="231"/>
                    </a:lnTo>
                    <a:lnTo>
                      <a:pt x="68" y="222"/>
                    </a:lnTo>
                    <a:lnTo>
                      <a:pt x="67" y="212"/>
                    </a:lnTo>
                    <a:lnTo>
                      <a:pt x="66" y="206"/>
                    </a:lnTo>
                    <a:lnTo>
                      <a:pt x="64" y="198"/>
                    </a:lnTo>
                    <a:lnTo>
                      <a:pt x="62" y="187"/>
                    </a:lnTo>
                    <a:lnTo>
                      <a:pt x="58" y="195"/>
                    </a:lnTo>
                    <a:lnTo>
                      <a:pt x="54" y="203"/>
                    </a:lnTo>
                    <a:lnTo>
                      <a:pt x="50" y="212"/>
                    </a:lnTo>
                    <a:lnTo>
                      <a:pt x="48" y="221"/>
                    </a:lnTo>
                    <a:lnTo>
                      <a:pt x="46" y="232"/>
                    </a:lnTo>
                    <a:lnTo>
                      <a:pt x="44" y="239"/>
                    </a:lnTo>
                    <a:lnTo>
                      <a:pt x="43" y="249"/>
                    </a:lnTo>
                    <a:lnTo>
                      <a:pt x="41" y="260"/>
                    </a:lnTo>
                    <a:lnTo>
                      <a:pt x="39" y="273"/>
                    </a:lnTo>
                    <a:lnTo>
                      <a:pt x="38" y="283"/>
                    </a:lnTo>
                    <a:lnTo>
                      <a:pt x="37" y="295"/>
                    </a:lnTo>
                    <a:lnTo>
                      <a:pt x="36" y="305"/>
                    </a:lnTo>
                    <a:lnTo>
                      <a:pt x="33" y="315"/>
                    </a:lnTo>
                    <a:lnTo>
                      <a:pt x="32" y="325"/>
                    </a:lnTo>
                    <a:lnTo>
                      <a:pt x="30" y="333"/>
                    </a:lnTo>
                    <a:lnTo>
                      <a:pt x="26" y="340"/>
                    </a:lnTo>
                    <a:lnTo>
                      <a:pt x="21" y="348"/>
                    </a:lnTo>
                    <a:lnTo>
                      <a:pt x="15" y="356"/>
                    </a:lnTo>
                    <a:lnTo>
                      <a:pt x="10" y="364"/>
                    </a:lnTo>
                    <a:lnTo>
                      <a:pt x="5" y="368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6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44"/>
                    </a:lnTo>
                    <a:lnTo>
                      <a:pt x="2" y="324"/>
                    </a:lnTo>
                    <a:lnTo>
                      <a:pt x="2" y="324"/>
                    </a:lnTo>
                    <a:lnTo>
                      <a:pt x="5" y="316"/>
                    </a:lnTo>
                    <a:lnTo>
                      <a:pt x="9" y="306"/>
                    </a:lnTo>
                    <a:lnTo>
                      <a:pt x="13" y="297"/>
                    </a:lnTo>
                    <a:lnTo>
                      <a:pt x="17" y="287"/>
                    </a:lnTo>
                    <a:lnTo>
                      <a:pt x="21" y="278"/>
                    </a:lnTo>
                    <a:lnTo>
                      <a:pt x="25" y="268"/>
                    </a:lnTo>
                    <a:lnTo>
                      <a:pt x="28" y="259"/>
                    </a:lnTo>
                    <a:lnTo>
                      <a:pt x="31" y="249"/>
                    </a:lnTo>
                    <a:lnTo>
                      <a:pt x="34" y="239"/>
                    </a:lnTo>
                    <a:lnTo>
                      <a:pt x="36" y="233"/>
                    </a:lnTo>
                    <a:lnTo>
                      <a:pt x="38" y="225"/>
                    </a:lnTo>
                    <a:lnTo>
                      <a:pt x="41" y="216"/>
                    </a:lnTo>
                    <a:lnTo>
                      <a:pt x="44" y="210"/>
                    </a:lnTo>
                    <a:lnTo>
                      <a:pt x="42" y="204"/>
                    </a:lnTo>
                    <a:lnTo>
                      <a:pt x="41" y="197"/>
                    </a:lnTo>
                    <a:lnTo>
                      <a:pt x="42" y="192"/>
                    </a:lnTo>
                    <a:lnTo>
                      <a:pt x="43" y="185"/>
                    </a:lnTo>
                    <a:lnTo>
                      <a:pt x="36" y="184"/>
                    </a:lnTo>
                    <a:lnTo>
                      <a:pt x="26" y="182"/>
                    </a:lnTo>
                    <a:lnTo>
                      <a:pt x="18" y="187"/>
                    </a:lnTo>
                    <a:lnTo>
                      <a:pt x="11" y="191"/>
                    </a:lnTo>
                    <a:lnTo>
                      <a:pt x="3" y="195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84"/>
                    </a:lnTo>
                    <a:lnTo>
                      <a:pt x="2" y="164"/>
                    </a:lnTo>
                    <a:lnTo>
                      <a:pt x="5" y="164"/>
                    </a:lnTo>
                    <a:lnTo>
                      <a:pt x="13" y="161"/>
                    </a:lnTo>
                    <a:lnTo>
                      <a:pt x="15" y="156"/>
                    </a:lnTo>
                    <a:lnTo>
                      <a:pt x="17" y="151"/>
                    </a:lnTo>
                    <a:lnTo>
                      <a:pt x="19" y="146"/>
                    </a:lnTo>
                    <a:lnTo>
                      <a:pt x="18" y="144"/>
                    </a:lnTo>
                    <a:lnTo>
                      <a:pt x="13" y="138"/>
                    </a:lnTo>
                    <a:lnTo>
                      <a:pt x="6" y="132"/>
                    </a:lnTo>
                    <a:lnTo>
                      <a:pt x="0" y="125"/>
                    </a:lnTo>
                    <a:lnTo>
                      <a:pt x="2" y="124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2" y="105"/>
                    </a:lnTo>
                    <a:lnTo>
                      <a:pt x="1" y="103"/>
                    </a:lnTo>
                    <a:lnTo>
                      <a:pt x="11" y="110"/>
                    </a:lnTo>
                    <a:lnTo>
                      <a:pt x="19" y="117"/>
                    </a:lnTo>
                    <a:lnTo>
                      <a:pt x="24" y="122"/>
                    </a:lnTo>
                    <a:lnTo>
                      <a:pt x="28" y="128"/>
                    </a:lnTo>
                    <a:lnTo>
                      <a:pt x="35" y="137"/>
                    </a:lnTo>
                    <a:lnTo>
                      <a:pt x="40" y="143"/>
                    </a:lnTo>
                    <a:lnTo>
                      <a:pt x="46" y="150"/>
                    </a:lnTo>
                    <a:lnTo>
                      <a:pt x="53" y="157"/>
                    </a:lnTo>
                    <a:lnTo>
                      <a:pt x="55" y="155"/>
                    </a:lnTo>
                    <a:lnTo>
                      <a:pt x="59" y="148"/>
                    </a:lnTo>
                    <a:lnTo>
                      <a:pt x="62" y="143"/>
                    </a:lnTo>
                    <a:lnTo>
                      <a:pt x="60" y="138"/>
                    </a:lnTo>
                    <a:lnTo>
                      <a:pt x="55" y="130"/>
                    </a:lnTo>
                    <a:lnTo>
                      <a:pt x="51" y="123"/>
                    </a:lnTo>
                    <a:lnTo>
                      <a:pt x="46" y="115"/>
                    </a:lnTo>
                    <a:lnTo>
                      <a:pt x="40" y="109"/>
                    </a:lnTo>
                    <a:lnTo>
                      <a:pt x="31" y="100"/>
                    </a:lnTo>
                    <a:lnTo>
                      <a:pt x="24" y="91"/>
                    </a:lnTo>
                    <a:lnTo>
                      <a:pt x="17" y="84"/>
                    </a:lnTo>
                    <a:lnTo>
                      <a:pt x="12" y="78"/>
                    </a:lnTo>
                    <a:lnTo>
                      <a:pt x="6" y="70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65"/>
                    </a:lnTo>
                    <a:lnTo>
                      <a:pt x="2" y="44"/>
                    </a:lnTo>
                    <a:lnTo>
                      <a:pt x="2" y="44"/>
                    </a:lnTo>
                    <a:lnTo>
                      <a:pt x="2" y="53"/>
                    </a:lnTo>
                    <a:lnTo>
                      <a:pt x="2" y="48"/>
                    </a:lnTo>
                    <a:lnTo>
                      <a:pt x="4" y="55"/>
                    </a:lnTo>
                    <a:lnTo>
                      <a:pt x="11" y="63"/>
                    </a:lnTo>
                    <a:lnTo>
                      <a:pt x="17" y="70"/>
                    </a:lnTo>
                    <a:lnTo>
                      <a:pt x="25" y="80"/>
                    </a:lnTo>
                    <a:lnTo>
                      <a:pt x="30" y="87"/>
                    </a:lnTo>
                    <a:lnTo>
                      <a:pt x="37" y="95"/>
                    </a:lnTo>
                    <a:lnTo>
                      <a:pt x="43" y="106"/>
                    </a:lnTo>
                    <a:lnTo>
                      <a:pt x="48" y="115"/>
                    </a:lnTo>
                    <a:lnTo>
                      <a:pt x="54" y="124"/>
                    </a:lnTo>
                    <a:lnTo>
                      <a:pt x="61" y="138"/>
                    </a:lnTo>
                    <a:lnTo>
                      <a:pt x="64" y="146"/>
                    </a:lnTo>
                    <a:lnTo>
                      <a:pt x="66" y="151"/>
                    </a:lnTo>
                    <a:lnTo>
                      <a:pt x="70" y="143"/>
                    </a:lnTo>
                    <a:lnTo>
                      <a:pt x="75" y="135"/>
                    </a:lnTo>
                    <a:lnTo>
                      <a:pt x="80" y="127"/>
                    </a:lnTo>
                    <a:lnTo>
                      <a:pt x="85" y="118"/>
                    </a:lnTo>
                    <a:lnTo>
                      <a:pt x="90" y="110"/>
                    </a:lnTo>
                    <a:lnTo>
                      <a:pt x="94" y="103"/>
                    </a:lnTo>
                    <a:lnTo>
                      <a:pt x="100" y="96"/>
                    </a:lnTo>
                    <a:lnTo>
                      <a:pt x="106" y="87"/>
                    </a:lnTo>
                    <a:lnTo>
                      <a:pt x="113" y="78"/>
                    </a:lnTo>
                    <a:lnTo>
                      <a:pt x="120" y="68"/>
                    </a:lnTo>
                    <a:lnTo>
                      <a:pt x="127" y="58"/>
                    </a:lnTo>
                    <a:lnTo>
                      <a:pt x="132" y="50"/>
                    </a:lnTo>
                    <a:lnTo>
                      <a:pt x="139" y="39"/>
                    </a:lnTo>
                    <a:lnTo>
                      <a:pt x="144" y="33"/>
                    </a:lnTo>
                    <a:lnTo>
                      <a:pt x="150" y="26"/>
                    </a:lnTo>
                    <a:lnTo>
                      <a:pt x="156" y="21"/>
                    </a:lnTo>
                    <a:lnTo>
                      <a:pt x="161" y="15"/>
                    </a:lnTo>
                    <a:lnTo>
                      <a:pt x="165" y="6"/>
                    </a:lnTo>
                    <a:lnTo>
                      <a:pt x="170" y="0"/>
                    </a:lnTo>
                    <a:lnTo>
                      <a:pt x="169" y="5"/>
                    </a:lnTo>
                    <a:lnTo>
                      <a:pt x="168" y="13"/>
                    </a:lnTo>
                    <a:lnTo>
                      <a:pt x="166" y="21"/>
                    </a:lnTo>
                    <a:lnTo>
                      <a:pt x="163" y="29"/>
                    </a:lnTo>
                    <a:lnTo>
                      <a:pt x="159" y="37"/>
                    </a:lnTo>
                    <a:lnTo>
                      <a:pt x="153" y="47"/>
                    </a:lnTo>
                    <a:lnTo>
                      <a:pt x="148" y="56"/>
                    </a:lnTo>
                    <a:lnTo>
                      <a:pt x="143" y="67"/>
                    </a:lnTo>
                    <a:lnTo>
                      <a:pt x="137" y="76"/>
                    </a:lnTo>
                    <a:lnTo>
                      <a:pt x="130" y="87"/>
                    </a:lnTo>
                    <a:lnTo>
                      <a:pt x="124" y="9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3110" name="Group 15"/>
              <p:cNvGrpSpPr>
                <a:grpSpLocks/>
              </p:cNvGrpSpPr>
              <p:nvPr/>
            </p:nvGrpSpPr>
            <p:grpSpPr bwMode="auto">
              <a:xfrm>
                <a:off x="1707" y="1466"/>
                <a:ext cx="484" cy="368"/>
                <a:chOff x="1707" y="1466"/>
                <a:chExt cx="484" cy="368"/>
              </a:xfrm>
            </p:grpSpPr>
            <p:sp>
              <p:nvSpPr>
                <p:cNvPr id="75792" name="Freeform 16"/>
                <p:cNvSpPr>
                  <a:spLocks/>
                </p:cNvSpPr>
                <p:nvPr/>
              </p:nvSpPr>
              <p:spPr bwMode="ltGray">
                <a:xfrm>
                  <a:off x="1751" y="1466"/>
                  <a:ext cx="440" cy="345"/>
                </a:xfrm>
                <a:custGeom>
                  <a:avLst/>
                  <a:gdLst/>
                  <a:ahLst/>
                  <a:cxnLst>
                    <a:cxn ang="0">
                      <a:pos x="167" y="42"/>
                    </a:cxn>
                    <a:cxn ang="0">
                      <a:pos x="202" y="14"/>
                    </a:cxn>
                    <a:cxn ang="0">
                      <a:pos x="245" y="3"/>
                    </a:cxn>
                    <a:cxn ang="0">
                      <a:pos x="292" y="2"/>
                    </a:cxn>
                    <a:cxn ang="0">
                      <a:pos x="304" y="7"/>
                    </a:cxn>
                    <a:cxn ang="0">
                      <a:pos x="272" y="15"/>
                    </a:cxn>
                    <a:cxn ang="0">
                      <a:pos x="236" y="26"/>
                    </a:cxn>
                    <a:cxn ang="0">
                      <a:pos x="195" y="55"/>
                    </a:cxn>
                    <a:cxn ang="0">
                      <a:pos x="191" y="94"/>
                    </a:cxn>
                    <a:cxn ang="0">
                      <a:pos x="252" y="70"/>
                    </a:cxn>
                    <a:cxn ang="0">
                      <a:pos x="301" y="67"/>
                    </a:cxn>
                    <a:cxn ang="0">
                      <a:pos x="354" y="72"/>
                    </a:cxn>
                    <a:cxn ang="0">
                      <a:pos x="416" y="79"/>
                    </a:cxn>
                    <a:cxn ang="0">
                      <a:pos x="417" y="80"/>
                    </a:cxn>
                    <a:cxn ang="0">
                      <a:pos x="357" y="83"/>
                    </a:cxn>
                    <a:cxn ang="0">
                      <a:pos x="302" y="84"/>
                    </a:cxn>
                    <a:cxn ang="0">
                      <a:pos x="254" y="90"/>
                    </a:cxn>
                    <a:cxn ang="0">
                      <a:pos x="200" y="103"/>
                    </a:cxn>
                    <a:cxn ang="0">
                      <a:pos x="222" y="123"/>
                    </a:cxn>
                    <a:cxn ang="0">
                      <a:pos x="238" y="142"/>
                    </a:cxn>
                    <a:cxn ang="0">
                      <a:pos x="184" y="125"/>
                    </a:cxn>
                    <a:cxn ang="0">
                      <a:pos x="173" y="136"/>
                    </a:cxn>
                    <a:cxn ang="0">
                      <a:pos x="232" y="145"/>
                    </a:cxn>
                    <a:cxn ang="0">
                      <a:pos x="282" y="157"/>
                    </a:cxn>
                    <a:cxn ang="0">
                      <a:pos x="321" y="190"/>
                    </a:cxn>
                    <a:cxn ang="0">
                      <a:pos x="351" y="234"/>
                    </a:cxn>
                    <a:cxn ang="0">
                      <a:pos x="344" y="242"/>
                    </a:cxn>
                    <a:cxn ang="0">
                      <a:pos x="304" y="214"/>
                    </a:cxn>
                    <a:cxn ang="0">
                      <a:pos x="259" y="183"/>
                    </a:cxn>
                    <a:cxn ang="0">
                      <a:pos x="211" y="162"/>
                    </a:cxn>
                    <a:cxn ang="0">
                      <a:pos x="180" y="155"/>
                    </a:cxn>
                    <a:cxn ang="0">
                      <a:pos x="206" y="189"/>
                    </a:cxn>
                    <a:cxn ang="0">
                      <a:pos x="238" y="234"/>
                    </a:cxn>
                    <a:cxn ang="0">
                      <a:pos x="256" y="275"/>
                    </a:cxn>
                    <a:cxn ang="0">
                      <a:pos x="255" y="313"/>
                    </a:cxn>
                    <a:cxn ang="0">
                      <a:pos x="232" y="271"/>
                    </a:cxn>
                    <a:cxn ang="0">
                      <a:pos x="208" y="226"/>
                    </a:cxn>
                    <a:cxn ang="0">
                      <a:pos x="181" y="185"/>
                    </a:cxn>
                    <a:cxn ang="0">
                      <a:pos x="157" y="149"/>
                    </a:cxn>
                    <a:cxn ang="0">
                      <a:pos x="115" y="170"/>
                    </a:cxn>
                    <a:cxn ang="0">
                      <a:pos x="80" y="221"/>
                    </a:cxn>
                    <a:cxn ang="0">
                      <a:pos x="51" y="273"/>
                    </a:cxn>
                    <a:cxn ang="0">
                      <a:pos x="18" y="321"/>
                    </a:cxn>
                    <a:cxn ang="0">
                      <a:pos x="8" y="315"/>
                    </a:cxn>
                    <a:cxn ang="0">
                      <a:pos x="47" y="255"/>
                    </a:cxn>
                    <a:cxn ang="0">
                      <a:pos x="82" y="208"/>
                    </a:cxn>
                    <a:cxn ang="0">
                      <a:pos x="112" y="162"/>
                    </a:cxn>
                    <a:cxn ang="0">
                      <a:pos x="139" y="126"/>
                    </a:cxn>
                    <a:cxn ang="0">
                      <a:pos x="99" y="83"/>
                    </a:cxn>
                    <a:cxn ang="0">
                      <a:pos x="43" y="60"/>
                    </a:cxn>
                    <a:cxn ang="0">
                      <a:pos x="20" y="47"/>
                    </a:cxn>
                    <a:cxn ang="0">
                      <a:pos x="63" y="61"/>
                    </a:cxn>
                    <a:cxn ang="0">
                      <a:pos x="122" y="90"/>
                    </a:cxn>
                  </a:cxnLst>
                  <a:rect l="0" t="0" r="r" b="b"/>
                  <a:pathLst>
                    <a:path w="440" h="342">
                      <a:moveTo>
                        <a:pt x="138" y="87"/>
                      </a:moveTo>
                      <a:lnTo>
                        <a:pt x="141" y="78"/>
                      </a:lnTo>
                      <a:lnTo>
                        <a:pt x="146" y="69"/>
                      </a:lnTo>
                      <a:lnTo>
                        <a:pt x="153" y="59"/>
                      </a:lnTo>
                      <a:lnTo>
                        <a:pt x="160" y="51"/>
                      </a:lnTo>
                      <a:lnTo>
                        <a:pt x="167" y="42"/>
                      </a:lnTo>
                      <a:lnTo>
                        <a:pt x="172" y="36"/>
                      </a:lnTo>
                      <a:lnTo>
                        <a:pt x="178" y="31"/>
                      </a:lnTo>
                      <a:lnTo>
                        <a:pt x="184" y="26"/>
                      </a:lnTo>
                      <a:lnTo>
                        <a:pt x="190" y="21"/>
                      </a:lnTo>
                      <a:lnTo>
                        <a:pt x="196" y="17"/>
                      </a:lnTo>
                      <a:lnTo>
                        <a:pt x="202" y="14"/>
                      </a:lnTo>
                      <a:lnTo>
                        <a:pt x="208" y="11"/>
                      </a:lnTo>
                      <a:lnTo>
                        <a:pt x="215" y="8"/>
                      </a:lnTo>
                      <a:lnTo>
                        <a:pt x="222" y="7"/>
                      </a:lnTo>
                      <a:lnTo>
                        <a:pt x="230" y="5"/>
                      </a:lnTo>
                      <a:lnTo>
                        <a:pt x="237" y="3"/>
                      </a:lnTo>
                      <a:lnTo>
                        <a:pt x="245" y="3"/>
                      </a:lnTo>
                      <a:lnTo>
                        <a:pt x="252" y="2"/>
                      </a:lnTo>
                      <a:lnTo>
                        <a:pt x="260" y="2"/>
                      </a:lnTo>
                      <a:lnTo>
                        <a:pt x="270" y="1"/>
                      </a:lnTo>
                      <a:lnTo>
                        <a:pt x="278" y="2"/>
                      </a:lnTo>
                      <a:lnTo>
                        <a:pt x="285" y="2"/>
                      </a:lnTo>
                      <a:lnTo>
                        <a:pt x="292" y="2"/>
                      </a:lnTo>
                      <a:lnTo>
                        <a:pt x="299" y="2"/>
                      </a:lnTo>
                      <a:lnTo>
                        <a:pt x="307" y="1"/>
                      </a:lnTo>
                      <a:lnTo>
                        <a:pt x="314" y="0"/>
                      </a:lnTo>
                      <a:lnTo>
                        <a:pt x="310" y="2"/>
                      </a:lnTo>
                      <a:lnTo>
                        <a:pt x="307" y="4"/>
                      </a:lnTo>
                      <a:lnTo>
                        <a:pt x="304" y="7"/>
                      </a:lnTo>
                      <a:lnTo>
                        <a:pt x="301" y="10"/>
                      </a:lnTo>
                      <a:lnTo>
                        <a:pt x="295" y="10"/>
                      </a:lnTo>
                      <a:lnTo>
                        <a:pt x="288" y="11"/>
                      </a:lnTo>
                      <a:lnTo>
                        <a:pt x="284" y="12"/>
                      </a:lnTo>
                      <a:lnTo>
                        <a:pt x="278" y="13"/>
                      </a:lnTo>
                      <a:lnTo>
                        <a:pt x="272" y="15"/>
                      </a:lnTo>
                      <a:lnTo>
                        <a:pt x="266" y="16"/>
                      </a:lnTo>
                      <a:lnTo>
                        <a:pt x="260" y="17"/>
                      </a:lnTo>
                      <a:lnTo>
                        <a:pt x="254" y="19"/>
                      </a:lnTo>
                      <a:lnTo>
                        <a:pt x="248" y="21"/>
                      </a:lnTo>
                      <a:lnTo>
                        <a:pt x="241" y="23"/>
                      </a:lnTo>
                      <a:lnTo>
                        <a:pt x="236" y="26"/>
                      </a:lnTo>
                      <a:lnTo>
                        <a:pt x="229" y="29"/>
                      </a:lnTo>
                      <a:lnTo>
                        <a:pt x="222" y="32"/>
                      </a:lnTo>
                      <a:lnTo>
                        <a:pt x="215" y="36"/>
                      </a:lnTo>
                      <a:lnTo>
                        <a:pt x="208" y="41"/>
                      </a:lnTo>
                      <a:lnTo>
                        <a:pt x="201" y="47"/>
                      </a:lnTo>
                      <a:lnTo>
                        <a:pt x="195" y="55"/>
                      </a:lnTo>
                      <a:lnTo>
                        <a:pt x="189" y="64"/>
                      </a:lnTo>
                      <a:lnTo>
                        <a:pt x="181" y="77"/>
                      </a:lnTo>
                      <a:lnTo>
                        <a:pt x="175" y="90"/>
                      </a:lnTo>
                      <a:lnTo>
                        <a:pt x="167" y="106"/>
                      </a:lnTo>
                      <a:lnTo>
                        <a:pt x="180" y="99"/>
                      </a:lnTo>
                      <a:lnTo>
                        <a:pt x="191" y="94"/>
                      </a:lnTo>
                      <a:lnTo>
                        <a:pt x="206" y="86"/>
                      </a:lnTo>
                      <a:lnTo>
                        <a:pt x="222" y="78"/>
                      </a:lnTo>
                      <a:lnTo>
                        <a:pt x="229" y="77"/>
                      </a:lnTo>
                      <a:lnTo>
                        <a:pt x="236" y="74"/>
                      </a:lnTo>
                      <a:lnTo>
                        <a:pt x="243" y="72"/>
                      </a:lnTo>
                      <a:lnTo>
                        <a:pt x="252" y="70"/>
                      </a:lnTo>
                      <a:lnTo>
                        <a:pt x="261" y="68"/>
                      </a:lnTo>
                      <a:lnTo>
                        <a:pt x="269" y="68"/>
                      </a:lnTo>
                      <a:lnTo>
                        <a:pt x="275" y="67"/>
                      </a:lnTo>
                      <a:lnTo>
                        <a:pt x="285" y="66"/>
                      </a:lnTo>
                      <a:lnTo>
                        <a:pt x="294" y="66"/>
                      </a:lnTo>
                      <a:lnTo>
                        <a:pt x="301" y="67"/>
                      </a:lnTo>
                      <a:lnTo>
                        <a:pt x="311" y="68"/>
                      </a:lnTo>
                      <a:lnTo>
                        <a:pt x="319" y="69"/>
                      </a:lnTo>
                      <a:lnTo>
                        <a:pt x="328" y="69"/>
                      </a:lnTo>
                      <a:lnTo>
                        <a:pt x="336" y="70"/>
                      </a:lnTo>
                      <a:lnTo>
                        <a:pt x="345" y="71"/>
                      </a:lnTo>
                      <a:lnTo>
                        <a:pt x="354" y="72"/>
                      </a:lnTo>
                      <a:lnTo>
                        <a:pt x="363" y="73"/>
                      </a:lnTo>
                      <a:lnTo>
                        <a:pt x="371" y="74"/>
                      </a:lnTo>
                      <a:lnTo>
                        <a:pt x="381" y="75"/>
                      </a:lnTo>
                      <a:lnTo>
                        <a:pt x="392" y="76"/>
                      </a:lnTo>
                      <a:lnTo>
                        <a:pt x="401" y="77"/>
                      </a:lnTo>
                      <a:lnTo>
                        <a:pt x="416" y="79"/>
                      </a:lnTo>
                      <a:lnTo>
                        <a:pt x="421" y="79"/>
                      </a:lnTo>
                      <a:lnTo>
                        <a:pt x="425" y="79"/>
                      </a:lnTo>
                      <a:lnTo>
                        <a:pt x="430" y="81"/>
                      </a:lnTo>
                      <a:lnTo>
                        <a:pt x="439" y="84"/>
                      </a:lnTo>
                      <a:lnTo>
                        <a:pt x="424" y="81"/>
                      </a:lnTo>
                      <a:lnTo>
                        <a:pt x="417" y="80"/>
                      </a:lnTo>
                      <a:lnTo>
                        <a:pt x="411" y="80"/>
                      </a:lnTo>
                      <a:lnTo>
                        <a:pt x="397" y="81"/>
                      </a:lnTo>
                      <a:lnTo>
                        <a:pt x="388" y="82"/>
                      </a:lnTo>
                      <a:lnTo>
                        <a:pt x="377" y="82"/>
                      </a:lnTo>
                      <a:lnTo>
                        <a:pt x="367" y="82"/>
                      </a:lnTo>
                      <a:lnTo>
                        <a:pt x="357" y="83"/>
                      </a:lnTo>
                      <a:lnTo>
                        <a:pt x="348" y="83"/>
                      </a:lnTo>
                      <a:lnTo>
                        <a:pt x="340" y="82"/>
                      </a:lnTo>
                      <a:lnTo>
                        <a:pt x="330" y="82"/>
                      </a:lnTo>
                      <a:lnTo>
                        <a:pt x="319" y="82"/>
                      </a:lnTo>
                      <a:lnTo>
                        <a:pt x="310" y="83"/>
                      </a:lnTo>
                      <a:lnTo>
                        <a:pt x="302" y="84"/>
                      </a:lnTo>
                      <a:lnTo>
                        <a:pt x="292" y="84"/>
                      </a:lnTo>
                      <a:lnTo>
                        <a:pt x="285" y="84"/>
                      </a:lnTo>
                      <a:lnTo>
                        <a:pt x="276" y="85"/>
                      </a:lnTo>
                      <a:lnTo>
                        <a:pt x="269" y="87"/>
                      </a:lnTo>
                      <a:lnTo>
                        <a:pt x="261" y="88"/>
                      </a:lnTo>
                      <a:lnTo>
                        <a:pt x="254" y="90"/>
                      </a:lnTo>
                      <a:lnTo>
                        <a:pt x="246" y="92"/>
                      </a:lnTo>
                      <a:lnTo>
                        <a:pt x="238" y="94"/>
                      </a:lnTo>
                      <a:lnTo>
                        <a:pt x="229" y="96"/>
                      </a:lnTo>
                      <a:lnTo>
                        <a:pt x="222" y="98"/>
                      </a:lnTo>
                      <a:lnTo>
                        <a:pt x="208" y="102"/>
                      </a:lnTo>
                      <a:lnTo>
                        <a:pt x="200" y="103"/>
                      </a:lnTo>
                      <a:lnTo>
                        <a:pt x="189" y="108"/>
                      </a:lnTo>
                      <a:lnTo>
                        <a:pt x="172" y="115"/>
                      </a:lnTo>
                      <a:lnTo>
                        <a:pt x="189" y="117"/>
                      </a:lnTo>
                      <a:lnTo>
                        <a:pt x="209" y="118"/>
                      </a:lnTo>
                      <a:lnTo>
                        <a:pt x="213" y="118"/>
                      </a:lnTo>
                      <a:lnTo>
                        <a:pt x="222" y="123"/>
                      </a:lnTo>
                      <a:lnTo>
                        <a:pt x="228" y="126"/>
                      </a:lnTo>
                      <a:lnTo>
                        <a:pt x="234" y="129"/>
                      </a:lnTo>
                      <a:lnTo>
                        <a:pt x="235" y="131"/>
                      </a:lnTo>
                      <a:lnTo>
                        <a:pt x="238" y="137"/>
                      </a:lnTo>
                      <a:lnTo>
                        <a:pt x="245" y="146"/>
                      </a:lnTo>
                      <a:lnTo>
                        <a:pt x="238" y="142"/>
                      </a:lnTo>
                      <a:lnTo>
                        <a:pt x="229" y="137"/>
                      </a:lnTo>
                      <a:lnTo>
                        <a:pt x="222" y="135"/>
                      </a:lnTo>
                      <a:lnTo>
                        <a:pt x="209" y="132"/>
                      </a:lnTo>
                      <a:lnTo>
                        <a:pt x="199" y="129"/>
                      </a:lnTo>
                      <a:lnTo>
                        <a:pt x="189" y="126"/>
                      </a:lnTo>
                      <a:lnTo>
                        <a:pt x="184" y="125"/>
                      </a:lnTo>
                      <a:lnTo>
                        <a:pt x="172" y="126"/>
                      </a:lnTo>
                      <a:lnTo>
                        <a:pt x="165" y="127"/>
                      </a:lnTo>
                      <a:lnTo>
                        <a:pt x="155" y="129"/>
                      </a:lnTo>
                      <a:lnTo>
                        <a:pt x="160" y="131"/>
                      </a:lnTo>
                      <a:lnTo>
                        <a:pt x="166" y="132"/>
                      </a:lnTo>
                      <a:lnTo>
                        <a:pt x="173" y="136"/>
                      </a:lnTo>
                      <a:lnTo>
                        <a:pt x="181" y="135"/>
                      </a:lnTo>
                      <a:lnTo>
                        <a:pt x="195" y="136"/>
                      </a:lnTo>
                      <a:lnTo>
                        <a:pt x="203" y="137"/>
                      </a:lnTo>
                      <a:lnTo>
                        <a:pt x="215" y="140"/>
                      </a:lnTo>
                      <a:lnTo>
                        <a:pt x="222" y="143"/>
                      </a:lnTo>
                      <a:lnTo>
                        <a:pt x="232" y="145"/>
                      </a:lnTo>
                      <a:lnTo>
                        <a:pt x="242" y="148"/>
                      </a:lnTo>
                      <a:lnTo>
                        <a:pt x="251" y="151"/>
                      </a:lnTo>
                      <a:lnTo>
                        <a:pt x="259" y="152"/>
                      </a:lnTo>
                      <a:lnTo>
                        <a:pt x="266" y="153"/>
                      </a:lnTo>
                      <a:lnTo>
                        <a:pt x="273" y="155"/>
                      </a:lnTo>
                      <a:lnTo>
                        <a:pt x="282" y="157"/>
                      </a:lnTo>
                      <a:lnTo>
                        <a:pt x="291" y="161"/>
                      </a:lnTo>
                      <a:lnTo>
                        <a:pt x="299" y="165"/>
                      </a:lnTo>
                      <a:lnTo>
                        <a:pt x="303" y="169"/>
                      </a:lnTo>
                      <a:lnTo>
                        <a:pt x="309" y="175"/>
                      </a:lnTo>
                      <a:lnTo>
                        <a:pt x="316" y="183"/>
                      </a:lnTo>
                      <a:lnTo>
                        <a:pt x="321" y="190"/>
                      </a:lnTo>
                      <a:lnTo>
                        <a:pt x="326" y="197"/>
                      </a:lnTo>
                      <a:lnTo>
                        <a:pt x="331" y="204"/>
                      </a:lnTo>
                      <a:lnTo>
                        <a:pt x="335" y="212"/>
                      </a:lnTo>
                      <a:lnTo>
                        <a:pt x="340" y="218"/>
                      </a:lnTo>
                      <a:lnTo>
                        <a:pt x="345" y="226"/>
                      </a:lnTo>
                      <a:lnTo>
                        <a:pt x="351" y="234"/>
                      </a:lnTo>
                      <a:lnTo>
                        <a:pt x="356" y="243"/>
                      </a:lnTo>
                      <a:lnTo>
                        <a:pt x="361" y="250"/>
                      </a:lnTo>
                      <a:lnTo>
                        <a:pt x="368" y="258"/>
                      </a:lnTo>
                      <a:lnTo>
                        <a:pt x="359" y="251"/>
                      </a:lnTo>
                      <a:lnTo>
                        <a:pt x="353" y="247"/>
                      </a:lnTo>
                      <a:lnTo>
                        <a:pt x="344" y="242"/>
                      </a:lnTo>
                      <a:lnTo>
                        <a:pt x="336" y="236"/>
                      </a:lnTo>
                      <a:lnTo>
                        <a:pt x="330" y="231"/>
                      </a:lnTo>
                      <a:lnTo>
                        <a:pt x="323" y="226"/>
                      </a:lnTo>
                      <a:lnTo>
                        <a:pt x="317" y="222"/>
                      </a:lnTo>
                      <a:lnTo>
                        <a:pt x="311" y="218"/>
                      </a:lnTo>
                      <a:lnTo>
                        <a:pt x="304" y="214"/>
                      </a:lnTo>
                      <a:lnTo>
                        <a:pt x="297" y="210"/>
                      </a:lnTo>
                      <a:lnTo>
                        <a:pt x="291" y="205"/>
                      </a:lnTo>
                      <a:lnTo>
                        <a:pt x="284" y="200"/>
                      </a:lnTo>
                      <a:lnTo>
                        <a:pt x="275" y="195"/>
                      </a:lnTo>
                      <a:lnTo>
                        <a:pt x="267" y="189"/>
                      </a:lnTo>
                      <a:lnTo>
                        <a:pt x="259" y="183"/>
                      </a:lnTo>
                      <a:lnTo>
                        <a:pt x="252" y="179"/>
                      </a:lnTo>
                      <a:lnTo>
                        <a:pt x="245" y="174"/>
                      </a:lnTo>
                      <a:lnTo>
                        <a:pt x="237" y="170"/>
                      </a:lnTo>
                      <a:lnTo>
                        <a:pt x="229" y="167"/>
                      </a:lnTo>
                      <a:lnTo>
                        <a:pt x="222" y="165"/>
                      </a:lnTo>
                      <a:lnTo>
                        <a:pt x="211" y="162"/>
                      </a:lnTo>
                      <a:lnTo>
                        <a:pt x="201" y="159"/>
                      </a:lnTo>
                      <a:lnTo>
                        <a:pt x="194" y="157"/>
                      </a:lnTo>
                      <a:lnTo>
                        <a:pt x="186" y="155"/>
                      </a:lnTo>
                      <a:lnTo>
                        <a:pt x="175" y="149"/>
                      </a:lnTo>
                      <a:lnTo>
                        <a:pt x="163" y="144"/>
                      </a:lnTo>
                      <a:lnTo>
                        <a:pt x="180" y="155"/>
                      </a:lnTo>
                      <a:lnTo>
                        <a:pt x="182" y="157"/>
                      </a:lnTo>
                      <a:lnTo>
                        <a:pt x="186" y="162"/>
                      </a:lnTo>
                      <a:lnTo>
                        <a:pt x="190" y="168"/>
                      </a:lnTo>
                      <a:lnTo>
                        <a:pt x="195" y="175"/>
                      </a:lnTo>
                      <a:lnTo>
                        <a:pt x="201" y="182"/>
                      </a:lnTo>
                      <a:lnTo>
                        <a:pt x="206" y="189"/>
                      </a:lnTo>
                      <a:lnTo>
                        <a:pt x="212" y="197"/>
                      </a:lnTo>
                      <a:lnTo>
                        <a:pt x="217" y="204"/>
                      </a:lnTo>
                      <a:lnTo>
                        <a:pt x="222" y="210"/>
                      </a:lnTo>
                      <a:lnTo>
                        <a:pt x="227" y="217"/>
                      </a:lnTo>
                      <a:lnTo>
                        <a:pt x="233" y="227"/>
                      </a:lnTo>
                      <a:lnTo>
                        <a:pt x="238" y="234"/>
                      </a:lnTo>
                      <a:lnTo>
                        <a:pt x="242" y="241"/>
                      </a:lnTo>
                      <a:lnTo>
                        <a:pt x="246" y="248"/>
                      </a:lnTo>
                      <a:lnTo>
                        <a:pt x="250" y="255"/>
                      </a:lnTo>
                      <a:lnTo>
                        <a:pt x="252" y="262"/>
                      </a:lnTo>
                      <a:lnTo>
                        <a:pt x="254" y="267"/>
                      </a:lnTo>
                      <a:lnTo>
                        <a:pt x="256" y="275"/>
                      </a:lnTo>
                      <a:lnTo>
                        <a:pt x="257" y="285"/>
                      </a:lnTo>
                      <a:lnTo>
                        <a:pt x="258" y="294"/>
                      </a:lnTo>
                      <a:lnTo>
                        <a:pt x="259" y="304"/>
                      </a:lnTo>
                      <a:lnTo>
                        <a:pt x="261" y="313"/>
                      </a:lnTo>
                      <a:lnTo>
                        <a:pt x="262" y="323"/>
                      </a:lnTo>
                      <a:lnTo>
                        <a:pt x="255" y="313"/>
                      </a:lnTo>
                      <a:lnTo>
                        <a:pt x="249" y="307"/>
                      </a:lnTo>
                      <a:lnTo>
                        <a:pt x="245" y="300"/>
                      </a:lnTo>
                      <a:lnTo>
                        <a:pt x="241" y="295"/>
                      </a:lnTo>
                      <a:lnTo>
                        <a:pt x="238" y="288"/>
                      </a:lnTo>
                      <a:lnTo>
                        <a:pt x="236" y="280"/>
                      </a:lnTo>
                      <a:lnTo>
                        <a:pt x="232" y="271"/>
                      </a:lnTo>
                      <a:lnTo>
                        <a:pt x="228" y="263"/>
                      </a:lnTo>
                      <a:lnTo>
                        <a:pt x="224" y="254"/>
                      </a:lnTo>
                      <a:lnTo>
                        <a:pt x="221" y="246"/>
                      </a:lnTo>
                      <a:lnTo>
                        <a:pt x="217" y="238"/>
                      </a:lnTo>
                      <a:lnTo>
                        <a:pt x="212" y="232"/>
                      </a:lnTo>
                      <a:lnTo>
                        <a:pt x="208" y="226"/>
                      </a:lnTo>
                      <a:lnTo>
                        <a:pt x="202" y="218"/>
                      </a:lnTo>
                      <a:lnTo>
                        <a:pt x="196" y="211"/>
                      </a:lnTo>
                      <a:lnTo>
                        <a:pt x="191" y="205"/>
                      </a:lnTo>
                      <a:lnTo>
                        <a:pt x="186" y="199"/>
                      </a:lnTo>
                      <a:lnTo>
                        <a:pt x="185" y="194"/>
                      </a:lnTo>
                      <a:lnTo>
                        <a:pt x="181" y="185"/>
                      </a:lnTo>
                      <a:lnTo>
                        <a:pt x="177" y="179"/>
                      </a:lnTo>
                      <a:lnTo>
                        <a:pt x="174" y="171"/>
                      </a:lnTo>
                      <a:lnTo>
                        <a:pt x="172" y="169"/>
                      </a:lnTo>
                      <a:lnTo>
                        <a:pt x="165" y="162"/>
                      </a:lnTo>
                      <a:lnTo>
                        <a:pt x="161" y="155"/>
                      </a:lnTo>
                      <a:lnTo>
                        <a:pt x="157" y="149"/>
                      </a:lnTo>
                      <a:lnTo>
                        <a:pt x="153" y="143"/>
                      </a:lnTo>
                      <a:lnTo>
                        <a:pt x="145" y="146"/>
                      </a:lnTo>
                      <a:lnTo>
                        <a:pt x="137" y="151"/>
                      </a:lnTo>
                      <a:lnTo>
                        <a:pt x="129" y="158"/>
                      </a:lnTo>
                      <a:lnTo>
                        <a:pt x="121" y="164"/>
                      </a:lnTo>
                      <a:lnTo>
                        <a:pt x="115" y="170"/>
                      </a:lnTo>
                      <a:lnTo>
                        <a:pt x="110" y="176"/>
                      </a:lnTo>
                      <a:lnTo>
                        <a:pt x="104" y="185"/>
                      </a:lnTo>
                      <a:lnTo>
                        <a:pt x="97" y="195"/>
                      </a:lnTo>
                      <a:lnTo>
                        <a:pt x="92" y="203"/>
                      </a:lnTo>
                      <a:lnTo>
                        <a:pt x="85" y="212"/>
                      </a:lnTo>
                      <a:lnTo>
                        <a:pt x="80" y="221"/>
                      </a:lnTo>
                      <a:lnTo>
                        <a:pt x="76" y="229"/>
                      </a:lnTo>
                      <a:lnTo>
                        <a:pt x="71" y="237"/>
                      </a:lnTo>
                      <a:lnTo>
                        <a:pt x="67" y="245"/>
                      </a:lnTo>
                      <a:lnTo>
                        <a:pt x="62" y="254"/>
                      </a:lnTo>
                      <a:lnTo>
                        <a:pt x="58" y="263"/>
                      </a:lnTo>
                      <a:lnTo>
                        <a:pt x="51" y="273"/>
                      </a:lnTo>
                      <a:lnTo>
                        <a:pt x="45" y="283"/>
                      </a:lnTo>
                      <a:lnTo>
                        <a:pt x="38" y="294"/>
                      </a:lnTo>
                      <a:lnTo>
                        <a:pt x="33" y="303"/>
                      </a:lnTo>
                      <a:lnTo>
                        <a:pt x="28" y="309"/>
                      </a:lnTo>
                      <a:lnTo>
                        <a:pt x="24" y="315"/>
                      </a:lnTo>
                      <a:lnTo>
                        <a:pt x="18" y="321"/>
                      </a:lnTo>
                      <a:lnTo>
                        <a:pt x="13" y="327"/>
                      </a:lnTo>
                      <a:lnTo>
                        <a:pt x="7" y="333"/>
                      </a:lnTo>
                      <a:lnTo>
                        <a:pt x="0" y="341"/>
                      </a:lnTo>
                      <a:lnTo>
                        <a:pt x="2" y="331"/>
                      </a:lnTo>
                      <a:lnTo>
                        <a:pt x="5" y="324"/>
                      </a:lnTo>
                      <a:lnTo>
                        <a:pt x="8" y="315"/>
                      </a:lnTo>
                      <a:lnTo>
                        <a:pt x="13" y="309"/>
                      </a:lnTo>
                      <a:lnTo>
                        <a:pt x="20" y="298"/>
                      </a:lnTo>
                      <a:lnTo>
                        <a:pt x="27" y="287"/>
                      </a:lnTo>
                      <a:lnTo>
                        <a:pt x="35" y="275"/>
                      </a:lnTo>
                      <a:lnTo>
                        <a:pt x="41" y="265"/>
                      </a:lnTo>
                      <a:lnTo>
                        <a:pt x="47" y="255"/>
                      </a:lnTo>
                      <a:lnTo>
                        <a:pt x="54" y="246"/>
                      </a:lnTo>
                      <a:lnTo>
                        <a:pt x="59" y="238"/>
                      </a:lnTo>
                      <a:lnTo>
                        <a:pt x="64" y="231"/>
                      </a:lnTo>
                      <a:lnTo>
                        <a:pt x="69" y="224"/>
                      </a:lnTo>
                      <a:lnTo>
                        <a:pt x="76" y="216"/>
                      </a:lnTo>
                      <a:lnTo>
                        <a:pt x="82" y="208"/>
                      </a:lnTo>
                      <a:lnTo>
                        <a:pt x="88" y="199"/>
                      </a:lnTo>
                      <a:lnTo>
                        <a:pt x="95" y="190"/>
                      </a:lnTo>
                      <a:lnTo>
                        <a:pt x="100" y="183"/>
                      </a:lnTo>
                      <a:lnTo>
                        <a:pt x="105" y="175"/>
                      </a:lnTo>
                      <a:lnTo>
                        <a:pt x="110" y="167"/>
                      </a:lnTo>
                      <a:lnTo>
                        <a:pt x="112" y="162"/>
                      </a:lnTo>
                      <a:lnTo>
                        <a:pt x="114" y="156"/>
                      </a:lnTo>
                      <a:lnTo>
                        <a:pt x="118" y="151"/>
                      </a:lnTo>
                      <a:lnTo>
                        <a:pt x="122" y="145"/>
                      </a:lnTo>
                      <a:lnTo>
                        <a:pt x="129" y="138"/>
                      </a:lnTo>
                      <a:lnTo>
                        <a:pt x="134" y="131"/>
                      </a:lnTo>
                      <a:lnTo>
                        <a:pt x="139" y="126"/>
                      </a:lnTo>
                      <a:lnTo>
                        <a:pt x="143" y="119"/>
                      </a:lnTo>
                      <a:lnTo>
                        <a:pt x="141" y="114"/>
                      </a:lnTo>
                      <a:lnTo>
                        <a:pt x="139" y="106"/>
                      </a:lnTo>
                      <a:lnTo>
                        <a:pt x="127" y="102"/>
                      </a:lnTo>
                      <a:lnTo>
                        <a:pt x="113" y="92"/>
                      </a:lnTo>
                      <a:lnTo>
                        <a:pt x="99" y="83"/>
                      </a:lnTo>
                      <a:lnTo>
                        <a:pt x="92" y="78"/>
                      </a:lnTo>
                      <a:lnTo>
                        <a:pt x="86" y="74"/>
                      </a:lnTo>
                      <a:lnTo>
                        <a:pt x="75" y="70"/>
                      </a:lnTo>
                      <a:lnTo>
                        <a:pt x="64" y="66"/>
                      </a:lnTo>
                      <a:lnTo>
                        <a:pt x="52" y="63"/>
                      </a:lnTo>
                      <a:lnTo>
                        <a:pt x="43" y="60"/>
                      </a:lnTo>
                      <a:lnTo>
                        <a:pt x="33" y="56"/>
                      </a:lnTo>
                      <a:lnTo>
                        <a:pt x="24" y="53"/>
                      </a:lnTo>
                      <a:lnTo>
                        <a:pt x="15" y="51"/>
                      </a:lnTo>
                      <a:lnTo>
                        <a:pt x="8" y="49"/>
                      </a:lnTo>
                      <a:lnTo>
                        <a:pt x="15" y="49"/>
                      </a:lnTo>
                      <a:lnTo>
                        <a:pt x="20" y="47"/>
                      </a:lnTo>
                      <a:lnTo>
                        <a:pt x="25" y="47"/>
                      </a:lnTo>
                      <a:lnTo>
                        <a:pt x="29" y="46"/>
                      </a:lnTo>
                      <a:lnTo>
                        <a:pt x="34" y="47"/>
                      </a:lnTo>
                      <a:lnTo>
                        <a:pt x="45" y="51"/>
                      </a:lnTo>
                      <a:lnTo>
                        <a:pt x="53" y="56"/>
                      </a:lnTo>
                      <a:lnTo>
                        <a:pt x="63" y="61"/>
                      </a:lnTo>
                      <a:lnTo>
                        <a:pt x="72" y="66"/>
                      </a:lnTo>
                      <a:lnTo>
                        <a:pt x="84" y="71"/>
                      </a:lnTo>
                      <a:lnTo>
                        <a:pt x="93" y="77"/>
                      </a:lnTo>
                      <a:lnTo>
                        <a:pt x="101" y="81"/>
                      </a:lnTo>
                      <a:lnTo>
                        <a:pt x="115" y="88"/>
                      </a:lnTo>
                      <a:lnTo>
                        <a:pt x="122" y="90"/>
                      </a:lnTo>
                      <a:lnTo>
                        <a:pt x="128" y="89"/>
                      </a:lnTo>
                      <a:lnTo>
                        <a:pt x="133" y="88"/>
                      </a:lnTo>
                      <a:lnTo>
                        <a:pt x="138" y="87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3" name="Freeform 17"/>
                <p:cNvSpPr>
                  <a:spLocks/>
                </p:cNvSpPr>
                <p:nvPr/>
              </p:nvSpPr>
              <p:spPr bwMode="ltGray">
                <a:xfrm>
                  <a:off x="1900" y="1641"/>
                  <a:ext cx="39" cy="193"/>
                </a:xfrm>
                <a:custGeom>
                  <a:avLst/>
                  <a:gdLst/>
                  <a:ahLst/>
                  <a:cxnLst>
                    <a:cxn ang="0">
                      <a:pos x="20" y="0"/>
                    </a:cxn>
                    <a:cxn ang="0">
                      <a:pos x="25" y="9"/>
                    </a:cxn>
                    <a:cxn ang="0">
                      <a:pos x="28" y="15"/>
                    </a:cxn>
                    <a:cxn ang="0">
                      <a:pos x="34" y="24"/>
                    </a:cxn>
                    <a:cxn ang="0">
                      <a:pos x="36" y="33"/>
                    </a:cxn>
                    <a:cxn ang="0">
                      <a:pos x="37" y="43"/>
                    </a:cxn>
                    <a:cxn ang="0">
                      <a:pos x="37" y="56"/>
                    </a:cxn>
                    <a:cxn ang="0">
                      <a:pos x="38" y="64"/>
                    </a:cxn>
                    <a:cxn ang="0">
                      <a:pos x="37" y="75"/>
                    </a:cxn>
                    <a:cxn ang="0">
                      <a:pos x="36" y="86"/>
                    </a:cxn>
                    <a:cxn ang="0">
                      <a:pos x="34" y="97"/>
                    </a:cxn>
                    <a:cxn ang="0">
                      <a:pos x="31" y="113"/>
                    </a:cxn>
                    <a:cxn ang="0">
                      <a:pos x="29" y="122"/>
                    </a:cxn>
                    <a:cxn ang="0">
                      <a:pos x="24" y="132"/>
                    </a:cxn>
                    <a:cxn ang="0">
                      <a:pos x="18" y="144"/>
                    </a:cxn>
                    <a:cxn ang="0">
                      <a:pos x="12" y="155"/>
                    </a:cxn>
                    <a:cxn ang="0">
                      <a:pos x="7" y="165"/>
                    </a:cxn>
                    <a:cxn ang="0">
                      <a:pos x="3" y="174"/>
                    </a:cxn>
                    <a:cxn ang="0">
                      <a:pos x="0" y="192"/>
                    </a:cxn>
                    <a:cxn ang="0">
                      <a:pos x="1" y="174"/>
                    </a:cxn>
                    <a:cxn ang="0">
                      <a:pos x="3" y="162"/>
                    </a:cxn>
                    <a:cxn ang="0">
                      <a:pos x="4" y="151"/>
                    </a:cxn>
                    <a:cxn ang="0">
                      <a:pos x="5" y="139"/>
                    </a:cxn>
                    <a:cxn ang="0">
                      <a:pos x="7" y="124"/>
                    </a:cxn>
                    <a:cxn ang="0">
                      <a:pos x="10" y="113"/>
                    </a:cxn>
                    <a:cxn ang="0">
                      <a:pos x="12" y="102"/>
                    </a:cxn>
                    <a:cxn ang="0">
                      <a:pos x="15" y="93"/>
                    </a:cxn>
                    <a:cxn ang="0">
                      <a:pos x="18" y="82"/>
                    </a:cxn>
                    <a:cxn ang="0">
                      <a:pos x="20" y="72"/>
                    </a:cxn>
                    <a:cxn ang="0">
                      <a:pos x="22" y="61"/>
                    </a:cxn>
                    <a:cxn ang="0">
                      <a:pos x="23" y="52"/>
                    </a:cxn>
                    <a:cxn ang="0">
                      <a:pos x="24" y="41"/>
                    </a:cxn>
                    <a:cxn ang="0">
                      <a:pos x="24" y="30"/>
                    </a:cxn>
                    <a:cxn ang="0">
                      <a:pos x="24" y="15"/>
                    </a:cxn>
                    <a:cxn ang="0">
                      <a:pos x="22" y="8"/>
                    </a:cxn>
                    <a:cxn ang="0">
                      <a:pos x="20" y="0"/>
                    </a:cxn>
                  </a:cxnLst>
                  <a:rect l="0" t="0" r="r" b="b"/>
                  <a:pathLst>
                    <a:path w="39" h="193">
                      <a:moveTo>
                        <a:pt x="20" y="0"/>
                      </a:moveTo>
                      <a:lnTo>
                        <a:pt x="25" y="9"/>
                      </a:lnTo>
                      <a:lnTo>
                        <a:pt x="28" y="15"/>
                      </a:lnTo>
                      <a:lnTo>
                        <a:pt x="34" y="24"/>
                      </a:lnTo>
                      <a:lnTo>
                        <a:pt x="36" y="33"/>
                      </a:lnTo>
                      <a:lnTo>
                        <a:pt x="37" y="43"/>
                      </a:lnTo>
                      <a:lnTo>
                        <a:pt x="37" y="56"/>
                      </a:lnTo>
                      <a:lnTo>
                        <a:pt x="38" y="64"/>
                      </a:lnTo>
                      <a:lnTo>
                        <a:pt x="37" y="75"/>
                      </a:lnTo>
                      <a:lnTo>
                        <a:pt x="36" y="86"/>
                      </a:lnTo>
                      <a:lnTo>
                        <a:pt x="34" y="97"/>
                      </a:lnTo>
                      <a:lnTo>
                        <a:pt x="31" y="113"/>
                      </a:lnTo>
                      <a:lnTo>
                        <a:pt x="29" y="122"/>
                      </a:lnTo>
                      <a:lnTo>
                        <a:pt x="24" y="132"/>
                      </a:lnTo>
                      <a:lnTo>
                        <a:pt x="18" y="144"/>
                      </a:lnTo>
                      <a:lnTo>
                        <a:pt x="12" y="155"/>
                      </a:lnTo>
                      <a:lnTo>
                        <a:pt x="7" y="165"/>
                      </a:lnTo>
                      <a:lnTo>
                        <a:pt x="3" y="174"/>
                      </a:lnTo>
                      <a:lnTo>
                        <a:pt x="0" y="192"/>
                      </a:lnTo>
                      <a:lnTo>
                        <a:pt x="1" y="174"/>
                      </a:lnTo>
                      <a:lnTo>
                        <a:pt x="3" y="162"/>
                      </a:lnTo>
                      <a:lnTo>
                        <a:pt x="4" y="151"/>
                      </a:lnTo>
                      <a:lnTo>
                        <a:pt x="5" y="139"/>
                      </a:lnTo>
                      <a:lnTo>
                        <a:pt x="7" y="124"/>
                      </a:lnTo>
                      <a:lnTo>
                        <a:pt x="10" y="113"/>
                      </a:lnTo>
                      <a:lnTo>
                        <a:pt x="12" y="102"/>
                      </a:lnTo>
                      <a:lnTo>
                        <a:pt x="15" y="93"/>
                      </a:lnTo>
                      <a:lnTo>
                        <a:pt x="18" y="82"/>
                      </a:lnTo>
                      <a:lnTo>
                        <a:pt x="20" y="72"/>
                      </a:lnTo>
                      <a:lnTo>
                        <a:pt x="22" y="61"/>
                      </a:lnTo>
                      <a:lnTo>
                        <a:pt x="23" y="52"/>
                      </a:lnTo>
                      <a:lnTo>
                        <a:pt x="24" y="41"/>
                      </a:lnTo>
                      <a:lnTo>
                        <a:pt x="24" y="30"/>
                      </a:lnTo>
                      <a:lnTo>
                        <a:pt x="24" y="15"/>
                      </a:lnTo>
                      <a:lnTo>
                        <a:pt x="22" y="8"/>
                      </a:lnTo>
                      <a:lnTo>
                        <a:pt x="20" y="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4" name="Freeform 18"/>
                <p:cNvSpPr>
                  <a:spLocks/>
                </p:cNvSpPr>
                <p:nvPr/>
              </p:nvSpPr>
              <p:spPr bwMode="ltGray">
                <a:xfrm>
                  <a:off x="1719" y="1535"/>
                  <a:ext cx="168" cy="50"/>
                </a:xfrm>
                <a:custGeom>
                  <a:avLst/>
                  <a:gdLst/>
                  <a:ahLst/>
                  <a:cxnLst>
                    <a:cxn ang="0">
                      <a:pos x="170" y="49"/>
                    </a:cxn>
                    <a:cxn ang="0">
                      <a:pos x="167" y="40"/>
                    </a:cxn>
                    <a:cxn ang="0">
                      <a:pos x="163" y="33"/>
                    </a:cxn>
                    <a:cxn ang="0">
                      <a:pos x="160" y="31"/>
                    </a:cxn>
                    <a:cxn ang="0">
                      <a:pos x="153" y="29"/>
                    </a:cxn>
                    <a:cxn ang="0">
                      <a:pos x="147" y="27"/>
                    </a:cxn>
                    <a:cxn ang="0">
                      <a:pos x="140" y="29"/>
                    </a:cxn>
                    <a:cxn ang="0">
                      <a:pos x="132" y="30"/>
                    </a:cxn>
                    <a:cxn ang="0">
                      <a:pos x="123" y="27"/>
                    </a:cxn>
                    <a:cxn ang="0">
                      <a:pos x="111" y="22"/>
                    </a:cxn>
                    <a:cxn ang="0">
                      <a:pos x="100" y="18"/>
                    </a:cxn>
                    <a:cxn ang="0">
                      <a:pos x="92" y="16"/>
                    </a:cxn>
                    <a:cxn ang="0">
                      <a:pos x="80" y="12"/>
                    </a:cxn>
                    <a:cxn ang="0">
                      <a:pos x="67" y="8"/>
                    </a:cxn>
                    <a:cxn ang="0">
                      <a:pos x="55" y="5"/>
                    </a:cxn>
                    <a:cxn ang="0">
                      <a:pos x="42" y="1"/>
                    </a:cxn>
                    <a:cxn ang="0">
                      <a:pos x="28" y="1"/>
                    </a:cxn>
                    <a:cxn ang="0">
                      <a:pos x="15" y="0"/>
                    </a:cxn>
                    <a:cxn ang="0">
                      <a:pos x="12" y="1"/>
                    </a:cxn>
                    <a:cxn ang="0">
                      <a:pos x="7" y="4"/>
                    </a:cxn>
                    <a:cxn ang="0">
                      <a:pos x="3" y="7"/>
                    </a:cxn>
                    <a:cxn ang="0">
                      <a:pos x="0" y="11"/>
                    </a:cxn>
                    <a:cxn ang="0">
                      <a:pos x="5" y="11"/>
                    </a:cxn>
                    <a:cxn ang="0">
                      <a:pos x="12" y="12"/>
                    </a:cxn>
                    <a:cxn ang="0">
                      <a:pos x="19" y="12"/>
                    </a:cxn>
                    <a:cxn ang="0">
                      <a:pos x="23" y="11"/>
                    </a:cxn>
                    <a:cxn ang="0">
                      <a:pos x="30" y="11"/>
                    </a:cxn>
                    <a:cxn ang="0">
                      <a:pos x="39" y="11"/>
                    </a:cxn>
                    <a:cxn ang="0">
                      <a:pos x="51" y="11"/>
                    </a:cxn>
                    <a:cxn ang="0">
                      <a:pos x="61" y="12"/>
                    </a:cxn>
                    <a:cxn ang="0">
                      <a:pos x="71" y="14"/>
                    </a:cxn>
                    <a:cxn ang="0">
                      <a:pos x="81" y="15"/>
                    </a:cxn>
                    <a:cxn ang="0">
                      <a:pos x="91" y="16"/>
                    </a:cxn>
                    <a:cxn ang="0">
                      <a:pos x="99" y="19"/>
                    </a:cxn>
                    <a:cxn ang="0">
                      <a:pos x="108" y="23"/>
                    </a:cxn>
                    <a:cxn ang="0">
                      <a:pos x="116" y="27"/>
                    </a:cxn>
                    <a:cxn ang="0">
                      <a:pos x="125" y="31"/>
                    </a:cxn>
                    <a:cxn ang="0">
                      <a:pos x="129" y="32"/>
                    </a:cxn>
                    <a:cxn ang="0">
                      <a:pos x="134" y="31"/>
                    </a:cxn>
                    <a:cxn ang="0">
                      <a:pos x="140" y="34"/>
                    </a:cxn>
                    <a:cxn ang="0">
                      <a:pos x="146" y="37"/>
                    </a:cxn>
                    <a:cxn ang="0">
                      <a:pos x="152" y="40"/>
                    </a:cxn>
                    <a:cxn ang="0">
                      <a:pos x="161" y="44"/>
                    </a:cxn>
                    <a:cxn ang="0">
                      <a:pos x="167" y="46"/>
                    </a:cxn>
                    <a:cxn ang="0">
                      <a:pos x="170" y="49"/>
                    </a:cxn>
                  </a:cxnLst>
                  <a:rect l="0" t="0" r="r" b="b"/>
                  <a:pathLst>
                    <a:path w="171" h="50">
                      <a:moveTo>
                        <a:pt x="170" y="49"/>
                      </a:moveTo>
                      <a:lnTo>
                        <a:pt x="167" y="40"/>
                      </a:lnTo>
                      <a:lnTo>
                        <a:pt x="163" y="33"/>
                      </a:lnTo>
                      <a:lnTo>
                        <a:pt x="160" y="31"/>
                      </a:lnTo>
                      <a:lnTo>
                        <a:pt x="153" y="29"/>
                      </a:lnTo>
                      <a:lnTo>
                        <a:pt x="147" y="27"/>
                      </a:lnTo>
                      <a:lnTo>
                        <a:pt x="140" y="29"/>
                      </a:lnTo>
                      <a:lnTo>
                        <a:pt x="132" y="30"/>
                      </a:lnTo>
                      <a:lnTo>
                        <a:pt x="123" y="27"/>
                      </a:lnTo>
                      <a:lnTo>
                        <a:pt x="111" y="22"/>
                      </a:lnTo>
                      <a:lnTo>
                        <a:pt x="100" y="18"/>
                      </a:lnTo>
                      <a:lnTo>
                        <a:pt x="92" y="16"/>
                      </a:lnTo>
                      <a:lnTo>
                        <a:pt x="80" y="12"/>
                      </a:lnTo>
                      <a:lnTo>
                        <a:pt x="67" y="8"/>
                      </a:lnTo>
                      <a:lnTo>
                        <a:pt x="55" y="5"/>
                      </a:lnTo>
                      <a:lnTo>
                        <a:pt x="42" y="1"/>
                      </a:lnTo>
                      <a:lnTo>
                        <a:pt x="28" y="1"/>
                      </a:lnTo>
                      <a:lnTo>
                        <a:pt x="15" y="0"/>
                      </a:lnTo>
                      <a:lnTo>
                        <a:pt x="12" y="1"/>
                      </a:lnTo>
                      <a:lnTo>
                        <a:pt x="7" y="4"/>
                      </a:lnTo>
                      <a:lnTo>
                        <a:pt x="3" y="7"/>
                      </a:lnTo>
                      <a:lnTo>
                        <a:pt x="0" y="11"/>
                      </a:lnTo>
                      <a:lnTo>
                        <a:pt x="5" y="11"/>
                      </a:lnTo>
                      <a:lnTo>
                        <a:pt x="12" y="12"/>
                      </a:lnTo>
                      <a:lnTo>
                        <a:pt x="19" y="12"/>
                      </a:lnTo>
                      <a:lnTo>
                        <a:pt x="23" y="11"/>
                      </a:lnTo>
                      <a:lnTo>
                        <a:pt x="30" y="11"/>
                      </a:lnTo>
                      <a:lnTo>
                        <a:pt x="39" y="11"/>
                      </a:lnTo>
                      <a:lnTo>
                        <a:pt x="51" y="11"/>
                      </a:lnTo>
                      <a:lnTo>
                        <a:pt x="61" y="12"/>
                      </a:lnTo>
                      <a:lnTo>
                        <a:pt x="71" y="14"/>
                      </a:lnTo>
                      <a:lnTo>
                        <a:pt x="81" y="15"/>
                      </a:lnTo>
                      <a:lnTo>
                        <a:pt x="91" y="16"/>
                      </a:lnTo>
                      <a:lnTo>
                        <a:pt x="99" y="19"/>
                      </a:lnTo>
                      <a:lnTo>
                        <a:pt x="108" y="23"/>
                      </a:lnTo>
                      <a:lnTo>
                        <a:pt x="116" y="27"/>
                      </a:lnTo>
                      <a:lnTo>
                        <a:pt x="125" y="31"/>
                      </a:lnTo>
                      <a:lnTo>
                        <a:pt x="129" y="32"/>
                      </a:lnTo>
                      <a:lnTo>
                        <a:pt x="134" y="31"/>
                      </a:lnTo>
                      <a:lnTo>
                        <a:pt x="140" y="34"/>
                      </a:lnTo>
                      <a:lnTo>
                        <a:pt x="146" y="37"/>
                      </a:lnTo>
                      <a:lnTo>
                        <a:pt x="152" y="40"/>
                      </a:lnTo>
                      <a:lnTo>
                        <a:pt x="161" y="44"/>
                      </a:lnTo>
                      <a:lnTo>
                        <a:pt x="167" y="46"/>
                      </a:lnTo>
                      <a:lnTo>
                        <a:pt x="170" y="4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795" name="Freeform 19"/>
                <p:cNvSpPr>
                  <a:spLocks/>
                </p:cNvSpPr>
                <p:nvPr/>
              </p:nvSpPr>
              <p:spPr bwMode="ltGray">
                <a:xfrm>
                  <a:off x="1707" y="1563"/>
                  <a:ext cx="177" cy="21"/>
                </a:xfrm>
                <a:custGeom>
                  <a:avLst/>
                  <a:gdLst/>
                  <a:ahLst/>
                  <a:cxnLst>
                    <a:cxn ang="0">
                      <a:pos x="176" y="20"/>
                    </a:cxn>
                    <a:cxn ang="0">
                      <a:pos x="171" y="18"/>
                    </a:cxn>
                    <a:cxn ang="0">
                      <a:pos x="166" y="16"/>
                    </a:cxn>
                    <a:cxn ang="0">
                      <a:pos x="161" y="13"/>
                    </a:cxn>
                    <a:cxn ang="0">
                      <a:pos x="155" y="12"/>
                    </a:cxn>
                    <a:cxn ang="0">
                      <a:pos x="149" y="10"/>
                    </a:cxn>
                    <a:cxn ang="0">
                      <a:pos x="141" y="6"/>
                    </a:cxn>
                    <a:cxn ang="0">
                      <a:pos x="134" y="3"/>
                    </a:cxn>
                    <a:cxn ang="0">
                      <a:pos x="128" y="2"/>
                    </a:cxn>
                    <a:cxn ang="0">
                      <a:pos x="120" y="3"/>
                    </a:cxn>
                    <a:cxn ang="0">
                      <a:pos x="110" y="5"/>
                    </a:cxn>
                    <a:cxn ang="0">
                      <a:pos x="106" y="5"/>
                    </a:cxn>
                    <a:cxn ang="0">
                      <a:pos x="93" y="3"/>
                    </a:cxn>
                    <a:cxn ang="0">
                      <a:pos x="78" y="1"/>
                    </a:cxn>
                    <a:cxn ang="0">
                      <a:pos x="69" y="0"/>
                    </a:cxn>
                    <a:cxn ang="0">
                      <a:pos x="57" y="0"/>
                    </a:cxn>
                    <a:cxn ang="0">
                      <a:pos x="44" y="0"/>
                    </a:cxn>
                    <a:cxn ang="0">
                      <a:pos x="36" y="1"/>
                    </a:cxn>
                    <a:cxn ang="0">
                      <a:pos x="27" y="2"/>
                    </a:cxn>
                    <a:cxn ang="0">
                      <a:pos x="18" y="3"/>
                    </a:cxn>
                    <a:cxn ang="0">
                      <a:pos x="9" y="4"/>
                    </a:cxn>
                    <a:cxn ang="0">
                      <a:pos x="8" y="8"/>
                    </a:cxn>
                    <a:cxn ang="0">
                      <a:pos x="7" y="11"/>
                    </a:cxn>
                    <a:cxn ang="0">
                      <a:pos x="4" y="15"/>
                    </a:cxn>
                    <a:cxn ang="0">
                      <a:pos x="0" y="17"/>
                    </a:cxn>
                    <a:cxn ang="0">
                      <a:pos x="7" y="16"/>
                    </a:cxn>
                    <a:cxn ang="0">
                      <a:pos x="15" y="14"/>
                    </a:cxn>
                    <a:cxn ang="0">
                      <a:pos x="22" y="12"/>
                    </a:cxn>
                    <a:cxn ang="0">
                      <a:pos x="29" y="11"/>
                    </a:cxn>
                    <a:cxn ang="0">
                      <a:pos x="37" y="10"/>
                    </a:cxn>
                    <a:cxn ang="0">
                      <a:pos x="50" y="10"/>
                    </a:cxn>
                    <a:cxn ang="0">
                      <a:pos x="63" y="8"/>
                    </a:cxn>
                    <a:cxn ang="0">
                      <a:pos x="79" y="8"/>
                    </a:cxn>
                    <a:cxn ang="0">
                      <a:pos x="94" y="7"/>
                    </a:cxn>
                    <a:cxn ang="0">
                      <a:pos x="108" y="6"/>
                    </a:cxn>
                    <a:cxn ang="0">
                      <a:pos x="120" y="7"/>
                    </a:cxn>
                    <a:cxn ang="0">
                      <a:pos x="129" y="10"/>
                    </a:cxn>
                    <a:cxn ang="0">
                      <a:pos x="138" y="12"/>
                    </a:cxn>
                    <a:cxn ang="0">
                      <a:pos x="148" y="14"/>
                    </a:cxn>
                    <a:cxn ang="0">
                      <a:pos x="159" y="17"/>
                    </a:cxn>
                    <a:cxn ang="0">
                      <a:pos x="167" y="18"/>
                    </a:cxn>
                    <a:cxn ang="0">
                      <a:pos x="176" y="20"/>
                    </a:cxn>
                  </a:cxnLst>
                  <a:rect l="0" t="0" r="r" b="b"/>
                  <a:pathLst>
                    <a:path w="177" h="21">
                      <a:moveTo>
                        <a:pt x="176" y="20"/>
                      </a:moveTo>
                      <a:lnTo>
                        <a:pt x="171" y="18"/>
                      </a:lnTo>
                      <a:lnTo>
                        <a:pt x="166" y="16"/>
                      </a:lnTo>
                      <a:lnTo>
                        <a:pt x="161" y="13"/>
                      </a:lnTo>
                      <a:lnTo>
                        <a:pt x="155" y="12"/>
                      </a:lnTo>
                      <a:lnTo>
                        <a:pt x="149" y="10"/>
                      </a:lnTo>
                      <a:lnTo>
                        <a:pt x="141" y="6"/>
                      </a:lnTo>
                      <a:lnTo>
                        <a:pt x="134" y="3"/>
                      </a:lnTo>
                      <a:lnTo>
                        <a:pt x="128" y="2"/>
                      </a:lnTo>
                      <a:lnTo>
                        <a:pt x="120" y="3"/>
                      </a:lnTo>
                      <a:lnTo>
                        <a:pt x="110" y="5"/>
                      </a:lnTo>
                      <a:lnTo>
                        <a:pt x="106" y="5"/>
                      </a:lnTo>
                      <a:lnTo>
                        <a:pt x="93" y="3"/>
                      </a:lnTo>
                      <a:lnTo>
                        <a:pt x="78" y="1"/>
                      </a:lnTo>
                      <a:lnTo>
                        <a:pt x="69" y="0"/>
                      </a:lnTo>
                      <a:lnTo>
                        <a:pt x="57" y="0"/>
                      </a:lnTo>
                      <a:lnTo>
                        <a:pt x="44" y="0"/>
                      </a:lnTo>
                      <a:lnTo>
                        <a:pt x="36" y="1"/>
                      </a:lnTo>
                      <a:lnTo>
                        <a:pt x="27" y="2"/>
                      </a:lnTo>
                      <a:lnTo>
                        <a:pt x="18" y="3"/>
                      </a:lnTo>
                      <a:lnTo>
                        <a:pt x="9" y="4"/>
                      </a:lnTo>
                      <a:lnTo>
                        <a:pt x="8" y="8"/>
                      </a:lnTo>
                      <a:lnTo>
                        <a:pt x="7" y="11"/>
                      </a:lnTo>
                      <a:lnTo>
                        <a:pt x="4" y="15"/>
                      </a:lnTo>
                      <a:lnTo>
                        <a:pt x="0" y="17"/>
                      </a:lnTo>
                      <a:lnTo>
                        <a:pt x="7" y="16"/>
                      </a:lnTo>
                      <a:lnTo>
                        <a:pt x="15" y="14"/>
                      </a:lnTo>
                      <a:lnTo>
                        <a:pt x="22" y="12"/>
                      </a:lnTo>
                      <a:lnTo>
                        <a:pt x="29" y="11"/>
                      </a:lnTo>
                      <a:lnTo>
                        <a:pt x="37" y="10"/>
                      </a:lnTo>
                      <a:lnTo>
                        <a:pt x="50" y="10"/>
                      </a:lnTo>
                      <a:lnTo>
                        <a:pt x="63" y="8"/>
                      </a:lnTo>
                      <a:lnTo>
                        <a:pt x="79" y="8"/>
                      </a:lnTo>
                      <a:lnTo>
                        <a:pt x="94" y="7"/>
                      </a:lnTo>
                      <a:lnTo>
                        <a:pt x="108" y="6"/>
                      </a:lnTo>
                      <a:lnTo>
                        <a:pt x="120" y="7"/>
                      </a:lnTo>
                      <a:lnTo>
                        <a:pt x="129" y="10"/>
                      </a:lnTo>
                      <a:lnTo>
                        <a:pt x="138" y="12"/>
                      </a:lnTo>
                      <a:lnTo>
                        <a:pt x="148" y="14"/>
                      </a:lnTo>
                      <a:lnTo>
                        <a:pt x="159" y="17"/>
                      </a:lnTo>
                      <a:lnTo>
                        <a:pt x="167" y="18"/>
                      </a:lnTo>
                      <a:lnTo>
                        <a:pt x="176" y="20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sp>
            <p:nvSpPr>
              <p:cNvPr id="75796" name="Freeform 20"/>
              <p:cNvSpPr>
                <a:spLocks/>
              </p:cNvSpPr>
              <p:nvPr/>
            </p:nvSpPr>
            <p:spPr bwMode="ltGray">
              <a:xfrm>
                <a:off x="1691" y="1023"/>
                <a:ext cx="261" cy="374"/>
              </a:xfrm>
              <a:custGeom>
                <a:avLst/>
                <a:gdLst/>
                <a:ahLst/>
                <a:cxnLst>
                  <a:cxn ang="0">
                    <a:pos x="82" y="162"/>
                  </a:cxn>
                  <a:cxn ang="0">
                    <a:pos x="90" y="154"/>
                  </a:cxn>
                  <a:cxn ang="0">
                    <a:pos x="76" y="104"/>
                  </a:cxn>
                  <a:cxn ang="0">
                    <a:pos x="54" y="56"/>
                  </a:cxn>
                  <a:cxn ang="0">
                    <a:pos x="31" y="33"/>
                  </a:cxn>
                  <a:cxn ang="0">
                    <a:pos x="51" y="45"/>
                  </a:cxn>
                  <a:cxn ang="0">
                    <a:pos x="72" y="84"/>
                  </a:cxn>
                  <a:cxn ang="0">
                    <a:pos x="92" y="126"/>
                  </a:cxn>
                  <a:cxn ang="0">
                    <a:pos x="106" y="168"/>
                  </a:cxn>
                  <a:cxn ang="0">
                    <a:pos x="118" y="150"/>
                  </a:cxn>
                  <a:cxn ang="0">
                    <a:pos x="121" y="114"/>
                  </a:cxn>
                  <a:cxn ang="0">
                    <a:pos x="125" y="65"/>
                  </a:cxn>
                  <a:cxn ang="0">
                    <a:pos x="136" y="26"/>
                  </a:cxn>
                  <a:cxn ang="0">
                    <a:pos x="143" y="12"/>
                  </a:cxn>
                  <a:cxn ang="0">
                    <a:pos x="136" y="53"/>
                  </a:cxn>
                  <a:cxn ang="0">
                    <a:pos x="132" y="106"/>
                  </a:cxn>
                  <a:cxn ang="0">
                    <a:pos x="130" y="155"/>
                  </a:cxn>
                  <a:cxn ang="0">
                    <a:pos x="136" y="183"/>
                  </a:cxn>
                  <a:cxn ang="0">
                    <a:pos x="166" y="177"/>
                  </a:cxn>
                  <a:cxn ang="0">
                    <a:pos x="205" y="178"/>
                  </a:cxn>
                  <a:cxn ang="0">
                    <a:pos x="236" y="193"/>
                  </a:cxn>
                  <a:cxn ang="0">
                    <a:pos x="260" y="227"/>
                  </a:cxn>
                  <a:cxn ang="0">
                    <a:pos x="231" y="222"/>
                  </a:cxn>
                  <a:cxn ang="0">
                    <a:pos x="200" y="211"/>
                  </a:cxn>
                  <a:cxn ang="0">
                    <a:pos x="159" y="204"/>
                  </a:cxn>
                  <a:cxn ang="0">
                    <a:pos x="132" y="208"/>
                  </a:cxn>
                  <a:cxn ang="0">
                    <a:pos x="147" y="224"/>
                  </a:cxn>
                  <a:cxn ang="0">
                    <a:pos x="182" y="233"/>
                  </a:cxn>
                  <a:cxn ang="0">
                    <a:pos x="217" y="240"/>
                  </a:cxn>
                  <a:cxn ang="0">
                    <a:pos x="243" y="264"/>
                  </a:cxn>
                  <a:cxn ang="0">
                    <a:pos x="256" y="297"/>
                  </a:cxn>
                  <a:cxn ang="0">
                    <a:pos x="224" y="277"/>
                  </a:cxn>
                  <a:cxn ang="0">
                    <a:pos x="191" y="256"/>
                  </a:cxn>
                  <a:cxn ang="0">
                    <a:pos x="160" y="238"/>
                  </a:cxn>
                  <a:cxn ang="0">
                    <a:pos x="136" y="230"/>
                  </a:cxn>
                  <a:cxn ang="0">
                    <a:pos x="121" y="246"/>
                  </a:cxn>
                  <a:cxn ang="0">
                    <a:pos x="135" y="290"/>
                  </a:cxn>
                  <a:cxn ang="0">
                    <a:pos x="145" y="342"/>
                  </a:cxn>
                  <a:cxn ang="0">
                    <a:pos x="127" y="346"/>
                  </a:cxn>
                  <a:cxn ang="0">
                    <a:pos x="116" y="290"/>
                  </a:cxn>
                  <a:cxn ang="0">
                    <a:pos x="101" y="256"/>
                  </a:cxn>
                  <a:cxn ang="0">
                    <a:pos x="83" y="274"/>
                  </a:cxn>
                  <a:cxn ang="0">
                    <a:pos x="64" y="309"/>
                  </a:cxn>
                  <a:cxn ang="0">
                    <a:pos x="44" y="360"/>
                  </a:cxn>
                  <a:cxn ang="0">
                    <a:pos x="51" y="314"/>
                  </a:cxn>
                  <a:cxn ang="0">
                    <a:pos x="69" y="272"/>
                  </a:cxn>
                  <a:cxn ang="0">
                    <a:pos x="91" y="238"/>
                  </a:cxn>
                  <a:cxn ang="0">
                    <a:pos x="99" y="212"/>
                  </a:cxn>
                  <a:cxn ang="0">
                    <a:pos x="77" y="226"/>
                  </a:cxn>
                  <a:cxn ang="0">
                    <a:pos x="52" y="261"/>
                  </a:cxn>
                  <a:cxn ang="0">
                    <a:pos x="28" y="301"/>
                  </a:cxn>
                  <a:cxn ang="0">
                    <a:pos x="24" y="288"/>
                  </a:cxn>
                  <a:cxn ang="0">
                    <a:pos x="42" y="262"/>
                  </a:cxn>
                  <a:cxn ang="0">
                    <a:pos x="71" y="229"/>
                  </a:cxn>
                  <a:cxn ang="0">
                    <a:pos x="101" y="206"/>
                  </a:cxn>
                  <a:cxn ang="0">
                    <a:pos x="73" y="180"/>
                  </a:cxn>
                  <a:cxn ang="0">
                    <a:pos x="46" y="148"/>
                  </a:cxn>
                  <a:cxn ang="0">
                    <a:pos x="17" y="118"/>
                  </a:cxn>
                  <a:cxn ang="0">
                    <a:pos x="3" y="98"/>
                  </a:cxn>
                  <a:cxn ang="0">
                    <a:pos x="32" y="115"/>
                  </a:cxn>
                  <a:cxn ang="0">
                    <a:pos x="64" y="145"/>
                  </a:cxn>
                </a:cxnLst>
                <a:rect l="0" t="0" r="r" b="b"/>
                <a:pathLst>
                  <a:path w="261" h="374">
                    <a:moveTo>
                      <a:pt x="64" y="145"/>
                    </a:moveTo>
                    <a:lnTo>
                      <a:pt x="68" y="150"/>
                    </a:lnTo>
                    <a:lnTo>
                      <a:pt x="72" y="154"/>
                    </a:lnTo>
                    <a:lnTo>
                      <a:pt x="77" y="157"/>
                    </a:lnTo>
                    <a:lnTo>
                      <a:pt x="82" y="162"/>
                    </a:lnTo>
                    <a:lnTo>
                      <a:pt x="86" y="165"/>
                    </a:lnTo>
                    <a:lnTo>
                      <a:pt x="91" y="168"/>
                    </a:lnTo>
                    <a:lnTo>
                      <a:pt x="94" y="170"/>
                    </a:lnTo>
                    <a:lnTo>
                      <a:pt x="92" y="162"/>
                    </a:lnTo>
                    <a:lnTo>
                      <a:pt x="90" y="154"/>
                    </a:lnTo>
                    <a:lnTo>
                      <a:pt x="87" y="143"/>
                    </a:lnTo>
                    <a:lnTo>
                      <a:pt x="85" y="134"/>
                    </a:lnTo>
                    <a:lnTo>
                      <a:pt x="82" y="124"/>
                    </a:lnTo>
                    <a:lnTo>
                      <a:pt x="80" y="114"/>
                    </a:lnTo>
                    <a:lnTo>
                      <a:pt x="76" y="104"/>
                    </a:lnTo>
                    <a:lnTo>
                      <a:pt x="72" y="93"/>
                    </a:lnTo>
                    <a:lnTo>
                      <a:pt x="68" y="84"/>
                    </a:lnTo>
                    <a:lnTo>
                      <a:pt x="63" y="71"/>
                    </a:lnTo>
                    <a:lnTo>
                      <a:pt x="59" y="63"/>
                    </a:lnTo>
                    <a:lnTo>
                      <a:pt x="54" y="56"/>
                    </a:lnTo>
                    <a:lnTo>
                      <a:pt x="50" y="48"/>
                    </a:lnTo>
                    <a:lnTo>
                      <a:pt x="44" y="42"/>
                    </a:lnTo>
                    <a:lnTo>
                      <a:pt x="39" y="38"/>
                    </a:lnTo>
                    <a:lnTo>
                      <a:pt x="34" y="35"/>
                    </a:lnTo>
                    <a:lnTo>
                      <a:pt x="31" y="33"/>
                    </a:lnTo>
                    <a:lnTo>
                      <a:pt x="35" y="32"/>
                    </a:lnTo>
                    <a:lnTo>
                      <a:pt x="37" y="33"/>
                    </a:lnTo>
                    <a:lnTo>
                      <a:pt x="41" y="34"/>
                    </a:lnTo>
                    <a:lnTo>
                      <a:pt x="45" y="39"/>
                    </a:lnTo>
                    <a:lnTo>
                      <a:pt x="51" y="45"/>
                    </a:lnTo>
                    <a:lnTo>
                      <a:pt x="55" y="50"/>
                    </a:lnTo>
                    <a:lnTo>
                      <a:pt x="58" y="56"/>
                    </a:lnTo>
                    <a:lnTo>
                      <a:pt x="63" y="64"/>
                    </a:lnTo>
                    <a:lnTo>
                      <a:pt x="68" y="75"/>
                    </a:lnTo>
                    <a:lnTo>
                      <a:pt x="72" y="84"/>
                    </a:lnTo>
                    <a:lnTo>
                      <a:pt x="77" y="94"/>
                    </a:lnTo>
                    <a:lnTo>
                      <a:pt x="81" y="101"/>
                    </a:lnTo>
                    <a:lnTo>
                      <a:pt x="86" y="109"/>
                    </a:lnTo>
                    <a:lnTo>
                      <a:pt x="89" y="117"/>
                    </a:lnTo>
                    <a:lnTo>
                      <a:pt x="92" y="126"/>
                    </a:lnTo>
                    <a:lnTo>
                      <a:pt x="95" y="135"/>
                    </a:lnTo>
                    <a:lnTo>
                      <a:pt x="99" y="143"/>
                    </a:lnTo>
                    <a:lnTo>
                      <a:pt x="101" y="151"/>
                    </a:lnTo>
                    <a:lnTo>
                      <a:pt x="104" y="161"/>
                    </a:lnTo>
                    <a:lnTo>
                      <a:pt x="106" y="168"/>
                    </a:lnTo>
                    <a:lnTo>
                      <a:pt x="107" y="171"/>
                    </a:lnTo>
                    <a:lnTo>
                      <a:pt x="110" y="168"/>
                    </a:lnTo>
                    <a:lnTo>
                      <a:pt x="113" y="164"/>
                    </a:lnTo>
                    <a:lnTo>
                      <a:pt x="117" y="159"/>
                    </a:lnTo>
                    <a:lnTo>
                      <a:pt x="118" y="150"/>
                    </a:lnTo>
                    <a:lnTo>
                      <a:pt x="119" y="143"/>
                    </a:lnTo>
                    <a:lnTo>
                      <a:pt x="120" y="133"/>
                    </a:lnTo>
                    <a:lnTo>
                      <a:pt x="121" y="124"/>
                    </a:lnTo>
                    <a:lnTo>
                      <a:pt x="120" y="124"/>
                    </a:lnTo>
                    <a:lnTo>
                      <a:pt x="121" y="114"/>
                    </a:lnTo>
                    <a:lnTo>
                      <a:pt x="121" y="103"/>
                    </a:lnTo>
                    <a:lnTo>
                      <a:pt x="122" y="92"/>
                    </a:lnTo>
                    <a:lnTo>
                      <a:pt x="122" y="82"/>
                    </a:lnTo>
                    <a:lnTo>
                      <a:pt x="123" y="75"/>
                    </a:lnTo>
                    <a:lnTo>
                      <a:pt x="125" y="65"/>
                    </a:lnTo>
                    <a:lnTo>
                      <a:pt x="127" y="58"/>
                    </a:lnTo>
                    <a:lnTo>
                      <a:pt x="128" y="50"/>
                    </a:lnTo>
                    <a:lnTo>
                      <a:pt x="131" y="44"/>
                    </a:lnTo>
                    <a:lnTo>
                      <a:pt x="133" y="36"/>
                    </a:lnTo>
                    <a:lnTo>
                      <a:pt x="136" y="26"/>
                    </a:lnTo>
                    <a:lnTo>
                      <a:pt x="139" y="16"/>
                    </a:lnTo>
                    <a:lnTo>
                      <a:pt x="140" y="7"/>
                    </a:lnTo>
                    <a:lnTo>
                      <a:pt x="143" y="0"/>
                    </a:lnTo>
                    <a:lnTo>
                      <a:pt x="144" y="6"/>
                    </a:lnTo>
                    <a:lnTo>
                      <a:pt x="143" y="12"/>
                    </a:lnTo>
                    <a:lnTo>
                      <a:pt x="142" y="21"/>
                    </a:lnTo>
                    <a:lnTo>
                      <a:pt x="140" y="28"/>
                    </a:lnTo>
                    <a:lnTo>
                      <a:pt x="138" y="40"/>
                    </a:lnTo>
                    <a:lnTo>
                      <a:pt x="137" y="47"/>
                    </a:lnTo>
                    <a:lnTo>
                      <a:pt x="136" y="53"/>
                    </a:lnTo>
                    <a:lnTo>
                      <a:pt x="135" y="62"/>
                    </a:lnTo>
                    <a:lnTo>
                      <a:pt x="134" y="72"/>
                    </a:lnTo>
                    <a:lnTo>
                      <a:pt x="134" y="83"/>
                    </a:lnTo>
                    <a:lnTo>
                      <a:pt x="133" y="94"/>
                    </a:lnTo>
                    <a:lnTo>
                      <a:pt x="132" y="106"/>
                    </a:lnTo>
                    <a:lnTo>
                      <a:pt x="132" y="116"/>
                    </a:lnTo>
                    <a:lnTo>
                      <a:pt x="132" y="126"/>
                    </a:lnTo>
                    <a:lnTo>
                      <a:pt x="131" y="134"/>
                    </a:lnTo>
                    <a:lnTo>
                      <a:pt x="131" y="145"/>
                    </a:lnTo>
                    <a:lnTo>
                      <a:pt x="130" y="155"/>
                    </a:lnTo>
                    <a:lnTo>
                      <a:pt x="128" y="168"/>
                    </a:lnTo>
                    <a:lnTo>
                      <a:pt x="127" y="178"/>
                    </a:lnTo>
                    <a:lnTo>
                      <a:pt x="125" y="190"/>
                    </a:lnTo>
                    <a:lnTo>
                      <a:pt x="130" y="187"/>
                    </a:lnTo>
                    <a:lnTo>
                      <a:pt x="136" y="183"/>
                    </a:lnTo>
                    <a:lnTo>
                      <a:pt x="143" y="178"/>
                    </a:lnTo>
                    <a:lnTo>
                      <a:pt x="149" y="176"/>
                    </a:lnTo>
                    <a:lnTo>
                      <a:pt x="156" y="176"/>
                    </a:lnTo>
                    <a:lnTo>
                      <a:pt x="160" y="176"/>
                    </a:lnTo>
                    <a:lnTo>
                      <a:pt x="166" y="177"/>
                    </a:lnTo>
                    <a:lnTo>
                      <a:pt x="173" y="178"/>
                    </a:lnTo>
                    <a:lnTo>
                      <a:pt x="182" y="179"/>
                    </a:lnTo>
                    <a:lnTo>
                      <a:pt x="190" y="178"/>
                    </a:lnTo>
                    <a:lnTo>
                      <a:pt x="198" y="178"/>
                    </a:lnTo>
                    <a:lnTo>
                      <a:pt x="205" y="178"/>
                    </a:lnTo>
                    <a:lnTo>
                      <a:pt x="211" y="179"/>
                    </a:lnTo>
                    <a:lnTo>
                      <a:pt x="217" y="182"/>
                    </a:lnTo>
                    <a:lnTo>
                      <a:pt x="225" y="185"/>
                    </a:lnTo>
                    <a:lnTo>
                      <a:pt x="231" y="189"/>
                    </a:lnTo>
                    <a:lnTo>
                      <a:pt x="236" y="193"/>
                    </a:lnTo>
                    <a:lnTo>
                      <a:pt x="242" y="199"/>
                    </a:lnTo>
                    <a:lnTo>
                      <a:pt x="245" y="202"/>
                    </a:lnTo>
                    <a:lnTo>
                      <a:pt x="251" y="210"/>
                    </a:lnTo>
                    <a:lnTo>
                      <a:pt x="255" y="218"/>
                    </a:lnTo>
                    <a:lnTo>
                      <a:pt x="260" y="227"/>
                    </a:lnTo>
                    <a:lnTo>
                      <a:pt x="254" y="227"/>
                    </a:lnTo>
                    <a:lnTo>
                      <a:pt x="248" y="226"/>
                    </a:lnTo>
                    <a:lnTo>
                      <a:pt x="241" y="224"/>
                    </a:lnTo>
                    <a:lnTo>
                      <a:pt x="235" y="224"/>
                    </a:lnTo>
                    <a:lnTo>
                      <a:pt x="231" y="222"/>
                    </a:lnTo>
                    <a:lnTo>
                      <a:pt x="224" y="218"/>
                    </a:lnTo>
                    <a:lnTo>
                      <a:pt x="218" y="216"/>
                    </a:lnTo>
                    <a:lnTo>
                      <a:pt x="213" y="213"/>
                    </a:lnTo>
                    <a:lnTo>
                      <a:pt x="209" y="212"/>
                    </a:lnTo>
                    <a:lnTo>
                      <a:pt x="200" y="211"/>
                    </a:lnTo>
                    <a:lnTo>
                      <a:pt x="190" y="210"/>
                    </a:lnTo>
                    <a:lnTo>
                      <a:pt x="182" y="208"/>
                    </a:lnTo>
                    <a:lnTo>
                      <a:pt x="173" y="206"/>
                    </a:lnTo>
                    <a:lnTo>
                      <a:pt x="165" y="205"/>
                    </a:lnTo>
                    <a:lnTo>
                      <a:pt x="159" y="204"/>
                    </a:lnTo>
                    <a:lnTo>
                      <a:pt x="154" y="204"/>
                    </a:lnTo>
                    <a:lnTo>
                      <a:pt x="148" y="203"/>
                    </a:lnTo>
                    <a:lnTo>
                      <a:pt x="142" y="204"/>
                    </a:lnTo>
                    <a:lnTo>
                      <a:pt x="137" y="205"/>
                    </a:lnTo>
                    <a:lnTo>
                      <a:pt x="132" y="208"/>
                    </a:lnTo>
                    <a:lnTo>
                      <a:pt x="125" y="210"/>
                    </a:lnTo>
                    <a:lnTo>
                      <a:pt x="130" y="213"/>
                    </a:lnTo>
                    <a:lnTo>
                      <a:pt x="136" y="217"/>
                    </a:lnTo>
                    <a:lnTo>
                      <a:pt x="141" y="222"/>
                    </a:lnTo>
                    <a:lnTo>
                      <a:pt x="147" y="224"/>
                    </a:lnTo>
                    <a:lnTo>
                      <a:pt x="154" y="227"/>
                    </a:lnTo>
                    <a:lnTo>
                      <a:pt x="160" y="229"/>
                    </a:lnTo>
                    <a:lnTo>
                      <a:pt x="166" y="229"/>
                    </a:lnTo>
                    <a:lnTo>
                      <a:pt x="173" y="231"/>
                    </a:lnTo>
                    <a:lnTo>
                      <a:pt x="182" y="233"/>
                    </a:lnTo>
                    <a:lnTo>
                      <a:pt x="189" y="235"/>
                    </a:lnTo>
                    <a:lnTo>
                      <a:pt x="197" y="235"/>
                    </a:lnTo>
                    <a:lnTo>
                      <a:pt x="203" y="237"/>
                    </a:lnTo>
                    <a:lnTo>
                      <a:pt x="210" y="239"/>
                    </a:lnTo>
                    <a:lnTo>
                      <a:pt x="217" y="240"/>
                    </a:lnTo>
                    <a:lnTo>
                      <a:pt x="222" y="243"/>
                    </a:lnTo>
                    <a:lnTo>
                      <a:pt x="227" y="247"/>
                    </a:lnTo>
                    <a:lnTo>
                      <a:pt x="232" y="252"/>
                    </a:lnTo>
                    <a:lnTo>
                      <a:pt x="238" y="257"/>
                    </a:lnTo>
                    <a:lnTo>
                      <a:pt x="243" y="264"/>
                    </a:lnTo>
                    <a:lnTo>
                      <a:pt x="245" y="268"/>
                    </a:lnTo>
                    <a:lnTo>
                      <a:pt x="248" y="275"/>
                    </a:lnTo>
                    <a:lnTo>
                      <a:pt x="250" y="283"/>
                    </a:lnTo>
                    <a:lnTo>
                      <a:pt x="253" y="291"/>
                    </a:lnTo>
                    <a:lnTo>
                      <a:pt x="256" y="297"/>
                    </a:lnTo>
                    <a:lnTo>
                      <a:pt x="250" y="293"/>
                    </a:lnTo>
                    <a:lnTo>
                      <a:pt x="243" y="289"/>
                    </a:lnTo>
                    <a:lnTo>
                      <a:pt x="238" y="286"/>
                    </a:lnTo>
                    <a:lnTo>
                      <a:pt x="231" y="281"/>
                    </a:lnTo>
                    <a:lnTo>
                      <a:pt x="224" y="277"/>
                    </a:lnTo>
                    <a:lnTo>
                      <a:pt x="218" y="273"/>
                    </a:lnTo>
                    <a:lnTo>
                      <a:pt x="211" y="269"/>
                    </a:lnTo>
                    <a:lnTo>
                      <a:pt x="204" y="264"/>
                    </a:lnTo>
                    <a:lnTo>
                      <a:pt x="198" y="260"/>
                    </a:lnTo>
                    <a:lnTo>
                      <a:pt x="191" y="256"/>
                    </a:lnTo>
                    <a:lnTo>
                      <a:pt x="186" y="252"/>
                    </a:lnTo>
                    <a:lnTo>
                      <a:pt x="179" y="248"/>
                    </a:lnTo>
                    <a:lnTo>
                      <a:pt x="173" y="245"/>
                    </a:lnTo>
                    <a:lnTo>
                      <a:pt x="166" y="241"/>
                    </a:lnTo>
                    <a:lnTo>
                      <a:pt x="160" y="238"/>
                    </a:lnTo>
                    <a:lnTo>
                      <a:pt x="155" y="237"/>
                    </a:lnTo>
                    <a:lnTo>
                      <a:pt x="150" y="234"/>
                    </a:lnTo>
                    <a:lnTo>
                      <a:pt x="144" y="231"/>
                    </a:lnTo>
                    <a:lnTo>
                      <a:pt x="140" y="229"/>
                    </a:lnTo>
                    <a:lnTo>
                      <a:pt x="136" y="230"/>
                    </a:lnTo>
                    <a:lnTo>
                      <a:pt x="131" y="231"/>
                    </a:lnTo>
                    <a:lnTo>
                      <a:pt x="128" y="231"/>
                    </a:lnTo>
                    <a:lnTo>
                      <a:pt x="123" y="229"/>
                    </a:lnTo>
                    <a:lnTo>
                      <a:pt x="123" y="237"/>
                    </a:lnTo>
                    <a:lnTo>
                      <a:pt x="121" y="246"/>
                    </a:lnTo>
                    <a:lnTo>
                      <a:pt x="124" y="254"/>
                    </a:lnTo>
                    <a:lnTo>
                      <a:pt x="127" y="263"/>
                    </a:lnTo>
                    <a:lnTo>
                      <a:pt x="130" y="271"/>
                    </a:lnTo>
                    <a:lnTo>
                      <a:pt x="132" y="280"/>
                    </a:lnTo>
                    <a:lnTo>
                      <a:pt x="135" y="290"/>
                    </a:lnTo>
                    <a:lnTo>
                      <a:pt x="138" y="302"/>
                    </a:lnTo>
                    <a:lnTo>
                      <a:pt x="139" y="311"/>
                    </a:lnTo>
                    <a:lnTo>
                      <a:pt x="142" y="321"/>
                    </a:lnTo>
                    <a:lnTo>
                      <a:pt x="143" y="330"/>
                    </a:lnTo>
                    <a:lnTo>
                      <a:pt x="145" y="342"/>
                    </a:lnTo>
                    <a:lnTo>
                      <a:pt x="148" y="355"/>
                    </a:lnTo>
                    <a:lnTo>
                      <a:pt x="150" y="373"/>
                    </a:lnTo>
                    <a:lnTo>
                      <a:pt x="130" y="373"/>
                    </a:lnTo>
                    <a:lnTo>
                      <a:pt x="128" y="357"/>
                    </a:lnTo>
                    <a:lnTo>
                      <a:pt x="127" y="346"/>
                    </a:lnTo>
                    <a:lnTo>
                      <a:pt x="124" y="332"/>
                    </a:lnTo>
                    <a:lnTo>
                      <a:pt x="122" y="319"/>
                    </a:lnTo>
                    <a:lnTo>
                      <a:pt x="120" y="308"/>
                    </a:lnTo>
                    <a:lnTo>
                      <a:pt x="118" y="298"/>
                    </a:lnTo>
                    <a:lnTo>
                      <a:pt x="116" y="290"/>
                    </a:lnTo>
                    <a:lnTo>
                      <a:pt x="113" y="279"/>
                    </a:lnTo>
                    <a:lnTo>
                      <a:pt x="109" y="269"/>
                    </a:lnTo>
                    <a:lnTo>
                      <a:pt x="107" y="260"/>
                    </a:lnTo>
                    <a:lnTo>
                      <a:pt x="104" y="258"/>
                    </a:lnTo>
                    <a:lnTo>
                      <a:pt x="101" y="256"/>
                    </a:lnTo>
                    <a:lnTo>
                      <a:pt x="98" y="254"/>
                    </a:lnTo>
                    <a:lnTo>
                      <a:pt x="96" y="255"/>
                    </a:lnTo>
                    <a:lnTo>
                      <a:pt x="93" y="260"/>
                    </a:lnTo>
                    <a:lnTo>
                      <a:pt x="87" y="268"/>
                    </a:lnTo>
                    <a:lnTo>
                      <a:pt x="83" y="274"/>
                    </a:lnTo>
                    <a:lnTo>
                      <a:pt x="79" y="280"/>
                    </a:lnTo>
                    <a:lnTo>
                      <a:pt x="76" y="288"/>
                    </a:lnTo>
                    <a:lnTo>
                      <a:pt x="72" y="293"/>
                    </a:lnTo>
                    <a:lnTo>
                      <a:pt x="68" y="301"/>
                    </a:lnTo>
                    <a:lnTo>
                      <a:pt x="64" y="309"/>
                    </a:lnTo>
                    <a:lnTo>
                      <a:pt x="61" y="318"/>
                    </a:lnTo>
                    <a:lnTo>
                      <a:pt x="57" y="327"/>
                    </a:lnTo>
                    <a:lnTo>
                      <a:pt x="53" y="337"/>
                    </a:lnTo>
                    <a:lnTo>
                      <a:pt x="49" y="348"/>
                    </a:lnTo>
                    <a:lnTo>
                      <a:pt x="44" y="360"/>
                    </a:lnTo>
                    <a:lnTo>
                      <a:pt x="46" y="346"/>
                    </a:lnTo>
                    <a:lnTo>
                      <a:pt x="47" y="336"/>
                    </a:lnTo>
                    <a:lnTo>
                      <a:pt x="48" y="325"/>
                    </a:lnTo>
                    <a:lnTo>
                      <a:pt x="50" y="319"/>
                    </a:lnTo>
                    <a:lnTo>
                      <a:pt x="51" y="314"/>
                    </a:lnTo>
                    <a:lnTo>
                      <a:pt x="54" y="305"/>
                    </a:lnTo>
                    <a:lnTo>
                      <a:pt x="57" y="295"/>
                    </a:lnTo>
                    <a:lnTo>
                      <a:pt x="59" y="288"/>
                    </a:lnTo>
                    <a:lnTo>
                      <a:pt x="64" y="280"/>
                    </a:lnTo>
                    <a:lnTo>
                      <a:pt x="69" y="272"/>
                    </a:lnTo>
                    <a:lnTo>
                      <a:pt x="73" y="263"/>
                    </a:lnTo>
                    <a:lnTo>
                      <a:pt x="78" y="254"/>
                    </a:lnTo>
                    <a:lnTo>
                      <a:pt x="81" y="249"/>
                    </a:lnTo>
                    <a:lnTo>
                      <a:pt x="86" y="244"/>
                    </a:lnTo>
                    <a:lnTo>
                      <a:pt x="91" y="238"/>
                    </a:lnTo>
                    <a:lnTo>
                      <a:pt x="95" y="232"/>
                    </a:lnTo>
                    <a:lnTo>
                      <a:pt x="100" y="226"/>
                    </a:lnTo>
                    <a:lnTo>
                      <a:pt x="105" y="218"/>
                    </a:lnTo>
                    <a:lnTo>
                      <a:pt x="103" y="216"/>
                    </a:lnTo>
                    <a:lnTo>
                      <a:pt x="99" y="212"/>
                    </a:lnTo>
                    <a:lnTo>
                      <a:pt x="96" y="210"/>
                    </a:lnTo>
                    <a:lnTo>
                      <a:pt x="93" y="211"/>
                    </a:lnTo>
                    <a:lnTo>
                      <a:pt x="87" y="216"/>
                    </a:lnTo>
                    <a:lnTo>
                      <a:pt x="82" y="221"/>
                    </a:lnTo>
                    <a:lnTo>
                      <a:pt x="77" y="226"/>
                    </a:lnTo>
                    <a:lnTo>
                      <a:pt x="72" y="232"/>
                    </a:lnTo>
                    <a:lnTo>
                      <a:pt x="67" y="241"/>
                    </a:lnTo>
                    <a:lnTo>
                      <a:pt x="61" y="249"/>
                    </a:lnTo>
                    <a:lnTo>
                      <a:pt x="56" y="255"/>
                    </a:lnTo>
                    <a:lnTo>
                      <a:pt x="52" y="261"/>
                    </a:lnTo>
                    <a:lnTo>
                      <a:pt x="47" y="268"/>
                    </a:lnTo>
                    <a:lnTo>
                      <a:pt x="42" y="276"/>
                    </a:lnTo>
                    <a:lnTo>
                      <a:pt x="38" y="284"/>
                    </a:lnTo>
                    <a:lnTo>
                      <a:pt x="33" y="293"/>
                    </a:lnTo>
                    <a:lnTo>
                      <a:pt x="28" y="301"/>
                    </a:lnTo>
                    <a:lnTo>
                      <a:pt x="24" y="310"/>
                    </a:lnTo>
                    <a:lnTo>
                      <a:pt x="18" y="321"/>
                    </a:lnTo>
                    <a:lnTo>
                      <a:pt x="21" y="307"/>
                    </a:lnTo>
                    <a:lnTo>
                      <a:pt x="22" y="297"/>
                    </a:lnTo>
                    <a:lnTo>
                      <a:pt x="24" y="288"/>
                    </a:lnTo>
                    <a:lnTo>
                      <a:pt x="25" y="286"/>
                    </a:lnTo>
                    <a:lnTo>
                      <a:pt x="28" y="281"/>
                    </a:lnTo>
                    <a:lnTo>
                      <a:pt x="32" y="275"/>
                    </a:lnTo>
                    <a:lnTo>
                      <a:pt x="37" y="269"/>
                    </a:lnTo>
                    <a:lnTo>
                      <a:pt x="42" y="262"/>
                    </a:lnTo>
                    <a:lnTo>
                      <a:pt x="47" y="256"/>
                    </a:lnTo>
                    <a:lnTo>
                      <a:pt x="54" y="248"/>
                    </a:lnTo>
                    <a:lnTo>
                      <a:pt x="58" y="243"/>
                    </a:lnTo>
                    <a:lnTo>
                      <a:pt x="64" y="236"/>
                    </a:lnTo>
                    <a:lnTo>
                      <a:pt x="71" y="229"/>
                    </a:lnTo>
                    <a:lnTo>
                      <a:pt x="77" y="224"/>
                    </a:lnTo>
                    <a:lnTo>
                      <a:pt x="83" y="218"/>
                    </a:lnTo>
                    <a:lnTo>
                      <a:pt x="93" y="210"/>
                    </a:lnTo>
                    <a:lnTo>
                      <a:pt x="98" y="208"/>
                    </a:lnTo>
                    <a:lnTo>
                      <a:pt x="101" y="206"/>
                    </a:lnTo>
                    <a:lnTo>
                      <a:pt x="95" y="202"/>
                    </a:lnTo>
                    <a:lnTo>
                      <a:pt x="90" y="196"/>
                    </a:lnTo>
                    <a:lnTo>
                      <a:pt x="84" y="190"/>
                    </a:lnTo>
                    <a:lnTo>
                      <a:pt x="79" y="185"/>
                    </a:lnTo>
                    <a:lnTo>
                      <a:pt x="73" y="180"/>
                    </a:lnTo>
                    <a:lnTo>
                      <a:pt x="69" y="176"/>
                    </a:lnTo>
                    <a:lnTo>
                      <a:pt x="65" y="170"/>
                    </a:lnTo>
                    <a:lnTo>
                      <a:pt x="58" y="163"/>
                    </a:lnTo>
                    <a:lnTo>
                      <a:pt x="52" y="156"/>
                    </a:lnTo>
                    <a:lnTo>
                      <a:pt x="46" y="148"/>
                    </a:lnTo>
                    <a:lnTo>
                      <a:pt x="39" y="141"/>
                    </a:lnTo>
                    <a:lnTo>
                      <a:pt x="33" y="136"/>
                    </a:lnTo>
                    <a:lnTo>
                      <a:pt x="26" y="129"/>
                    </a:lnTo>
                    <a:lnTo>
                      <a:pt x="22" y="125"/>
                    </a:lnTo>
                    <a:lnTo>
                      <a:pt x="17" y="118"/>
                    </a:lnTo>
                    <a:lnTo>
                      <a:pt x="14" y="112"/>
                    </a:lnTo>
                    <a:lnTo>
                      <a:pt x="10" y="108"/>
                    </a:lnTo>
                    <a:lnTo>
                      <a:pt x="4" y="102"/>
                    </a:lnTo>
                    <a:lnTo>
                      <a:pt x="0" y="98"/>
                    </a:lnTo>
                    <a:lnTo>
                      <a:pt x="3" y="98"/>
                    </a:lnTo>
                    <a:lnTo>
                      <a:pt x="9" y="100"/>
                    </a:lnTo>
                    <a:lnTo>
                      <a:pt x="14" y="101"/>
                    </a:lnTo>
                    <a:lnTo>
                      <a:pt x="20" y="104"/>
                    </a:lnTo>
                    <a:lnTo>
                      <a:pt x="25" y="109"/>
                    </a:lnTo>
                    <a:lnTo>
                      <a:pt x="32" y="115"/>
                    </a:lnTo>
                    <a:lnTo>
                      <a:pt x="38" y="120"/>
                    </a:lnTo>
                    <a:lnTo>
                      <a:pt x="45" y="125"/>
                    </a:lnTo>
                    <a:lnTo>
                      <a:pt x="51" y="132"/>
                    </a:lnTo>
                    <a:lnTo>
                      <a:pt x="58" y="139"/>
                    </a:lnTo>
                    <a:lnTo>
                      <a:pt x="64" y="145"/>
                    </a:lnTo>
                  </a:path>
                </a:pathLst>
              </a:custGeom>
              <a:solidFill>
                <a:srgbClr val="037C03">
                  <a:alpha val="50000"/>
                </a:srgbClr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95" name="Group 21"/>
            <p:cNvGrpSpPr>
              <a:grpSpLocks/>
            </p:cNvGrpSpPr>
            <p:nvPr/>
          </p:nvGrpSpPr>
          <p:grpSpPr bwMode="auto">
            <a:xfrm>
              <a:off x="300" y="3360"/>
              <a:ext cx="508" cy="820"/>
              <a:chOff x="1985" y="1201"/>
              <a:chExt cx="508" cy="820"/>
            </a:xfrm>
          </p:grpSpPr>
          <p:grpSp>
            <p:nvGrpSpPr>
              <p:cNvPr id="3096" name="Group 22"/>
              <p:cNvGrpSpPr>
                <a:grpSpLocks/>
              </p:cNvGrpSpPr>
              <p:nvPr/>
            </p:nvGrpSpPr>
            <p:grpSpPr bwMode="auto">
              <a:xfrm>
                <a:off x="2247" y="1201"/>
                <a:ext cx="246" cy="810"/>
                <a:chOff x="2247" y="1201"/>
                <a:chExt cx="246" cy="810"/>
              </a:xfrm>
            </p:grpSpPr>
            <p:sp>
              <p:nvSpPr>
                <p:cNvPr id="75799" name="Freeform 23"/>
                <p:cNvSpPr>
                  <a:spLocks/>
                </p:cNvSpPr>
                <p:nvPr/>
              </p:nvSpPr>
              <p:spPr bwMode="ltGray">
                <a:xfrm>
                  <a:off x="2392" y="1373"/>
                  <a:ext cx="92" cy="638"/>
                </a:xfrm>
                <a:custGeom>
                  <a:avLst/>
                  <a:gdLst/>
                  <a:ahLst/>
                  <a:cxnLst>
                    <a:cxn ang="0">
                      <a:pos x="91" y="296"/>
                    </a:cxn>
                    <a:cxn ang="0">
                      <a:pos x="83" y="425"/>
                    </a:cxn>
                    <a:cxn ang="0">
                      <a:pos x="75" y="529"/>
                    </a:cxn>
                    <a:cxn ang="0">
                      <a:pos x="70" y="606"/>
                    </a:cxn>
                    <a:cxn ang="0">
                      <a:pos x="71" y="637"/>
                    </a:cxn>
                    <a:cxn ang="0">
                      <a:pos x="60" y="637"/>
                    </a:cxn>
                    <a:cxn ang="0">
                      <a:pos x="57" y="592"/>
                    </a:cxn>
                    <a:cxn ang="0">
                      <a:pos x="55" y="524"/>
                    </a:cxn>
                    <a:cxn ang="0">
                      <a:pos x="51" y="461"/>
                    </a:cxn>
                    <a:cxn ang="0">
                      <a:pos x="49" y="414"/>
                    </a:cxn>
                    <a:cxn ang="0">
                      <a:pos x="45" y="345"/>
                    </a:cxn>
                    <a:cxn ang="0">
                      <a:pos x="40" y="285"/>
                    </a:cxn>
                    <a:cxn ang="0">
                      <a:pos x="35" y="233"/>
                    </a:cxn>
                    <a:cxn ang="0">
                      <a:pos x="31" y="177"/>
                    </a:cxn>
                    <a:cxn ang="0">
                      <a:pos x="24" y="121"/>
                    </a:cxn>
                    <a:cxn ang="0">
                      <a:pos x="17" y="74"/>
                    </a:cxn>
                    <a:cxn ang="0">
                      <a:pos x="4" y="28"/>
                    </a:cxn>
                    <a:cxn ang="0">
                      <a:pos x="0" y="10"/>
                    </a:cxn>
                    <a:cxn ang="0">
                      <a:pos x="5" y="0"/>
                    </a:cxn>
                    <a:cxn ang="0">
                      <a:pos x="13" y="18"/>
                    </a:cxn>
                    <a:cxn ang="0">
                      <a:pos x="24" y="61"/>
                    </a:cxn>
                    <a:cxn ang="0">
                      <a:pos x="33" y="104"/>
                    </a:cxn>
                    <a:cxn ang="0">
                      <a:pos x="40" y="150"/>
                    </a:cxn>
                    <a:cxn ang="0">
                      <a:pos x="44" y="208"/>
                    </a:cxn>
                    <a:cxn ang="0">
                      <a:pos x="48" y="263"/>
                    </a:cxn>
                    <a:cxn ang="0">
                      <a:pos x="55" y="337"/>
                    </a:cxn>
                    <a:cxn ang="0">
                      <a:pos x="59" y="398"/>
                    </a:cxn>
                    <a:cxn ang="0">
                      <a:pos x="61" y="447"/>
                    </a:cxn>
                    <a:cxn ang="0">
                      <a:pos x="63" y="498"/>
                    </a:cxn>
                    <a:cxn ang="0">
                      <a:pos x="68" y="550"/>
                    </a:cxn>
                    <a:cxn ang="0">
                      <a:pos x="73" y="460"/>
                    </a:cxn>
                    <a:cxn ang="0">
                      <a:pos x="80" y="376"/>
                    </a:cxn>
                    <a:cxn ang="0">
                      <a:pos x="91" y="296"/>
                    </a:cxn>
                  </a:cxnLst>
                  <a:rect l="0" t="0" r="r" b="b"/>
                  <a:pathLst>
                    <a:path w="92" h="638">
                      <a:moveTo>
                        <a:pt x="91" y="296"/>
                      </a:moveTo>
                      <a:lnTo>
                        <a:pt x="83" y="425"/>
                      </a:lnTo>
                      <a:lnTo>
                        <a:pt x="75" y="529"/>
                      </a:lnTo>
                      <a:lnTo>
                        <a:pt x="70" y="606"/>
                      </a:lnTo>
                      <a:lnTo>
                        <a:pt x="71" y="637"/>
                      </a:lnTo>
                      <a:lnTo>
                        <a:pt x="60" y="637"/>
                      </a:lnTo>
                      <a:lnTo>
                        <a:pt x="57" y="592"/>
                      </a:lnTo>
                      <a:lnTo>
                        <a:pt x="55" y="524"/>
                      </a:lnTo>
                      <a:lnTo>
                        <a:pt x="51" y="461"/>
                      </a:lnTo>
                      <a:lnTo>
                        <a:pt x="49" y="414"/>
                      </a:lnTo>
                      <a:lnTo>
                        <a:pt x="45" y="345"/>
                      </a:lnTo>
                      <a:lnTo>
                        <a:pt x="40" y="285"/>
                      </a:lnTo>
                      <a:lnTo>
                        <a:pt x="35" y="233"/>
                      </a:lnTo>
                      <a:lnTo>
                        <a:pt x="31" y="177"/>
                      </a:lnTo>
                      <a:lnTo>
                        <a:pt x="24" y="121"/>
                      </a:lnTo>
                      <a:lnTo>
                        <a:pt x="17" y="74"/>
                      </a:lnTo>
                      <a:lnTo>
                        <a:pt x="4" y="28"/>
                      </a:lnTo>
                      <a:lnTo>
                        <a:pt x="0" y="10"/>
                      </a:lnTo>
                      <a:lnTo>
                        <a:pt x="5" y="0"/>
                      </a:lnTo>
                      <a:lnTo>
                        <a:pt x="13" y="18"/>
                      </a:lnTo>
                      <a:lnTo>
                        <a:pt x="24" y="61"/>
                      </a:lnTo>
                      <a:lnTo>
                        <a:pt x="33" y="104"/>
                      </a:lnTo>
                      <a:lnTo>
                        <a:pt x="40" y="150"/>
                      </a:lnTo>
                      <a:lnTo>
                        <a:pt x="44" y="208"/>
                      </a:lnTo>
                      <a:lnTo>
                        <a:pt x="48" y="263"/>
                      </a:lnTo>
                      <a:lnTo>
                        <a:pt x="55" y="337"/>
                      </a:lnTo>
                      <a:lnTo>
                        <a:pt x="59" y="398"/>
                      </a:lnTo>
                      <a:lnTo>
                        <a:pt x="61" y="447"/>
                      </a:lnTo>
                      <a:lnTo>
                        <a:pt x="63" y="498"/>
                      </a:lnTo>
                      <a:lnTo>
                        <a:pt x="68" y="550"/>
                      </a:lnTo>
                      <a:lnTo>
                        <a:pt x="73" y="460"/>
                      </a:lnTo>
                      <a:lnTo>
                        <a:pt x="80" y="376"/>
                      </a:lnTo>
                      <a:lnTo>
                        <a:pt x="91" y="296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800" name="Freeform 24"/>
                <p:cNvSpPr>
                  <a:spLocks/>
                </p:cNvSpPr>
                <p:nvPr/>
              </p:nvSpPr>
              <p:spPr bwMode="ltGray">
                <a:xfrm>
                  <a:off x="2247" y="1201"/>
                  <a:ext cx="246" cy="466"/>
                </a:xfrm>
                <a:custGeom>
                  <a:avLst/>
                  <a:gdLst/>
                  <a:ahLst/>
                  <a:cxnLst>
                    <a:cxn ang="0">
                      <a:pos x="136" y="67"/>
                    </a:cxn>
                    <a:cxn ang="0">
                      <a:pos x="105" y="12"/>
                    </a:cxn>
                    <a:cxn ang="0">
                      <a:pos x="55" y="1"/>
                    </a:cxn>
                    <a:cxn ang="0">
                      <a:pos x="58" y="12"/>
                    </a:cxn>
                    <a:cxn ang="0">
                      <a:pos x="96" y="39"/>
                    </a:cxn>
                    <a:cxn ang="0">
                      <a:pos x="130" y="134"/>
                    </a:cxn>
                    <a:cxn ang="0">
                      <a:pos x="73" y="85"/>
                    </a:cxn>
                    <a:cxn ang="0">
                      <a:pos x="32" y="75"/>
                    </a:cxn>
                    <a:cxn ang="0">
                      <a:pos x="7" y="103"/>
                    </a:cxn>
                    <a:cxn ang="0">
                      <a:pos x="38" y="103"/>
                    </a:cxn>
                    <a:cxn ang="0">
                      <a:pos x="108" y="129"/>
                    </a:cxn>
                    <a:cxn ang="0">
                      <a:pos x="104" y="146"/>
                    </a:cxn>
                    <a:cxn ang="0">
                      <a:pos x="92" y="171"/>
                    </a:cxn>
                    <a:cxn ang="0">
                      <a:pos x="126" y="170"/>
                    </a:cxn>
                    <a:cxn ang="0">
                      <a:pos x="69" y="193"/>
                    </a:cxn>
                    <a:cxn ang="0">
                      <a:pos x="37" y="233"/>
                    </a:cxn>
                    <a:cxn ang="0">
                      <a:pos x="6" y="325"/>
                    </a:cxn>
                    <a:cxn ang="0">
                      <a:pos x="72" y="231"/>
                    </a:cxn>
                    <a:cxn ang="0">
                      <a:pos x="118" y="194"/>
                    </a:cxn>
                    <a:cxn ang="0">
                      <a:pos x="94" y="269"/>
                    </a:cxn>
                    <a:cxn ang="0">
                      <a:pos x="76" y="338"/>
                    </a:cxn>
                    <a:cxn ang="0">
                      <a:pos x="71" y="408"/>
                    </a:cxn>
                    <a:cxn ang="0">
                      <a:pos x="98" y="303"/>
                    </a:cxn>
                    <a:cxn ang="0">
                      <a:pos x="124" y="236"/>
                    </a:cxn>
                    <a:cxn ang="0">
                      <a:pos x="125" y="214"/>
                    </a:cxn>
                    <a:cxn ang="0">
                      <a:pos x="118" y="323"/>
                    </a:cxn>
                    <a:cxn ang="0">
                      <a:pos x="138" y="439"/>
                    </a:cxn>
                    <a:cxn ang="0">
                      <a:pos x="128" y="313"/>
                    </a:cxn>
                    <a:cxn ang="0">
                      <a:pos x="127" y="223"/>
                    </a:cxn>
                    <a:cxn ang="0">
                      <a:pos x="147" y="189"/>
                    </a:cxn>
                    <a:cxn ang="0">
                      <a:pos x="188" y="298"/>
                    </a:cxn>
                    <a:cxn ang="0">
                      <a:pos x="223" y="411"/>
                    </a:cxn>
                    <a:cxn ang="0">
                      <a:pos x="193" y="292"/>
                    </a:cxn>
                    <a:cxn ang="0">
                      <a:pos x="160" y="190"/>
                    </a:cxn>
                    <a:cxn ang="0">
                      <a:pos x="164" y="121"/>
                    </a:cxn>
                    <a:cxn ang="0">
                      <a:pos x="194" y="130"/>
                    </a:cxn>
                    <a:cxn ang="0">
                      <a:pos x="240" y="125"/>
                    </a:cxn>
                    <a:cxn ang="0">
                      <a:pos x="216" y="122"/>
                    </a:cxn>
                    <a:cxn ang="0">
                      <a:pos x="163" y="144"/>
                    </a:cxn>
                    <a:cxn ang="0">
                      <a:pos x="194" y="109"/>
                    </a:cxn>
                    <a:cxn ang="0">
                      <a:pos x="244" y="101"/>
                    </a:cxn>
                    <a:cxn ang="0">
                      <a:pos x="229" y="88"/>
                    </a:cxn>
                    <a:cxn ang="0">
                      <a:pos x="163" y="138"/>
                    </a:cxn>
                    <a:cxn ang="0">
                      <a:pos x="172" y="99"/>
                    </a:cxn>
                    <a:cxn ang="0">
                      <a:pos x="226" y="61"/>
                    </a:cxn>
                    <a:cxn ang="0">
                      <a:pos x="188" y="82"/>
                    </a:cxn>
                    <a:cxn ang="0">
                      <a:pos x="147" y="109"/>
                    </a:cxn>
                  </a:cxnLst>
                  <a:rect l="0" t="0" r="r" b="b"/>
                  <a:pathLst>
                    <a:path w="246" h="466">
                      <a:moveTo>
                        <a:pt x="147" y="109"/>
                      </a:moveTo>
                      <a:lnTo>
                        <a:pt x="143" y="88"/>
                      </a:lnTo>
                      <a:lnTo>
                        <a:pt x="136" y="67"/>
                      </a:lnTo>
                      <a:lnTo>
                        <a:pt x="127" y="44"/>
                      </a:lnTo>
                      <a:lnTo>
                        <a:pt x="117" y="27"/>
                      </a:lnTo>
                      <a:lnTo>
                        <a:pt x="105" y="12"/>
                      </a:lnTo>
                      <a:lnTo>
                        <a:pt x="89" y="5"/>
                      </a:lnTo>
                      <a:lnTo>
                        <a:pt x="69" y="0"/>
                      </a:lnTo>
                      <a:lnTo>
                        <a:pt x="55" y="1"/>
                      </a:lnTo>
                      <a:lnTo>
                        <a:pt x="39" y="0"/>
                      </a:lnTo>
                      <a:lnTo>
                        <a:pt x="49" y="11"/>
                      </a:lnTo>
                      <a:lnTo>
                        <a:pt x="58" y="12"/>
                      </a:lnTo>
                      <a:lnTo>
                        <a:pt x="69" y="19"/>
                      </a:lnTo>
                      <a:lnTo>
                        <a:pt x="80" y="25"/>
                      </a:lnTo>
                      <a:lnTo>
                        <a:pt x="96" y="39"/>
                      </a:lnTo>
                      <a:lnTo>
                        <a:pt x="109" y="58"/>
                      </a:lnTo>
                      <a:lnTo>
                        <a:pt x="118" y="82"/>
                      </a:lnTo>
                      <a:lnTo>
                        <a:pt x="130" y="134"/>
                      </a:lnTo>
                      <a:lnTo>
                        <a:pt x="96" y="99"/>
                      </a:lnTo>
                      <a:lnTo>
                        <a:pt x="85" y="91"/>
                      </a:lnTo>
                      <a:lnTo>
                        <a:pt x="73" y="85"/>
                      </a:lnTo>
                      <a:lnTo>
                        <a:pt x="61" y="83"/>
                      </a:lnTo>
                      <a:lnTo>
                        <a:pt x="54" y="80"/>
                      </a:lnTo>
                      <a:lnTo>
                        <a:pt x="32" y="75"/>
                      </a:lnTo>
                      <a:lnTo>
                        <a:pt x="0" y="72"/>
                      </a:lnTo>
                      <a:lnTo>
                        <a:pt x="0" y="103"/>
                      </a:lnTo>
                      <a:lnTo>
                        <a:pt x="7" y="103"/>
                      </a:lnTo>
                      <a:lnTo>
                        <a:pt x="17" y="104"/>
                      </a:lnTo>
                      <a:lnTo>
                        <a:pt x="29" y="103"/>
                      </a:lnTo>
                      <a:lnTo>
                        <a:pt x="38" y="103"/>
                      </a:lnTo>
                      <a:lnTo>
                        <a:pt x="62" y="107"/>
                      </a:lnTo>
                      <a:lnTo>
                        <a:pt x="72" y="111"/>
                      </a:lnTo>
                      <a:lnTo>
                        <a:pt x="108" y="129"/>
                      </a:lnTo>
                      <a:lnTo>
                        <a:pt x="127" y="144"/>
                      </a:lnTo>
                      <a:lnTo>
                        <a:pt x="113" y="146"/>
                      </a:lnTo>
                      <a:lnTo>
                        <a:pt x="104" y="146"/>
                      </a:lnTo>
                      <a:lnTo>
                        <a:pt x="89" y="161"/>
                      </a:lnTo>
                      <a:lnTo>
                        <a:pt x="82" y="183"/>
                      </a:lnTo>
                      <a:lnTo>
                        <a:pt x="92" y="171"/>
                      </a:lnTo>
                      <a:lnTo>
                        <a:pt x="120" y="155"/>
                      </a:lnTo>
                      <a:lnTo>
                        <a:pt x="137" y="162"/>
                      </a:lnTo>
                      <a:lnTo>
                        <a:pt x="126" y="170"/>
                      </a:lnTo>
                      <a:lnTo>
                        <a:pt x="113" y="171"/>
                      </a:lnTo>
                      <a:lnTo>
                        <a:pt x="79" y="189"/>
                      </a:lnTo>
                      <a:lnTo>
                        <a:pt x="69" y="193"/>
                      </a:lnTo>
                      <a:lnTo>
                        <a:pt x="57" y="199"/>
                      </a:lnTo>
                      <a:lnTo>
                        <a:pt x="48" y="209"/>
                      </a:lnTo>
                      <a:lnTo>
                        <a:pt x="37" y="233"/>
                      </a:lnTo>
                      <a:lnTo>
                        <a:pt x="31" y="251"/>
                      </a:lnTo>
                      <a:lnTo>
                        <a:pt x="13" y="310"/>
                      </a:lnTo>
                      <a:lnTo>
                        <a:pt x="6" y="325"/>
                      </a:lnTo>
                      <a:lnTo>
                        <a:pt x="36" y="281"/>
                      </a:lnTo>
                      <a:lnTo>
                        <a:pt x="50" y="265"/>
                      </a:lnTo>
                      <a:lnTo>
                        <a:pt x="72" y="231"/>
                      </a:lnTo>
                      <a:lnTo>
                        <a:pt x="83" y="218"/>
                      </a:lnTo>
                      <a:lnTo>
                        <a:pt x="92" y="209"/>
                      </a:lnTo>
                      <a:lnTo>
                        <a:pt x="118" y="194"/>
                      </a:lnTo>
                      <a:lnTo>
                        <a:pt x="132" y="181"/>
                      </a:lnTo>
                      <a:lnTo>
                        <a:pt x="121" y="195"/>
                      </a:lnTo>
                      <a:lnTo>
                        <a:pt x="94" y="269"/>
                      </a:lnTo>
                      <a:lnTo>
                        <a:pt x="84" y="302"/>
                      </a:lnTo>
                      <a:lnTo>
                        <a:pt x="79" y="320"/>
                      </a:lnTo>
                      <a:lnTo>
                        <a:pt x="76" y="338"/>
                      </a:lnTo>
                      <a:lnTo>
                        <a:pt x="75" y="359"/>
                      </a:lnTo>
                      <a:lnTo>
                        <a:pt x="74" y="375"/>
                      </a:lnTo>
                      <a:lnTo>
                        <a:pt x="71" y="408"/>
                      </a:lnTo>
                      <a:lnTo>
                        <a:pt x="84" y="375"/>
                      </a:lnTo>
                      <a:lnTo>
                        <a:pt x="92" y="330"/>
                      </a:lnTo>
                      <a:lnTo>
                        <a:pt x="98" y="303"/>
                      </a:lnTo>
                      <a:lnTo>
                        <a:pt x="104" y="286"/>
                      </a:lnTo>
                      <a:lnTo>
                        <a:pt x="118" y="252"/>
                      </a:lnTo>
                      <a:lnTo>
                        <a:pt x="124" y="236"/>
                      </a:lnTo>
                      <a:lnTo>
                        <a:pt x="128" y="216"/>
                      </a:lnTo>
                      <a:lnTo>
                        <a:pt x="137" y="188"/>
                      </a:lnTo>
                      <a:lnTo>
                        <a:pt x="125" y="214"/>
                      </a:lnTo>
                      <a:lnTo>
                        <a:pt x="119" y="243"/>
                      </a:lnTo>
                      <a:lnTo>
                        <a:pt x="117" y="302"/>
                      </a:lnTo>
                      <a:lnTo>
                        <a:pt x="118" y="323"/>
                      </a:lnTo>
                      <a:lnTo>
                        <a:pt x="120" y="362"/>
                      </a:lnTo>
                      <a:lnTo>
                        <a:pt x="123" y="377"/>
                      </a:lnTo>
                      <a:lnTo>
                        <a:pt x="138" y="439"/>
                      </a:lnTo>
                      <a:lnTo>
                        <a:pt x="141" y="465"/>
                      </a:lnTo>
                      <a:lnTo>
                        <a:pt x="137" y="379"/>
                      </a:lnTo>
                      <a:lnTo>
                        <a:pt x="128" y="313"/>
                      </a:lnTo>
                      <a:lnTo>
                        <a:pt x="126" y="291"/>
                      </a:lnTo>
                      <a:lnTo>
                        <a:pt x="125" y="238"/>
                      </a:lnTo>
                      <a:lnTo>
                        <a:pt x="127" y="223"/>
                      </a:lnTo>
                      <a:lnTo>
                        <a:pt x="133" y="196"/>
                      </a:lnTo>
                      <a:lnTo>
                        <a:pt x="138" y="179"/>
                      </a:lnTo>
                      <a:lnTo>
                        <a:pt x="147" y="189"/>
                      </a:lnTo>
                      <a:lnTo>
                        <a:pt x="161" y="212"/>
                      </a:lnTo>
                      <a:lnTo>
                        <a:pt x="177" y="259"/>
                      </a:lnTo>
                      <a:lnTo>
                        <a:pt x="188" y="298"/>
                      </a:lnTo>
                      <a:lnTo>
                        <a:pt x="197" y="333"/>
                      </a:lnTo>
                      <a:lnTo>
                        <a:pt x="213" y="384"/>
                      </a:lnTo>
                      <a:lnTo>
                        <a:pt x="223" y="411"/>
                      </a:lnTo>
                      <a:lnTo>
                        <a:pt x="232" y="429"/>
                      </a:lnTo>
                      <a:lnTo>
                        <a:pt x="228" y="403"/>
                      </a:lnTo>
                      <a:lnTo>
                        <a:pt x="193" y="292"/>
                      </a:lnTo>
                      <a:lnTo>
                        <a:pt x="171" y="232"/>
                      </a:lnTo>
                      <a:lnTo>
                        <a:pt x="165" y="210"/>
                      </a:lnTo>
                      <a:lnTo>
                        <a:pt x="160" y="190"/>
                      </a:lnTo>
                      <a:lnTo>
                        <a:pt x="144" y="150"/>
                      </a:lnTo>
                      <a:lnTo>
                        <a:pt x="147" y="132"/>
                      </a:lnTo>
                      <a:lnTo>
                        <a:pt x="164" y="121"/>
                      </a:lnTo>
                      <a:lnTo>
                        <a:pt x="172" y="125"/>
                      </a:lnTo>
                      <a:lnTo>
                        <a:pt x="183" y="126"/>
                      </a:lnTo>
                      <a:lnTo>
                        <a:pt x="194" y="130"/>
                      </a:lnTo>
                      <a:lnTo>
                        <a:pt x="239" y="136"/>
                      </a:lnTo>
                      <a:lnTo>
                        <a:pt x="236" y="136"/>
                      </a:lnTo>
                      <a:lnTo>
                        <a:pt x="240" y="125"/>
                      </a:lnTo>
                      <a:lnTo>
                        <a:pt x="242" y="125"/>
                      </a:lnTo>
                      <a:lnTo>
                        <a:pt x="230" y="122"/>
                      </a:lnTo>
                      <a:lnTo>
                        <a:pt x="216" y="122"/>
                      </a:lnTo>
                      <a:lnTo>
                        <a:pt x="199" y="127"/>
                      </a:lnTo>
                      <a:lnTo>
                        <a:pt x="180" y="135"/>
                      </a:lnTo>
                      <a:lnTo>
                        <a:pt x="163" y="144"/>
                      </a:lnTo>
                      <a:lnTo>
                        <a:pt x="150" y="149"/>
                      </a:lnTo>
                      <a:lnTo>
                        <a:pt x="168" y="129"/>
                      </a:lnTo>
                      <a:lnTo>
                        <a:pt x="194" y="109"/>
                      </a:lnTo>
                      <a:lnTo>
                        <a:pt x="220" y="100"/>
                      </a:lnTo>
                      <a:lnTo>
                        <a:pt x="232" y="100"/>
                      </a:lnTo>
                      <a:lnTo>
                        <a:pt x="244" y="101"/>
                      </a:lnTo>
                      <a:lnTo>
                        <a:pt x="239" y="101"/>
                      </a:lnTo>
                      <a:lnTo>
                        <a:pt x="245" y="85"/>
                      </a:lnTo>
                      <a:lnTo>
                        <a:pt x="229" y="88"/>
                      </a:lnTo>
                      <a:lnTo>
                        <a:pt x="212" y="97"/>
                      </a:lnTo>
                      <a:lnTo>
                        <a:pt x="193" y="111"/>
                      </a:lnTo>
                      <a:lnTo>
                        <a:pt x="163" y="138"/>
                      </a:lnTo>
                      <a:lnTo>
                        <a:pt x="150" y="149"/>
                      </a:lnTo>
                      <a:lnTo>
                        <a:pt x="157" y="114"/>
                      </a:lnTo>
                      <a:lnTo>
                        <a:pt x="172" y="99"/>
                      </a:lnTo>
                      <a:lnTo>
                        <a:pt x="190" y="85"/>
                      </a:lnTo>
                      <a:lnTo>
                        <a:pt x="214" y="67"/>
                      </a:lnTo>
                      <a:lnTo>
                        <a:pt x="226" y="61"/>
                      </a:lnTo>
                      <a:lnTo>
                        <a:pt x="212" y="57"/>
                      </a:lnTo>
                      <a:lnTo>
                        <a:pt x="200" y="67"/>
                      </a:lnTo>
                      <a:lnTo>
                        <a:pt x="188" y="82"/>
                      </a:lnTo>
                      <a:lnTo>
                        <a:pt x="178" y="93"/>
                      </a:lnTo>
                      <a:lnTo>
                        <a:pt x="163" y="115"/>
                      </a:lnTo>
                      <a:lnTo>
                        <a:pt x="147" y="109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</p:grpSp>
          <p:grpSp>
            <p:nvGrpSpPr>
              <p:cNvPr id="3097" name="Group 25"/>
              <p:cNvGrpSpPr>
                <a:grpSpLocks/>
              </p:cNvGrpSpPr>
              <p:nvPr/>
            </p:nvGrpSpPr>
            <p:grpSpPr bwMode="auto">
              <a:xfrm>
                <a:off x="1985" y="1419"/>
                <a:ext cx="465" cy="602"/>
                <a:chOff x="1985" y="1419"/>
                <a:chExt cx="465" cy="602"/>
              </a:xfrm>
            </p:grpSpPr>
            <p:sp>
              <p:nvSpPr>
                <p:cNvPr id="75802" name="Freeform 26"/>
                <p:cNvSpPr>
                  <a:spLocks/>
                </p:cNvSpPr>
                <p:nvPr/>
              </p:nvSpPr>
              <p:spPr bwMode="ltGray">
                <a:xfrm>
                  <a:off x="2164" y="1525"/>
                  <a:ext cx="130" cy="496"/>
                </a:xfrm>
                <a:custGeom>
                  <a:avLst/>
                  <a:gdLst/>
                  <a:ahLst/>
                  <a:cxnLst>
                    <a:cxn ang="0">
                      <a:pos x="129" y="230"/>
                    </a:cxn>
                    <a:cxn ang="0">
                      <a:pos x="118" y="330"/>
                    </a:cxn>
                    <a:cxn ang="0">
                      <a:pos x="107" y="411"/>
                    </a:cxn>
                    <a:cxn ang="0">
                      <a:pos x="100" y="471"/>
                    </a:cxn>
                    <a:cxn ang="0">
                      <a:pos x="101" y="495"/>
                    </a:cxn>
                    <a:cxn ang="0">
                      <a:pos x="86" y="495"/>
                    </a:cxn>
                    <a:cxn ang="0">
                      <a:pos x="81" y="460"/>
                    </a:cxn>
                    <a:cxn ang="0">
                      <a:pos x="79" y="408"/>
                    </a:cxn>
                    <a:cxn ang="0">
                      <a:pos x="73" y="358"/>
                    </a:cxn>
                    <a:cxn ang="0">
                      <a:pos x="70" y="321"/>
                    </a:cxn>
                    <a:cxn ang="0">
                      <a:pos x="64" y="268"/>
                    </a:cxn>
                    <a:cxn ang="0">
                      <a:pos x="56" y="222"/>
                    </a:cxn>
                    <a:cxn ang="0">
                      <a:pos x="51" y="181"/>
                    </a:cxn>
                    <a:cxn ang="0">
                      <a:pos x="45" y="137"/>
                    </a:cxn>
                    <a:cxn ang="0">
                      <a:pos x="35" y="94"/>
                    </a:cxn>
                    <a:cxn ang="0">
                      <a:pos x="24" y="57"/>
                    </a:cxn>
                    <a:cxn ang="0">
                      <a:pos x="6" y="21"/>
                    </a:cxn>
                    <a:cxn ang="0">
                      <a:pos x="0" y="8"/>
                    </a:cxn>
                    <a:cxn ang="0">
                      <a:pos x="7" y="0"/>
                    </a:cxn>
                    <a:cxn ang="0">
                      <a:pos x="19" y="14"/>
                    </a:cxn>
                    <a:cxn ang="0">
                      <a:pos x="35" y="47"/>
                    </a:cxn>
                    <a:cxn ang="0">
                      <a:pos x="47" y="81"/>
                    </a:cxn>
                    <a:cxn ang="0">
                      <a:pos x="56" y="116"/>
                    </a:cxn>
                    <a:cxn ang="0">
                      <a:pos x="63" y="161"/>
                    </a:cxn>
                    <a:cxn ang="0">
                      <a:pos x="69" y="204"/>
                    </a:cxn>
                    <a:cxn ang="0">
                      <a:pos x="77" y="262"/>
                    </a:cxn>
                    <a:cxn ang="0">
                      <a:pos x="84" y="309"/>
                    </a:cxn>
                    <a:cxn ang="0">
                      <a:pos x="87" y="347"/>
                    </a:cxn>
                    <a:cxn ang="0">
                      <a:pos x="90" y="386"/>
                    </a:cxn>
                    <a:cxn ang="0">
                      <a:pos x="96" y="427"/>
                    </a:cxn>
                    <a:cxn ang="0">
                      <a:pos x="104" y="357"/>
                    </a:cxn>
                    <a:cxn ang="0">
                      <a:pos x="114" y="292"/>
                    </a:cxn>
                    <a:cxn ang="0">
                      <a:pos x="129" y="230"/>
                    </a:cxn>
                  </a:cxnLst>
                  <a:rect l="0" t="0" r="r" b="b"/>
                  <a:pathLst>
                    <a:path w="130" h="496">
                      <a:moveTo>
                        <a:pt x="129" y="230"/>
                      </a:moveTo>
                      <a:lnTo>
                        <a:pt x="118" y="330"/>
                      </a:lnTo>
                      <a:lnTo>
                        <a:pt x="107" y="411"/>
                      </a:lnTo>
                      <a:lnTo>
                        <a:pt x="100" y="471"/>
                      </a:lnTo>
                      <a:lnTo>
                        <a:pt x="101" y="495"/>
                      </a:lnTo>
                      <a:lnTo>
                        <a:pt x="86" y="495"/>
                      </a:lnTo>
                      <a:lnTo>
                        <a:pt x="81" y="460"/>
                      </a:lnTo>
                      <a:lnTo>
                        <a:pt x="79" y="408"/>
                      </a:lnTo>
                      <a:lnTo>
                        <a:pt x="73" y="358"/>
                      </a:lnTo>
                      <a:lnTo>
                        <a:pt x="70" y="321"/>
                      </a:lnTo>
                      <a:lnTo>
                        <a:pt x="64" y="268"/>
                      </a:lnTo>
                      <a:lnTo>
                        <a:pt x="56" y="222"/>
                      </a:lnTo>
                      <a:lnTo>
                        <a:pt x="51" y="181"/>
                      </a:lnTo>
                      <a:lnTo>
                        <a:pt x="45" y="137"/>
                      </a:lnTo>
                      <a:lnTo>
                        <a:pt x="35" y="94"/>
                      </a:lnTo>
                      <a:lnTo>
                        <a:pt x="24" y="57"/>
                      </a:lnTo>
                      <a:lnTo>
                        <a:pt x="6" y="21"/>
                      </a:lnTo>
                      <a:lnTo>
                        <a:pt x="0" y="8"/>
                      </a:lnTo>
                      <a:lnTo>
                        <a:pt x="7" y="0"/>
                      </a:lnTo>
                      <a:lnTo>
                        <a:pt x="19" y="14"/>
                      </a:lnTo>
                      <a:lnTo>
                        <a:pt x="35" y="47"/>
                      </a:lnTo>
                      <a:lnTo>
                        <a:pt x="47" y="81"/>
                      </a:lnTo>
                      <a:lnTo>
                        <a:pt x="56" y="116"/>
                      </a:lnTo>
                      <a:lnTo>
                        <a:pt x="63" y="161"/>
                      </a:lnTo>
                      <a:lnTo>
                        <a:pt x="69" y="204"/>
                      </a:lnTo>
                      <a:lnTo>
                        <a:pt x="77" y="262"/>
                      </a:lnTo>
                      <a:lnTo>
                        <a:pt x="84" y="309"/>
                      </a:lnTo>
                      <a:lnTo>
                        <a:pt x="87" y="347"/>
                      </a:lnTo>
                      <a:lnTo>
                        <a:pt x="90" y="386"/>
                      </a:lnTo>
                      <a:lnTo>
                        <a:pt x="96" y="427"/>
                      </a:lnTo>
                      <a:lnTo>
                        <a:pt x="104" y="357"/>
                      </a:lnTo>
                      <a:lnTo>
                        <a:pt x="114" y="292"/>
                      </a:lnTo>
                      <a:lnTo>
                        <a:pt x="129" y="230"/>
                      </a:lnTo>
                    </a:path>
                  </a:pathLst>
                </a:custGeom>
                <a:solidFill>
                  <a:srgbClr val="3C002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75803" name="Freeform 27"/>
                <p:cNvSpPr>
                  <a:spLocks/>
                </p:cNvSpPr>
                <p:nvPr/>
              </p:nvSpPr>
              <p:spPr bwMode="ltGray">
                <a:xfrm>
                  <a:off x="2204" y="1606"/>
                  <a:ext cx="229" cy="355"/>
                </a:xfrm>
                <a:custGeom>
                  <a:avLst/>
                  <a:gdLst/>
                  <a:ahLst/>
                  <a:cxnLst>
                    <a:cxn ang="0">
                      <a:pos x="60" y="58"/>
                    </a:cxn>
                    <a:cxn ang="0">
                      <a:pos x="67" y="44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64" y="5"/>
                    </a:cxn>
                    <a:cxn ang="0">
                      <a:pos x="70" y="2"/>
                    </a:cxn>
                    <a:cxn ang="0">
                      <a:pos x="82" y="66"/>
                    </a:cxn>
                    <a:cxn ang="0">
                      <a:pos x="94" y="39"/>
                    </a:cxn>
                    <a:cxn ang="0">
                      <a:pos x="101" y="5"/>
                    </a:cxn>
                    <a:cxn ang="0">
                      <a:pos x="104" y="5"/>
                    </a:cxn>
                    <a:cxn ang="0">
                      <a:pos x="103" y="5"/>
                    </a:cxn>
                    <a:cxn ang="0">
                      <a:pos x="104" y="5"/>
                    </a:cxn>
                    <a:cxn ang="0">
                      <a:pos x="102" y="5"/>
                    </a:cxn>
                    <a:cxn ang="0">
                      <a:pos x="103" y="5"/>
                    </a:cxn>
                    <a:cxn ang="0">
                      <a:pos x="105" y="47"/>
                    </a:cxn>
                    <a:cxn ang="0">
                      <a:pos x="111" y="88"/>
                    </a:cxn>
                    <a:cxn ang="0">
                      <a:pos x="139" y="79"/>
                    </a:cxn>
                    <a:cxn ang="0">
                      <a:pos x="176" y="81"/>
                    </a:cxn>
                    <a:cxn ang="0">
                      <a:pos x="205" y="104"/>
                    </a:cxn>
                    <a:cxn ang="0">
                      <a:pos x="228" y="155"/>
                    </a:cxn>
                    <a:cxn ang="0">
                      <a:pos x="200" y="147"/>
                    </a:cxn>
                    <a:cxn ang="0">
                      <a:pos x="171" y="131"/>
                    </a:cxn>
                    <a:cxn ang="0">
                      <a:pos x="132" y="121"/>
                    </a:cxn>
                    <a:cxn ang="0">
                      <a:pos x="107" y="125"/>
                    </a:cxn>
                    <a:cxn ang="0">
                      <a:pos x="122" y="150"/>
                    </a:cxn>
                    <a:cxn ang="0">
                      <a:pos x="154" y="165"/>
                    </a:cxn>
                    <a:cxn ang="0">
                      <a:pos x="187" y="175"/>
                    </a:cxn>
                    <a:cxn ang="0">
                      <a:pos x="212" y="212"/>
                    </a:cxn>
                    <a:cxn ang="0">
                      <a:pos x="224" y="262"/>
                    </a:cxn>
                    <a:cxn ang="0">
                      <a:pos x="194" y="231"/>
                    </a:cxn>
                    <a:cxn ang="0">
                      <a:pos x="163" y="199"/>
                    </a:cxn>
                    <a:cxn ang="0">
                      <a:pos x="133" y="172"/>
                    </a:cxn>
                    <a:cxn ang="0">
                      <a:pos x="111" y="159"/>
                    </a:cxn>
                    <a:cxn ang="0">
                      <a:pos x="97" y="185"/>
                    </a:cxn>
                    <a:cxn ang="0">
                      <a:pos x="115" y="245"/>
                    </a:cxn>
                    <a:cxn ang="0">
                      <a:pos x="132" y="312"/>
                    </a:cxn>
                    <a:cxn ang="0">
                      <a:pos x="114" y="328"/>
                    </a:cxn>
                    <a:cxn ang="0">
                      <a:pos x="95" y="236"/>
                    </a:cxn>
                    <a:cxn ang="0">
                      <a:pos x="78" y="179"/>
                    </a:cxn>
                    <a:cxn ang="0">
                      <a:pos x="73" y="197"/>
                    </a:cxn>
                    <a:cxn ang="0">
                      <a:pos x="74" y="186"/>
                    </a:cxn>
                    <a:cxn ang="0">
                      <a:pos x="70" y="206"/>
                    </a:cxn>
                    <a:cxn ang="0">
                      <a:pos x="51" y="257"/>
                    </a:cxn>
                    <a:cxn ang="0">
                      <a:pos x="32" y="322"/>
                    </a:cxn>
                    <a:cxn ang="0">
                      <a:pos x="28" y="304"/>
                    </a:cxn>
                    <a:cxn ang="0">
                      <a:pos x="38" y="249"/>
                    </a:cxn>
                    <a:cxn ang="0">
                      <a:pos x="59" y="189"/>
                    </a:cxn>
                    <a:cxn ang="0">
                      <a:pos x="82" y="143"/>
                    </a:cxn>
                    <a:cxn ang="0">
                      <a:pos x="65" y="139"/>
                    </a:cxn>
                    <a:cxn ang="0">
                      <a:pos x="40" y="189"/>
                    </a:cxn>
                    <a:cxn ang="0">
                      <a:pos x="18" y="243"/>
                    </a:cxn>
                    <a:cxn ang="0">
                      <a:pos x="2" y="278"/>
                    </a:cxn>
                    <a:cxn ang="0">
                      <a:pos x="13" y="229"/>
                    </a:cxn>
                    <a:cxn ang="0">
                      <a:pos x="37" y="179"/>
                    </a:cxn>
                    <a:cxn ang="0">
                      <a:pos x="70" y="130"/>
                    </a:cxn>
                    <a:cxn ang="0">
                      <a:pos x="62" y="99"/>
                    </a:cxn>
                    <a:cxn ang="0">
                      <a:pos x="37" y="59"/>
                    </a:cxn>
                    <a:cxn ang="0">
                      <a:pos x="11" y="12"/>
                    </a:cxn>
                    <a:cxn ang="0">
                      <a:pos x="14" y="5"/>
                    </a:cxn>
                    <a:cxn ang="0">
                      <a:pos x="27" y="5"/>
                    </a:cxn>
                    <a:cxn ang="0">
                      <a:pos x="31" y="10"/>
                    </a:cxn>
                  </a:cxnLst>
                  <a:rect l="0" t="0" r="r" b="b"/>
                  <a:pathLst>
                    <a:path w="229" h="358">
                      <a:moveTo>
                        <a:pt x="43" y="31"/>
                      </a:moveTo>
                      <a:lnTo>
                        <a:pt x="47" y="39"/>
                      </a:lnTo>
                      <a:lnTo>
                        <a:pt x="51" y="44"/>
                      </a:lnTo>
                      <a:lnTo>
                        <a:pt x="55" y="51"/>
                      </a:lnTo>
                      <a:lnTo>
                        <a:pt x="60" y="58"/>
                      </a:lnTo>
                      <a:lnTo>
                        <a:pt x="64" y="63"/>
                      </a:lnTo>
                      <a:lnTo>
                        <a:pt x="68" y="66"/>
                      </a:lnTo>
                      <a:lnTo>
                        <a:pt x="72" y="69"/>
                      </a:lnTo>
                      <a:lnTo>
                        <a:pt x="70" y="58"/>
                      </a:lnTo>
                      <a:lnTo>
                        <a:pt x="67" y="44"/>
                      </a:lnTo>
                      <a:lnTo>
                        <a:pt x="65" y="30"/>
                      </a:lnTo>
                      <a:lnTo>
                        <a:pt x="63" y="1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4" y="5"/>
                      </a:lnTo>
                      <a:lnTo>
                        <a:pt x="69" y="5"/>
                      </a:lnTo>
                      <a:lnTo>
                        <a:pt x="70" y="5"/>
                      </a:lnTo>
                      <a:lnTo>
                        <a:pt x="70" y="2"/>
                      </a:lnTo>
                      <a:lnTo>
                        <a:pt x="73" y="16"/>
                      </a:lnTo>
                      <a:lnTo>
                        <a:pt x="76" y="30"/>
                      </a:lnTo>
                      <a:lnTo>
                        <a:pt x="78" y="41"/>
                      </a:lnTo>
                      <a:lnTo>
                        <a:pt x="81" y="56"/>
                      </a:lnTo>
                      <a:lnTo>
                        <a:pt x="82" y="66"/>
                      </a:lnTo>
                      <a:lnTo>
                        <a:pt x="84" y="71"/>
                      </a:lnTo>
                      <a:lnTo>
                        <a:pt x="87" y="66"/>
                      </a:lnTo>
                      <a:lnTo>
                        <a:pt x="89" y="59"/>
                      </a:lnTo>
                      <a:lnTo>
                        <a:pt x="93" y="52"/>
                      </a:lnTo>
                      <a:lnTo>
                        <a:pt x="94" y="39"/>
                      </a:lnTo>
                      <a:lnTo>
                        <a:pt x="95" y="30"/>
                      </a:lnTo>
                      <a:lnTo>
                        <a:pt x="96" y="14"/>
                      </a:lnTo>
                      <a:lnTo>
                        <a:pt x="96" y="0"/>
                      </a:lnTo>
                      <a:lnTo>
                        <a:pt x="96" y="0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5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3" y="5"/>
                      </a:lnTo>
                      <a:lnTo>
                        <a:pt x="103" y="5"/>
                      </a:lnTo>
                      <a:lnTo>
                        <a:pt x="105" y="5"/>
                      </a:lnTo>
                      <a:lnTo>
                        <a:pt x="103" y="5"/>
                      </a:lnTo>
                      <a:lnTo>
                        <a:pt x="101" y="5"/>
                      </a:lnTo>
                      <a:lnTo>
                        <a:pt x="102" y="5"/>
                      </a:lnTo>
                      <a:lnTo>
                        <a:pt x="102" y="5"/>
                      </a:lnTo>
                      <a:lnTo>
                        <a:pt x="101" y="5"/>
                      </a:lnTo>
                      <a:lnTo>
                        <a:pt x="104" y="5"/>
                      </a:lnTo>
                      <a:lnTo>
                        <a:pt x="103" y="5"/>
                      </a:lnTo>
                      <a:lnTo>
                        <a:pt x="100" y="5"/>
                      </a:lnTo>
                      <a:lnTo>
                        <a:pt x="101" y="5"/>
                      </a:lnTo>
                      <a:lnTo>
                        <a:pt x="103" y="5"/>
                      </a:lnTo>
                      <a:lnTo>
                        <a:pt x="102" y="5"/>
                      </a:lnTo>
                      <a:lnTo>
                        <a:pt x="104" y="5"/>
                      </a:lnTo>
                      <a:lnTo>
                        <a:pt x="104" y="5"/>
                      </a:lnTo>
                      <a:lnTo>
                        <a:pt x="102" y="5"/>
                      </a:lnTo>
                      <a:lnTo>
                        <a:pt x="107" y="5"/>
                      </a:lnTo>
                      <a:lnTo>
                        <a:pt x="103" y="5"/>
                      </a:lnTo>
                      <a:lnTo>
                        <a:pt x="104" y="5"/>
                      </a:lnTo>
                      <a:lnTo>
                        <a:pt x="107" y="2"/>
                      </a:lnTo>
                      <a:lnTo>
                        <a:pt x="107" y="15"/>
                      </a:lnTo>
                      <a:lnTo>
                        <a:pt x="106" y="31"/>
                      </a:lnTo>
                      <a:lnTo>
                        <a:pt x="105" y="47"/>
                      </a:lnTo>
                      <a:lnTo>
                        <a:pt x="103" y="66"/>
                      </a:lnTo>
                      <a:lnTo>
                        <a:pt x="102" y="83"/>
                      </a:lnTo>
                      <a:lnTo>
                        <a:pt x="101" y="100"/>
                      </a:lnTo>
                      <a:lnTo>
                        <a:pt x="105" y="95"/>
                      </a:lnTo>
                      <a:lnTo>
                        <a:pt x="111" y="88"/>
                      </a:lnTo>
                      <a:lnTo>
                        <a:pt x="118" y="80"/>
                      </a:lnTo>
                      <a:lnTo>
                        <a:pt x="123" y="78"/>
                      </a:lnTo>
                      <a:lnTo>
                        <a:pt x="129" y="76"/>
                      </a:lnTo>
                      <a:lnTo>
                        <a:pt x="134" y="79"/>
                      </a:lnTo>
                      <a:lnTo>
                        <a:pt x="139" y="79"/>
                      </a:lnTo>
                      <a:lnTo>
                        <a:pt x="146" y="81"/>
                      </a:lnTo>
                      <a:lnTo>
                        <a:pt x="154" y="83"/>
                      </a:lnTo>
                      <a:lnTo>
                        <a:pt x="162" y="83"/>
                      </a:lnTo>
                      <a:lnTo>
                        <a:pt x="169" y="81"/>
                      </a:lnTo>
                      <a:lnTo>
                        <a:pt x="176" y="81"/>
                      </a:lnTo>
                      <a:lnTo>
                        <a:pt x="182" y="83"/>
                      </a:lnTo>
                      <a:lnTo>
                        <a:pt x="188" y="88"/>
                      </a:lnTo>
                      <a:lnTo>
                        <a:pt x="195" y="93"/>
                      </a:lnTo>
                      <a:lnTo>
                        <a:pt x="200" y="98"/>
                      </a:lnTo>
                      <a:lnTo>
                        <a:pt x="205" y="104"/>
                      </a:lnTo>
                      <a:lnTo>
                        <a:pt x="211" y="112"/>
                      </a:lnTo>
                      <a:lnTo>
                        <a:pt x="214" y="117"/>
                      </a:lnTo>
                      <a:lnTo>
                        <a:pt x="220" y="129"/>
                      </a:lnTo>
                      <a:lnTo>
                        <a:pt x="223" y="142"/>
                      </a:lnTo>
                      <a:lnTo>
                        <a:pt x="228" y="155"/>
                      </a:lnTo>
                      <a:lnTo>
                        <a:pt x="223" y="156"/>
                      </a:lnTo>
                      <a:lnTo>
                        <a:pt x="217" y="154"/>
                      </a:lnTo>
                      <a:lnTo>
                        <a:pt x="210" y="152"/>
                      </a:lnTo>
                      <a:lnTo>
                        <a:pt x="205" y="150"/>
                      </a:lnTo>
                      <a:lnTo>
                        <a:pt x="200" y="147"/>
                      </a:lnTo>
                      <a:lnTo>
                        <a:pt x="195" y="143"/>
                      </a:lnTo>
                      <a:lnTo>
                        <a:pt x="189" y="138"/>
                      </a:lnTo>
                      <a:lnTo>
                        <a:pt x="184" y="135"/>
                      </a:lnTo>
                      <a:lnTo>
                        <a:pt x="179" y="133"/>
                      </a:lnTo>
                      <a:lnTo>
                        <a:pt x="171" y="131"/>
                      </a:lnTo>
                      <a:lnTo>
                        <a:pt x="162" y="129"/>
                      </a:lnTo>
                      <a:lnTo>
                        <a:pt x="154" y="126"/>
                      </a:lnTo>
                      <a:lnTo>
                        <a:pt x="146" y="124"/>
                      </a:lnTo>
                      <a:lnTo>
                        <a:pt x="138" y="122"/>
                      </a:lnTo>
                      <a:lnTo>
                        <a:pt x="132" y="121"/>
                      </a:lnTo>
                      <a:lnTo>
                        <a:pt x="128" y="120"/>
                      </a:lnTo>
                      <a:lnTo>
                        <a:pt x="122" y="120"/>
                      </a:lnTo>
                      <a:lnTo>
                        <a:pt x="116" y="121"/>
                      </a:lnTo>
                      <a:lnTo>
                        <a:pt x="112" y="122"/>
                      </a:lnTo>
                      <a:lnTo>
                        <a:pt x="107" y="125"/>
                      </a:lnTo>
                      <a:lnTo>
                        <a:pt x="100" y="129"/>
                      </a:lnTo>
                      <a:lnTo>
                        <a:pt x="105" y="135"/>
                      </a:lnTo>
                      <a:lnTo>
                        <a:pt x="111" y="140"/>
                      </a:lnTo>
                      <a:lnTo>
                        <a:pt x="116" y="147"/>
                      </a:lnTo>
                      <a:lnTo>
                        <a:pt x="122" y="150"/>
                      </a:lnTo>
                      <a:lnTo>
                        <a:pt x="129" y="155"/>
                      </a:lnTo>
                      <a:lnTo>
                        <a:pt x="133" y="158"/>
                      </a:lnTo>
                      <a:lnTo>
                        <a:pt x="139" y="159"/>
                      </a:lnTo>
                      <a:lnTo>
                        <a:pt x="147" y="162"/>
                      </a:lnTo>
                      <a:lnTo>
                        <a:pt x="154" y="165"/>
                      </a:lnTo>
                      <a:lnTo>
                        <a:pt x="161" y="167"/>
                      </a:lnTo>
                      <a:lnTo>
                        <a:pt x="168" y="169"/>
                      </a:lnTo>
                      <a:lnTo>
                        <a:pt x="174" y="170"/>
                      </a:lnTo>
                      <a:lnTo>
                        <a:pt x="181" y="174"/>
                      </a:lnTo>
                      <a:lnTo>
                        <a:pt x="187" y="175"/>
                      </a:lnTo>
                      <a:lnTo>
                        <a:pt x="191" y="179"/>
                      </a:lnTo>
                      <a:lnTo>
                        <a:pt x="197" y="186"/>
                      </a:lnTo>
                      <a:lnTo>
                        <a:pt x="202" y="193"/>
                      </a:lnTo>
                      <a:lnTo>
                        <a:pt x="206" y="202"/>
                      </a:lnTo>
                      <a:lnTo>
                        <a:pt x="212" y="212"/>
                      </a:lnTo>
                      <a:lnTo>
                        <a:pt x="214" y="218"/>
                      </a:lnTo>
                      <a:lnTo>
                        <a:pt x="217" y="229"/>
                      </a:lnTo>
                      <a:lnTo>
                        <a:pt x="219" y="240"/>
                      </a:lnTo>
                      <a:lnTo>
                        <a:pt x="221" y="253"/>
                      </a:lnTo>
                      <a:lnTo>
                        <a:pt x="224" y="262"/>
                      </a:lnTo>
                      <a:lnTo>
                        <a:pt x="219" y="257"/>
                      </a:lnTo>
                      <a:lnTo>
                        <a:pt x="212" y="250"/>
                      </a:lnTo>
                      <a:lnTo>
                        <a:pt x="206" y="245"/>
                      </a:lnTo>
                      <a:lnTo>
                        <a:pt x="200" y="238"/>
                      </a:lnTo>
                      <a:lnTo>
                        <a:pt x="194" y="231"/>
                      </a:lnTo>
                      <a:lnTo>
                        <a:pt x="188" y="226"/>
                      </a:lnTo>
                      <a:lnTo>
                        <a:pt x="182" y="219"/>
                      </a:lnTo>
                      <a:lnTo>
                        <a:pt x="176" y="213"/>
                      </a:lnTo>
                      <a:lnTo>
                        <a:pt x="169" y="206"/>
                      </a:lnTo>
                      <a:lnTo>
                        <a:pt x="163" y="199"/>
                      </a:lnTo>
                      <a:lnTo>
                        <a:pt x="158" y="194"/>
                      </a:lnTo>
                      <a:lnTo>
                        <a:pt x="151" y="187"/>
                      </a:lnTo>
                      <a:lnTo>
                        <a:pt x="145" y="182"/>
                      </a:lnTo>
                      <a:lnTo>
                        <a:pt x="139" y="177"/>
                      </a:lnTo>
                      <a:lnTo>
                        <a:pt x="133" y="172"/>
                      </a:lnTo>
                      <a:lnTo>
                        <a:pt x="129" y="170"/>
                      </a:lnTo>
                      <a:lnTo>
                        <a:pt x="125" y="166"/>
                      </a:lnTo>
                      <a:lnTo>
                        <a:pt x="119" y="162"/>
                      </a:lnTo>
                      <a:lnTo>
                        <a:pt x="115" y="158"/>
                      </a:lnTo>
                      <a:lnTo>
                        <a:pt x="111" y="159"/>
                      </a:lnTo>
                      <a:lnTo>
                        <a:pt x="107" y="162"/>
                      </a:lnTo>
                      <a:lnTo>
                        <a:pt x="103" y="161"/>
                      </a:lnTo>
                      <a:lnTo>
                        <a:pt x="99" y="158"/>
                      </a:lnTo>
                      <a:lnTo>
                        <a:pt x="98" y="170"/>
                      </a:lnTo>
                      <a:lnTo>
                        <a:pt x="97" y="185"/>
                      </a:lnTo>
                      <a:lnTo>
                        <a:pt x="100" y="197"/>
                      </a:lnTo>
                      <a:lnTo>
                        <a:pt x="102" y="211"/>
                      </a:lnTo>
                      <a:lnTo>
                        <a:pt x="107" y="220"/>
                      </a:lnTo>
                      <a:lnTo>
                        <a:pt x="111" y="231"/>
                      </a:lnTo>
                      <a:lnTo>
                        <a:pt x="115" y="245"/>
                      </a:lnTo>
                      <a:lnTo>
                        <a:pt x="119" y="259"/>
                      </a:lnTo>
                      <a:lnTo>
                        <a:pt x="123" y="268"/>
                      </a:lnTo>
                      <a:lnTo>
                        <a:pt x="127" y="278"/>
                      </a:lnTo>
                      <a:lnTo>
                        <a:pt x="131" y="297"/>
                      </a:lnTo>
                      <a:lnTo>
                        <a:pt x="132" y="312"/>
                      </a:lnTo>
                      <a:lnTo>
                        <a:pt x="135" y="331"/>
                      </a:lnTo>
                      <a:lnTo>
                        <a:pt x="138" y="349"/>
                      </a:lnTo>
                      <a:lnTo>
                        <a:pt x="125" y="349"/>
                      </a:lnTo>
                      <a:lnTo>
                        <a:pt x="122" y="349"/>
                      </a:lnTo>
                      <a:lnTo>
                        <a:pt x="114" y="328"/>
                      </a:lnTo>
                      <a:lnTo>
                        <a:pt x="108" y="307"/>
                      </a:lnTo>
                      <a:lnTo>
                        <a:pt x="103" y="290"/>
                      </a:lnTo>
                      <a:lnTo>
                        <a:pt x="100" y="273"/>
                      </a:lnTo>
                      <a:lnTo>
                        <a:pt x="98" y="255"/>
                      </a:lnTo>
                      <a:lnTo>
                        <a:pt x="95" y="236"/>
                      </a:lnTo>
                      <a:lnTo>
                        <a:pt x="90" y="209"/>
                      </a:lnTo>
                      <a:lnTo>
                        <a:pt x="87" y="200"/>
                      </a:lnTo>
                      <a:lnTo>
                        <a:pt x="84" y="184"/>
                      </a:lnTo>
                      <a:lnTo>
                        <a:pt x="81" y="177"/>
                      </a:lnTo>
                      <a:lnTo>
                        <a:pt x="78" y="179"/>
                      </a:lnTo>
                      <a:lnTo>
                        <a:pt x="75" y="181"/>
                      </a:lnTo>
                      <a:lnTo>
                        <a:pt x="74" y="191"/>
                      </a:lnTo>
                      <a:lnTo>
                        <a:pt x="74" y="186"/>
                      </a:lnTo>
                      <a:lnTo>
                        <a:pt x="74" y="192"/>
                      </a:lnTo>
                      <a:lnTo>
                        <a:pt x="73" y="197"/>
                      </a:lnTo>
                      <a:lnTo>
                        <a:pt x="72" y="198"/>
                      </a:lnTo>
                      <a:lnTo>
                        <a:pt x="74" y="197"/>
                      </a:lnTo>
                      <a:lnTo>
                        <a:pt x="73" y="194"/>
                      </a:lnTo>
                      <a:lnTo>
                        <a:pt x="74" y="189"/>
                      </a:lnTo>
                      <a:lnTo>
                        <a:pt x="74" y="186"/>
                      </a:lnTo>
                      <a:lnTo>
                        <a:pt x="74" y="187"/>
                      </a:lnTo>
                      <a:lnTo>
                        <a:pt x="74" y="192"/>
                      </a:lnTo>
                      <a:lnTo>
                        <a:pt x="75" y="197"/>
                      </a:lnTo>
                      <a:lnTo>
                        <a:pt x="73" y="198"/>
                      </a:lnTo>
                      <a:lnTo>
                        <a:pt x="70" y="206"/>
                      </a:lnTo>
                      <a:lnTo>
                        <a:pt x="65" y="218"/>
                      </a:lnTo>
                      <a:lnTo>
                        <a:pt x="61" y="227"/>
                      </a:lnTo>
                      <a:lnTo>
                        <a:pt x="58" y="236"/>
                      </a:lnTo>
                      <a:lnTo>
                        <a:pt x="54" y="248"/>
                      </a:lnTo>
                      <a:lnTo>
                        <a:pt x="51" y="257"/>
                      </a:lnTo>
                      <a:lnTo>
                        <a:pt x="47" y="268"/>
                      </a:lnTo>
                      <a:lnTo>
                        <a:pt x="43" y="280"/>
                      </a:lnTo>
                      <a:lnTo>
                        <a:pt x="40" y="293"/>
                      </a:lnTo>
                      <a:lnTo>
                        <a:pt x="36" y="307"/>
                      </a:lnTo>
                      <a:lnTo>
                        <a:pt x="32" y="322"/>
                      </a:lnTo>
                      <a:lnTo>
                        <a:pt x="29" y="339"/>
                      </a:lnTo>
                      <a:lnTo>
                        <a:pt x="24" y="357"/>
                      </a:lnTo>
                      <a:lnTo>
                        <a:pt x="26" y="335"/>
                      </a:lnTo>
                      <a:lnTo>
                        <a:pt x="27" y="321"/>
                      </a:lnTo>
                      <a:lnTo>
                        <a:pt x="28" y="304"/>
                      </a:lnTo>
                      <a:lnTo>
                        <a:pt x="29" y="295"/>
                      </a:lnTo>
                      <a:lnTo>
                        <a:pt x="31" y="287"/>
                      </a:lnTo>
                      <a:lnTo>
                        <a:pt x="33" y="273"/>
                      </a:lnTo>
                      <a:lnTo>
                        <a:pt x="36" y="260"/>
                      </a:lnTo>
                      <a:lnTo>
                        <a:pt x="38" y="249"/>
                      </a:lnTo>
                      <a:lnTo>
                        <a:pt x="43" y="236"/>
                      </a:lnTo>
                      <a:lnTo>
                        <a:pt x="47" y="224"/>
                      </a:lnTo>
                      <a:lnTo>
                        <a:pt x="52" y="211"/>
                      </a:lnTo>
                      <a:lnTo>
                        <a:pt x="56" y="197"/>
                      </a:lnTo>
                      <a:lnTo>
                        <a:pt x="59" y="189"/>
                      </a:lnTo>
                      <a:lnTo>
                        <a:pt x="63" y="181"/>
                      </a:lnTo>
                      <a:lnTo>
                        <a:pt x="68" y="172"/>
                      </a:lnTo>
                      <a:lnTo>
                        <a:pt x="73" y="164"/>
                      </a:lnTo>
                      <a:lnTo>
                        <a:pt x="77" y="154"/>
                      </a:lnTo>
                      <a:lnTo>
                        <a:pt x="82" y="143"/>
                      </a:lnTo>
                      <a:lnTo>
                        <a:pt x="80" y="139"/>
                      </a:lnTo>
                      <a:lnTo>
                        <a:pt x="76" y="133"/>
                      </a:lnTo>
                      <a:lnTo>
                        <a:pt x="73" y="129"/>
                      </a:lnTo>
                      <a:lnTo>
                        <a:pt x="70" y="132"/>
                      </a:lnTo>
                      <a:lnTo>
                        <a:pt x="65" y="139"/>
                      </a:lnTo>
                      <a:lnTo>
                        <a:pt x="60" y="147"/>
                      </a:lnTo>
                      <a:lnTo>
                        <a:pt x="55" y="154"/>
                      </a:lnTo>
                      <a:lnTo>
                        <a:pt x="51" y="164"/>
                      </a:lnTo>
                      <a:lnTo>
                        <a:pt x="45" y="177"/>
                      </a:lnTo>
                      <a:lnTo>
                        <a:pt x="40" y="189"/>
                      </a:lnTo>
                      <a:lnTo>
                        <a:pt x="36" y="199"/>
                      </a:lnTo>
                      <a:lnTo>
                        <a:pt x="31" y="207"/>
                      </a:lnTo>
                      <a:lnTo>
                        <a:pt x="27" y="218"/>
                      </a:lnTo>
                      <a:lnTo>
                        <a:pt x="22" y="230"/>
                      </a:lnTo>
                      <a:lnTo>
                        <a:pt x="18" y="243"/>
                      </a:lnTo>
                      <a:lnTo>
                        <a:pt x="14" y="255"/>
                      </a:lnTo>
                      <a:lnTo>
                        <a:pt x="9" y="268"/>
                      </a:lnTo>
                      <a:lnTo>
                        <a:pt x="5" y="282"/>
                      </a:lnTo>
                      <a:lnTo>
                        <a:pt x="0" y="298"/>
                      </a:lnTo>
                      <a:lnTo>
                        <a:pt x="2" y="278"/>
                      </a:lnTo>
                      <a:lnTo>
                        <a:pt x="4" y="262"/>
                      </a:lnTo>
                      <a:lnTo>
                        <a:pt x="5" y="248"/>
                      </a:lnTo>
                      <a:lnTo>
                        <a:pt x="6" y="244"/>
                      </a:lnTo>
                      <a:lnTo>
                        <a:pt x="9" y="238"/>
                      </a:lnTo>
                      <a:lnTo>
                        <a:pt x="13" y="229"/>
                      </a:lnTo>
                      <a:lnTo>
                        <a:pt x="17" y="219"/>
                      </a:lnTo>
                      <a:lnTo>
                        <a:pt x="22" y="209"/>
                      </a:lnTo>
                      <a:lnTo>
                        <a:pt x="27" y="199"/>
                      </a:lnTo>
                      <a:lnTo>
                        <a:pt x="33" y="187"/>
                      </a:lnTo>
                      <a:lnTo>
                        <a:pt x="37" y="179"/>
                      </a:lnTo>
                      <a:lnTo>
                        <a:pt x="43" y="170"/>
                      </a:lnTo>
                      <a:lnTo>
                        <a:pt x="49" y="159"/>
                      </a:lnTo>
                      <a:lnTo>
                        <a:pt x="55" y="149"/>
                      </a:lnTo>
                      <a:lnTo>
                        <a:pt x="60" y="142"/>
                      </a:lnTo>
                      <a:lnTo>
                        <a:pt x="70" y="130"/>
                      </a:lnTo>
                      <a:lnTo>
                        <a:pt x="75" y="125"/>
                      </a:lnTo>
                      <a:lnTo>
                        <a:pt x="78" y="123"/>
                      </a:lnTo>
                      <a:lnTo>
                        <a:pt x="73" y="117"/>
                      </a:lnTo>
                      <a:lnTo>
                        <a:pt x="67" y="108"/>
                      </a:lnTo>
                      <a:lnTo>
                        <a:pt x="62" y="99"/>
                      </a:lnTo>
                      <a:lnTo>
                        <a:pt x="57" y="92"/>
                      </a:lnTo>
                      <a:lnTo>
                        <a:pt x="52" y="85"/>
                      </a:lnTo>
                      <a:lnTo>
                        <a:pt x="47" y="78"/>
                      </a:lnTo>
                      <a:lnTo>
                        <a:pt x="43" y="71"/>
                      </a:lnTo>
                      <a:lnTo>
                        <a:pt x="37" y="59"/>
                      </a:lnTo>
                      <a:lnTo>
                        <a:pt x="32" y="48"/>
                      </a:lnTo>
                      <a:lnTo>
                        <a:pt x="26" y="38"/>
                      </a:lnTo>
                      <a:lnTo>
                        <a:pt x="19" y="26"/>
                      </a:lnTo>
                      <a:lnTo>
                        <a:pt x="14" y="19"/>
                      </a:lnTo>
                      <a:lnTo>
                        <a:pt x="11" y="12"/>
                      </a:lnTo>
                      <a:lnTo>
                        <a:pt x="7" y="4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14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27" y="5"/>
                      </a:lnTo>
                      <a:lnTo>
                        <a:pt x="31" y="10"/>
                      </a:lnTo>
                      <a:lnTo>
                        <a:pt x="37" y="22"/>
                      </a:lnTo>
                      <a:lnTo>
                        <a:pt x="43" y="31"/>
                      </a:lnTo>
                    </a:path>
                  </a:pathLst>
                </a:custGeom>
                <a:solidFill>
                  <a:srgbClr val="037C03">
                    <a:alpha val="50000"/>
                  </a:srgbClr>
                </a:solidFill>
                <a:ln w="9525" cap="rnd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3100" name="Group 28"/>
                <p:cNvGrpSpPr>
                  <a:grpSpLocks/>
                </p:cNvGrpSpPr>
                <p:nvPr/>
              </p:nvGrpSpPr>
              <p:grpSpPr bwMode="auto">
                <a:xfrm>
                  <a:off x="1985" y="1419"/>
                  <a:ext cx="465" cy="349"/>
                  <a:chOff x="1985" y="1419"/>
                  <a:chExt cx="465" cy="349"/>
                </a:xfrm>
              </p:grpSpPr>
              <p:sp>
                <p:nvSpPr>
                  <p:cNvPr id="75805" name="Freeform 29"/>
                  <p:cNvSpPr>
                    <a:spLocks/>
                  </p:cNvSpPr>
                  <p:nvPr/>
                </p:nvSpPr>
                <p:spPr bwMode="ltGray">
                  <a:xfrm>
                    <a:off x="2030" y="1419"/>
                    <a:ext cx="420" cy="326"/>
                  </a:xfrm>
                  <a:custGeom>
                    <a:avLst/>
                    <a:gdLst/>
                    <a:ahLst/>
                    <a:cxnLst>
                      <a:cxn ang="0">
                        <a:pos x="159" y="41"/>
                      </a:cxn>
                      <a:cxn ang="0">
                        <a:pos x="193" y="13"/>
                      </a:cxn>
                      <a:cxn ang="0">
                        <a:pos x="233" y="2"/>
                      </a:cxn>
                      <a:cxn ang="0">
                        <a:pos x="279" y="2"/>
                      </a:cxn>
                      <a:cxn ang="0">
                        <a:pos x="290" y="6"/>
                      </a:cxn>
                      <a:cxn ang="0">
                        <a:pos x="260" y="14"/>
                      </a:cxn>
                      <a:cxn ang="0">
                        <a:pos x="225" y="25"/>
                      </a:cxn>
                      <a:cxn ang="0">
                        <a:pos x="186" y="52"/>
                      </a:cxn>
                      <a:cxn ang="0">
                        <a:pos x="183" y="89"/>
                      </a:cxn>
                      <a:cxn ang="0">
                        <a:pos x="240" y="66"/>
                      </a:cxn>
                      <a:cxn ang="0">
                        <a:pos x="288" y="64"/>
                      </a:cxn>
                      <a:cxn ang="0">
                        <a:pos x="338" y="69"/>
                      </a:cxn>
                      <a:cxn ang="0">
                        <a:pos x="397" y="75"/>
                      </a:cxn>
                      <a:cxn ang="0">
                        <a:pos x="398" y="76"/>
                      </a:cxn>
                      <a:cxn ang="0">
                        <a:pos x="341" y="79"/>
                      </a:cxn>
                      <a:cxn ang="0">
                        <a:pos x="288" y="80"/>
                      </a:cxn>
                      <a:cxn ang="0">
                        <a:pos x="242" y="86"/>
                      </a:cxn>
                      <a:cxn ang="0">
                        <a:pos x="191" y="98"/>
                      </a:cxn>
                      <a:cxn ang="0">
                        <a:pos x="212" y="118"/>
                      </a:cxn>
                      <a:cxn ang="0">
                        <a:pos x="227" y="136"/>
                      </a:cxn>
                      <a:cxn ang="0">
                        <a:pos x="175" y="119"/>
                      </a:cxn>
                      <a:cxn ang="0">
                        <a:pos x="165" y="129"/>
                      </a:cxn>
                      <a:cxn ang="0">
                        <a:pos x="221" y="138"/>
                      </a:cxn>
                      <a:cxn ang="0">
                        <a:pos x="269" y="150"/>
                      </a:cxn>
                      <a:cxn ang="0">
                        <a:pos x="306" y="181"/>
                      </a:cxn>
                      <a:cxn ang="0">
                        <a:pos x="335" y="223"/>
                      </a:cxn>
                      <a:cxn ang="0">
                        <a:pos x="329" y="231"/>
                      </a:cxn>
                      <a:cxn ang="0">
                        <a:pos x="290" y="204"/>
                      </a:cxn>
                      <a:cxn ang="0">
                        <a:pos x="248" y="174"/>
                      </a:cxn>
                      <a:cxn ang="0">
                        <a:pos x="202" y="154"/>
                      </a:cxn>
                      <a:cxn ang="0">
                        <a:pos x="173" y="148"/>
                      </a:cxn>
                      <a:cxn ang="0">
                        <a:pos x="196" y="181"/>
                      </a:cxn>
                      <a:cxn ang="0">
                        <a:pos x="227" y="223"/>
                      </a:cxn>
                      <a:cxn ang="0">
                        <a:pos x="244" y="262"/>
                      </a:cxn>
                      <a:cxn ang="0">
                        <a:pos x="243" y="299"/>
                      </a:cxn>
                      <a:cxn ang="0">
                        <a:pos x="222" y="259"/>
                      </a:cxn>
                      <a:cxn ang="0">
                        <a:pos x="199" y="215"/>
                      </a:cxn>
                      <a:cxn ang="0">
                        <a:pos x="173" y="177"/>
                      </a:cxn>
                      <a:cxn ang="0">
                        <a:pos x="150" y="142"/>
                      </a:cxn>
                      <a:cxn ang="0">
                        <a:pos x="109" y="162"/>
                      </a:cxn>
                      <a:cxn ang="0">
                        <a:pos x="77" y="210"/>
                      </a:cxn>
                      <a:cxn ang="0">
                        <a:pos x="49" y="260"/>
                      </a:cxn>
                      <a:cxn ang="0">
                        <a:pos x="18" y="306"/>
                      </a:cxn>
                      <a:cxn ang="0">
                        <a:pos x="8" y="301"/>
                      </a:cxn>
                      <a:cxn ang="0">
                        <a:pos x="45" y="243"/>
                      </a:cxn>
                      <a:cxn ang="0">
                        <a:pos x="78" y="198"/>
                      </a:cxn>
                      <a:cxn ang="0">
                        <a:pos x="107" y="154"/>
                      </a:cxn>
                      <a:cxn ang="0">
                        <a:pos x="132" y="120"/>
                      </a:cxn>
                      <a:cxn ang="0">
                        <a:pos x="95" y="79"/>
                      </a:cxn>
                      <a:cxn ang="0">
                        <a:pos x="42" y="57"/>
                      </a:cxn>
                      <a:cxn ang="0">
                        <a:pos x="19" y="45"/>
                      </a:cxn>
                      <a:cxn ang="0">
                        <a:pos x="60" y="58"/>
                      </a:cxn>
                      <a:cxn ang="0">
                        <a:pos x="116" y="86"/>
                      </a:cxn>
                    </a:cxnLst>
                    <a:rect l="0" t="0" r="r" b="b"/>
                    <a:pathLst>
                      <a:path w="420" h="326">
                        <a:moveTo>
                          <a:pt x="132" y="83"/>
                        </a:moveTo>
                        <a:lnTo>
                          <a:pt x="135" y="74"/>
                        </a:lnTo>
                        <a:lnTo>
                          <a:pt x="140" y="65"/>
                        </a:lnTo>
                        <a:lnTo>
                          <a:pt x="146" y="57"/>
                        </a:lnTo>
                        <a:lnTo>
                          <a:pt x="152" y="48"/>
                        </a:lnTo>
                        <a:lnTo>
                          <a:pt x="159" y="41"/>
                        </a:lnTo>
                        <a:lnTo>
                          <a:pt x="164" y="34"/>
                        </a:lnTo>
                        <a:lnTo>
                          <a:pt x="170" y="29"/>
                        </a:lnTo>
                        <a:lnTo>
                          <a:pt x="176" y="25"/>
                        </a:lnTo>
                        <a:lnTo>
                          <a:pt x="181" y="20"/>
                        </a:lnTo>
                        <a:lnTo>
                          <a:pt x="187" y="17"/>
                        </a:lnTo>
                        <a:lnTo>
                          <a:pt x="193" y="13"/>
                        </a:lnTo>
                        <a:lnTo>
                          <a:pt x="199" y="10"/>
                        </a:lnTo>
                        <a:lnTo>
                          <a:pt x="204" y="8"/>
                        </a:lnTo>
                        <a:lnTo>
                          <a:pt x="212" y="6"/>
                        </a:lnTo>
                        <a:lnTo>
                          <a:pt x="220" y="5"/>
                        </a:lnTo>
                        <a:lnTo>
                          <a:pt x="226" y="3"/>
                        </a:lnTo>
                        <a:lnTo>
                          <a:pt x="233" y="2"/>
                        </a:lnTo>
                        <a:lnTo>
                          <a:pt x="241" y="2"/>
                        </a:lnTo>
                        <a:lnTo>
                          <a:pt x="248" y="1"/>
                        </a:lnTo>
                        <a:lnTo>
                          <a:pt x="258" y="1"/>
                        </a:lnTo>
                        <a:lnTo>
                          <a:pt x="265" y="1"/>
                        </a:lnTo>
                        <a:lnTo>
                          <a:pt x="272" y="2"/>
                        </a:lnTo>
                        <a:lnTo>
                          <a:pt x="279" y="2"/>
                        </a:lnTo>
                        <a:lnTo>
                          <a:pt x="285" y="1"/>
                        </a:lnTo>
                        <a:lnTo>
                          <a:pt x="293" y="1"/>
                        </a:lnTo>
                        <a:lnTo>
                          <a:pt x="300" y="0"/>
                        </a:lnTo>
                        <a:lnTo>
                          <a:pt x="296" y="2"/>
                        </a:lnTo>
                        <a:lnTo>
                          <a:pt x="293" y="3"/>
                        </a:lnTo>
                        <a:lnTo>
                          <a:pt x="290" y="6"/>
                        </a:lnTo>
                        <a:lnTo>
                          <a:pt x="287" y="10"/>
                        </a:lnTo>
                        <a:lnTo>
                          <a:pt x="281" y="10"/>
                        </a:lnTo>
                        <a:lnTo>
                          <a:pt x="275" y="10"/>
                        </a:lnTo>
                        <a:lnTo>
                          <a:pt x="270" y="11"/>
                        </a:lnTo>
                        <a:lnTo>
                          <a:pt x="265" y="12"/>
                        </a:lnTo>
                        <a:lnTo>
                          <a:pt x="260" y="14"/>
                        </a:lnTo>
                        <a:lnTo>
                          <a:pt x="254" y="15"/>
                        </a:lnTo>
                        <a:lnTo>
                          <a:pt x="248" y="17"/>
                        </a:lnTo>
                        <a:lnTo>
                          <a:pt x="242" y="19"/>
                        </a:lnTo>
                        <a:lnTo>
                          <a:pt x="236" y="20"/>
                        </a:lnTo>
                        <a:lnTo>
                          <a:pt x="231" y="22"/>
                        </a:lnTo>
                        <a:lnTo>
                          <a:pt x="225" y="25"/>
                        </a:lnTo>
                        <a:lnTo>
                          <a:pt x="218" y="28"/>
                        </a:lnTo>
                        <a:lnTo>
                          <a:pt x="212" y="31"/>
                        </a:lnTo>
                        <a:lnTo>
                          <a:pt x="205" y="35"/>
                        </a:lnTo>
                        <a:lnTo>
                          <a:pt x="199" y="39"/>
                        </a:lnTo>
                        <a:lnTo>
                          <a:pt x="192" y="45"/>
                        </a:lnTo>
                        <a:lnTo>
                          <a:pt x="186" y="52"/>
                        </a:lnTo>
                        <a:lnTo>
                          <a:pt x="180" y="61"/>
                        </a:lnTo>
                        <a:lnTo>
                          <a:pt x="173" y="73"/>
                        </a:lnTo>
                        <a:lnTo>
                          <a:pt x="167" y="86"/>
                        </a:lnTo>
                        <a:lnTo>
                          <a:pt x="159" y="101"/>
                        </a:lnTo>
                        <a:lnTo>
                          <a:pt x="172" y="95"/>
                        </a:lnTo>
                        <a:lnTo>
                          <a:pt x="183" y="89"/>
                        </a:lnTo>
                        <a:lnTo>
                          <a:pt x="197" y="82"/>
                        </a:lnTo>
                        <a:lnTo>
                          <a:pt x="212" y="75"/>
                        </a:lnTo>
                        <a:lnTo>
                          <a:pt x="218" y="73"/>
                        </a:lnTo>
                        <a:lnTo>
                          <a:pt x="225" y="70"/>
                        </a:lnTo>
                        <a:lnTo>
                          <a:pt x="232" y="69"/>
                        </a:lnTo>
                        <a:lnTo>
                          <a:pt x="240" y="66"/>
                        </a:lnTo>
                        <a:lnTo>
                          <a:pt x="249" y="65"/>
                        </a:lnTo>
                        <a:lnTo>
                          <a:pt x="256" y="64"/>
                        </a:lnTo>
                        <a:lnTo>
                          <a:pt x="263" y="64"/>
                        </a:lnTo>
                        <a:lnTo>
                          <a:pt x="272" y="63"/>
                        </a:lnTo>
                        <a:lnTo>
                          <a:pt x="281" y="64"/>
                        </a:lnTo>
                        <a:lnTo>
                          <a:pt x="288" y="64"/>
                        </a:lnTo>
                        <a:lnTo>
                          <a:pt x="297" y="65"/>
                        </a:lnTo>
                        <a:lnTo>
                          <a:pt x="305" y="65"/>
                        </a:lnTo>
                        <a:lnTo>
                          <a:pt x="313" y="66"/>
                        </a:lnTo>
                        <a:lnTo>
                          <a:pt x="321" y="67"/>
                        </a:lnTo>
                        <a:lnTo>
                          <a:pt x="329" y="68"/>
                        </a:lnTo>
                        <a:lnTo>
                          <a:pt x="338" y="69"/>
                        </a:lnTo>
                        <a:lnTo>
                          <a:pt x="346" y="69"/>
                        </a:lnTo>
                        <a:lnTo>
                          <a:pt x="354" y="70"/>
                        </a:lnTo>
                        <a:lnTo>
                          <a:pt x="364" y="71"/>
                        </a:lnTo>
                        <a:lnTo>
                          <a:pt x="374" y="72"/>
                        </a:lnTo>
                        <a:lnTo>
                          <a:pt x="383" y="74"/>
                        </a:lnTo>
                        <a:lnTo>
                          <a:pt x="397" y="75"/>
                        </a:lnTo>
                        <a:lnTo>
                          <a:pt x="402" y="75"/>
                        </a:lnTo>
                        <a:lnTo>
                          <a:pt x="406" y="75"/>
                        </a:lnTo>
                        <a:lnTo>
                          <a:pt x="411" y="77"/>
                        </a:lnTo>
                        <a:lnTo>
                          <a:pt x="419" y="80"/>
                        </a:lnTo>
                        <a:lnTo>
                          <a:pt x="404" y="77"/>
                        </a:lnTo>
                        <a:lnTo>
                          <a:pt x="398" y="76"/>
                        </a:lnTo>
                        <a:lnTo>
                          <a:pt x="392" y="76"/>
                        </a:lnTo>
                        <a:lnTo>
                          <a:pt x="379" y="77"/>
                        </a:lnTo>
                        <a:lnTo>
                          <a:pt x="370" y="78"/>
                        </a:lnTo>
                        <a:lnTo>
                          <a:pt x="360" y="78"/>
                        </a:lnTo>
                        <a:lnTo>
                          <a:pt x="350" y="78"/>
                        </a:lnTo>
                        <a:lnTo>
                          <a:pt x="341" y="79"/>
                        </a:lnTo>
                        <a:lnTo>
                          <a:pt x="332" y="79"/>
                        </a:lnTo>
                        <a:lnTo>
                          <a:pt x="325" y="78"/>
                        </a:lnTo>
                        <a:lnTo>
                          <a:pt x="315" y="78"/>
                        </a:lnTo>
                        <a:lnTo>
                          <a:pt x="305" y="78"/>
                        </a:lnTo>
                        <a:lnTo>
                          <a:pt x="296" y="79"/>
                        </a:lnTo>
                        <a:lnTo>
                          <a:pt x="288" y="80"/>
                        </a:lnTo>
                        <a:lnTo>
                          <a:pt x="279" y="80"/>
                        </a:lnTo>
                        <a:lnTo>
                          <a:pt x="272" y="80"/>
                        </a:lnTo>
                        <a:lnTo>
                          <a:pt x="264" y="81"/>
                        </a:lnTo>
                        <a:lnTo>
                          <a:pt x="256" y="83"/>
                        </a:lnTo>
                        <a:lnTo>
                          <a:pt x="249" y="84"/>
                        </a:lnTo>
                        <a:lnTo>
                          <a:pt x="242" y="86"/>
                        </a:lnTo>
                        <a:lnTo>
                          <a:pt x="235" y="87"/>
                        </a:lnTo>
                        <a:lnTo>
                          <a:pt x="227" y="89"/>
                        </a:lnTo>
                        <a:lnTo>
                          <a:pt x="219" y="92"/>
                        </a:lnTo>
                        <a:lnTo>
                          <a:pt x="212" y="93"/>
                        </a:lnTo>
                        <a:lnTo>
                          <a:pt x="199" y="97"/>
                        </a:lnTo>
                        <a:lnTo>
                          <a:pt x="191" y="98"/>
                        </a:lnTo>
                        <a:lnTo>
                          <a:pt x="180" y="104"/>
                        </a:lnTo>
                        <a:lnTo>
                          <a:pt x="164" y="109"/>
                        </a:lnTo>
                        <a:lnTo>
                          <a:pt x="180" y="111"/>
                        </a:lnTo>
                        <a:lnTo>
                          <a:pt x="199" y="112"/>
                        </a:lnTo>
                        <a:lnTo>
                          <a:pt x="203" y="113"/>
                        </a:lnTo>
                        <a:lnTo>
                          <a:pt x="212" y="118"/>
                        </a:lnTo>
                        <a:lnTo>
                          <a:pt x="217" y="120"/>
                        </a:lnTo>
                        <a:lnTo>
                          <a:pt x="223" y="123"/>
                        </a:lnTo>
                        <a:lnTo>
                          <a:pt x="224" y="125"/>
                        </a:lnTo>
                        <a:lnTo>
                          <a:pt x="227" y="130"/>
                        </a:lnTo>
                        <a:lnTo>
                          <a:pt x="233" y="140"/>
                        </a:lnTo>
                        <a:lnTo>
                          <a:pt x="227" y="136"/>
                        </a:lnTo>
                        <a:lnTo>
                          <a:pt x="219" y="131"/>
                        </a:lnTo>
                        <a:lnTo>
                          <a:pt x="212" y="129"/>
                        </a:lnTo>
                        <a:lnTo>
                          <a:pt x="199" y="125"/>
                        </a:lnTo>
                        <a:lnTo>
                          <a:pt x="190" y="123"/>
                        </a:lnTo>
                        <a:lnTo>
                          <a:pt x="180" y="120"/>
                        </a:lnTo>
                        <a:lnTo>
                          <a:pt x="175" y="119"/>
                        </a:lnTo>
                        <a:lnTo>
                          <a:pt x="165" y="120"/>
                        </a:lnTo>
                        <a:lnTo>
                          <a:pt x="158" y="122"/>
                        </a:lnTo>
                        <a:lnTo>
                          <a:pt x="148" y="123"/>
                        </a:lnTo>
                        <a:lnTo>
                          <a:pt x="153" y="125"/>
                        </a:lnTo>
                        <a:lnTo>
                          <a:pt x="158" y="127"/>
                        </a:lnTo>
                        <a:lnTo>
                          <a:pt x="165" y="129"/>
                        </a:lnTo>
                        <a:lnTo>
                          <a:pt x="173" y="129"/>
                        </a:lnTo>
                        <a:lnTo>
                          <a:pt x="186" y="129"/>
                        </a:lnTo>
                        <a:lnTo>
                          <a:pt x="194" y="131"/>
                        </a:lnTo>
                        <a:lnTo>
                          <a:pt x="204" y="133"/>
                        </a:lnTo>
                        <a:lnTo>
                          <a:pt x="212" y="136"/>
                        </a:lnTo>
                        <a:lnTo>
                          <a:pt x="221" y="138"/>
                        </a:lnTo>
                        <a:lnTo>
                          <a:pt x="231" y="141"/>
                        </a:lnTo>
                        <a:lnTo>
                          <a:pt x="240" y="143"/>
                        </a:lnTo>
                        <a:lnTo>
                          <a:pt x="248" y="145"/>
                        </a:lnTo>
                        <a:lnTo>
                          <a:pt x="254" y="146"/>
                        </a:lnTo>
                        <a:lnTo>
                          <a:pt x="261" y="148"/>
                        </a:lnTo>
                        <a:lnTo>
                          <a:pt x="269" y="150"/>
                        </a:lnTo>
                        <a:lnTo>
                          <a:pt x="277" y="154"/>
                        </a:lnTo>
                        <a:lnTo>
                          <a:pt x="285" y="158"/>
                        </a:lnTo>
                        <a:lnTo>
                          <a:pt x="289" y="160"/>
                        </a:lnTo>
                        <a:lnTo>
                          <a:pt x="295" y="167"/>
                        </a:lnTo>
                        <a:lnTo>
                          <a:pt x="302" y="174"/>
                        </a:lnTo>
                        <a:lnTo>
                          <a:pt x="306" y="181"/>
                        </a:lnTo>
                        <a:lnTo>
                          <a:pt x="311" y="188"/>
                        </a:lnTo>
                        <a:lnTo>
                          <a:pt x="316" y="195"/>
                        </a:lnTo>
                        <a:lnTo>
                          <a:pt x="320" y="202"/>
                        </a:lnTo>
                        <a:lnTo>
                          <a:pt x="325" y="208"/>
                        </a:lnTo>
                        <a:lnTo>
                          <a:pt x="329" y="215"/>
                        </a:lnTo>
                        <a:lnTo>
                          <a:pt x="335" y="223"/>
                        </a:lnTo>
                        <a:lnTo>
                          <a:pt x="339" y="232"/>
                        </a:lnTo>
                        <a:lnTo>
                          <a:pt x="345" y="238"/>
                        </a:lnTo>
                        <a:lnTo>
                          <a:pt x="351" y="246"/>
                        </a:lnTo>
                        <a:lnTo>
                          <a:pt x="343" y="240"/>
                        </a:lnTo>
                        <a:lnTo>
                          <a:pt x="337" y="236"/>
                        </a:lnTo>
                        <a:lnTo>
                          <a:pt x="329" y="231"/>
                        </a:lnTo>
                        <a:lnTo>
                          <a:pt x="321" y="225"/>
                        </a:lnTo>
                        <a:lnTo>
                          <a:pt x="315" y="220"/>
                        </a:lnTo>
                        <a:lnTo>
                          <a:pt x="309" y="215"/>
                        </a:lnTo>
                        <a:lnTo>
                          <a:pt x="303" y="212"/>
                        </a:lnTo>
                        <a:lnTo>
                          <a:pt x="297" y="208"/>
                        </a:lnTo>
                        <a:lnTo>
                          <a:pt x="290" y="204"/>
                        </a:lnTo>
                        <a:lnTo>
                          <a:pt x="284" y="200"/>
                        </a:lnTo>
                        <a:lnTo>
                          <a:pt x="278" y="196"/>
                        </a:lnTo>
                        <a:lnTo>
                          <a:pt x="271" y="191"/>
                        </a:lnTo>
                        <a:lnTo>
                          <a:pt x="263" y="186"/>
                        </a:lnTo>
                        <a:lnTo>
                          <a:pt x="255" y="179"/>
                        </a:lnTo>
                        <a:lnTo>
                          <a:pt x="248" y="174"/>
                        </a:lnTo>
                        <a:lnTo>
                          <a:pt x="241" y="170"/>
                        </a:lnTo>
                        <a:lnTo>
                          <a:pt x="234" y="166"/>
                        </a:lnTo>
                        <a:lnTo>
                          <a:pt x="226" y="162"/>
                        </a:lnTo>
                        <a:lnTo>
                          <a:pt x="219" y="159"/>
                        </a:lnTo>
                        <a:lnTo>
                          <a:pt x="212" y="157"/>
                        </a:lnTo>
                        <a:lnTo>
                          <a:pt x="202" y="154"/>
                        </a:lnTo>
                        <a:lnTo>
                          <a:pt x="192" y="151"/>
                        </a:lnTo>
                        <a:lnTo>
                          <a:pt x="185" y="150"/>
                        </a:lnTo>
                        <a:lnTo>
                          <a:pt x="178" y="147"/>
                        </a:lnTo>
                        <a:lnTo>
                          <a:pt x="167" y="142"/>
                        </a:lnTo>
                        <a:lnTo>
                          <a:pt x="156" y="137"/>
                        </a:lnTo>
                        <a:lnTo>
                          <a:pt x="173" y="148"/>
                        </a:lnTo>
                        <a:lnTo>
                          <a:pt x="174" y="150"/>
                        </a:lnTo>
                        <a:lnTo>
                          <a:pt x="178" y="155"/>
                        </a:lnTo>
                        <a:lnTo>
                          <a:pt x="182" y="160"/>
                        </a:lnTo>
                        <a:lnTo>
                          <a:pt x="187" y="167"/>
                        </a:lnTo>
                        <a:lnTo>
                          <a:pt x="192" y="173"/>
                        </a:lnTo>
                        <a:lnTo>
                          <a:pt x="196" y="181"/>
                        </a:lnTo>
                        <a:lnTo>
                          <a:pt x="202" y="188"/>
                        </a:lnTo>
                        <a:lnTo>
                          <a:pt x="207" y="194"/>
                        </a:lnTo>
                        <a:lnTo>
                          <a:pt x="212" y="200"/>
                        </a:lnTo>
                        <a:lnTo>
                          <a:pt x="216" y="207"/>
                        </a:lnTo>
                        <a:lnTo>
                          <a:pt x="223" y="216"/>
                        </a:lnTo>
                        <a:lnTo>
                          <a:pt x="227" y="223"/>
                        </a:lnTo>
                        <a:lnTo>
                          <a:pt x="231" y="229"/>
                        </a:lnTo>
                        <a:lnTo>
                          <a:pt x="235" y="236"/>
                        </a:lnTo>
                        <a:lnTo>
                          <a:pt x="238" y="243"/>
                        </a:lnTo>
                        <a:lnTo>
                          <a:pt x="241" y="250"/>
                        </a:lnTo>
                        <a:lnTo>
                          <a:pt x="243" y="255"/>
                        </a:lnTo>
                        <a:lnTo>
                          <a:pt x="244" y="262"/>
                        </a:lnTo>
                        <a:lnTo>
                          <a:pt x="245" y="272"/>
                        </a:lnTo>
                        <a:lnTo>
                          <a:pt x="246" y="281"/>
                        </a:lnTo>
                        <a:lnTo>
                          <a:pt x="247" y="290"/>
                        </a:lnTo>
                        <a:lnTo>
                          <a:pt x="249" y="299"/>
                        </a:lnTo>
                        <a:lnTo>
                          <a:pt x="250" y="308"/>
                        </a:lnTo>
                        <a:lnTo>
                          <a:pt x="243" y="299"/>
                        </a:lnTo>
                        <a:lnTo>
                          <a:pt x="238" y="292"/>
                        </a:lnTo>
                        <a:lnTo>
                          <a:pt x="233" y="286"/>
                        </a:lnTo>
                        <a:lnTo>
                          <a:pt x="231" y="281"/>
                        </a:lnTo>
                        <a:lnTo>
                          <a:pt x="227" y="274"/>
                        </a:lnTo>
                        <a:lnTo>
                          <a:pt x="225" y="267"/>
                        </a:lnTo>
                        <a:lnTo>
                          <a:pt x="222" y="259"/>
                        </a:lnTo>
                        <a:lnTo>
                          <a:pt x="218" y="251"/>
                        </a:lnTo>
                        <a:lnTo>
                          <a:pt x="214" y="242"/>
                        </a:lnTo>
                        <a:lnTo>
                          <a:pt x="211" y="235"/>
                        </a:lnTo>
                        <a:lnTo>
                          <a:pt x="207" y="227"/>
                        </a:lnTo>
                        <a:lnTo>
                          <a:pt x="202" y="220"/>
                        </a:lnTo>
                        <a:lnTo>
                          <a:pt x="199" y="215"/>
                        </a:lnTo>
                        <a:lnTo>
                          <a:pt x="193" y="208"/>
                        </a:lnTo>
                        <a:lnTo>
                          <a:pt x="187" y="201"/>
                        </a:lnTo>
                        <a:lnTo>
                          <a:pt x="182" y="196"/>
                        </a:lnTo>
                        <a:lnTo>
                          <a:pt x="177" y="190"/>
                        </a:lnTo>
                        <a:lnTo>
                          <a:pt x="176" y="184"/>
                        </a:lnTo>
                        <a:lnTo>
                          <a:pt x="173" y="177"/>
                        </a:lnTo>
                        <a:lnTo>
                          <a:pt x="169" y="170"/>
                        </a:lnTo>
                        <a:lnTo>
                          <a:pt x="166" y="163"/>
                        </a:lnTo>
                        <a:lnTo>
                          <a:pt x="164" y="161"/>
                        </a:lnTo>
                        <a:lnTo>
                          <a:pt x="158" y="154"/>
                        </a:lnTo>
                        <a:lnTo>
                          <a:pt x="154" y="148"/>
                        </a:lnTo>
                        <a:lnTo>
                          <a:pt x="150" y="142"/>
                        </a:lnTo>
                        <a:lnTo>
                          <a:pt x="145" y="136"/>
                        </a:lnTo>
                        <a:lnTo>
                          <a:pt x="138" y="140"/>
                        </a:lnTo>
                        <a:lnTo>
                          <a:pt x="131" y="144"/>
                        </a:lnTo>
                        <a:lnTo>
                          <a:pt x="123" y="151"/>
                        </a:lnTo>
                        <a:lnTo>
                          <a:pt x="115" y="156"/>
                        </a:lnTo>
                        <a:lnTo>
                          <a:pt x="109" y="162"/>
                        </a:lnTo>
                        <a:lnTo>
                          <a:pt x="105" y="168"/>
                        </a:lnTo>
                        <a:lnTo>
                          <a:pt x="99" y="176"/>
                        </a:lnTo>
                        <a:lnTo>
                          <a:pt x="93" y="186"/>
                        </a:lnTo>
                        <a:lnTo>
                          <a:pt x="87" y="193"/>
                        </a:lnTo>
                        <a:lnTo>
                          <a:pt x="81" y="202"/>
                        </a:lnTo>
                        <a:lnTo>
                          <a:pt x="77" y="210"/>
                        </a:lnTo>
                        <a:lnTo>
                          <a:pt x="72" y="218"/>
                        </a:lnTo>
                        <a:lnTo>
                          <a:pt x="67" y="226"/>
                        </a:lnTo>
                        <a:lnTo>
                          <a:pt x="64" y="233"/>
                        </a:lnTo>
                        <a:lnTo>
                          <a:pt x="59" y="242"/>
                        </a:lnTo>
                        <a:lnTo>
                          <a:pt x="55" y="250"/>
                        </a:lnTo>
                        <a:lnTo>
                          <a:pt x="49" y="260"/>
                        </a:lnTo>
                        <a:lnTo>
                          <a:pt x="43" y="269"/>
                        </a:lnTo>
                        <a:lnTo>
                          <a:pt x="37" y="280"/>
                        </a:lnTo>
                        <a:lnTo>
                          <a:pt x="31" y="289"/>
                        </a:lnTo>
                        <a:lnTo>
                          <a:pt x="27" y="294"/>
                        </a:lnTo>
                        <a:lnTo>
                          <a:pt x="22" y="300"/>
                        </a:lnTo>
                        <a:lnTo>
                          <a:pt x="18" y="306"/>
                        </a:lnTo>
                        <a:lnTo>
                          <a:pt x="12" y="312"/>
                        </a:lnTo>
                        <a:lnTo>
                          <a:pt x="7" y="317"/>
                        </a:lnTo>
                        <a:lnTo>
                          <a:pt x="0" y="325"/>
                        </a:lnTo>
                        <a:lnTo>
                          <a:pt x="2" y="316"/>
                        </a:lnTo>
                        <a:lnTo>
                          <a:pt x="4" y="309"/>
                        </a:lnTo>
                        <a:lnTo>
                          <a:pt x="8" y="301"/>
                        </a:lnTo>
                        <a:lnTo>
                          <a:pt x="12" y="294"/>
                        </a:lnTo>
                        <a:lnTo>
                          <a:pt x="19" y="284"/>
                        </a:lnTo>
                        <a:lnTo>
                          <a:pt x="26" y="274"/>
                        </a:lnTo>
                        <a:lnTo>
                          <a:pt x="33" y="262"/>
                        </a:lnTo>
                        <a:lnTo>
                          <a:pt x="39" y="253"/>
                        </a:lnTo>
                        <a:lnTo>
                          <a:pt x="45" y="243"/>
                        </a:lnTo>
                        <a:lnTo>
                          <a:pt x="51" y="235"/>
                        </a:lnTo>
                        <a:lnTo>
                          <a:pt x="56" y="227"/>
                        </a:lnTo>
                        <a:lnTo>
                          <a:pt x="61" y="220"/>
                        </a:lnTo>
                        <a:lnTo>
                          <a:pt x="66" y="214"/>
                        </a:lnTo>
                        <a:lnTo>
                          <a:pt x="72" y="206"/>
                        </a:lnTo>
                        <a:lnTo>
                          <a:pt x="78" y="198"/>
                        </a:lnTo>
                        <a:lnTo>
                          <a:pt x="84" y="190"/>
                        </a:lnTo>
                        <a:lnTo>
                          <a:pt x="90" y="181"/>
                        </a:lnTo>
                        <a:lnTo>
                          <a:pt x="95" y="174"/>
                        </a:lnTo>
                        <a:lnTo>
                          <a:pt x="101" y="166"/>
                        </a:lnTo>
                        <a:lnTo>
                          <a:pt x="104" y="160"/>
                        </a:lnTo>
                        <a:lnTo>
                          <a:pt x="107" y="154"/>
                        </a:lnTo>
                        <a:lnTo>
                          <a:pt x="109" y="149"/>
                        </a:lnTo>
                        <a:lnTo>
                          <a:pt x="112" y="143"/>
                        </a:lnTo>
                        <a:lnTo>
                          <a:pt x="116" y="138"/>
                        </a:lnTo>
                        <a:lnTo>
                          <a:pt x="122" y="131"/>
                        </a:lnTo>
                        <a:lnTo>
                          <a:pt x="128" y="125"/>
                        </a:lnTo>
                        <a:lnTo>
                          <a:pt x="132" y="120"/>
                        </a:lnTo>
                        <a:lnTo>
                          <a:pt x="137" y="114"/>
                        </a:lnTo>
                        <a:lnTo>
                          <a:pt x="135" y="109"/>
                        </a:lnTo>
                        <a:lnTo>
                          <a:pt x="133" y="101"/>
                        </a:lnTo>
                        <a:lnTo>
                          <a:pt x="121" y="97"/>
                        </a:lnTo>
                        <a:lnTo>
                          <a:pt x="108" y="88"/>
                        </a:lnTo>
                        <a:lnTo>
                          <a:pt x="95" y="79"/>
                        </a:lnTo>
                        <a:lnTo>
                          <a:pt x="87" y="74"/>
                        </a:lnTo>
                        <a:lnTo>
                          <a:pt x="81" y="71"/>
                        </a:lnTo>
                        <a:lnTo>
                          <a:pt x="71" y="66"/>
                        </a:lnTo>
                        <a:lnTo>
                          <a:pt x="61" y="63"/>
                        </a:lnTo>
                        <a:lnTo>
                          <a:pt x="50" y="60"/>
                        </a:lnTo>
                        <a:lnTo>
                          <a:pt x="42" y="57"/>
                        </a:lnTo>
                        <a:lnTo>
                          <a:pt x="32" y="53"/>
                        </a:lnTo>
                        <a:lnTo>
                          <a:pt x="23" y="51"/>
                        </a:lnTo>
                        <a:lnTo>
                          <a:pt x="14" y="49"/>
                        </a:lnTo>
                        <a:lnTo>
                          <a:pt x="7" y="47"/>
                        </a:lnTo>
                        <a:lnTo>
                          <a:pt x="14" y="46"/>
                        </a:lnTo>
                        <a:lnTo>
                          <a:pt x="19" y="45"/>
                        </a:lnTo>
                        <a:lnTo>
                          <a:pt x="23" y="44"/>
                        </a:lnTo>
                        <a:lnTo>
                          <a:pt x="28" y="44"/>
                        </a:lnTo>
                        <a:lnTo>
                          <a:pt x="33" y="44"/>
                        </a:lnTo>
                        <a:lnTo>
                          <a:pt x="43" y="49"/>
                        </a:lnTo>
                        <a:lnTo>
                          <a:pt x="51" y="53"/>
                        </a:lnTo>
                        <a:lnTo>
                          <a:pt x="60" y="58"/>
                        </a:lnTo>
                        <a:lnTo>
                          <a:pt x="69" y="63"/>
                        </a:lnTo>
                        <a:lnTo>
                          <a:pt x="79" y="68"/>
                        </a:lnTo>
                        <a:lnTo>
                          <a:pt x="89" y="74"/>
                        </a:lnTo>
                        <a:lnTo>
                          <a:pt x="96" y="77"/>
                        </a:lnTo>
                        <a:lnTo>
                          <a:pt x="109" y="84"/>
                        </a:lnTo>
                        <a:lnTo>
                          <a:pt x="116" y="86"/>
                        </a:lnTo>
                        <a:lnTo>
                          <a:pt x="122" y="85"/>
                        </a:lnTo>
                        <a:lnTo>
                          <a:pt x="127" y="84"/>
                        </a:lnTo>
                        <a:lnTo>
                          <a:pt x="132" y="83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6" name="Freeform 30"/>
                  <p:cNvSpPr>
                    <a:spLocks/>
                  </p:cNvSpPr>
                  <p:nvPr/>
                </p:nvSpPr>
                <p:spPr bwMode="ltGray">
                  <a:xfrm>
                    <a:off x="2175" y="1584"/>
                    <a:ext cx="38" cy="181"/>
                  </a:xfrm>
                  <a:custGeom>
                    <a:avLst/>
                    <a:gdLst/>
                    <a:ahLst/>
                    <a:cxnLst>
                      <a:cxn ang="0">
                        <a:pos x="20" y="0"/>
                      </a:cxn>
                      <a:cxn ang="0">
                        <a:pos x="24" y="8"/>
                      </a:cxn>
                      <a:cxn ang="0">
                        <a:pos x="27" y="14"/>
                      </a:cxn>
                      <a:cxn ang="0">
                        <a:pos x="33" y="22"/>
                      </a:cxn>
                      <a:cxn ang="0">
                        <a:pos x="35" y="30"/>
                      </a:cxn>
                      <a:cxn ang="0">
                        <a:pos x="36" y="41"/>
                      </a:cxn>
                      <a:cxn ang="0">
                        <a:pos x="36" y="53"/>
                      </a:cxn>
                      <a:cxn ang="0">
                        <a:pos x="37" y="61"/>
                      </a:cxn>
                      <a:cxn ang="0">
                        <a:pos x="36" y="70"/>
                      </a:cxn>
                      <a:cxn ang="0">
                        <a:pos x="35" y="81"/>
                      </a:cxn>
                      <a:cxn ang="0">
                        <a:pos x="33" y="91"/>
                      </a:cxn>
                      <a:cxn ang="0">
                        <a:pos x="30" y="106"/>
                      </a:cxn>
                      <a:cxn ang="0">
                        <a:pos x="28" y="114"/>
                      </a:cxn>
                      <a:cxn ang="0">
                        <a:pos x="23" y="124"/>
                      </a:cxn>
                      <a:cxn ang="0">
                        <a:pos x="17" y="135"/>
                      </a:cxn>
                      <a:cxn ang="0">
                        <a:pos x="12" y="145"/>
                      </a:cxn>
                      <a:cxn ang="0">
                        <a:pos x="7" y="155"/>
                      </a:cxn>
                      <a:cxn ang="0">
                        <a:pos x="3" y="163"/>
                      </a:cxn>
                      <a:cxn ang="0">
                        <a:pos x="0" y="180"/>
                      </a:cxn>
                      <a:cxn ang="0">
                        <a:pos x="1" y="163"/>
                      </a:cxn>
                      <a:cxn ang="0">
                        <a:pos x="3" y="152"/>
                      </a:cxn>
                      <a:cxn ang="0">
                        <a:pos x="4" y="141"/>
                      </a:cxn>
                      <a:cxn ang="0">
                        <a:pos x="5" y="130"/>
                      </a:cxn>
                      <a:cxn ang="0">
                        <a:pos x="7" y="116"/>
                      </a:cxn>
                      <a:cxn ang="0">
                        <a:pos x="9" y="106"/>
                      </a:cxn>
                      <a:cxn ang="0">
                        <a:pos x="12" y="96"/>
                      </a:cxn>
                      <a:cxn ang="0">
                        <a:pos x="15" y="87"/>
                      </a:cxn>
                      <a:cxn ang="0">
                        <a:pos x="17" y="77"/>
                      </a:cxn>
                      <a:cxn ang="0">
                        <a:pos x="20" y="67"/>
                      </a:cxn>
                      <a:cxn ang="0">
                        <a:pos x="21" y="57"/>
                      </a:cxn>
                      <a:cxn ang="0">
                        <a:pos x="22" y="49"/>
                      </a:cxn>
                      <a:cxn ang="0">
                        <a:pos x="23" y="39"/>
                      </a:cxn>
                      <a:cxn ang="0">
                        <a:pos x="23" y="28"/>
                      </a:cxn>
                      <a:cxn ang="0">
                        <a:pos x="23" y="14"/>
                      </a:cxn>
                      <a:cxn ang="0">
                        <a:pos x="22" y="8"/>
                      </a:cxn>
                      <a:cxn ang="0">
                        <a:pos x="20" y="0"/>
                      </a:cxn>
                    </a:cxnLst>
                    <a:rect l="0" t="0" r="r" b="b"/>
                    <a:pathLst>
                      <a:path w="38" h="181">
                        <a:moveTo>
                          <a:pt x="20" y="0"/>
                        </a:moveTo>
                        <a:lnTo>
                          <a:pt x="24" y="8"/>
                        </a:lnTo>
                        <a:lnTo>
                          <a:pt x="27" y="14"/>
                        </a:lnTo>
                        <a:lnTo>
                          <a:pt x="33" y="22"/>
                        </a:lnTo>
                        <a:lnTo>
                          <a:pt x="35" y="30"/>
                        </a:lnTo>
                        <a:lnTo>
                          <a:pt x="36" y="41"/>
                        </a:lnTo>
                        <a:lnTo>
                          <a:pt x="36" y="53"/>
                        </a:lnTo>
                        <a:lnTo>
                          <a:pt x="37" y="61"/>
                        </a:lnTo>
                        <a:lnTo>
                          <a:pt x="36" y="70"/>
                        </a:lnTo>
                        <a:lnTo>
                          <a:pt x="35" y="81"/>
                        </a:lnTo>
                        <a:lnTo>
                          <a:pt x="33" y="91"/>
                        </a:lnTo>
                        <a:lnTo>
                          <a:pt x="30" y="106"/>
                        </a:lnTo>
                        <a:lnTo>
                          <a:pt x="28" y="114"/>
                        </a:lnTo>
                        <a:lnTo>
                          <a:pt x="23" y="124"/>
                        </a:lnTo>
                        <a:lnTo>
                          <a:pt x="17" y="135"/>
                        </a:lnTo>
                        <a:lnTo>
                          <a:pt x="12" y="145"/>
                        </a:lnTo>
                        <a:lnTo>
                          <a:pt x="7" y="155"/>
                        </a:lnTo>
                        <a:lnTo>
                          <a:pt x="3" y="163"/>
                        </a:lnTo>
                        <a:lnTo>
                          <a:pt x="0" y="180"/>
                        </a:lnTo>
                        <a:lnTo>
                          <a:pt x="1" y="163"/>
                        </a:lnTo>
                        <a:lnTo>
                          <a:pt x="3" y="152"/>
                        </a:lnTo>
                        <a:lnTo>
                          <a:pt x="4" y="141"/>
                        </a:lnTo>
                        <a:lnTo>
                          <a:pt x="5" y="130"/>
                        </a:lnTo>
                        <a:lnTo>
                          <a:pt x="7" y="116"/>
                        </a:lnTo>
                        <a:lnTo>
                          <a:pt x="9" y="106"/>
                        </a:lnTo>
                        <a:lnTo>
                          <a:pt x="12" y="96"/>
                        </a:lnTo>
                        <a:lnTo>
                          <a:pt x="15" y="87"/>
                        </a:lnTo>
                        <a:lnTo>
                          <a:pt x="17" y="77"/>
                        </a:lnTo>
                        <a:lnTo>
                          <a:pt x="20" y="67"/>
                        </a:lnTo>
                        <a:lnTo>
                          <a:pt x="21" y="57"/>
                        </a:lnTo>
                        <a:lnTo>
                          <a:pt x="22" y="49"/>
                        </a:lnTo>
                        <a:lnTo>
                          <a:pt x="23" y="39"/>
                        </a:lnTo>
                        <a:lnTo>
                          <a:pt x="23" y="28"/>
                        </a:lnTo>
                        <a:lnTo>
                          <a:pt x="23" y="14"/>
                        </a:lnTo>
                        <a:lnTo>
                          <a:pt x="22" y="8"/>
                        </a:lnTo>
                        <a:lnTo>
                          <a:pt x="20" y="0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7" name="Freeform 31"/>
                  <p:cNvSpPr>
                    <a:spLocks/>
                  </p:cNvSpPr>
                  <p:nvPr/>
                </p:nvSpPr>
                <p:spPr bwMode="ltGray">
                  <a:xfrm>
                    <a:off x="1991" y="1486"/>
                    <a:ext cx="168" cy="48"/>
                  </a:xfrm>
                  <a:custGeom>
                    <a:avLst/>
                    <a:gdLst/>
                    <a:ahLst/>
                    <a:cxnLst>
                      <a:cxn ang="0">
                        <a:pos x="167" y="47"/>
                      </a:cxn>
                      <a:cxn ang="0">
                        <a:pos x="164" y="38"/>
                      </a:cxn>
                      <a:cxn ang="0">
                        <a:pos x="160" y="31"/>
                      </a:cxn>
                      <a:cxn ang="0">
                        <a:pos x="157" y="30"/>
                      </a:cxn>
                      <a:cxn ang="0">
                        <a:pos x="150" y="28"/>
                      </a:cxn>
                      <a:cxn ang="0">
                        <a:pos x="144" y="26"/>
                      </a:cxn>
                      <a:cxn ang="0">
                        <a:pos x="137" y="28"/>
                      </a:cxn>
                      <a:cxn ang="0">
                        <a:pos x="130" y="29"/>
                      </a:cxn>
                      <a:cxn ang="0">
                        <a:pos x="121" y="25"/>
                      </a:cxn>
                      <a:cxn ang="0">
                        <a:pos x="109" y="21"/>
                      </a:cxn>
                      <a:cxn ang="0">
                        <a:pos x="98" y="17"/>
                      </a:cxn>
                      <a:cxn ang="0">
                        <a:pos x="91" y="15"/>
                      </a:cxn>
                      <a:cxn ang="0">
                        <a:pos x="78" y="12"/>
                      </a:cxn>
                      <a:cxn ang="0">
                        <a:pos x="66" y="8"/>
                      </a:cxn>
                      <a:cxn ang="0">
                        <a:pos x="54" y="4"/>
                      </a:cxn>
                      <a:cxn ang="0">
                        <a:pos x="41" y="1"/>
                      </a:cxn>
                      <a:cxn ang="0">
                        <a:pos x="28" y="0"/>
                      </a:cxn>
                      <a:cxn ang="0">
                        <a:pos x="15" y="0"/>
                      </a:cxn>
                      <a:cxn ang="0">
                        <a:pos x="12" y="1"/>
                      </a:cxn>
                      <a:cxn ang="0">
                        <a:pos x="7" y="4"/>
                      </a:cxn>
                      <a:cxn ang="0">
                        <a:pos x="3" y="7"/>
                      </a:cxn>
                      <a:cxn ang="0">
                        <a:pos x="0" y="10"/>
                      </a:cxn>
                      <a:cxn ang="0">
                        <a:pos x="5" y="10"/>
                      </a:cxn>
                      <a:cxn ang="0">
                        <a:pos x="12" y="11"/>
                      </a:cxn>
                      <a:cxn ang="0">
                        <a:pos x="18" y="12"/>
                      </a:cxn>
                      <a:cxn ang="0">
                        <a:pos x="23" y="11"/>
                      </a:cxn>
                      <a:cxn ang="0">
                        <a:pos x="29" y="10"/>
                      </a:cxn>
                      <a:cxn ang="0">
                        <a:pos x="38" y="10"/>
                      </a:cxn>
                      <a:cxn ang="0">
                        <a:pos x="50" y="10"/>
                      </a:cxn>
                      <a:cxn ang="0">
                        <a:pos x="60" y="12"/>
                      </a:cxn>
                      <a:cxn ang="0">
                        <a:pos x="70" y="13"/>
                      </a:cxn>
                      <a:cxn ang="0">
                        <a:pos x="79" y="15"/>
                      </a:cxn>
                      <a:cxn ang="0">
                        <a:pos x="89" y="16"/>
                      </a:cxn>
                      <a:cxn ang="0">
                        <a:pos x="98" y="18"/>
                      </a:cxn>
                      <a:cxn ang="0">
                        <a:pos x="106" y="22"/>
                      </a:cxn>
                      <a:cxn ang="0">
                        <a:pos x="114" y="26"/>
                      </a:cxn>
                      <a:cxn ang="0">
                        <a:pos x="123" y="30"/>
                      </a:cxn>
                      <a:cxn ang="0">
                        <a:pos x="127" y="30"/>
                      </a:cxn>
                      <a:cxn ang="0">
                        <a:pos x="131" y="30"/>
                      </a:cxn>
                      <a:cxn ang="0">
                        <a:pos x="137" y="33"/>
                      </a:cxn>
                      <a:cxn ang="0">
                        <a:pos x="144" y="36"/>
                      </a:cxn>
                      <a:cxn ang="0">
                        <a:pos x="150" y="38"/>
                      </a:cxn>
                      <a:cxn ang="0">
                        <a:pos x="158" y="42"/>
                      </a:cxn>
                      <a:cxn ang="0">
                        <a:pos x="164" y="45"/>
                      </a:cxn>
                      <a:cxn ang="0">
                        <a:pos x="167" y="47"/>
                      </a:cxn>
                    </a:cxnLst>
                    <a:rect l="0" t="0" r="r" b="b"/>
                    <a:pathLst>
                      <a:path w="168" h="48">
                        <a:moveTo>
                          <a:pt x="167" y="47"/>
                        </a:moveTo>
                        <a:lnTo>
                          <a:pt x="164" y="38"/>
                        </a:lnTo>
                        <a:lnTo>
                          <a:pt x="160" y="31"/>
                        </a:lnTo>
                        <a:lnTo>
                          <a:pt x="157" y="30"/>
                        </a:lnTo>
                        <a:lnTo>
                          <a:pt x="150" y="28"/>
                        </a:lnTo>
                        <a:lnTo>
                          <a:pt x="144" y="26"/>
                        </a:lnTo>
                        <a:lnTo>
                          <a:pt x="137" y="28"/>
                        </a:lnTo>
                        <a:lnTo>
                          <a:pt x="130" y="29"/>
                        </a:lnTo>
                        <a:lnTo>
                          <a:pt x="121" y="25"/>
                        </a:lnTo>
                        <a:lnTo>
                          <a:pt x="109" y="21"/>
                        </a:lnTo>
                        <a:lnTo>
                          <a:pt x="98" y="17"/>
                        </a:lnTo>
                        <a:lnTo>
                          <a:pt x="91" y="15"/>
                        </a:lnTo>
                        <a:lnTo>
                          <a:pt x="78" y="12"/>
                        </a:lnTo>
                        <a:lnTo>
                          <a:pt x="66" y="8"/>
                        </a:lnTo>
                        <a:lnTo>
                          <a:pt x="54" y="4"/>
                        </a:lnTo>
                        <a:lnTo>
                          <a:pt x="41" y="1"/>
                        </a:lnTo>
                        <a:lnTo>
                          <a:pt x="28" y="0"/>
                        </a:lnTo>
                        <a:lnTo>
                          <a:pt x="15" y="0"/>
                        </a:lnTo>
                        <a:lnTo>
                          <a:pt x="12" y="1"/>
                        </a:lnTo>
                        <a:lnTo>
                          <a:pt x="7" y="4"/>
                        </a:lnTo>
                        <a:lnTo>
                          <a:pt x="3" y="7"/>
                        </a:lnTo>
                        <a:lnTo>
                          <a:pt x="0" y="10"/>
                        </a:lnTo>
                        <a:lnTo>
                          <a:pt x="5" y="10"/>
                        </a:lnTo>
                        <a:lnTo>
                          <a:pt x="12" y="11"/>
                        </a:lnTo>
                        <a:lnTo>
                          <a:pt x="18" y="12"/>
                        </a:lnTo>
                        <a:lnTo>
                          <a:pt x="23" y="11"/>
                        </a:lnTo>
                        <a:lnTo>
                          <a:pt x="29" y="10"/>
                        </a:lnTo>
                        <a:lnTo>
                          <a:pt x="38" y="10"/>
                        </a:lnTo>
                        <a:lnTo>
                          <a:pt x="50" y="10"/>
                        </a:lnTo>
                        <a:lnTo>
                          <a:pt x="60" y="12"/>
                        </a:lnTo>
                        <a:lnTo>
                          <a:pt x="70" y="13"/>
                        </a:lnTo>
                        <a:lnTo>
                          <a:pt x="79" y="15"/>
                        </a:lnTo>
                        <a:lnTo>
                          <a:pt x="89" y="16"/>
                        </a:lnTo>
                        <a:lnTo>
                          <a:pt x="98" y="18"/>
                        </a:lnTo>
                        <a:lnTo>
                          <a:pt x="106" y="22"/>
                        </a:lnTo>
                        <a:lnTo>
                          <a:pt x="114" y="26"/>
                        </a:lnTo>
                        <a:lnTo>
                          <a:pt x="123" y="30"/>
                        </a:lnTo>
                        <a:lnTo>
                          <a:pt x="127" y="30"/>
                        </a:lnTo>
                        <a:lnTo>
                          <a:pt x="131" y="30"/>
                        </a:lnTo>
                        <a:lnTo>
                          <a:pt x="137" y="33"/>
                        </a:lnTo>
                        <a:lnTo>
                          <a:pt x="144" y="36"/>
                        </a:lnTo>
                        <a:lnTo>
                          <a:pt x="150" y="38"/>
                        </a:lnTo>
                        <a:lnTo>
                          <a:pt x="158" y="42"/>
                        </a:lnTo>
                        <a:lnTo>
                          <a:pt x="164" y="45"/>
                        </a:lnTo>
                        <a:lnTo>
                          <a:pt x="167" y="47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  <p:sp>
                <p:nvSpPr>
                  <p:cNvPr id="75808" name="Freeform 32"/>
                  <p:cNvSpPr>
                    <a:spLocks/>
                  </p:cNvSpPr>
                  <p:nvPr/>
                </p:nvSpPr>
                <p:spPr bwMode="ltGray">
                  <a:xfrm>
                    <a:off x="1985" y="1514"/>
                    <a:ext cx="173" cy="20"/>
                  </a:xfrm>
                  <a:custGeom>
                    <a:avLst/>
                    <a:gdLst/>
                    <a:ahLst/>
                    <a:cxnLst>
                      <a:cxn ang="0">
                        <a:pos x="172" y="19"/>
                      </a:cxn>
                      <a:cxn ang="0">
                        <a:pos x="167" y="17"/>
                      </a:cxn>
                      <a:cxn ang="0">
                        <a:pos x="163" y="15"/>
                      </a:cxn>
                      <a:cxn ang="0">
                        <a:pos x="157" y="13"/>
                      </a:cxn>
                      <a:cxn ang="0">
                        <a:pos x="152" y="11"/>
                      </a:cxn>
                      <a:cxn ang="0">
                        <a:pos x="146" y="9"/>
                      </a:cxn>
                      <a:cxn ang="0">
                        <a:pos x="138" y="6"/>
                      </a:cxn>
                      <a:cxn ang="0">
                        <a:pos x="131" y="2"/>
                      </a:cxn>
                      <a:cxn ang="0">
                        <a:pos x="125" y="2"/>
                      </a:cxn>
                      <a:cxn ang="0">
                        <a:pos x="118" y="3"/>
                      </a:cxn>
                      <a:cxn ang="0">
                        <a:pos x="108" y="5"/>
                      </a:cxn>
                      <a:cxn ang="0">
                        <a:pos x="103" y="5"/>
                      </a:cxn>
                      <a:cxn ang="0">
                        <a:pos x="91" y="3"/>
                      </a:cxn>
                      <a:cxn ang="0">
                        <a:pos x="77" y="1"/>
                      </a:cxn>
                      <a:cxn ang="0">
                        <a:pos x="67" y="0"/>
                      </a:cxn>
                      <a:cxn ang="0">
                        <a:pos x="55" y="0"/>
                      </a:cxn>
                      <a:cxn ang="0">
                        <a:pos x="43" y="0"/>
                      </a:cxn>
                      <a:cxn ang="0">
                        <a:pos x="35" y="1"/>
                      </a:cxn>
                      <a:cxn ang="0">
                        <a:pos x="26" y="2"/>
                      </a:cxn>
                      <a:cxn ang="0">
                        <a:pos x="18" y="3"/>
                      </a:cxn>
                      <a:cxn ang="0">
                        <a:pos x="9" y="4"/>
                      </a:cxn>
                      <a:cxn ang="0">
                        <a:pos x="8" y="8"/>
                      </a:cxn>
                      <a:cxn ang="0">
                        <a:pos x="6" y="11"/>
                      </a:cxn>
                      <a:cxn ang="0">
                        <a:pos x="4" y="14"/>
                      </a:cxn>
                      <a:cxn ang="0">
                        <a:pos x="0" y="16"/>
                      </a:cxn>
                      <a:cxn ang="0">
                        <a:pos x="7" y="15"/>
                      </a:cxn>
                      <a:cxn ang="0">
                        <a:pos x="15" y="13"/>
                      </a:cxn>
                      <a:cxn ang="0">
                        <a:pos x="21" y="12"/>
                      </a:cxn>
                      <a:cxn ang="0">
                        <a:pos x="29" y="11"/>
                      </a:cxn>
                      <a:cxn ang="0">
                        <a:pos x="36" y="10"/>
                      </a:cxn>
                      <a:cxn ang="0">
                        <a:pos x="49" y="9"/>
                      </a:cxn>
                      <a:cxn ang="0">
                        <a:pos x="62" y="8"/>
                      </a:cxn>
                      <a:cxn ang="0">
                        <a:pos x="77" y="7"/>
                      </a:cxn>
                      <a:cxn ang="0">
                        <a:pos x="92" y="6"/>
                      </a:cxn>
                      <a:cxn ang="0">
                        <a:pos x="106" y="6"/>
                      </a:cxn>
                      <a:cxn ang="0">
                        <a:pos x="118" y="7"/>
                      </a:cxn>
                      <a:cxn ang="0">
                        <a:pos x="126" y="9"/>
                      </a:cxn>
                      <a:cxn ang="0">
                        <a:pos x="135" y="11"/>
                      </a:cxn>
                      <a:cxn ang="0">
                        <a:pos x="145" y="13"/>
                      </a:cxn>
                      <a:cxn ang="0">
                        <a:pos x="155" y="16"/>
                      </a:cxn>
                      <a:cxn ang="0">
                        <a:pos x="163" y="17"/>
                      </a:cxn>
                      <a:cxn ang="0">
                        <a:pos x="172" y="19"/>
                      </a:cxn>
                    </a:cxnLst>
                    <a:rect l="0" t="0" r="r" b="b"/>
                    <a:pathLst>
                      <a:path w="173" h="20">
                        <a:moveTo>
                          <a:pt x="172" y="19"/>
                        </a:moveTo>
                        <a:lnTo>
                          <a:pt x="167" y="17"/>
                        </a:lnTo>
                        <a:lnTo>
                          <a:pt x="163" y="15"/>
                        </a:lnTo>
                        <a:lnTo>
                          <a:pt x="157" y="13"/>
                        </a:lnTo>
                        <a:lnTo>
                          <a:pt x="152" y="11"/>
                        </a:lnTo>
                        <a:lnTo>
                          <a:pt x="146" y="9"/>
                        </a:lnTo>
                        <a:lnTo>
                          <a:pt x="138" y="6"/>
                        </a:lnTo>
                        <a:lnTo>
                          <a:pt x="131" y="2"/>
                        </a:lnTo>
                        <a:lnTo>
                          <a:pt x="125" y="2"/>
                        </a:lnTo>
                        <a:lnTo>
                          <a:pt x="118" y="3"/>
                        </a:lnTo>
                        <a:lnTo>
                          <a:pt x="108" y="5"/>
                        </a:lnTo>
                        <a:lnTo>
                          <a:pt x="103" y="5"/>
                        </a:lnTo>
                        <a:lnTo>
                          <a:pt x="91" y="3"/>
                        </a:lnTo>
                        <a:lnTo>
                          <a:pt x="77" y="1"/>
                        </a:lnTo>
                        <a:lnTo>
                          <a:pt x="67" y="0"/>
                        </a:lnTo>
                        <a:lnTo>
                          <a:pt x="55" y="0"/>
                        </a:lnTo>
                        <a:lnTo>
                          <a:pt x="43" y="0"/>
                        </a:lnTo>
                        <a:lnTo>
                          <a:pt x="35" y="1"/>
                        </a:lnTo>
                        <a:lnTo>
                          <a:pt x="26" y="2"/>
                        </a:lnTo>
                        <a:lnTo>
                          <a:pt x="18" y="3"/>
                        </a:lnTo>
                        <a:lnTo>
                          <a:pt x="9" y="4"/>
                        </a:lnTo>
                        <a:lnTo>
                          <a:pt x="8" y="8"/>
                        </a:lnTo>
                        <a:lnTo>
                          <a:pt x="6" y="11"/>
                        </a:lnTo>
                        <a:lnTo>
                          <a:pt x="4" y="14"/>
                        </a:lnTo>
                        <a:lnTo>
                          <a:pt x="0" y="16"/>
                        </a:lnTo>
                        <a:lnTo>
                          <a:pt x="7" y="15"/>
                        </a:lnTo>
                        <a:lnTo>
                          <a:pt x="15" y="13"/>
                        </a:lnTo>
                        <a:lnTo>
                          <a:pt x="21" y="12"/>
                        </a:lnTo>
                        <a:lnTo>
                          <a:pt x="29" y="11"/>
                        </a:lnTo>
                        <a:lnTo>
                          <a:pt x="36" y="10"/>
                        </a:lnTo>
                        <a:lnTo>
                          <a:pt x="49" y="9"/>
                        </a:lnTo>
                        <a:lnTo>
                          <a:pt x="62" y="8"/>
                        </a:lnTo>
                        <a:lnTo>
                          <a:pt x="77" y="7"/>
                        </a:lnTo>
                        <a:lnTo>
                          <a:pt x="92" y="6"/>
                        </a:lnTo>
                        <a:lnTo>
                          <a:pt x="106" y="6"/>
                        </a:lnTo>
                        <a:lnTo>
                          <a:pt x="118" y="7"/>
                        </a:lnTo>
                        <a:lnTo>
                          <a:pt x="126" y="9"/>
                        </a:lnTo>
                        <a:lnTo>
                          <a:pt x="135" y="11"/>
                        </a:lnTo>
                        <a:lnTo>
                          <a:pt x="145" y="13"/>
                        </a:lnTo>
                        <a:lnTo>
                          <a:pt x="155" y="16"/>
                        </a:lnTo>
                        <a:lnTo>
                          <a:pt x="163" y="17"/>
                        </a:lnTo>
                        <a:lnTo>
                          <a:pt x="172" y="19"/>
                        </a:lnTo>
                      </a:path>
                    </a:pathLst>
                  </a:custGeom>
                  <a:solidFill>
                    <a:srgbClr val="037C03">
                      <a:alpha val="50000"/>
                    </a:srgbClr>
                  </a:solidFill>
                  <a:ln w="9525" cap="rnd">
                    <a:noFill/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>
                      <a:defRPr/>
                    </a:pPr>
                    <a:endParaRPr lang="zh-CN" altLang="en-US">
                      <a:ea typeface="宋体" charset="-122"/>
                    </a:endParaRPr>
                  </a:p>
                </p:txBody>
              </p:sp>
            </p:grpSp>
          </p:grpSp>
        </p:grpSp>
      </p:grpSp>
      <p:grpSp>
        <p:nvGrpSpPr>
          <p:cNvPr id="3083" name="Group 33"/>
          <p:cNvGrpSpPr>
            <a:grpSpLocks/>
          </p:cNvGrpSpPr>
          <p:nvPr/>
        </p:nvGrpSpPr>
        <p:grpSpPr bwMode="auto">
          <a:xfrm>
            <a:off x="7934325" y="6124575"/>
            <a:ext cx="322263" cy="420688"/>
            <a:chOff x="112" y="4288"/>
            <a:chExt cx="439" cy="478"/>
          </a:xfrm>
        </p:grpSpPr>
        <p:grpSp>
          <p:nvGrpSpPr>
            <p:cNvPr id="3088" name="Group 34"/>
            <p:cNvGrpSpPr>
              <a:grpSpLocks/>
            </p:cNvGrpSpPr>
            <p:nvPr/>
          </p:nvGrpSpPr>
          <p:grpSpPr bwMode="auto">
            <a:xfrm>
              <a:off x="259" y="4288"/>
              <a:ext cx="148" cy="478"/>
              <a:chOff x="259" y="4288"/>
              <a:chExt cx="148" cy="478"/>
            </a:xfrm>
          </p:grpSpPr>
          <p:sp>
            <p:nvSpPr>
              <p:cNvPr id="75811" name="Freeform 35"/>
              <p:cNvSpPr>
                <a:spLocks/>
              </p:cNvSpPr>
              <p:nvPr/>
            </p:nvSpPr>
            <p:spPr bwMode="auto">
              <a:xfrm>
                <a:off x="259" y="4288"/>
                <a:ext cx="147" cy="478"/>
              </a:xfrm>
              <a:custGeom>
                <a:avLst/>
                <a:gdLst/>
                <a:ahLst/>
                <a:cxnLst>
                  <a:cxn ang="0">
                    <a:pos x="49" y="188"/>
                  </a:cxn>
                  <a:cxn ang="0">
                    <a:pos x="131" y="472"/>
                  </a:cxn>
                  <a:cxn ang="0">
                    <a:pos x="135" y="475"/>
                  </a:cxn>
                  <a:cxn ang="0">
                    <a:pos x="139" y="477"/>
                  </a:cxn>
                  <a:cxn ang="0">
                    <a:pos x="142" y="475"/>
                  </a:cxn>
                  <a:cxn ang="0">
                    <a:pos x="144" y="472"/>
                  </a:cxn>
                  <a:cxn ang="0">
                    <a:pos x="146" y="468"/>
                  </a:cxn>
                  <a:cxn ang="0">
                    <a:pos x="146" y="463"/>
                  </a:cxn>
                  <a:cxn ang="0">
                    <a:pos x="143" y="455"/>
                  </a:cxn>
                  <a:cxn ang="0">
                    <a:pos x="61" y="176"/>
                  </a:cxn>
                  <a:cxn ang="0">
                    <a:pos x="9" y="5"/>
                  </a:cxn>
                  <a:cxn ang="0">
                    <a:pos x="6" y="2"/>
                  </a:cxn>
                  <a:cxn ang="0">
                    <a:pos x="4" y="1"/>
                  </a:cxn>
                  <a:cxn ang="0">
                    <a:pos x="1" y="0"/>
                  </a:cxn>
                  <a:cxn ang="0">
                    <a:pos x="0" y="2"/>
                  </a:cxn>
                  <a:cxn ang="0">
                    <a:pos x="0" y="6"/>
                  </a:cxn>
                  <a:cxn ang="0">
                    <a:pos x="0" y="10"/>
                  </a:cxn>
                  <a:cxn ang="0">
                    <a:pos x="49" y="188"/>
                  </a:cxn>
                </a:cxnLst>
                <a:rect l="0" t="0" r="r" b="b"/>
                <a:pathLst>
                  <a:path w="147" h="478">
                    <a:moveTo>
                      <a:pt x="49" y="188"/>
                    </a:moveTo>
                    <a:lnTo>
                      <a:pt x="131" y="472"/>
                    </a:lnTo>
                    <a:lnTo>
                      <a:pt x="135" y="475"/>
                    </a:lnTo>
                    <a:lnTo>
                      <a:pt x="139" y="477"/>
                    </a:lnTo>
                    <a:lnTo>
                      <a:pt x="142" y="475"/>
                    </a:lnTo>
                    <a:lnTo>
                      <a:pt x="144" y="472"/>
                    </a:lnTo>
                    <a:lnTo>
                      <a:pt x="146" y="468"/>
                    </a:lnTo>
                    <a:lnTo>
                      <a:pt x="146" y="463"/>
                    </a:lnTo>
                    <a:lnTo>
                      <a:pt x="143" y="455"/>
                    </a:lnTo>
                    <a:lnTo>
                      <a:pt x="61" y="176"/>
                    </a:lnTo>
                    <a:lnTo>
                      <a:pt x="9" y="5"/>
                    </a:lnTo>
                    <a:lnTo>
                      <a:pt x="6" y="2"/>
                    </a:lnTo>
                    <a:lnTo>
                      <a:pt x="4" y="1"/>
                    </a:lnTo>
                    <a:lnTo>
                      <a:pt x="1" y="0"/>
                    </a:lnTo>
                    <a:lnTo>
                      <a:pt x="0" y="2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49" y="188"/>
                    </a:lnTo>
                  </a:path>
                </a:pathLst>
              </a:custGeom>
              <a:solidFill>
                <a:srgbClr val="C0C0C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812" name="Freeform 36"/>
              <p:cNvSpPr>
                <a:spLocks/>
              </p:cNvSpPr>
              <p:nvPr/>
            </p:nvSpPr>
            <p:spPr bwMode="auto">
              <a:xfrm>
                <a:off x="259" y="4290"/>
                <a:ext cx="145" cy="476"/>
              </a:xfrm>
              <a:custGeom>
                <a:avLst/>
                <a:gdLst/>
                <a:ahLst/>
                <a:cxnLst>
                  <a:cxn ang="0">
                    <a:pos x="50" y="186"/>
                  </a:cxn>
                  <a:cxn ang="0">
                    <a:pos x="131" y="471"/>
                  </a:cxn>
                  <a:cxn ang="0">
                    <a:pos x="133" y="474"/>
                  </a:cxn>
                  <a:cxn ang="0">
                    <a:pos x="138" y="476"/>
                  </a:cxn>
                  <a:cxn ang="0">
                    <a:pos x="141" y="474"/>
                  </a:cxn>
                  <a:cxn ang="0">
                    <a:pos x="144" y="473"/>
                  </a:cxn>
                  <a:cxn ang="0">
                    <a:pos x="145" y="467"/>
                  </a:cxn>
                  <a:cxn ang="0">
                    <a:pos x="145" y="462"/>
                  </a:cxn>
                  <a:cxn ang="0">
                    <a:pos x="143" y="454"/>
                  </a:cxn>
                  <a:cxn ang="0">
                    <a:pos x="61" y="174"/>
                  </a:cxn>
                  <a:cxn ang="0">
                    <a:pos x="9" y="4"/>
                  </a:cxn>
                  <a:cxn ang="0">
                    <a:pos x="6" y="2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1" y="2"/>
                  </a:cxn>
                  <a:cxn ang="0">
                    <a:pos x="0" y="5"/>
                  </a:cxn>
                  <a:cxn ang="0">
                    <a:pos x="0" y="9"/>
                  </a:cxn>
                  <a:cxn ang="0">
                    <a:pos x="50" y="186"/>
                  </a:cxn>
                </a:cxnLst>
                <a:rect l="0" t="0" r="r" b="b"/>
                <a:pathLst>
                  <a:path w="146" h="477">
                    <a:moveTo>
                      <a:pt x="50" y="186"/>
                    </a:moveTo>
                    <a:lnTo>
                      <a:pt x="131" y="471"/>
                    </a:lnTo>
                    <a:lnTo>
                      <a:pt x="133" y="474"/>
                    </a:lnTo>
                    <a:lnTo>
                      <a:pt x="138" y="476"/>
                    </a:lnTo>
                    <a:lnTo>
                      <a:pt x="141" y="474"/>
                    </a:lnTo>
                    <a:lnTo>
                      <a:pt x="144" y="473"/>
                    </a:lnTo>
                    <a:lnTo>
                      <a:pt x="145" y="467"/>
                    </a:lnTo>
                    <a:lnTo>
                      <a:pt x="145" y="462"/>
                    </a:lnTo>
                    <a:lnTo>
                      <a:pt x="143" y="454"/>
                    </a:lnTo>
                    <a:lnTo>
                      <a:pt x="61" y="174"/>
                    </a:lnTo>
                    <a:lnTo>
                      <a:pt x="9" y="4"/>
                    </a:lnTo>
                    <a:lnTo>
                      <a:pt x="6" y="2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1" y="2"/>
                    </a:lnTo>
                    <a:lnTo>
                      <a:pt x="0" y="5"/>
                    </a:lnTo>
                    <a:lnTo>
                      <a:pt x="0" y="9"/>
                    </a:lnTo>
                    <a:lnTo>
                      <a:pt x="50" y="186"/>
                    </a:lnTo>
                  </a:path>
                </a:pathLst>
              </a:custGeom>
              <a:solidFill>
                <a:srgbClr val="9F9F9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  <p:grpSp>
          <p:nvGrpSpPr>
            <p:cNvPr id="3089" name="Group 37"/>
            <p:cNvGrpSpPr>
              <a:grpSpLocks/>
            </p:cNvGrpSpPr>
            <p:nvPr/>
          </p:nvGrpSpPr>
          <p:grpSpPr bwMode="auto">
            <a:xfrm>
              <a:off x="112" y="4295"/>
              <a:ext cx="439" cy="321"/>
              <a:chOff x="112" y="4295"/>
              <a:chExt cx="439" cy="321"/>
            </a:xfrm>
          </p:grpSpPr>
          <p:sp>
            <p:nvSpPr>
              <p:cNvPr id="75814" name="Freeform 38"/>
              <p:cNvSpPr>
                <a:spLocks/>
              </p:cNvSpPr>
              <p:nvPr/>
            </p:nvSpPr>
            <p:spPr bwMode="auto">
              <a:xfrm>
                <a:off x="192" y="4304"/>
                <a:ext cx="272" cy="276"/>
              </a:xfrm>
              <a:custGeom>
                <a:avLst/>
                <a:gdLst/>
                <a:ahLst/>
                <a:cxnLst>
                  <a:cxn ang="0">
                    <a:pos x="43" y="32"/>
                  </a:cxn>
                  <a:cxn ang="0">
                    <a:pos x="69" y="13"/>
                  </a:cxn>
                  <a:cxn ang="0">
                    <a:pos x="92" y="4"/>
                  </a:cxn>
                  <a:cxn ang="0">
                    <a:pos x="123" y="0"/>
                  </a:cxn>
                  <a:cxn ang="0">
                    <a:pos x="154" y="9"/>
                  </a:cxn>
                  <a:cxn ang="0">
                    <a:pos x="194" y="36"/>
                  </a:cxn>
                  <a:cxn ang="0">
                    <a:pos x="232" y="75"/>
                  </a:cxn>
                  <a:cxn ang="0">
                    <a:pos x="265" y="128"/>
                  </a:cxn>
                  <a:cxn ang="0">
                    <a:pos x="268" y="156"/>
                  </a:cxn>
                  <a:cxn ang="0">
                    <a:pos x="261" y="146"/>
                  </a:cxn>
                  <a:cxn ang="0">
                    <a:pos x="253" y="138"/>
                  </a:cxn>
                  <a:cxn ang="0">
                    <a:pos x="242" y="133"/>
                  </a:cxn>
                  <a:cxn ang="0">
                    <a:pos x="232" y="132"/>
                  </a:cxn>
                  <a:cxn ang="0">
                    <a:pos x="220" y="133"/>
                  </a:cxn>
                  <a:cxn ang="0">
                    <a:pos x="209" y="137"/>
                  </a:cxn>
                  <a:cxn ang="0">
                    <a:pos x="201" y="144"/>
                  </a:cxn>
                  <a:cxn ang="0">
                    <a:pos x="193" y="155"/>
                  </a:cxn>
                  <a:cxn ang="0">
                    <a:pos x="187" y="167"/>
                  </a:cxn>
                  <a:cxn ang="0">
                    <a:pos x="184" y="181"/>
                  </a:cxn>
                  <a:cxn ang="0">
                    <a:pos x="186" y="196"/>
                  </a:cxn>
                  <a:cxn ang="0">
                    <a:pos x="166" y="150"/>
                  </a:cxn>
                  <a:cxn ang="0">
                    <a:pos x="99" y="225"/>
                  </a:cxn>
                  <a:cxn ang="0">
                    <a:pos x="99" y="231"/>
                  </a:cxn>
                  <a:cxn ang="0">
                    <a:pos x="92" y="221"/>
                  </a:cxn>
                  <a:cxn ang="0">
                    <a:pos x="83" y="212"/>
                  </a:cxn>
                  <a:cxn ang="0">
                    <a:pos x="73" y="207"/>
                  </a:cxn>
                  <a:cxn ang="0">
                    <a:pos x="63" y="204"/>
                  </a:cxn>
                  <a:cxn ang="0">
                    <a:pos x="53" y="206"/>
                  </a:cxn>
                  <a:cxn ang="0">
                    <a:pos x="43" y="208"/>
                  </a:cxn>
                  <a:cxn ang="0">
                    <a:pos x="33" y="214"/>
                  </a:cxn>
                  <a:cxn ang="0">
                    <a:pos x="25" y="222"/>
                  </a:cxn>
                  <a:cxn ang="0">
                    <a:pos x="19" y="231"/>
                  </a:cxn>
                  <a:cxn ang="0">
                    <a:pos x="15" y="243"/>
                  </a:cxn>
                  <a:cxn ang="0">
                    <a:pos x="14" y="258"/>
                  </a:cxn>
                  <a:cxn ang="0">
                    <a:pos x="17" y="275"/>
                  </a:cxn>
                  <a:cxn ang="0">
                    <a:pos x="3" y="229"/>
                  </a:cxn>
                  <a:cxn ang="0">
                    <a:pos x="0" y="173"/>
                  </a:cxn>
                  <a:cxn ang="0">
                    <a:pos x="4" y="119"/>
                  </a:cxn>
                  <a:cxn ang="0">
                    <a:pos x="30" y="48"/>
                  </a:cxn>
                </a:cxnLst>
                <a:rect l="0" t="0" r="r" b="b"/>
                <a:pathLst>
                  <a:path w="273" h="276">
                    <a:moveTo>
                      <a:pt x="30" y="48"/>
                    </a:moveTo>
                    <a:lnTo>
                      <a:pt x="43" y="32"/>
                    </a:lnTo>
                    <a:lnTo>
                      <a:pt x="55" y="21"/>
                    </a:lnTo>
                    <a:lnTo>
                      <a:pt x="69" y="13"/>
                    </a:lnTo>
                    <a:lnTo>
                      <a:pt x="78" y="8"/>
                    </a:lnTo>
                    <a:lnTo>
                      <a:pt x="92" y="4"/>
                    </a:lnTo>
                    <a:lnTo>
                      <a:pt x="108" y="0"/>
                    </a:lnTo>
                    <a:lnTo>
                      <a:pt x="123" y="0"/>
                    </a:lnTo>
                    <a:lnTo>
                      <a:pt x="144" y="4"/>
                    </a:lnTo>
                    <a:lnTo>
                      <a:pt x="154" y="9"/>
                    </a:lnTo>
                    <a:lnTo>
                      <a:pt x="173" y="20"/>
                    </a:lnTo>
                    <a:lnTo>
                      <a:pt x="194" y="36"/>
                    </a:lnTo>
                    <a:lnTo>
                      <a:pt x="213" y="55"/>
                    </a:lnTo>
                    <a:lnTo>
                      <a:pt x="232" y="75"/>
                    </a:lnTo>
                    <a:lnTo>
                      <a:pt x="247" y="105"/>
                    </a:lnTo>
                    <a:lnTo>
                      <a:pt x="265" y="128"/>
                    </a:lnTo>
                    <a:lnTo>
                      <a:pt x="272" y="165"/>
                    </a:lnTo>
                    <a:lnTo>
                      <a:pt x="268" y="156"/>
                    </a:lnTo>
                    <a:lnTo>
                      <a:pt x="265" y="150"/>
                    </a:lnTo>
                    <a:lnTo>
                      <a:pt x="261" y="146"/>
                    </a:lnTo>
                    <a:lnTo>
                      <a:pt x="256" y="142"/>
                    </a:lnTo>
                    <a:lnTo>
                      <a:pt x="253" y="138"/>
                    </a:lnTo>
                    <a:lnTo>
                      <a:pt x="247" y="136"/>
                    </a:lnTo>
                    <a:lnTo>
                      <a:pt x="242" y="133"/>
                    </a:lnTo>
                    <a:lnTo>
                      <a:pt x="237" y="132"/>
                    </a:lnTo>
                    <a:lnTo>
                      <a:pt x="232" y="132"/>
                    </a:lnTo>
                    <a:lnTo>
                      <a:pt x="226" y="132"/>
                    </a:lnTo>
                    <a:lnTo>
                      <a:pt x="220" y="133"/>
                    </a:lnTo>
                    <a:lnTo>
                      <a:pt x="215" y="134"/>
                    </a:lnTo>
                    <a:lnTo>
                      <a:pt x="209" y="137"/>
                    </a:lnTo>
                    <a:lnTo>
                      <a:pt x="205" y="141"/>
                    </a:lnTo>
                    <a:lnTo>
                      <a:pt x="201" y="144"/>
                    </a:lnTo>
                    <a:lnTo>
                      <a:pt x="196" y="149"/>
                    </a:lnTo>
                    <a:lnTo>
                      <a:pt x="193" y="155"/>
                    </a:lnTo>
                    <a:lnTo>
                      <a:pt x="190" y="161"/>
                    </a:lnTo>
                    <a:lnTo>
                      <a:pt x="187" y="167"/>
                    </a:lnTo>
                    <a:lnTo>
                      <a:pt x="186" y="175"/>
                    </a:lnTo>
                    <a:lnTo>
                      <a:pt x="184" y="181"/>
                    </a:lnTo>
                    <a:lnTo>
                      <a:pt x="185" y="190"/>
                    </a:lnTo>
                    <a:lnTo>
                      <a:pt x="186" y="196"/>
                    </a:lnTo>
                    <a:lnTo>
                      <a:pt x="187" y="203"/>
                    </a:lnTo>
                    <a:lnTo>
                      <a:pt x="166" y="150"/>
                    </a:lnTo>
                    <a:lnTo>
                      <a:pt x="98" y="175"/>
                    </a:lnTo>
                    <a:lnTo>
                      <a:pt x="99" y="225"/>
                    </a:lnTo>
                    <a:lnTo>
                      <a:pt x="102" y="239"/>
                    </a:lnTo>
                    <a:lnTo>
                      <a:pt x="99" y="231"/>
                    </a:lnTo>
                    <a:lnTo>
                      <a:pt x="96" y="226"/>
                    </a:lnTo>
                    <a:lnTo>
                      <a:pt x="92" y="221"/>
                    </a:lnTo>
                    <a:lnTo>
                      <a:pt x="87" y="217"/>
                    </a:lnTo>
                    <a:lnTo>
                      <a:pt x="83" y="212"/>
                    </a:lnTo>
                    <a:lnTo>
                      <a:pt x="78" y="210"/>
                    </a:lnTo>
                    <a:lnTo>
                      <a:pt x="73" y="207"/>
                    </a:lnTo>
                    <a:lnTo>
                      <a:pt x="68" y="206"/>
                    </a:lnTo>
                    <a:lnTo>
                      <a:pt x="63" y="204"/>
                    </a:lnTo>
                    <a:lnTo>
                      <a:pt x="58" y="204"/>
                    </a:lnTo>
                    <a:lnTo>
                      <a:pt x="53" y="206"/>
                    </a:lnTo>
                    <a:lnTo>
                      <a:pt x="48" y="206"/>
                    </a:lnTo>
                    <a:lnTo>
                      <a:pt x="43" y="208"/>
                    </a:lnTo>
                    <a:lnTo>
                      <a:pt x="38" y="211"/>
                    </a:lnTo>
                    <a:lnTo>
                      <a:pt x="33" y="214"/>
                    </a:lnTo>
                    <a:lnTo>
                      <a:pt x="28" y="218"/>
                    </a:lnTo>
                    <a:lnTo>
                      <a:pt x="25" y="222"/>
                    </a:lnTo>
                    <a:lnTo>
                      <a:pt x="22" y="226"/>
                    </a:lnTo>
                    <a:lnTo>
                      <a:pt x="19" y="231"/>
                    </a:lnTo>
                    <a:lnTo>
                      <a:pt x="17" y="238"/>
                    </a:lnTo>
                    <a:lnTo>
                      <a:pt x="15" y="243"/>
                    </a:lnTo>
                    <a:lnTo>
                      <a:pt x="14" y="252"/>
                    </a:lnTo>
                    <a:lnTo>
                      <a:pt x="14" y="258"/>
                    </a:lnTo>
                    <a:lnTo>
                      <a:pt x="15" y="264"/>
                    </a:lnTo>
                    <a:lnTo>
                      <a:pt x="17" y="275"/>
                    </a:lnTo>
                    <a:lnTo>
                      <a:pt x="12" y="262"/>
                    </a:lnTo>
                    <a:lnTo>
                      <a:pt x="3" y="229"/>
                    </a:lnTo>
                    <a:lnTo>
                      <a:pt x="2" y="207"/>
                    </a:lnTo>
                    <a:lnTo>
                      <a:pt x="0" y="173"/>
                    </a:lnTo>
                    <a:lnTo>
                      <a:pt x="0" y="144"/>
                    </a:lnTo>
                    <a:lnTo>
                      <a:pt x="4" y="119"/>
                    </a:lnTo>
                    <a:lnTo>
                      <a:pt x="11" y="84"/>
                    </a:lnTo>
                    <a:lnTo>
                      <a:pt x="30" y="48"/>
                    </a:lnTo>
                  </a:path>
                </a:pathLst>
              </a:custGeom>
              <a:solidFill>
                <a:srgbClr val="FFFFFF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75815" name="Freeform 39"/>
              <p:cNvSpPr>
                <a:spLocks/>
              </p:cNvSpPr>
              <p:nvPr/>
            </p:nvSpPr>
            <p:spPr bwMode="auto">
              <a:xfrm>
                <a:off x="112" y="4295"/>
                <a:ext cx="439" cy="321"/>
              </a:xfrm>
              <a:custGeom>
                <a:avLst/>
                <a:gdLst/>
                <a:ahLst/>
                <a:cxnLst>
                  <a:cxn ang="0">
                    <a:pos x="146" y="22"/>
                  </a:cxn>
                  <a:cxn ang="0">
                    <a:pos x="113" y="43"/>
                  </a:cxn>
                  <a:cxn ang="0">
                    <a:pos x="83" y="67"/>
                  </a:cxn>
                  <a:cxn ang="0">
                    <a:pos x="57" y="96"/>
                  </a:cxn>
                  <a:cxn ang="0">
                    <a:pos x="31" y="134"/>
                  </a:cxn>
                  <a:cxn ang="0">
                    <a:pos x="12" y="177"/>
                  </a:cxn>
                  <a:cxn ang="0">
                    <a:pos x="1" y="227"/>
                  </a:cxn>
                  <a:cxn ang="0">
                    <a:pos x="0" y="278"/>
                  </a:cxn>
                  <a:cxn ang="0">
                    <a:pos x="9" y="320"/>
                  </a:cxn>
                  <a:cxn ang="0">
                    <a:pos x="10" y="282"/>
                  </a:cxn>
                  <a:cxn ang="0">
                    <a:pos x="29" y="258"/>
                  </a:cxn>
                  <a:cxn ang="0">
                    <a:pos x="55" y="250"/>
                  </a:cxn>
                  <a:cxn ang="0">
                    <a:pos x="81" y="260"/>
                  </a:cxn>
                  <a:cxn ang="0">
                    <a:pos x="94" y="276"/>
                  </a:cxn>
                  <a:cxn ang="0">
                    <a:pos x="84" y="229"/>
                  </a:cxn>
                  <a:cxn ang="0">
                    <a:pos x="81" y="178"/>
                  </a:cxn>
                  <a:cxn ang="0">
                    <a:pos x="85" y="129"/>
                  </a:cxn>
                  <a:cxn ang="0">
                    <a:pos x="96" y="91"/>
                  </a:cxn>
                  <a:cxn ang="0">
                    <a:pos x="113" y="57"/>
                  </a:cxn>
                  <a:cxn ang="0">
                    <a:pos x="138" y="30"/>
                  </a:cxn>
                  <a:cxn ang="0">
                    <a:pos x="149" y="30"/>
                  </a:cxn>
                  <a:cxn ang="0">
                    <a:pos x="146" y="71"/>
                  </a:cxn>
                  <a:cxn ang="0">
                    <a:pos x="150" y="116"/>
                  </a:cxn>
                  <a:cxn ang="0">
                    <a:pos x="161" y="172"/>
                  </a:cxn>
                  <a:cxn ang="0">
                    <a:pos x="174" y="220"/>
                  </a:cxn>
                  <a:cxn ang="0">
                    <a:pos x="179" y="231"/>
                  </a:cxn>
                  <a:cxn ang="0">
                    <a:pos x="189" y="196"/>
                  </a:cxn>
                  <a:cxn ang="0">
                    <a:pos x="217" y="178"/>
                  </a:cxn>
                  <a:cxn ang="0">
                    <a:pos x="247" y="184"/>
                  </a:cxn>
                  <a:cxn ang="0">
                    <a:pos x="262" y="198"/>
                  </a:cxn>
                  <a:cxn ang="0">
                    <a:pos x="248" y="158"/>
                  </a:cxn>
                  <a:cxn ang="0">
                    <a:pos x="231" y="115"/>
                  </a:cxn>
                  <a:cxn ang="0">
                    <a:pos x="211" y="75"/>
                  </a:cxn>
                  <a:cxn ang="0">
                    <a:pos x="192" y="44"/>
                  </a:cxn>
                  <a:cxn ang="0">
                    <a:pos x="170" y="20"/>
                  </a:cxn>
                  <a:cxn ang="0">
                    <a:pos x="183" y="12"/>
                  </a:cxn>
                  <a:cxn ang="0">
                    <a:pos x="217" y="14"/>
                  </a:cxn>
                  <a:cxn ang="0">
                    <a:pos x="251" y="30"/>
                  </a:cxn>
                  <a:cxn ang="0">
                    <a:pos x="278" y="52"/>
                  </a:cxn>
                  <a:cxn ang="0">
                    <a:pos x="303" y="80"/>
                  </a:cxn>
                  <a:cxn ang="0">
                    <a:pos x="324" y="112"/>
                  </a:cxn>
                  <a:cxn ang="0">
                    <a:pos x="341" y="149"/>
                  </a:cxn>
                  <a:cxn ang="0">
                    <a:pos x="350" y="157"/>
                  </a:cxn>
                  <a:cxn ang="0">
                    <a:pos x="360" y="125"/>
                  </a:cxn>
                  <a:cxn ang="0">
                    <a:pos x="383" y="106"/>
                  </a:cxn>
                  <a:cxn ang="0">
                    <a:pos x="407" y="106"/>
                  </a:cxn>
                  <a:cxn ang="0">
                    <a:pos x="430" y="125"/>
                  </a:cxn>
                  <a:cxn ang="0">
                    <a:pos x="430" y="116"/>
                  </a:cxn>
                  <a:cxn ang="0">
                    <a:pos x="411" y="83"/>
                  </a:cxn>
                  <a:cxn ang="0">
                    <a:pos x="387" y="53"/>
                  </a:cxn>
                  <a:cxn ang="0">
                    <a:pos x="356" y="29"/>
                  </a:cxn>
                  <a:cxn ang="0">
                    <a:pos x="324" y="13"/>
                  </a:cxn>
                  <a:cxn ang="0">
                    <a:pos x="291" y="4"/>
                  </a:cxn>
                  <a:cxn ang="0">
                    <a:pos x="256" y="0"/>
                  </a:cxn>
                  <a:cxn ang="0">
                    <a:pos x="217" y="1"/>
                  </a:cxn>
                  <a:cxn ang="0">
                    <a:pos x="180" y="9"/>
                  </a:cxn>
                </a:cxnLst>
                <a:rect l="0" t="0" r="r" b="b"/>
                <a:pathLst>
                  <a:path w="439" h="321">
                    <a:moveTo>
                      <a:pt x="172" y="12"/>
                    </a:moveTo>
                    <a:lnTo>
                      <a:pt x="162" y="16"/>
                    </a:lnTo>
                    <a:lnTo>
                      <a:pt x="157" y="17"/>
                    </a:lnTo>
                    <a:lnTo>
                      <a:pt x="152" y="20"/>
                    </a:lnTo>
                    <a:lnTo>
                      <a:pt x="146" y="22"/>
                    </a:lnTo>
                    <a:lnTo>
                      <a:pt x="138" y="26"/>
                    </a:lnTo>
                    <a:lnTo>
                      <a:pt x="132" y="30"/>
                    </a:lnTo>
                    <a:lnTo>
                      <a:pt x="126" y="33"/>
                    </a:lnTo>
                    <a:lnTo>
                      <a:pt x="119" y="38"/>
                    </a:lnTo>
                    <a:lnTo>
                      <a:pt x="113" y="43"/>
                    </a:lnTo>
                    <a:lnTo>
                      <a:pt x="107" y="47"/>
                    </a:lnTo>
                    <a:lnTo>
                      <a:pt x="101" y="52"/>
                    </a:lnTo>
                    <a:lnTo>
                      <a:pt x="94" y="57"/>
                    </a:lnTo>
                    <a:lnTo>
                      <a:pt x="88" y="61"/>
                    </a:lnTo>
                    <a:lnTo>
                      <a:pt x="83" y="67"/>
                    </a:lnTo>
                    <a:lnTo>
                      <a:pt x="77" y="72"/>
                    </a:lnTo>
                    <a:lnTo>
                      <a:pt x="72" y="79"/>
                    </a:lnTo>
                    <a:lnTo>
                      <a:pt x="66" y="84"/>
                    </a:lnTo>
                    <a:lnTo>
                      <a:pt x="61" y="90"/>
                    </a:lnTo>
                    <a:lnTo>
                      <a:pt x="57" y="96"/>
                    </a:lnTo>
                    <a:lnTo>
                      <a:pt x="51" y="103"/>
                    </a:lnTo>
                    <a:lnTo>
                      <a:pt x="46" y="110"/>
                    </a:lnTo>
                    <a:lnTo>
                      <a:pt x="41" y="118"/>
                    </a:lnTo>
                    <a:lnTo>
                      <a:pt x="36" y="126"/>
                    </a:lnTo>
                    <a:lnTo>
                      <a:pt x="31" y="134"/>
                    </a:lnTo>
                    <a:lnTo>
                      <a:pt x="27" y="141"/>
                    </a:lnTo>
                    <a:lnTo>
                      <a:pt x="23" y="150"/>
                    </a:lnTo>
                    <a:lnTo>
                      <a:pt x="18" y="160"/>
                    </a:lnTo>
                    <a:lnTo>
                      <a:pt x="15" y="169"/>
                    </a:lnTo>
                    <a:lnTo>
                      <a:pt x="12" y="177"/>
                    </a:lnTo>
                    <a:lnTo>
                      <a:pt x="9" y="186"/>
                    </a:lnTo>
                    <a:lnTo>
                      <a:pt x="6" y="196"/>
                    </a:lnTo>
                    <a:lnTo>
                      <a:pt x="4" y="207"/>
                    </a:lnTo>
                    <a:lnTo>
                      <a:pt x="3" y="216"/>
                    </a:lnTo>
                    <a:lnTo>
                      <a:pt x="1" y="227"/>
                    </a:lnTo>
                    <a:lnTo>
                      <a:pt x="0" y="239"/>
                    </a:lnTo>
                    <a:lnTo>
                      <a:pt x="0" y="250"/>
                    </a:lnTo>
                    <a:lnTo>
                      <a:pt x="0" y="260"/>
                    </a:lnTo>
                    <a:lnTo>
                      <a:pt x="0" y="270"/>
                    </a:lnTo>
                    <a:lnTo>
                      <a:pt x="0" y="278"/>
                    </a:lnTo>
                    <a:lnTo>
                      <a:pt x="1" y="286"/>
                    </a:lnTo>
                    <a:lnTo>
                      <a:pt x="3" y="294"/>
                    </a:lnTo>
                    <a:lnTo>
                      <a:pt x="4" y="302"/>
                    </a:lnTo>
                    <a:lnTo>
                      <a:pt x="6" y="310"/>
                    </a:lnTo>
                    <a:lnTo>
                      <a:pt x="9" y="320"/>
                    </a:lnTo>
                    <a:lnTo>
                      <a:pt x="7" y="310"/>
                    </a:lnTo>
                    <a:lnTo>
                      <a:pt x="7" y="302"/>
                    </a:lnTo>
                    <a:lnTo>
                      <a:pt x="7" y="295"/>
                    </a:lnTo>
                    <a:lnTo>
                      <a:pt x="9" y="289"/>
                    </a:lnTo>
                    <a:lnTo>
                      <a:pt x="10" y="282"/>
                    </a:lnTo>
                    <a:lnTo>
                      <a:pt x="13" y="276"/>
                    </a:lnTo>
                    <a:lnTo>
                      <a:pt x="16" y="271"/>
                    </a:lnTo>
                    <a:lnTo>
                      <a:pt x="21" y="264"/>
                    </a:lnTo>
                    <a:lnTo>
                      <a:pt x="25" y="260"/>
                    </a:lnTo>
                    <a:lnTo>
                      <a:pt x="29" y="258"/>
                    </a:lnTo>
                    <a:lnTo>
                      <a:pt x="33" y="255"/>
                    </a:lnTo>
                    <a:lnTo>
                      <a:pt x="39" y="252"/>
                    </a:lnTo>
                    <a:lnTo>
                      <a:pt x="45" y="251"/>
                    </a:lnTo>
                    <a:lnTo>
                      <a:pt x="50" y="250"/>
                    </a:lnTo>
                    <a:lnTo>
                      <a:pt x="55" y="250"/>
                    </a:lnTo>
                    <a:lnTo>
                      <a:pt x="60" y="251"/>
                    </a:lnTo>
                    <a:lnTo>
                      <a:pt x="66" y="252"/>
                    </a:lnTo>
                    <a:lnTo>
                      <a:pt x="72" y="255"/>
                    </a:lnTo>
                    <a:lnTo>
                      <a:pt x="75" y="258"/>
                    </a:lnTo>
                    <a:lnTo>
                      <a:pt x="81" y="260"/>
                    </a:lnTo>
                    <a:lnTo>
                      <a:pt x="85" y="266"/>
                    </a:lnTo>
                    <a:lnTo>
                      <a:pt x="89" y="271"/>
                    </a:lnTo>
                    <a:lnTo>
                      <a:pt x="93" y="278"/>
                    </a:lnTo>
                    <a:lnTo>
                      <a:pt x="96" y="285"/>
                    </a:lnTo>
                    <a:lnTo>
                      <a:pt x="94" y="276"/>
                    </a:lnTo>
                    <a:lnTo>
                      <a:pt x="92" y="268"/>
                    </a:lnTo>
                    <a:lnTo>
                      <a:pt x="89" y="259"/>
                    </a:lnTo>
                    <a:lnTo>
                      <a:pt x="87" y="248"/>
                    </a:lnTo>
                    <a:lnTo>
                      <a:pt x="86" y="239"/>
                    </a:lnTo>
                    <a:lnTo>
                      <a:pt x="84" y="229"/>
                    </a:lnTo>
                    <a:lnTo>
                      <a:pt x="83" y="220"/>
                    </a:lnTo>
                    <a:lnTo>
                      <a:pt x="82" y="211"/>
                    </a:lnTo>
                    <a:lnTo>
                      <a:pt x="81" y="200"/>
                    </a:lnTo>
                    <a:lnTo>
                      <a:pt x="81" y="189"/>
                    </a:lnTo>
                    <a:lnTo>
                      <a:pt x="81" y="178"/>
                    </a:lnTo>
                    <a:lnTo>
                      <a:pt x="81" y="166"/>
                    </a:lnTo>
                    <a:lnTo>
                      <a:pt x="82" y="155"/>
                    </a:lnTo>
                    <a:lnTo>
                      <a:pt x="83" y="147"/>
                    </a:lnTo>
                    <a:lnTo>
                      <a:pt x="84" y="138"/>
                    </a:lnTo>
                    <a:lnTo>
                      <a:pt x="85" y="129"/>
                    </a:lnTo>
                    <a:lnTo>
                      <a:pt x="87" y="119"/>
                    </a:lnTo>
                    <a:lnTo>
                      <a:pt x="90" y="111"/>
                    </a:lnTo>
                    <a:lnTo>
                      <a:pt x="92" y="103"/>
                    </a:lnTo>
                    <a:lnTo>
                      <a:pt x="93" y="96"/>
                    </a:lnTo>
                    <a:lnTo>
                      <a:pt x="96" y="91"/>
                    </a:lnTo>
                    <a:lnTo>
                      <a:pt x="99" y="86"/>
                    </a:lnTo>
                    <a:lnTo>
                      <a:pt x="102" y="77"/>
                    </a:lnTo>
                    <a:lnTo>
                      <a:pt x="105" y="69"/>
                    </a:lnTo>
                    <a:lnTo>
                      <a:pt x="109" y="63"/>
                    </a:lnTo>
                    <a:lnTo>
                      <a:pt x="113" y="57"/>
                    </a:lnTo>
                    <a:lnTo>
                      <a:pt x="117" y="52"/>
                    </a:lnTo>
                    <a:lnTo>
                      <a:pt x="123" y="45"/>
                    </a:lnTo>
                    <a:lnTo>
                      <a:pt x="127" y="40"/>
                    </a:lnTo>
                    <a:lnTo>
                      <a:pt x="132" y="34"/>
                    </a:lnTo>
                    <a:lnTo>
                      <a:pt x="138" y="30"/>
                    </a:lnTo>
                    <a:lnTo>
                      <a:pt x="144" y="26"/>
                    </a:lnTo>
                    <a:lnTo>
                      <a:pt x="150" y="22"/>
                    </a:lnTo>
                    <a:lnTo>
                      <a:pt x="154" y="21"/>
                    </a:lnTo>
                    <a:lnTo>
                      <a:pt x="151" y="25"/>
                    </a:lnTo>
                    <a:lnTo>
                      <a:pt x="149" y="30"/>
                    </a:lnTo>
                    <a:lnTo>
                      <a:pt x="147" y="38"/>
                    </a:lnTo>
                    <a:lnTo>
                      <a:pt x="147" y="47"/>
                    </a:lnTo>
                    <a:lnTo>
                      <a:pt x="146" y="53"/>
                    </a:lnTo>
                    <a:lnTo>
                      <a:pt x="146" y="63"/>
                    </a:lnTo>
                    <a:lnTo>
                      <a:pt x="146" y="71"/>
                    </a:lnTo>
                    <a:lnTo>
                      <a:pt x="146" y="77"/>
                    </a:lnTo>
                    <a:lnTo>
                      <a:pt x="147" y="87"/>
                    </a:lnTo>
                    <a:lnTo>
                      <a:pt x="147" y="98"/>
                    </a:lnTo>
                    <a:lnTo>
                      <a:pt x="149" y="107"/>
                    </a:lnTo>
                    <a:lnTo>
                      <a:pt x="150" y="116"/>
                    </a:lnTo>
                    <a:lnTo>
                      <a:pt x="152" y="129"/>
                    </a:lnTo>
                    <a:lnTo>
                      <a:pt x="154" y="139"/>
                    </a:lnTo>
                    <a:lnTo>
                      <a:pt x="156" y="151"/>
                    </a:lnTo>
                    <a:lnTo>
                      <a:pt x="159" y="162"/>
                    </a:lnTo>
                    <a:lnTo>
                      <a:pt x="161" y="172"/>
                    </a:lnTo>
                    <a:lnTo>
                      <a:pt x="163" y="181"/>
                    </a:lnTo>
                    <a:lnTo>
                      <a:pt x="165" y="190"/>
                    </a:lnTo>
                    <a:lnTo>
                      <a:pt x="168" y="200"/>
                    </a:lnTo>
                    <a:lnTo>
                      <a:pt x="171" y="209"/>
                    </a:lnTo>
                    <a:lnTo>
                      <a:pt x="174" y="220"/>
                    </a:lnTo>
                    <a:lnTo>
                      <a:pt x="176" y="229"/>
                    </a:lnTo>
                    <a:lnTo>
                      <a:pt x="178" y="237"/>
                    </a:lnTo>
                    <a:lnTo>
                      <a:pt x="181" y="248"/>
                    </a:lnTo>
                    <a:lnTo>
                      <a:pt x="180" y="240"/>
                    </a:lnTo>
                    <a:lnTo>
                      <a:pt x="179" y="231"/>
                    </a:lnTo>
                    <a:lnTo>
                      <a:pt x="180" y="223"/>
                    </a:lnTo>
                    <a:lnTo>
                      <a:pt x="180" y="216"/>
                    </a:lnTo>
                    <a:lnTo>
                      <a:pt x="183" y="209"/>
                    </a:lnTo>
                    <a:lnTo>
                      <a:pt x="186" y="203"/>
                    </a:lnTo>
                    <a:lnTo>
                      <a:pt x="189" y="196"/>
                    </a:lnTo>
                    <a:lnTo>
                      <a:pt x="193" y="190"/>
                    </a:lnTo>
                    <a:lnTo>
                      <a:pt x="198" y="186"/>
                    </a:lnTo>
                    <a:lnTo>
                      <a:pt x="204" y="182"/>
                    </a:lnTo>
                    <a:lnTo>
                      <a:pt x="210" y="178"/>
                    </a:lnTo>
                    <a:lnTo>
                      <a:pt x="217" y="178"/>
                    </a:lnTo>
                    <a:lnTo>
                      <a:pt x="223" y="177"/>
                    </a:lnTo>
                    <a:lnTo>
                      <a:pt x="230" y="177"/>
                    </a:lnTo>
                    <a:lnTo>
                      <a:pt x="236" y="178"/>
                    </a:lnTo>
                    <a:lnTo>
                      <a:pt x="243" y="181"/>
                    </a:lnTo>
                    <a:lnTo>
                      <a:pt x="247" y="184"/>
                    </a:lnTo>
                    <a:lnTo>
                      <a:pt x="252" y="188"/>
                    </a:lnTo>
                    <a:lnTo>
                      <a:pt x="256" y="193"/>
                    </a:lnTo>
                    <a:lnTo>
                      <a:pt x="261" y="198"/>
                    </a:lnTo>
                    <a:lnTo>
                      <a:pt x="267" y="212"/>
                    </a:lnTo>
                    <a:lnTo>
                      <a:pt x="262" y="198"/>
                    </a:lnTo>
                    <a:lnTo>
                      <a:pt x="259" y="190"/>
                    </a:lnTo>
                    <a:lnTo>
                      <a:pt x="257" y="184"/>
                    </a:lnTo>
                    <a:lnTo>
                      <a:pt x="255" y="176"/>
                    </a:lnTo>
                    <a:lnTo>
                      <a:pt x="252" y="168"/>
                    </a:lnTo>
                    <a:lnTo>
                      <a:pt x="248" y="158"/>
                    </a:lnTo>
                    <a:lnTo>
                      <a:pt x="244" y="149"/>
                    </a:lnTo>
                    <a:lnTo>
                      <a:pt x="241" y="139"/>
                    </a:lnTo>
                    <a:lnTo>
                      <a:pt x="238" y="131"/>
                    </a:lnTo>
                    <a:lnTo>
                      <a:pt x="234" y="123"/>
                    </a:lnTo>
                    <a:lnTo>
                      <a:pt x="231" y="115"/>
                    </a:lnTo>
                    <a:lnTo>
                      <a:pt x="227" y="106"/>
                    </a:lnTo>
                    <a:lnTo>
                      <a:pt x="222" y="98"/>
                    </a:lnTo>
                    <a:lnTo>
                      <a:pt x="219" y="90"/>
                    </a:lnTo>
                    <a:lnTo>
                      <a:pt x="215" y="83"/>
                    </a:lnTo>
                    <a:lnTo>
                      <a:pt x="211" y="75"/>
                    </a:lnTo>
                    <a:lnTo>
                      <a:pt x="207" y="68"/>
                    </a:lnTo>
                    <a:lnTo>
                      <a:pt x="204" y="61"/>
                    </a:lnTo>
                    <a:lnTo>
                      <a:pt x="201" y="55"/>
                    </a:lnTo>
                    <a:lnTo>
                      <a:pt x="196" y="49"/>
                    </a:lnTo>
                    <a:lnTo>
                      <a:pt x="192" y="44"/>
                    </a:lnTo>
                    <a:lnTo>
                      <a:pt x="188" y="37"/>
                    </a:lnTo>
                    <a:lnTo>
                      <a:pt x="184" y="32"/>
                    </a:lnTo>
                    <a:lnTo>
                      <a:pt x="180" y="28"/>
                    </a:lnTo>
                    <a:lnTo>
                      <a:pt x="175" y="24"/>
                    </a:lnTo>
                    <a:lnTo>
                      <a:pt x="170" y="20"/>
                    </a:lnTo>
                    <a:lnTo>
                      <a:pt x="165" y="18"/>
                    </a:lnTo>
                    <a:lnTo>
                      <a:pt x="161" y="17"/>
                    </a:lnTo>
                    <a:lnTo>
                      <a:pt x="169" y="14"/>
                    </a:lnTo>
                    <a:lnTo>
                      <a:pt x="176" y="13"/>
                    </a:lnTo>
                    <a:lnTo>
                      <a:pt x="183" y="12"/>
                    </a:lnTo>
                    <a:lnTo>
                      <a:pt x="190" y="12"/>
                    </a:lnTo>
                    <a:lnTo>
                      <a:pt x="198" y="12"/>
                    </a:lnTo>
                    <a:lnTo>
                      <a:pt x="205" y="12"/>
                    </a:lnTo>
                    <a:lnTo>
                      <a:pt x="211" y="13"/>
                    </a:lnTo>
                    <a:lnTo>
                      <a:pt x="217" y="14"/>
                    </a:lnTo>
                    <a:lnTo>
                      <a:pt x="224" y="17"/>
                    </a:lnTo>
                    <a:lnTo>
                      <a:pt x="231" y="20"/>
                    </a:lnTo>
                    <a:lnTo>
                      <a:pt x="238" y="24"/>
                    </a:lnTo>
                    <a:lnTo>
                      <a:pt x="245" y="26"/>
                    </a:lnTo>
                    <a:lnTo>
                      <a:pt x="251" y="30"/>
                    </a:lnTo>
                    <a:lnTo>
                      <a:pt x="256" y="33"/>
                    </a:lnTo>
                    <a:lnTo>
                      <a:pt x="261" y="37"/>
                    </a:lnTo>
                    <a:lnTo>
                      <a:pt x="267" y="43"/>
                    </a:lnTo>
                    <a:lnTo>
                      <a:pt x="273" y="47"/>
                    </a:lnTo>
                    <a:lnTo>
                      <a:pt x="278" y="52"/>
                    </a:lnTo>
                    <a:lnTo>
                      <a:pt x="284" y="57"/>
                    </a:lnTo>
                    <a:lnTo>
                      <a:pt x="289" y="63"/>
                    </a:lnTo>
                    <a:lnTo>
                      <a:pt x="294" y="68"/>
                    </a:lnTo>
                    <a:lnTo>
                      <a:pt x="298" y="73"/>
                    </a:lnTo>
                    <a:lnTo>
                      <a:pt x="303" y="80"/>
                    </a:lnTo>
                    <a:lnTo>
                      <a:pt x="308" y="87"/>
                    </a:lnTo>
                    <a:lnTo>
                      <a:pt x="312" y="92"/>
                    </a:lnTo>
                    <a:lnTo>
                      <a:pt x="315" y="99"/>
                    </a:lnTo>
                    <a:lnTo>
                      <a:pt x="320" y="106"/>
                    </a:lnTo>
                    <a:lnTo>
                      <a:pt x="324" y="112"/>
                    </a:lnTo>
                    <a:lnTo>
                      <a:pt x="327" y="119"/>
                    </a:lnTo>
                    <a:lnTo>
                      <a:pt x="331" y="126"/>
                    </a:lnTo>
                    <a:lnTo>
                      <a:pt x="335" y="134"/>
                    </a:lnTo>
                    <a:lnTo>
                      <a:pt x="338" y="141"/>
                    </a:lnTo>
                    <a:lnTo>
                      <a:pt x="341" y="149"/>
                    </a:lnTo>
                    <a:lnTo>
                      <a:pt x="345" y="157"/>
                    </a:lnTo>
                    <a:lnTo>
                      <a:pt x="348" y="165"/>
                    </a:lnTo>
                    <a:lnTo>
                      <a:pt x="351" y="176"/>
                    </a:lnTo>
                    <a:lnTo>
                      <a:pt x="350" y="164"/>
                    </a:lnTo>
                    <a:lnTo>
                      <a:pt x="350" y="157"/>
                    </a:lnTo>
                    <a:lnTo>
                      <a:pt x="350" y="149"/>
                    </a:lnTo>
                    <a:lnTo>
                      <a:pt x="351" y="142"/>
                    </a:lnTo>
                    <a:lnTo>
                      <a:pt x="354" y="135"/>
                    </a:lnTo>
                    <a:lnTo>
                      <a:pt x="356" y="130"/>
                    </a:lnTo>
                    <a:lnTo>
                      <a:pt x="360" y="125"/>
                    </a:lnTo>
                    <a:lnTo>
                      <a:pt x="364" y="119"/>
                    </a:lnTo>
                    <a:lnTo>
                      <a:pt x="369" y="114"/>
                    </a:lnTo>
                    <a:lnTo>
                      <a:pt x="374" y="111"/>
                    </a:lnTo>
                    <a:lnTo>
                      <a:pt x="378" y="108"/>
                    </a:lnTo>
                    <a:lnTo>
                      <a:pt x="383" y="106"/>
                    </a:lnTo>
                    <a:lnTo>
                      <a:pt x="388" y="104"/>
                    </a:lnTo>
                    <a:lnTo>
                      <a:pt x="393" y="103"/>
                    </a:lnTo>
                    <a:lnTo>
                      <a:pt x="398" y="103"/>
                    </a:lnTo>
                    <a:lnTo>
                      <a:pt x="402" y="104"/>
                    </a:lnTo>
                    <a:lnTo>
                      <a:pt x="407" y="106"/>
                    </a:lnTo>
                    <a:lnTo>
                      <a:pt x="412" y="108"/>
                    </a:lnTo>
                    <a:lnTo>
                      <a:pt x="417" y="111"/>
                    </a:lnTo>
                    <a:lnTo>
                      <a:pt x="422" y="114"/>
                    </a:lnTo>
                    <a:lnTo>
                      <a:pt x="426" y="119"/>
                    </a:lnTo>
                    <a:lnTo>
                      <a:pt x="430" y="125"/>
                    </a:lnTo>
                    <a:lnTo>
                      <a:pt x="434" y="130"/>
                    </a:lnTo>
                    <a:lnTo>
                      <a:pt x="438" y="137"/>
                    </a:lnTo>
                    <a:lnTo>
                      <a:pt x="435" y="129"/>
                    </a:lnTo>
                    <a:lnTo>
                      <a:pt x="432" y="123"/>
                    </a:lnTo>
                    <a:lnTo>
                      <a:pt x="430" y="116"/>
                    </a:lnTo>
                    <a:lnTo>
                      <a:pt x="427" y="110"/>
                    </a:lnTo>
                    <a:lnTo>
                      <a:pt x="423" y="103"/>
                    </a:lnTo>
                    <a:lnTo>
                      <a:pt x="420" y="95"/>
                    </a:lnTo>
                    <a:lnTo>
                      <a:pt x="415" y="88"/>
                    </a:lnTo>
                    <a:lnTo>
                      <a:pt x="411" y="83"/>
                    </a:lnTo>
                    <a:lnTo>
                      <a:pt x="407" y="76"/>
                    </a:lnTo>
                    <a:lnTo>
                      <a:pt x="402" y="69"/>
                    </a:lnTo>
                    <a:lnTo>
                      <a:pt x="396" y="64"/>
                    </a:lnTo>
                    <a:lnTo>
                      <a:pt x="392" y="59"/>
                    </a:lnTo>
                    <a:lnTo>
                      <a:pt x="387" y="53"/>
                    </a:lnTo>
                    <a:lnTo>
                      <a:pt x="381" y="48"/>
                    </a:lnTo>
                    <a:lnTo>
                      <a:pt x="375" y="43"/>
                    </a:lnTo>
                    <a:lnTo>
                      <a:pt x="369" y="38"/>
                    </a:lnTo>
                    <a:lnTo>
                      <a:pt x="362" y="33"/>
                    </a:lnTo>
                    <a:lnTo>
                      <a:pt x="356" y="29"/>
                    </a:lnTo>
                    <a:lnTo>
                      <a:pt x="350" y="26"/>
                    </a:lnTo>
                    <a:lnTo>
                      <a:pt x="343" y="22"/>
                    </a:lnTo>
                    <a:lnTo>
                      <a:pt x="337" y="20"/>
                    </a:lnTo>
                    <a:lnTo>
                      <a:pt x="330" y="16"/>
                    </a:lnTo>
                    <a:lnTo>
                      <a:pt x="324" y="13"/>
                    </a:lnTo>
                    <a:lnTo>
                      <a:pt x="317" y="10"/>
                    </a:lnTo>
                    <a:lnTo>
                      <a:pt x="310" y="9"/>
                    </a:lnTo>
                    <a:lnTo>
                      <a:pt x="304" y="6"/>
                    </a:lnTo>
                    <a:lnTo>
                      <a:pt x="297" y="5"/>
                    </a:lnTo>
                    <a:lnTo>
                      <a:pt x="291" y="4"/>
                    </a:lnTo>
                    <a:lnTo>
                      <a:pt x="285" y="2"/>
                    </a:lnTo>
                    <a:lnTo>
                      <a:pt x="279" y="1"/>
                    </a:lnTo>
                    <a:lnTo>
                      <a:pt x="270" y="0"/>
                    </a:lnTo>
                    <a:lnTo>
                      <a:pt x="263" y="0"/>
                    </a:lnTo>
                    <a:lnTo>
                      <a:pt x="256" y="0"/>
                    </a:lnTo>
                    <a:lnTo>
                      <a:pt x="249" y="0"/>
                    </a:lnTo>
                    <a:lnTo>
                      <a:pt x="240" y="0"/>
                    </a:lnTo>
                    <a:lnTo>
                      <a:pt x="232" y="0"/>
                    </a:lnTo>
                    <a:lnTo>
                      <a:pt x="225" y="0"/>
                    </a:lnTo>
                    <a:lnTo>
                      <a:pt x="217" y="1"/>
                    </a:lnTo>
                    <a:lnTo>
                      <a:pt x="209" y="2"/>
                    </a:lnTo>
                    <a:lnTo>
                      <a:pt x="203" y="4"/>
                    </a:lnTo>
                    <a:lnTo>
                      <a:pt x="196" y="5"/>
                    </a:lnTo>
                    <a:lnTo>
                      <a:pt x="189" y="8"/>
                    </a:lnTo>
                    <a:lnTo>
                      <a:pt x="180" y="9"/>
                    </a:lnTo>
                    <a:lnTo>
                      <a:pt x="172" y="12"/>
                    </a:lnTo>
                  </a:path>
                </a:pathLst>
              </a:custGeom>
              <a:solidFill>
                <a:srgbClr val="FF0000"/>
              </a:solidFill>
              <a:ln w="9525" cap="rnd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75816" name="Text Box 40"/>
          <p:cNvSpPr txBox="1">
            <a:spLocks noChangeArrowheads="1"/>
          </p:cNvSpPr>
          <p:nvPr/>
        </p:nvSpPr>
        <p:spPr bwMode="auto">
          <a:xfrm>
            <a:off x="6105525" y="6613525"/>
            <a:ext cx="2932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Sudarshan,Bo Zhou</a:t>
            </a:r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7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.</a:t>
            </a:r>
            <a:fld id="{BF10F91B-2F4A-4D3A-A22A-2DBC76128FA3}" type="slidenum">
              <a:rPr lang="en-US" altLang="zh-CN" sz="1000" b="1" smtClean="0">
                <a:solidFill>
                  <a:schemeClr val="tx2"/>
                </a:solidFill>
                <a:ea typeface="宋体" charset="-122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22300" y="177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75819" name="Text Box 43"/>
          <p:cNvSpPr txBox="1">
            <a:spLocks noChangeArrowheads="1"/>
          </p:cNvSpPr>
          <p:nvPr/>
        </p:nvSpPr>
        <p:spPr bwMode="auto">
          <a:xfrm>
            <a:off x="0" y="6613525"/>
            <a:ext cx="124104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000" b="1" dirty="0">
                <a:solidFill>
                  <a:schemeClr val="tx2"/>
                </a:solidFill>
                <a:ea typeface="宋体" charset="-122"/>
              </a:rPr>
              <a:t>Database </a:t>
            </a:r>
            <a:r>
              <a:rPr lang="en-US" altLang="zh-CN" sz="1000" b="1" dirty="0" smtClean="0">
                <a:solidFill>
                  <a:schemeClr val="tx2"/>
                </a:solidFill>
                <a:ea typeface="宋体" charset="-122"/>
              </a:rPr>
              <a:t>System</a:t>
            </a:r>
            <a:endParaRPr lang="en-US" altLang="zh-CN" sz="1000" b="1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 sz="1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 sz="16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16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Entity-Relationship Model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066800"/>
            <a:ext cx="7437438" cy="513080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Design Process</a:t>
            </a:r>
          </a:p>
          <a:p>
            <a:r>
              <a:rPr lang="en-US" altLang="zh-CN" sz="1800" dirty="0" smtClean="0">
                <a:ea typeface="宋体" charset="-122"/>
              </a:rPr>
              <a:t>Overview of Entity-Relationship Model</a:t>
            </a:r>
          </a:p>
          <a:p>
            <a:r>
              <a:rPr lang="en-US" altLang="zh-CN" sz="1800" dirty="0" smtClean="0">
                <a:ea typeface="宋体" charset="-122"/>
              </a:rPr>
              <a:t>Entity Sets</a:t>
            </a:r>
          </a:p>
          <a:p>
            <a:r>
              <a:rPr lang="en-US" altLang="zh-CN" sz="1800" dirty="0" smtClean="0">
                <a:ea typeface="宋体" charset="-122"/>
              </a:rPr>
              <a:t>Relationship Sets</a:t>
            </a:r>
          </a:p>
          <a:p>
            <a:r>
              <a:rPr lang="en-US" altLang="zh-CN" sz="1800" dirty="0" smtClean="0">
                <a:ea typeface="宋体" charset="-122"/>
              </a:rPr>
              <a:t>Constraints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Mapping Constraints 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Participation Constraints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Keys</a:t>
            </a:r>
          </a:p>
          <a:p>
            <a:r>
              <a:rPr lang="en-US" altLang="zh-CN" sz="1800" dirty="0" smtClean="0">
                <a:ea typeface="宋体" charset="-122"/>
              </a:rPr>
              <a:t>Extended E-R Features</a:t>
            </a:r>
          </a:p>
          <a:p>
            <a:pPr lvl="1"/>
            <a:r>
              <a:rPr lang="en-US" altLang="zh-CN" dirty="0">
                <a:ea typeface="宋体" charset="-122"/>
              </a:rPr>
              <a:t>Weak Entity Sets</a:t>
            </a:r>
          </a:p>
          <a:p>
            <a:pPr lvl="1"/>
            <a:r>
              <a:rPr lang="en-US" altLang="zh-CN">
                <a:ea typeface="宋体" charset="-122"/>
              </a:rPr>
              <a:t>Aggregations</a:t>
            </a:r>
          </a:p>
          <a:p>
            <a:pPr lvl="1"/>
            <a:r>
              <a:rPr lang="en-US" altLang="zh-CN" smtClean="0">
                <a:ea typeface="宋体" charset="-122"/>
              </a:rPr>
              <a:t>Specialization </a:t>
            </a:r>
            <a:r>
              <a:rPr lang="en-US" altLang="zh-CN" dirty="0">
                <a:ea typeface="宋体" charset="-122"/>
              </a:rPr>
              <a:t>and Generalization</a:t>
            </a:r>
          </a:p>
          <a:p>
            <a:r>
              <a:rPr lang="en-US" altLang="zh-CN" sz="1800" dirty="0" smtClean="0">
                <a:ea typeface="宋体" charset="-122"/>
              </a:rPr>
              <a:t>E-R Model Design Issues </a:t>
            </a:r>
          </a:p>
          <a:p>
            <a:r>
              <a:rPr lang="en-US" altLang="zh-CN" sz="1800" dirty="0" smtClean="0">
                <a:ea typeface="宋体" charset="-122"/>
              </a:rPr>
              <a:t>Reduction of an E-R Schema to 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475" y="104775"/>
            <a:ext cx="839152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Composite Attributes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08" y="1829087"/>
            <a:ext cx="809307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71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103188"/>
            <a:ext cx="7648575" cy="639762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to Express Entity with Complex Attributes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863" y="1300163"/>
            <a:ext cx="21590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形标注 1"/>
          <p:cNvSpPr/>
          <p:nvPr/>
        </p:nvSpPr>
        <p:spPr bwMode="auto">
          <a:xfrm>
            <a:off x="6329236" y="4064828"/>
            <a:ext cx="2154805" cy="469127"/>
          </a:xfrm>
          <a:prstGeom prst="wedgeEllipseCallout">
            <a:avLst>
              <a:gd name="adj1" fmla="val -96736"/>
              <a:gd name="adj2" fmla="val 1855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/>
              <a:t>multi-valued attribute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椭圆形标注 4"/>
          <p:cNvSpPr/>
          <p:nvPr/>
        </p:nvSpPr>
        <p:spPr bwMode="auto">
          <a:xfrm>
            <a:off x="708989" y="4924894"/>
            <a:ext cx="2154805" cy="469127"/>
          </a:xfrm>
          <a:prstGeom prst="wedgeEllipseCallout">
            <a:avLst>
              <a:gd name="adj1" fmla="val 91456"/>
              <a:gd name="adj2" fmla="val 11437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smtClean="0"/>
              <a:t>Derived attribute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椭圆形标注 5"/>
          <p:cNvSpPr/>
          <p:nvPr/>
        </p:nvSpPr>
        <p:spPr bwMode="auto">
          <a:xfrm>
            <a:off x="939577" y="2277109"/>
            <a:ext cx="2154805" cy="469127"/>
          </a:xfrm>
          <a:prstGeom prst="wedgeEllipseCallout">
            <a:avLst>
              <a:gd name="adj1" fmla="val 78910"/>
              <a:gd name="adj2" fmla="val 1448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/>
              <a:t>Composite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attribute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093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</a:t>
            </a:r>
            <a:r>
              <a:rPr lang="en-US" dirty="0" smtClean="0">
                <a:ea typeface="+mj-ea"/>
              </a:rPr>
              <a:t>Sets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A 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relationship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	Example: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	 44553 (Peltier</a:t>
            </a:r>
            <a:r>
              <a:rPr lang="en-US" altLang="en-US" u="sng" dirty="0" smtClean="0">
                <a:ea typeface="ＭＳ Ｐゴシック" pitchFamily="34" charset="-128"/>
              </a:rPr>
              <a:t>)</a:t>
            </a:r>
            <a:r>
              <a:rPr lang="en-US" altLang="en-US" dirty="0" smtClean="0">
                <a:ea typeface="ＭＳ Ｐゴシック" pitchFamily="34" charset="-128"/>
              </a:rPr>
              <a:t> 	</a:t>
            </a:r>
            <a:r>
              <a:rPr lang="en-US" altLang="en-US" i="1" u="sng" dirty="0" smtClean="0">
                <a:ea typeface="ＭＳ Ｐゴシック" pitchFamily="34" charset="-128"/>
              </a:rPr>
              <a:t>advisor</a:t>
            </a:r>
            <a:r>
              <a:rPr lang="en-US" altLang="en-US" dirty="0" smtClean="0">
                <a:ea typeface="ＭＳ Ｐゴシック" pitchFamily="34" charset="-128"/>
              </a:rPr>
              <a:t>	 22222 (</a:t>
            </a:r>
            <a:r>
              <a:rPr lang="en-US" altLang="en-US" u="sng" dirty="0" smtClean="0">
                <a:ea typeface="ＭＳ Ｐゴシック" pitchFamily="34" charset="-128"/>
              </a:rPr>
              <a:t>Einstein)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u="sng" dirty="0" smtClean="0">
                <a:ea typeface="ＭＳ Ｐゴシック" pitchFamily="34" charset="-128"/>
              </a:rPr>
              <a:t/>
            </a:r>
            <a:br>
              <a:rPr lang="en-US" altLang="en-US" u="sng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	 </a:t>
            </a:r>
            <a:r>
              <a:rPr lang="en-US" altLang="en-US" i="1" dirty="0" smtClean="0">
                <a:ea typeface="ＭＳ Ｐゴシック" pitchFamily="34" charset="-128"/>
              </a:rPr>
              <a:t>student</a:t>
            </a:r>
            <a:r>
              <a:rPr lang="en-US" altLang="en-US" dirty="0" smtClean="0">
                <a:ea typeface="ＭＳ Ｐゴシック" pitchFamily="34" charset="-128"/>
              </a:rPr>
              <a:t> entity	relationship	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b="1" i="1" dirty="0" smtClean="0">
                <a:solidFill>
                  <a:srgbClr val="FF0000"/>
                </a:solidFill>
                <a:ea typeface="宋体" charset="-122"/>
              </a:rPr>
              <a:t>relationship </a:t>
            </a:r>
            <a:r>
              <a:rPr lang="en-US" altLang="zh-CN" b="1" dirty="0" smtClean="0">
                <a:solidFill>
                  <a:srgbClr val="FF0000"/>
                </a:solidFill>
                <a:ea typeface="宋体" charset="-122"/>
              </a:rPr>
              <a:t>set </a:t>
            </a:r>
            <a:r>
              <a:rPr lang="en-US" altLang="zh-CN" dirty="0" smtClean="0">
                <a:ea typeface="宋体" charset="-122"/>
              </a:rPr>
              <a:t>is a set of relationships of the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same type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A </a:t>
            </a:r>
            <a:r>
              <a:rPr lang="en-US" altLang="en-US" b="1" dirty="0" smtClean="0">
                <a:solidFill>
                  <a:srgbClr val="FF0000"/>
                </a:solidFill>
                <a:ea typeface="ＭＳ Ｐゴシック" pitchFamily="34" charset="-128"/>
              </a:rPr>
              <a:t>relationship set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 a mathematical relation among </a:t>
            </a:r>
            <a:r>
              <a:rPr lang="en-US" altLang="en-US" i="1" dirty="0" smtClean="0">
                <a:ea typeface="ＭＳ Ｐゴシック" pitchFamily="34" charset="-128"/>
              </a:rPr>
              <a:t>n</a:t>
            </a:r>
            <a:r>
              <a:rPr lang="en-US" altLang="en-US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			{(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…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) |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 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…,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  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}</a:t>
            </a:r>
            <a:br>
              <a:rPr lang="en-US" altLang="en-US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/>
            </a:r>
            <a:br>
              <a:rPr lang="en-US" altLang="en-US" dirty="0" smtClean="0">
                <a:ea typeface="ＭＳ Ｐゴシック" pitchFamily="34" charset="-128"/>
                <a:sym typeface="Symbol" pitchFamily="18" charset="2"/>
              </a:rPr>
            </a:b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where (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1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baseline="-25000" dirty="0" smtClean="0">
                <a:ea typeface="ＭＳ Ｐゴシック" pitchFamily="34" charset="-128"/>
                <a:sym typeface="Symbol" pitchFamily="18" charset="2"/>
              </a:rPr>
              <a:t>2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, …, </a:t>
            </a:r>
            <a:r>
              <a:rPr lang="en-US" altLang="en-US" i="1" dirty="0" err="1" smtClean="0">
                <a:ea typeface="ＭＳ Ｐゴシック" pitchFamily="34" charset="-128"/>
                <a:sym typeface="Symbol" pitchFamily="18" charset="2"/>
              </a:rPr>
              <a:t>e</a:t>
            </a:r>
            <a:r>
              <a:rPr lang="en-US" altLang="en-US" i="1" baseline="-25000" dirty="0" err="1" smtClean="0">
                <a:ea typeface="ＭＳ Ｐゴシック" pitchFamily="34" charset="-128"/>
                <a:sym typeface="Symbol" pitchFamily="18" charset="2"/>
              </a:rPr>
              <a:t>n</a:t>
            </a: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 smtClean="0">
                <a:ea typeface="ＭＳ Ｐゴシック" pitchFamily="34" charset="-128"/>
                <a:sym typeface="Symbol" pitchFamily="18" charset="2"/>
              </a:rPr>
              <a:t>		        (44553,22222)  </a:t>
            </a:r>
            <a:r>
              <a:rPr lang="en-US" altLang="en-US" i="1" dirty="0" smtClean="0">
                <a:ea typeface="ＭＳ Ｐゴシック" pitchFamily="34" charset="-128"/>
                <a:sym typeface="Symbol" pitchFamily="18" charset="2"/>
              </a:rPr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243234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 </a:t>
            </a:r>
            <a:r>
              <a:rPr lang="en-US" i="1">
                <a:ea typeface="+mj-ea"/>
              </a:rPr>
              <a:t>advisor</a:t>
            </a: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609" y="1698073"/>
            <a:ext cx="6868391" cy="3809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683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Relationship Sets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208" y="1077913"/>
            <a:ext cx="7355828" cy="1171575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An </a:t>
            </a:r>
            <a:r>
              <a:rPr lang="en-US" altLang="zh-CN" i="1" dirty="0">
                <a:solidFill>
                  <a:srgbClr val="CC3300"/>
                </a:solidFill>
                <a:ea typeface="宋体" charset="-122"/>
              </a:rPr>
              <a:t>descriptive attribute</a:t>
            </a:r>
            <a:r>
              <a:rPr lang="en-US" altLang="en-US" dirty="0" smtClean="0">
                <a:ea typeface="ＭＳ Ｐゴシック" pitchFamily="34" charset="-128"/>
              </a:rPr>
              <a:t> can also be associated with a relationship set.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For instance, the </a:t>
            </a:r>
            <a:r>
              <a:rPr lang="en-US" altLang="en-US" i="1" dirty="0" smtClean="0">
                <a:ea typeface="ＭＳ Ｐゴシック" pitchFamily="34" charset="-128"/>
              </a:rPr>
              <a:t>advisor </a:t>
            </a:r>
            <a:r>
              <a:rPr lang="en-US" altLang="en-US" dirty="0" smtClean="0">
                <a:ea typeface="ＭＳ Ｐゴシック" pitchFamily="34" charset="-128"/>
              </a:rPr>
              <a:t>relationship set between entity sets </a:t>
            </a:r>
            <a:r>
              <a:rPr lang="en-US" altLang="en-US" i="1" dirty="0" smtClean="0">
                <a:ea typeface="ＭＳ Ｐゴシック" pitchFamily="34" charset="-128"/>
              </a:rPr>
              <a:t>instructor </a:t>
            </a:r>
            <a:r>
              <a:rPr lang="en-US" altLang="en-US" dirty="0" smtClean="0">
                <a:ea typeface="ＭＳ Ｐゴシック" pitchFamily="34" charset="-128"/>
              </a:rPr>
              <a:t>and </a:t>
            </a:r>
            <a:r>
              <a:rPr lang="en-US" altLang="en-US" i="1" dirty="0" smtClean="0">
                <a:ea typeface="ＭＳ Ｐゴシック" pitchFamily="34" charset="-128"/>
              </a:rPr>
              <a:t>student </a:t>
            </a:r>
            <a:r>
              <a:rPr lang="en-US" altLang="en-US" dirty="0" smtClean="0">
                <a:ea typeface="ＭＳ Ｐゴシック" pitchFamily="34" charset="-128"/>
              </a:rPr>
              <a:t>may have the attribute </a:t>
            </a:r>
            <a:r>
              <a:rPr lang="en-US" altLang="en-US" i="1" dirty="0" smtClean="0">
                <a:ea typeface="ＭＳ Ｐゴシック" pitchFamily="34" charset="-128"/>
              </a:rPr>
              <a:t>date </a:t>
            </a:r>
            <a:r>
              <a:rPr lang="en-US" altLang="en-US" dirty="0" smtClean="0">
                <a:ea typeface="ＭＳ Ｐゴシック" pitchFamily="34" charset="-128"/>
              </a:rPr>
              <a:t>which tracks when the student started being associated with the advisor</a:t>
            </a:r>
          </a:p>
        </p:txBody>
      </p:sp>
      <p:pic>
        <p:nvPicPr>
          <p:cNvPr id="1536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000" y="2931394"/>
            <a:ext cx="662146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799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Relationship  Sets</a:t>
            </a:r>
            <a:endParaRPr lang="en-US" dirty="0">
              <a:ea typeface="+mj-e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1069975" y="1250082"/>
            <a:ext cx="6859588" cy="2927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/>
              <a:t>Diamonds represent relationship sets</a:t>
            </a:r>
            <a:r>
              <a:rPr kumimoji="1" lang="en-US" altLang="en-US" sz="2000" dirty="0" smtClean="0"/>
              <a:t>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 smtClean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 smtClean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en-US" sz="2000" dirty="0"/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 smtClean="0"/>
              <a:t>Relationship Sets with Attributes</a:t>
            </a:r>
            <a:endParaRPr kumimoji="1" lang="en-US" altLang="en-US" sz="2000" dirty="0"/>
          </a:p>
        </p:txBody>
      </p:sp>
      <p:pic>
        <p:nvPicPr>
          <p:cNvPr id="2867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298" y="1994187"/>
            <a:ext cx="6221413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80" y="4347775"/>
            <a:ext cx="6200631" cy="1810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563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Degree of a Relationship Set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220788"/>
            <a:ext cx="7479145" cy="43846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Refers to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number of entity sets</a:t>
            </a:r>
            <a:r>
              <a:rPr lang="en-US" altLang="zh-CN" dirty="0" smtClean="0">
                <a:ea typeface="宋体" charset="-122"/>
              </a:rPr>
              <a:t> that participate in a relationship set.</a:t>
            </a:r>
          </a:p>
          <a:p>
            <a:r>
              <a:rPr lang="en-US" altLang="zh-CN" dirty="0" smtClean="0">
                <a:ea typeface="宋体" charset="-122"/>
              </a:rPr>
              <a:t>Relationship sets that involve two entity sets are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binary</a:t>
            </a:r>
            <a:r>
              <a:rPr lang="en-US" altLang="zh-CN" dirty="0" smtClean="0">
                <a:ea typeface="宋体" charset="-122"/>
              </a:rPr>
              <a:t> (or degree two).  </a:t>
            </a:r>
          </a:p>
          <a:p>
            <a:r>
              <a:rPr lang="en-US" altLang="zh-CN" dirty="0" smtClean="0">
                <a:ea typeface="宋体" charset="-122"/>
              </a:rPr>
              <a:t>Relationships between more than two entity sets are rare.  Most relationships are binary. (More on this later.)</a:t>
            </a:r>
          </a:p>
          <a:p>
            <a:pPr lvl="1"/>
            <a:r>
              <a:rPr lang="en-US" altLang="en-US" dirty="0">
                <a:ea typeface="宋体" charset="-122"/>
              </a:rPr>
              <a:t>Example: </a:t>
            </a:r>
            <a:r>
              <a:rPr lang="en-US" altLang="en-US" b="1" i="1" dirty="0">
                <a:ea typeface="宋体" charset="-122"/>
              </a:rPr>
              <a:t>students</a:t>
            </a:r>
            <a:r>
              <a:rPr lang="en-US" altLang="en-US" dirty="0">
                <a:ea typeface="宋体" charset="-122"/>
              </a:rPr>
              <a:t> work on research </a:t>
            </a:r>
            <a:r>
              <a:rPr lang="en-US" altLang="en-US" b="1" i="1" dirty="0">
                <a:ea typeface="宋体" charset="-122"/>
              </a:rPr>
              <a:t>projects</a:t>
            </a:r>
            <a:r>
              <a:rPr lang="en-US" altLang="en-US" dirty="0">
                <a:ea typeface="宋体" charset="-122"/>
              </a:rPr>
              <a:t> under the guidance of an </a:t>
            </a:r>
            <a:r>
              <a:rPr lang="en-US" altLang="en-US" b="1" i="1" dirty="0">
                <a:ea typeface="宋体" charset="-122"/>
              </a:rPr>
              <a:t>instructor</a:t>
            </a:r>
            <a:r>
              <a:rPr lang="en-US" altLang="en-US" dirty="0">
                <a:ea typeface="宋体" charset="-122"/>
              </a:rPr>
              <a:t>. </a:t>
            </a:r>
          </a:p>
          <a:p>
            <a:endParaRPr lang="en-US" altLang="zh-CN" dirty="0" smtClean="0">
              <a:ea typeface="宋体" charset="-122"/>
            </a:endParaRP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246" y="4228234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Entity’s role in relationship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function that an entity plays in a relationship is called that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entity’s role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Usually it is implicit</a:t>
            </a:r>
          </a:p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Same entity set </a:t>
            </a:r>
            <a:r>
              <a:rPr lang="en-US" altLang="zh-CN" dirty="0" smtClean="0">
                <a:ea typeface="宋体" charset="-122"/>
              </a:rPr>
              <a:t>participate in a </a:t>
            </a:r>
            <a:r>
              <a:rPr lang="en-US" altLang="zh-CN" dirty="0">
                <a:ea typeface="宋体" charset="-122"/>
              </a:rPr>
              <a:t>relationship set more </a:t>
            </a:r>
            <a:r>
              <a:rPr lang="en-US" altLang="zh-CN" dirty="0" smtClean="0">
                <a:ea typeface="宋体" charset="-122"/>
              </a:rPr>
              <a:t>then once, in different roles.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Need explicit role description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  course and </a:t>
            </a:r>
            <a:r>
              <a:rPr lang="en-US" altLang="zh-CN" sz="1800" dirty="0" err="1" smtClean="0">
                <a:ea typeface="宋体" charset="-122"/>
              </a:rPr>
              <a:t>prereq_course</a:t>
            </a:r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dirty="0">
              <a:ea typeface="宋体" charset="-122"/>
            </a:endParaRPr>
          </a:p>
          <a:p>
            <a:pPr lvl="1"/>
            <a:endParaRPr lang="en-US" altLang="zh-CN" sz="1800" dirty="0" smtClean="0">
              <a:ea typeface="宋体" charset="-122"/>
            </a:endParaRPr>
          </a:p>
          <a:p>
            <a:pPr lvl="1"/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labels “</a:t>
            </a:r>
            <a:r>
              <a:rPr lang="en-US" altLang="zh-CN" dirty="0" err="1">
                <a:ea typeface="宋体" charset="-122"/>
              </a:rPr>
              <a:t>course_id</a:t>
            </a:r>
            <a:r>
              <a:rPr lang="en-US" altLang="zh-CN" dirty="0">
                <a:ea typeface="宋体" charset="-122"/>
              </a:rPr>
              <a:t>” and “</a:t>
            </a:r>
            <a:r>
              <a:rPr lang="en-US" altLang="zh-CN" dirty="0" err="1">
                <a:ea typeface="宋体" charset="-122"/>
              </a:rPr>
              <a:t>prereq_id</a:t>
            </a:r>
            <a:r>
              <a:rPr lang="en-US" altLang="zh-CN" dirty="0">
                <a:ea typeface="宋体" charset="-122"/>
              </a:rPr>
              <a:t>” are </a:t>
            </a:r>
            <a:r>
              <a:rPr lang="en-US" altLang="zh-CN" dirty="0" smtClean="0">
                <a:ea typeface="宋体" charset="-122"/>
              </a:rPr>
              <a:t>roles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marL="457200" lvl="1" indent="0">
              <a:buNone/>
            </a:pPr>
            <a:endParaRPr lang="en-US" altLang="zh-CN" sz="1800" dirty="0" smtClean="0">
              <a:ea typeface="宋体" charset="-122"/>
            </a:endParaRPr>
          </a:p>
        </p:txBody>
      </p:sp>
      <p:pic>
        <p:nvPicPr>
          <p:cNvPr id="2049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527" y="3858811"/>
            <a:ext cx="4696692" cy="1386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Constraints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smtClean="0">
                <a:ea typeface="宋体" charset="-122"/>
              </a:rPr>
              <a:t>Constraints: certain constraints of a database must conform, to represent some level of semantics. 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Data model general constraints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User defined constraints </a:t>
            </a:r>
          </a:p>
          <a:p>
            <a:r>
              <a:rPr lang="en-US" altLang="zh-CN" sz="2400" dirty="0" smtClean="0">
                <a:ea typeface="宋体" charset="-122"/>
              </a:rPr>
              <a:t>E-R model general constrains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Mapping cardinalities</a:t>
            </a:r>
          </a:p>
          <a:p>
            <a:pPr lvl="1"/>
            <a:r>
              <a:rPr lang="en-US" altLang="zh-CN" sz="2000" dirty="0">
                <a:ea typeface="宋体" charset="-122"/>
              </a:rPr>
              <a:t>Participation constraints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Keys</a:t>
            </a:r>
          </a:p>
          <a:p>
            <a:pPr lvl="1">
              <a:buFont typeface="Monotype Sorts" pitchFamily="2" charset="2"/>
              <a:buNone/>
            </a:pPr>
            <a:endParaRPr lang="en-US" altLang="zh-CN" sz="20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Mapping Cardinalities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1031875"/>
            <a:ext cx="7505700" cy="4114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Express the number of entities to which another entity can be associated via a relationship set.</a:t>
            </a: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Most useful in describing binary relationship sets.</a:t>
            </a:r>
          </a:p>
          <a:p>
            <a:r>
              <a:rPr lang="en-US" altLang="zh-CN" dirty="0" smtClean="0">
                <a:ea typeface="宋体" charset="-122"/>
              </a:rPr>
              <a:t>For a binary relationship set the mapping cardinality must be one of the following types: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One to one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One to many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to one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to many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809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Design Process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1062038"/>
            <a:ext cx="8030202" cy="52218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Requirement analyze</a:t>
            </a:r>
            <a:r>
              <a:rPr lang="en-US" altLang="zh-CN" dirty="0" smtClean="0">
                <a:ea typeface="宋体" charset="-122"/>
              </a:rPr>
              <a:t>: to characterize fully the data needs of the prospective database users. The outcome is a specification of user requirements.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Conceptual design</a:t>
            </a:r>
            <a:r>
              <a:rPr lang="en-US" altLang="zh-CN" dirty="0" smtClean="0">
                <a:ea typeface="宋体" charset="-122"/>
              </a:rPr>
              <a:t>: To translate these requirements into a conceptual schema of the database, which provides a detail overview of the enterprise.  Entity-Relationship model is the most widely used tools for conceptual schema design. 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Also gives the </a:t>
            </a: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specification of functional requirements</a:t>
            </a:r>
            <a:r>
              <a:rPr lang="en-US" altLang="zh-CN" sz="1800" dirty="0" smtClean="0">
                <a:ea typeface="宋体" charset="-122"/>
              </a:rPr>
              <a:t>, which describe the kind of operations ( or transactions ) that will be performed on the data.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Logical Design</a:t>
            </a:r>
            <a:r>
              <a:rPr lang="en-US" altLang="zh-CN" dirty="0" smtClean="0">
                <a:ea typeface="宋体" charset="-122"/>
              </a:rPr>
              <a:t>: to map the conceptual schema onto the implementation data model of the database system, e.g. relational data model.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To decide how to implement a good database model.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Physical Design</a:t>
            </a:r>
            <a:r>
              <a:rPr lang="en-US" altLang="zh-CN" dirty="0" smtClean="0">
                <a:ea typeface="宋体" charset="-122"/>
              </a:rPr>
              <a:t>: Deciding on the physical layout of the database, e.g. Indexing and partitioning. Resulting system-specific database schema in real system, e.g. Oracle/SQL Server.</a:t>
            </a:r>
          </a:p>
          <a:p>
            <a:pPr lvl="1">
              <a:lnSpc>
                <a:spcPct val="90000"/>
              </a:lnSpc>
            </a:pPr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Mapping Cardinalities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895475" y="52832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charset="-122"/>
              </a:rPr>
              <a:t>One to one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668963" y="5283200"/>
            <a:ext cx="1487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One to many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025525" y="5651500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r>
              <a:rPr lang="en-US" altLang="zh-CN" dirty="0">
                <a:ea typeface="宋体" charset="-122"/>
              </a:rPr>
              <a:t>Note: Some elements in A and B may not be mapped to any </a:t>
            </a:r>
          </a:p>
          <a:p>
            <a:pPr algn="l"/>
            <a:r>
              <a:rPr lang="en-US" altLang="zh-CN" dirty="0">
                <a:ea typeface="宋体" charset="-122"/>
              </a:rPr>
              <a:t>elements in the other set</a:t>
            </a:r>
          </a:p>
        </p:txBody>
      </p:sp>
      <p:pic>
        <p:nvPicPr>
          <p:cNvPr id="7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96" y="1553297"/>
            <a:ext cx="7346373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818414" y="3667704"/>
            <a:ext cx="1323606" cy="510245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193832" y="5278903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(at most)</a:t>
            </a:r>
            <a:endParaRPr lang="en-US" altLang="zh-CN" i="1" dirty="0">
              <a:solidFill>
                <a:srgbClr val="FF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Mapping Cardinalities 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Many to one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5589588" y="5321300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charset="-122"/>
              </a:rPr>
              <a:t>Many to many</a:t>
            </a:r>
          </a:p>
        </p:txBody>
      </p:sp>
      <p:sp>
        <p:nvSpPr>
          <p:cNvPr id="25606" name="Text Box 7"/>
          <p:cNvSpPr txBox="1">
            <a:spLocks noChangeArrowheads="1"/>
          </p:cNvSpPr>
          <p:nvPr/>
        </p:nvSpPr>
        <p:spPr bwMode="auto">
          <a:xfrm>
            <a:off x="1177925" y="5727700"/>
            <a:ext cx="6321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/>
            <a:r>
              <a:rPr lang="en-US" altLang="zh-CN">
                <a:ea typeface="宋体" charset="-122"/>
              </a:rPr>
              <a:t>Note: Some elements in A and B may not be mapped to any </a:t>
            </a:r>
          </a:p>
          <a:p>
            <a:pPr algn="l"/>
            <a:r>
              <a:rPr lang="en-US" altLang="zh-CN">
                <a:ea typeface="宋体" charset="-122"/>
              </a:rPr>
              <a:t>elements in the other set</a:t>
            </a:r>
          </a:p>
        </p:txBody>
      </p:sp>
      <p:pic>
        <p:nvPicPr>
          <p:cNvPr id="7" name="Picture 7" descr="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61" y="1452561"/>
            <a:ext cx="6853932" cy="357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Cardinality Constraints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936625"/>
            <a:ext cx="7938656" cy="27305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We express cardinality constraints by drawing either a directed line (</a:t>
            </a:r>
            <a:r>
              <a:rPr lang="en-US" altLang="zh-CN" dirty="0" smtClean="0">
                <a:ea typeface="宋体" charset="-122"/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 altLang="zh-CN" dirty="0" smtClean="0">
                <a:ea typeface="宋体" charset="-122"/>
              </a:rPr>
              <a:t>E.g.: One-to-one relationship:</a:t>
            </a:r>
          </a:p>
          <a:p>
            <a:pPr lvl="1"/>
            <a:r>
              <a:rPr lang="en-US" altLang="zh-CN" dirty="0">
                <a:ea typeface="宋体" charset="-122"/>
              </a:rPr>
              <a:t>A </a:t>
            </a:r>
            <a:r>
              <a:rPr lang="en-US" altLang="zh-CN" i="1" dirty="0">
                <a:ea typeface="宋体" charset="-122"/>
              </a:rPr>
              <a:t>student</a:t>
            </a:r>
            <a:r>
              <a:rPr lang="en-US" altLang="zh-CN" dirty="0">
                <a:ea typeface="宋体" charset="-122"/>
              </a:rPr>
              <a:t> is associated with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at most one </a:t>
            </a:r>
            <a:r>
              <a:rPr lang="en-US" altLang="zh-CN" i="1" dirty="0">
                <a:ea typeface="宋体" charset="-122"/>
              </a:rPr>
              <a:t>instructor</a:t>
            </a:r>
            <a:r>
              <a:rPr lang="en-US" altLang="zh-CN" dirty="0">
                <a:ea typeface="宋体" charset="-122"/>
              </a:rPr>
              <a:t> via the relationship </a:t>
            </a:r>
            <a:r>
              <a:rPr lang="en-US" altLang="zh-CN" i="1" dirty="0">
                <a:ea typeface="宋体" charset="-122"/>
              </a:rPr>
              <a:t>advisor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i="1" dirty="0">
                <a:ea typeface="宋体" charset="-122"/>
              </a:rPr>
              <a:t>instructor </a:t>
            </a:r>
            <a:r>
              <a:rPr lang="en-US" altLang="zh-CN" dirty="0" smtClean="0">
                <a:ea typeface="宋体" charset="-122"/>
              </a:rPr>
              <a:t>is </a:t>
            </a:r>
            <a:r>
              <a:rPr lang="en-US" altLang="zh-CN" dirty="0">
                <a:ea typeface="宋体" charset="-122"/>
              </a:rPr>
              <a:t>associated with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at most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one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i="1" dirty="0" smtClean="0">
                <a:ea typeface="宋体" charset="-122"/>
              </a:rPr>
              <a:t>student</a:t>
            </a:r>
            <a:r>
              <a:rPr lang="en-US" altLang="zh-CN" dirty="0" smtClean="0">
                <a:ea typeface="宋体" charset="-122"/>
              </a:rPr>
              <a:t> via </a:t>
            </a:r>
            <a:r>
              <a:rPr lang="en-US" altLang="zh-CN" i="1" dirty="0" smtClean="0">
                <a:ea typeface="宋体" charset="-122"/>
              </a:rPr>
              <a:t>advisor</a:t>
            </a:r>
            <a:endParaRPr lang="en-US" altLang="zh-CN" i="1" dirty="0">
              <a:ea typeface="宋体" charset="-122"/>
            </a:endParaRP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4" y="3885622"/>
            <a:ext cx="5846763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2381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One-to-Many </a:t>
            </a:r>
            <a:r>
              <a:rPr lang="en-US" dirty="0">
                <a:ea typeface="+mj-ea"/>
              </a:rPr>
              <a:t>Relationships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144588"/>
            <a:ext cx="7310437" cy="1814512"/>
          </a:xfrm>
          <a:noFill/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In an one-to-many relationship between an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and a </a:t>
            </a:r>
            <a:r>
              <a:rPr lang="en-US" altLang="en-US" i="1" dirty="0" smtClean="0">
                <a:ea typeface="ＭＳ Ｐゴシック" pitchFamily="34" charset="-128"/>
              </a:rPr>
              <a:t>student,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An instructor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is associated with </a:t>
            </a:r>
            <a:r>
              <a:rPr lang="en-US" altLang="en-US" dirty="0">
                <a:ea typeface="ＭＳ Ｐゴシック" pitchFamily="34" charset="-128"/>
              </a:rPr>
              <a:t>several (including 0) </a:t>
            </a:r>
            <a:r>
              <a:rPr lang="en-US" altLang="en-US" dirty="0" smtClean="0">
                <a:ea typeface="ＭＳ Ｐゴシック" pitchFamily="34" charset="-128"/>
              </a:rPr>
              <a:t>students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student is associated with </a:t>
            </a:r>
            <a:r>
              <a:rPr lang="en-US" altLang="en-US" dirty="0">
                <a:ea typeface="ＭＳ Ｐゴシック" pitchFamily="34" charset="-128"/>
              </a:rPr>
              <a:t>at most one </a:t>
            </a:r>
            <a:r>
              <a:rPr lang="en-US" altLang="en-US" dirty="0" smtClean="0">
                <a:ea typeface="ＭＳ Ｐゴシック" pitchFamily="34" charset="-128"/>
              </a:rPr>
              <a:t>instructor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</a:p>
        </p:txBody>
      </p:sp>
      <p:pic>
        <p:nvPicPr>
          <p:cNvPr id="18436" name="Picture 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64" b="6378"/>
          <a:stretch>
            <a:fillRect/>
          </a:stretch>
        </p:blipFill>
        <p:spPr bwMode="auto">
          <a:xfrm>
            <a:off x="1609725" y="3299982"/>
            <a:ext cx="585787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Line 6"/>
          <p:cNvSpPr>
            <a:spLocks noChangeShapeType="1"/>
          </p:cNvSpPr>
          <p:nvPr/>
        </p:nvSpPr>
        <p:spPr bwMode="auto">
          <a:xfrm flipH="1">
            <a:off x="3065297" y="4225278"/>
            <a:ext cx="422131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5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Many-to-Many Relationship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7" y="1093788"/>
            <a:ext cx="7446385" cy="1546225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An instructor is associated with several (possibly 0) students via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</a:p>
          <a:p>
            <a:r>
              <a:rPr lang="en-US" altLang="en-US" dirty="0" smtClean="0">
                <a:ea typeface="宋体" charset="-122"/>
              </a:rPr>
              <a:t>A student is associated with several (possibly 0) instructors via advisor </a:t>
            </a:r>
            <a:endParaRPr lang="en-US" altLang="en-US" dirty="0">
              <a:ea typeface="宋体" charset="-122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4" y="2895023"/>
            <a:ext cx="585946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2790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99447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168400"/>
            <a:ext cx="7235825" cy="5189538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 smtClean="0"/>
              <a:t>We allow </a:t>
            </a:r>
            <a:r>
              <a:rPr lang="en-US" altLang="en-US" dirty="0" smtClean="0">
                <a:solidFill>
                  <a:srgbClr val="FF0000"/>
                </a:solidFill>
              </a:rPr>
              <a:t>at most one arrow out of a ternary </a:t>
            </a:r>
            <a:r>
              <a:rPr lang="en-US" altLang="en-US" dirty="0" smtClean="0"/>
              <a:t>(or greater degree) relationship to indicate a cardinality constraint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For </a:t>
            </a:r>
            <a:r>
              <a:rPr lang="en-US" altLang="en-US" dirty="0" err="1">
                <a:ea typeface="ＭＳ Ｐゴシック" pitchFamily="34" charset="-128"/>
              </a:rPr>
              <a:t>exampe</a:t>
            </a:r>
            <a:r>
              <a:rPr lang="en-US" altLang="en-US" dirty="0">
                <a:ea typeface="ＭＳ Ｐゴシック" pitchFamily="34" charset="-128"/>
              </a:rPr>
              <a:t>, an arrow from </a:t>
            </a:r>
            <a:r>
              <a:rPr lang="en-US" altLang="en-US" i="1" dirty="0" err="1">
                <a:ea typeface="ＭＳ Ｐゴシック" pitchFamily="34" charset="-128"/>
              </a:rPr>
              <a:t>proj_guide</a:t>
            </a:r>
            <a:r>
              <a:rPr lang="en-US" altLang="en-US" dirty="0">
                <a:ea typeface="ＭＳ Ｐゴシック" pitchFamily="34" charset="-128"/>
              </a:rPr>
              <a:t> to </a:t>
            </a:r>
            <a:r>
              <a:rPr lang="en-US" altLang="en-US" i="1" dirty="0">
                <a:ea typeface="ＭＳ Ｐゴシック" pitchFamily="34" charset="-128"/>
              </a:rPr>
              <a:t>instructor</a:t>
            </a:r>
            <a:r>
              <a:rPr lang="en-US" altLang="en-US" dirty="0">
                <a:ea typeface="ＭＳ Ｐゴシック" pitchFamily="34" charset="-128"/>
              </a:rPr>
              <a:t> indicates each </a:t>
            </a:r>
            <a:r>
              <a:rPr lang="en-US" altLang="en-US" i="1" dirty="0">
                <a:ea typeface="ＭＳ Ｐゴシック" pitchFamily="34" charset="-128"/>
              </a:rPr>
              <a:t>student</a:t>
            </a:r>
            <a:r>
              <a:rPr lang="en-US" altLang="en-US" dirty="0">
                <a:ea typeface="ＭＳ Ｐゴシック" pitchFamily="34" charset="-128"/>
              </a:rPr>
              <a:t> has at most one guide for a </a:t>
            </a:r>
            <a:r>
              <a:rPr lang="en-US" altLang="en-US" i="1" dirty="0">
                <a:ea typeface="ＭＳ Ｐゴシック" pitchFamily="34" charset="-128"/>
              </a:rPr>
              <a:t>project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58" y="3199289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箭头连接符 2"/>
          <p:cNvCxnSpPr/>
          <p:nvPr/>
        </p:nvCxnSpPr>
        <p:spPr bwMode="auto">
          <a:xfrm flipH="1">
            <a:off x="3169920" y="4625340"/>
            <a:ext cx="899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7485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300" y="147320"/>
            <a:ext cx="8338820" cy="609600"/>
          </a:xfrm>
        </p:spPr>
        <p:txBody>
          <a:bodyPr/>
          <a:lstStyle/>
          <a:p>
            <a:r>
              <a:rPr lang="en-US" altLang="zh-CN" sz="2800" dirty="0">
                <a:solidFill>
                  <a:srgbClr val="CC3300"/>
                </a:solidFill>
              </a:rPr>
              <a:t>Cardinality Constraints on Ternary Relationship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14425"/>
            <a:ext cx="7848600" cy="2451735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dirty="0"/>
              <a:t>If there is more than one arrow, there are two ways of defining the meaning. </a:t>
            </a:r>
            <a:r>
              <a:rPr lang="en-US" altLang="en-US" dirty="0" smtClean="0"/>
              <a:t> </a:t>
            </a:r>
          </a:p>
          <a:p>
            <a:pPr lvl="2" indent="-285750"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Each </a:t>
            </a:r>
            <a:r>
              <a:rPr lang="en-US" altLang="en-US" i="1" dirty="0" smtClean="0"/>
              <a:t>project </a:t>
            </a:r>
            <a:r>
              <a:rPr lang="en-US" altLang="en-US" dirty="0" smtClean="0"/>
              <a:t>is associated with a unique </a:t>
            </a:r>
            <a:r>
              <a:rPr lang="en-US" altLang="en-US" i="1" dirty="0" smtClean="0"/>
              <a:t>instructor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student</a:t>
            </a:r>
            <a:endParaRPr lang="en-US" altLang="en-US" dirty="0"/>
          </a:p>
          <a:p>
            <a:pPr lvl="2" indent="-285750"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/>
              <a:t>Each pair of (</a:t>
            </a:r>
            <a:r>
              <a:rPr lang="en-US" altLang="en-US" i="1" dirty="0" smtClean="0"/>
              <a:t>project, instructor</a:t>
            </a:r>
            <a:r>
              <a:rPr lang="en-US" altLang="en-US" dirty="0" smtClean="0"/>
              <a:t>) is associated with a unique  </a:t>
            </a:r>
            <a:r>
              <a:rPr lang="en-US" altLang="en-US" i="1" dirty="0" smtClean="0"/>
              <a:t>student</a:t>
            </a:r>
            <a:r>
              <a:rPr lang="en-US" altLang="en-US" dirty="0" smtClean="0"/>
              <a:t>, and each pair (</a:t>
            </a:r>
            <a:r>
              <a:rPr lang="en-US" altLang="en-US" i="1" dirty="0" smtClean="0"/>
              <a:t>project, student</a:t>
            </a:r>
            <a:r>
              <a:rPr lang="en-US" altLang="en-US" dirty="0" smtClean="0"/>
              <a:t>) is associated with a unique </a:t>
            </a:r>
            <a:r>
              <a:rPr lang="en-US" altLang="en-US" i="1" dirty="0" smtClean="0"/>
              <a:t>instructor</a:t>
            </a:r>
          </a:p>
          <a:p>
            <a:pPr lvl="1">
              <a:defRPr/>
            </a:pPr>
            <a:r>
              <a:rPr lang="en-US" altLang="en-US" dirty="0">
                <a:ea typeface="宋体" charset="-122"/>
              </a:rPr>
              <a:t>Each alternative has been used in different </a:t>
            </a:r>
            <a:r>
              <a:rPr lang="en-US" altLang="en-US" dirty="0" smtClean="0">
                <a:ea typeface="宋体" charset="-122"/>
              </a:rPr>
              <a:t>formalisms</a:t>
            </a:r>
          </a:p>
          <a:p>
            <a:pPr lvl="1">
              <a:defRPr/>
            </a:pPr>
            <a:r>
              <a:rPr lang="en-US" altLang="en-US" dirty="0" smtClean="0"/>
              <a:t>To </a:t>
            </a:r>
            <a:r>
              <a:rPr lang="en-US" altLang="en-US" dirty="0"/>
              <a:t>avoid confusion we outlaw more than one arrow</a:t>
            </a:r>
          </a:p>
          <a:p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498" y="3877469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箭头连接符 5"/>
          <p:cNvCxnSpPr/>
          <p:nvPr/>
        </p:nvCxnSpPr>
        <p:spPr bwMode="auto">
          <a:xfrm flipH="1">
            <a:off x="2956560" y="5303520"/>
            <a:ext cx="8991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5242560" y="5303520"/>
            <a:ext cx="701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271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5278582" y="3986833"/>
            <a:ext cx="893619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smtClean="0">
                <a:ea typeface="宋体" charset="-122"/>
              </a:rPr>
              <a:t>Participation Constraints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98525" y="823913"/>
            <a:ext cx="7488238" cy="503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08585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ea typeface="宋体" charset="-122"/>
              </a:rPr>
              <a:t>To specify how many entities in the entity set are participate in a relationship set.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solidFill>
                  <a:schemeClr val="tx2"/>
                </a:solidFill>
                <a:ea typeface="宋体" charset="-122"/>
              </a:rPr>
              <a:t>Total</a:t>
            </a:r>
            <a:r>
              <a:rPr kumimoji="1" lang="en-US" altLang="zh-CN" sz="2000" dirty="0">
                <a:ea typeface="宋体" charset="-122"/>
              </a:rPr>
              <a:t> </a:t>
            </a:r>
            <a:r>
              <a:rPr kumimoji="1" lang="en-US" altLang="zh-CN" sz="2000" dirty="0" smtClean="0">
                <a:solidFill>
                  <a:schemeClr val="tx2"/>
                </a:solidFill>
                <a:ea typeface="宋体" charset="-122"/>
              </a:rPr>
              <a:t>participation (indicated by double line)</a:t>
            </a:r>
            <a:r>
              <a:rPr kumimoji="1" lang="en-US" altLang="zh-CN" sz="2000" dirty="0" smtClean="0">
                <a:ea typeface="宋体" charset="-122"/>
              </a:rPr>
              <a:t> </a:t>
            </a:r>
            <a:r>
              <a:rPr kumimoji="1" lang="en-US" altLang="zh-CN" sz="2000" dirty="0">
                <a:ea typeface="宋体" charset="-122"/>
              </a:rPr>
              <a:t>:  every entity in the entity set participates in at least one relationship in the relationship </a:t>
            </a:r>
            <a:r>
              <a:rPr kumimoji="1" lang="en-US" altLang="zh-CN" sz="2000" dirty="0" smtClean="0">
                <a:ea typeface="宋体" charset="-122"/>
              </a:rPr>
              <a:t>set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dirty="0">
                <a:latin typeface="+mn-lt"/>
                <a:ea typeface="宋体" charset="-122"/>
              </a:rPr>
              <a:t>participation of </a:t>
            </a:r>
            <a:r>
              <a:rPr kumimoji="1" lang="en-US" altLang="zh-CN" i="1" dirty="0">
                <a:latin typeface="+mn-lt"/>
                <a:ea typeface="宋体" charset="-122"/>
              </a:rPr>
              <a:t>student</a:t>
            </a:r>
            <a:r>
              <a:rPr kumimoji="1" lang="en-US" altLang="zh-CN" dirty="0">
                <a:latin typeface="+mn-lt"/>
                <a:ea typeface="宋体" charset="-122"/>
              </a:rPr>
              <a:t>  in </a:t>
            </a:r>
            <a:r>
              <a:rPr kumimoji="1" lang="en-US" altLang="zh-CN" i="1" dirty="0">
                <a:latin typeface="+mn-lt"/>
                <a:ea typeface="宋体" charset="-122"/>
              </a:rPr>
              <a:t>advisor</a:t>
            </a:r>
            <a:r>
              <a:rPr kumimoji="1" lang="en-US" altLang="zh-CN" dirty="0">
                <a:latin typeface="+mn-lt"/>
                <a:ea typeface="宋体" charset="-122"/>
              </a:rPr>
              <a:t> relation is </a:t>
            </a:r>
            <a:r>
              <a:rPr kumimoji="1" lang="en-US" altLang="zh-CN" dirty="0" smtClean="0">
                <a:latin typeface="+mn-lt"/>
                <a:ea typeface="宋体" charset="-122"/>
              </a:rPr>
              <a:t>total, every </a:t>
            </a:r>
            <a:r>
              <a:rPr kumimoji="1" lang="en-US" altLang="zh-CN" i="1" dirty="0">
                <a:latin typeface="+mn-lt"/>
                <a:ea typeface="宋体" charset="-122"/>
              </a:rPr>
              <a:t>student</a:t>
            </a:r>
            <a:r>
              <a:rPr kumimoji="1" lang="en-US" altLang="zh-CN" dirty="0">
                <a:latin typeface="+mn-lt"/>
                <a:ea typeface="宋体" charset="-122"/>
              </a:rPr>
              <a:t> must have an associated </a:t>
            </a:r>
            <a:r>
              <a:rPr kumimoji="1" lang="en-US" altLang="zh-CN" i="1" dirty="0">
                <a:latin typeface="+mn-lt"/>
                <a:ea typeface="宋体" charset="-122"/>
              </a:rPr>
              <a:t>instructor</a:t>
            </a: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 smtClean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endParaRPr kumimoji="1" lang="en-US" altLang="zh-CN" sz="2000" dirty="0">
              <a:ea typeface="宋体" charset="-122"/>
            </a:endParaRPr>
          </a:p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dirty="0">
                <a:solidFill>
                  <a:schemeClr val="tx2"/>
                </a:solidFill>
                <a:ea typeface="宋体" charset="-122"/>
              </a:rPr>
              <a:t>Partial </a:t>
            </a:r>
            <a:r>
              <a:rPr kumimoji="1" lang="en-US" altLang="zh-CN" sz="2000" dirty="0" smtClean="0">
                <a:solidFill>
                  <a:schemeClr val="tx2"/>
                </a:solidFill>
                <a:ea typeface="宋体" charset="-122"/>
              </a:rPr>
              <a:t>participation (default)</a:t>
            </a:r>
            <a:r>
              <a:rPr kumimoji="1" lang="en-US" altLang="zh-CN" sz="2000" dirty="0" smtClean="0">
                <a:ea typeface="宋体" charset="-122"/>
              </a:rPr>
              <a:t>:  </a:t>
            </a:r>
            <a:r>
              <a:rPr kumimoji="1" lang="en-US" altLang="zh-CN" sz="2000" dirty="0">
                <a:ea typeface="宋体" charset="-122"/>
              </a:rPr>
              <a:t>some entities may not participate in any relationship in the relationship set</a:t>
            </a:r>
          </a:p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dirty="0">
                <a:latin typeface="+mn-lt"/>
                <a:ea typeface="宋体" charset="-122"/>
              </a:rPr>
              <a:t>E.g. participation of </a:t>
            </a:r>
            <a:r>
              <a:rPr kumimoji="1" lang="en-US" altLang="zh-CN" i="1" dirty="0">
                <a:latin typeface="+mn-lt"/>
                <a:ea typeface="宋体" charset="-122"/>
              </a:rPr>
              <a:t>instructor</a:t>
            </a:r>
            <a:r>
              <a:rPr kumimoji="1" lang="en-US" altLang="zh-CN" dirty="0">
                <a:latin typeface="+mn-lt"/>
                <a:ea typeface="宋体" charset="-122"/>
              </a:rPr>
              <a:t> in </a:t>
            </a:r>
            <a:r>
              <a:rPr kumimoji="1" lang="en-US" altLang="zh-CN" i="1" dirty="0">
                <a:latin typeface="+mn-lt"/>
                <a:ea typeface="宋体" charset="-122"/>
              </a:rPr>
              <a:t>advisor</a:t>
            </a:r>
            <a:r>
              <a:rPr kumimoji="1" lang="en-US" altLang="zh-CN" dirty="0">
                <a:latin typeface="+mn-lt"/>
                <a:ea typeface="宋体" charset="-122"/>
              </a:rPr>
              <a:t> is partial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627" y="3185967"/>
            <a:ext cx="5436033" cy="168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221162" y="4048631"/>
            <a:ext cx="422131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a typeface="+mj-ea"/>
              </a:rPr>
              <a:t>Notation </a:t>
            </a:r>
            <a:r>
              <a:rPr lang="en-US" sz="2400" dirty="0">
                <a:ea typeface="+mj-ea"/>
              </a:rPr>
              <a:t>for </a:t>
            </a:r>
            <a:r>
              <a:rPr lang="en-US" sz="2400" dirty="0" smtClean="0">
                <a:ea typeface="+mj-ea"/>
              </a:rPr>
              <a:t>Expressing More Complex Constraints</a:t>
            </a:r>
            <a:endParaRPr lang="en-US" sz="2400" dirty="0">
              <a:ea typeface="+mj-ea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55663" y="1106488"/>
            <a:ext cx="7323137" cy="252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800100" indent="-34290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800" dirty="0"/>
              <a:t>A line may have an associated minimum and maximum cardinality, shown in the form </a:t>
            </a:r>
            <a:r>
              <a:rPr lang="en-US" altLang="en-US" sz="1800" i="1" dirty="0" err="1"/>
              <a:t>l..h</a:t>
            </a:r>
            <a:r>
              <a:rPr lang="en-US" altLang="en-US" sz="1800" dirty="0"/>
              <a:t>, where </a:t>
            </a:r>
            <a:r>
              <a:rPr lang="en-US" altLang="en-US" sz="1800" i="1" dirty="0"/>
              <a:t>l</a:t>
            </a:r>
            <a:r>
              <a:rPr lang="en-US" altLang="en-US" sz="1800" dirty="0"/>
              <a:t> is the minimum and </a:t>
            </a:r>
            <a:r>
              <a:rPr lang="en-US" altLang="en-US" sz="1800" i="1" dirty="0"/>
              <a:t>h</a:t>
            </a:r>
            <a:r>
              <a:rPr lang="en-US" altLang="en-US" sz="1800" dirty="0"/>
              <a:t> the maximum cardinality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minimum value of 1 indicates total participation.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maximum value of 1 indicates that the entity participates  in at most one relationship</a:t>
            </a:r>
          </a:p>
          <a:p>
            <a:pPr marL="742950" lvl="1" indent="-285750" algn="l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en-US" dirty="0">
                <a:latin typeface="+mn-lt"/>
                <a:ea typeface="宋体" charset="-122"/>
              </a:rPr>
              <a:t>A maximum value of * indicates no limit.</a:t>
            </a:r>
          </a:p>
          <a:p>
            <a:pPr>
              <a:buFontTx/>
              <a:buNone/>
            </a:pPr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98" y="3682569"/>
            <a:ext cx="58007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1641475" y="5141626"/>
            <a:ext cx="626600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buFont typeface="Monotype Sorts" pitchFamily="2" charset="2"/>
              <a:buNone/>
            </a:pPr>
            <a:r>
              <a:rPr lang="en-US" altLang="en-US" sz="1800" dirty="0"/>
              <a:t>Instructor can advise 0 or more students.  A student must have 1 advisor; cannot have multiple advisors</a:t>
            </a:r>
          </a:p>
        </p:txBody>
      </p:sp>
    </p:spTree>
    <p:extLst>
      <p:ext uri="{BB962C8B-B14F-4D97-AF65-F5344CB8AC3E}">
        <p14:creationId xmlns:p14="http://schemas.microsoft.com/office/powerpoint/2010/main" val="2923753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Keys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300" y="1058863"/>
            <a:ext cx="7334250" cy="49657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To specify how entities within a given entity set are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distinguished.</a:t>
            </a:r>
          </a:p>
          <a:p>
            <a:endParaRPr lang="en-US" altLang="zh-CN" dirty="0" smtClean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super key</a:t>
            </a:r>
            <a:r>
              <a:rPr lang="en-US" altLang="zh-CN" dirty="0" smtClean="0">
                <a:ea typeface="宋体" charset="-122"/>
              </a:rPr>
              <a:t> of an entity set is a set of one or more attributes whose values uniquely determine each entity.</a:t>
            </a:r>
          </a:p>
          <a:p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candidate key</a:t>
            </a:r>
            <a:r>
              <a:rPr lang="en-US" altLang="zh-CN" dirty="0" smtClean="0">
                <a:ea typeface="宋体" charset="-122"/>
              </a:rPr>
              <a:t> of an entity set is a minimal super key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course</a:t>
            </a:r>
            <a:r>
              <a:rPr lang="en-US" altLang="zh-CN" sz="1800" i="1" dirty="0" smtClean="0">
                <a:ea typeface="宋体" charset="-122"/>
              </a:rPr>
              <a:t>-id</a:t>
            </a:r>
            <a:r>
              <a:rPr lang="en-US" altLang="zh-CN" sz="1800" dirty="0" smtClean="0">
                <a:ea typeface="宋体" charset="-122"/>
              </a:rPr>
              <a:t> is candidate key of </a:t>
            </a:r>
            <a:r>
              <a:rPr lang="en-US" altLang="zh-CN" sz="1800" i="1" dirty="0" smtClean="0">
                <a:ea typeface="宋体" charset="-122"/>
              </a:rPr>
              <a:t>course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i="1" dirty="0" smtClean="0">
                <a:ea typeface="宋体" charset="-122"/>
              </a:rPr>
              <a:t>ID</a:t>
            </a:r>
            <a:r>
              <a:rPr lang="en-US" altLang="zh-CN" sz="1800" dirty="0" smtClean="0">
                <a:ea typeface="宋体" charset="-122"/>
              </a:rPr>
              <a:t> is candidate key of </a:t>
            </a:r>
            <a:r>
              <a:rPr lang="en-US" altLang="zh-CN" i="1" dirty="0" smtClean="0">
                <a:ea typeface="宋体" charset="-122"/>
              </a:rPr>
              <a:t>student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Although several candidate keys may exist, one of the candidate keys is selected to be the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primary key</a:t>
            </a:r>
            <a:r>
              <a:rPr lang="en-US" altLang="zh-CN" dirty="0" smtClean="0">
                <a:ea typeface="宋体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4663" y="327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Design Alternatives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charset="-122"/>
              </a:rPr>
              <a:t>A major part of the database design process is deciding how to represent in the design the various types of “things”, such as people, places, products, etc.</a:t>
            </a:r>
          </a:p>
          <a:p>
            <a:r>
              <a:rPr lang="en-US" altLang="zh-CN" smtClean="0">
                <a:ea typeface="宋体" charset="-122"/>
              </a:rPr>
              <a:t>We must ensure the we avoid two major pitfalls</a:t>
            </a:r>
          </a:p>
          <a:p>
            <a:pPr lvl="1"/>
            <a:r>
              <a:rPr lang="en-US" altLang="zh-CN" sz="1800" smtClean="0">
                <a:ea typeface="宋体" charset="-122"/>
              </a:rPr>
              <a:t>Redundancy: A bad design may repeat information. </a:t>
            </a:r>
          </a:p>
          <a:p>
            <a:pPr lvl="2"/>
            <a:r>
              <a:rPr lang="en-US" altLang="zh-CN" sz="1800" smtClean="0">
                <a:ea typeface="宋体" charset="-122"/>
              </a:rPr>
              <a:t>Waste of space;</a:t>
            </a:r>
          </a:p>
          <a:p>
            <a:pPr lvl="2"/>
            <a:r>
              <a:rPr lang="en-US" altLang="zh-CN" sz="1800" smtClean="0">
                <a:ea typeface="宋体" charset="-122"/>
              </a:rPr>
              <a:t>Difficult to modify;</a:t>
            </a:r>
          </a:p>
          <a:p>
            <a:pPr lvl="1"/>
            <a:r>
              <a:rPr lang="en-US" altLang="zh-CN" sz="1800" smtClean="0">
                <a:ea typeface="宋体" charset="-122"/>
              </a:rPr>
              <a:t>Incompleteness: A bad design may make certain aspect of the enterprise difficult or impossible to model. </a:t>
            </a:r>
          </a:p>
          <a:p>
            <a:r>
              <a:rPr lang="en-US" altLang="zh-CN" smtClean="0">
                <a:ea typeface="宋体" charset="-122"/>
              </a:rPr>
              <a:t>Avoiding bad designs is not enough. There may be a large number of good design from which we must choose.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Entity vs.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Keys for Relationship Sets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combination of primary keys of the participating entity sets forms a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super key </a:t>
            </a:r>
            <a:r>
              <a:rPr lang="en-US" altLang="zh-CN" dirty="0" smtClean="0">
                <a:ea typeface="宋体" charset="-122"/>
              </a:rPr>
              <a:t>of a relationship set.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(</a:t>
            </a:r>
            <a:r>
              <a:rPr lang="en-US" altLang="zh-CN" sz="1800" i="1" dirty="0" smtClean="0">
                <a:ea typeface="宋体" charset="-122"/>
              </a:rPr>
              <a:t>student.id, instructor.id</a:t>
            </a:r>
            <a:r>
              <a:rPr lang="en-US" altLang="zh-CN" sz="1800" dirty="0" smtClean="0">
                <a:ea typeface="宋体" charset="-122"/>
              </a:rPr>
              <a:t>) is the super key of </a:t>
            </a:r>
            <a:r>
              <a:rPr lang="en-US" altLang="zh-CN" sz="1800" i="1" dirty="0" smtClean="0">
                <a:ea typeface="宋体" charset="-122"/>
              </a:rPr>
              <a:t>advisor</a:t>
            </a:r>
          </a:p>
          <a:p>
            <a:pPr lvl="1"/>
            <a:r>
              <a:rPr lang="en-US" altLang="zh-CN" sz="1800" i="1" dirty="0" smtClean="0">
                <a:ea typeface="宋体" charset="-122"/>
              </a:rPr>
              <a:t>NOTE:  this means a pair of entity sets can have at most one relationship in a particular relationship set.  </a:t>
            </a:r>
          </a:p>
          <a:p>
            <a:r>
              <a:rPr lang="en-US" altLang="zh-CN" dirty="0" smtClean="0">
                <a:ea typeface="宋体" charset="-122"/>
              </a:rPr>
              <a:t>Must consider the mapping cardinality of the relationship set when deciding the what are the candidate keys </a:t>
            </a:r>
          </a:p>
          <a:p>
            <a:pPr lvl="1"/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If 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advisor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 is a one-to-many relationship set, (</a:t>
            </a:r>
            <a:r>
              <a:rPr lang="en-US" altLang="zh-CN" i="1" dirty="0" smtClean="0">
                <a:solidFill>
                  <a:srgbClr val="000000"/>
                </a:solidFill>
                <a:ea typeface="宋体" charset="-122"/>
              </a:rPr>
              <a:t>student.id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</a:rPr>
              <a:t>, instructor.id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) is 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Not the candidate 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key of </a:t>
            </a:r>
            <a:r>
              <a:rPr lang="en-US" altLang="zh-CN" i="1" dirty="0">
                <a:solidFill>
                  <a:srgbClr val="000000"/>
                </a:solidFill>
                <a:ea typeface="宋体" charset="-122"/>
              </a:rPr>
              <a:t>advisor</a:t>
            </a:r>
          </a:p>
          <a:p>
            <a:r>
              <a:rPr lang="en-US" altLang="zh-CN" dirty="0" smtClean="0">
                <a:ea typeface="宋体" charset="-122"/>
              </a:rPr>
              <a:t>Need to consider semantics of relationship set in selecting the </a:t>
            </a:r>
            <a:r>
              <a:rPr lang="en-US" altLang="zh-CN" i="1" dirty="0" smtClean="0">
                <a:ea typeface="宋体" charset="-122"/>
              </a:rPr>
              <a:t>primary key  </a:t>
            </a:r>
            <a:r>
              <a:rPr lang="en-US" altLang="zh-CN" dirty="0" smtClean="0">
                <a:ea typeface="宋体" charset="-122"/>
              </a:rPr>
              <a:t>in case of more than one candidate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Entity-Relationship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7275" y="1300163"/>
            <a:ext cx="7586663" cy="46513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Extended E-R Features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Weak Entity Sets</a:t>
            </a:r>
          </a:p>
          <a:p>
            <a:pPr lvl="1"/>
            <a:r>
              <a:rPr lang="en-US" altLang="zh-CN" dirty="0">
                <a:ea typeface="宋体" charset="-122"/>
              </a:rPr>
              <a:t>Aggregations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Specialization and Generalization</a:t>
            </a:r>
          </a:p>
          <a:p>
            <a:pPr lvl="1">
              <a:buFont typeface="Monotype Sorts" pitchFamily="2" charset="2"/>
              <a:buNone/>
            </a:pPr>
            <a:endParaRPr lang="en-US" altLang="zh-CN" sz="1600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E-R Model Design Issues </a:t>
            </a:r>
          </a:p>
          <a:p>
            <a:r>
              <a:rPr lang="en-US" altLang="zh-CN" dirty="0" smtClean="0">
                <a:ea typeface="宋体" charset="-122"/>
              </a:rPr>
              <a:t>Reduction of an E-R Schema to Tables</a:t>
            </a:r>
          </a:p>
        </p:txBody>
      </p:sp>
    </p:spTree>
    <p:extLst>
      <p:ext uri="{BB962C8B-B14F-4D97-AF65-F5344CB8AC3E}">
        <p14:creationId xmlns:p14="http://schemas.microsoft.com/office/powerpoint/2010/main" val="15882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Weak Entity Sets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496175" cy="4876800"/>
          </a:xfrm>
        </p:spPr>
        <p:txBody>
          <a:bodyPr/>
          <a:lstStyle/>
          <a:p>
            <a:r>
              <a:rPr lang="en-US" altLang="en-US" smtClean="0">
                <a:ea typeface="ＭＳ Ｐゴシック" pitchFamily="34" charset="-128"/>
              </a:rPr>
              <a:t>Consider a </a:t>
            </a:r>
            <a:r>
              <a:rPr lang="en-US" altLang="en-US" i="1" smtClean="0">
                <a:ea typeface="ＭＳ Ｐゴシック" pitchFamily="34" charset="-128"/>
              </a:rPr>
              <a:t>section</a:t>
            </a:r>
            <a:r>
              <a:rPr lang="en-US" altLang="en-US" smtClean="0">
                <a:ea typeface="ＭＳ Ｐゴシック" pitchFamily="34" charset="-128"/>
              </a:rPr>
              <a:t> entity, which is uniquely identified by a </a:t>
            </a:r>
            <a:r>
              <a:rPr lang="en-US" altLang="en-US" i="1" smtClean="0">
                <a:ea typeface="ＭＳ Ｐゴシック" pitchFamily="34" charset="-128"/>
              </a:rPr>
              <a:t>course_id</a:t>
            </a:r>
            <a:r>
              <a:rPr lang="en-US" altLang="en-US" smtClean="0">
                <a:ea typeface="ＭＳ Ｐゴシック" pitchFamily="34" charset="-128"/>
              </a:rPr>
              <a:t>, </a:t>
            </a:r>
            <a:r>
              <a:rPr lang="en-US" altLang="en-US" i="1" smtClean="0">
                <a:ea typeface="ＭＳ Ｐゴシック" pitchFamily="34" charset="-128"/>
              </a:rPr>
              <a:t>semester, year</a:t>
            </a:r>
            <a:r>
              <a:rPr lang="en-US" altLang="en-US" smtClean="0">
                <a:ea typeface="ＭＳ Ｐゴシック" pitchFamily="34" charset="-128"/>
              </a:rPr>
              <a:t>, and </a:t>
            </a:r>
            <a:r>
              <a:rPr lang="en-US" altLang="en-US" i="1" smtClean="0">
                <a:ea typeface="ＭＳ Ｐゴシック" pitchFamily="34" charset="-128"/>
              </a:rPr>
              <a:t>sec_id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r>
              <a:rPr lang="en-US" altLang="en-US" smtClean="0">
                <a:ea typeface="ＭＳ Ｐゴシック" pitchFamily="34" charset="-128"/>
              </a:rPr>
              <a:t>Clearly, section entities are related to course entities. Suppose we create a relationship set </a:t>
            </a:r>
            <a:r>
              <a:rPr lang="en-US" altLang="en-US" i="1" smtClean="0">
                <a:ea typeface="ＭＳ Ｐゴシック" pitchFamily="34" charset="-128"/>
              </a:rPr>
              <a:t>sec_course</a:t>
            </a:r>
            <a:r>
              <a:rPr lang="en-US" altLang="en-US" smtClean="0">
                <a:ea typeface="ＭＳ Ｐゴシック" pitchFamily="34" charset="-128"/>
              </a:rPr>
              <a:t> between entity sets </a:t>
            </a:r>
            <a:r>
              <a:rPr lang="en-US" altLang="en-US" i="1" smtClean="0">
                <a:ea typeface="ＭＳ Ｐゴシック" pitchFamily="34" charset="-128"/>
              </a:rPr>
              <a:t>section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course</a:t>
            </a:r>
            <a:r>
              <a:rPr lang="en-US" altLang="en-US" smtClean="0">
                <a:ea typeface="ＭＳ Ｐゴシック" pitchFamily="34" charset="-128"/>
              </a:rPr>
              <a:t>.</a:t>
            </a:r>
          </a:p>
          <a:p>
            <a:r>
              <a:rPr lang="en-US" altLang="en-US" smtClean="0">
                <a:ea typeface="ＭＳ Ｐゴシック" pitchFamily="34" charset="-128"/>
              </a:rPr>
              <a:t>Note that the information in </a:t>
            </a:r>
            <a:r>
              <a:rPr lang="en-US" altLang="en-US" i="1" smtClean="0">
                <a:ea typeface="ＭＳ Ｐゴシック" pitchFamily="34" charset="-128"/>
              </a:rPr>
              <a:t>sec_course</a:t>
            </a:r>
            <a:r>
              <a:rPr lang="en-US" altLang="en-US" smtClean="0">
                <a:ea typeface="ＭＳ Ｐゴシック" pitchFamily="34" charset="-128"/>
              </a:rPr>
              <a:t> is redundant, since </a:t>
            </a:r>
            <a:r>
              <a:rPr lang="en-US" altLang="en-US" i="1" smtClean="0">
                <a:ea typeface="ＭＳ Ｐゴシック" pitchFamily="34" charset="-128"/>
              </a:rPr>
              <a:t>section</a:t>
            </a:r>
            <a:r>
              <a:rPr lang="en-US" altLang="en-US" smtClean="0">
                <a:ea typeface="ＭＳ Ｐゴシック" pitchFamily="34" charset="-128"/>
              </a:rPr>
              <a:t> already has an attribute </a:t>
            </a:r>
            <a:r>
              <a:rPr lang="en-US" altLang="en-US" i="1" smtClean="0">
                <a:ea typeface="ＭＳ Ｐゴシック" pitchFamily="34" charset="-128"/>
              </a:rPr>
              <a:t>course_id</a:t>
            </a:r>
            <a:r>
              <a:rPr lang="en-US" altLang="en-US" smtClean="0">
                <a:ea typeface="ＭＳ Ｐゴシック" pitchFamily="34" charset="-128"/>
              </a:rPr>
              <a:t>, which identifies the course with which the section is related. </a:t>
            </a:r>
          </a:p>
          <a:p>
            <a:r>
              <a:rPr lang="en-US" altLang="en-US" smtClean="0">
                <a:ea typeface="ＭＳ Ｐゴシック" pitchFamily="34" charset="-128"/>
              </a:rPr>
              <a:t>One option to deal with this redundancy is to get rid of the relationship s</a:t>
            </a:r>
            <a:r>
              <a:rPr lang="en-US" altLang="en-US" i="1" smtClean="0">
                <a:ea typeface="ＭＳ Ｐゴシック" pitchFamily="34" charset="-128"/>
              </a:rPr>
              <a:t>ec_course</a:t>
            </a:r>
            <a:r>
              <a:rPr lang="en-US" altLang="en-US" smtClean="0">
                <a:ea typeface="ＭＳ Ｐゴシック" pitchFamily="34" charset="-128"/>
              </a:rPr>
              <a:t>;  however, by doing so the relationship between </a:t>
            </a:r>
            <a:r>
              <a:rPr lang="en-US" altLang="en-US" i="1" smtClean="0">
                <a:ea typeface="ＭＳ Ｐゴシック" pitchFamily="34" charset="-128"/>
              </a:rPr>
              <a:t>section</a:t>
            </a:r>
            <a:r>
              <a:rPr lang="en-US" altLang="en-US" smtClean="0">
                <a:ea typeface="ＭＳ Ｐゴシック" pitchFamily="34" charset="-128"/>
              </a:rPr>
              <a:t> and </a:t>
            </a:r>
            <a:r>
              <a:rPr lang="en-US" altLang="en-US" i="1" smtClean="0">
                <a:ea typeface="ＭＳ Ｐゴシック" pitchFamily="34" charset="-128"/>
              </a:rPr>
              <a:t>course </a:t>
            </a:r>
            <a:r>
              <a:rPr lang="en-US" altLang="en-US" smtClean="0">
                <a:ea typeface="ＭＳ Ｐゴシック" pitchFamily="34" charset="-128"/>
              </a:rPr>
              <a:t>becomes implicit in an attribute, which is not desirable.</a:t>
            </a:r>
          </a:p>
        </p:txBody>
      </p:sp>
    </p:spTree>
    <p:extLst>
      <p:ext uri="{BB962C8B-B14F-4D97-AF65-F5344CB8AC3E}">
        <p14:creationId xmlns:p14="http://schemas.microsoft.com/office/powerpoint/2010/main" val="213036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Weak Entity </a:t>
            </a:r>
            <a:r>
              <a:rPr lang="en-US" dirty="0" smtClean="0">
                <a:ea typeface="+mj-ea"/>
              </a:rPr>
              <a:t>Sets (Cont.)</a:t>
            </a:r>
            <a:endParaRPr lang="en-US" dirty="0">
              <a:ea typeface="+mj-ea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9799" y="975360"/>
            <a:ext cx="8028565" cy="376428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An alternative way to deal with this redundancy is to not store the attribute </a:t>
            </a:r>
            <a:r>
              <a:rPr lang="en-US" altLang="en-US" i="1" dirty="0" err="1" smtClean="0">
                <a:ea typeface="ＭＳ Ｐゴシック" pitchFamily="34" charset="-128"/>
              </a:rPr>
              <a:t>course_id</a:t>
            </a:r>
            <a:r>
              <a:rPr lang="en-US" altLang="en-US" dirty="0" smtClean="0">
                <a:ea typeface="ＭＳ Ｐゴシック" pitchFamily="34" charset="-128"/>
              </a:rPr>
              <a:t> in the </a:t>
            </a:r>
            <a:r>
              <a:rPr lang="en-US" altLang="en-US" i="1" dirty="0" smtClean="0">
                <a:ea typeface="ＭＳ Ｐゴシック" pitchFamily="34" charset="-128"/>
              </a:rPr>
              <a:t>section</a:t>
            </a:r>
            <a:r>
              <a:rPr lang="en-US" altLang="en-US" dirty="0" smtClean="0">
                <a:ea typeface="ＭＳ Ｐゴシック" pitchFamily="34" charset="-128"/>
              </a:rPr>
              <a:t> entity and to only store the remaining attributes </a:t>
            </a:r>
            <a:r>
              <a:rPr lang="en-US" altLang="en-US" i="1" dirty="0" err="1" smtClean="0">
                <a:ea typeface="ＭＳ Ｐゴシック" pitchFamily="34" charset="-128"/>
              </a:rPr>
              <a:t>section_id</a:t>
            </a:r>
            <a:r>
              <a:rPr lang="en-US" altLang="en-US" dirty="0" smtClean="0">
                <a:ea typeface="ＭＳ Ｐゴシック" pitchFamily="34" charset="-128"/>
              </a:rPr>
              <a:t>,  </a:t>
            </a:r>
            <a:r>
              <a:rPr lang="en-US" altLang="en-US" i="1" dirty="0" smtClean="0">
                <a:ea typeface="ＭＳ Ｐゴシック" pitchFamily="34" charset="-128"/>
              </a:rPr>
              <a:t>year</a:t>
            </a:r>
            <a:r>
              <a:rPr lang="en-US" altLang="en-US" dirty="0" smtClean="0">
                <a:ea typeface="ＭＳ Ｐゴシック" pitchFamily="34" charset="-128"/>
              </a:rPr>
              <a:t>, and </a:t>
            </a:r>
            <a:r>
              <a:rPr lang="en-US" altLang="en-US" i="1" dirty="0" smtClean="0">
                <a:ea typeface="ＭＳ Ｐゴシック" pitchFamily="34" charset="-128"/>
              </a:rPr>
              <a:t>semester. </a:t>
            </a:r>
            <a:r>
              <a:rPr lang="en-US" altLang="en-US" dirty="0" smtClean="0">
                <a:ea typeface="ＭＳ Ｐゴシック" pitchFamily="34" charset="-128"/>
              </a:rPr>
              <a:t>However, the entity set </a:t>
            </a:r>
            <a:r>
              <a:rPr lang="en-US" altLang="en-US" i="1" dirty="0" smtClean="0">
                <a:ea typeface="ＭＳ Ｐゴシック" pitchFamily="34" charset="-128"/>
              </a:rPr>
              <a:t>section</a:t>
            </a:r>
            <a:r>
              <a:rPr lang="en-US" altLang="en-US" dirty="0" smtClean="0">
                <a:ea typeface="ＭＳ Ｐゴシック" pitchFamily="34" charset="-128"/>
              </a:rPr>
              <a:t> then does not have enough attributes to identify a particular </a:t>
            </a:r>
            <a:r>
              <a:rPr lang="en-US" altLang="en-US" i="1" dirty="0" smtClean="0">
                <a:ea typeface="ＭＳ Ｐゴシック" pitchFamily="34" charset="-128"/>
              </a:rPr>
              <a:t>section</a:t>
            </a:r>
            <a:r>
              <a:rPr lang="en-US" altLang="en-US" dirty="0" smtClean="0">
                <a:ea typeface="ＭＳ Ｐゴシック" pitchFamily="34" charset="-128"/>
              </a:rPr>
              <a:t> entity uniquely;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To deal with this problem, we treat the relationship </a:t>
            </a:r>
            <a:r>
              <a:rPr lang="en-US" altLang="en-US" i="1" dirty="0" err="1" smtClean="0">
                <a:ea typeface="ＭＳ Ｐゴシック" pitchFamily="34" charset="-128"/>
              </a:rPr>
              <a:t>sec_course</a:t>
            </a:r>
            <a:r>
              <a:rPr lang="en-US" altLang="en-US" dirty="0" smtClean="0">
                <a:ea typeface="ＭＳ Ｐゴシック" pitchFamily="34" charset="-128"/>
              </a:rPr>
              <a:t> as a special relationship that provides extra information, in this case, the </a:t>
            </a:r>
            <a:r>
              <a:rPr lang="en-US" altLang="en-US" i="1" dirty="0" err="1" smtClean="0">
                <a:ea typeface="ＭＳ Ｐゴシック" pitchFamily="34" charset="-128"/>
              </a:rPr>
              <a:t>course_id</a:t>
            </a:r>
            <a:r>
              <a:rPr lang="en-US" altLang="en-US" dirty="0" smtClean="0">
                <a:ea typeface="ＭＳ Ｐゴシック" pitchFamily="34" charset="-128"/>
              </a:rPr>
              <a:t>, required to identify </a:t>
            </a:r>
            <a:r>
              <a:rPr lang="en-US" altLang="en-US" i="1" dirty="0" smtClean="0">
                <a:ea typeface="ＭＳ Ｐゴシック" pitchFamily="34" charset="-128"/>
              </a:rPr>
              <a:t>section</a:t>
            </a:r>
            <a:r>
              <a:rPr lang="en-US" altLang="en-US" dirty="0" smtClean="0">
                <a:ea typeface="ＭＳ Ｐゴシック" pitchFamily="34" charset="-128"/>
              </a:rPr>
              <a:t>  entities uniquely.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The notion of </a:t>
            </a:r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weak entity set </a:t>
            </a:r>
            <a:r>
              <a:rPr lang="en-US" altLang="en-US" dirty="0" smtClean="0">
                <a:ea typeface="ＭＳ Ｐゴシック" pitchFamily="34" charset="-128"/>
              </a:rPr>
              <a:t>formalizes the above intuition. A weak entity set is one whose existence is dependent on another entity, called its </a:t>
            </a:r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identifying entity.</a:t>
            </a:r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465" y="4891405"/>
            <a:ext cx="6400800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753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Weak Entity Sets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An entity set that does not have a primary key is referred to as 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weak entity set</a:t>
            </a:r>
            <a:r>
              <a:rPr lang="en-US" altLang="zh-CN" dirty="0" smtClean="0">
                <a:ea typeface="宋体" charset="-122"/>
              </a:rPr>
              <a:t>.</a:t>
            </a:r>
          </a:p>
          <a:p>
            <a:r>
              <a:rPr lang="en-US" altLang="zh-CN" dirty="0" smtClean="0">
                <a:ea typeface="宋体" charset="-122"/>
              </a:rPr>
              <a:t>The existence of a weak entity set depends on the existence of a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identifying entity</a:t>
            </a:r>
            <a:r>
              <a:rPr lang="en-US" altLang="zh-CN" i="1" dirty="0" smtClean="0">
                <a:ea typeface="宋体" charset="-122"/>
              </a:rPr>
              <a:t>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set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 it must relate to the identifying entity set via </a:t>
            </a:r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a total, one-to-many </a:t>
            </a:r>
            <a:r>
              <a:rPr lang="en-US" altLang="zh-CN" sz="1800" dirty="0" smtClean="0">
                <a:ea typeface="宋体" charset="-122"/>
              </a:rPr>
              <a:t>relationship set from the identifying to the weak entity set</a:t>
            </a:r>
          </a:p>
          <a:p>
            <a:pPr lvl="1"/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Identifying relationship</a:t>
            </a:r>
            <a:r>
              <a:rPr lang="en-US" altLang="zh-CN" sz="1800" dirty="0" smtClean="0">
                <a:ea typeface="宋体" charset="-122"/>
              </a:rPr>
              <a:t> depicted using a double diamond</a:t>
            </a:r>
          </a:p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discriminator</a:t>
            </a:r>
            <a:r>
              <a:rPr lang="en-US" altLang="zh-CN" i="1" dirty="0" smtClean="0">
                <a:ea typeface="宋体" charset="-122"/>
              </a:rPr>
              <a:t> (or partial key)</a:t>
            </a:r>
            <a:r>
              <a:rPr lang="en-US" altLang="zh-CN" dirty="0" smtClean="0">
                <a:ea typeface="宋体" charset="-122"/>
              </a:rPr>
              <a:t> of a weak entity set is the set of attributes that distinguishes among all the entities of a weak entity set.</a:t>
            </a:r>
          </a:p>
          <a:p>
            <a:r>
              <a:rPr lang="en-US" altLang="zh-CN" dirty="0" smtClean="0">
                <a:ea typeface="宋体" charset="-122"/>
              </a:rPr>
              <a:t>The primary key of a weak entity set is formed by the primary key of the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strong entity set </a:t>
            </a:r>
            <a:r>
              <a:rPr lang="en-US" altLang="zh-CN" dirty="0" smtClean="0">
                <a:ea typeface="宋体" charset="-122"/>
              </a:rPr>
              <a:t>on which the weak entity set is existence dependent, plus the weak entity set’s discriminator.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Primary key for </a:t>
            </a:r>
            <a:r>
              <a:rPr lang="en-US" altLang="en-US" i="1" dirty="0">
                <a:ea typeface="ＭＳ Ｐゴシック" pitchFamily="34" charset="-128"/>
              </a:rPr>
              <a:t>section </a:t>
            </a:r>
            <a:r>
              <a:rPr lang="en-US" altLang="en-US" dirty="0">
                <a:ea typeface="ＭＳ Ｐゴシック" pitchFamily="34" charset="-128"/>
              </a:rPr>
              <a:t>– (</a:t>
            </a:r>
            <a:r>
              <a:rPr lang="en-US" altLang="en-US" i="1" dirty="0" err="1">
                <a:ea typeface="ＭＳ Ｐゴシック" pitchFamily="34" charset="-128"/>
              </a:rPr>
              <a:t>course_id</a:t>
            </a:r>
            <a:r>
              <a:rPr lang="en-US" altLang="en-US" i="1" dirty="0">
                <a:ea typeface="ＭＳ Ｐゴシック" pitchFamily="34" charset="-128"/>
              </a:rPr>
              <a:t>, </a:t>
            </a:r>
            <a:r>
              <a:rPr lang="en-US" altLang="en-US" i="1" dirty="0" err="1">
                <a:ea typeface="ＭＳ Ｐゴシック" pitchFamily="34" charset="-128"/>
              </a:rPr>
              <a:t>sec_id</a:t>
            </a:r>
            <a:r>
              <a:rPr lang="en-US" altLang="en-US" i="1" dirty="0">
                <a:ea typeface="ＭＳ Ｐゴシック" pitchFamily="34" charset="-128"/>
              </a:rPr>
              <a:t>, semester, year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宋体" charset="-122"/>
              </a:rPr>
              <a:t>Aggregation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63968" y="1071563"/>
            <a:ext cx="839556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lvl="1"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dirty="0"/>
              <a:t>Consider the ternary relationship </a:t>
            </a:r>
            <a:r>
              <a:rPr lang="en-US" altLang="en-US" sz="2000" i="1" dirty="0" err="1"/>
              <a:t>proj_guide</a:t>
            </a:r>
            <a:r>
              <a:rPr lang="en-US" altLang="en-US" sz="2000" dirty="0"/>
              <a:t>, which we saw earlier</a:t>
            </a:r>
          </a:p>
          <a:p>
            <a:pPr lvl="1" algn="l">
              <a:spcBef>
                <a:spcPct val="50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en-US" sz="2000" dirty="0"/>
              <a:t>Suppose we want to record evaluations of a student by a guide      on a project</a:t>
            </a:r>
          </a:p>
        </p:txBody>
      </p:sp>
      <p:pic>
        <p:nvPicPr>
          <p:cNvPr id="2560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3" y="2738005"/>
            <a:ext cx="4497387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69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75" y="1184275"/>
            <a:ext cx="7148513" cy="522605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Relationship sets </a:t>
            </a:r>
            <a:r>
              <a:rPr lang="en-US" altLang="en-US" i="1" dirty="0" err="1" smtClean="0">
                <a:ea typeface="ＭＳ Ｐゴシック" pitchFamily="34" charset="-128"/>
              </a:rPr>
              <a:t>eval_for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and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represent overlapping information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Every </a:t>
            </a:r>
            <a:r>
              <a:rPr lang="en-US" altLang="en-US" i="1" dirty="0" err="1" smtClean="0">
                <a:ea typeface="ＭＳ Ｐゴシック" pitchFamily="34" charset="-128"/>
              </a:rPr>
              <a:t>eval_for</a:t>
            </a:r>
            <a:r>
              <a:rPr lang="en-US" altLang="en-US" dirty="0" smtClean="0">
                <a:ea typeface="ＭＳ Ｐゴシック" pitchFamily="34" charset="-128"/>
              </a:rPr>
              <a:t> relationship corresponds to a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However, some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relationships may not correspond to any </a:t>
            </a:r>
            <a:r>
              <a:rPr lang="en-US" altLang="en-US" i="1" dirty="0" err="1" smtClean="0">
                <a:ea typeface="ＭＳ Ｐゴシック" pitchFamily="34" charset="-128"/>
              </a:rPr>
              <a:t>eval_for</a:t>
            </a:r>
            <a:r>
              <a:rPr lang="en-US" altLang="en-US" dirty="0" smtClean="0">
                <a:ea typeface="ＭＳ Ｐゴシック" pitchFamily="34" charset="-128"/>
              </a:rPr>
              <a:t> relationships 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So we can’t discard the </a:t>
            </a:r>
            <a:r>
              <a:rPr lang="en-US" altLang="en-US" i="1" dirty="0" err="1" smtClean="0">
                <a:ea typeface="ＭＳ Ｐゴシック" pitchFamily="34" charset="-128"/>
              </a:rPr>
              <a:t>proj_guide</a:t>
            </a:r>
            <a:r>
              <a:rPr lang="en-US" altLang="en-US" dirty="0" smtClean="0">
                <a:ea typeface="ＭＳ Ｐゴシック" pitchFamily="34" charset="-128"/>
              </a:rPr>
              <a:t> relationship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i="1" dirty="0" smtClean="0">
                <a:ea typeface="ＭＳ Ｐゴシック" pitchFamily="34" charset="-128"/>
              </a:rPr>
              <a:t>aggregation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Treat relationship as an abstract entity</a:t>
            </a:r>
            <a:r>
              <a:rPr lang="en-US" altLang="en-US" dirty="0" smtClean="0">
                <a:ea typeface="ＭＳ Ｐゴシック" pitchFamily="34" charset="-128"/>
              </a:rPr>
              <a:t>, abstraction </a:t>
            </a:r>
            <a:r>
              <a:rPr lang="en-US" altLang="en-US" dirty="0">
                <a:ea typeface="ＭＳ Ｐゴシック" pitchFamily="34" charset="-128"/>
              </a:rPr>
              <a:t>of relationship into new entity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Allows relationships between relationships </a:t>
            </a:r>
          </a:p>
        </p:txBody>
      </p:sp>
    </p:spTree>
    <p:extLst>
      <p:ext uri="{BB962C8B-B14F-4D97-AF65-F5344CB8AC3E}">
        <p14:creationId xmlns:p14="http://schemas.microsoft.com/office/powerpoint/2010/main" val="246748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Aggregation (Cont.)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9463" y="1106488"/>
            <a:ext cx="7772255" cy="1948439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Eliminate this redundancy via </a:t>
            </a:r>
            <a:r>
              <a:rPr lang="en-US" altLang="en-US" i="1" dirty="0" smtClean="0">
                <a:ea typeface="ＭＳ Ｐゴシック" pitchFamily="34" charset="-128"/>
              </a:rPr>
              <a:t>aggregation</a:t>
            </a:r>
            <a:r>
              <a:rPr lang="en-US" altLang="en-US" dirty="0" smtClean="0">
                <a:ea typeface="ＭＳ Ｐゴシック" pitchFamily="34" charset="-128"/>
              </a:rPr>
              <a:t> without introducing redundancy, the following diagram represents: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student is guided by a particular instructor on a particular project 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27652" name="Picture 3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193" y="3061422"/>
            <a:ext cx="4125334" cy="331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49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Specialization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26400" cy="3944938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Top-down design process</a:t>
            </a:r>
            <a:r>
              <a:rPr lang="en-US" altLang="zh-CN" dirty="0" smtClean="0">
                <a:ea typeface="宋体" charset="-122"/>
              </a:rPr>
              <a:t>; we designate subgroupings within an entity set that are distinctive from other entities in the set.</a:t>
            </a:r>
          </a:p>
          <a:p>
            <a:r>
              <a:rPr lang="en-US" altLang="zh-CN" dirty="0" smtClean="0">
                <a:ea typeface="宋体" charset="-122"/>
              </a:rPr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altLang="zh-CN" dirty="0" smtClean="0">
                <a:ea typeface="宋体" charset="-122"/>
              </a:rPr>
              <a:t>Depicted by a </a:t>
            </a:r>
            <a:r>
              <a:rPr lang="en-US" altLang="zh-CN" i="1" dirty="0" smtClean="0">
                <a:ea typeface="宋体" charset="-122"/>
              </a:rPr>
              <a:t>hollow arrow-head pointing </a:t>
            </a:r>
            <a:r>
              <a:rPr lang="en-US" altLang="zh-CN" dirty="0" smtClean="0">
                <a:ea typeface="宋体" charset="-122"/>
              </a:rPr>
              <a:t>from the specialized entity to the other entity. Referred as ISA relationship.</a:t>
            </a:r>
          </a:p>
          <a:p>
            <a:r>
              <a:rPr lang="en-US" altLang="zh-CN" b="1" dirty="0" smtClean="0">
                <a:solidFill>
                  <a:schemeClr val="tx2"/>
                </a:solidFill>
                <a:ea typeface="宋体" charset="-122"/>
              </a:rPr>
              <a:t>Attribute inheritance</a:t>
            </a:r>
            <a:r>
              <a:rPr lang="en-US" altLang="zh-CN" dirty="0" smtClean="0">
                <a:ea typeface="宋体" charset="-122"/>
              </a:rPr>
              <a:t> – a lower-level entity set inherits all the attributes and relationship participation of the higher-level entity set to which it is linked.</a:t>
            </a:r>
          </a:p>
          <a:p>
            <a:endParaRPr lang="zh-CN" altLang="en-US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9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Generalization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2760663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A bottom-up design process </a:t>
            </a:r>
            <a:r>
              <a:rPr lang="en-US" altLang="zh-CN" dirty="0" smtClean="0">
                <a:ea typeface="宋体" charset="-122"/>
              </a:rPr>
              <a:t>– combine a number of entity sets that share the same features into a higher-level entity set.</a:t>
            </a:r>
          </a:p>
          <a:p>
            <a:r>
              <a:rPr lang="en-US" altLang="zh-CN" dirty="0" smtClean="0">
                <a:ea typeface="宋体" charset="-122"/>
              </a:rPr>
              <a:t>Specialization and generalization are simple inversions of each other; they are represented in an E-R diagram in the same way.</a:t>
            </a:r>
          </a:p>
          <a:p>
            <a:r>
              <a:rPr lang="en-US" altLang="zh-CN" dirty="0" smtClean="0">
                <a:ea typeface="宋体" charset="-122"/>
              </a:rPr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98536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61988" y="1778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Overview of Entity-Relationship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848600" cy="5296766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The ER data mode was developed to facilitate database design by allowing specification of an </a:t>
            </a:r>
            <a:r>
              <a:rPr lang="en-US" altLang="en-US" dirty="0" smtClean="0">
                <a:solidFill>
                  <a:srgbClr val="000099"/>
                </a:solidFill>
                <a:ea typeface="ＭＳ Ｐゴシック" pitchFamily="34" charset="-128"/>
              </a:rPr>
              <a:t>enterprise schema </a:t>
            </a:r>
            <a:r>
              <a:rPr lang="en-US" altLang="en-US" dirty="0" smtClean="0">
                <a:ea typeface="ＭＳ Ｐゴシック" pitchFamily="34" charset="-128"/>
              </a:rPr>
              <a:t>that represents the overall logical structure of a database.</a:t>
            </a:r>
          </a:p>
          <a:p>
            <a:r>
              <a:rPr lang="en-US" altLang="zh-CN" dirty="0" smtClean="0">
                <a:ea typeface="宋体" charset="-122"/>
              </a:rPr>
              <a:t>The entity-relationship (E-R) data model perceives the real world as consisting of: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Entities</a:t>
            </a:r>
            <a:r>
              <a:rPr lang="en-US" altLang="zh-CN" sz="1800" dirty="0" smtClean="0">
                <a:ea typeface="宋体" charset="-122"/>
              </a:rPr>
              <a:t>: basic objects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Relationships</a:t>
            </a:r>
            <a:r>
              <a:rPr lang="en-US" altLang="zh-CN" sz="1800" dirty="0" smtClean="0">
                <a:ea typeface="宋体" charset="-122"/>
              </a:rPr>
              <a:t>: among the entities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 </a:t>
            </a:r>
            <a:r>
              <a:rPr lang="en-US" altLang="zh-CN" i="1" dirty="0" smtClean="0">
                <a:solidFill>
                  <a:srgbClr val="FF0000"/>
                </a:solidFill>
                <a:ea typeface="宋体" charset="-122"/>
              </a:rPr>
              <a:t>database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can be modeled as:</a:t>
            </a:r>
          </a:p>
          <a:p>
            <a:pPr lvl="2"/>
            <a:r>
              <a:rPr lang="en-US" altLang="zh-CN" dirty="0">
                <a:ea typeface="宋体" charset="-122"/>
              </a:rPr>
              <a:t>a collection of entities,</a:t>
            </a:r>
          </a:p>
          <a:p>
            <a:pPr lvl="2"/>
            <a:r>
              <a:rPr lang="en-US" altLang="zh-CN" dirty="0">
                <a:ea typeface="宋体" charset="-122"/>
              </a:rPr>
              <a:t>relationship among entities.</a:t>
            </a:r>
          </a:p>
          <a:p>
            <a:r>
              <a:rPr lang="en-US" altLang="zh-CN" dirty="0" smtClean="0">
                <a:ea typeface="宋体" charset="-122"/>
              </a:rPr>
              <a:t>One of the semantic data model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Maybe the most successful one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Many database design tools draw on concepts from E-R model</a:t>
            </a:r>
          </a:p>
          <a:p>
            <a:pPr lvl="0">
              <a:buClr>
                <a:srgbClr val="CC3300"/>
              </a:buClr>
            </a:pP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ER diagram</a:t>
            </a:r>
            <a:r>
              <a:rPr lang="en-US" altLang="zh-CN" dirty="0" smtClean="0">
                <a:solidFill>
                  <a:srgbClr val="000000"/>
                </a:solidFill>
                <a:ea typeface="宋体" charset="-122"/>
              </a:rPr>
              <a:t>: the diagrammatic representation of ER model. </a:t>
            </a: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Specialization Example</a:t>
            </a:r>
            <a:endParaRPr lang="en-US" dirty="0">
              <a:ea typeface="+mj-ea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788" y="993775"/>
            <a:ext cx="6989762" cy="2674938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Overlapping</a:t>
            </a:r>
            <a:r>
              <a:rPr lang="en-US" altLang="en-US" dirty="0" smtClean="0">
                <a:ea typeface="ＭＳ Ｐゴシック" pitchFamily="34" charset="-128"/>
              </a:rPr>
              <a:t> – </a:t>
            </a:r>
            <a:r>
              <a:rPr lang="en-US" altLang="en-US" i="1" dirty="0" smtClean="0">
                <a:ea typeface="ＭＳ Ｐゴシック" pitchFamily="34" charset="-128"/>
              </a:rPr>
              <a:t>employee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student</a:t>
            </a:r>
          </a:p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Disjoint</a:t>
            </a:r>
            <a:r>
              <a:rPr lang="en-US" altLang="en-US" dirty="0" smtClean="0">
                <a:ea typeface="ＭＳ Ｐゴシック" pitchFamily="34" charset="-128"/>
              </a:rPr>
              <a:t> –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secretary</a:t>
            </a:r>
          </a:p>
          <a:p>
            <a:r>
              <a:rPr lang="en-US" altLang="en-US" b="1" dirty="0">
                <a:solidFill>
                  <a:srgbClr val="000099"/>
                </a:solidFill>
                <a:ea typeface="ＭＳ Ｐゴシック" pitchFamily="34" charset="-128"/>
              </a:rPr>
              <a:t>Total and partial</a:t>
            </a:r>
          </a:p>
        </p:txBody>
      </p:sp>
      <p:pic>
        <p:nvPicPr>
          <p:cNvPr id="389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337524"/>
            <a:ext cx="3667125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6667500" y="3329940"/>
            <a:ext cx="2032000" cy="545148"/>
          </a:xfrm>
          <a:prstGeom prst="ellipse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</a:rPr>
              <a:t>ISA relationship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2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98525" y="85725"/>
            <a:ext cx="8077200" cy="8763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Design Constraints on a Specialization/Generalization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33425" y="1227138"/>
            <a:ext cx="7502525" cy="4919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Constraint on which entities can be members of a given lower-level entity set.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condition-defined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 all citizens over 65 years are members of </a:t>
            </a:r>
            <a:r>
              <a:rPr lang="en-US" altLang="zh-CN" sz="1800" i="1" dirty="0" smtClean="0">
                <a:ea typeface="宋体" charset="-122"/>
              </a:rPr>
              <a:t>senior-citizen </a:t>
            </a:r>
            <a:r>
              <a:rPr lang="en-US" altLang="zh-CN" sz="1800" dirty="0" smtClean="0">
                <a:ea typeface="宋体" charset="-122"/>
              </a:rPr>
              <a:t>entity set; </a:t>
            </a:r>
            <a:r>
              <a:rPr lang="en-US" altLang="zh-CN" sz="1800" i="1" dirty="0" smtClean="0">
                <a:ea typeface="宋体" charset="-122"/>
              </a:rPr>
              <a:t>senior-citizen</a:t>
            </a:r>
            <a:r>
              <a:rPr lang="en-US" altLang="zh-CN" sz="1800" dirty="0" smtClean="0">
                <a:ea typeface="宋体" charset="-122"/>
              </a:rPr>
              <a:t> ISA  </a:t>
            </a:r>
            <a:r>
              <a:rPr lang="en-US" altLang="zh-CN" sz="1800" i="1" dirty="0" smtClean="0">
                <a:ea typeface="宋体" charset="-122"/>
              </a:rPr>
              <a:t>person</a:t>
            </a:r>
            <a:r>
              <a:rPr lang="en-US" altLang="zh-CN" sz="1800" dirty="0" smtClean="0">
                <a:ea typeface="宋体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user-defined</a:t>
            </a:r>
          </a:p>
          <a:p>
            <a:pPr lvl="2">
              <a:lnSpc>
                <a:spcPct val="90000"/>
              </a:lnSpc>
            </a:pPr>
            <a:r>
              <a:rPr lang="en-US" altLang="zh-CN" sz="1600" dirty="0" smtClean="0">
                <a:ea typeface="宋体" charset="-122"/>
              </a:rPr>
              <a:t>The database user(application program) assigns entities to a given lower-level entity set.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Constraint on whether or not entities may belong to more than one lower-level entity set within a single generalization.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Disjoint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an entity can belong to only one lower-level entity set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solidFill>
                  <a:schemeClr val="tx2"/>
                </a:solidFill>
                <a:ea typeface="宋体" charset="-122"/>
              </a:rPr>
              <a:t>Overlapping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an entity can belong to more than one lower-level entity set</a:t>
            </a:r>
            <a:endParaRPr lang="en-US" altLang="zh-CN" sz="1800" dirty="0" smtClean="0">
              <a:solidFill>
                <a:schemeClr val="tx2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13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794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Design Constraints on a Specialization/Generalization (Contd.)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114424"/>
            <a:ext cx="7848600" cy="492269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Completeness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constraint</a:t>
            </a:r>
            <a:r>
              <a:rPr lang="en-US" altLang="zh-CN" dirty="0" smtClean="0">
                <a:ea typeface="宋体" charset="-122"/>
              </a:rPr>
              <a:t> 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zh-CN" b="1" dirty="0">
                <a:solidFill>
                  <a:schemeClr val="tx2"/>
                </a:solidFill>
                <a:ea typeface="宋体" charset="-122"/>
              </a:rPr>
              <a:t>T</a:t>
            </a:r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otal</a:t>
            </a:r>
            <a:r>
              <a:rPr lang="en-US" altLang="zh-CN" sz="1800" b="1" dirty="0" smtClean="0">
                <a:ea typeface="宋体" charset="-122"/>
              </a:rPr>
              <a:t> </a:t>
            </a:r>
            <a:r>
              <a:rPr lang="en-US" altLang="zh-CN" sz="1800" dirty="0" smtClean="0">
                <a:ea typeface="宋体" charset="-122"/>
              </a:rPr>
              <a:t>: an entity must belong to one of the lower-level entity sets</a:t>
            </a:r>
          </a:p>
          <a:p>
            <a:pPr lvl="1"/>
            <a:r>
              <a:rPr lang="en-US" altLang="zh-CN" sz="1800" b="1" dirty="0" smtClean="0">
                <a:solidFill>
                  <a:schemeClr val="tx2"/>
                </a:solidFill>
                <a:ea typeface="宋体" charset="-122"/>
              </a:rPr>
              <a:t>Partial(default)</a:t>
            </a:r>
            <a:r>
              <a:rPr lang="en-US" altLang="zh-CN" sz="1800" dirty="0" smtClean="0">
                <a:ea typeface="宋体" charset="-122"/>
              </a:rPr>
              <a:t>: an entity need not belong to one of the lower-level entity sets</a:t>
            </a:r>
          </a:p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student</a:t>
            </a:r>
            <a:r>
              <a:rPr lang="en-US" altLang="zh-CN" dirty="0">
                <a:ea typeface="宋体" charset="-122"/>
              </a:rPr>
              <a:t> generalization is total: All student entities must be either </a:t>
            </a:r>
            <a:r>
              <a:rPr lang="en-US" altLang="zh-CN" i="1" dirty="0">
                <a:ea typeface="宋体" charset="-122"/>
              </a:rPr>
              <a:t>graduate</a:t>
            </a:r>
            <a:r>
              <a:rPr lang="en-US" altLang="zh-CN" dirty="0">
                <a:ea typeface="宋体" charset="-122"/>
              </a:rPr>
              <a:t> or </a:t>
            </a:r>
            <a:r>
              <a:rPr lang="en-US" altLang="zh-CN" i="1" dirty="0">
                <a:ea typeface="宋体" charset="-122"/>
              </a:rPr>
              <a:t>undergraduate</a:t>
            </a:r>
            <a:r>
              <a:rPr lang="en-US" altLang="zh-CN" dirty="0">
                <a:ea typeface="宋体" charset="-122"/>
              </a:rPr>
              <a:t>. </a:t>
            </a:r>
            <a:endParaRPr lang="en-US" altLang="zh-CN" sz="2000" dirty="0" smtClean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396740" y="4198620"/>
            <a:ext cx="1089660" cy="4038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student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933700" y="5501640"/>
            <a:ext cx="1463040" cy="4038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graduate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455920" y="5501640"/>
            <a:ext cx="1889760" cy="4038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undergraduate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cxnSp>
        <p:nvCxnSpPr>
          <p:cNvPr id="4" name="肘形连接符 3"/>
          <p:cNvCxnSpPr>
            <a:stCxn id="5" idx="0"/>
            <a:endCxn id="2" idx="2"/>
          </p:cNvCxnSpPr>
          <p:nvPr/>
        </p:nvCxnSpPr>
        <p:spPr bwMode="auto">
          <a:xfrm rot="5400000" flipH="1" flipV="1">
            <a:off x="3853815" y="4413885"/>
            <a:ext cx="899160" cy="1276350"/>
          </a:xfrm>
          <a:prstGeom prst="bentConnector3">
            <a:avLst>
              <a:gd name="adj1" fmla="val 27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肘形连接符 7"/>
          <p:cNvCxnSpPr>
            <a:stCxn id="6" idx="0"/>
            <a:endCxn id="2" idx="2"/>
          </p:cNvCxnSpPr>
          <p:nvPr/>
        </p:nvCxnSpPr>
        <p:spPr bwMode="auto">
          <a:xfrm rot="16200000" flipV="1">
            <a:off x="5221605" y="4322445"/>
            <a:ext cx="899160" cy="1459230"/>
          </a:xfrm>
          <a:prstGeom prst="bentConnector3">
            <a:avLst>
              <a:gd name="adj1" fmla="val 2796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4863465" y="4777740"/>
            <a:ext cx="670560" cy="32004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Helvetica" pitchFamily="34" charset="0"/>
              </a:rPr>
              <a:t>Total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77200" cy="1044575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Specialization and Generalization (Contd.)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07988" y="1419225"/>
            <a:ext cx="8031162" cy="39401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Can have multiple specializations of an entity set based on different features.  </a:t>
            </a:r>
          </a:p>
          <a:p>
            <a:pPr lvl="1"/>
            <a:r>
              <a:rPr lang="en-US" altLang="zh-CN" dirty="0">
                <a:ea typeface="宋体" charset="-122"/>
              </a:rPr>
              <a:t>E.g. permanent-employee vs. temporary-employee, in addition to </a:t>
            </a:r>
            <a:r>
              <a:rPr lang="en-US" altLang="zh-CN" dirty="0" smtClean="0">
                <a:ea typeface="宋体" charset="-122"/>
              </a:rPr>
              <a:t>instructor vs. officer </a:t>
            </a:r>
            <a:r>
              <a:rPr lang="en-US" altLang="zh-CN" dirty="0">
                <a:ea typeface="宋体" charset="-122"/>
              </a:rPr>
              <a:t>vs. </a:t>
            </a:r>
            <a:r>
              <a:rPr lang="en-US" altLang="zh-CN" dirty="0" smtClean="0">
                <a:ea typeface="宋体" charset="-122"/>
              </a:rPr>
              <a:t>secretary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Each particular employee would be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a member of one of </a:t>
            </a:r>
            <a:r>
              <a:rPr lang="en-US" altLang="zh-CN" sz="1800" i="1" dirty="0" smtClean="0">
                <a:ea typeface="宋体" charset="-122"/>
              </a:rPr>
              <a:t>permanent-employee </a:t>
            </a:r>
            <a:r>
              <a:rPr lang="en-US" altLang="zh-CN" sz="1800" dirty="0" smtClean="0">
                <a:ea typeface="宋体" charset="-122"/>
              </a:rPr>
              <a:t>or </a:t>
            </a:r>
            <a:r>
              <a:rPr lang="en-US" altLang="zh-CN" sz="1800" i="1" dirty="0" smtClean="0">
                <a:ea typeface="宋体" charset="-122"/>
              </a:rPr>
              <a:t>temporary-employee</a:t>
            </a:r>
            <a:r>
              <a:rPr lang="en-US" altLang="zh-CN" dirty="0">
                <a:ea typeface="宋体" charset="-122"/>
              </a:rPr>
              <a:t>.</a:t>
            </a:r>
            <a:endParaRPr lang="en-US" altLang="zh-CN" sz="1800" dirty="0" smtClean="0">
              <a:ea typeface="宋体" charset="-122"/>
            </a:endParaRPr>
          </a:p>
          <a:p>
            <a:pPr lvl="1"/>
            <a:r>
              <a:rPr lang="en-US" altLang="zh-CN" sz="1800" dirty="0" smtClean="0">
                <a:ea typeface="宋体" charset="-122"/>
              </a:rPr>
              <a:t>and also a member of one of  </a:t>
            </a:r>
            <a:r>
              <a:rPr lang="en-US" altLang="zh-CN" sz="1800" i="1" dirty="0" smtClean="0">
                <a:ea typeface="宋体" charset="-122"/>
              </a:rPr>
              <a:t>instructor, officer</a:t>
            </a:r>
            <a:r>
              <a:rPr lang="en-US" altLang="zh-CN" sz="1800" dirty="0" smtClean="0">
                <a:ea typeface="宋体" charset="-122"/>
              </a:rPr>
              <a:t>, or </a:t>
            </a:r>
            <a:r>
              <a:rPr lang="en-US" altLang="zh-CN" sz="1800" i="1" dirty="0" smtClean="0">
                <a:ea typeface="宋体" charset="-122"/>
              </a:rPr>
              <a:t>secretary.</a:t>
            </a:r>
          </a:p>
          <a:p>
            <a:r>
              <a:rPr lang="en-US" altLang="zh-CN" dirty="0" smtClean="0">
                <a:ea typeface="宋体" charset="-122"/>
              </a:rPr>
              <a:t>The ISA relationship also referred to as </a:t>
            </a:r>
            <a:r>
              <a:rPr lang="en-US" altLang="zh-CN" b="1" dirty="0" smtClean="0">
                <a:ea typeface="宋体" charset="-122"/>
              </a:rPr>
              <a:t>superclass - subclass </a:t>
            </a:r>
            <a:r>
              <a:rPr lang="en-US" altLang="zh-CN" dirty="0" smtClean="0">
                <a:ea typeface="宋体" charset="-122"/>
              </a:rPr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323084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Design Phases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Requirements specification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Data to be managed in the enterprise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Functional requirements of the enterprise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Conceptual design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Logical design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Physical design</a:t>
            </a:r>
          </a:p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Database conceptual design</a:t>
            </a:r>
            <a:r>
              <a:rPr lang="en-US" altLang="zh-CN" dirty="0" smtClean="0">
                <a:ea typeface="宋体" charset="-122"/>
              </a:rPr>
              <a:t> 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E-R modeling</a:t>
            </a:r>
          </a:p>
        </p:txBody>
      </p:sp>
    </p:spTree>
    <p:extLst>
      <p:ext uri="{BB962C8B-B14F-4D97-AF65-F5344CB8AC3E}">
        <p14:creationId xmlns:p14="http://schemas.microsoft.com/office/powerpoint/2010/main" val="41533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E-R Model Design Issues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25" y="1141413"/>
            <a:ext cx="8139113" cy="424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Use of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Entity sets vs. Attributes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	Choice mainly depends on the structure of the enterprise being modeled, and on the </a:t>
            </a:r>
            <a:r>
              <a:rPr lang="en-US" altLang="zh-CN" i="1" smtClean="0">
                <a:solidFill>
                  <a:schemeClr val="tx2"/>
                </a:solidFill>
                <a:ea typeface="宋体" charset="-122"/>
              </a:rPr>
              <a:t>semantics </a:t>
            </a:r>
            <a:r>
              <a:rPr lang="en-US" altLang="zh-CN" smtClean="0">
                <a:ea typeface="宋体" charset="-122"/>
              </a:rPr>
              <a:t>associated with the attribute in question.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Use of 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Entity sets vs. Relationship sets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	Possible guideline is to designate a relationship set to </a:t>
            </a:r>
            <a:r>
              <a:rPr lang="en-US" altLang="zh-CN" i="1" smtClean="0">
                <a:solidFill>
                  <a:schemeClr val="tx2"/>
                </a:solidFill>
                <a:ea typeface="宋体" charset="-122"/>
              </a:rPr>
              <a:t>describe an action</a:t>
            </a:r>
            <a:r>
              <a:rPr lang="en-US" altLang="zh-CN" smtClean="0">
                <a:ea typeface="宋体" charset="-122"/>
              </a:rPr>
              <a:t> that occurs between entities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Binary versus </a:t>
            </a:r>
            <a:r>
              <a:rPr lang="en-US" altLang="zh-CN" i="1" smtClean="0">
                <a:solidFill>
                  <a:schemeClr val="tx2"/>
                </a:solidFill>
                <a:ea typeface="宋体" charset="-122"/>
              </a:rPr>
              <a:t>n</a:t>
            </a: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-ary relationship sets</a:t>
            </a:r>
            <a:r>
              <a:rPr lang="en-US" altLang="zh-CN" smtClean="0">
                <a:ea typeface="宋体" charset="-122"/>
              </a:rPr>
              <a:t/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	Although it is possible to replace any nonbinary (</a:t>
            </a:r>
            <a:r>
              <a:rPr lang="en-US" altLang="zh-CN" i="1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-ary, for </a:t>
            </a:r>
            <a:r>
              <a:rPr lang="en-US" altLang="zh-CN" i="1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 &gt; 2) relationship set by a number of distinct binary relationship sets, a </a:t>
            </a:r>
            <a:r>
              <a:rPr lang="en-US" altLang="zh-CN" i="1" smtClean="0">
                <a:ea typeface="宋体" charset="-122"/>
              </a:rPr>
              <a:t>n</a:t>
            </a:r>
            <a:r>
              <a:rPr lang="en-US" altLang="zh-CN" smtClean="0">
                <a:ea typeface="宋体" charset="-122"/>
              </a:rPr>
              <a:t>-ary relationship set shows more clearly that several entities participate in a single relationship.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chemeClr val="tx2"/>
                </a:solidFill>
                <a:ea typeface="宋体" charset="-122"/>
              </a:rPr>
              <a:t>Placement of relationship attributes</a:t>
            </a:r>
          </a:p>
        </p:txBody>
      </p:sp>
    </p:spTree>
    <p:extLst>
      <p:ext uri="{BB962C8B-B14F-4D97-AF65-F5344CB8AC3E}">
        <p14:creationId xmlns:p14="http://schemas.microsoft.com/office/powerpoint/2010/main" val="53364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Entities vs. Attributes</a:t>
            </a:r>
            <a:endParaRPr lang="en-US" dirty="0">
              <a:ea typeface="+mj-ea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7918450" cy="5384800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Use of entity sets vs. attributes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sz="2000" b="1" dirty="0" smtClean="0">
                <a:solidFill>
                  <a:schemeClr val="tx2"/>
                </a:solidFill>
                <a:ea typeface="ＭＳ Ｐゴシック" pitchFamily="34" charset="-128"/>
              </a:rPr>
              <a:t/>
            </a:r>
            <a:br>
              <a:rPr lang="en-US" altLang="en-US" sz="2000" b="1" dirty="0" smtClean="0">
                <a:solidFill>
                  <a:schemeClr val="tx2"/>
                </a:solidFill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r>
              <a:rPr lang="en-US" altLang="en-US" sz="2000" dirty="0" smtClean="0">
                <a:ea typeface="ＭＳ Ｐゴシック" pitchFamily="34" charset="-128"/>
              </a:rPr>
              <a:t/>
            </a:r>
            <a:br>
              <a:rPr lang="en-US" altLang="en-US" sz="2000" dirty="0" smtClean="0">
                <a:ea typeface="ＭＳ Ｐゴシック" pitchFamily="34" charset="-128"/>
              </a:rPr>
            </a:br>
            <a:endParaRPr lang="en-US" altLang="en-US" sz="2000" dirty="0" smtClean="0">
              <a:ea typeface="ＭＳ Ｐゴシック" pitchFamily="34" charset="-128"/>
            </a:endParaRPr>
          </a:p>
          <a:p>
            <a:endParaRPr lang="en-US" altLang="en-US" sz="2000" dirty="0" smtClean="0">
              <a:ea typeface="ＭＳ Ｐゴシック" pitchFamily="34" charset="-128"/>
            </a:endParaRPr>
          </a:p>
          <a:p>
            <a:endParaRPr lang="en-US" altLang="en-US" sz="2000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Use of phone as an entity allows extra information about phone numbers (plus multiple phone numbers)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312863" y="1873250"/>
            <a:ext cx="60896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41623" y="2773756"/>
            <a:ext cx="1717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{                     }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Entities vs. Relationship sets</a:t>
            </a:r>
            <a:endParaRPr lang="en-US" dirty="0">
              <a:ea typeface="+mj-ea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2788" y="1093788"/>
            <a:ext cx="6884987" cy="1566862"/>
          </a:xfrm>
        </p:spPr>
        <p:txBody>
          <a:bodyPr/>
          <a:lstStyle/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Use of entity sets vs. relationship sets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     </a:t>
            </a:r>
            <a:r>
              <a:rPr lang="en-US" altLang="en-US" sz="1800" dirty="0" smtClean="0">
                <a:ea typeface="ＭＳ Ｐゴシック" pitchFamily="34" charset="-128"/>
              </a:rPr>
              <a:t> Possible guideline is to designate a relationship set to describe an action that occurs between entities</a:t>
            </a:r>
            <a:endParaRPr lang="en-US" altLang="en-US" sz="1800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r>
              <a:rPr lang="en-US" altLang="en-US" b="1" dirty="0" smtClean="0">
                <a:solidFill>
                  <a:srgbClr val="000099"/>
                </a:solidFill>
                <a:ea typeface="ＭＳ Ｐゴシック" pitchFamily="34" charset="-128"/>
              </a:rPr>
              <a:t>Placement of relationship attributes</a:t>
            </a: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endParaRPr lang="en-US" altLang="en-US" b="1" dirty="0" smtClean="0">
              <a:solidFill>
                <a:srgbClr val="000099"/>
              </a:solidFill>
              <a:ea typeface="ＭＳ Ｐゴシック" pitchFamily="34" charset="-128"/>
            </a:endParaRPr>
          </a:p>
          <a:p>
            <a:pPr marL="37931725" lvl="1" indent="-37474525"/>
            <a:endParaRPr lang="en-US" altLang="en-US" dirty="0" smtClean="0">
              <a:solidFill>
                <a:srgbClr val="000099"/>
              </a:solidFill>
              <a:ea typeface="ＭＳ Ｐゴシック" pitchFamily="34" charset="-128"/>
            </a:endParaRP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8" y="2305050"/>
            <a:ext cx="5694362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31769" y="5267109"/>
            <a:ext cx="5961063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defRPr/>
            </a:pPr>
            <a:r>
              <a:rPr kumimoji="1" lang="en-US" sz="18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</p:txBody>
      </p:sp>
    </p:spTree>
    <p:extLst>
      <p:ext uri="{BB962C8B-B14F-4D97-AF65-F5344CB8AC3E}">
        <p14:creationId xmlns:p14="http://schemas.microsoft.com/office/powerpoint/2010/main" val="233572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Binary Vs. Non-Binary Relationships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114425"/>
            <a:ext cx="8107363" cy="2622550"/>
          </a:xfrm>
        </p:spPr>
        <p:txBody>
          <a:bodyPr/>
          <a:lstStyle/>
          <a:p>
            <a:r>
              <a:rPr lang="en-US" altLang="zh-CN" sz="1800" dirty="0" smtClean="0">
                <a:ea typeface="宋体" charset="-122"/>
              </a:rPr>
              <a:t>Some relationships that appear to be non-binary may be better represented using binary relationships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E.g.  A ternary relationship </a:t>
            </a:r>
            <a:r>
              <a:rPr lang="en-US" altLang="zh-CN" sz="1600" i="1" dirty="0" smtClean="0">
                <a:ea typeface="宋体" charset="-122"/>
              </a:rPr>
              <a:t>parents</a:t>
            </a:r>
            <a:r>
              <a:rPr lang="en-US" altLang="zh-CN" sz="1600" dirty="0" smtClean="0">
                <a:ea typeface="宋体" charset="-122"/>
              </a:rPr>
              <a:t>, relating a child to his/her father and mother, is best replaced by two binary relationships,  </a:t>
            </a:r>
            <a:r>
              <a:rPr lang="en-US" altLang="zh-CN" sz="1600" i="1" dirty="0" smtClean="0">
                <a:ea typeface="宋体" charset="-122"/>
              </a:rPr>
              <a:t>father</a:t>
            </a:r>
            <a:r>
              <a:rPr lang="en-US" altLang="zh-CN" sz="1600" dirty="0" smtClean="0">
                <a:ea typeface="宋体" charset="-122"/>
              </a:rPr>
              <a:t> and </a:t>
            </a:r>
            <a:r>
              <a:rPr lang="en-US" altLang="zh-CN" sz="1600" i="1" dirty="0" smtClean="0">
                <a:ea typeface="宋体" charset="-122"/>
              </a:rPr>
              <a:t>mother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Using two binary relationships allows partial information (e.g. only mother being know)</a:t>
            </a:r>
          </a:p>
          <a:p>
            <a:pPr lvl="1"/>
            <a:r>
              <a:rPr lang="en-US" altLang="zh-CN" sz="1600" dirty="0" smtClean="0">
                <a:ea typeface="宋体" charset="-122"/>
              </a:rPr>
              <a:t>But there are some relationships that are naturally non-binary</a:t>
            </a:r>
          </a:p>
          <a:p>
            <a:pPr lvl="2"/>
            <a:r>
              <a:rPr lang="en-US" altLang="zh-CN" sz="1600" dirty="0" smtClean="0">
                <a:ea typeface="宋体" charset="-122"/>
              </a:rPr>
              <a:t>E.g. </a:t>
            </a:r>
            <a:r>
              <a:rPr lang="en-US" altLang="zh-CN" sz="1600" i="1" dirty="0" err="1" smtClean="0">
                <a:ea typeface="宋体" charset="-122"/>
              </a:rPr>
              <a:t>proj_guide</a:t>
            </a:r>
            <a:endParaRPr lang="en-US" altLang="zh-CN" sz="1600" i="1" dirty="0" smtClean="0">
              <a:ea typeface="宋体" charset="-122"/>
            </a:endParaRP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938" y="3739861"/>
            <a:ext cx="5316537" cy="203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179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400">
                <a:ea typeface="+mj-ea"/>
              </a:rPr>
              <a:t>Converting Non-Binary Relationships to Binary Form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4490" y="998971"/>
            <a:ext cx="7783512" cy="354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Replace </a:t>
            </a:r>
            <a:r>
              <a:rPr lang="en-US" altLang="en-US" i="1" dirty="0" smtClean="0">
                <a:ea typeface="ＭＳ Ｐゴシック" pitchFamily="34" charset="-128"/>
              </a:rPr>
              <a:t>R </a:t>
            </a:r>
            <a:r>
              <a:rPr lang="en-US" altLang="en-US" dirty="0" smtClean="0">
                <a:ea typeface="ＭＳ Ｐゴシック" pitchFamily="34" charset="-128"/>
              </a:rPr>
              <a:t>between entity sets A, B and C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by an entity set </a:t>
            </a:r>
            <a:r>
              <a:rPr lang="en-US" altLang="en-US" i="1" dirty="0" smtClean="0">
                <a:ea typeface="ＭＳ Ｐゴシック" pitchFamily="34" charset="-128"/>
              </a:rPr>
              <a:t>E</a:t>
            </a:r>
            <a:r>
              <a:rPr lang="en-US" altLang="en-US" dirty="0" smtClean="0">
                <a:ea typeface="ＭＳ Ｐゴシック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	</a:t>
            </a:r>
            <a:r>
              <a:rPr lang="en-US" altLang="en-US" sz="1800" dirty="0" smtClean="0">
                <a:ea typeface="ＭＳ Ｐゴシック" pitchFamily="34" charset="-128"/>
              </a:rPr>
              <a:t>	1.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A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A        </a:t>
            </a:r>
            <a:r>
              <a:rPr lang="en-US" altLang="en-US" sz="1800" dirty="0" smtClean="0">
                <a:ea typeface="ＭＳ Ｐゴシック" pitchFamily="34" charset="-128"/>
              </a:rPr>
              <a:t>2. 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B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B      </a:t>
            </a:r>
            <a:br>
              <a:rPr lang="en-US" altLang="en-US" sz="1800" i="1" dirty="0" smtClean="0">
                <a:ea typeface="ＭＳ Ｐゴシック" pitchFamily="34" charset="-128"/>
              </a:rPr>
            </a:br>
            <a:r>
              <a:rPr lang="en-US" altLang="en-US" sz="1800" i="1" dirty="0" smtClean="0">
                <a:ea typeface="ＭＳ Ｐゴシック" pitchFamily="34" charset="-128"/>
              </a:rPr>
              <a:t>         </a:t>
            </a:r>
            <a:r>
              <a:rPr lang="en-US" altLang="en-US" sz="1800" dirty="0" smtClean="0">
                <a:ea typeface="ＭＳ Ｐゴシック" pitchFamily="34" charset="-128"/>
              </a:rPr>
              <a:t>3.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C</a:t>
            </a:r>
            <a:r>
              <a:rPr lang="en-US" altLang="en-US" sz="1800" dirty="0" smtClean="0">
                <a:ea typeface="ＭＳ Ｐゴシック" pitchFamily="34" charset="-128"/>
              </a:rPr>
              <a:t>, relating </a:t>
            </a:r>
            <a:r>
              <a:rPr lang="en-US" altLang="en-US" sz="1800" i="1" dirty="0" smtClean="0">
                <a:ea typeface="ＭＳ Ｐゴシック" pitchFamily="34" charset="-128"/>
              </a:rPr>
              <a:t>E </a:t>
            </a:r>
            <a:r>
              <a:rPr lang="en-US" altLang="en-US" sz="1800" dirty="0" smtClean="0">
                <a:ea typeface="ＭＳ Ｐゴシック" pitchFamily="34" charset="-128"/>
              </a:rPr>
              <a:t>and </a:t>
            </a:r>
            <a:r>
              <a:rPr lang="en-US" altLang="en-US" sz="1800" i="1" dirty="0" smtClean="0">
                <a:ea typeface="ＭＳ Ｐゴシック" pitchFamily="34" charset="-128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Create an identifying attribute for </a:t>
            </a:r>
            <a:r>
              <a:rPr lang="en-US" altLang="en-US" i="1" dirty="0" smtClean="0">
                <a:ea typeface="ＭＳ Ｐゴシック" pitchFamily="34" charset="-128"/>
              </a:rPr>
              <a:t>E and </a:t>
            </a:r>
            <a:r>
              <a:rPr lang="en-US" altLang="en-US" dirty="0" smtClean="0">
                <a:ea typeface="ＭＳ Ｐゴシック" pitchFamily="34" charset="-128"/>
              </a:rPr>
              <a:t>add any attributes of </a:t>
            </a:r>
            <a:r>
              <a:rPr lang="en-US" altLang="en-US" i="1" dirty="0" smtClean="0">
                <a:ea typeface="ＭＳ Ｐゴシック" pitchFamily="34" charset="-128"/>
              </a:rPr>
              <a:t>R </a:t>
            </a:r>
            <a:r>
              <a:rPr lang="en-US" altLang="en-US" dirty="0" smtClean="0">
                <a:ea typeface="ＭＳ Ｐゴシック" pitchFamily="34" charset="-128"/>
              </a:rPr>
              <a:t>to </a:t>
            </a:r>
            <a:r>
              <a:rPr lang="en-US" altLang="en-US" i="1" dirty="0" smtClean="0">
                <a:ea typeface="ＭＳ Ｐゴシック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ea typeface="ＭＳ Ｐゴシック" pitchFamily="34" charset="-128"/>
              </a:rPr>
              <a:t>For each relationship (</a:t>
            </a:r>
            <a:r>
              <a:rPr lang="en-US" altLang="en-US" i="1" dirty="0" err="1" smtClean="0">
                <a:ea typeface="ＭＳ Ｐゴシック" pitchFamily="34" charset="-128"/>
              </a:rPr>
              <a:t>a</a:t>
            </a:r>
            <a:r>
              <a:rPr lang="en-US" altLang="en-US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i="1" dirty="0" smtClean="0">
                <a:ea typeface="ＭＳ Ｐゴシック" pitchFamily="34" charset="-128"/>
              </a:rPr>
              <a:t> , b</a:t>
            </a:r>
            <a:r>
              <a:rPr lang="en-US" altLang="en-US" i="1" baseline="-25000" dirty="0" smtClean="0">
                <a:ea typeface="ＭＳ Ｐゴシック" pitchFamily="34" charset="-128"/>
              </a:rPr>
              <a:t>i</a:t>
            </a:r>
            <a:r>
              <a:rPr lang="en-US" altLang="en-US" i="1" dirty="0" smtClean="0">
                <a:ea typeface="ＭＳ Ｐゴシック" pitchFamily="34" charset="-128"/>
              </a:rPr>
              <a:t> , c</a:t>
            </a:r>
            <a:r>
              <a:rPr lang="en-US" altLang="en-US" i="1" baseline="-25000" dirty="0" smtClean="0">
                <a:ea typeface="ＭＳ Ｐゴシック" pitchFamily="34" charset="-128"/>
              </a:rPr>
              <a:t>i</a:t>
            </a:r>
            <a:r>
              <a:rPr lang="en-US" altLang="en-US" dirty="0" smtClean="0">
                <a:ea typeface="ＭＳ Ｐゴシック" pitchFamily="34" charset="-128"/>
              </a:rPr>
              <a:t>) in </a:t>
            </a:r>
            <a:r>
              <a:rPr lang="en-US" altLang="en-US" i="1" dirty="0" smtClean="0">
                <a:ea typeface="ＭＳ Ｐゴシック" pitchFamily="34" charset="-128"/>
              </a:rPr>
              <a:t>R,</a:t>
            </a:r>
            <a:r>
              <a:rPr lang="en-US" altLang="en-US" dirty="0" smtClean="0">
                <a:ea typeface="ＭＳ Ｐゴシック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	</a:t>
            </a:r>
            <a:r>
              <a:rPr lang="en-US" altLang="en-US" sz="1800" dirty="0" smtClean="0">
                <a:ea typeface="ＭＳ Ｐゴシック" pitchFamily="34" charset="-128"/>
              </a:rPr>
              <a:t>      1. a new entity 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in the entity set </a:t>
            </a:r>
            <a:r>
              <a:rPr lang="en-US" altLang="en-US" sz="1800" i="1" dirty="0" smtClean="0">
                <a:ea typeface="ＭＳ Ｐゴシック" pitchFamily="34" charset="-128"/>
              </a:rPr>
              <a:t>E       </a:t>
            </a:r>
            <a:r>
              <a:rPr lang="en-US" altLang="en-US" sz="1800" dirty="0" smtClean="0">
                <a:ea typeface="ＭＳ Ｐゴシック" pitchFamily="34" charset="-128"/>
              </a:rPr>
              <a:t>2.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</a:t>
            </a:r>
            <a:r>
              <a:rPr lang="en-US" altLang="en-US" sz="1800" i="1" dirty="0" err="1" smtClean="0">
                <a:ea typeface="ＭＳ Ｐゴシック" pitchFamily="34" charset="-128"/>
              </a:rPr>
              <a:t>a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 smtClean="0">
                <a:ea typeface="ＭＳ Ｐゴシック" pitchFamily="34" charset="-128"/>
              </a:rPr>
              <a:t>	      3.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b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B</a:t>
            </a:r>
            <a:r>
              <a:rPr lang="en-US" altLang="en-US" sz="1800" i="1" dirty="0" smtClean="0">
                <a:ea typeface="ＭＳ Ｐゴシック" pitchFamily="34" charset="-128"/>
              </a:rPr>
              <a:t>      </a:t>
            </a:r>
            <a:r>
              <a:rPr lang="en-US" altLang="en-US" sz="1800" dirty="0" smtClean="0">
                <a:ea typeface="ＭＳ Ｐゴシック" pitchFamily="34" charset="-128"/>
              </a:rPr>
              <a:t>	                4. add (</a:t>
            </a:r>
            <a:r>
              <a:rPr lang="en-US" altLang="en-US" sz="1800" i="1" dirty="0" err="1" smtClean="0">
                <a:ea typeface="ＭＳ Ｐゴシック" pitchFamily="34" charset="-128"/>
              </a:rPr>
              <a:t>e</a:t>
            </a:r>
            <a:r>
              <a:rPr lang="en-US" altLang="en-US" sz="1800" i="1" baseline="-25000" dirty="0" err="1" smtClean="0">
                <a:ea typeface="ＭＳ Ｐゴシック" pitchFamily="34" charset="-128"/>
              </a:rPr>
              <a:t>i</a:t>
            </a:r>
            <a:r>
              <a:rPr lang="en-US" altLang="en-US" sz="1800" i="1" dirty="0" smtClean="0">
                <a:ea typeface="ＭＳ Ｐゴシック" pitchFamily="34" charset="-128"/>
              </a:rPr>
              <a:t> , c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i </a:t>
            </a:r>
            <a:r>
              <a:rPr lang="en-US" altLang="en-US" sz="1800" dirty="0" smtClean="0">
                <a:ea typeface="ＭＳ Ｐゴシック" pitchFamily="34" charset="-128"/>
              </a:rPr>
              <a:t>) to </a:t>
            </a:r>
            <a:r>
              <a:rPr lang="en-US" altLang="en-US" sz="1800" i="1" dirty="0" smtClean="0">
                <a:ea typeface="ＭＳ Ｐゴシック" pitchFamily="34" charset="-128"/>
              </a:rPr>
              <a:t>R</a:t>
            </a:r>
            <a:r>
              <a:rPr lang="en-US" altLang="en-US" sz="1800" i="1" baseline="-25000" dirty="0" smtClean="0">
                <a:ea typeface="ＭＳ Ｐゴシック" pitchFamily="34" charset="-128"/>
              </a:rPr>
              <a:t>C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86" y="4453948"/>
            <a:ext cx="5608638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45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E-R Diagram for a University Enterprise</a:t>
            </a:r>
            <a:endParaRPr lang="en-US" dirty="0">
              <a:ea typeface="+mj-ea"/>
            </a:endParaRP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4" y="927099"/>
            <a:ext cx="6602818" cy="550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838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E-R Diagram for a University Enterprise</a:t>
            </a:r>
            <a:endParaRPr lang="en-US" dirty="0">
              <a:ea typeface="+mj-ea"/>
            </a:endParaRPr>
          </a:p>
        </p:txBody>
      </p:sp>
      <p:pic>
        <p:nvPicPr>
          <p:cNvPr id="3993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84" y="927099"/>
            <a:ext cx="6602818" cy="5502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620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Database Design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388745"/>
            <a:ext cx="7348220" cy="402145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Design Phases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Requirements specification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Data to be managed in the enterprise</a:t>
            </a:r>
          </a:p>
          <a:p>
            <a:pPr lvl="2"/>
            <a:r>
              <a:rPr lang="en-US" altLang="zh-CN" sz="1800" dirty="0" smtClean="0">
                <a:ea typeface="宋体" charset="-122"/>
              </a:rPr>
              <a:t>Functional requirements of the enterprise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Conceptual design – ER modeling</a:t>
            </a:r>
          </a:p>
          <a:p>
            <a:pPr lvl="1"/>
            <a:r>
              <a:rPr lang="en-US" altLang="zh-CN" sz="1800" dirty="0" smtClean="0">
                <a:solidFill>
                  <a:srgbClr val="FF0000"/>
                </a:solidFill>
                <a:ea typeface="宋体" charset="-122"/>
              </a:rPr>
              <a:t>Logical design   -   Converting to Relational model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Physical design</a:t>
            </a:r>
          </a:p>
        </p:txBody>
      </p:sp>
    </p:spTree>
    <p:extLst>
      <p:ext uri="{BB962C8B-B14F-4D97-AF65-F5344CB8AC3E}">
        <p14:creationId xmlns:p14="http://schemas.microsoft.com/office/powerpoint/2010/main" val="18805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599" y="380136"/>
            <a:ext cx="9372599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 smtClean="0">
                <a:ea typeface="宋体" charset="-122"/>
              </a:rPr>
              <a:t>Reduction of an E-R Diagram </a:t>
            </a:r>
            <a:br>
              <a:rPr lang="en-US" altLang="zh-CN" sz="2800" dirty="0" smtClean="0">
                <a:ea typeface="宋体" charset="-122"/>
              </a:rPr>
            </a:br>
            <a:r>
              <a:rPr lang="en-US" altLang="zh-CN" sz="2800" dirty="0" smtClean="0">
                <a:ea typeface="宋体" charset="-122"/>
              </a:rPr>
              <a:t>to Relation Schemas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262785"/>
            <a:ext cx="7029450" cy="41148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 database which conforms to an E-R diagram can be represented by a collection of relation schemas.</a:t>
            </a:r>
          </a:p>
          <a:p>
            <a:r>
              <a:rPr lang="en-US" altLang="zh-CN" dirty="0" smtClean="0">
                <a:ea typeface="宋体" charset="-122"/>
              </a:rPr>
              <a:t>For each entity set and relationship set there is a unique relation which is assigned the name of the corresponding entity set or relationship set.</a:t>
            </a:r>
          </a:p>
          <a:p>
            <a:r>
              <a:rPr lang="en-US" altLang="zh-CN" dirty="0" smtClean="0">
                <a:ea typeface="宋体" charset="-122"/>
              </a:rPr>
              <a:t>Primary keys allow entity sets and relationship sets to be expressed uniformly as </a:t>
            </a:r>
            <a:r>
              <a:rPr lang="en-US" altLang="zh-CN" i="1" dirty="0" smtClean="0">
                <a:ea typeface="宋体" charset="-122"/>
              </a:rPr>
              <a:t>relations </a:t>
            </a:r>
            <a:r>
              <a:rPr lang="en-US" altLang="zh-CN" dirty="0" smtClean="0">
                <a:ea typeface="宋体" charset="-122"/>
              </a:rPr>
              <a:t>which represent the contents of the database.</a:t>
            </a:r>
          </a:p>
          <a:p>
            <a:r>
              <a:rPr lang="en-US" altLang="zh-CN" dirty="0" smtClean="0">
                <a:ea typeface="宋体" charset="-122"/>
              </a:rPr>
              <a:t>Converting an E-R diagram to a table format is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the basis</a:t>
            </a:r>
            <a:r>
              <a:rPr lang="en-US" altLang="zh-CN" dirty="0" smtClean="0">
                <a:ea typeface="宋体" charset="-122"/>
              </a:rPr>
              <a:t> for deriving a relational database design from an E-R diagram.</a:t>
            </a:r>
          </a:p>
        </p:txBody>
      </p:sp>
    </p:spTree>
    <p:extLst>
      <p:ext uri="{BB962C8B-B14F-4D97-AF65-F5344CB8AC3E}">
        <p14:creationId xmlns:p14="http://schemas.microsoft.com/office/powerpoint/2010/main" val="3147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Representing Entity Sets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141413"/>
            <a:ext cx="7223125" cy="2528887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 strong entity set reduces to a schema with the same attributes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900" dirty="0" smtClean="0">
                <a:ea typeface="ＭＳ Ｐゴシック" pitchFamily="34" charset="-128"/>
              </a:rPr>
              <a:t/>
            </a:r>
            <a:br>
              <a:rPr lang="en-US" altLang="en-US" sz="900" dirty="0" smtClean="0">
                <a:ea typeface="ＭＳ Ｐゴシック" pitchFamily="34" charset="-128"/>
              </a:rPr>
            </a:br>
            <a:r>
              <a:rPr lang="en-US" altLang="en-US" sz="900" dirty="0" smtClean="0">
                <a:ea typeface="ＭＳ Ｐゴシック" pitchFamily="34" charset="-128"/>
              </a:rPr>
              <a:t>            </a:t>
            </a:r>
            <a:r>
              <a:rPr lang="en-US" altLang="en-US" i="1" dirty="0" smtClean="0">
                <a:ea typeface="ＭＳ Ｐゴシック" pitchFamily="34" charset="-128"/>
              </a:rPr>
              <a:t>student(</a:t>
            </a:r>
            <a:r>
              <a:rPr lang="en-US" altLang="en-US" i="1" u="sng" dirty="0" smtClean="0">
                <a:ea typeface="ＭＳ Ｐゴシック" pitchFamily="34" charset="-128"/>
              </a:rPr>
              <a:t>ID</a:t>
            </a:r>
            <a:r>
              <a:rPr lang="en-US" altLang="en-US" i="1" dirty="0" smtClean="0">
                <a:ea typeface="ＭＳ Ｐゴシック" pitchFamily="34" charset="-128"/>
              </a:rPr>
              <a:t>, name, </a:t>
            </a:r>
            <a:r>
              <a:rPr lang="en-US" altLang="en-US" i="1" dirty="0" err="1" smtClean="0">
                <a:ea typeface="ＭＳ Ｐゴシック" pitchFamily="34" charset="-128"/>
              </a:rPr>
              <a:t>tot_cred</a:t>
            </a:r>
            <a:r>
              <a:rPr lang="en-US" altLang="en-US" i="1" dirty="0" smtClean="0">
                <a:ea typeface="ＭＳ Ｐゴシック" pitchFamily="34" charset="-128"/>
              </a:rPr>
              <a:t>)</a:t>
            </a:r>
          </a:p>
          <a:p>
            <a:pPr>
              <a:buFont typeface="Monotype Sorts" pitchFamily="2" charset="2"/>
              <a:buNone/>
            </a:pP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A weak entity set becomes a table that includes a column for the primary key of the identifying strong entity set </a:t>
            </a:r>
          </a:p>
          <a:p>
            <a:pPr>
              <a:buFont typeface="Monotype Sorts" pitchFamily="2" charset="2"/>
              <a:buNone/>
            </a:pPr>
            <a:r>
              <a:rPr lang="en-US" altLang="en-US" sz="800" dirty="0" smtClean="0">
                <a:ea typeface="ＭＳ Ｐゴシック" pitchFamily="34" charset="-128"/>
              </a:rPr>
              <a:t/>
            </a:r>
            <a:br>
              <a:rPr lang="en-US" altLang="en-US" sz="800" dirty="0" smtClean="0">
                <a:ea typeface="ＭＳ Ｐゴシック" pitchFamily="34" charset="-128"/>
              </a:rPr>
            </a:br>
            <a:r>
              <a:rPr lang="en-US" altLang="en-US" sz="800" dirty="0" smtClean="0">
                <a:ea typeface="ＭＳ Ｐゴシック" pitchFamily="34" charset="-128"/>
              </a:rPr>
              <a:t>           </a:t>
            </a:r>
            <a:r>
              <a:rPr lang="en-US" altLang="en-US" i="1" dirty="0" smtClean="0">
                <a:ea typeface="ＭＳ Ｐゴシック" pitchFamily="34" charset="-128"/>
              </a:rPr>
              <a:t>section ( </a:t>
            </a:r>
            <a:r>
              <a:rPr lang="en-US" altLang="en-US" i="1" u="sng" dirty="0" err="1" smtClean="0">
                <a:ea typeface="ＭＳ Ｐゴシック" pitchFamily="34" charset="-128"/>
              </a:rPr>
              <a:t>course_id</a:t>
            </a:r>
            <a:r>
              <a:rPr lang="en-US" altLang="en-US" i="1" u="sng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sec_id</a:t>
            </a:r>
            <a:r>
              <a:rPr lang="en-US" altLang="en-US" i="1" u="sng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sem</a:t>
            </a:r>
            <a:r>
              <a:rPr lang="en-US" altLang="en-US" i="1" u="sng" dirty="0" smtClean="0">
                <a:ea typeface="ＭＳ Ｐゴシック" pitchFamily="34" charset="-128"/>
              </a:rPr>
              <a:t>, year</a:t>
            </a:r>
            <a:r>
              <a:rPr lang="en-US" altLang="en-US" i="1" dirty="0" smtClean="0">
                <a:ea typeface="ＭＳ Ｐゴシック" pitchFamily="34" charset="-128"/>
              </a:rPr>
              <a:t> )</a:t>
            </a:r>
          </a:p>
        </p:txBody>
      </p:sp>
      <p:pic>
        <p:nvPicPr>
          <p:cNvPr id="9220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152612"/>
            <a:ext cx="5707063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1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3113" y="-11113"/>
            <a:ext cx="8370887" cy="609601"/>
          </a:xfrm>
        </p:spPr>
        <p:txBody>
          <a:bodyPr/>
          <a:lstStyle/>
          <a:p>
            <a:pPr>
              <a:defRPr/>
            </a:pPr>
            <a:r>
              <a:rPr lang="en-US" sz="2400" dirty="0" smtClean="0">
                <a:ea typeface="+mj-ea"/>
              </a:rPr>
              <a:t>Representation of Entity Sets with Composite Attributes</a:t>
            </a:r>
            <a:endParaRPr lang="en-US" sz="2400" dirty="0">
              <a:ea typeface="+mj-ea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49563" y="1104900"/>
            <a:ext cx="6026150" cy="5097463"/>
          </a:xfrm>
          <a:noFill/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Composite attributes are flattened out by creating a separate attribute for each component attribute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Example: given entity set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with composite attribute </a:t>
            </a:r>
            <a:r>
              <a:rPr lang="en-US" altLang="en-US" i="1" dirty="0" smtClean="0">
                <a:ea typeface="ＭＳ Ｐゴシック" pitchFamily="34" charset="-128"/>
              </a:rPr>
              <a:t>name</a:t>
            </a:r>
            <a:r>
              <a:rPr lang="en-US" altLang="en-US" dirty="0" smtClean="0">
                <a:ea typeface="ＭＳ Ｐゴシック" pitchFamily="34" charset="-128"/>
              </a:rPr>
              <a:t> with component attributes </a:t>
            </a:r>
            <a:r>
              <a:rPr lang="en-US" altLang="en-US" i="1" dirty="0" err="1" smtClean="0">
                <a:ea typeface="ＭＳ Ｐゴシック" pitchFamily="34" charset="-128"/>
              </a:rPr>
              <a:t>first_name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and </a:t>
            </a:r>
            <a:r>
              <a:rPr lang="en-US" altLang="en-US" i="1" dirty="0" err="1" smtClean="0">
                <a:ea typeface="ＭＳ Ｐゴシック" pitchFamily="34" charset="-128"/>
              </a:rPr>
              <a:t>last_name</a:t>
            </a:r>
            <a:r>
              <a:rPr lang="en-US" altLang="en-US" dirty="0" smtClean="0">
                <a:ea typeface="ＭＳ Ｐゴシック" pitchFamily="34" charset="-128"/>
              </a:rPr>
              <a:t> the schema corresponding to the entity set has two attributes </a:t>
            </a:r>
            <a:r>
              <a:rPr lang="en-US" altLang="en-US" i="1" dirty="0" err="1" smtClean="0">
                <a:ea typeface="ＭＳ Ｐゴシック" pitchFamily="34" charset="-128"/>
              </a:rPr>
              <a:t>name_first_name</a:t>
            </a:r>
            <a:r>
              <a:rPr lang="en-US" altLang="en-US" dirty="0" smtClean="0">
                <a:ea typeface="ＭＳ Ｐゴシック" pitchFamily="34" charset="-128"/>
              </a:rPr>
              <a:t>  and </a:t>
            </a:r>
            <a:r>
              <a:rPr lang="en-US" altLang="en-US" i="1" dirty="0" err="1" smtClean="0">
                <a:ea typeface="ＭＳ Ｐゴシック" pitchFamily="34" charset="-128"/>
              </a:rPr>
              <a:t>name_last_name</a:t>
            </a:r>
            <a:endParaRPr lang="en-US" altLang="en-US" i="1" dirty="0" smtClean="0">
              <a:ea typeface="ＭＳ Ｐゴシック" pitchFamily="34" charset="-128"/>
            </a:endParaRP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Prefix omitted if there is no ambiguity (</a:t>
            </a:r>
            <a:r>
              <a:rPr lang="en-US" altLang="en-US" i="1" dirty="0" err="1" smtClean="0">
                <a:ea typeface="ＭＳ Ｐゴシック" pitchFamily="34" charset="-128"/>
              </a:rPr>
              <a:t>name_first_name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could be </a:t>
            </a:r>
            <a:r>
              <a:rPr lang="en-US" altLang="en-US" i="1" dirty="0" err="1" smtClean="0">
                <a:ea typeface="ＭＳ Ｐゴシック" pitchFamily="34" charset="-128"/>
              </a:rPr>
              <a:t>first_name</a:t>
            </a:r>
            <a:r>
              <a:rPr lang="en-US" altLang="en-US" i="1" dirty="0" smtClean="0">
                <a:ea typeface="ＭＳ Ｐゴシック" pitchFamily="34" charset="-128"/>
              </a:rPr>
              <a:t>)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Ignoring </a:t>
            </a:r>
            <a:r>
              <a:rPr lang="en-US" altLang="en-US" dirty="0" smtClean="0">
                <a:solidFill>
                  <a:srgbClr val="FF0000"/>
                </a:solidFill>
                <a:ea typeface="ＭＳ Ｐゴシック" pitchFamily="34" charset="-128"/>
              </a:rPr>
              <a:t>multivalued attributes</a:t>
            </a:r>
            <a:r>
              <a:rPr lang="en-US" altLang="en-US" dirty="0" smtClean="0">
                <a:ea typeface="ＭＳ Ｐゴシック" pitchFamily="34" charset="-128"/>
              </a:rPr>
              <a:t>, extended instructor schema is</a:t>
            </a:r>
          </a:p>
          <a:p>
            <a:pPr lvl="1"/>
            <a:r>
              <a:rPr lang="en-US" altLang="en-US" i="1" dirty="0" smtClean="0">
                <a:ea typeface="ＭＳ Ｐゴシック" pitchFamily="34" charset="-128"/>
              </a:rPr>
              <a:t>instructor(ID, </a:t>
            </a:r>
            <a:br>
              <a:rPr lang="en-US" altLang="en-US" i="1" dirty="0" smtClean="0">
                <a:ea typeface="ＭＳ Ｐゴシック" pitchFamily="34" charset="-128"/>
              </a:rPr>
            </a:br>
            <a:r>
              <a:rPr lang="en-US" altLang="en-US" i="1" dirty="0" smtClean="0">
                <a:ea typeface="ＭＳ Ｐゴシック" pitchFamily="34" charset="-128"/>
              </a:rPr>
              <a:t>      </a:t>
            </a:r>
            <a:r>
              <a:rPr lang="en-US" altLang="en-US" i="1" dirty="0" err="1" smtClean="0">
                <a:ea typeface="ＭＳ Ｐゴシック" pitchFamily="34" charset="-128"/>
              </a:rPr>
              <a:t>first_name</a:t>
            </a:r>
            <a:r>
              <a:rPr lang="en-US" altLang="en-US" i="1" dirty="0" smtClean="0">
                <a:ea typeface="ＭＳ Ｐゴシック" pitchFamily="34" charset="-128"/>
              </a:rPr>
              <a:t>, </a:t>
            </a:r>
            <a:r>
              <a:rPr lang="en-US" altLang="en-US" i="1" dirty="0" err="1" smtClean="0">
                <a:ea typeface="ＭＳ Ｐゴシック" pitchFamily="34" charset="-128"/>
              </a:rPr>
              <a:t>middle_initial</a:t>
            </a:r>
            <a:r>
              <a:rPr lang="en-US" altLang="en-US" i="1" dirty="0" smtClean="0">
                <a:ea typeface="ＭＳ Ｐゴシック" pitchFamily="34" charset="-128"/>
              </a:rPr>
              <a:t>,  </a:t>
            </a:r>
            <a:r>
              <a:rPr lang="en-US" altLang="en-US" i="1" dirty="0" err="1" smtClean="0">
                <a:ea typeface="ＭＳ Ｐゴシック" pitchFamily="34" charset="-128"/>
              </a:rPr>
              <a:t>last_name</a:t>
            </a:r>
            <a:r>
              <a:rPr lang="en-US" altLang="en-US" i="1" dirty="0" smtClean="0">
                <a:ea typeface="ＭＳ Ｐゴシック" pitchFamily="34" charset="-128"/>
              </a:rPr>
              <a:t>,</a:t>
            </a:r>
            <a:br>
              <a:rPr lang="en-US" altLang="en-US" i="1" dirty="0" smtClean="0">
                <a:ea typeface="ＭＳ Ｐゴシック" pitchFamily="34" charset="-128"/>
              </a:rPr>
            </a:br>
            <a:r>
              <a:rPr lang="en-US" altLang="en-US" i="1" dirty="0" smtClean="0">
                <a:ea typeface="ＭＳ Ｐゴシック" pitchFamily="34" charset="-128"/>
              </a:rPr>
              <a:t>      </a:t>
            </a:r>
            <a:r>
              <a:rPr lang="en-US" altLang="en-US" i="1" dirty="0" err="1" smtClean="0">
                <a:ea typeface="ＭＳ Ｐゴシック" pitchFamily="34" charset="-128"/>
              </a:rPr>
              <a:t>street_number</a:t>
            </a:r>
            <a:r>
              <a:rPr lang="en-US" altLang="en-US" i="1" dirty="0" smtClean="0">
                <a:ea typeface="ＭＳ Ｐゴシック" pitchFamily="34" charset="-128"/>
              </a:rPr>
              <a:t>, </a:t>
            </a:r>
            <a:r>
              <a:rPr lang="en-US" altLang="en-US" i="1" dirty="0" err="1" smtClean="0">
                <a:ea typeface="ＭＳ Ｐゴシック" pitchFamily="34" charset="-128"/>
              </a:rPr>
              <a:t>street_name</a:t>
            </a:r>
            <a:r>
              <a:rPr lang="en-US" altLang="en-US" i="1" dirty="0" smtClean="0">
                <a:ea typeface="ＭＳ Ｐゴシック" pitchFamily="34" charset="-128"/>
              </a:rPr>
              <a:t>,  </a:t>
            </a:r>
            <a:br>
              <a:rPr lang="en-US" altLang="en-US" i="1" dirty="0" smtClean="0">
                <a:ea typeface="ＭＳ Ｐゴシック" pitchFamily="34" charset="-128"/>
              </a:rPr>
            </a:br>
            <a:r>
              <a:rPr lang="en-US" altLang="en-US" i="1" dirty="0" smtClean="0">
                <a:ea typeface="ＭＳ Ｐゴシック" pitchFamily="34" charset="-128"/>
              </a:rPr>
              <a:t>           </a:t>
            </a:r>
            <a:r>
              <a:rPr lang="en-US" altLang="en-US" i="1" dirty="0" err="1" smtClean="0">
                <a:ea typeface="ＭＳ Ｐゴシック" pitchFamily="34" charset="-128"/>
              </a:rPr>
              <a:t>apt_number</a:t>
            </a:r>
            <a:r>
              <a:rPr lang="en-US" altLang="en-US" i="1" dirty="0" smtClean="0">
                <a:ea typeface="ＭＳ Ｐゴシック" pitchFamily="34" charset="-128"/>
              </a:rPr>
              <a:t>, city, state, </a:t>
            </a:r>
            <a:r>
              <a:rPr lang="en-US" altLang="en-US" i="1" dirty="0" err="1" smtClean="0">
                <a:ea typeface="ＭＳ Ｐゴシック" pitchFamily="34" charset="-128"/>
              </a:rPr>
              <a:t>zip_code</a:t>
            </a:r>
            <a:r>
              <a:rPr lang="en-US" altLang="en-US" i="1" dirty="0" smtClean="0">
                <a:ea typeface="ＭＳ Ｐゴシック" pitchFamily="34" charset="-128"/>
              </a:rPr>
              <a:t>,  </a:t>
            </a:r>
            <a:br>
              <a:rPr lang="en-US" altLang="en-US" i="1" dirty="0" smtClean="0">
                <a:ea typeface="ＭＳ Ｐゴシック" pitchFamily="34" charset="-128"/>
              </a:rPr>
            </a:br>
            <a:r>
              <a:rPr lang="en-US" altLang="en-US" i="1" dirty="0" smtClean="0">
                <a:ea typeface="ＭＳ Ｐゴシック" pitchFamily="34" charset="-128"/>
              </a:rPr>
              <a:t>      </a:t>
            </a:r>
            <a:r>
              <a:rPr lang="en-US" altLang="en-US" i="1" dirty="0" err="1" smtClean="0">
                <a:ea typeface="ＭＳ Ｐゴシック" pitchFamily="34" charset="-128"/>
              </a:rPr>
              <a:t>date_of_birth</a:t>
            </a:r>
            <a:r>
              <a:rPr lang="en-US" altLang="en-US" i="1" dirty="0" smtClean="0">
                <a:ea typeface="ＭＳ Ｐゴシック" pitchFamily="34" charset="-128"/>
              </a:rPr>
              <a:t>)</a:t>
            </a:r>
          </a:p>
          <a:p>
            <a:pPr lvl="1"/>
            <a:endParaRPr lang="en-US" altLang="en-US" dirty="0" smtClean="0">
              <a:ea typeface="ＭＳ Ｐゴシック" pitchFamily="34" charset="-128"/>
            </a:endParaRP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2375"/>
            <a:ext cx="2284413" cy="484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357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31825" y="47625"/>
            <a:ext cx="8537575" cy="6096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Representation of Entity Sets with </a:t>
            </a:r>
            <a:r>
              <a:rPr lang="en-US" sz="2400" dirty="0" smtClean="0">
                <a:ea typeface="+mj-ea"/>
              </a:rPr>
              <a:t>Multivalued </a:t>
            </a:r>
            <a:r>
              <a:rPr lang="en-US" sz="2400" dirty="0">
                <a:ea typeface="+mj-ea"/>
              </a:rPr>
              <a:t>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5050" y="1165225"/>
            <a:ext cx="7516668" cy="5160963"/>
          </a:xfrm>
          <a:noFill/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 multivalued attribute </a:t>
            </a:r>
            <a:r>
              <a:rPr lang="en-US" altLang="en-US" i="1" dirty="0" smtClean="0">
                <a:ea typeface="ＭＳ Ｐゴシック" pitchFamily="34" charset="-128"/>
              </a:rPr>
              <a:t>M</a:t>
            </a:r>
            <a:r>
              <a:rPr lang="en-US" altLang="en-US" dirty="0" smtClean="0">
                <a:ea typeface="ＭＳ Ｐゴシック" pitchFamily="34" charset="-128"/>
              </a:rPr>
              <a:t> of an entity </a:t>
            </a:r>
            <a:r>
              <a:rPr lang="en-US" altLang="en-US" i="1" dirty="0" smtClean="0">
                <a:ea typeface="ＭＳ Ｐゴシック" pitchFamily="34" charset="-128"/>
              </a:rPr>
              <a:t>E</a:t>
            </a:r>
            <a:r>
              <a:rPr lang="en-US" altLang="en-US" dirty="0" smtClean="0">
                <a:ea typeface="ＭＳ Ｐゴシック" pitchFamily="34" charset="-128"/>
              </a:rPr>
              <a:t> is represented by a separate schema </a:t>
            </a:r>
            <a:r>
              <a:rPr lang="en-US" altLang="en-US" i="1" dirty="0" smtClean="0">
                <a:ea typeface="ＭＳ Ｐゴシック" pitchFamily="34" charset="-128"/>
              </a:rPr>
              <a:t>EM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Schema </a:t>
            </a:r>
            <a:r>
              <a:rPr lang="en-US" altLang="en-US" i="1" dirty="0" smtClean="0">
                <a:ea typeface="ＭＳ Ｐゴシック" pitchFamily="34" charset="-128"/>
              </a:rPr>
              <a:t>EM</a:t>
            </a:r>
            <a:r>
              <a:rPr lang="en-US" altLang="en-US" dirty="0" smtClean="0">
                <a:ea typeface="ＭＳ Ｐゴシック" pitchFamily="34" charset="-128"/>
              </a:rPr>
              <a:t> has attributes corresponding to the primary key of </a:t>
            </a:r>
            <a:r>
              <a:rPr lang="en-US" altLang="en-US" i="1" dirty="0" smtClean="0">
                <a:ea typeface="ＭＳ Ｐゴシック" pitchFamily="34" charset="-128"/>
              </a:rPr>
              <a:t>E</a:t>
            </a:r>
            <a:r>
              <a:rPr lang="en-US" altLang="en-US" dirty="0" smtClean="0">
                <a:ea typeface="ＭＳ Ｐゴシック" pitchFamily="34" charset="-128"/>
              </a:rPr>
              <a:t> and an attribute corresponding to multivalued attribute </a:t>
            </a:r>
            <a:r>
              <a:rPr lang="en-US" altLang="en-US" i="1" dirty="0" smtClean="0">
                <a:ea typeface="ＭＳ Ｐゴシック" pitchFamily="34" charset="-128"/>
              </a:rPr>
              <a:t>M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Example:  Multivalued attribute </a:t>
            </a:r>
            <a:r>
              <a:rPr lang="en-US" altLang="en-US" i="1" dirty="0" err="1" smtClean="0">
                <a:ea typeface="ＭＳ Ｐゴシック" pitchFamily="34" charset="-128"/>
              </a:rPr>
              <a:t>phone_number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dirty="0" smtClean="0">
                <a:ea typeface="ＭＳ Ｐゴシック" pitchFamily="34" charset="-128"/>
              </a:rPr>
              <a:t>of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is represented by a schema: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    </a:t>
            </a:r>
            <a:r>
              <a:rPr lang="en-US" altLang="en-US" i="1" dirty="0" err="1" smtClean="0">
                <a:ea typeface="ＭＳ Ｐゴシック" pitchFamily="34" charset="-128"/>
              </a:rPr>
              <a:t>inst_phone</a:t>
            </a:r>
            <a:r>
              <a:rPr lang="en-US" altLang="en-US" i="1" dirty="0" smtClean="0">
                <a:ea typeface="ＭＳ Ｐゴシック" pitchFamily="34" charset="-128"/>
              </a:rPr>
              <a:t>= </a:t>
            </a:r>
            <a:r>
              <a:rPr lang="en-US" altLang="en-US" dirty="0" smtClean="0">
                <a:ea typeface="ＭＳ Ｐゴシック" pitchFamily="34" charset="-128"/>
              </a:rPr>
              <a:t>(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  <a:r>
              <a:rPr lang="en-US" altLang="en-US" i="1" u="sng" dirty="0" smtClean="0">
                <a:ea typeface="ＭＳ Ｐゴシック" pitchFamily="34" charset="-128"/>
              </a:rPr>
              <a:t>ID</a:t>
            </a:r>
            <a:r>
              <a:rPr lang="en-US" altLang="en-US" i="1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phone_number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  <a:r>
              <a:rPr lang="en-US" altLang="en-US" i="1" dirty="0" smtClean="0">
                <a:ea typeface="ＭＳ Ｐゴシック" pitchFamily="34" charset="-128"/>
              </a:rPr>
              <a:t>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Each value of the multivalued attribute maps to a separate tuple of the relation on schema </a:t>
            </a:r>
            <a:r>
              <a:rPr lang="en-US" altLang="en-US" i="1" dirty="0" smtClean="0">
                <a:ea typeface="ＭＳ Ｐゴシック" pitchFamily="34" charset="-128"/>
              </a:rPr>
              <a:t>EM</a:t>
            </a:r>
            <a:endParaRPr lang="en-US" altLang="en-US" dirty="0" smtClean="0">
              <a:ea typeface="ＭＳ Ｐゴシック" pitchFamily="34" charset="-128"/>
            </a:endParaRP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For example, an </a:t>
            </a:r>
            <a:r>
              <a:rPr lang="en-US" altLang="en-US" i="1" dirty="0" smtClean="0">
                <a:ea typeface="ＭＳ Ｐゴシック" pitchFamily="34" charset="-128"/>
              </a:rPr>
              <a:t>instructor</a:t>
            </a:r>
            <a:r>
              <a:rPr lang="en-US" altLang="en-US" dirty="0" smtClean="0">
                <a:ea typeface="ＭＳ Ｐゴシック" pitchFamily="34" charset="-128"/>
              </a:rPr>
              <a:t> entity with primary key  22222 and phone numbers 456-7890 and 123-4567 maps to two tuples:   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>   (22222, 456-7890) and (22222, 123-4567)</a:t>
            </a:r>
            <a:r>
              <a:rPr lang="en-US" altLang="en-US" sz="2000" dirty="0" smtClean="0">
                <a:ea typeface="ＭＳ Ｐゴシック" pitchFamily="34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721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66750" y="96838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dirty="0"/>
              <a:t>Representing Relationship Sets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189038"/>
            <a:ext cx="7335837" cy="1966912"/>
          </a:xfrm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A many-to-many relationship set is represented as a relation with attributes for the primary keys of the two participating entity sets, and any descriptive attributes of the relationship set. 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Example: schema for relationship set </a:t>
            </a:r>
            <a:r>
              <a:rPr lang="en-US" altLang="en-US" i="1" dirty="0" smtClean="0">
                <a:ea typeface="ＭＳ Ｐゴシック" pitchFamily="34" charset="-128"/>
              </a:rPr>
              <a:t>advisor</a:t>
            </a:r>
          </a:p>
          <a:p>
            <a:pPr>
              <a:buFont typeface="Monotype Sorts" pitchFamily="2" charset="2"/>
              <a:buNone/>
            </a:pPr>
            <a:endParaRPr lang="en-US" altLang="en-US" sz="800" i="1" dirty="0" smtClean="0">
              <a:ea typeface="ＭＳ Ｐゴシック" pitchFamily="34" charset="-128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 smtClean="0">
                <a:ea typeface="ＭＳ Ｐゴシック" pitchFamily="34" charset="-128"/>
              </a:rPr>
              <a:t>	         </a:t>
            </a:r>
            <a:r>
              <a:rPr lang="en-US" altLang="en-US" i="1" dirty="0" smtClean="0">
                <a:ea typeface="ＭＳ Ｐゴシック" pitchFamily="34" charset="-128"/>
              </a:rPr>
              <a:t>advisor = </a:t>
            </a:r>
            <a:r>
              <a:rPr lang="en-US" altLang="en-US" dirty="0" smtClean="0">
                <a:ea typeface="ＭＳ Ｐゴシック" pitchFamily="34" charset="-128"/>
              </a:rPr>
              <a:t>(</a:t>
            </a:r>
            <a:r>
              <a:rPr lang="en-US" altLang="en-US" i="1" u="sng" dirty="0" err="1" smtClean="0">
                <a:ea typeface="ＭＳ Ｐゴシック" pitchFamily="34" charset="-128"/>
              </a:rPr>
              <a:t>s_id</a:t>
            </a:r>
            <a:r>
              <a:rPr lang="en-US" altLang="en-US" i="1" u="sng" dirty="0" smtClean="0">
                <a:ea typeface="ＭＳ Ｐゴシック" pitchFamily="34" charset="-128"/>
              </a:rPr>
              <a:t>, </a:t>
            </a:r>
            <a:r>
              <a:rPr lang="en-US" altLang="en-US" i="1" u="sng" dirty="0" err="1" smtClean="0">
                <a:ea typeface="ＭＳ Ｐゴシック" pitchFamily="34" charset="-128"/>
              </a:rPr>
              <a:t>i_id</a:t>
            </a:r>
            <a:r>
              <a:rPr lang="en-US" altLang="en-US" dirty="0" smtClean="0">
                <a:ea typeface="ＭＳ Ｐゴシック" pitchFamily="34" charset="-128"/>
              </a:rPr>
              <a:t>)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235" y="4005695"/>
            <a:ext cx="601980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725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Redundancy of Schemas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636588" y="1079500"/>
            <a:ext cx="775811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altLang="en-US" sz="1800" dirty="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 algn="l">
              <a:lnSpc>
                <a:spcPct val="90000"/>
              </a:lnSpc>
            </a:pPr>
            <a:r>
              <a:rPr lang="en-US" altLang="en-US" sz="1800" dirty="0"/>
              <a:t>Example: Instead of creating a </a:t>
            </a:r>
            <a:r>
              <a:rPr lang="en-US" altLang="en-US" sz="1800" dirty="0" smtClean="0"/>
              <a:t>relation schema </a:t>
            </a:r>
            <a:r>
              <a:rPr lang="en-US" altLang="en-US" sz="1800" dirty="0"/>
              <a:t>for relationship set </a:t>
            </a:r>
            <a:r>
              <a:rPr lang="en-US" altLang="en-US" sz="1800" i="1" dirty="0" err="1"/>
              <a:t>inst_dept</a:t>
            </a:r>
            <a:r>
              <a:rPr lang="en-US" altLang="en-US" sz="1800" dirty="0"/>
              <a:t>, add an attribute </a:t>
            </a:r>
            <a:r>
              <a:rPr lang="en-US" altLang="en-US" sz="1800" i="1" dirty="0" err="1"/>
              <a:t>dept_name</a:t>
            </a:r>
            <a:r>
              <a:rPr lang="en-US" altLang="en-US" sz="1800" dirty="0"/>
              <a:t> to the schema arising from entity set </a:t>
            </a:r>
            <a:r>
              <a:rPr lang="en-US" altLang="en-US" sz="1800" i="1" dirty="0"/>
              <a:t>instructor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9" y="3111645"/>
            <a:ext cx="6486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3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Redundancy of Tables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If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participation is total </a:t>
            </a:r>
            <a:r>
              <a:rPr lang="en-US" altLang="zh-CN" dirty="0" smtClean="0">
                <a:ea typeface="宋体" charset="-122"/>
              </a:rPr>
              <a:t>on the many side, replacing a table by an extra attribute in the relation corresponding to the “many” side could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result in Not null constraint.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altLang="zh-CN" dirty="0" smtClean="0">
                <a:ea typeface="宋体" charset="-122"/>
              </a:rPr>
              <a:t>The table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E.g. The </a:t>
            </a:r>
            <a:r>
              <a:rPr lang="en-US" altLang="zh-CN" i="1" dirty="0" smtClean="0">
                <a:ea typeface="宋体" charset="-122"/>
              </a:rPr>
              <a:t>section</a:t>
            </a:r>
            <a:r>
              <a:rPr lang="en-US" altLang="zh-CN" dirty="0" smtClean="0">
                <a:ea typeface="宋体" charset="-122"/>
              </a:rPr>
              <a:t> table already contains the information that would appear in the </a:t>
            </a:r>
            <a:r>
              <a:rPr lang="en-US" altLang="zh-CN" dirty="0" err="1" smtClean="0">
                <a:ea typeface="宋体" charset="-122"/>
              </a:rPr>
              <a:t>sec_course</a:t>
            </a:r>
            <a:r>
              <a:rPr lang="en-US" altLang="zh-CN" dirty="0" smtClean="0">
                <a:ea typeface="宋体" charset="-122"/>
              </a:rPr>
              <a:t> table.</a:t>
            </a:r>
          </a:p>
          <a:p>
            <a:pPr>
              <a:buFont typeface="Monotype Sorts" pitchFamily="2" charset="2"/>
              <a:buNone/>
            </a:pPr>
            <a:endParaRPr lang="en-US" altLang="zh-CN" sz="1800" dirty="0" smtClean="0">
              <a:ea typeface="宋体" charset="-122"/>
            </a:endParaRPr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082" y="4986627"/>
            <a:ext cx="5707063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26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Determining Keys from E-R Sets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smtClean="0">
                <a:ea typeface="宋体" charset="-122"/>
              </a:rPr>
              <a:t>Strong entity set</a:t>
            </a:r>
            <a:r>
              <a:rPr lang="en-US" altLang="zh-CN" smtClean="0">
                <a:ea typeface="宋体" charset="-122"/>
              </a:rPr>
              <a:t>.  The primary key of the entity set becomes the primary key of the relation.</a:t>
            </a:r>
          </a:p>
          <a:p>
            <a:r>
              <a:rPr lang="en-US" altLang="zh-CN" b="1" smtClean="0">
                <a:ea typeface="宋体" charset="-122"/>
              </a:rPr>
              <a:t>Weak entity set</a:t>
            </a:r>
            <a:r>
              <a:rPr lang="en-US" altLang="zh-CN" smtClean="0">
                <a:ea typeface="宋体" charset="-122"/>
              </a:rPr>
              <a:t>.  The primary key of the relation consists of the union of the primary key of the strong entity set and the discriminator of the weak entity set.</a:t>
            </a:r>
          </a:p>
          <a:p>
            <a:r>
              <a:rPr lang="en-US" altLang="zh-CN" b="1" smtClean="0">
                <a:ea typeface="宋体" charset="-122"/>
              </a:rPr>
              <a:t>Relationship set</a:t>
            </a:r>
            <a:r>
              <a:rPr lang="en-US" altLang="zh-CN" smtClean="0">
                <a:ea typeface="宋体" charset="-122"/>
              </a:rPr>
              <a:t>.  The union of the primary keys of the related    entity sets becomes a super key of the relation.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For binary many-to-one relationship sets, the primary key of the “many” entity set becomes the relation’s primary key.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For one-to-one relationship sets, the relation’s primary key can be that of either entity set.</a:t>
            </a:r>
          </a:p>
          <a:p>
            <a:pPr lvl="1"/>
            <a:r>
              <a:rPr lang="en-US" altLang="zh-CN" sz="1800" smtClean="0">
                <a:ea typeface="宋体" charset="-122"/>
              </a:rPr>
              <a:t>For many-to-many relationship sets, the union of the primary keys becomes the relation’s primary key</a:t>
            </a:r>
          </a:p>
        </p:txBody>
      </p:sp>
    </p:spTree>
    <p:extLst>
      <p:ext uri="{BB962C8B-B14F-4D97-AF65-F5344CB8AC3E}">
        <p14:creationId xmlns:p14="http://schemas.microsoft.com/office/powerpoint/2010/main" val="263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Entity Sets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99" y="1114424"/>
            <a:ext cx="8468591" cy="5442239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entity</a:t>
            </a:r>
            <a:r>
              <a:rPr lang="en-US" altLang="zh-CN" dirty="0" smtClean="0">
                <a:ea typeface="宋体" charset="-122"/>
              </a:rPr>
              <a:t> is an object that exists and is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distinguishable</a:t>
            </a:r>
            <a:r>
              <a:rPr lang="en-US" altLang="zh-CN" dirty="0" smtClean="0">
                <a:ea typeface="宋体" charset="-122"/>
              </a:rPr>
              <a:t> from other objects.</a:t>
            </a:r>
          </a:p>
          <a:p>
            <a:pPr lvl="1"/>
            <a:r>
              <a:rPr lang="en-US" altLang="zh-CN" sz="2000" dirty="0" smtClean="0">
                <a:ea typeface="宋体" charset="-122"/>
              </a:rPr>
              <a:t>Example:  specific person, company, event, plant</a:t>
            </a:r>
            <a:endParaRPr lang="en-US" altLang="zh-CN" sz="1800" dirty="0" smtClean="0">
              <a:ea typeface="宋体" charset="-122"/>
            </a:endParaRPr>
          </a:p>
          <a:p>
            <a:r>
              <a:rPr lang="en-US" altLang="zh-CN" dirty="0" smtClean="0">
                <a:ea typeface="ＭＳ Ｐゴシック" pitchFamily="34" charset="-128"/>
              </a:rPr>
              <a:t>An entity is represented by a set of attributes.</a:t>
            </a:r>
          </a:p>
          <a:p>
            <a:pPr lvl="1"/>
            <a:r>
              <a:rPr lang="en-US" altLang="zh-CN" i="1" dirty="0" smtClean="0">
                <a:ea typeface="ＭＳ Ｐゴシック" pitchFamily="34" charset="-128"/>
              </a:rPr>
              <a:t>instructor has attributes  </a:t>
            </a:r>
            <a:r>
              <a:rPr lang="en-US" altLang="zh-CN" dirty="0" smtClean="0">
                <a:ea typeface="ＭＳ Ｐゴシック" pitchFamily="34" charset="-128"/>
              </a:rPr>
              <a:t>(</a:t>
            </a:r>
            <a:r>
              <a:rPr lang="en-US" altLang="zh-CN" i="1" dirty="0" smtClean="0">
                <a:ea typeface="ＭＳ Ｐゴシック" pitchFamily="34" charset="-128"/>
              </a:rPr>
              <a:t>ID, name, street, city, salary </a:t>
            </a:r>
            <a:r>
              <a:rPr lang="en-US" altLang="zh-CN" dirty="0" smtClean="0">
                <a:ea typeface="ＭＳ Ｐゴシック" pitchFamily="34" charset="-128"/>
              </a:rPr>
              <a:t>)</a:t>
            </a:r>
            <a:r>
              <a:rPr lang="en-US" altLang="zh-CN" i="1" dirty="0" smtClean="0">
                <a:ea typeface="ＭＳ Ｐゴシック" pitchFamily="34" charset="-128"/>
              </a:rPr>
              <a:t/>
            </a:r>
            <a:br>
              <a:rPr lang="en-US" altLang="zh-CN" i="1" dirty="0" smtClean="0">
                <a:ea typeface="ＭＳ Ｐゴシック" pitchFamily="34" charset="-128"/>
              </a:rPr>
            </a:br>
            <a:r>
              <a:rPr lang="en-US" altLang="zh-CN" i="1" dirty="0" smtClean="0">
                <a:ea typeface="ＭＳ Ｐゴシック" pitchFamily="34" charset="-128"/>
              </a:rPr>
              <a:t>course has attributes  </a:t>
            </a:r>
            <a:r>
              <a:rPr lang="en-US" altLang="zh-CN" dirty="0" smtClean="0">
                <a:ea typeface="ＭＳ Ｐゴシック" pitchFamily="34" charset="-128"/>
              </a:rPr>
              <a:t>(</a:t>
            </a:r>
            <a:r>
              <a:rPr lang="en-US" altLang="zh-CN" i="1" dirty="0" err="1" smtClean="0">
                <a:ea typeface="ＭＳ Ｐゴシック" pitchFamily="34" charset="-128"/>
              </a:rPr>
              <a:t>course_id</a:t>
            </a:r>
            <a:r>
              <a:rPr lang="en-US" altLang="zh-CN" i="1" dirty="0" smtClean="0">
                <a:ea typeface="ＭＳ Ｐゴシック" pitchFamily="34" charset="-128"/>
              </a:rPr>
              <a:t>, title, credits</a:t>
            </a:r>
            <a:r>
              <a:rPr lang="en-US" altLang="zh-CN" dirty="0" smtClean="0">
                <a:ea typeface="ＭＳ Ｐゴシック" pitchFamily="34" charset="-128"/>
              </a:rPr>
              <a:t>)</a:t>
            </a:r>
            <a:endParaRPr lang="en-US" altLang="zh-CN" i="1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entity set</a:t>
            </a:r>
            <a:r>
              <a:rPr lang="en-US" altLang="zh-CN" dirty="0" smtClean="0">
                <a:ea typeface="宋体" charset="-122"/>
              </a:rPr>
              <a:t> is a set of entities of the same type that share the same properties.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 set of all persons, companies, trees, holidays</a:t>
            </a:r>
          </a:p>
          <a:p>
            <a:r>
              <a:rPr lang="en-US" altLang="zh-CN" dirty="0" smtClean="0">
                <a:ea typeface="宋体" charset="-122"/>
              </a:rPr>
              <a:t>Entity set has the similar concepts of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keys</a:t>
            </a:r>
            <a:r>
              <a:rPr lang="en-US" altLang="zh-CN" dirty="0" smtClean="0">
                <a:ea typeface="宋体" charset="-122"/>
              </a:rPr>
              <a:t> as relational data model (super/candidate/primary keys) </a:t>
            </a:r>
          </a:p>
          <a:p>
            <a:r>
              <a:rPr lang="en-US" altLang="zh-CN" dirty="0" smtClean="0">
                <a:ea typeface="宋体" charset="-122"/>
              </a:rPr>
              <a:t>Entity sets do </a:t>
            </a:r>
            <a:r>
              <a:rPr lang="en-US" altLang="zh-CN" dirty="0" smtClean="0">
                <a:solidFill>
                  <a:srgbClr val="FF0000"/>
                </a:solidFill>
                <a:ea typeface="宋体" charset="-122"/>
              </a:rPr>
              <a:t>not need to be disjoint</a:t>
            </a:r>
          </a:p>
          <a:p>
            <a:pPr lvl="1"/>
            <a:r>
              <a:rPr lang="en-US" altLang="zh-CN" sz="1800" dirty="0" smtClean="0">
                <a:ea typeface="宋体" charset="-122"/>
              </a:rPr>
              <a:t>Example: employee vs. customer;    people vs. student</a:t>
            </a:r>
          </a:p>
          <a:p>
            <a:pPr lvl="1"/>
            <a:endParaRPr lang="en-US" altLang="zh-CN" sz="1800" dirty="0" smtClean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1700" y="1157288"/>
            <a:ext cx="7389813" cy="4503737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Form a schema for each lower-level entity set, include primary key of higher-level entity set and local attributes</a:t>
            </a:r>
            <a:br>
              <a:rPr lang="en-US" altLang="en-US" dirty="0" smtClean="0">
                <a:ea typeface="ＭＳ Ｐゴシック" pitchFamily="34" charset="-128"/>
              </a:rPr>
            </a:br>
            <a:r>
              <a:rPr lang="en-US" altLang="en-US" dirty="0" smtClean="0">
                <a:ea typeface="ＭＳ Ｐゴシック" pitchFamily="34" charset="-128"/>
              </a:rPr>
              <a:t/>
            </a:r>
            <a:br>
              <a:rPr lang="en-US" altLang="en-US" dirty="0" smtClean="0">
                <a:ea typeface="ＭＳ Ｐゴシック" pitchFamily="34" charset="-128"/>
              </a:rPr>
            </a:b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Drawback:  getting information about, an </a:t>
            </a:r>
            <a:r>
              <a:rPr lang="en-US" altLang="en-US" i="1" dirty="0" smtClean="0">
                <a:ea typeface="ＭＳ Ｐゴシック" pitchFamily="34" charset="-128"/>
              </a:rPr>
              <a:t>employee</a:t>
            </a:r>
            <a:r>
              <a:rPr lang="en-US" altLang="en-US" dirty="0" smtClean="0">
                <a:ea typeface="ＭＳ Ｐゴシック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grpSp>
        <p:nvGrpSpPr>
          <p:cNvPr id="21508" name="Group 2"/>
          <p:cNvGrpSpPr>
            <a:grpSpLocks/>
          </p:cNvGrpSpPr>
          <p:nvPr/>
        </p:nvGrpSpPr>
        <p:grpSpPr bwMode="auto">
          <a:xfrm>
            <a:off x="2044700" y="2743200"/>
            <a:ext cx="5622925" cy="1247842"/>
            <a:chOff x="1931353" y="2917825"/>
            <a:chExt cx="5623133" cy="1247842"/>
          </a:xfrm>
        </p:grpSpPr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>
              <a:off x="1978025" y="3257550"/>
              <a:ext cx="3797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3402013" y="291782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1" name="TextBox 1"/>
            <p:cNvSpPr txBox="1">
              <a:spLocks noChangeArrowheads="1"/>
            </p:cNvSpPr>
            <p:nvPr/>
          </p:nvSpPr>
          <p:spPr bwMode="auto">
            <a:xfrm>
              <a:off x="1931353" y="2965338"/>
              <a:ext cx="562313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olidFill>
                    <a:srgbClr val="000099"/>
                  </a:solidFill>
                </a:rPr>
                <a:t>schema              attributes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person	           ID, name, street, city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student	           ID, </a:t>
              </a:r>
              <a:r>
                <a:rPr kumimoji="0" lang="en-US" altLang="en-US" dirty="0" err="1"/>
                <a:t>tot_cred</a:t>
              </a:r>
              <a:endParaRPr kumimoji="0" lang="en-US" altLang="en-US" dirty="0"/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 smtClean="0"/>
                <a:t>Employee          </a:t>
              </a:r>
              <a:r>
                <a:rPr kumimoji="0" lang="en-US" altLang="en-US" dirty="0"/>
                <a:t>ID, salary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16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14350" y="60325"/>
            <a:ext cx="8786813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Representing Specialization as Schemas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84275"/>
            <a:ext cx="7229475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dirty="0" smtClean="0">
              <a:ea typeface="ＭＳ Ｐゴシック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 smtClean="0">
                <a:ea typeface="ＭＳ Ｐゴシック" pitchFamily="34" charset="-128"/>
              </a:rPr>
              <a:t>Drawback:  </a:t>
            </a:r>
            <a:r>
              <a:rPr lang="en-US" altLang="en-US" i="1" dirty="0" smtClean="0">
                <a:ea typeface="ＭＳ Ｐゴシック" pitchFamily="34" charset="-128"/>
              </a:rPr>
              <a:t>name, street</a:t>
            </a:r>
            <a:r>
              <a:rPr lang="en-US" altLang="en-US" dirty="0" smtClean="0">
                <a:ea typeface="ＭＳ Ｐゴシック" pitchFamily="34" charset="-128"/>
              </a:rPr>
              <a:t> and </a:t>
            </a:r>
            <a:r>
              <a:rPr lang="en-US" altLang="en-US" i="1" dirty="0" smtClean="0">
                <a:ea typeface="ＭＳ Ｐゴシック" pitchFamily="34" charset="-128"/>
              </a:rPr>
              <a:t>city</a:t>
            </a:r>
            <a:r>
              <a:rPr lang="en-US" altLang="en-US" dirty="0" smtClean="0">
                <a:ea typeface="ＭＳ Ｐゴシック" pitchFamily="34" charset="-128"/>
              </a:rPr>
              <a:t> may be stored redundantly for people who are both students and employees</a:t>
            </a:r>
          </a:p>
        </p:txBody>
      </p:sp>
      <p:grpSp>
        <p:nvGrpSpPr>
          <p:cNvPr id="22532" name="Group 1"/>
          <p:cNvGrpSpPr>
            <a:grpSpLocks/>
          </p:cNvGrpSpPr>
          <p:nvPr/>
        </p:nvGrpSpPr>
        <p:grpSpPr bwMode="auto">
          <a:xfrm>
            <a:off x="2033588" y="2376488"/>
            <a:ext cx="5622925" cy="1247842"/>
            <a:chOff x="1820258" y="2430715"/>
            <a:chExt cx="5623133" cy="1247842"/>
          </a:xfrm>
        </p:grpSpPr>
        <p:sp>
          <p:nvSpPr>
            <p:cNvPr id="22533" name="Line 4"/>
            <p:cNvSpPr>
              <a:spLocks noChangeShapeType="1"/>
            </p:cNvSpPr>
            <p:nvPr/>
          </p:nvSpPr>
          <p:spPr bwMode="auto">
            <a:xfrm>
              <a:off x="1866930" y="2770440"/>
              <a:ext cx="43629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>
              <a:off x="3290918" y="2430715"/>
              <a:ext cx="0" cy="1200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35" name="TextBox 8"/>
            <p:cNvSpPr txBox="1">
              <a:spLocks noChangeArrowheads="1"/>
            </p:cNvSpPr>
            <p:nvPr/>
          </p:nvSpPr>
          <p:spPr bwMode="auto">
            <a:xfrm>
              <a:off x="1820258" y="2478228"/>
              <a:ext cx="5623133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itchFamily="18" charset="2"/>
                <a:buChar char="4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itchFamily="18" charset="0"/>
                <a:buChar char="–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olidFill>
                    <a:srgbClr val="000099"/>
                  </a:solidFill>
                </a:rPr>
                <a:t>schema              attributes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person	           ID, name, street, city</a:t>
              </a:r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student	           ID, name, street, city, </a:t>
              </a:r>
              <a:r>
                <a:rPr kumimoji="0" lang="en-US" altLang="en-US" dirty="0" err="1"/>
                <a:t>tot_cred</a:t>
              </a:r>
              <a:endParaRPr kumimoji="0" lang="en-US" altLang="en-US" dirty="0"/>
            </a:p>
            <a:p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dirty="0" smtClean="0"/>
                <a:t>Employee          ID</a:t>
              </a:r>
              <a:r>
                <a:rPr kumimoji="0" lang="en-US" altLang="en-US" dirty="0"/>
                <a:t>, name, street, city, salary</a:t>
              </a:r>
            </a:p>
          </p:txBody>
        </p:sp>
      </p:grpSp>
      <p:sp>
        <p:nvSpPr>
          <p:cNvPr id="2" name="云形 1"/>
          <p:cNvSpPr/>
          <p:nvPr/>
        </p:nvSpPr>
        <p:spPr bwMode="auto">
          <a:xfrm>
            <a:off x="3037113" y="4862649"/>
            <a:ext cx="4882385" cy="1331417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rPr>
              <a:t>Disjoin or Overlapping 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/>
              <a:t>Totally or Partially specialization?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1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Aggregation via Schemas</a:t>
            </a:r>
            <a:endParaRPr lang="en-US" sz="2800" dirty="0">
              <a:ea typeface="+mj-ea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499630" y="904080"/>
            <a:ext cx="6883400" cy="241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pPr algn="l"/>
            <a:r>
              <a:rPr lang="en-US" altLang="en-US" sz="1800" dirty="0"/>
              <a:t>To represent aggregation, create a schema containing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Primary key of the aggregated relationship,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The primary key of the associated entity set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dirty="0">
                <a:latin typeface="+mn-lt"/>
              </a:rPr>
              <a:t>Any descriptive </a:t>
            </a:r>
            <a:r>
              <a:rPr lang="en-US" altLang="en-US" dirty="0" smtClean="0">
                <a:latin typeface="+mn-lt"/>
              </a:rPr>
              <a:t>attributes</a:t>
            </a:r>
          </a:p>
          <a:p>
            <a:pPr algn="l"/>
            <a:r>
              <a:rPr lang="en-US" altLang="en-US" sz="1800" dirty="0" smtClean="0"/>
              <a:t>In </a:t>
            </a:r>
            <a:r>
              <a:rPr lang="en-US" altLang="en-US" sz="1800" dirty="0"/>
              <a:t>our example:</a:t>
            </a:r>
          </a:p>
          <a:p>
            <a:pPr lvl="1" algn="l"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800" i="1" dirty="0" err="1" smtClean="0"/>
              <a:t>eval_for</a:t>
            </a:r>
            <a:r>
              <a:rPr lang="en-US" altLang="en-US" sz="1800" i="1" dirty="0" smtClean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s_ID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project_id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i_ID</a:t>
            </a:r>
            <a:r>
              <a:rPr lang="en-US" altLang="en-US" sz="1800" i="1" dirty="0"/>
              <a:t>, </a:t>
            </a:r>
            <a:r>
              <a:rPr lang="en-US" altLang="en-US" sz="1800" i="1" dirty="0" err="1"/>
              <a:t>evaluation_id</a:t>
            </a:r>
            <a:r>
              <a:rPr lang="en-US" altLang="en-US" sz="1800" dirty="0" smtClean="0"/>
              <a:t>)</a:t>
            </a:r>
            <a:endParaRPr lang="en-US" altLang="en-US" sz="1800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769" y="3322277"/>
            <a:ext cx="3747076" cy="3004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99630" y="3322275"/>
            <a:ext cx="3760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kumimoji="1" lang="en-US" altLang="zh-CN" i="1" dirty="0">
                <a:ea typeface="ＭＳ Ｐゴシック" pitchFamily="34" charset="-128"/>
              </a:rPr>
              <a:t>The schema </a:t>
            </a:r>
            <a:r>
              <a:rPr kumimoji="1" lang="en-US" altLang="zh-CN" i="1" dirty="0" err="1">
                <a:ea typeface="ＭＳ Ｐゴシック" pitchFamily="34" charset="-128"/>
              </a:rPr>
              <a:t>proj_guide</a:t>
            </a:r>
            <a:r>
              <a:rPr kumimoji="1" lang="en-US" altLang="zh-CN" i="1" dirty="0">
                <a:ea typeface="ＭＳ Ｐゴシック" pitchFamily="34" charset="-128"/>
              </a:rPr>
              <a:t> is redundant. We can store null value for </a:t>
            </a:r>
            <a:r>
              <a:rPr kumimoji="1" lang="en-US" altLang="zh-CN" i="1" dirty="0" err="1">
                <a:ea typeface="ＭＳ Ｐゴシック" pitchFamily="34" charset="-128"/>
              </a:rPr>
              <a:t>evaluation_id</a:t>
            </a:r>
            <a:r>
              <a:rPr kumimoji="1" lang="en-US" altLang="zh-CN" i="1" dirty="0">
                <a:ea typeface="ＭＳ Ｐゴシック" pitchFamily="34" charset="-128"/>
              </a:rPr>
              <a:t> in </a:t>
            </a:r>
            <a:r>
              <a:rPr kumimoji="1" lang="en-US" altLang="zh-CN" i="1" dirty="0" err="1">
                <a:ea typeface="ＭＳ Ｐゴシック" pitchFamily="34" charset="-128"/>
              </a:rPr>
              <a:t>eval_for</a:t>
            </a:r>
            <a:endParaRPr kumimoji="1" lang="en-US" altLang="zh-CN" i="1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155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charset="-122"/>
              </a:rPr>
              <a:t>End of Lecture</a:t>
            </a:r>
          </a:p>
        </p:txBody>
      </p:sp>
    </p:spTree>
    <p:extLst>
      <p:ext uri="{BB962C8B-B14F-4D97-AF65-F5344CB8AC3E}">
        <p14:creationId xmlns:p14="http://schemas.microsoft.com/office/powerpoint/2010/main" val="395628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155575"/>
            <a:ext cx="8867775" cy="477838"/>
          </a:xfrm>
        </p:spPr>
        <p:txBody>
          <a:bodyPr/>
          <a:lstStyle/>
          <a:p>
            <a:pPr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596900" y="1128713"/>
            <a:ext cx="8012113" cy="459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68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Symbols Used in E-R Notation (Cont.)</a:t>
            </a:r>
          </a:p>
        </p:txBody>
      </p:sp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196975" y="979488"/>
            <a:ext cx="743585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658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Alternative ER Notations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94" b="76595"/>
          <a:stretch>
            <a:fillRect/>
          </a:stretch>
        </p:blipFill>
        <p:spPr bwMode="auto">
          <a:xfrm>
            <a:off x="1065213" y="1760538"/>
            <a:ext cx="6831012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52"/>
          <a:stretch>
            <a:fillRect/>
          </a:stretch>
        </p:blipFill>
        <p:spPr bwMode="auto">
          <a:xfrm>
            <a:off x="514350" y="4040188"/>
            <a:ext cx="8478838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434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0"/>
            <a:ext cx="8077200" cy="47625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charset="-122"/>
              </a:rPr>
              <a:t>Alternative </a:t>
            </a:r>
            <a:r>
              <a:rPr lang="en-US" altLang="zh-CN" sz="2800" dirty="0" smtClean="0">
                <a:ea typeface="宋体" charset="-122"/>
              </a:rPr>
              <a:t>E-R Diagram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7" t="894" r="14095" b="1343"/>
          <a:stretch>
            <a:fillRect/>
          </a:stretch>
        </p:blipFill>
        <p:spPr bwMode="auto">
          <a:xfrm>
            <a:off x="2057400" y="723900"/>
            <a:ext cx="5448300" cy="55499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40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Entity Sets --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instructor 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and </a:t>
            </a:r>
            <a:r>
              <a:rPr lang="en-US" altLang="zh-CN" i="1" smtClean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student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52836" y="1216025"/>
            <a:ext cx="738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 dirty="0" err="1">
                <a:latin typeface="Arial" charset="0"/>
                <a:cs typeface="Arial" charset="0"/>
              </a:rPr>
              <a:t>instructor_ID</a:t>
            </a:r>
            <a:r>
              <a:rPr lang="en-US" altLang="en-US" sz="1400" dirty="0">
                <a:latin typeface="Arial" charset="0"/>
                <a:cs typeface="Arial" charset="0"/>
              </a:rPr>
              <a:t>  </a:t>
            </a:r>
            <a:r>
              <a:rPr lang="en-US" altLang="en-US" sz="1400" dirty="0" err="1">
                <a:latin typeface="Arial" charset="0"/>
                <a:cs typeface="Arial" charset="0"/>
              </a:rPr>
              <a:t>instructor_name</a:t>
            </a:r>
            <a:r>
              <a:rPr lang="en-US" altLang="en-US" sz="1400" dirty="0">
                <a:latin typeface="Arial" charset="0"/>
                <a:cs typeface="Arial" charset="0"/>
              </a:rPr>
              <a:t>  </a:t>
            </a:r>
            <a:r>
              <a:rPr lang="en-US" altLang="en-US" sz="1400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salary(missing?)</a:t>
            </a:r>
            <a:r>
              <a:rPr lang="en-US" altLang="en-US" sz="1400" dirty="0" smtClean="0">
                <a:latin typeface="Arial" charset="0"/>
                <a:cs typeface="Arial" charset="0"/>
              </a:rPr>
              <a:t>           </a:t>
            </a:r>
            <a:r>
              <a:rPr lang="en-US" altLang="en-US" sz="1400" dirty="0">
                <a:latin typeface="Arial" charset="0"/>
                <a:cs typeface="Arial" charset="0"/>
              </a:rPr>
              <a:t>student-ID   </a:t>
            </a:r>
            <a:r>
              <a:rPr lang="en-US" altLang="en-US" sz="1400" dirty="0" err="1">
                <a:latin typeface="Arial" charset="0"/>
                <a:cs typeface="Arial" charset="0"/>
              </a:rPr>
              <a:t>student_name</a:t>
            </a:r>
            <a:endParaRPr lang="en-US" altLang="en-US" sz="1400" dirty="0">
              <a:latin typeface="Arial" charset="0"/>
              <a:cs typeface="Arial" charset="0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07" y="1679575"/>
            <a:ext cx="6105732" cy="339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54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Entity Sets</a:t>
            </a:r>
            <a:endParaRPr lang="en-US" dirty="0"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40415" y="1163782"/>
            <a:ext cx="715933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en-US" sz="2000" dirty="0" smtClean="0"/>
              <a:t>Entities can be represented graphically as follows: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Rectangles represent entity sets.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Attributes listed inside entity rectangle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en-US" sz="2000" dirty="0">
                <a:latin typeface="+mn-lt"/>
                <a:ea typeface="宋体" charset="-122"/>
              </a:rPr>
              <a:t>Underline indicates primary key attributes</a:t>
            </a:r>
          </a:p>
          <a:p>
            <a:endParaRPr lang="zh-CN" altLang="en-US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8938" y="3493798"/>
            <a:ext cx="1327674" cy="142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629" y="3493800"/>
            <a:ext cx="1328831" cy="142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39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ea typeface="宋体" charset="-122"/>
              </a:rPr>
              <a:t>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38225"/>
            <a:ext cx="7966075" cy="5391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ea typeface="宋体" charset="-122"/>
              </a:rPr>
              <a:t>	</a:t>
            </a:r>
            <a:endParaRPr lang="en-US" altLang="zh-CN" i="1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i="1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i="1" dirty="0" smtClean="0">
              <a:solidFill>
                <a:schemeClr val="tx2"/>
              </a:solidFill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Domain</a:t>
            </a:r>
            <a:r>
              <a:rPr lang="en-US" altLang="zh-CN" dirty="0" smtClean="0">
                <a:ea typeface="宋体" charset="-122"/>
              </a:rPr>
              <a:t> – the set of permitted values for each attribute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Attribute types: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smtClean="0">
                <a:ea typeface="宋体" charset="-122"/>
              </a:rPr>
              <a:t>Simple</a:t>
            </a:r>
            <a:r>
              <a:rPr lang="en-US" altLang="zh-CN" sz="1800" dirty="0" smtClean="0">
                <a:ea typeface="宋体" charset="-122"/>
              </a:rPr>
              <a:t> and </a:t>
            </a:r>
            <a:r>
              <a:rPr lang="en-US" altLang="zh-CN" sz="1800" i="1" dirty="0" smtClean="0">
                <a:solidFill>
                  <a:srgbClr val="C00000"/>
                </a:solidFill>
                <a:ea typeface="宋体" charset="-122"/>
              </a:rPr>
              <a:t>composite</a:t>
            </a:r>
            <a:r>
              <a:rPr lang="en-US" altLang="zh-CN" sz="1800" dirty="0" smtClean="0">
                <a:ea typeface="宋体" charset="-122"/>
              </a:rPr>
              <a:t> attributes.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smtClean="0">
                <a:ea typeface="宋体" charset="-122"/>
              </a:rPr>
              <a:t>Single-valued</a:t>
            </a:r>
            <a:r>
              <a:rPr lang="en-US" altLang="zh-CN" sz="1800" dirty="0" smtClean="0">
                <a:ea typeface="宋体" charset="-122"/>
              </a:rPr>
              <a:t> and </a:t>
            </a:r>
            <a:r>
              <a:rPr lang="en-US" altLang="zh-CN" sz="1800" i="1" dirty="0" smtClean="0">
                <a:solidFill>
                  <a:srgbClr val="C00000"/>
                </a:solidFill>
                <a:ea typeface="宋体" charset="-122"/>
              </a:rPr>
              <a:t>multi-valued</a:t>
            </a:r>
            <a:r>
              <a:rPr lang="en-US" altLang="zh-CN" sz="1800" dirty="0" smtClean="0">
                <a:ea typeface="宋体" charset="-122"/>
              </a:rPr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 multivalued attribute: </a:t>
            </a:r>
            <a:r>
              <a:rPr lang="en-US" altLang="zh-CN" sz="1800" i="1" dirty="0" smtClean="0">
                <a:ea typeface="宋体" charset="-122"/>
              </a:rPr>
              <a:t>phone-numbers</a:t>
            </a:r>
          </a:p>
          <a:p>
            <a:pPr lvl="1">
              <a:lnSpc>
                <a:spcPct val="90000"/>
              </a:lnSpc>
            </a:pPr>
            <a:r>
              <a:rPr lang="en-US" altLang="zh-CN" sz="1800" i="1" dirty="0" smtClean="0">
                <a:solidFill>
                  <a:srgbClr val="C00000"/>
                </a:solidFill>
                <a:ea typeface="宋体" charset="-122"/>
              </a:rPr>
              <a:t>Derived</a:t>
            </a:r>
            <a:r>
              <a:rPr lang="en-US" altLang="zh-CN" sz="1800" dirty="0" smtClean="0">
                <a:ea typeface="宋体" charset="-122"/>
              </a:rPr>
              <a:t>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Can be computed from other attributes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E.g.  </a:t>
            </a:r>
            <a:r>
              <a:rPr lang="en-US" altLang="zh-CN" sz="1800" i="1" dirty="0" smtClean="0">
                <a:ea typeface="宋体" charset="-122"/>
              </a:rPr>
              <a:t>age</a:t>
            </a:r>
            <a:r>
              <a:rPr lang="en-US" altLang="zh-CN" sz="1800" dirty="0" smtClean="0">
                <a:ea typeface="宋体" charset="-122"/>
              </a:rPr>
              <a:t>, given date of birth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An attribute can take a </a:t>
            </a:r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null</a:t>
            </a:r>
            <a:r>
              <a:rPr lang="en-US" altLang="zh-CN" dirty="0" smtClean="0">
                <a:ea typeface="宋体" charset="-122"/>
              </a:rPr>
              <a:t> value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 smtClean="0">
                <a:ea typeface="宋体" charset="-122"/>
              </a:rPr>
              <a:t>Does not have a value for it at this point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454150" y="1793875"/>
            <a:ext cx="65024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>
                <a:ea typeface="宋体" charset="-122"/>
              </a:rPr>
              <a:t>Example: </a:t>
            </a:r>
            <a:r>
              <a:rPr kumimoji="1" lang="en-US" altLang="zh-CN" sz="2000" i="1">
                <a:ea typeface="宋体" charset="-122"/>
              </a:rPr>
              <a:t>customer = (customer-id, customer-name, 		     customer-street, customer-city)</a:t>
            </a:r>
            <a:br>
              <a:rPr kumimoji="1" lang="en-US" altLang="zh-CN" sz="2000" i="1">
                <a:ea typeface="宋体" charset="-122"/>
              </a:rPr>
            </a:br>
            <a:r>
              <a:rPr kumimoji="1" lang="en-US" altLang="zh-CN" sz="2000" i="1">
                <a:ea typeface="宋体" charset="-122"/>
              </a:rPr>
              <a:t>	loan = (loan-number, amount)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20669</TotalTime>
  <Words>3507</Words>
  <Application>Microsoft Office PowerPoint</Application>
  <PresentationFormat>全屏显示(4:3)</PresentationFormat>
  <Paragraphs>456</Paragraphs>
  <Slides>67</Slides>
  <Notes>34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db-book</vt:lpstr>
      <vt:lpstr>Entity-Relationship Model</vt:lpstr>
      <vt:lpstr>Design Process</vt:lpstr>
      <vt:lpstr>Design Alternatives</vt:lpstr>
      <vt:lpstr>Overview of Entity-Relationship Model</vt:lpstr>
      <vt:lpstr>E-R Diagram for a University Enterprise</vt:lpstr>
      <vt:lpstr>Entity Sets</vt:lpstr>
      <vt:lpstr>Entity Sets -- instructor and student</vt:lpstr>
      <vt:lpstr>Entity Sets</vt:lpstr>
      <vt:lpstr>Attributes</vt:lpstr>
      <vt:lpstr>Composite Attributes</vt:lpstr>
      <vt:lpstr>Notation to Express Entity with Complex Attributes</vt:lpstr>
      <vt:lpstr>Relationship Sets</vt:lpstr>
      <vt:lpstr>Relationship Set advisor</vt:lpstr>
      <vt:lpstr>Relationship Sets (Cont.)</vt:lpstr>
      <vt:lpstr>Relationship  Sets</vt:lpstr>
      <vt:lpstr>Degree of a Relationship Set</vt:lpstr>
      <vt:lpstr>Entity’s role in relationship</vt:lpstr>
      <vt:lpstr>Constraints</vt:lpstr>
      <vt:lpstr>Mapping Cardinalities</vt:lpstr>
      <vt:lpstr>Mapping Cardinalities</vt:lpstr>
      <vt:lpstr>Mapping Cardinalities </vt:lpstr>
      <vt:lpstr>Cardinality Constraints</vt:lpstr>
      <vt:lpstr>One-to-Many Relationships</vt:lpstr>
      <vt:lpstr>Many-to-Many Relationship</vt:lpstr>
      <vt:lpstr>Cardinality Constraints on Ternary Relationship</vt:lpstr>
      <vt:lpstr>Cardinality Constraints on Ternary Relationship</vt:lpstr>
      <vt:lpstr>Participation Constraints</vt:lpstr>
      <vt:lpstr>Notation for Expressing More Complex Constraints</vt:lpstr>
      <vt:lpstr>Keys</vt:lpstr>
      <vt:lpstr>Keys for Relationship Sets</vt:lpstr>
      <vt:lpstr>Entity-Relationship Model</vt:lpstr>
      <vt:lpstr>Weak Entity Sets</vt:lpstr>
      <vt:lpstr>Weak Entity Sets (Cont.)</vt:lpstr>
      <vt:lpstr>Weak Entity Sets</vt:lpstr>
      <vt:lpstr>Aggregation</vt:lpstr>
      <vt:lpstr>Aggregation (Cont.)</vt:lpstr>
      <vt:lpstr>Aggregation (Cont.)</vt:lpstr>
      <vt:lpstr>Specialization</vt:lpstr>
      <vt:lpstr>Generalization</vt:lpstr>
      <vt:lpstr>Specialization Example</vt:lpstr>
      <vt:lpstr>Design Constraints on a Specialization/Generalization</vt:lpstr>
      <vt:lpstr>Design Constraints on a Specialization/Generalization (Contd.)</vt:lpstr>
      <vt:lpstr>Specialization and Generalization (Contd.)</vt:lpstr>
      <vt:lpstr>Database Design</vt:lpstr>
      <vt:lpstr>E-R Model Design Issues</vt:lpstr>
      <vt:lpstr>Entities vs. Attributes</vt:lpstr>
      <vt:lpstr>Entities vs. Relationship sets</vt:lpstr>
      <vt:lpstr>Binary Vs. Non-Binary Relationships</vt:lpstr>
      <vt:lpstr>Converting Non-Binary Relationships to Binary Form</vt:lpstr>
      <vt:lpstr>E-R Diagram for a University Enterprise</vt:lpstr>
      <vt:lpstr>Database Design</vt:lpstr>
      <vt:lpstr>Reduction of an E-R Diagram  to Relation Schemas</vt:lpstr>
      <vt:lpstr>Representing Entity Sets</vt:lpstr>
      <vt:lpstr>Representation of Entity Sets with Composite Attributes</vt:lpstr>
      <vt:lpstr>Representation of Entity Sets with Multivalued Attributes</vt:lpstr>
      <vt:lpstr>Representing Relationship Sets</vt:lpstr>
      <vt:lpstr>Redundancy of Schemas</vt:lpstr>
      <vt:lpstr>Redundancy of Tables (Cont.)</vt:lpstr>
      <vt:lpstr>Determining Keys from E-R Sets</vt:lpstr>
      <vt:lpstr>Representing Specialization via Schemas</vt:lpstr>
      <vt:lpstr>Representing Specialization as Schemas (Cont.)</vt:lpstr>
      <vt:lpstr>Representing Aggregation via Schemas</vt:lpstr>
      <vt:lpstr>End of Lecture</vt:lpstr>
      <vt:lpstr>Summary of Symbols Used in E-R Notation</vt:lpstr>
      <vt:lpstr>Symbols Used in E-R Notation (Cont.)</vt:lpstr>
      <vt:lpstr>Alternative ER Notations</vt:lpstr>
      <vt:lpstr>Alternative E-R Diagram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Zhou Bo</cp:lastModifiedBy>
  <cp:revision>299</cp:revision>
  <cp:lastPrinted>1999-06-28T19:27:31Z</cp:lastPrinted>
  <dcterms:created xsi:type="dcterms:W3CDTF">1999-11-04T22:02:40Z</dcterms:created>
  <dcterms:modified xsi:type="dcterms:W3CDTF">2021-04-18T07:58:56Z</dcterms:modified>
</cp:coreProperties>
</file>