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46"/>
  </p:notesMasterIdLst>
  <p:handoutMasterIdLst>
    <p:handoutMasterId r:id="rId47"/>
  </p:handoutMasterIdLst>
  <p:sldIdLst>
    <p:sldId id="256" r:id="rId2"/>
    <p:sldId id="257" r:id="rId3"/>
    <p:sldId id="262" r:id="rId4"/>
    <p:sldId id="258" r:id="rId5"/>
    <p:sldId id="320" r:id="rId6"/>
    <p:sldId id="259" r:id="rId7"/>
    <p:sldId id="260" r:id="rId8"/>
    <p:sldId id="321" r:id="rId9"/>
    <p:sldId id="261" r:id="rId10"/>
    <p:sldId id="263" r:id="rId11"/>
    <p:sldId id="264" r:id="rId12"/>
    <p:sldId id="322" r:id="rId13"/>
    <p:sldId id="265" r:id="rId14"/>
    <p:sldId id="266" r:id="rId15"/>
    <p:sldId id="323" r:id="rId16"/>
    <p:sldId id="267" r:id="rId17"/>
    <p:sldId id="325" r:id="rId18"/>
    <p:sldId id="324" r:id="rId19"/>
    <p:sldId id="350" r:id="rId20"/>
    <p:sldId id="268" r:id="rId21"/>
    <p:sldId id="269" r:id="rId22"/>
    <p:sldId id="270" r:id="rId23"/>
    <p:sldId id="351" r:id="rId24"/>
    <p:sldId id="361" r:id="rId25"/>
    <p:sldId id="282" r:id="rId26"/>
    <p:sldId id="283" r:id="rId27"/>
    <p:sldId id="352" r:id="rId28"/>
    <p:sldId id="353" r:id="rId29"/>
    <p:sldId id="354" r:id="rId30"/>
    <p:sldId id="290" r:id="rId31"/>
    <p:sldId id="363" r:id="rId32"/>
    <p:sldId id="291" r:id="rId33"/>
    <p:sldId id="364" r:id="rId34"/>
    <p:sldId id="295" r:id="rId35"/>
    <p:sldId id="297" r:id="rId36"/>
    <p:sldId id="296" r:id="rId37"/>
    <p:sldId id="355" r:id="rId38"/>
    <p:sldId id="356" r:id="rId39"/>
    <p:sldId id="357" r:id="rId40"/>
    <p:sldId id="358" r:id="rId41"/>
    <p:sldId id="359" r:id="rId42"/>
    <p:sldId id="360" r:id="rId43"/>
    <p:sldId id="365" r:id="rId44"/>
    <p:sldId id="366" r:id="rId45"/>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Helvetica" pitchFamily="34" charset="0"/>
        <a:ea typeface="+mn-ea"/>
        <a:cs typeface="+mn-cs"/>
      </a:defRPr>
    </a:lvl1pPr>
    <a:lvl2pPr marL="457200" algn="l" rtl="0" eaLnBrk="0" fontAlgn="base" hangingPunct="0">
      <a:spcBef>
        <a:spcPct val="0"/>
      </a:spcBef>
      <a:spcAft>
        <a:spcPct val="0"/>
      </a:spcAft>
      <a:defRPr kern="1200">
        <a:solidFill>
          <a:schemeClr val="tx1"/>
        </a:solidFill>
        <a:latin typeface="Helvetica" pitchFamily="34" charset="0"/>
        <a:ea typeface="+mn-ea"/>
        <a:cs typeface="+mn-cs"/>
      </a:defRPr>
    </a:lvl2pPr>
    <a:lvl3pPr marL="914400" algn="l" rtl="0" eaLnBrk="0" fontAlgn="base" hangingPunct="0">
      <a:spcBef>
        <a:spcPct val="0"/>
      </a:spcBef>
      <a:spcAft>
        <a:spcPct val="0"/>
      </a:spcAft>
      <a:defRPr kern="1200">
        <a:solidFill>
          <a:schemeClr val="tx1"/>
        </a:solidFill>
        <a:latin typeface="Helvetica" pitchFamily="34" charset="0"/>
        <a:ea typeface="+mn-ea"/>
        <a:cs typeface="+mn-cs"/>
      </a:defRPr>
    </a:lvl3pPr>
    <a:lvl4pPr marL="1371600" algn="l" rtl="0" eaLnBrk="0" fontAlgn="base" hangingPunct="0">
      <a:spcBef>
        <a:spcPct val="0"/>
      </a:spcBef>
      <a:spcAft>
        <a:spcPct val="0"/>
      </a:spcAft>
      <a:defRPr kern="1200">
        <a:solidFill>
          <a:schemeClr val="tx1"/>
        </a:solidFill>
        <a:latin typeface="Helvetica" pitchFamily="34" charset="0"/>
        <a:ea typeface="+mn-ea"/>
        <a:cs typeface="+mn-cs"/>
      </a:defRPr>
    </a:lvl4pPr>
    <a:lvl5pPr marL="1828800" algn="l" rtl="0" eaLnBrk="0" fontAlgn="base" hangingPunct="0">
      <a:spcBef>
        <a:spcPct val="0"/>
      </a:spcBef>
      <a:spcAft>
        <a:spcPct val="0"/>
      </a:spcAft>
      <a:defRPr kern="1200">
        <a:solidFill>
          <a:schemeClr val="tx1"/>
        </a:solidFill>
        <a:latin typeface="Helvetica" pitchFamily="34" charset="0"/>
        <a:ea typeface="+mn-ea"/>
        <a:cs typeface="+mn-cs"/>
      </a:defRPr>
    </a:lvl5pPr>
    <a:lvl6pPr marL="2286000" algn="l" defTabSz="914400" rtl="0" eaLnBrk="1" latinLnBrk="0" hangingPunct="1">
      <a:defRPr kern="1200">
        <a:solidFill>
          <a:schemeClr val="tx1"/>
        </a:solidFill>
        <a:latin typeface="Helvetica" pitchFamily="34" charset="0"/>
        <a:ea typeface="+mn-ea"/>
        <a:cs typeface="+mn-cs"/>
      </a:defRPr>
    </a:lvl6pPr>
    <a:lvl7pPr marL="2743200" algn="l" defTabSz="914400" rtl="0" eaLnBrk="1" latinLnBrk="0" hangingPunct="1">
      <a:defRPr kern="1200">
        <a:solidFill>
          <a:schemeClr val="tx1"/>
        </a:solidFill>
        <a:latin typeface="Helvetica" pitchFamily="34" charset="0"/>
        <a:ea typeface="+mn-ea"/>
        <a:cs typeface="+mn-cs"/>
      </a:defRPr>
    </a:lvl7pPr>
    <a:lvl8pPr marL="3200400" algn="l" defTabSz="914400" rtl="0" eaLnBrk="1" latinLnBrk="0" hangingPunct="1">
      <a:defRPr kern="1200">
        <a:solidFill>
          <a:schemeClr val="tx1"/>
        </a:solidFill>
        <a:latin typeface="Helvetica" pitchFamily="34" charset="0"/>
        <a:ea typeface="+mn-ea"/>
        <a:cs typeface="+mn-cs"/>
      </a:defRPr>
    </a:lvl8pPr>
    <a:lvl9pPr marL="3657600" algn="l" defTabSz="914400" rtl="0" eaLnBrk="1" latinLnBrk="0" hangingPunct="1">
      <a:defRPr kern="1200">
        <a:solidFill>
          <a:schemeClr val="tx1"/>
        </a:solidFill>
        <a:latin typeface="Helvetic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1" autoAdjust="0"/>
    <p:restoredTop sz="94692" autoAdjust="0"/>
  </p:normalViewPr>
  <p:slideViewPr>
    <p:cSldViewPr snapToGrid="0">
      <p:cViewPr varScale="1">
        <p:scale>
          <a:sx n="103" d="100"/>
          <a:sy n="103" d="100"/>
        </p:scale>
        <p:origin x="-52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7" d="100"/>
          <a:sy n="87" d="100"/>
        </p:scale>
        <p:origin x="-1908" y="-90"/>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a:lvl1pPr>
          </a:lstStyle>
          <a:p>
            <a:endParaRPr lang="zh-CN" altLang="en-US"/>
          </a:p>
        </p:txBody>
      </p:sp>
      <p:sp>
        <p:nvSpPr>
          <p:cNvPr id="267267" name="Rectangle 3"/>
          <p:cNvSpPr>
            <a:spLocks noGrp="1" noChangeArrowheads="1"/>
          </p:cNvSpPr>
          <p:nvPr>
            <p:ph type="dt" sz="quarter"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altLang="zh-CN"/>
          </a:p>
        </p:txBody>
      </p:sp>
      <p:sp>
        <p:nvSpPr>
          <p:cNvPr id="267268" name="Rectangle 4"/>
          <p:cNvSpPr>
            <a:spLocks noGrp="1" noChangeArrowheads="1"/>
          </p:cNvSpPr>
          <p:nvPr>
            <p:ph type="ftr" sz="quarter" idx="2"/>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a:lvl1pPr>
          </a:lstStyle>
          <a:p>
            <a:endParaRPr lang="en-US" altLang="zh-CN"/>
          </a:p>
        </p:txBody>
      </p:sp>
      <p:sp>
        <p:nvSpPr>
          <p:cNvPr id="267269" name="Rectangle 5"/>
          <p:cNvSpPr>
            <a:spLocks noGrp="1" noChangeArrowheads="1"/>
          </p:cNvSpPr>
          <p:nvPr>
            <p:ph type="sldNum" sz="quarter" idx="3"/>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a:lvl1pPr>
          </a:lstStyle>
          <a:p>
            <a:fld id="{AE491110-BC41-42DF-B79F-94C2C396F197}" type="slidenum">
              <a:rPr lang="zh-CN" altLang="en-US"/>
              <a:pPr/>
              <a:t>‹#›</a:t>
            </a:fld>
            <a:endParaRPr lang="en-US" altLang="zh-CN"/>
          </a:p>
        </p:txBody>
      </p:sp>
    </p:spTree>
    <p:extLst>
      <p:ext uri="{BB962C8B-B14F-4D97-AF65-F5344CB8AC3E}">
        <p14:creationId xmlns:p14="http://schemas.microsoft.com/office/powerpoint/2010/main" val="35860948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661" tIns="48331" rIns="96661" bIns="48331" numCol="1" anchor="t" anchorCtr="0" compatLnSpc="1">
            <a:prstTxWarp prst="textNoShape">
              <a:avLst/>
            </a:prstTxWarp>
          </a:bodyPr>
          <a:lstStyle>
            <a:lvl1pPr defTabSz="966788">
              <a:defRPr sz="1300"/>
            </a:lvl1pPr>
          </a:lstStyle>
          <a:p>
            <a:endParaRPr lang="zh-CN" altLang="en-US"/>
          </a:p>
        </p:txBody>
      </p:sp>
      <p:sp>
        <p:nvSpPr>
          <p:cNvPr id="240643" name="Rectangle 3"/>
          <p:cNvSpPr>
            <a:spLocks noGrp="1" noChangeArrowheads="1"/>
          </p:cNvSpPr>
          <p:nvPr>
            <p:ph type="dt"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661" tIns="48331" rIns="96661" bIns="48331" numCol="1" anchor="t" anchorCtr="0" compatLnSpc="1">
            <a:prstTxWarp prst="textNoShape">
              <a:avLst/>
            </a:prstTxWarp>
          </a:bodyPr>
          <a:lstStyle>
            <a:lvl1pPr algn="r" defTabSz="966788">
              <a:defRPr sz="1300"/>
            </a:lvl1pPr>
          </a:lstStyle>
          <a:p>
            <a:endParaRPr lang="en-US" altLang="zh-CN"/>
          </a:p>
        </p:txBody>
      </p:sp>
      <p:sp>
        <p:nvSpPr>
          <p:cNvPr id="24064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0645" name="Rectangle 5"/>
          <p:cNvSpPr>
            <a:spLocks noGrp="1" noChangeArrowheads="1"/>
          </p:cNvSpPr>
          <p:nvPr>
            <p:ph type="body" sz="quarter" idx="3"/>
          </p:nvPr>
        </p:nvSpPr>
        <p:spPr bwMode="auto">
          <a:xfrm>
            <a:off x="974725" y="4560888"/>
            <a:ext cx="5365750"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661" tIns="48331" rIns="96661" bIns="48331"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240646" name="Rectangle 6"/>
          <p:cNvSpPr>
            <a:spLocks noGrp="1" noChangeArrowheads="1"/>
          </p:cNvSpPr>
          <p:nvPr>
            <p:ph type="ftr" sz="quarter" idx="4"/>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661" tIns="48331" rIns="96661" bIns="48331" numCol="1" anchor="b" anchorCtr="0" compatLnSpc="1">
            <a:prstTxWarp prst="textNoShape">
              <a:avLst/>
            </a:prstTxWarp>
          </a:bodyPr>
          <a:lstStyle>
            <a:lvl1pPr defTabSz="966788">
              <a:defRPr sz="1300"/>
            </a:lvl1pPr>
          </a:lstStyle>
          <a:p>
            <a:endParaRPr lang="en-US" altLang="zh-CN"/>
          </a:p>
        </p:txBody>
      </p:sp>
      <p:sp>
        <p:nvSpPr>
          <p:cNvPr id="240647" name="Rectangle 7"/>
          <p:cNvSpPr>
            <a:spLocks noGrp="1" noChangeArrowheads="1"/>
          </p:cNvSpPr>
          <p:nvPr>
            <p:ph type="sldNum" sz="quarter" idx="5"/>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661" tIns="48331" rIns="96661" bIns="48331" numCol="1" anchor="b" anchorCtr="0" compatLnSpc="1">
            <a:prstTxWarp prst="textNoShape">
              <a:avLst/>
            </a:prstTxWarp>
          </a:bodyPr>
          <a:lstStyle>
            <a:lvl1pPr algn="r" defTabSz="966788">
              <a:defRPr sz="1300"/>
            </a:lvl1pPr>
          </a:lstStyle>
          <a:p>
            <a:fld id="{E4E2EFAA-987B-4AF2-BD5C-9A07ADB40AC7}" type="slidenum">
              <a:rPr lang="zh-CN" altLang="en-US"/>
              <a:pPr/>
              <a:t>‹#›</a:t>
            </a:fld>
            <a:endParaRPr lang="en-US" altLang="zh-CN"/>
          </a:p>
        </p:txBody>
      </p:sp>
    </p:spTree>
    <p:extLst>
      <p:ext uri="{BB962C8B-B14F-4D97-AF65-F5344CB8AC3E}">
        <p14:creationId xmlns:p14="http://schemas.microsoft.com/office/powerpoint/2010/main" val="6917826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56">
              <a:defRPr sz="1700">
                <a:solidFill>
                  <a:schemeClr val="tx1"/>
                </a:solidFill>
                <a:latin typeface="Helvetica" pitchFamily="34" charset="0"/>
                <a:ea typeface="ＭＳ Ｐゴシック" pitchFamily="34" charset="-128"/>
              </a:defRPr>
            </a:lvl1pPr>
            <a:lvl2pPr marL="39411062" indent="-38936031" defTabSz="966556">
              <a:defRPr sz="1700">
                <a:solidFill>
                  <a:schemeClr val="tx1"/>
                </a:solidFill>
                <a:latin typeface="Helvetica" pitchFamily="34" charset="0"/>
                <a:ea typeface="ＭＳ Ｐゴシック" pitchFamily="34" charset="-128"/>
              </a:defRPr>
            </a:lvl2pPr>
            <a:lvl3pPr>
              <a:defRPr sz="1700">
                <a:solidFill>
                  <a:schemeClr val="tx1"/>
                </a:solidFill>
                <a:latin typeface="Helvetica" pitchFamily="34" charset="0"/>
                <a:ea typeface="ＭＳ Ｐゴシック" pitchFamily="34" charset="-128"/>
              </a:defRPr>
            </a:lvl3pPr>
            <a:lvl4pPr>
              <a:defRPr sz="1700">
                <a:solidFill>
                  <a:schemeClr val="tx1"/>
                </a:solidFill>
                <a:latin typeface="Helvetica" pitchFamily="34" charset="0"/>
                <a:ea typeface="ＭＳ Ｐゴシック" pitchFamily="34" charset="-128"/>
              </a:defRPr>
            </a:lvl4pPr>
            <a:lvl5pPr>
              <a:defRPr sz="1700">
                <a:solidFill>
                  <a:schemeClr val="tx1"/>
                </a:solidFill>
                <a:latin typeface="Helvetica" pitchFamily="34" charset="0"/>
                <a:ea typeface="ＭＳ Ｐゴシック" pitchFamily="34" charset="-128"/>
              </a:defRPr>
            </a:lvl5pPr>
            <a:lvl6pPr marL="475031"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950062"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1425092"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190012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61DCE1D7-40F2-4359-8E8F-E0BE1972E4D0}" type="slidenum">
              <a:rPr lang="en-US" altLang="zh-CN" sz="1400"/>
              <a:pPr/>
              <a:t>23</a:t>
            </a:fld>
            <a:endParaRPr lang="en-US" altLang="zh-CN" sz="140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56">
              <a:defRPr sz="1700">
                <a:solidFill>
                  <a:schemeClr val="tx1"/>
                </a:solidFill>
                <a:latin typeface="Helvetica" pitchFamily="34" charset="0"/>
                <a:ea typeface="ＭＳ Ｐゴシック" pitchFamily="34" charset="-128"/>
              </a:defRPr>
            </a:lvl1pPr>
            <a:lvl2pPr marL="39411062" indent="-38936031" defTabSz="966556">
              <a:defRPr sz="1700">
                <a:solidFill>
                  <a:schemeClr val="tx1"/>
                </a:solidFill>
                <a:latin typeface="Helvetica" pitchFamily="34" charset="0"/>
                <a:ea typeface="ＭＳ Ｐゴシック" pitchFamily="34" charset="-128"/>
              </a:defRPr>
            </a:lvl2pPr>
            <a:lvl3pPr marL="1187577" indent="-237515" defTabSz="966556">
              <a:defRPr sz="1700">
                <a:solidFill>
                  <a:schemeClr val="tx1"/>
                </a:solidFill>
                <a:latin typeface="Helvetica" pitchFamily="34" charset="0"/>
                <a:ea typeface="ＭＳ Ｐゴシック" pitchFamily="34" charset="-128"/>
              </a:defRPr>
            </a:lvl3pPr>
            <a:lvl4pPr marL="1662608" indent="-237515" defTabSz="966556">
              <a:defRPr sz="1700">
                <a:solidFill>
                  <a:schemeClr val="tx1"/>
                </a:solidFill>
                <a:latin typeface="Helvetica" pitchFamily="34" charset="0"/>
                <a:ea typeface="ＭＳ Ｐゴシック" pitchFamily="34" charset="-128"/>
              </a:defRPr>
            </a:lvl4pPr>
            <a:lvl5pPr marL="2137639" indent="-237515" defTabSz="966556">
              <a:defRPr sz="1700">
                <a:solidFill>
                  <a:schemeClr val="tx1"/>
                </a:solidFill>
                <a:latin typeface="Helvetica" pitchFamily="34" charset="0"/>
                <a:ea typeface="ＭＳ Ｐゴシック" pitchFamily="34" charset="-128"/>
              </a:defRPr>
            </a:lvl5pPr>
            <a:lvl6pPr marL="2612669" indent="-237515" defTabSz="966556"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087700" indent="-237515" defTabSz="966556"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62731" indent="-237515" defTabSz="966556"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37762" indent="-237515" defTabSz="966556"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137175C8-46EE-419F-9C85-AE0D13F6B592}" type="slidenum">
              <a:rPr lang="en-US" altLang="zh-CN" sz="1400"/>
              <a:pPr/>
              <a:t>24</a:t>
            </a:fld>
            <a:endParaRPr lang="en-US" altLang="zh-CN" sz="140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56">
              <a:defRPr sz="1700">
                <a:solidFill>
                  <a:schemeClr val="tx1"/>
                </a:solidFill>
                <a:latin typeface="Helvetica" pitchFamily="34" charset="0"/>
                <a:ea typeface="ＭＳ Ｐゴシック" pitchFamily="34" charset="-128"/>
              </a:defRPr>
            </a:lvl1pPr>
            <a:lvl2pPr marL="39411062" indent="-38936031" defTabSz="966556">
              <a:defRPr sz="1700">
                <a:solidFill>
                  <a:schemeClr val="tx1"/>
                </a:solidFill>
                <a:latin typeface="Helvetica" pitchFamily="34" charset="0"/>
                <a:ea typeface="ＭＳ Ｐゴシック" pitchFamily="34" charset="-128"/>
              </a:defRPr>
            </a:lvl2pPr>
            <a:lvl3pPr>
              <a:defRPr sz="1700">
                <a:solidFill>
                  <a:schemeClr val="tx1"/>
                </a:solidFill>
                <a:latin typeface="Helvetica" pitchFamily="34" charset="0"/>
                <a:ea typeface="ＭＳ Ｐゴシック" pitchFamily="34" charset="-128"/>
              </a:defRPr>
            </a:lvl3pPr>
            <a:lvl4pPr>
              <a:defRPr sz="1700">
                <a:solidFill>
                  <a:schemeClr val="tx1"/>
                </a:solidFill>
                <a:latin typeface="Helvetica" pitchFamily="34" charset="0"/>
                <a:ea typeface="ＭＳ Ｐゴシック" pitchFamily="34" charset="-128"/>
              </a:defRPr>
            </a:lvl4pPr>
            <a:lvl5pPr>
              <a:defRPr sz="1700">
                <a:solidFill>
                  <a:schemeClr val="tx1"/>
                </a:solidFill>
                <a:latin typeface="Helvetica" pitchFamily="34" charset="0"/>
                <a:ea typeface="ＭＳ Ｐゴシック" pitchFamily="34" charset="-128"/>
              </a:defRPr>
            </a:lvl5pPr>
            <a:lvl6pPr marL="475031"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950062"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1425092"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190012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81DB9767-8C04-42B7-BA69-569C43072862}" type="slidenum">
              <a:rPr lang="en-US" altLang="zh-CN" sz="1400"/>
              <a:pPr/>
              <a:t>27</a:t>
            </a:fld>
            <a:endParaRPr lang="en-US" altLang="zh-CN" sz="140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56">
              <a:defRPr sz="1700">
                <a:solidFill>
                  <a:schemeClr val="tx1"/>
                </a:solidFill>
                <a:latin typeface="Helvetica" pitchFamily="34" charset="0"/>
                <a:ea typeface="ＭＳ Ｐゴシック" pitchFamily="34" charset="-128"/>
              </a:defRPr>
            </a:lvl1pPr>
            <a:lvl2pPr marL="39411062" indent="-38936031" defTabSz="966556">
              <a:defRPr sz="1700">
                <a:solidFill>
                  <a:schemeClr val="tx1"/>
                </a:solidFill>
                <a:latin typeface="Helvetica" pitchFamily="34" charset="0"/>
                <a:ea typeface="ＭＳ Ｐゴシック" pitchFamily="34" charset="-128"/>
              </a:defRPr>
            </a:lvl2pPr>
            <a:lvl3pPr>
              <a:defRPr sz="1700">
                <a:solidFill>
                  <a:schemeClr val="tx1"/>
                </a:solidFill>
                <a:latin typeface="Helvetica" pitchFamily="34" charset="0"/>
                <a:ea typeface="ＭＳ Ｐゴシック" pitchFamily="34" charset="-128"/>
              </a:defRPr>
            </a:lvl3pPr>
            <a:lvl4pPr>
              <a:defRPr sz="1700">
                <a:solidFill>
                  <a:schemeClr val="tx1"/>
                </a:solidFill>
                <a:latin typeface="Helvetica" pitchFamily="34" charset="0"/>
                <a:ea typeface="ＭＳ Ｐゴシック" pitchFamily="34" charset="-128"/>
              </a:defRPr>
            </a:lvl4pPr>
            <a:lvl5pPr>
              <a:defRPr sz="1700">
                <a:solidFill>
                  <a:schemeClr val="tx1"/>
                </a:solidFill>
                <a:latin typeface="Helvetica" pitchFamily="34" charset="0"/>
                <a:ea typeface="ＭＳ Ｐゴシック" pitchFamily="34" charset="-128"/>
              </a:defRPr>
            </a:lvl5pPr>
            <a:lvl6pPr marL="475031"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950062"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1425092"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190012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B6593CD6-A633-471D-AA45-265328EC4ABC}" type="slidenum">
              <a:rPr lang="en-US" altLang="zh-CN" sz="1400"/>
              <a:pPr/>
              <a:t>28</a:t>
            </a:fld>
            <a:endParaRPr lang="en-US" altLang="zh-CN" sz="140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56">
              <a:defRPr sz="1700">
                <a:solidFill>
                  <a:schemeClr val="tx1"/>
                </a:solidFill>
                <a:latin typeface="Helvetica" pitchFamily="34" charset="0"/>
                <a:ea typeface="ＭＳ Ｐゴシック" pitchFamily="34" charset="-128"/>
              </a:defRPr>
            </a:lvl1pPr>
            <a:lvl2pPr marL="39411062" indent="-38936031" defTabSz="966556">
              <a:defRPr sz="1700">
                <a:solidFill>
                  <a:schemeClr val="tx1"/>
                </a:solidFill>
                <a:latin typeface="Helvetica" pitchFamily="34" charset="0"/>
                <a:ea typeface="ＭＳ Ｐゴシック" pitchFamily="34" charset="-128"/>
              </a:defRPr>
            </a:lvl2pPr>
            <a:lvl3pPr>
              <a:defRPr sz="1700">
                <a:solidFill>
                  <a:schemeClr val="tx1"/>
                </a:solidFill>
                <a:latin typeface="Helvetica" pitchFamily="34" charset="0"/>
                <a:ea typeface="ＭＳ Ｐゴシック" pitchFamily="34" charset="-128"/>
              </a:defRPr>
            </a:lvl3pPr>
            <a:lvl4pPr>
              <a:defRPr sz="1700">
                <a:solidFill>
                  <a:schemeClr val="tx1"/>
                </a:solidFill>
                <a:latin typeface="Helvetica" pitchFamily="34" charset="0"/>
                <a:ea typeface="ＭＳ Ｐゴシック" pitchFamily="34" charset="-128"/>
              </a:defRPr>
            </a:lvl4pPr>
            <a:lvl5pPr>
              <a:defRPr sz="1700">
                <a:solidFill>
                  <a:schemeClr val="tx1"/>
                </a:solidFill>
                <a:latin typeface="Helvetica" pitchFamily="34" charset="0"/>
                <a:ea typeface="ＭＳ Ｐゴシック" pitchFamily="34" charset="-128"/>
              </a:defRPr>
            </a:lvl5pPr>
            <a:lvl6pPr marL="475031"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950062"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1425092"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190012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C280F926-CE26-4A31-B573-0AFF03806780}" type="slidenum">
              <a:rPr lang="en-US" altLang="zh-CN" sz="1400"/>
              <a:pPr/>
              <a:t>29</a:t>
            </a:fld>
            <a:endParaRPr lang="en-US" altLang="zh-CN" sz="140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56">
              <a:defRPr sz="1700">
                <a:solidFill>
                  <a:schemeClr val="tx1"/>
                </a:solidFill>
                <a:latin typeface="Helvetica" pitchFamily="34" charset="0"/>
                <a:ea typeface="ＭＳ Ｐゴシック" pitchFamily="34" charset="-128"/>
              </a:defRPr>
            </a:lvl1pPr>
            <a:lvl2pPr marL="39411062" indent="-38936031" defTabSz="966556">
              <a:defRPr sz="1700">
                <a:solidFill>
                  <a:schemeClr val="tx1"/>
                </a:solidFill>
                <a:latin typeface="Helvetica" pitchFamily="34" charset="0"/>
                <a:ea typeface="ＭＳ Ｐゴシック" pitchFamily="34" charset="-128"/>
              </a:defRPr>
            </a:lvl2pPr>
            <a:lvl3pPr>
              <a:defRPr sz="1700">
                <a:solidFill>
                  <a:schemeClr val="tx1"/>
                </a:solidFill>
                <a:latin typeface="Helvetica" pitchFamily="34" charset="0"/>
                <a:ea typeface="ＭＳ Ｐゴシック" pitchFamily="34" charset="-128"/>
              </a:defRPr>
            </a:lvl3pPr>
            <a:lvl4pPr>
              <a:defRPr sz="1700">
                <a:solidFill>
                  <a:schemeClr val="tx1"/>
                </a:solidFill>
                <a:latin typeface="Helvetica" pitchFamily="34" charset="0"/>
                <a:ea typeface="ＭＳ Ｐゴシック" pitchFamily="34" charset="-128"/>
              </a:defRPr>
            </a:lvl4pPr>
            <a:lvl5pPr>
              <a:defRPr sz="1700">
                <a:solidFill>
                  <a:schemeClr val="tx1"/>
                </a:solidFill>
                <a:latin typeface="Helvetica" pitchFamily="34" charset="0"/>
                <a:ea typeface="ＭＳ Ｐゴシック" pitchFamily="34" charset="-128"/>
              </a:defRPr>
            </a:lvl5pPr>
            <a:lvl6pPr marL="475031"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950062"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1425092"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190012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CCC6E33E-731B-45E1-9035-446430AB02D6}" type="slidenum">
              <a:rPr lang="en-US" altLang="zh-CN" sz="1400"/>
              <a:pPr/>
              <a:t>37</a:t>
            </a:fld>
            <a:endParaRPr lang="en-US" altLang="zh-CN" sz="140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56">
              <a:defRPr sz="1700">
                <a:solidFill>
                  <a:schemeClr val="tx1"/>
                </a:solidFill>
                <a:latin typeface="Helvetica" pitchFamily="34" charset="0"/>
                <a:ea typeface="ＭＳ Ｐゴシック" pitchFamily="34" charset="-128"/>
              </a:defRPr>
            </a:lvl1pPr>
            <a:lvl2pPr marL="39411062" indent="-38936031" defTabSz="966556">
              <a:defRPr sz="1700">
                <a:solidFill>
                  <a:schemeClr val="tx1"/>
                </a:solidFill>
                <a:latin typeface="Helvetica" pitchFamily="34" charset="0"/>
                <a:ea typeface="ＭＳ Ｐゴシック" pitchFamily="34" charset="-128"/>
              </a:defRPr>
            </a:lvl2pPr>
            <a:lvl3pPr marL="1187577" indent="-237515" defTabSz="966556">
              <a:defRPr sz="1700">
                <a:solidFill>
                  <a:schemeClr val="tx1"/>
                </a:solidFill>
                <a:latin typeface="Helvetica" pitchFamily="34" charset="0"/>
                <a:ea typeface="ＭＳ Ｐゴシック" pitchFamily="34" charset="-128"/>
              </a:defRPr>
            </a:lvl3pPr>
            <a:lvl4pPr marL="1662608" indent="-237515" defTabSz="966556">
              <a:defRPr sz="1700">
                <a:solidFill>
                  <a:schemeClr val="tx1"/>
                </a:solidFill>
                <a:latin typeface="Helvetica" pitchFamily="34" charset="0"/>
                <a:ea typeface="ＭＳ Ｐゴシック" pitchFamily="34" charset="-128"/>
              </a:defRPr>
            </a:lvl4pPr>
            <a:lvl5pPr marL="2137639" indent="-237515" defTabSz="966556">
              <a:defRPr sz="1700">
                <a:solidFill>
                  <a:schemeClr val="tx1"/>
                </a:solidFill>
                <a:latin typeface="Helvetica" pitchFamily="34" charset="0"/>
                <a:ea typeface="ＭＳ Ｐゴシック" pitchFamily="34" charset="-128"/>
              </a:defRPr>
            </a:lvl5pPr>
            <a:lvl6pPr marL="2612669" indent="-237515" defTabSz="966556"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087700" indent="-237515" defTabSz="966556"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62731" indent="-237515" defTabSz="966556"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37762" indent="-237515" defTabSz="966556"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BD4A7B1E-35DC-4F7B-B1B4-02F3727094B2}" type="slidenum">
              <a:rPr lang="en-US" altLang="zh-CN" sz="1400"/>
              <a:pPr/>
              <a:t>43</a:t>
            </a:fld>
            <a:endParaRPr lang="en-US" altLang="zh-CN" sz="1400"/>
          </a:p>
        </p:txBody>
      </p:sp>
      <p:sp>
        <p:nvSpPr>
          <p:cNvPr id="33795" name="Rectangle 2"/>
          <p:cNvSpPr>
            <a:spLocks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gradFill rotWithShape="0">
          <a:gsLst>
            <a:gs pos="0">
              <a:schemeClr val="bg1"/>
            </a:gs>
            <a:gs pos="100000">
              <a:schemeClr val="bg1">
                <a:gamma/>
                <a:shade val="66275"/>
                <a:invGamma/>
              </a:schemeClr>
            </a:gs>
          </a:gsLst>
          <a:lin ang="5400000" scaled="1"/>
        </a:gradFill>
        <a:effectLst/>
      </p:bgPr>
    </p:bg>
    <p:spTree>
      <p:nvGrpSpPr>
        <p:cNvPr id="1" name=""/>
        <p:cNvGrpSpPr/>
        <p:nvPr/>
      </p:nvGrpSpPr>
      <p:grpSpPr>
        <a:xfrm>
          <a:off x="0" y="0"/>
          <a:ext cx="0" cy="0"/>
          <a:chOff x="0" y="0"/>
          <a:chExt cx="0" cy="0"/>
        </a:xfrm>
      </p:grpSpPr>
      <p:sp>
        <p:nvSpPr>
          <p:cNvPr id="238594" name="Freeform 2"/>
          <p:cNvSpPr>
            <a:spLocks/>
          </p:cNvSpPr>
          <p:nvPr/>
        </p:nvSpPr>
        <p:spPr bwMode="gray">
          <a:xfrm>
            <a:off x="690563" y="3340100"/>
            <a:ext cx="7653337" cy="485775"/>
          </a:xfrm>
          <a:custGeom>
            <a:avLst/>
            <a:gdLst>
              <a:gd name="T0" fmla="*/ 163 w 4128"/>
              <a:gd name="T1" fmla="*/ 200 h 479"/>
              <a:gd name="T2" fmla="*/ 4128 w 4128"/>
              <a:gd name="T3" fmla="*/ 200 h 479"/>
              <a:gd name="T4" fmla="*/ 4128 w 4128"/>
              <a:gd name="T5" fmla="*/ 429 h 479"/>
              <a:gd name="T6" fmla="*/ 0 w 4128"/>
              <a:gd name="T7" fmla="*/ 441 h 479"/>
              <a:gd name="T8" fmla="*/ 163 w 4128"/>
              <a:gd name="T9" fmla="*/ 200 h 479"/>
            </a:gdLst>
            <a:ahLst/>
            <a:cxnLst>
              <a:cxn ang="0">
                <a:pos x="T0" y="T1"/>
              </a:cxn>
              <a:cxn ang="0">
                <a:pos x="T2" y="T3"/>
              </a:cxn>
              <a:cxn ang="0">
                <a:pos x="T4" y="T5"/>
              </a:cxn>
              <a:cxn ang="0">
                <a:pos x="T6" y="T7"/>
              </a:cxn>
              <a:cxn ang="0">
                <a:pos x="T8" y="T9"/>
              </a:cxn>
            </a:cxnLst>
            <a:rect l="0" t="0" r="r" b="b"/>
            <a:pathLst>
              <a:path w="4128" h="479">
                <a:moveTo>
                  <a:pt x="163" y="200"/>
                </a:moveTo>
                <a:cubicBezTo>
                  <a:pt x="163" y="200"/>
                  <a:pt x="2054" y="0"/>
                  <a:pt x="4128" y="200"/>
                </a:cubicBezTo>
                <a:cubicBezTo>
                  <a:pt x="4128" y="200"/>
                  <a:pt x="4128" y="314"/>
                  <a:pt x="4128" y="429"/>
                </a:cubicBezTo>
                <a:cubicBezTo>
                  <a:pt x="2371" y="200"/>
                  <a:pt x="688" y="479"/>
                  <a:pt x="0" y="441"/>
                </a:cubicBezTo>
                <a:lnTo>
                  <a:pt x="163" y="200"/>
                </a:lnTo>
                <a:close/>
              </a:path>
            </a:pathLst>
          </a:custGeom>
          <a:solidFill>
            <a:schemeClr val="hlink">
              <a:alpha val="50000"/>
            </a:scheme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238595" name="Rectangle 3"/>
          <p:cNvSpPr>
            <a:spLocks noGrp="1" noChangeArrowheads="1"/>
          </p:cNvSpPr>
          <p:nvPr>
            <p:ph type="ctrTitle"/>
          </p:nvPr>
        </p:nvSpPr>
        <p:spPr>
          <a:xfrm>
            <a:off x="685800" y="2286000"/>
            <a:ext cx="7772400" cy="1143000"/>
          </a:xfrm>
        </p:spPr>
        <p:txBody>
          <a:bodyPr/>
          <a:lstStyle>
            <a:lvl1pPr>
              <a:defRPr/>
            </a:lvl1pPr>
          </a:lstStyle>
          <a:p>
            <a:pPr lvl="0"/>
            <a:r>
              <a:rPr lang="en-US" altLang="zh-CN" noProof="0" smtClean="0"/>
              <a:t>Click to edit Master title style</a:t>
            </a:r>
          </a:p>
        </p:txBody>
      </p:sp>
      <p:sp>
        <p:nvSpPr>
          <p:cNvPr id="238596" name="Rectangle 4"/>
          <p:cNvSpPr>
            <a:spLocks noGrp="1" noChangeArrowheads="1"/>
          </p:cNvSpPr>
          <p:nvPr>
            <p:ph type="subTitle" idx="1"/>
          </p:nvPr>
        </p:nvSpPr>
        <p:spPr>
          <a:xfrm>
            <a:off x="1371600" y="3886200"/>
            <a:ext cx="6400800" cy="1752600"/>
          </a:xfrm>
        </p:spPr>
        <p:txBody>
          <a:bodyPr/>
          <a:lstStyle>
            <a:lvl1pPr marL="0" indent="0" algn="ctr">
              <a:buFont typeface="Monotype Sorts" pitchFamily="2" charset="2"/>
              <a:buNone/>
              <a:defRPr/>
            </a:lvl1pPr>
          </a:lstStyle>
          <a:p>
            <a:pPr lvl="0"/>
            <a:r>
              <a:rPr lang="en-US" altLang="zh-CN" noProof="0" smtClean="0"/>
              <a:t>Click to edit Master subtitle style</a:t>
            </a:r>
          </a:p>
        </p:txBody>
      </p:sp>
      <p:sp>
        <p:nvSpPr>
          <p:cNvPr id="238597" name="Rectangle 5"/>
          <p:cNvSpPr>
            <a:spLocks noGrp="1" noChangeArrowheads="1"/>
          </p:cNvSpPr>
          <p:nvPr>
            <p:ph type="dt" sz="half" idx="2"/>
          </p:nvPr>
        </p:nvSpPr>
        <p:spPr/>
        <p:txBody>
          <a:bodyPr/>
          <a:lstStyle>
            <a:lvl1pPr>
              <a:defRPr>
                <a:solidFill>
                  <a:srgbClr val="578963"/>
                </a:solidFill>
              </a:defRPr>
            </a:lvl1pPr>
          </a:lstStyle>
          <a:p>
            <a:endParaRPr lang="en-US" altLang="zh-CN"/>
          </a:p>
        </p:txBody>
      </p:sp>
      <p:sp>
        <p:nvSpPr>
          <p:cNvPr id="238598" name="Rectangle 6"/>
          <p:cNvSpPr>
            <a:spLocks noGrp="1" noChangeArrowheads="1"/>
          </p:cNvSpPr>
          <p:nvPr>
            <p:ph type="ftr" sz="quarter" idx="3"/>
          </p:nvPr>
        </p:nvSpPr>
        <p:spPr bwMode="auto">
          <a:xfrm>
            <a:off x="31242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a:spcBef>
                <a:spcPct val="50000"/>
              </a:spcBef>
              <a:defRPr sz="1400">
                <a:solidFill>
                  <a:srgbClr val="578963"/>
                </a:solidFill>
                <a:latin typeface="Times New Roman" pitchFamily="18" charset="0"/>
                <a:ea typeface="宋体" charset="-122"/>
              </a:defRPr>
            </a:lvl1pPr>
          </a:lstStyle>
          <a:p>
            <a:endParaRPr lang="en-US" altLang="zh-CN"/>
          </a:p>
        </p:txBody>
      </p:sp>
      <p:sp>
        <p:nvSpPr>
          <p:cNvPr id="238599" name="Rectangle 7"/>
          <p:cNvSpPr>
            <a:spLocks noGrp="1" noChangeArrowheads="1"/>
          </p:cNvSpPr>
          <p:nvPr>
            <p:ph type="sldNum" sz="quarter" idx="4"/>
          </p:nvPr>
        </p:nvSpPr>
        <p:spPr/>
        <p:txBody>
          <a:bodyPr/>
          <a:lstStyle>
            <a:lvl1pPr>
              <a:defRPr>
                <a:solidFill>
                  <a:srgbClr val="578963"/>
                </a:solidFill>
              </a:defRPr>
            </a:lvl1pPr>
          </a:lstStyle>
          <a:p>
            <a:fld id="{6B9E5E7F-F5E1-4DB2-8D2B-0FEFC45AA692}" type="slidenum">
              <a:rPr lang="zh-CN" altLang="en-US"/>
              <a:pPr/>
              <a:t>‹#›</a:t>
            </a:fld>
            <a:endParaRPr lang="en-US" altLang="zh-CN"/>
          </a:p>
        </p:txBody>
      </p:sp>
      <p:graphicFrame>
        <p:nvGraphicFramePr>
          <p:cNvPr id="238600" name="Rectangle 8"/>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238651" name="Clip" r:id="rId3" imgW="0" imgH="0" progId="MS_ClipArt_Gallery.2">
                  <p:embed/>
                </p:oleObj>
              </mc:Choice>
              <mc:Fallback>
                <p:oleObj name="Clip" r:id="rId3" imgW="0" imgH="0" progId="MS_ClipArt_Gallery.2">
                  <p:embed/>
                  <p:pic>
                    <p:nvPicPr>
                      <p:cNvPr id="0" name="Rectangle 8"/>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3049D40A-BDB0-46F7-BC8B-774FDD990248}" type="slidenum">
              <a:rPr lang="zh-CN" altLang="en-US"/>
              <a:pPr/>
              <a:t>‹#›</a:t>
            </a:fld>
            <a:endParaRPr lang="en-US" altLang="zh-CN"/>
          </a:p>
        </p:txBody>
      </p:sp>
    </p:spTree>
    <p:extLst>
      <p:ext uri="{BB962C8B-B14F-4D97-AF65-F5344CB8AC3E}">
        <p14:creationId xmlns:p14="http://schemas.microsoft.com/office/powerpoint/2010/main" val="2565880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8938" y="0"/>
            <a:ext cx="2055812" cy="59912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71500" y="0"/>
            <a:ext cx="6015038" cy="59912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9B8D531F-8B5A-4E24-BB88-70BB2EF7977B}" type="slidenum">
              <a:rPr lang="zh-CN" altLang="en-US"/>
              <a:pPr/>
              <a:t>‹#›</a:t>
            </a:fld>
            <a:endParaRPr lang="en-US" altLang="zh-CN"/>
          </a:p>
        </p:txBody>
      </p:sp>
    </p:spTree>
    <p:extLst>
      <p:ext uri="{BB962C8B-B14F-4D97-AF65-F5344CB8AC3E}">
        <p14:creationId xmlns:p14="http://schemas.microsoft.com/office/powerpoint/2010/main" val="2243989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17550" y="0"/>
            <a:ext cx="8077200" cy="609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71500" y="1114425"/>
            <a:ext cx="3848100" cy="4876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0" y="1114425"/>
            <a:ext cx="3848100" cy="4876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85800" y="6248400"/>
            <a:ext cx="1905000" cy="457200"/>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6553200" y="6248400"/>
            <a:ext cx="1905000" cy="457200"/>
          </a:xfrm>
        </p:spPr>
        <p:txBody>
          <a:bodyPr/>
          <a:lstStyle>
            <a:lvl1pPr>
              <a:defRPr/>
            </a:lvl1pPr>
          </a:lstStyle>
          <a:p>
            <a:fld id="{6799742F-84C1-43BE-B056-E14AD44C8C77}" type="slidenum">
              <a:rPr lang="zh-CN" altLang="en-US"/>
              <a:pPr/>
              <a:t>‹#›</a:t>
            </a:fld>
            <a:endParaRPr lang="en-US" altLang="zh-CN"/>
          </a:p>
        </p:txBody>
      </p:sp>
    </p:spTree>
    <p:extLst>
      <p:ext uri="{BB962C8B-B14F-4D97-AF65-F5344CB8AC3E}">
        <p14:creationId xmlns:p14="http://schemas.microsoft.com/office/powerpoint/2010/main" val="914266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17550" y="0"/>
            <a:ext cx="8077200" cy="609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71500" y="1114425"/>
            <a:ext cx="3848100" cy="4876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572000" y="1114425"/>
            <a:ext cx="3848100" cy="2362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0" y="3629025"/>
            <a:ext cx="3848100" cy="2362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685800" y="6248400"/>
            <a:ext cx="1905000" cy="457200"/>
          </a:xfrm>
        </p:spPr>
        <p:txBody>
          <a:bodyPr/>
          <a:lstStyle>
            <a:lvl1pPr>
              <a:defRPr/>
            </a:lvl1pPr>
          </a:lstStyle>
          <a:p>
            <a:endParaRPr lang="en-US" altLang="zh-CN"/>
          </a:p>
        </p:txBody>
      </p:sp>
      <p:sp>
        <p:nvSpPr>
          <p:cNvPr id="7" name="灯片编号占位符 6"/>
          <p:cNvSpPr>
            <a:spLocks noGrp="1"/>
          </p:cNvSpPr>
          <p:nvPr>
            <p:ph type="sldNum" sz="quarter" idx="11"/>
          </p:nvPr>
        </p:nvSpPr>
        <p:spPr>
          <a:xfrm>
            <a:off x="6553200" y="6248400"/>
            <a:ext cx="1905000" cy="457200"/>
          </a:xfrm>
        </p:spPr>
        <p:txBody>
          <a:bodyPr/>
          <a:lstStyle>
            <a:lvl1pPr>
              <a:defRPr/>
            </a:lvl1pPr>
          </a:lstStyle>
          <a:p>
            <a:fld id="{9EC4CC8A-59FA-4004-8418-8C4ADEAEFF1B}" type="slidenum">
              <a:rPr lang="zh-CN" altLang="en-US"/>
              <a:pPr/>
              <a:t>‹#›</a:t>
            </a:fld>
            <a:endParaRPr lang="en-US" altLang="zh-CN"/>
          </a:p>
        </p:txBody>
      </p:sp>
    </p:spTree>
    <p:extLst>
      <p:ext uri="{BB962C8B-B14F-4D97-AF65-F5344CB8AC3E}">
        <p14:creationId xmlns:p14="http://schemas.microsoft.com/office/powerpoint/2010/main" val="1147101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433AEED1-046B-4804-BF67-F889B2E74615}" type="slidenum">
              <a:rPr lang="zh-CN" altLang="en-US"/>
              <a:pPr/>
              <a:t>‹#›</a:t>
            </a:fld>
            <a:endParaRPr lang="en-US" altLang="zh-CN"/>
          </a:p>
        </p:txBody>
      </p:sp>
    </p:spTree>
    <p:extLst>
      <p:ext uri="{BB962C8B-B14F-4D97-AF65-F5344CB8AC3E}">
        <p14:creationId xmlns:p14="http://schemas.microsoft.com/office/powerpoint/2010/main" val="3058450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44C38D4F-F22A-467F-90EC-C868B28E1EA3}" type="slidenum">
              <a:rPr lang="zh-CN" altLang="en-US"/>
              <a:pPr/>
              <a:t>‹#›</a:t>
            </a:fld>
            <a:endParaRPr lang="en-US" altLang="zh-CN"/>
          </a:p>
        </p:txBody>
      </p:sp>
    </p:spTree>
    <p:extLst>
      <p:ext uri="{BB962C8B-B14F-4D97-AF65-F5344CB8AC3E}">
        <p14:creationId xmlns:p14="http://schemas.microsoft.com/office/powerpoint/2010/main" val="956927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71500" y="1114425"/>
            <a:ext cx="3848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0" y="1114425"/>
            <a:ext cx="3848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B074DC23-5BD3-401C-8EAD-47C41CB0E37B}" type="slidenum">
              <a:rPr lang="zh-CN" altLang="en-US"/>
              <a:pPr/>
              <a:t>‹#›</a:t>
            </a:fld>
            <a:endParaRPr lang="en-US" altLang="zh-CN"/>
          </a:p>
        </p:txBody>
      </p:sp>
    </p:spTree>
    <p:extLst>
      <p:ext uri="{BB962C8B-B14F-4D97-AF65-F5344CB8AC3E}">
        <p14:creationId xmlns:p14="http://schemas.microsoft.com/office/powerpoint/2010/main" val="911349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灯片编号占位符 7"/>
          <p:cNvSpPr>
            <a:spLocks noGrp="1"/>
          </p:cNvSpPr>
          <p:nvPr>
            <p:ph type="sldNum" sz="quarter" idx="11"/>
          </p:nvPr>
        </p:nvSpPr>
        <p:spPr/>
        <p:txBody>
          <a:bodyPr/>
          <a:lstStyle>
            <a:lvl1pPr>
              <a:defRPr/>
            </a:lvl1pPr>
          </a:lstStyle>
          <a:p>
            <a:fld id="{F21585D6-6451-478B-90C5-61E46D987104}" type="slidenum">
              <a:rPr lang="zh-CN" altLang="en-US"/>
              <a:pPr/>
              <a:t>‹#›</a:t>
            </a:fld>
            <a:endParaRPr lang="en-US" altLang="zh-CN"/>
          </a:p>
        </p:txBody>
      </p:sp>
    </p:spTree>
    <p:extLst>
      <p:ext uri="{BB962C8B-B14F-4D97-AF65-F5344CB8AC3E}">
        <p14:creationId xmlns:p14="http://schemas.microsoft.com/office/powerpoint/2010/main" val="3217683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灯片编号占位符 3"/>
          <p:cNvSpPr>
            <a:spLocks noGrp="1"/>
          </p:cNvSpPr>
          <p:nvPr>
            <p:ph type="sldNum" sz="quarter" idx="11"/>
          </p:nvPr>
        </p:nvSpPr>
        <p:spPr/>
        <p:txBody>
          <a:bodyPr/>
          <a:lstStyle>
            <a:lvl1pPr>
              <a:defRPr/>
            </a:lvl1pPr>
          </a:lstStyle>
          <a:p>
            <a:fld id="{4FC483D0-8514-40A7-8CA9-87C2AFA987A2}" type="slidenum">
              <a:rPr lang="zh-CN" altLang="en-US"/>
              <a:pPr/>
              <a:t>‹#›</a:t>
            </a:fld>
            <a:endParaRPr lang="en-US" altLang="zh-CN"/>
          </a:p>
        </p:txBody>
      </p:sp>
    </p:spTree>
    <p:extLst>
      <p:ext uri="{BB962C8B-B14F-4D97-AF65-F5344CB8AC3E}">
        <p14:creationId xmlns:p14="http://schemas.microsoft.com/office/powerpoint/2010/main" val="2059816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灯片编号占位符 2"/>
          <p:cNvSpPr>
            <a:spLocks noGrp="1"/>
          </p:cNvSpPr>
          <p:nvPr>
            <p:ph type="sldNum" sz="quarter" idx="11"/>
          </p:nvPr>
        </p:nvSpPr>
        <p:spPr/>
        <p:txBody>
          <a:bodyPr/>
          <a:lstStyle>
            <a:lvl1pPr>
              <a:defRPr/>
            </a:lvl1pPr>
          </a:lstStyle>
          <a:p>
            <a:fld id="{5987D989-4CE8-4DE6-90FE-31943678F0E8}" type="slidenum">
              <a:rPr lang="zh-CN" altLang="en-US"/>
              <a:pPr/>
              <a:t>‹#›</a:t>
            </a:fld>
            <a:endParaRPr lang="en-US" altLang="zh-CN"/>
          </a:p>
        </p:txBody>
      </p:sp>
    </p:spTree>
    <p:extLst>
      <p:ext uri="{BB962C8B-B14F-4D97-AF65-F5344CB8AC3E}">
        <p14:creationId xmlns:p14="http://schemas.microsoft.com/office/powerpoint/2010/main" val="3011397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C0D34CCB-4CE9-44D6-8699-4CBC56D88676}" type="slidenum">
              <a:rPr lang="zh-CN" altLang="en-US"/>
              <a:pPr/>
              <a:t>‹#›</a:t>
            </a:fld>
            <a:endParaRPr lang="en-US" altLang="zh-CN"/>
          </a:p>
        </p:txBody>
      </p:sp>
    </p:spTree>
    <p:extLst>
      <p:ext uri="{BB962C8B-B14F-4D97-AF65-F5344CB8AC3E}">
        <p14:creationId xmlns:p14="http://schemas.microsoft.com/office/powerpoint/2010/main" val="1955472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94D5DF81-E1DC-483F-8B8B-5D9E6B98260D}" type="slidenum">
              <a:rPr lang="zh-CN" altLang="en-US"/>
              <a:pPr/>
              <a:t>‹#›</a:t>
            </a:fld>
            <a:endParaRPr lang="en-US" altLang="zh-CN"/>
          </a:p>
        </p:txBody>
      </p:sp>
    </p:spTree>
    <p:extLst>
      <p:ext uri="{BB962C8B-B14F-4D97-AF65-F5344CB8AC3E}">
        <p14:creationId xmlns:p14="http://schemas.microsoft.com/office/powerpoint/2010/main" val="3132679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76078"/>
                <a:invGamma/>
              </a:schemeClr>
            </a:gs>
          </a:gsLst>
          <a:lin ang="5400000" scaled="1"/>
        </a:gradFill>
        <a:effectLst/>
      </p:bgPr>
    </p:bg>
    <p:spTree>
      <p:nvGrpSpPr>
        <p:cNvPr id="1" name=""/>
        <p:cNvGrpSpPr/>
        <p:nvPr/>
      </p:nvGrpSpPr>
      <p:grpSpPr>
        <a:xfrm>
          <a:off x="0" y="0"/>
          <a:ext cx="0" cy="0"/>
          <a:chOff x="0" y="0"/>
          <a:chExt cx="0" cy="0"/>
        </a:xfrm>
      </p:grpSpPr>
      <p:sp>
        <p:nvSpPr>
          <p:cNvPr id="237570" name="Rectangle 2"/>
          <p:cNvSpPr>
            <a:spLocks noChangeArrowheads="1"/>
          </p:cNvSpPr>
          <p:nvPr/>
        </p:nvSpPr>
        <p:spPr bwMode="auto">
          <a:xfrm>
            <a:off x="0" y="-152400"/>
            <a:ext cx="9144000" cy="1314450"/>
          </a:xfrm>
          <a:prstGeom prst="rect">
            <a:avLst/>
          </a:prstGeom>
          <a:gradFill rotWithShape="0">
            <a:gsLst>
              <a:gs pos="0">
                <a:srgbClr val="FFFFFF"/>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571" name="Rectangle 3"/>
          <p:cNvSpPr>
            <a:spLocks noGrp="1" noChangeArrowheads="1"/>
          </p:cNvSpPr>
          <p:nvPr>
            <p:ph type="body" idx="1"/>
          </p:nvPr>
        </p:nvSpPr>
        <p:spPr bwMode="auto">
          <a:xfrm>
            <a:off x="571500" y="1114425"/>
            <a:ext cx="7848600"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p>
        </p:txBody>
      </p:sp>
      <p:sp>
        <p:nvSpPr>
          <p:cNvPr id="237572"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50000"/>
              </a:spcBef>
              <a:defRPr sz="1400">
                <a:solidFill>
                  <a:schemeClr val="bg2"/>
                </a:solidFill>
                <a:latin typeface="Times New Roman" pitchFamily="18" charset="0"/>
                <a:ea typeface="宋体" charset="-122"/>
              </a:defRPr>
            </a:lvl1pPr>
          </a:lstStyle>
          <a:p>
            <a:endParaRPr lang="en-US" altLang="zh-CN" dirty="0"/>
          </a:p>
        </p:txBody>
      </p:sp>
      <p:sp>
        <p:nvSpPr>
          <p:cNvPr id="237573" name="Rectangle 5"/>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spcBef>
                <a:spcPct val="50000"/>
              </a:spcBef>
              <a:defRPr sz="1400">
                <a:solidFill>
                  <a:schemeClr val="bg2"/>
                </a:solidFill>
                <a:latin typeface="Times New Roman" pitchFamily="18" charset="0"/>
                <a:ea typeface="宋体" charset="-122"/>
              </a:defRPr>
            </a:lvl1pPr>
          </a:lstStyle>
          <a:p>
            <a:fld id="{58022DE8-ECAB-4214-9F8C-6E3C5D28FF34}" type="slidenum">
              <a:rPr lang="zh-CN" altLang="en-US"/>
              <a:pPr/>
              <a:t>‹#›</a:t>
            </a:fld>
            <a:endParaRPr lang="en-US" altLang="zh-CN"/>
          </a:p>
        </p:txBody>
      </p:sp>
      <p:sp>
        <p:nvSpPr>
          <p:cNvPr id="237574" name="Oval 6"/>
          <p:cNvSpPr>
            <a:spLocks noChangeArrowheads="1"/>
          </p:cNvSpPr>
          <p:nvPr/>
        </p:nvSpPr>
        <p:spPr bwMode="ltGray">
          <a:xfrm>
            <a:off x="142875" y="0"/>
            <a:ext cx="838200" cy="781050"/>
          </a:xfrm>
          <a:prstGeom prst="ellipse">
            <a:avLst/>
          </a:prstGeom>
          <a:gradFill rotWithShape="0">
            <a:gsLst>
              <a:gs pos="0">
                <a:schemeClr val="hlink"/>
              </a:gs>
              <a:gs pos="100000">
                <a:schemeClr val="hlink">
                  <a:gamma/>
                  <a:tint val="70196"/>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575" name="Freeform 7"/>
          <p:cNvSpPr>
            <a:spLocks/>
          </p:cNvSpPr>
          <p:nvPr/>
        </p:nvSpPr>
        <p:spPr bwMode="auto">
          <a:xfrm>
            <a:off x="31750" y="338138"/>
            <a:ext cx="390525" cy="149225"/>
          </a:xfrm>
          <a:custGeom>
            <a:avLst/>
            <a:gdLst>
              <a:gd name="T0" fmla="*/ 7 w 246"/>
              <a:gd name="T1" fmla="*/ 52 h 94"/>
              <a:gd name="T2" fmla="*/ 22 w 246"/>
              <a:gd name="T3" fmla="*/ 48 h 94"/>
              <a:gd name="T4" fmla="*/ 38 w 246"/>
              <a:gd name="T5" fmla="*/ 48 h 94"/>
              <a:gd name="T6" fmla="*/ 53 w 246"/>
              <a:gd name="T7" fmla="*/ 50 h 94"/>
              <a:gd name="T8" fmla="*/ 69 w 246"/>
              <a:gd name="T9" fmla="*/ 54 h 94"/>
              <a:gd name="T10" fmla="*/ 84 w 246"/>
              <a:gd name="T11" fmla="*/ 59 h 94"/>
              <a:gd name="T12" fmla="*/ 99 w 246"/>
              <a:gd name="T13" fmla="*/ 65 h 94"/>
              <a:gd name="T14" fmla="*/ 113 w 246"/>
              <a:gd name="T15" fmla="*/ 72 h 94"/>
              <a:gd name="T16" fmla="*/ 124 w 246"/>
              <a:gd name="T17" fmla="*/ 66 h 94"/>
              <a:gd name="T18" fmla="*/ 136 w 246"/>
              <a:gd name="T19" fmla="*/ 48 h 94"/>
              <a:gd name="T20" fmla="*/ 150 w 246"/>
              <a:gd name="T21" fmla="*/ 35 h 94"/>
              <a:gd name="T22" fmla="*/ 166 w 246"/>
              <a:gd name="T23" fmla="*/ 24 h 94"/>
              <a:gd name="T24" fmla="*/ 183 w 246"/>
              <a:gd name="T25" fmla="*/ 16 h 94"/>
              <a:gd name="T26" fmla="*/ 201 w 246"/>
              <a:gd name="T27" fmla="*/ 9 h 94"/>
              <a:gd name="T28" fmla="*/ 219 w 246"/>
              <a:gd name="T29" fmla="*/ 5 h 94"/>
              <a:gd name="T30" fmla="*/ 237 w 246"/>
              <a:gd name="T31" fmla="*/ 1 h 94"/>
              <a:gd name="T32" fmla="*/ 237 w 246"/>
              <a:gd name="T33" fmla="*/ 3 h 94"/>
              <a:gd name="T34" fmla="*/ 222 w 246"/>
              <a:gd name="T35" fmla="*/ 11 h 94"/>
              <a:gd name="T36" fmla="*/ 207 w 246"/>
              <a:gd name="T37" fmla="*/ 19 h 94"/>
              <a:gd name="T38" fmla="*/ 191 w 246"/>
              <a:gd name="T39" fmla="*/ 28 h 94"/>
              <a:gd name="T40" fmla="*/ 177 w 246"/>
              <a:gd name="T41" fmla="*/ 39 h 94"/>
              <a:gd name="T42" fmla="*/ 163 w 246"/>
              <a:gd name="T43" fmla="*/ 51 h 94"/>
              <a:gd name="T44" fmla="*/ 152 w 246"/>
              <a:gd name="T45" fmla="*/ 64 h 94"/>
              <a:gd name="T46" fmla="*/ 142 w 246"/>
              <a:gd name="T47" fmla="*/ 79 h 94"/>
              <a:gd name="T48" fmla="*/ 135 w 246"/>
              <a:gd name="T49" fmla="*/ 90 h 94"/>
              <a:gd name="T50" fmla="*/ 130 w 246"/>
              <a:gd name="T51" fmla="*/ 93 h 94"/>
              <a:gd name="T52" fmla="*/ 123 w 246"/>
              <a:gd name="T53" fmla="*/ 90 h 94"/>
              <a:gd name="T54" fmla="*/ 116 w 246"/>
              <a:gd name="T55" fmla="*/ 87 h 94"/>
              <a:gd name="T56" fmla="*/ 107 w 246"/>
              <a:gd name="T57" fmla="*/ 84 h 94"/>
              <a:gd name="T58" fmla="*/ 93 w 246"/>
              <a:gd name="T59" fmla="*/ 78 h 94"/>
              <a:gd name="T60" fmla="*/ 79 w 246"/>
              <a:gd name="T61" fmla="*/ 71 h 94"/>
              <a:gd name="T62" fmla="*/ 63 w 246"/>
              <a:gd name="T63" fmla="*/ 64 h 94"/>
              <a:gd name="T64" fmla="*/ 47 w 246"/>
              <a:gd name="T65" fmla="*/ 58 h 94"/>
              <a:gd name="T66" fmla="*/ 31 w 246"/>
              <a:gd name="T67" fmla="*/ 54 h 94"/>
              <a:gd name="T68" fmla="*/ 17 w 246"/>
              <a:gd name="T69" fmla="*/ 52 h 94"/>
              <a:gd name="T70" fmla="*/ 5 w 246"/>
              <a:gd name="T71" fmla="*/ 5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6" h="94">
                <a:moveTo>
                  <a:pt x="0" y="55"/>
                </a:moveTo>
                <a:lnTo>
                  <a:pt x="7" y="52"/>
                </a:lnTo>
                <a:lnTo>
                  <a:pt x="14" y="50"/>
                </a:lnTo>
                <a:lnTo>
                  <a:pt x="22" y="48"/>
                </a:lnTo>
                <a:lnTo>
                  <a:pt x="30" y="48"/>
                </a:lnTo>
                <a:lnTo>
                  <a:pt x="38" y="48"/>
                </a:lnTo>
                <a:lnTo>
                  <a:pt x="45" y="48"/>
                </a:lnTo>
                <a:lnTo>
                  <a:pt x="53" y="50"/>
                </a:lnTo>
                <a:lnTo>
                  <a:pt x="61" y="51"/>
                </a:lnTo>
                <a:lnTo>
                  <a:pt x="69" y="54"/>
                </a:lnTo>
                <a:lnTo>
                  <a:pt x="76" y="56"/>
                </a:lnTo>
                <a:lnTo>
                  <a:pt x="84" y="59"/>
                </a:lnTo>
                <a:lnTo>
                  <a:pt x="92" y="62"/>
                </a:lnTo>
                <a:lnTo>
                  <a:pt x="99" y="65"/>
                </a:lnTo>
                <a:lnTo>
                  <a:pt x="106" y="68"/>
                </a:lnTo>
                <a:lnTo>
                  <a:pt x="113" y="72"/>
                </a:lnTo>
                <a:lnTo>
                  <a:pt x="119" y="75"/>
                </a:lnTo>
                <a:lnTo>
                  <a:pt x="124" y="66"/>
                </a:lnTo>
                <a:lnTo>
                  <a:pt x="130" y="56"/>
                </a:lnTo>
                <a:lnTo>
                  <a:pt x="136" y="48"/>
                </a:lnTo>
                <a:lnTo>
                  <a:pt x="143" y="42"/>
                </a:lnTo>
                <a:lnTo>
                  <a:pt x="150" y="35"/>
                </a:lnTo>
                <a:lnTo>
                  <a:pt x="158" y="29"/>
                </a:lnTo>
                <a:lnTo>
                  <a:pt x="166" y="24"/>
                </a:lnTo>
                <a:lnTo>
                  <a:pt x="175" y="20"/>
                </a:lnTo>
                <a:lnTo>
                  <a:pt x="183" y="16"/>
                </a:lnTo>
                <a:lnTo>
                  <a:pt x="193" y="13"/>
                </a:lnTo>
                <a:lnTo>
                  <a:pt x="201" y="9"/>
                </a:lnTo>
                <a:lnTo>
                  <a:pt x="210" y="7"/>
                </a:lnTo>
                <a:lnTo>
                  <a:pt x="219" y="5"/>
                </a:lnTo>
                <a:lnTo>
                  <a:pt x="228" y="3"/>
                </a:lnTo>
                <a:lnTo>
                  <a:pt x="237" y="1"/>
                </a:lnTo>
                <a:lnTo>
                  <a:pt x="245" y="0"/>
                </a:lnTo>
                <a:lnTo>
                  <a:pt x="237" y="3"/>
                </a:lnTo>
                <a:lnTo>
                  <a:pt x="230" y="7"/>
                </a:lnTo>
                <a:lnTo>
                  <a:pt x="222" y="11"/>
                </a:lnTo>
                <a:lnTo>
                  <a:pt x="214" y="15"/>
                </a:lnTo>
                <a:lnTo>
                  <a:pt x="207" y="19"/>
                </a:lnTo>
                <a:lnTo>
                  <a:pt x="199" y="24"/>
                </a:lnTo>
                <a:lnTo>
                  <a:pt x="191" y="28"/>
                </a:lnTo>
                <a:lnTo>
                  <a:pt x="185" y="33"/>
                </a:lnTo>
                <a:lnTo>
                  <a:pt x="177" y="39"/>
                </a:lnTo>
                <a:lnTo>
                  <a:pt x="170" y="44"/>
                </a:lnTo>
                <a:lnTo>
                  <a:pt x="163" y="51"/>
                </a:lnTo>
                <a:lnTo>
                  <a:pt x="158" y="57"/>
                </a:lnTo>
                <a:lnTo>
                  <a:pt x="152" y="64"/>
                </a:lnTo>
                <a:lnTo>
                  <a:pt x="146" y="71"/>
                </a:lnTo>
                <a:lnTo>
                  <a:pt x="142" y="79"/>
                </a:lnTo>
                <a:lnTo>
                  <a:pt x="138" y="87"/>
                </a:lnTo>
                <a:lnTo>
                  <a:pt x="135" y="90"/>
                </a:lnTo>
                <a:lnTo>
                  <a:pt x="133" y="92"/>
                </a:lnTo>
                <a:lnTo>
                  <a:pt x="130" y="93"/>
                </a:lnTo>
                <a:lnTo>
                  <a:pt x="127" y="91"/>
                </a:lnTo>
                <a:lnTo>
                  <a:pt x="123" y="90"/>
                </a:lnTo>
                <a:lnTo>
                  <a:pt x="120" y="89"/>
                </a:lnTo>
                <a:lnTo>
                  <a:pt x="116" y="87"/>
                </a:lnTo>
                <a:lnTo>
                  <a:pt x="113" y="86"/>
                </a:lnTo>
                <a:lnTo>
                  <a:pt x="107" y="84"/>
                </a:lnTo>
                <a:lnTo>
                  <a:pt x="101" y="80"/>
                </a:lnTo>
                <a:lnTo>
                  <a:pt x="93" y="78"/>
                </a:lnTo>
                <a:lnTo>
                  <a:pt x="87" y="74"/>
                </a:lnTo>
                <a:lnTo>
                  <a:pt x="79" y="71"/>
                </a:lnTo>
                <a:lnTo>
                  <a:pt x="71" y="67"/>
                </a:lnTo>
                <a:lnTo>
                  <a:pt x="63" y="64"/>
                </a:lnTo>
                <a:lnTo>
                  <a:pt x="55" y="61"/>
                </a:lnTo>
                <a:lnTo>
                  <a:pt x="47" y="58"/>
                </a:lnTo>
                <a:lnTo>
                  <a:pt x="39" y="55"/>
                </a:lnTo>
                <a:lnTo>
                  <a:pt x="31" y="54"/>
                </a:lnTo>
                <a:lnTo>
                  <a:pt x="24" y="52"/>
                </a:lnTo>
                <a:lnTo>
                  <a:pt x="17" y="52"/>
                </a:lnTo>
                <a:lnTo>
                  <a:pt x="10" y="52"/>
                </a:lnTo>
                <a:lnTo>
                  <a:pt x="5" y="53"/>
                </a:lnTo>
                <a:lnTo>
                  <a:pt x="0" y="55"/>
                </a:lnTo>
              </a:path>
            </a:pathLst>
          </a:custGeom>
          <a:solidFill>
            <a:schemeClr val="tx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576" name="Freeform 8"/>
          <p:cNvSpPr>
            <a:spLocks/>
          </p:cNvSpPr>
          <p:nvPr/>
        </p:nvSpPr>
        <p:spPr bwMode="auto">
          <a:xfrm>
            <a:off x="619125" y="638175"/>
            <a:ext cx="468313" cy="177800"/>
          </a:xfrm>
          <a:custGeom>
            <a:avLst/>
            <a:gdLst>
              <a:gd name="T0" fmla="*/ 8 w 295"/>
              <a:gd name="T1" fmla="*/ 62 h 112"/>
              <a:gd name="T2" fmla="*/ 26 w 295"/>
              <a:gd name="T3" fmla="*/ 57 h 112"/>
              <a:gd name="T4" fmla="*/ 45 w 295"/>
              <a:gd name="T5" fmla="*/ 57 h 112"/>
              <a:gd name="T6" fmla="*/ 63 w 295"/>
              <a:gd name="T7" fmla="*/ 59 h 112"/>
              <a:gd name="T8" fmla="*/ 82 w 295"/>
              <a:gd name="T9" fmla="*/ 64 h 112"/>
              <a:gd name="T10" fmla="*/ 100 w 295"/>
              <a:gd name="T11" fmla="*/ 70 h 112"/>
              <a:gd name="T12" fmla="*/ 118 w 295"/>
              <a:gd name="T13" fmla="*/ 77 h 112"/>
              <a:gd name="T14" fmla="*/ 135 w 295"/>
              <a:gd name="T15" fmla="*/ 85 h 112"/>
              <a:gd name="T16" fmla="*/ 148 w 295"/>
              <a:gd name="T17" fmla="*/ 78 h 112"/>
              <a:gd name="T18" fmla="*/ 163 w 295"/>
              <a:gd name="T19" fmla="*/ 57 h 112"/>
              <a:gd name="T20" fmla="*/ 180 w 295"/>
              <a:gd name="T21" fmla="*/ 41 h 112"/>
              <a:gd name="T22" fmla="*/ 199 w 295"/>
              <a:gd name="T23" fmla="*/ 28 h 112"/>
              <a:gd name="T24" fmla="*/ 219 w 295"/>
              <a:gd name="T25" fmla="*/ 19 h 112"/>
              <a:gd name="T26" fmla="*/ 241 w 295"/>
              <a:gd name="T27" fmla="*/ 10 h 112"/>
              <a:gd name="T28" fmla="*/ 262 w 295"/>
              <a:gd name="T29" fmla="*/ 5 h 112"/>
              <a:gd name="T30" fmla="*/ 284 w 295"/>
              <a:gd name="T31" fmla="*/ 1 h 112"/>
              <a:gd name="T32" fmla="*/ 284 w 295"/>
              <a:gd name="T33" fmla="*/ 3 h 112"/>
              <a:gd name="T34" fmla="*/ 266 w 295"/>
              <a:gd name="T35" fmla="*/ 13 h 112"/>
              <a:gd name="T36" fmla="*/ 248 w 295"/>
              <a:gd name="T37" fmla="*/ 22 h 112"/>
              <a:gd name="T38" fmla="*/ 229 w 295"/>
              <a:gd name="T39" fmla="*/ 33 h 112"/>
              <a:gd name="T40" fmla="*/ 212 w 295"/>
              <a:gd name="T41" fmla="*/ 46 h 112"/>
              <a:gd name="T42" fmla="*/ 195 w 295"/>
              <a:gd name="T43" fmla="*/ 60 h 112"/>
              <a:gd name="T44" fmla="*/ 182 w 295"/>
              <a:gd name="T45" fmla="*/ 76 h 112"/>
              <a:gd name="T46" fmla="*/ 170 w 295"/>
              <a:gd name="T47" fmla="*/ 94 h 112"/>
              <a:gd name="T48" fmla="*/ 162 w 295"/>
              <a:gd name="T49" fmla="*/ 107 h 112"/>
              <a:gd name="T50" fmla="*/ 156 w 295"/>
              <a:gd name="T51" fmla="*/ 111 h 112"/>
              <a:gd name="T52" fmla="*/ 147 w 295"/>
              <a:gd name="T53" fmla="*/ 107 h 112"/>
              <a:gd name="T54" fmla="*/ 139 w 295"/>
              <a:gd name="T55" fmla="*/ 103 h 112"/>
              <a:gd name="T56" fmla="*/ 128 w 295"/>
              <a:gd name="T57" fmla="*/ 100 h 112"/>
              <a:gd name="T58" fmla="*/ 111 w 295"/>
              <a:gd name="T59" fmla="*/ 93 h 112"/>
              <a:gd name="T60" fmla="*/ 94 w 295"/>
              <a:gd name="T61" fmla="*/ 84 h 112"/>
              <a:gd name="T62" fmla="*/ 75 w 295"/>
              <a:gd name="T63" fmla="*/ 76 h 112"/>
              <a:gd name="T64" fmla="*/ 56 w 295"/>
              <a:gd name="T65" fmla="*/ 69 h 112"/>
              <a:gd name="T66" fmla="*/ 37 w 295"/>
              <a:gd name="T67" fmla="*/ 64 h 112"/>
              <a:gd name="T68" fmla="*/ 20 w 295"/>
              <a:gd name="T69" fmla="*/ 62 h 112"/>
              <a:gd name="T70" fmla="*/ 6 w 295"/>
              <a:gd name="T71" fmla="*/ 6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5" h="112">
                <a:moveTo>
                  <a:pt x="0" y="65"/>
                </a:moveTo>
                <a:lnTo>
                  <a:pt x="8" y="62"/>
                </a:lnTo>
                <a:lnTo>
                  <a:pt x="16" y="59"/>
                </a:lnTo>
                <a:lnTo>
                  <a:pt x="26" y="57"/>
                </a:lnTo>
                <a:lnTo>
                  <a:pt x="36" y="57"/>
                </a:lnTo>
                <a:lnTo>
                  <a:pt x="45" y="57"/>
                </a:lnTo>
                <a:lnTo>
                  <a:pt x="54" y="57"/>
                </a:lnTo>
                <a:lnTo>
                  <a:pt x="63" y="59"/>
                </a:lnTo>
                <a:lnTo>
                  <a:pt x="73" y="60"/>
                </a:lnTo>
                <a:lnTo>
                  <a:pt x="82" y="64"/>
                </a:lnTo>
                <a:lnTo>
                  <a:pt x="91" y="66"/>
                </a:lnTo>
                <a:lnTo>
                  <a:pt x="100" y="70"/>
                </a:lnTo>
                <a:lnTo>
                  <a:pt x="110" y="74"/>
                </a:lnTo>
                <a:lnTo>
                  <a:pt x="118" y="77"/>
                </a:lnTo>
                <a:lnTo>
                  <a:pt x="127" y="81"/>
                </a:lnTo>
                <a:lnTo>
                  <a:pt x="135" y="85"/>
                </a:lnTo>
                <a:lnTo>
                  <a:pt x="142" y="89"/>
                </a:lnTo>
                <a:lnTo>
                  <a:pt x="148" y="78"/>
                </a:lnTo>
                <a:lnTo>
                  <a:pt x="156" y="66"/>
                </a:lnTo>
                <a:lnTo>
                  <a:pt x="163" y="57"/>
                </a:lnTo>
                <a:lnTo>
                  <a:pt x="171" y="50"/>
                </a:lnTo>
                <a:lnTo>
                  <a:pt x="180" y="41"/>
                </a:lnTo>
                <a:lnTo>
                  <a:pt x="189" y="34"/>
                </a:lnTo>
                <a:lnTo>
                  <a:pt x="199" y="28"/>
                </a:lnTo>
                <a:lnTo>
                  <a:pt x="210" y="23"/>
                </a:lnTo>
                <a:lnTo>
                  <a:pt x="219" y="19"/>
                </a:lnTo>
                <a:lnTo>
                  <a:pt x="231" y="15"/>
                </a:lnTo>
                <a:lnTo>
                  <a:pt x="241" y="10"/>
                </a:lnTo>
                <a:lnTo>
                  <a:pt x="252" y="8"/>
                </a:lnTo>
                <a:lnTo>
                  <a:pt x="262" y="5"/>
                </a:lnTo>
                <a:lnTo>
                  <a:pt x="273" y="3"/>
                </a:lnTo>
                <a:lnTo>
                  <a:pt x="284" y="1"/>
                </a:lnTo>
                <a:lnTo>
                  <a:pt x="294" y="0"/>
                </a:lnTo>
                <a:lnTo>
                  <a:pt x="284" y="3"/>
                </a:lnTo>
                <a:lnTo>
                  <a:pt x="276" y="8"/>
                </a:lnTo>
                <a:lnTo>
                  <a:pt x="266" y="13"/>
                </a:lnTo>
                <a:lnTo>
                  <a:pt x="256" y="17"/>
                </a:lnTo>
                <a:lnTo>
                  <a:pt x="248" y="22"/>
                </a:lnTo>
                <a:lnTo>
                  <a:pt x="238" y="28"/>
                </a:lnTo>
                <a:lnTo>
                  <a:pt x="229" y="33"/>
                </a:lnTo>
                <a:lnTo>
                  <a:pt x="222" y="39"/>
                </a:lnTo>
                <a:lnTo>
                  <a:pt x="212" y="46"/>
                </a:lnTo>
                <a:lnTo>
                  <a:pt x="204" y="52"/>
                </a:lnTo>
                <a:lnTo>
                  <a:pt x="195" y="60"/>
                </a:lnTo>
                <a:lnTo>
                  <a:pt x="189" y="68"/>
                </a:lnTo>
                <a:lnTo>
                  <a:pt x="182" y="76"/>
                </a:lnTo>
                <a:lnTo>
                  <a:pt x="175" y="84"/>
                </a:lnTo>
                <a:lnTo>
                  <a:pt x="170" y="94"/>
                </a:lnTo>
                <a:lnTo>
                  <a:pt x="165" y="103"/>
                </a:lnTo>
                <a:lnTo>
                  <a:pt x="162" y="107"/>
                </a:lnTo>
                <a:lnTo>
                  <a:pt x="159" y="109"/>
                </a:lnTo>
                <a:lnTo>
                  <a:pt x="156" y="111"/>
                </a:lnTo>
                <a:lnTo>
                  <a:pt x="152" y="108"/>
                </a:lnTo>
                <a:lnTo>
                  <a:pt x="147" y="107"/>
                </a:lnTo>
                <a:lnTo>
                  <a:pt x="144" y="106"/>
                </a:lnTo>
                <a:lnTo>
                  <a:pt x="139" y="103"/>
                </a:lnTo>
                <a:lnTo>
                  <a:pt x="135" y="102"/>
                </a:lnTo>
                <a:lnTo>
                  <a:pt x="128" y="100"/>
                </a:lnTo>
                <a:lnTo>
                  <a:pt x="121" y="95"/>
                </a:lnTo>
                <a:lnTo>
                  <a:pt x="111" y="93"/>
                </a:lnTo>
                <a:lnTo>
                  <a:pt x="104" y="88"/>
                </a:lnTo>
                <a:lnTo>
                  <a:pt x="94" y="84"/>
                </a:lnTo>
                <a:lnTo>
                  <a:pt x="85" y="79"/>
                </a:lnTo>
                <a:lnTo>
                  <a:pt x="75" y="76"/>
                </a:lnTo>
                <a:lnTo>
                  <a:pt x="66" y="72"/>
                </a:lnTo>
                <a:lnTo>
                  <a:pt x="56" y="69"/>
                </a:lnTo>
                <a:lnTo>
                  <a:pt x="46" y="65"/>
                </a:lnTo>
                <a:lnTo>
                  <a:pt x="37" y="64"/>
                </a:lnTo>
                <a:lnTo>
                  <a:pt x="28" y="62"/>
                </a:lnTo>
                <a:lnTo>
                  <a:pt x="20" y="62"/>
                </a:lnTo>
                <a:lnTo>
                  <a:pt x="12" y="62"/>
                </a:lnTo>
                <a:lnTo>
                  <a:pt x="6" y="63"/>
                </a:lnTo>
                <a:lnTo>
                  <a:pt x="0" y="65"/>
                </a:lnTo>
              </a:path>
            </a:pathLst>
          </a:custGeom>
          <a:solidFill>
            <a:schemeClr val="tx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577" name="Freeform 9"/>
          <p:cNvSpPr>
            <a:spLocks/>
          </p:cNvSpPr>
          <p:nvPr/>
        </p:nvSpPr>
        <p:spPr bwMode="auto">
          <a:xfrm>
            <a:off x="7515225" y="6257925"/>
            <a:ext cx="1524000" cy="533400"/>
          </a:xfrm>
          <a:custGeom>
            <a:avLst/>
            <a:gdLst>
              <a:gd name="T0" fmla="*/ 285 w 1453"/>
              <a:gd name="T1" fmla="*/ 7 h 374"/>
              <a:gd name="T2" fmla="*/ 234 w 1453"/>
              <a:gd name="T3" fmla="*/ 15 h 374"/>
              <a:gd name="T4" fmla="*/ 184 w 1453"/>
              <a:gd name="T5" fmla="*/ 52 h 374"/>
              <a:gd name="T6" fmla="*/ 133 w 1453"/>
              <a:gd name="T7" fmla="*/ 82 h 374"/>
              <a:gd name="T8" fmla="*/ 83 w 1453"/>
              <a:gd name="T9" fmla="*/ 89 h 374"/>
              <a:gd name="T10" fmla="*/ 34 w 1453"/>
              <a:gd name="T11" fmla="*/ 104 h 374"/>
              <a:gd name="T12" fmla="*/ 0 w 1453"/>
              <a:gd name="T13" fmla="*/ 141 h 374"/>
              <a:gd name="T14" fmla="*/ 0 w 1453"/>
              <a:gd name="T15" fmla="*/ 186 h 374"/>
              <a:gd name="T16" fmla="*/ 17 w 1453"/>
              <a:gd name="T17" fmla="*/ 231 h 374"/>
              <a:gd name="T18" fmla="*/ 66 w 1453"/>
              <a:gd name="T19" fmla="*/ 238 h 374"/>
              <a:gd name="T20" fmla="*/ 117 w 1453"/>
              <a:gd name="T21" fmla="*/ 223 h 374"/>
              <a:gd name="T22" fmla="*/ 159 w 1453"/>
              <a:gd name="T23" fmla="*/ 238 h 374"/>
              <a:gd name="T24" fmla="*/ 201 w 1453"/>
              <a:gd name="T25" fmla="*/ 283 h 374"/>
              <a:gd name="T26" fmla="*/ 251 w 1453"/>
              <a:gd name="T27" fmla="*/ 313 h 374"/>
              <a:gd name="T28" fmla="*/ 310 w 1453"/>
              <a:gd name="T29" fmla="*/ 313 h 374"/>
              <a:gd name="T30" fmla="*/ 361 w 1453"/>
              <a:gd name="T31" fmla="*/ 305 h 374"/>
              <a:gd name="T32" fmla="*/ 411 w 1453"/>
              <a:gd name="T33" fmla="*/ 328 h 374"/>
              <a:gd name="T34" fmla="*/ 461 w 1453"/>
              <a:gd name="T35" fmla="*/ 357 h 374"/>
              <a:gd name="T36" fmla="*/ 536 w 1453"/>
              <a:gd name="T37" fmla="*/ 365 h 374"/>
              <a:gd name="T38" fmla="*/ 654 w 1453"/>
              <a:gd name="T39" fmla="*/ 365 h 374"/>
              <a:gd name="T40" fmla="*/ 704 w 1453"/>
              <a:gd name="T41" fmla="*/ 357 h 374"/>
              <a:gd name="T42" fmla="*/ 755 w 1453"/>
              <a:gd name="T43" fmla="*/ 350 h 374"/>
              <a:gd name="T44" fmla="*/ 805 w 1453"/>
              <a:gd name="T45" fmla="*/ 335 h 374"/>
              <a:gd name="T46" fmla="*/ 855 w 1453"/>
              <a:gd name="T47" fmla="*/ 328 h 374"/>
              <a:gd name="T48" fmla="*/ 906 w 1453"/>
              <a:gd name="T49" fmla="*/ 335 h 374"/>
              <a:gd name="T50" fmla="*/ 956 w 1453"/>
              <a:gd name="T51" fmla="*/ 350 h 374"/>
              <a:gd name="T52" fmla="*/ 1040 w 1453"/>
              <a:gd name="T53" fmla="*/ 365 h 374"/>
              <a:gd name="T54" fmla="*/ 1133 w 1453"/>
              <a:gd name="T55" fmla="*/ 365 h 374"/>
              <a:gd name="T56" fmla="*/ 1217 w 1453"/>
              <a:gd name="T57" fmla="*/ 357 h 374"/>
              <a:gd name="T58" fmla="*/ 1267 w 1453"/>
              <a:gd name="T59" fmla="*/ 328 h 374"/>
              <a:gd name="T60" fmla="*/ 1325 w 1453"/>
              <a:gd name="T61" fmla="*/ 298 h 374"/>
              <a:gd name="T62" fmla="*/ 1376 w 1453"/>
              <a:gd name="T63" fmla="*/ 283 h 374"/>
              <a:gd name="T64" fmla="*/ 1426 w 1453"/>
              <a:gd name="T65" fmla="*/ 275 h 374"/>
              <a:gd name="T66" fmla="*/ 1443 w 1453"/>
              <a:gd name="T67" fmla="*/ 254 h 374"/>
              <a:gd name="T68" fmla="*/ 1417 w 1453"/>
              <a:gd name="T69" fmla="*/ 208 h 374"/>
              <a:gd name="T70" fmla="*/ 1443 w 1453"/>
              <a:gd name="T71" fmla="*/ 164 h 374"/>
              <a:gd name="T72" fmla="*/ 1443 w 1453"/>
              <a:gd name="T73" fmla="*/ 119 h 374"/>
              <a:gd name="T74" fmla="*/ 1400 w 1453"/>
              <a:gd name="T75" fmla="*/ 82 h 374"/>
              <a:gd name="T76" fmla="*/ 1351 w 1453"/>
              <a:gd name="T77" fmla="*/ 82 h 374"/>
              <a:gd name="T78" fmla="*/ 1301 w 1453"/>
              <a:gd name="T79" fmla="*/ 82 h 374"/>
              <a:gd name="T80" fmla="*/ 1250 w 1453"/>
              <a:gd name="T81" fmla="*/ 74 h 374"/>
              <a:gd name="T82" fmla="*/ 1200 w 1453"/>
              <a:gd name="T83" fmla="*/ 67 h 374"/>
              <a:gd name="T84" fmla="*/ 1150 w 1453"/>
              <a:gd name="T85" fmla="*/ 74 h 374"/>
              <a:gd name="T86" fmla="*/ 1107 w 1453"/>
              <a:gd name="T87" fmla="*/ 59 h 374"/>
              <a:gd name="T88" fmla="*/ 1057 w 1453"/>
              <a:gd name="T89" fmla="*/ 30 h 374"/>
              <a:gd name="T90" fmla="*/ 1006 w 1453"/>
              <a:gd name="T91" fmla="*/ 22 h 374"/>
              <a:gd name="T92" fmla="*/ 948 w 1453"/>
              <a:gd name="T93" fmla="*/ 7 h 374"/>
              <a:gd name="T94" fmla="*/ 898 w 1453"/>
              <a:gd name="T95" fmla="*/ 22 h 374"/>
              <a:gd name="T96" fmla="*/ 847 w 1453"/>
              <a:gd name="T97" fmla="*/ 30 h 374"/>
              <a:gd name="T98" fmla="*/ 797 w 1453"/>
              <a:gd name="T99" fmla="*/ 30 h 374"/>
              <a:gd name="T100" fmla="*/ 747 w 1453"/>
              <a:gd name="T101" fmla="*/ 22 h 374"/>
              <a:gd name="T102" fmla="*/ 696 w 1453"/>
              <a:gd name="T103" fmla="*/ 7 h 374"/>
              <a:gd name="T104" fmla="*/ 646 w 1453"/>
              <a:gd name="T105" fmla="*/ 7 h 374"/>
              <a:gd name="T106" fmla="*/ 596 w 1453"/>
              <a:gd name="T107" fmla="*/ 22 h 374"/>
              <a:gd name="T108" fmla="*/ 545 w 1453"/>
              <a:gd name="T109" fmla="*/ 30 h 374"/>
              <a:gd name="T110" fmla="*/ 486 w 1453"/>
              <a:gd name="T111" fmla="*/ 7 h 374"/>
              <a:gd name="T112" fmla="*/ 436 w 1453"/>
              <a:gd name="T113" fmla="*/ 0 h 374"/>
              <a:gd name="T114" fmla="*/ 385 w 1453"/>
              <a:gd name="T115" fmla="*/ 0 h 374"/>
              <a:gd name="T116" fmla="*/ 319 w 1453"/>
              <a:gd name="T117" fmla="*/ 12 h 374"/>
              <a:gd name="T118" fmla="*/ 268 w 1453"/>
              <a:gd name="T119" fmla="*/ 59 h 374"/>
              <a:gd name="T120" fmla="*/ 234 w 1453"/>
              <a:gd name="T121" fmla="*/ 74 h 374"/>
              <a:gd name="T122" fmla="*/ 217 w 1453"/>
              <a:gd name="T123" fmla="*/ 57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53" h="374">
                <a:moveTo>
                  <a:pt x="319" y="12"/>
                </a:moveTo>
                <a:lnTo>
                  <a:pt x="285" y="7"/>
                </a:lnTo>
                <a:lnTo>
                  <a:pt x="260" y="7"/>
                </a:lnTo>
                <a:lnTo>
                  <a:pt x="234" y="15"/>
                </a:lnTo>
                <a:lnTo>
                  <a:pt x="209" y="37"/>
                </a:lnTo>
                <a:lnTo>
                  <a:pt x="184" y="52"/>
                </a:lnTo>
                <a:lnTo>
                  <a:pt x="159" y="67"/>
                </a:lnTo>
                <a:lnTo>
                  <a:pt x="133" y="82"/>
                </a:lnTo>
                <a:lnTo>
                  <a:pt x="109" y="89"/>
                </a:lnTo>
                <a:lnTo>
                  <a:pt x="83" y="89"/>
                </a:lnTo>
                <a:lnTo>
                  <a:pt x="58" y="89"/>
                </a:lnTo>
                <a:lnTo>
                  <a:pt x="34" y="104"/>
                </a:lnTo>
                <a:lnTo>
                  <a:pt x="8" y="119"/>
                </a:lnTo>
                <a:lnTo>
                  <a:pt x="0" y="141"/>
                </a:lnTo>
                <a:lnTo>
                  <a:pt x="0" y="164"/>
                </a:lnTo>
                <a:lnTo>
                  <a:pt x="0" y="186"/>
                </a:lnTo>
                <a:lnTo>
                  <a:pt x="8" y="208"/>
                </a:lnTo>
                <a:lnTo>
                  <a:pt x="17" y="231"/>
                </a:lnTo>
                <a:lnTo>
                  <a:pt x="42" y="231"/>
                </a:lnTo>
                <a:lnTo>
                  <a:pt x="66" y="238"/>
                </a:lnTo>
                <a:lnTo>
                  <a:pt x="92" y="238"/>
                </a:lnTo>
                <a:lnTo>
                  <a:pt x="117" y="223"/>
                </a:lnTo>
                <a:lnTo>
                  <a:pt x="142" y="216"/>
                </a:lnTo>
                <a:lnTo>
                  <a:pt x="159" y="238"/>
                </a:lnTo>
                <a:lnTo>
                  <a:pt x="176" y="261"/>
                </a:lnTo>
                <a:lnTo>
                  <a:pt x="201" y="283"/>
                </a:lnTo>
                <a:lnTo>
                  <a:pt x="226" y="298"/>
                </a:lnTo>
                <a:lnTo>
                  <a:pt x="251" y="313"/>
                </a:lnTo>
                <a:lnTo>
                  <a:pt x="285" y="321"/>
                </a:lnTo>
                <a:lnTo>
                  <a:pt x="310" y="313"/>
                </a:lnTo>
                <a:lnTo>
                  <a:pt x="335" y="305"/>
                </a:lnTo>
                <a:lnTo>
                  <a:pt x="361" y="305"/>
                </a:lnTo>
                <a:lnTo>
                  <a:pt x="385" y="313"/>
                </a:lnTo>
                <a:lnTo>
                  <a:pt x="411" y="328"/>
                </a:lnTo>
                <a:lnTo>
                  <a:pt x="436" y="335"/>
                </a:lnTo>
                <a:lnTo>
                  <a:pt x="461" y="357"/>
                </a:lnTo>
                <a:lnTo>
                  <a:pt x="486" y="365"/>
                </a:lnTo>
                <a:lnTo>
                  <a:pt x="536" y="365"/>
                </a:lnTo>
                <a:lnTo>
                  <a:pt x="587" y="365"/>
                </a:lnTo>
                <a:lnTo>
                  <a:pt x="654" y="365"/>
                </a:lnTo>
                <a:lnTo>
                  <a:pt x="680" y="365"/>
                </a:lnTo>
                <a:lnTo>
                  <a:pt x="704" y="357"/>
                </a:lnTo>
                <a:lnTo>
                  <a:pt x="730" y="357"/>
                </a:lnTo>
                <a:lnTo>
                  <a:pt x="755" y="350"/>
                </a:lnTo>
                <a:lnTo>
                  <a:pt x="780" y="342"/>
                </a:lnTo>
                <a:lnTo>
                  <a:pt x="805" y="335"/>
                </a:lnTo>
                <a:lnTo>
                  <a:pt x="831" y="328"/>
                </a:lnTo>
                <a:lnTo>
                  <a:pt x="855" y="328"/>
                </a:lnTo>
                <a:lnTo>
                  <a:pt x="881" y="335"/>
                </a:lnTo>
                <a:lnTo>
                  <a:pt x="906" y="335"/>
                </a:lnTo>
                <a:lnTo>
                  <a:pt x="931" y="342"/>
                </a:lnTo>
                <a:lnTo>
                  <a:pt x="956" y="350"/>
                </a:lnTo>
                <a:lnTo>
                  <a:pt x="990" y="365"/>
                </a:lnTo>
                <a:lnTo>
                  <a:pt x="1040" y="365"/>
                </a:lnTo>
                <a:lnTo>
                  <a:pt x="1107" y="373"/>
                </a:lnTo>
                <a:lnTo>
                  <a:pt x="1133" y="365"/>
                </a:lnTo>
                <a:lnTo>
                  <a:pt x="1183" y="365"/>
                </a:lnTo>
                <a:lnTo>
                  <a:pt x="1217" y="357"/>
                </a:lnTo>
                <a:lnTo>
                  <a:pt x="1241" y="335"/>
                </a:lnTo>
                <a:lnTo>
                  <a:pt x="1267" y="328"/>
                </a:lnTo>
                <a:lnTo>
                  <a:pt x="1301" y="313"/>
                </a:lnTo>
                <a:lnTo>
                  <a:pt x="1325" y="298"/>
                </a:lnTo>
                <a:lnTo>
                  <a:pt x="1351" y="290"/>
                </a:lnTo>
                <a:lnTo>
                  <a:pt x="1376" y="283"/>
                </a:lnTo>
                <a:lnTo>
                  <a:pt x="1400" y="275"/>
                </a:lnTo>
                <a:lnTo>
                  <a:pt x="1426" y="275"/>
                </a:lnTo>
                <a:lnTo>
                  <a:pt x="1452" y="275"/>
                </a:lnTo>
                <a:lnTo>
                  <a:pt x="1443" y="254"/>
                </a:lnTo>
                <a:lnTo>
                  <a:pt x="1426" y="231"/>
                </a:lnTo>
                <a:lnTo>
                  <a:pt x="1417" y="208"/>
                </a:lnTo>
                <a:lnTo>
                  <a:pt x="1426" y="186"/>
                </a:lnTo>
                <a:lnTo>
                  <a:pt x="1443" y="164"/>
                </a:lnTo>
                <a:lnTo>
                  <a:pt x="1452" y="141"/>
                </a:lnTo>
                <a:lnTo>
                  <a:pt x="1443" y="119"/>
                </a:lnTo>
                <a:lnTo>
                  <a:pt x="1426" y="97"/>
                </a:lnTo>
                <a:lnTo>
                  <a:pt x="1400" y="82"/>
                </a:lnTo>
                <a:lnTo>
                  <a:pt x="1376" y="82"/>
                </a:lnTo>
                <a:lnTo>
                  <a:pt x="1351" y="82"/>
                </a:lnTo>
                <a:lnTo>
                  <a:pt x="1325" y="82"/>
                </a:lnTo>
                <a:lnTo>
                  <a:pt x="1301" y="82"/>
                </a:lnTo>
                <a:lnTo>
                  <a:pt x="1275" y="82"/>
                </a:lnTo>
                <a:lnTo>
                  <a:pt x="1250" y="74"/>
                </a:lnTo>
                <a:lnTo>
                  <a:pt x="1225" y="67"/>
                </a:lnTo>
                <a:lnTo>
                  <a:pt x="1200" y="67"/>
                </a:lnTo>
                <a:lnTo>
                  <a:pt x="1174" y="67"/>
                </a:lnTo>
                <a:lnTo>
                  <a:pt x="1150" y="74"/>
                </a:lnTo>
                <a:lnTo>
                  <a:pt x="1124" y="82"/>
                </a:lnTo>
                <a:lnTo>
                  <a:pt x="1107" y="59"/>
                </a:lnTo>
                <a:lnTo>
                  <a:pt x="1082" y="45"/>
                </a:lnTo>
                <a:lnTo>
                  <a:pt x="1057" y="30"/>
                </a:lnTo>
                <a:lnTo>
                  <a:pt x="1032" y="30"/>
                </a:lnTo>
                <a:lnTo>
                  <a:pt x="1006" y="22"/>
                </a:lnTo>
                <a:lnTo>
                  <a:pt x="973" y="15"/>
                </a:lnTo>
                <a:lnTo>
                  <a:pt x="948" y="7"/>
                </a:lnTo>
                <a:lnTo>
                  <a:pt x="922" y="7"/>
                </a:lnTo>
                <a:lnTo>
                  <a:pt x="898" y="22"/>
                </a:lnTo>
                <a:lnTo>
                  <a:pt x="872" y="30"/>
                </a:lnTo>
                <a:lnTo>
                  <a:pt x="847" y="30"/>
                </a:lnTo>
                <a:lnTo>
                  <a:pt x="822" y="30"/>
                </a:lnTo>
                <a:lnTo>
                  <a:pt x="797" y="30"/>
                </a:lnTo>
                <a:lnTo>
                  <a:pt x="771" y="30"/>
                </a:lnTo>
                <a:lnTo>
                  <a:pt x="747" y="22"/>
                </a:lnTo>
                <a:lnTo>
                  <a:pt x="721" y="15"/>
                </a:lnTo>
                <a:lnTo>
                  <a:pt x="696" y="7"/>
                </a:lnTo>
                <a:lnTo>
                  <a:pt x="671" y="7"/>
                </a:lnTo>
                <a:lnTo>
                  <a:pt x="646" y="7"/>
                </a:lnTo>
                <a:lnTo>
                  <a:pt x="620" y="7"/>
                </a:lnTo>
                <a:lnTo>
                  <a:pt x="596" y="22"/>
                </a:lnTo>
                <a:lnTo>
                  <a:pt x="570" y="30"/>
                </a:lnTo>
                <a:lnTo>
                  <a:pt x="545" y="30"/>
                </a:lnTo>
                <a:lnTo>
                  <a:pt x="520" y="22"/>
                </a:lnTo>
                <a:lnTo>
                  <a:pt x="486" y="7"/>
                </a:lnTo>
                <a:lnTo>
                  <a:pt x="461" y="7"/>
                </a:lnTo>
                <a:lnTo>
                  <a:pt x="436" y="0"/>
                </a:lnTo>
                <a:lnTo>
                  <a:pt x="411" y="0"/>
                </a:lnTo>
                <a:lnTo>
                  <a:pt x="385" y="0"/>
                </a:lnTo>
                <a:lnTo>
                  <a:pt x="361" y="7"/>
                </a:lnTo>
                <a:lnTo>
                  <a:pt x="319" y="12"/>
                </a:lnTo>
                <a:lnTo>
                  <a:pt x="293" y="45"/>
                </a:lnTo>
                <a:lnTo>
                  <a:pt x="268" y="59"/>
                </a:lnTo>
                <a:lnTo>
                  <a:pt x="260" y="82"/>
                </a:lnTo>
                <a:lnTo>
                  <a:pt x="234" y="74"/>
                </a:lnTo>
                <a:lnTo>
                  <a:pt x="209" y="67"/>
                </a:lnTo>
                <a:lnTo>
                  <a:pt x="217" y="57"/>
                </a:lnTo>
              </a:path>
            </a:pathLst>
          </a:custGeom>
          <a:gradFill rotWithShape="0">
            <a:gsLst>
              <a:gs pos="0">
                <a:srgbClr val="CC9900">
                  <a:gamma/>
                  <a:tint val="20392"/>
                  <a:invGamma/>
                </a:srgbClr>
              </a:gs>
              <a:gs pos="100000">
                <a:srgbClr val="CC9900"/>
              </a:gs>
            </a:gsLst>
            <a:lin ang="5400000" scaled="1"/>
          </a:gradFill>
          <a:ln w="12700" cap="rnd" cmpd="sng">
            <a:solidFill>
              <a:srgbClr val="9966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37578" name="Group 10"/>
          <p:cNvGrpSpPr>
            <a:grpSpLocks/>
          </p:cNvGrpSpPr>
          <p:nvPr/>
        </p:nvGrpSpPr>
        <p:grpSpPr bwMode="auto">
          <a:xfrm>
            <a:off x="7620000" y="5076825"/>
            <a:ext cx="1371600" cy="1600200"/>
            <a:chOff x="0" y="3182"/>
            <a:chExt cx="808" cy="998"/>
          </a:xfrm>
        </p:grpSpPr>
        <p:grpSp>
          <p:nvGrpSpPr>
            <p:cNvPr id="237579" name="Group 11"/>
            <p:cNvGrpSpPr>
              <a:grpSpLocks/>
            </p:cNvGrpSpPr>
            <p:nvPr/>
          </p:nvGrpSpPr>
          <p:grpSpPr bwMode="auto">
            <a:xfrm>
              <a:off x="0" y="3182"/>
              <a:ext cx="506" cy="927"/>
              <a:chOff x="1685" y="1023"/>
              <a:chExt cx="506" cy="927"/>
            </a:xfrm>
          </p:grpSpPr>
          <p:sp>
            <p:nvSpPr>
              <p:cNvPr id="237580" name="Freeform 12"/>
              <p:cNvSpPr>
                <a:spLocks/>
              </p:cNvSpPr>
              <p:nvPr/>
            </p:nvSpPr>
            <p:spPr bwMode="ltGray">
              <a:xfrm>
                <a:off x="1733" y="1329"/>
                <a:ext cx="76" cy="621"/>
              </a:xfrm>
              <a:custGeom>
                <a:avLst/>
                <a:gdLst>
                  <a:gd name="T0" fmla="*/ 0 w 76"/>
                  <a:gd name="T1" fmla="*/ 54 h 621"/>
                  <a:gd name="T2" fmla="*/ 11 w 76"/>
                  <a:gd name="T3" fmla="*/ 269 h 621"/>
                  <a:gd name="T4" fmla="*/ 22 w 76"/>
                  <a:gd name="T5" fmla="*/ 442 h 621"/>
                  <a:gd name="T6" fmla="*/ 30 w 76"/>
                  <a:gd name="T7" fmla="*/ 570 h 621"/>
                  <a:gd name="T8" fmla="*/ 28 w 76"/>
                  <a:gd name="T9" fmla="*/ 620 h 621"/>
                  <a:gd name="T10" fmla="*/ 44 w 76"/>
                  <a:gd name="T11" fmla="*/ 620 h 621"/>
                  <a:gd name="T12" fmla="*/ 49 w 76"/>
                  <a:gd name="T13" fmla="*/ 546 h 621"/>
                  <a:gd name="T14" fmla="*/ 52 w 76"/>
                  <a:gd name="T15" fmla="*/ 434 h 621"/>
                  <a:gd name="T16" fmla="*/ 58 w 76"/>
                  <a:gd name="T17" fmla="*/ 329 h 621"/>
                  <a:gd name="T18" fmla="*/ 61 w 76"/>
                  <a:gd name="T19" fmla="*/ 250 h 621"/>
                  <a:gd name="T20" fmla="*/ 67 w 76"/>
                  <a:gd name="T21" fmla="*/ 135 h 621"/>
                  <a:gd name="T22" fmla="*/ 75 w 76"/>
                  <a:gd name="T23" fmla="*/ 36 h 621"/>
                  <a:gd name="T24" fmla="*/ 70 w 76"/>
                  <a:gd name="T25" fmla="*/ 11 h 621"/>
                  <a:gd name="T26" fmla="*/ 62 w 76"/>
                  <a:gd name="T27" fmla="*/ 0 h 621"/>
                  <a:gd name="T28" fmla="*/ 53 w 76"/>
                  <a:gd name="T29" fmla="*/ 121 h 621"/>
                  <a:gd name="T30" fmla="*/ 45 w 76"/>
                  <a:gd name="T31" fmla="*/ 224 h 621"/>
                  <a:gd name="T32" fmla="*/ 43 w 76"/>
                  <a:gd name="T33" fmla="*/ 305 h 621"/>
                  <a:gd name="T34" fmla="*/ 40 w 76"/>
                  <a:gd name="T35" fmla="*/ 390 h 621"/>
                  <a:gd name="T36" fmla="*/ 34 w 76"/>
                  <a:gd name="T37" fmla="*/ 475 h 621"/>
                  <a:gd name="T38" fmla="*/ 25 w 76"/>
                  <a:gd name="T39" fmla="*/ 327 h 621"/>
                  <a:gd name="T40" fmla="*/ 15 w 76"/>
                  <a:gd name="T41" fmla="*/ 187 h 621"/>
                  <a:gd name="T42" fmla="*/ 0 w 76"/>
                  <a:gd name="T43" fmla="*/ 54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621">
                    <a:moveTo>
                      <a:pt x="0" y="54"/>
                    </a:moveTo>
                    <a:lnTo>
                      <a:pt x="11" y="269"/>
                    </a:lnTo>
                    <a:lnTo>
                      <a:pt x="22" y="442"/>
                    </a:lnTo>
                    <a:lnTo>
                      <a:pt x="30" y="570"/>
                    </a:lnTo>
                    <a:lnTo>
                      <a:pt x="28" y="620"/>
                    </a:lnTo>
                    <a:lnTo>
                      <a:pt x="44" y="620"/>
                    </a:lnTo>
                    <a:lnTo>
                      <a:pt x="49" y="546"/>
                    </a:lnTo>
                    <a:lnTo>
                      <a:pt x="52" y="434"/>
                    </a:lnTo>
                    <a:lnTo>
                      <a:pt x="58" y="329"/>
                    </a:lnTo>
                    <a:lnTo>
                      <a:pt x="61" y="250"/>
                    </a:lnTo>
                    <a:lnTo>
                      <a:pt x="67" y="135"/>
                    </a:lnTo>
                    <a:lnTo>
                      <a:pt x="75" y="36"/>
                    </a:lnTo>
                    <a:lnTo>
                      <a:pt x="70" y="11"/>
                    </a:lnTo>
                    <a:lnTo>
                      <a:pt x="62" y="0"/>
                    </a:lnTo>
                    <a:lnTo>
                      <a:pt x="53" y="121"/>
                    </a:lnTo>
                    <a:lnTo>
                      <a:pt x="45" y="224"/>
                    </a:lnTo>
                    <a:lnTo>
                      <a:pt x="43" y="305"/>
                    </a:lnTo>
                    <a:lnTo>
                      <a:pt x="40" y="390"/>
                    </a:lnTo>
                    <a:lnTo>
                      <a:pt x="34" y="475"/>
                    </a:lnTo>
                    <a:lnTo>
                      <a:pt x="25" y="327"/>
                    </a:lnTo>
                    <a:lnTo>
                      <a:pt x="15" y="187"/>
                    </a:lnTo>
                    <a:lnTo>
                      <a:pt x="0" y="54"/>
                    </a:lnTo>
                  </a:path>
                </a:pathLst>
              </a:custGeom>
              <a:solidFill>
                <a:srgbClr val="3C002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581" name="Freeform 13"/>
              <p:cNvSpPr>
                <a:spLocks/>
              </p:cNvSpPr>
              <p:nvPr/>
            </p:nvSpPr>
            <p:spPr bwMode="ltGray">
              <a:xfrm>
                <a:off x="1790" y="1583"/>
                <a:ext cx="120" cy="349"/>
              </a:xfrm>
              <a:custGeom>
                <a:avLst/>
                <a:gdLst>
                  <a:gd name="T0" fmla="*/ 0 w 120"/>
                  <a:gd name="T1" fmla="*/ 161 h 349"/>
                  <a:gd name="T2" fmla="*/ 10 w 120"/>
                  <a:gd name="T3" fmla="*/ 232 h 349"/>
                  <a:gd name="T4" fmla="*/ 20 w 120"/>
                  <a:gd name="T5" fmla="*/ 289 h 349"/>
                  <a:gd name="T6" fmla="*/ 26 w 120"/>
                  <a:gd name="T7" fmla="*/ 331 h 349"/>
                  <a:gd name="T8" fmla="*/ 25 w 120"/>
                  <a:gd name="T9" fmla="*/ 348 h 349"/>
                  <a:gd name="T10" fmla="*/ 39 w 120"/>
                  <a:gd name="T11" fmla="*/ 348 h 349"/>
                  <a:gd name="T12" fmla="*/ 43 w 120"/>
                  <a:gd name="T13" fmla="*/ 323 h 349"/>
                  <a:gd name="T14" fmla="*/ 45 w 120"/>
                  <a:gd name="T15" fmla="*/ 286 h 349"/>
                  <a:gd name="T16" fmla="*/ 51 w 120"/>
                  <a:gd name="T17" fmla="*/ 252 h 349"/>
                  <a:gd name="T18" fmla="*/ 54 w 120"/>
                  <a:gd name="T19" fmla="*/ 226 h 349"/>
                  <a:gd name="T20" fmla="*/ 59 w 120"/>
                  <a:gd name="T21" fmla="*/ 188 h 349"/>
                  <a:gd name="T22" fmla="*/ 66 w 120"/>
                  <a:gd name="T23" fmla="*/ 156 h 349"/>
                  <a:gd name="T24" fmla="*/ 71 w 120"/>
                  <a:gd name="T25" fmla="*/ 127 h 349"/>
                  <a:gd name="T26" fmla="*/ 77 w 120"/>
                  <a:gd name="T27" fmla="*/ 96 h 349"/>
                  <a:gd name="T28" fmla="*/ 86 w 120"/>
                  <a:gd name="T29" fmla="*/ 66 h 349"/>
                  <a:gd name="T30" fmla="*/ 96 w 120"/>
                  <a:gd name="T31" fmla="*/ 40 h 349"/>
                  <a:gd name="T32" fmla="*/ 113 w 120"/>
                  <a:gd name="T33" fmla="*/ 15 h 349"/>
                  <a:gd name="T34" fmla="*/ 119 w 120"/>
                  <a:gd name="T35" fmla="*/ 5 h 349"/>
                  <a:gd name="T36" fmla="*/ 112 w 120"/>
                  <a:gd name="T37" fmla="*/ 0 h 349"/>
                  <a:gd name="T38" fmla="*/ 101 w 120"/>
                  <a:gd name="T39" fmla="*/ 10 h 349"/>
                  <a:gd name="T40" fmla="*/ 86 w 120"/>
                  <a:gd name="T41" fmla="*/ 33 h 349"/>
                  <a:gd name="T42" fmla="*/ 75 w 120"/>
                  <a:gd name="T43" fmla="*/ 57 h 349"/>
                  <a:gd name="T44" fmla="*/ 66 w 120"/>
                  <a:gd name="T45" fmla="*/ 81 h 349"/>
                  <a:gd name="T46" fmla="*/ 60 w 120"/>
                  <a:gd name="T47" fmla="*/ 113 h 349"/>
                  <a:gd name="T48" fmla="*/ 55 w 120"/>
                  <a:gd name="T49" fmla="*/ 144 h 349"/>
                  <a:gd name="T50" fmla="*/ 47 w 120"/>
                  <a:gd name="T51" fmla="*/ 184 h 349"/>
                  <a:gd name="T52" fmla="*/ 40 w 120"/>
                  <a:gd name="T53" fmla="*/ 217 h 349"/>
                  <a:gd name="T54" fmla="*/ 37 w 120"/>
                  <a:gd name="T55" fmla="*/ 244 h 349"/>
                  <a:gd name="T56" fmla="*/ 36 w 120"/>
                  <a:gd name="T57" fmla="*/ 272 h 349"/>
                  <a:gd name="T58" fmla="*/ 30 w 120"/>
                  <a:gd name="T59" fmla="*/ 300 h 349"/>
                  <a:gd name="T60" fmla="*/ 22 w 120"/>
                  <a:gd name="T61" fmla="*/ 251 h 349"/>
                  <a:gd name="T62" fmla="*/ 13 w 120"/>
                  <a:gd name="T63" fmla="*/ 205 h 349"/>
                  <a:gd name="T64" fmla="*/ 0 w 120"/>
                  <a:gd name="T65" fmla="*/ 16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0" h="349">
                    <a:moveTo>
                      <a:pt x="0" y="161"/>
                    </a:moveTo>
                    <a:lnTo>
                      <a:pt x="10" y="232"/>
                    </a:lnTo>
                    <a:lnTo>
                      <a:pt x="20" y="289"/>
                    </a:lnTo>
                    <a:lnTo>
                      <a:pt x="26" y="331"/>
                    </a:lnTo>
                    <a:lnTo>
                      <a:pt x="25" y="348"/>
                    </a:lnTo>
                    <a:lnTo>
                      <a:pt x="39" y="348"/>
                    </a:lnTo>
                    <a:lnTo>
                      <a:pt x="43" y="323"/>
                    </a:lnTo>
                    <a:lnTo>
                      <a:pt x="45" y="286"/>
                    </a:lnTo>
                    <a:lnTo>
                      <a:pt x="51" y="252"/>
                    </a:lnTo>
                    <a:lnTo>
                      <a:pt x="54" y="226"/>
                    </a:lnTo>
                    <a:lnTo>
                      <a:pt x="59" y="188"/>
                    </a:lnTo>
                    <a:lnTo>
                      <a:pt x="66" y="156"/>
                    </a:lnTo>
                    <a:lnTo>
                      <a:pt x="71" y="127"/>
                    </a:lnTo>
                    <a:lnTo>
                      <a:pt x="77" y="96"/>
                    </a:lnTo>
                    <a:lnTo>
                      <a:pt x="86" y="66"/>
                    </a:lnTo>
                    <a:lnTo>
                      <a:pt x="96" y="40"/>
                    </a:lnTo>
                    <a:lnTo>
                      <a:pt x="113" y="15"/>
                    </a:lnTo>
                    <a:lnTo>
                      <a:pt x="119" y="5"/>
                    </a:lnTo>
                    <a:lnTo>
                      <a:pt x="112" y="0"/>
                    </a:lnTo>
                    <a:lnTo>
                      <a:pt x="101" y="10"/>
                    </a:lnTo>
                    <a:lnTo>
                      <a:pt x="86" y="33"/>
                    </a:lnTo>
                    <a:lnTo>
                      <a:pt x="75" y="57"/>
                    </a:lnTo>
                    <a:lnTo>
                      <a:pt x="66" y="81"/>
                    </a:lnTo>
                    <a:lnTo>
                      <a:pt x="60" y="113"/>
                    </a:lnTo>
                    <a:lnTo>
                      <a:pt x="55" y="144"/>
                    </a:lnTo>
                    <a:lnTo>
                      <a:pt x="47" y="184"/>
                    </a:lnTo>
                    <a:lnTo>
                      <a:pt x="40" y="217"/>
                    </a:lnTo>
                    <a:lnTo>
                      <a:pt x="37" y="244"/>
                    </a:lnTo>
                    <a:lnTo>
                      <a:pt x="36" y="272"/>
                    </a:lnTo>
                    <a:lnTo>
                      <a:pt x="30" y="300"/>
                    </a:lnTo>
                    <a:lnTo>
                      <a:pt x="22" y="251"/>
                    </a:lnTo>
                    <a:lnTo>
                      <a:pt x="13" y="205"/>
                    </a:lnTo>
                    <a:lnTo>
                      <a:pt x="0" y="161"/>
                    </a:lnTo>
                  </a:path>
                </a:pathLst>
              </a:custGeom>
              <a:solidFill>
                <a:srgbClr val="3C002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582" name="Freeform 14"/>
              <p:cNvSpPr>
                <a:spLocks/>
              </p:cNvSpPr>
              <p:nvPr/>
            </p:nvSpPr>
            <p:spPr bwMode="ltGray">
              <a:xfrm>
                <a:off x="1685" y="1239"/>
                <a:ext cx="266" cy="391"/>
              </a:xfrm>
              <a:custGeom>
                <a:avLst/>
                <a:gdLst>
                  <a:gd name="T0" fmla="*/ 107 w 266"/>
                  <a:gd name="T1" fmla="*/ 123 h 391"/>
                  <a:gd name="T2" fmla="*/ 116 w 266"/>
                  <a:gd name="T3" fmla="*/ 135 h 391"/>
                  <a:gd name="T4" fmla="*/ 163 w 266"/>
                  <a:gd name="T5" fmla="*/ 114 h 391"/>
                  <a:gd name="T6" fmla="*/ 211 w 266"/>
                  <a:gd name="T7" fmla="*/ 81 h 391"/>
                  <a:gd name="T8" fmla="*/ 233 w 266"/>
                  <a:gd name="T9" fmla="*/ 46 h 391"/>
                  <a:gd name="T10" fmla="*/ 220 w 266"/>
                  <a:gd name="T11" fmla="*/ 76 h 391"/>
                  <a:gd name="T12" fmla="*/ 183 w 266"/>
                  <a:gd name="T13" fmla="*/ 109 h 391"/>
                  <a:gd name="T14" fmla="*/ 142 w 266"/>
                  <a:gd name="T15" fmla="*/ 138 h 391"/>
                  <a:gd name="T16" fmla="*/ 102 w 266"/>
                  <a:gd name="T17" fmla="*/ 159 h 391"/>
                  <a:gd name="T18" fmla="*/ 119 w 266"/>
                  <a:gd name="T19" fmla="*/ 178 h 391"/>
                  <a:gd name="T20" fmla="*/ 155 w 266"/>
                  <a:gd name="T21" fmla="*/ 180 h 391"/>
                  <a:gd name="T22" fmla="*/ 202 w 266"/>
                  <a:gd name="T23" fmla="*/ 187 h 391"/>
                  <a:gd name="T24" fmla="*/ 239 w 266"/>
                  <a:gd name="T25" fmla="*/ 204 h 391"/>
                  <a:gd name="T26" fmla="*/ 251 w 266"/>
                  <a:gd name="T27" fmla="*/ 215 h 391"/>
                  <a:gd name="T28" fmla="*/ 213 w 266"/>
                  <a:gd name="T29" fmla="*/ 204 h 391"/>
                  <a:gd name="T30" fmla="*/ 162 w 266"/>
                  <a:gd name="T31" fmla="*/ 198 h 391"/>
                  <a:gd name="T32" fmla="*/ 114 w 266"/>
                  <a:gd name="T33" fmla="*/ 195 h 391"/>
                  <a:gd name="T34" fmla="*/ 88 w 266"/>
                  <a:gd name="T35" fmla="*/ 203 h 391"/>
                  <a:gd name="T36" fmla="*/ 93 w 266"/>
                  <a:gd name="T37" fmla="*/ 248 h 391"/>
                  <a:gd name="T38" fmla="*/ 93 w 266"/>
                  <a:gd name="T39" fmla="*/ 307 h 391"/>
                  <a:gd name="T40" fmla="*/ 77 w 266"/>
                  <a:gd name="T41" fmla="*/ 354 h 391"/>
                  <a:gd name="T42" fmla="*/ 46 w 266"/>
                  <a:gd name="T43" fmla="*/ 390 h 391"/>
                  <a:gd name="T44" fmla="*/ 50 w 266"/>
                  <a:gd name="T45" fmla="*/ 346 h 391"/>
                  <a:gd name="T46" fmla="*/ 61 w 266"/>
                  <a:gd name="T47" fmla="*/ 299 h 391"/>
                  <a:gd name="T48" fmla="*/ 67 w 266"/>
                  <a:gd name="T49" fmla="*/ 238 h 391"/>
                  <a:gd name="T50" fmla="*/ 64 w 266"/>
                  <a:gd name="T51" fmla="*/ 198 h 391"/>
                  <a:gd name="T52" fmla="*/ 48 w 266"/>
                  <a:gd name="T53" fmla="*/ 221 h 391"/>
                  <a:gd name="T54" fmla="*/ 39 w 266"/>
                  <a:gd name="T55" fmla="*/ 273 h 391"/>
                  <a:gd name="T56" fmla="*/ 32 w 266"/>
                  <a:gd name="T57" fmla="*/ 325 h 391"/>
                  <a:gd name="T58" fmla="*/ 10 w 266"/>
                  <a:gd name="T59" fmla="*/ 364 h 391"/>
                  <a:gd name="T60" fmla="*/ 2 w 266"/>
                  <a:gd name="T61" fmla="*/ 364 h 391"/>
                  <a:gd name="T62" fmla="*/ 2 w 266"/>
                  <a:gd name="T63" fmla="*/ 324 h 391"/>
                  <a:gd name="T64" fmla="*/ 17 w 266"/>
                  <a:gd name="T65" fmla="*/ 287 h 391"/>
                  <a:gd name="T66" fmla="*/ 34 w 266"/>
                  <a:gd name="T67" fmla="*/ 239 h 391"/>
                  <a:gd name="T68" fmla="*/ 42 w 266"/>
                  <a:gd name="T69" fmla="*/ 204 h 391"/>
                  <a:gd name="T70" fmla="*/ 26 w 266"/>
                  <a:gd name="T71" fmla="*/ 182 h 391"/>
                  <a:gd name="T72" fmla="*/ 2 w 266"/>
                  <a:gd name="T73" fmla="*/ 184 h 391"/>
                  <a:gd name="T74" fmla="*/ 2 w 266"/>
                  <a:gd name="T75" fmla="*/ 184 h 391"/>
                  <a:gd name="T76" fmla="*/ 2 w 266"/>
                  <a:gd name="T77" fmla="*/ 184 h 391"/>
                  <a:gd name="T78" fmla="*/ 2 w 266"/>
                  <a:gd name="T79" fmla="*/ 184 h 391"/>
                  <a:gd name="T80" fmla="*/ 2 w 266"/>
                  <a:gd name="T81" fmla="*/ 184 h 391"/>
                  <a:gd name="T82" fmla="*/ 2 w 266"/>
                  <a:gd name="T83" fmla="*/ 184 h 391"/>
                  <a:gd name="T84" fmla="*/ 13 w 266"/>
                  <a:gd name="T85" fmla="*/ 161 h 391"/>
                  <a:gd name="T86" fmla="*/ 13 w 266"/>
                  <a:gd name="T87" fmla="*/ 138 h 391"/>
                  <a:gd name="T88" fmla="*/ 2 w 266"/>
                  <a:gd name="T89" fmla="*/ 105 h 391"/>
                  <a:gd name="T90" fmla="*/ 2 w 266"/>
                  <a:gd name="T91" fmla="*/ 105 h 391"/>
                  <a:gd name="T92" fmla="*/ 2 w 266"/>
                  <a:gd name="T93" fmla="*/ 105 h 391"/>
                  <a:gd name="T94" fmla="*/ 2 w 266"/>
                  <a:gd name="T95" fmla="*/ 105 h 391"/>
                  <a:gd name="T96" fmla="*/ 24 w 266"/>
                  <a:gd name="T97" fmla="*/ 122 h 391"/>
                  <a:gd name="T98" fmla="*/ 53 w 266"/>
                  <a:gd name="T99" fmla="*/ 157 h 391"/>
                  <a:gd name="T100" fmla="*/ 55 w 266"/>
                  <a:gd name="T101" fmla="*/ 130 h 391"/>
                  <a:gd name="T102" fmla="*/ 24 w 266"/>
                  <a:gd name="T103" fmla="*/ 91 h 391"/>
                  <a:gd name="T104" fmla="*/ 2 w 266"/>
                  <a:gd name="T105" fmla="*/ 65 h 391"/>
                  <a:gd name="T106" fmla="*/ 2 w 266"/>
                  <a:gd name="T107" fmla="*/ 65 h 391"/>
                  <a:gd name="T108" fmla="*/ 2 w 266"/>
                  <a:gd name="T109" fmla="*/ 48 h 391"/>
                  <a:gd name="T110" fmla="*/ 30 w 266"/>
                  <a:gd name="T111" fmla="*/ 87 h 391"/>
                  <a:gd name="T112" fmla="*/ 61 w 266"/>
                  <a:gd name="T113" fmla="*/ 138 h 391"/>
                  <a:gd name="T114" fmla="*/ 80 w 266"/>
                  <a:gd name="T115" fmla="*/ 127 h 391"/>
                  <a:gd name="T116" fmla="*/ 106 w 266"/>
                  <a:gd name="T117" fmla="*/ 87 h 391"/>
                  <a:gd name="T118" fmla="*/ 139 w 266"/>
                  <a:gd name="T119" fmla="*/ 39 h 391"/>
                  <a:gd name="T120" fmla="*/ 165 w 266"/>
                  <a:gd name="T121" fmla="*/ 6 h 391"/>
                  <a:gd name="T122" fmla="*/ 163 w 266"/>
                  <a:gd name="T123" fmla="*/ 29 h 391"/>
                  <a:gd name="T124" fmla="*/ 137 w 266"/>
                  <a:gd name="T125" fmla="*/ 76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6" h="391">
                    <a:moveTo>
                      <a:pt x="124" y="95"/>
                    </a:moveTo>
                    <a:lnTo>
                      <a:pt x="119" y="101"/>
                    </a:lnTo>
                    <a:lnTo>
                      <a:pt x="115" y="108"/>
                    </a:lnTo>
                    <a:lnTo>
                      <a:pt x="111" y="115"/>
                    </a:lnTo>
                    <a:lnTo>
                      <a:pt x="107" y="123"/>
                    </a:lnTo>
                    <a:lnTo>
                      <a:pt x="104" y="129"/>
                    </a:lnTo>
                    <a:lnTo>
                      <a:pt x="102" y="136"/>
                    </a:lnTo>
                    <a:lnTo>
                      <a:pt x="100" y="142"/>
                    </a:lnTo>
                    <a:lnTo>
                      <a:pt x="107" y="138"/>
                    </a:lnTo>
                    <a:lnTo>
                      <a:pt x="116" y="135"/>
                    </a:lnTo>
                    <a:lnTo>
                      <a:pt x="125" y="131"/>
                    </a:lnTo>
                    <a:lnTo>
                      <a:pt x="134" y="127"/>
                    </a:lnTo>
                    <a:lnTo>
                      <a:pt x="144" y="124"/>
                    </a:lnTo>
                    <a:lnTo>
                      <a:pt x="154" y="119"/>
                    </a:lnTo>
                    <a:lnTo>
                      <a:pt x="163" y="114"/>
                    </a:lnTo>
                    <a:lnTo>
                      <a:pt x="175" y="107"/>
                    </a:lnTo>
                    <a:lnTo>
                      <a:pt x="184" y="101"/>
                    </a:lnTo>
                    <a:lnTo>
                      <a:pt x="195" y="93"/>
                    </a:lnTo>
                    <a:lnTo>
                      <a:pt x="203" y="89"/>
                    </a:lnTo>
                    <a:lnTo>
                      <a:pt x="211" y="81"/>
                    </a:lnTo>
                    <a:lnTo>
                      <a:pt x="218" y="75"/>
                    </a:lnTo>
                    <a:lnTo>
                      <a:pt x="224" y="66"/>
                    </a:lnTo>
                    <a:lnTo>
                      <a:pt x="227" y="59"/>
                    </a:lnTo>
                    <a:lnTo>
                      <a:pt x="230" y="51"/>
                    </a:lnTo>
                    <a:lnTo>
                      <a:pt x="233" y="46"/>
                    </a:lnTo>
                    <a:lnTo>
                      <a:pt x="233" y="52"/>
                    </a:lnTo>
                    <a:lnTo>
                      <a:pt x="233" y="56"/>
                    </a:lnTo>
                    <a:lnTo>
                      <a:pt x="231" y="61"/>
                    </a:lnTo>
                    <a:lnTo>
                      <a:pt x="227" y="67"/>
                    </a:lnTo>
                    <a:lnTo>
                      <a:pt x="220" y="76"/>
                    </a:lnTo>
                    <a:lnTo>
                      <a:pt x="217" y="83"/>
                    </a:lnTo>
                    <a:lnTo>
                      <a:pt x="210" y="88"/>
                    </a:lnTo>
                    <a:lnTo>
                      <a:pt x="202" y="94"/>
                    </a:lnTo>
                    <a:lnTo>
                      <a:pt x="192" y="101"/>
                    </a:lnTo>
                    <a:lnTo>
                      <a:pt x="183" y="109"/>
                    </a:lnTo>
                    <a:lnTo>
                      <a:pt x="173" y="116"/>
                    </a:lnTo>
                    <a:lnTo>
                      <a:pt x="167" y="122"/>
                    </a:lnTo>
                    <a:lnTo>
                      <a:pt x="159" y="129"/>
                    </a:lnTo>
                    <a:lnTo>
                      <a:pt x="151" y="133"/>
                    </a:lnTo>
                    <a:lnTo>
                      <a:pt x="142" y="138"/>
                    </a:lnTo>
                    <a:lnTo>
                      <a:pt x="133" y="143"/>
                    </a:lnTo>
                    <a:lnTo>
                      <a:pt x="125" y="148"/>
                    </a:lnTo>
                    <a:lnTo>
                      <a:pt x="118" y="152"/>
                    </a:lnTo>
                    <a:lnTo>
                      <a:pt x="109" y="156"/>
                    </a:lnTo>
                    <a:lnTo>
                      <a:pt x="102" y="159"/>
                    </a:lnTo>
                    <a:lnTo>
                      <a:pt x="100" y="161"/>
                    </a:lnTo>
                    <a:lnTo>
                      <a:pt x="102" y="165"/>
                    </a:lnTo>
                    <a:lnTo>
                      <a:pt x="106" y="170"/>
                    </a:lnTo>
                    <a:lnTo>
                      <a:pt x="110" y="176"/>
                    </a:lnTo>
                    <a:lnTo>
                      <a:pt x="119" y="178"/>
                    </a:lnTo>
                    <a:lnTo>
                      <a:pt x="125" y="178"/>
                    </a:lnTo>
                    <a:lnTo>
                      <a:pt x="135" y="180"/>
                    </a:lnTo>
                    <a:lnTo>
                      <a:pt x="144" y="180"/>
                    </a:lnTo>
                    <a:lnTo>
                      <a:pt x="144" y="180"/>
                    </a:lnTo>
                    <a:lnTo>
                      <a:pt x="155" y="180"/>
                    </a:lnTo>
                    <a:lnTo>
                      <a:pt x="165" y="182"/>
                    </a:lnTo>
                    <a:lnTo>
                      <a:pt x="175" y="182"/>
                    </a:lnTo>
                    <a:lnTo>
                      <a:pt x="185" y="184"/>
                    </a:lnTo>
                    <a:lnTo>
                      <a:pt x="193" y="185"/>
                    </a:lnTo>
                    <a:lnTo>
                      <a:pt x="202" y="187"/>
                    </a:lnTo>
                    <a:lnTo>
                      <a:pt x="208" y="189"/>
                    </a:lnTo>
                    <a:lnTo>
                      <a:pt x="215" y="193"/>
                    </a:lnTo>
                    <a:lnTo>
                      <a:pt x="221" y="196"/>
                    </a:lnTo>
                    <a:lnTo>
                      <a:pt x="229" y="200"/>
                    </a:lnTo>
                    <a:lnTo>
                      <a:pt x="239" y="204"/>
                    </a:lnTo>
                    <a:lnTo>
                      <a:pt x="249" y="208"/>
                    </a:lnTo>
                    <a:lnTo>
                      <a:pt x="256" y="211"/>
                    </a:lnTo>
                    <a:lnTo>
                      <a:pt x="265" y="214"/>
                    </a:lnTo>
                    <a:lnTo>
                      <a:pt x="258" y="215"/>
                    </a:lnTo>
                    <a:lnTo>
                      <a:pt x="251" y="215"/>
                    </a:lnTo>
                    <a:lnTo>
                      <a:pt x="244" y="213"/>
                    </a:lnTo>
                    <a:lnTo>
                      <a:pt x="236" y="211"/>
                    </a:lnTo>
                    <a:lnTo>
                      <a:pt x="226" y="207"/>
                    </a:lnTo>
                    <a:lnTo>
                      <a:pt x="219" y="206"/>
                    </a:lnTo>
                    <a:lnTo>
                      <a:pt x="213" y="204"/>
                    </a:lnTo>
                    <a:lnTo>
                      <a:pt x="204" y="202"/>
                    </a:lnTo>
                    <a:lnTo>
                      <a:pt x="195" y="201"/>
                    </a:lnTo>
                    <a:lnTo>
                      <a:pt x="184" y="200"/>
                    </a:lnTo>
                    <a:lnTo>
                      <a:pt x="173" y="199"/>
                    </a:lnTo>
                    <a:lnTo>
                      <a:pt x="162" y="198"/>
                    </a:lnTo>
                    <a:lnTo>
                      <a:pt x="152" y="198"/>
                    </a:lnTo>
                    <a:lnTo>
                      <a:pt x="142" y="198"/>
                    </a:lnTo>
                    <a:lnTo>
                      <a:pt x="134" y="197"/>
                    </a:lnTo>
                    <a:lnTo>
                      <a:pt x="124" y="197"/>
                    </a:lnTo>
                    <a:lnTo>
                      <a:pt x="114" y="195"/>
                    </a:lnTo>
                    <a:lnTo>
                      <a:pt x="102" y="192"/>
                    </a:lnTo>
                    <a:lnTo>
                      <a:pt x="92" y="189"/>
                    </a:lnTo>
                    <a:lnTo>
                      <a:pt x="80" y="188"/>
                    </a:lnTo>
                    <a:lnTo>
                      <a:pt x="84" y="195"/>
                    </a:lnTo>
                    <a:lnTo>
                      <a:pt x="88" y="203"/>
                    </a:lnTo>
                    <a:lnTo>
                      <a:pt x="93" y="215"/>
                    </a:lnTo>
                    <a:lnTo>
                      <a:pt x="94" y="223"/>
                    </a:lnTo>
                    <a:lnTo>
                      <a:pt x="95" y="233"/>
                    </a:lnTo>
                    <a:lnTo>
                      <a:pt x="94" y="241"/>
                    </a:lnTo>
                    <a:lnTo>
                      <a:pt x="93" y="248"/>
                    </a:lnTo>
                    <a:lnTo>
                      <a:pt x="93" y="259"/>
                    </a:lnTo>
                    <a:lnTo>
                      <a:pt x="92" y="273"/>
                    </a:lnTo>
                    <a:lnTo>
                      <a:pt x="92" y="285"/>
                    </a:lnTo>
                    <a:lnTo>
                      <a:pt x="93" y="297"/>
                    </a:lnTo>
                    <a:lnTo>
                      <a:pt x="93" y="307"/>
                    </a:lnTo>
                    <a:lnTo>
                      <a:pt x="92" y="316"/>
                    </a:lnTo>
                    <a:lnTo>
                      <a:pt x="89" y="326"/>
                    </a:lnTo>
                    <a:lnTo>
                      <a:pt x="85" y="338"/>
                    </a:lnTo>
                    <a:lnTo>
                      <a:pt x="82" y="346"/>
                    </a:lnTo>
                    <a:lnTo>
                      <a:pt x="77" y="354"/>
                    </a:lnTo>
                    <a:lnTo>
                      <a:pt x="73" y="363"/>
                    </a:lnTo>
                    <a:lnTo>
                      <a:pt x="69" y="369"/>
                    </a:lnTo>
                    <a:lnTo>
                      <a:pt x="62" y="376"/>
                    </a:lnTo>
                    <a:lnTo>
                      <a:pt x="53" y="382"/>
                    </a:lnTo>
                    <a:lnTo>
                      <a:pt x="46" y="390"/>
                    </a:lnTo>
                    <a:lnTo>
                      <a:pt x="45" y="382"/>
                    </a:lnTo>
                    <a:lnTo>
                      <a:pt x="46" y="372"/>
                    </a:lnTo>
                    <a:lnTo>
                      <a:pt x="47" y="362"/>
                    </a:lnTo>
                    <a:lnTo>
                      <a:pt x="48" y="353"/>
                    </a:lnTo>
                    <a:lnTo>
                      <a:pt x="50" y="346"/>
                    </a:lnTo>
                    <a:lnTo>
                      <a:pt x="53" y="337"/>
                    </a:lnTo>
                    <a:lnTo>
                      <a:pt x="56" y="328"/>
                    </a:lnTo>
                    <a:lnTo>
                      <a:pt x="58" y="320"/>
                    </a:lnTo>
                    <a:lnTo>
                      <a:pt x="59" y="313"/>
                    </a:lnTo>
                    <a:lnTo>
                      <a:pt x="61" y="299"/>
                    </a:lnTo>
                    <a:lnTo>
                      <a:pt x="62" y="285"/>
                    </a:lnTo>
                    <a:lnTo>
                      <a:pt x="63" y="273"/>
                    </a:lnTo>
                    <a:lnTo>
                      <a:pt x="65" y="260"/>
                    </a:lnTo>
                    <a:lnTo>
                      <a:pt x="67" y="247"/>
                    </a:lnTo>
                    <a:lnTo>
                      <a:pt x="67" y="238"/>
                    </a:lnTo>
                    <a:lnTo>
                      <a:pt x="67" y="231"/>
                    </a:lnTo>
                    <a:lnTo>
                      <a:pt x="68" y="222"/>
                    </a:lnTo>
                    <a:lnTo>
                      <a:pt x="67" y="212"/>
                    </a:lnTo>
                    <a:lnTo>
                      <a:pt x="66" y="206"/>
                    </a:lnTo>
                    <a:lnTo>
                      <a:pt x="64" y="198"/>
                    </a:lnTo>
                    <a:lnTo>
                      <a:pt x="62" y="187"/>
                    </a:lnTo>
                    <a:lnTo>
                      <a:pt x="58" y="195"/>
                    </a:lnTo>
                    <a:lnTo>
                      <a:pt x="54" y="203"/>
                    </a:lnTo>
                    <a:lnTo>
                      <a:pt x="50" y="212"/>
                    </a:lnTo>
                    <a:lnTo>
                      <a:pt x="48" y="221"/>
                    </a:lnTo>
                    <a:lnTo>
                      <a:pt x="46" y="232"/>
                    </a:lnTo>
                    <a:lnTo>
                      <a:pt x="44" y="239"/>
                    </a:lnTo>
                    <a:lnTo>
                      <a:pt x="43" y="249"/>
                    </a:lnTo>
                    <a:lnTo>
                      <a:pt x="41" y="260"/>
                    </a:lnTo>
                    <a:lnTo>
                      <a:pt x="39" y="273"/>
                    </a:lnTo>
                    <a:lnTo>
                      <a:pt x="38" y="283"/>
                    </a:lnTo>
                    <a:lnTo>
                      <a:pt x="37" y="295"/>
                    </a:lnTo>
                    <a:lnTo>
                      <a:pt x="36" y="305"/>
                    </a:lnTo>
                    <a:lnTo>
                      <a:pt x="33" y="315"/>
                    </a:lnTo>
                    <a:lnTo>
                      <a:pt x="32" y="325"/>
                    </a:lnTo>
                    <a:lnTo>
                      <a:pt x="30" y="333"/>
                    </a:lnTo>
                    <a:lnTo>
                      <a:pt x="26" y="340"/>
                    </a:lnTo>
                    <a:lnTo>
                      <a:pt x="21" y="348"/>
                    </a:lnTo>
                    <a:lnTo>
                      <a:pt x="15" y="356"/>
                    </a:lnTo>
                    <a:lnTo>
                      <a:pt x="10" y="364"/>
                    </a:lnTo>
                    <a:lnTo>
                      <a:pt x="5" y="368"/>
                    </a:lnTo>
                    <a:lnTo>
                      <a:pt x="2" y="364"/>
                    </a:lnTo>
                    <a:lnTo>
                      <a:pt x="2" y="344"/>
                    </a:lnTo>
                    <a:lnTo>
                      <a:pt x="2" y="344"/>
                    </a:lnTo>
                    <a:lnTo>
                      <a:pt x="2" y="364"/>
                    </a:lnTo>
                    <a:lnTo>
                      <a:pt x="2" y="344"/>
                    </a:lnTo>
                    <a:lnTo>
                      <a:pt x="2" y="344"/>
                    </a:lnTo>
                    <a:lnTo>
                      <a:pt x="2" y="344"/>
                    </a:lnTo>
                    <a:lnTo>
                      <a:pt x="2" y="344"/>
                    </a:lnTo>
                    <a:lnTo>
                      <a:pt x="2" y="324"/>
                    </a:lnTo>
                    <a:lnTo>
                      <a:pt x="2" y="324"/>
                    </a:lnTo>
                    <a:lnTo>
                      <a:pt x="5" y="316"/>
                    </a:lnTo>
                    <a:lnTo>
                      <a:pt x="9" y="306"/>
                    </a:lnTo>
                    <a:lnTo>
                      <a:pt x="13" y="297"/>
                    </a:lnTo>
                    <a:lnTo>
                      <a:pt x="17" y="287"/>
                    </a:lnTo>
                    <a:lnTo>
                      <a:pt x="21" y="278"/>
                    </a:lnTo>
                    <a:lnTo>
                      <a:pt x="25" y="268"/>
                    </a:lnTo>
                    <a:lnTo>
                      <a:pt x="28" y="259"/>
                    </a:lnTo>
                    <a:lnTo>
                      <a:pt x="31" y="249"/>
                    </a:lnTo>
                    <a:lnTo>
                      <a:pt x="34" y="239"/>
                    </a:lnTo>
                    <a:lnTo>
                      <a:pt x="36" y="233"/>
                    </a:lnTo>
                    <a:lnTo>
                      <a:pt x="38" y="225"/>
                    </a:lnTo>
                    <a:lnTo>
                      <a:pt x="41" y="216"/>
                    </a:lnTo>
                    <a:lnTo>
                      <a:pt x="44" y="210"/>
                    </a:lnTo>
                    <a:lnTo>
                      <a:pt x="42" y="204"/>
                    </a:lnTo>
                    <a:lnTo>
                      <a:pt x="41" y="197"/>
                    </a:lnTo>
                    <a:lnTo>
                      <a:pt x="42" y="192"/>
                    </a:lnTo>
                    <a:lnTo>
                      <a:pt x="43" y="185"/>
                    </a:lnTo>
                    <a:lnTo>
                      <a:pt x="36" y="184"/>
                    </a:lnTo>
                    <a:lnTo>
                      <a:pt x="26" y="182"/>
                    </a:lnTo>
                    <a:lnTo>
                      <a:pt x="18" y="187"/>
                    </a:lnTo>
                    <a:lnTo>
                      <a:pt x="11" y="191"/>
                    </a:lnTo>
                    <a:lnTo>
                      <a:pt x="3" y="195"/>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64"/>
                    </a:lnTo>
                    <a:lnTo>
                      <a:pt x="2" y="184"/>
                    </a:lnTo>
                    <a:lnTo>
                      <a:pt x="2" y="184"/>
                    </a:lnTo>
                    <a:lnTo>
                      <a:pt x="2" y="184"/>
                    </a:lnTo>
                    <a:lnTo>
                      <a:pt x="2" y="184"/>
                    </a:lnTo>
                    <a:lnTo>
                      <a:pt x="2" y="184"/>
                    </a:lnTo>
                    <a:lnTo>
                      <a:pt x="2" y="184"/>
                    </a:lnTo>
                    <a:lnTo>
                      <a:pt x="2" y="184"/>
                    </a:lnTo>
                    <a:lnTo>
                      <a:pt x="2" y="184"/>
                    </a:lnTo>
                    <a:lnTo>
                      <a:pt x="2" y="184"/>
                    </a:lnTo>
                    <a:lnTo>
                      <a:pt x="2" y="184"/>
                    </a:lnTo>
                    <a:lnTo>
                      <a:pt x="2" y="164"/>
                    </a:lnTo>
                    <a:lnTo>
                      <a:pt x="5" y="164"/>
                    </a:lnTo>
                    <a:lnTo>
                      <a:pt x="13" y="161"/>
                    </a:lnTo>
                    <a:lnTo>
                      <a:pt x="15" y="156"/>
                    </a:lnTo>
                    <a:lnTo>
                      <a:pt x="17" y="151"/>
                    </a:lnTo>
                    <a:lnTo>
                      <a:pt x="19" y="146"/>
                    </a:lnTo>
                    <a:lnTo>
                      <a:pt x="18" y="144"/>
                    </a:lnTo>
                    <a:lnTo>
                      <a:pt x="13" y="138"/>
                    </a:lnTo>
                    <a:lnTo>
                      <a:pt x="6" y="132"/>
                    </a:lnTo>
                    <a:lnTo>
                      <a:pt x="0" y="125"/>
                    </a:lnTo>
                    <a:lnTo>
                      <a:pt x="2" y="124"/>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1" y="103"/>
                    </a:lnTo>
                    <a:lnTo>
                      <a:pt x="11" y="110"/>
                    </a:lnTo>
                    <a:lnTo>
                      <a:pt x="19" y="117"/>
                    </a:lnTo>
                    <a:lnTo>
                      <a:pt x="24" y="122"/>
                    </a:lnTo>
                    <a:lnTo>
                      <a:pt x="28" y="128"/>
                    </a:lnTo>
                    <a:lnTo>
                      <a:pt x="35" y="137"/>
                    </a:lnTo>
                    <a:lnTo>
                      <a:pt x="40" y="143"/>
                    </a:lnTo>
                    <a:lnTo>
                      <a:pt x="46" y="150"/>
                    </a:lnTo>
                    <a:lnTo>
                      <a:pt x="53" y="157"/>
                    </a:lnTo>
                    <a:lnTo>
                      <a:pt x="55" y="155"/>
                    </a:lnTo>
                    <a:lnTo>
                      <a:pt x="59" y="148"/>
                    </a:lnTo>
                    <a:lnTo>
                      <a:pt x="62" y="143"/>
                    </a:lnTo>
                    <a:lnTo>
                      <a:pt x="60" y="138"/>
                    </a:lnTo>
                    <a:lnTo>
                      <a:pt x="55" y="130"/>
                    </a:lnTo>
                    <a:lnTo>
                      <a:pt x="51" y="123"/>
                    </a:lnTo>
                    <a:lnTo>
                      <a:pt x="46" y="115"/>
                    </a:lnTo>
                    <a:lnTo>
                      <a:pt x="40" y="109"/>
                    </a:lnTo>
                    <a:lnTo>
                      <a:pt x="31" y="100"/>
                    </a:lnTo>
                    <a:lnTo>
                      <a:pt x="24" y="91"/>
                    </a:lnTo>
                    <a:lnTo>
                      <a:pt x="17" y="84"/>
                    </a:lnTo>
                    <a:lnTo>
                      <a:pt x="12" y="78"/>
                    </a:lnTo>
                    <a:lnTo>
                      <a:pt x="6" y="70"/>
                    </a:lnTo>
                    <a:lnTo>
                      <a:pt x="2" y="65"/>
                    </a:lnTo>
                    <a:lnTo>
                      <a:pt x="2" y="65"/>
                    </a:lnTo>
                    <a:lnTo>
                      <a:pt x="2" y="65"/>
                    </a:lnTo>
                    <a:lnTo>
                      <a:pt x="2" y="65"/>
                    </a:lnTo>
                    <a:lnTo>
                      <a:pt x="2" y="44"/>
                    </a:lnTo>
                    <a:lnTo>
                      <a:pt x="2" y="65"/>
                    </a:lnTo>
                    <a:lnTo>
                      <a:pt x="2" y="65"/>
                    </a:lnTo>
                    <a:lnTo>
                      <a:pt x="2" y="65"/>
                    </a:lnTo>
                    <a:lnTo>
                      <a:pt x="2" y="44"/>
                    </a:lnTo>
                    <a:lnTo>
                      <a:pt x="2" y="44"/>
                    </a:lnTo>
                    <a:lnTo>
                      <a:pt x="2" y="53"/>
                    </a:lnTo>
                    <a:lnTo>
                      <a:pt x="2" y="48"/>
                    </a:lnTo>
                    <a:lnTo>
                      <a:pt x="4" y="55"/>
                    </a:lnTo>
                    <a:lnTo>
                      <a:pt x="11" y="63"/>
                    </a:lnTo>
                    <a:lnTo>
                      <a:pt x="17" y="70"/>
                    </a:lnTo>
                    <a:lnTo>
                      <a:pt x="25" y="80"/>
                    </a:lnTo>
                    <a:lnTo>
                      <a:pt x="30" y="87"/>
                    </a:lnTo>
                    <a:lnTo>
                      <a:pt x="37" y="95"/>
                    </a:lnTo>
                    <a:lnTo>
                      <a:pt x="43" y="106"/>
                    </a:lnTo>
                    <a:lnTo>
                      <a:pt x="48" y="115"/>
                    </a:lnTo>
                    <a:lnTo>
                      <a:pt x="54" y="124"/>
                    </a:lnTo>
                    <a:lnTo>
                      <a:pt x="61" y="138"/>
                    </a:lnTo>
                    <a:lnTo>
                      <a:pt x="64" y="146"/>
                    </a:lnTo>
                    <a:lnTo>
                      <a:pt x="66" y="151"/>
                    </a:lnTo>
                    <a:lnTo>
                      <a:pt x="70" y="143"/>
                    </a:lnTo>
                    <a:lnTo>
                      <a:pt x="75" y="135"/>
                    </a:lnTo>
                    <a:lnTo>
                      <a:pt x="80" y="127"/>
                    </a:lnTo>
                    <a:lnTo>
                      <a:pt x="85" y="118"/>
                    </a:lnTo>
                    <a:lnTo>
                      <a:pt x="90" y="110"/>
                    </a:lnTo>
                    <a:lnTo>
                      <a:pt x="94" y="103"/>
                    </a:lnTo>
                    <a:lnTo>
                      <a:pt x="100" y="96"/>
                    </a:lnTo>
                    <a:lnTo>
                      <a:pt x="106" y="87"/>
                    </a:lnTo>
                    <a:lnTo>
                      <a:pt x="113" y="78"/>
                    </a:lnTo>
                    <a:lnTo>
                      <a:pt x="120" y="68"/>
                    </a:lnTo>
                    <a:lnTo>
                      <a:pt x="127" y="58"/>
                    </a:lnTo>
                    <a:lnTo>
                      <a:pt x="132" y="50"/>
                    </a:lnTo>
                    <a:lnTo>
                      <a:pt x="139" y="39"/>
                    </a:lnTo>
                    <a:lnTo>
                      <a:pt x="144" y="33"/>
                    </a:lnTo>
                    <a:lnTo>
                      <a:pt x="150" y="26"/>
                    </a:lnTo>
                    <a:lnTo>
                      <a:pt x="156" y="21"/>
                    </a:lnTo>
                    <a:lnTo>
                      <a:pt x="161" y="15"/>
                    </a:lnTo>
                    <a:lnTo>
                      <a:pt x="165" y="6"/>
                    </a:lnTo>
                    <a:lnTo>
                      <a:pt x="170" y="0"/>
                    </a:lnTo>
                    <a:lnTo>
                      <a:pt x="169" y="5"/>
                    </a:lnTo>
                    <a:lnTo>
                      <a:pt x="168" y="13"/>
                    </a:lnTo>
                    <a:lnTo>
                      <a:pt x="166" y="21"/>
                    </a:lnTo>
                    <a:lnTo>
                      <a:pt x="163" y="29"/>
                    </a:lnTo>
                    <a:lnTo>
                      <a:pt x="159" y="37"/>
                    </a:lnTo>
                    <a:lnTo>
                      <a:pt x="153" y="47"/>
                    </a:lnTo>
                    <a:lnTo>
                      <a:pt x="148" y="56"/>
                    </a:lnTo>
                    <a:lnTo>
                      <a:pt x="143" y="67"/>
                    </a:lnTo>
                    <a:lnTo>
                      <a:pt x="137" y="76"/>
                    </a:lnTo>
                    <a:lnTo>
                      <a:pt x="130" y="87"/>
                    </a:lnTo>
                    <a:lnTo>
                      <a:pt x="124" y="95"/>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37583" name="Group 15"/>
              <p:cNvGrpSpPr>
                <a:grpSpLocks/>
              </p:cNvGrpSpPr>
              <p:nvPr/>
            </p:nvGrpSpPr>
            <p:grpSpPr bwMode="auto">
              <a:xfrm>
                <a:off x="1707" y="1466"/>
                <a:ext cx="484" cy="368"/>
                <a:chOff x="1707" y="1466"/>
                <a:chExt cx="484" cy="368"/>
              </a:xfrm>
            </p:grpSpPr>
            <p:sp>
              <p:nvSpPr>
                <p:cNvPr id="237584" name="Freeform 16"/>
                <p:cNvSpPr>
                  <a:spLocks/>
                </p:cNvSpPr>
                <p:nvPr/>
              </p:nvSpPr>
              <p:spPr bwMode="ltGray">
                <a:xfrm>
                  <a:off x="1751" y="1466"/>
                  <a:ext cx="440" cy="342"/>
                </a:xfrm>
                <a:custGeom>
                  <a:avLst/>
                  <a:gdLst>
                    <a:gd name="T0" fmla="*/ 167 w 440"/>
                    <a:gd name="T1" fmla="*/ 42 h 342"/>
                    <a:gd name="T2" fmla="*/ 202 w 440"/>
                    <a:gd name="T3" fmla="*/ 14 h 342"/>
                    <a:gd name="T4" fmla="*/ 245 w 440"/>
                    <a:gd name="T5" fmla="*/ 3 h 342"/>
                    <a:gd name="T6" fmla="*/ 292 w 440"/>
                    <a:gd name="T7" fmla="*/ 2 h 342"/>
                    <a:gd name="T8" fmla="*/ 304 w 440"/>
                    <a:gd name="T9" fmla="*/ 7 h 342"/>
                    <a:gd name="T10" fmla="*/ 272 w 440"/>
                    <a:gd name="T11" fmla="*/ 15 h 342"/>
                    <a:gd name="T12" fmla="*/ 236 w 440"/>
                    <a:gd name="T13" fmla="*/ 26 h 342"/>
                    <a:gd name="T14" fmla="*/ 195 w 440"/>
                    <a:gd name="T15" fmla="*/ 55 h 342"/>
                    <a:gd name="T16" fmla="*/ 191 w 440"/>
                    <a:gd name="T17" fmla="*/ 94 h 342"/>
                    <a:gd name="T18" fmla="*/ 252 w 440"/>
                    <a:gd name="T19" fmla="*/ 70 h 342"/>
                    <a:gd name="T20" fmla="*/ 301 w 440"/>
                    <a:gd name="T21" fmla="*/ 67 h 342"/>
                    <a:gd name="T22" fmla="*/ 354 w 440"/>
                    <a:gd name="T23" fmla="*/ 72 h 342"/>
                    <a:gd name="T24" fmla="*/ 416 w 440"/>
                    <a:gd name="T25" fmla="*/ 79 h 342"/>
                    <a:gd name="T26" fmla="*/ 417 w 440"/>
                    <a:gd name="T27" fmla="*/ 80 h 342"/>
                    <a:gd name="T28" fmla="*/ 357 w 440"/>
                    <a:gd name="T29" fmla="*/ 83 h 342"/>
                    <a:gd name="T30" fmla="*/ 302 w 440"/>
                    <a:gd name="T31" fmla="*/ 84 h 342"/>
                    <a:gd name="T32" fmla="*/ 254 w 440"/>
                    <a:gd name="T33" fmla="*/ 90 h 342"/>
                    <a:gd name="T34" fmla="*/ 200 w 440"/>
                    <a:gd name="T35" fmla="*/ 103 h 342"/>
                    <a:gd name="T36" fmla="*/ 222 w 440"/>
                    <a:gd name="T37" fmla="*/ 123 h 342"/>
                    <a:gd name="T38" fmla="*/ 238 w 440"/>
                    <a:gd name="T39" fmla="*/ 142 h 342"/>
                    <a:gd name="T40" fmla="*/ 184 w 440"/>
                    <a:gd name="T41" fmla="*/ 125 h 342"/>
                    <a:gd name="T42" fmla="*/ 173 w 440"/>
                    <a:gd name="T43" fmla="*/ 136 h 342"/>
                    <a:gd name="T44" fmla="*/ 232 w 440"/>
                    <a:gd name="T45" fmla="*/ 145 h 342"/>
                    <a:gd name="T46" fmla="*/ 282 w 440"/>
                    <a:gd name="T47" fmla="*/ 157 h 342"/>
                    <a:gd name="T48" fmla="*/ 321 w 440"/>
                    <a:gd name="T49" fmla="*/ 190 h 342"/>
                    <a:gd name="T50" fmla="*/ 351 w 440"/>
                    <a:gd name="T51" fmla="*/ 234 h 342"/>
                    <a:gd name="T52" fmla="*/ 344 w 440"/>
                    <a:gd name="T53" fmla="*/ 242 h 342"/>
                    <a:gd name="T54" fmla="*/ 304 w 440"/>
                    <a:gd name="T55" fmla="*/ 214 h 342"/>
                    <a:gd name="T56" fmla="*/ 259 w 440"/>
                    <a:gd name="T57" fmla="*/ 183 h 342"/>
                    <a:gd name="T58" fmla="*/ 211 w 440"/>
                    <a:gd name="T59" fmla="*/ 162 h 342"/>
                    <a:gd name="T60" fmla="*/ 180 w 440"/>
                    <a:gd name="T61" fmla="*/ 155 h 342"/>
                    <a:gd name="T62" fmla="*/ 206 w 440"/>
                    <a:gd name="T63" fmla="*/ 189 h 342"/>
                    <a:gd name="T64" fmla="*/ 238 w 440"/>
                    <a:gd name="T65" fmla="*/ 234 h 342"/>
                    <a:gd name="T66" fmla="*/ 256 w 440"/>
                    <a:gd name="T67" fmla="*/ 275 h 342"/>
                    <a:gd name="T68" fmla="*/ 255 w 440"/>
                    <a:gd name="T69" fmla="*/ 313 h 342"/>
                    <a:gd name="T70" fmla="*/ 232 w 440"/>
                    <a:gd name="T71" fmla="*/ 271 h 342"/>
                    <a:gd name="T72" fmla="*/ 208 w 440"/>
                    <a:gd name="T73" fmla="*/ 226 h 342"/>
                    <a:gd name="T74" fmla="*/ 181 w 440"/>
                    <a:gd name="T75" fmla="*/ 185 h 342"/>
                    <a:gd name="T76" fmla="*/ 157 w 440"/>
                    <a:gd name="T77" fmla="*/ 149 h 342"/>
                    <a:gd name="T78" fmla="*/ 115 w 440"/>
                    <a:gd name="T79" fmla="*/ 170 h 342"/>
                    <a:gd name="T80" fmla="*/ 80 w 440"/>
                    <a:gd name="T81" fmla="*/ 221 h 342"/>
                    <a:gd name="T82" fmla="*/ 51 w 440"/>
                    <a:gd name="T83" fmla="*/ 273 h 342"/>
                    <a:gd name="T84" fmla="*/ 18 w 440"/>
                    <a:gd name="T85" fmla="*/ 321 h 342"/>
                    <a:gd name="T86" fmla="*/ 8 w 440"/>
                    <a:gd name="T87" fmla="*/ 315 h 342"/>
                    <a:gd name="T88" fmla="*/ 47 w 440"/>
                    <a:gd name="T89" fmla="*/ 255 h 342"/>
                    <a:gd name="T90" fmla="*/ 82 w 440"/>
                    <a:gd name="T91" fmla="*/ 208 h 342"/>
                    <a:gd name="T92" fmla="*/ 112 w 440"/>
                    <a:gd name="T93" fmla="*/ 162 h 342"/>
                    <a:gd name="T94" fmla="*/ 139 w 440"/>
                    <a:gd name="T95" fmla="*/ 126 h 342"/>
                    <a:gd name="T96" fmla="*/ 99 w 440"/>
                    <a:gd name="T97" fmla="*/ 83 h 342"/>
                    <a:gd name="T98" fmla="*/ 43 w 440"/>
                    <a:gd name="T99" fmla="*/ 60 h 342"/>
                    <a:gd name="T100" fmla="*/ 20 w 440"/>
                    <a:gd name="T101" fmla="*/ 47 h 342"/>
                    <a:gd name="T102" fmla="*/ 63 w 440"/>
                    <a:gd name="T103" fmla="*/ 61 h 342"/>
                    <a:gd name="T104" fmla="*/ 122 w 440"/>
                    <a:gd name="T105" fmla="*/ 9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40" h="342">
                      <a:moveTo>
                        <a:pt x="138" y="87"/>
                      </a:moveTo>
                      <a:lnTo>
                        <a:pt x="141" y="78"/>
                      </a:lnTo>
                      <a:lnTo>
                        <a:pt x="146" y="69"/>
                      </a:lnTo>
                      <a:lnTo>
                        <a:pt x="153" y="59"/>
                      </a:lnTo>
                      <a:lnTo>
                        <a:pt x="160" y="51"/>
                      </a:lnTo>
                      <a:lnTo>
                        <a:pt x="167" y="42"/>
                      </a:lnTo>
                      <a:lnTo>
                        <a:pt x="172" y="36"/>
                      </a:lnTo>
                      <a:lnTo>
                        <a:pt x="178" y="31"/>
                      </a:lnTo>
                      <a:lnTo>
                        <a:pt x="184" y="26"/>
                      </a:lnTo>
                      <a:lnTo>
                        <a:pt x="190" y="21"/>
                      </a:lnTo>
                      <a:lnTo>
                        <a:pt x="196" y="17"/>
                      </a:lnTo>
                      <a:lnTo>
                        <a:pt x="202" y="14"/>
                      </a:lnTo>
                      <a:lnTo>
                        <a:pt x="208" y="11"/>
                      </a:lnTo>
                      <a:lnTo>
                        <a:pt x="215" y="8"/>
                      </a:lnTo>
                      <a:lnTo>
                        <a:pt x="222" y="7"/>
                      </a:lnTo>
                      <a:lnTo>
                        <a:pt x="230" y="5"/>
                      </a:lnTo>
                      <a:lnTo>
                        <a:pt x="237" y="3"/>
                      </a:lnTo>
                      <a:lnTo>
                        <a:pt x="245" y="3"/>
                      </a:lnTo>
                      <a:lnTo>
                        <a:pt x="252" y="2"/>
                      </a:lnTo>
                      <a:lnTo>
                        <a:pt x="260" y="2"/>
                      </a:lnTo>
                      <a:lnTo>
                        <a:pt x="270" y="1"/>
                      </a:lnTo>
                      <a:lnTo>
                        <a:pt x="278" y="2"/>
                      </a:lnTo>
                      <a:lnTo>
                        <a:pt x="285" y="2"/>
                      </a:lnTo>
                      <a:lnTo>
                        <a:pt x="292" y="2"/>
                      </a:lnTo>
                      <a:lnTo>
                        <a:pt x="299" y="2"/>
                      </a:lnTo>
                      <a:lnTo>
                        <a:pt x="307" y="1"/>
                      </a:lnTo>
                      <a:lnTo>
                        <a:pt x="314" y="0"/>
                      </a:lnTo>
                      <a:lnTo>
                        <a:pt x="310" y="2"/>
                      </a:lnTo>
                      <a:lnTo>
                        <a:pt x="307" y="4"/>
                      </a:lnTo>
                      <a:lnTo>
                        <a:pt x="304" y="7"/>
                      </a:lnTo>
                      <a:lnTo>
                        <a:pt x="301" y="10"/>
                      </a:lnTo>
                      <a:lnTo>
                        <a:pt x="295" y="10"/>
                      </a:lnTo>
                      <a:lnTo>
                        <a:pt x="288" y="11"/>
                      </a:lnTo>
                      <a:lnTo>
                        <a:pt x="284" y="12"/>
                      </a:lnTo>
                      <a:lnTo>
                        <a:pt x="278" y="13"/>
                      </a:lnTo>
                      <a:lnTo>
                        <a:pt x="272" y="15"/>
                      </a:lnTo>
                      <a:lnTo>
                        <a:pt x="266" y="16"/>
                      </a:lnTo>
                      <a:lnTo>
                        <a:pt x="260" y="17"/>
                      </a:lnTo>
                      <a:lnTo>
                        <a:pt x="254" y="19"/>
                      </a:lnTo>
                      <a:lnTo>
                        <a:pt x="248" y="21"/>
                      </a:lnTo>
                      <a:lnTo>
                        <a:pt x="241" y="23"/>
                      </a:lnTo>
                      <a:lnTo>
                        <a:pt x="236" y="26"/>
                      </a:lnTo>
                      <a:lnTo>
                        <a:pt x="229" y="29"/>
                      </a:lnTo>
                      <a:lnTo>
                        <a:pt x="222" y="32"/>
                      </a:lnTo>
                      <a:lnTo>
                        <a:pt x="215" y="36"/>
                      </a:lnTo>
                      <a:lnTo>
                        <a:pt x="208" y="41"/>
                      </a:lnTo>
                      <a:lnTo>
                        <a:pt x="201" y="47"/>
                      </a:lnTo>
                      <a:lnTo>
                        <a:pt x="195" y="55"/>
                      </a:lnTo>
                      <a:lnTo>
                        <a:pt x="189" y="64"/>
                      </a:lnTo>
                      <a:lnTo>
                        <a:pt x="181" y="77"/>
                      </a:lnTo>
                      <a:lnTo>
                        <a:pt x="175" y="90"/>
                      </a:lnTo>
                      <a:lnTo>
                        <a:pt x="167" y="106"/>
                      </a:lnTo>
                      <a:lnTo>
                        <a:pt x="180" y="99"/>
                      </a:lnTo>
                      <a:lnTo>
                        <a:pt x="191" y="94"/>
                      </a:lnTo>
                      <a:lnTo>
                        <a:pt x="206" y="86"/>
                      </a:lnTo>
                      <a:lnTo>
                        <a:pt x="222" y="78"/>
                      </a:lnTo>
                      <a:lnTo>
                        <a:pt x="229" y="77"/>
                      </a:lnTo>
                      <a:lnTo>
                        <a:pt x="236" y="74"/>
                      </a:lnTo>
                      <a:lnTo>
                        <a:pt x="243" y="72"/>
                      </a:lnTo>
                      <a:lnTo>
                        <a:pt x="252" y="70"/>
                      </a:lnTo>
                      <a:lnTo>
                        <a:pt x="261" y="68"/>
                      </a:lnTo>
                      <a:lnTo>
                        <a:pt x="269" y="68"/>
                      </a:lnTo>
                      <a:lnTo>
                        <a:pt x="275" y="67"/>
                      </a:lnTo>
                      <a:lnTo>
                        <a:pt x="285" y="66"/>
                      </a:lnTo>
                      <a:lnTo>
                        <a:pt x="294" y="66"/>
                      </a:lnTo>
                      <a:lnTo>
                        <a:pt x="301" y="67"/>
                      </a:lnTo>
                      <a:lnTo>
                        <a:pt x="311" y="68"/>
                      </a:lnTo>
                      <a:lnTo>
                        <a:pt x="319" y="69"/>
                      </a:lnTo>
                      <a:lnTo>
                        <a:pt x="328" y="69"/>
                      </a:lnTo>
                      <a:lnTo>
                        <a:pt x="336" y="70"/>
                      </a:lnTo>
                      <a:lnTo>
                        <a:pt x="345" y="71"/>
                      </a:lnTo>
                      <a:lnTo>
                        <a:pt x="354" y="72"/>
                      </a:lnTo>
                      <a:lnTo>
                        <a:pt x="363" y="73"/>
                      </a:lnTo>
                      <a:lnTo>
                        <a:pt x="371" y="74"/>
                      </a:lnTo>
                      <a:lnTo>
                        <a:pt x="381" y="75"/>
                      </a:lnTo>
                      <a:lnTo>
                        <a:pt x="392" y="76"/>
                      </a:lnTo>
                      <a:lnTo>
                        <a:pt x="401" y="77"/>
                      </a:lnTo>
                      <a:lnTo>
                        <a:pt x="416" y="79"/>
                      </a:lnTo>
                      <a:lnTo>
                        <a:pt x="421" y="79"/>
                      </a:lnTo>
                      <a:lnTo>
                        <a:pt x="425" y="79"/>
                      </a:lnTo>
                      <a:lnTo>
                        <a:pt x="430" y="81"/>
                      </a:lnTo>
                      <a:lnTo>
                        <a:pt x="439" y="84"/>
                      </a:lnTo>
                      <a:lnTo>
                        <a:pt x="424" y="81"/>
                      </a:lnTo>
                      <a:lnTo>
                        <a:pt x="417" y="80"/>
                      </a:lnTo>
                      <a:lnTo>
                        <a:pt x="411" y="80"/>
                      </a:lnTo>
                      <a:lnTo>
                        <a:pt x="397" y="81"/>
                      </a:lnTo>
                      <a:lnTo>
                        <a:pt x="388" y="82"/>
                      </a:lnTo>
                      <a:lnTo>
                        <a:pt x="377" y="82"/>
                      </a:lnTo>
                      <a:lnTo>
                        <a:pt x="367" y="82"/>
                      </a:lnTo>
                      <a:lnTo>
                        <a:pt x="357" y="83"/>
                      </a:lnTo>
                      <a:lnTo>
                        <a:pt x="348" y="83"/>
                      </a:lnTo>
                      <a:lnTo>
                        <a:pt x="340" y="82"/>
                      </a:lnTo>
                      <a:lnTo>
                        <a:pt x="330" y="82"/>
                      </a:lnTo>
                      <a:lnTo>
                        <a:pt x="319" y="82"/>
                      </a:lnTo>
                      <a:lnTo>
                        <a:pt x="310" y="83"/>
                      </a:lnTo>
                      <a:lnTo>
                        <a:pt x="302" y="84"/>
                      </a:lnTo>
                      <a:lnTo>
                        <a:pt x="292" y="84"/>
                      </a:lnTo>
                      <a:lnTo>
                        <a:pt x="285" y="84"/>
                      </a:lnTo>
                      <a:lnTo>
                        <a:pt x="276" y="85"/>
                      </a:lnTo>
                      <a:lnTo>
                        <a:pt x="269" y="87"/>
                      </a:lnTo>
                      <a:lnTo>
                        <a:pt x="261" y="88"/>
                      </a:lnTo>
                      <a:lnTo>
                        <a:pt x="254" y="90"/>
                      </a:lnTo>
                      <a:lnTo>
                        <a:pt x="246" y="92"/>
                      </a:lnTo>
                      <a:lnTo>
                        <a:pt x="238" y="94"/>
                      </a:lnTo>
                      <a:lnTo>
                        <a:pt x="229" y="96"/>
                      </a:lnTo>
                      <a:lnTo>
                        <a:pt x="222" y="98"/>
                      </a:lnTo>
                      <a:lnTo>
                        <a:pt x="208" y="102"/>
                      </a:lnTo>
                      <a:lnTo>
                        <a:pt x="200" y="103"/>
                      </a:lnTo>
                      <a:lnTo>
                        <a:pt x="189" y="108"/>
                      </a:lnTo>
                      <a:lnTo>
                        <a:pt x="172" y="115"/>
                      </a:lnTo>
                      <a:lnTo>
                        <a:pt x="189" y="117"/>
                      </a:lnTo>
                      <a:lnTo>
                        <a:pt x="209" y="118"/>
                      </a:lnTo>
                      <a:lnTo>
                        <a:pt x="213" y="118"/>
                      </a:lnTo>
                      <a:lnTo>
                        <a:pt x="222" y="123"/>
                      </a:lnTo>
                      <a:lnTo>
                        <a:pt x="228" y="126"/>
                      </a:lnTo>
                      <a:lnTo>
                        <a:pt x="234" y="129"/>
                      </a:lnTo>
                      <a:lnTo>
                        <a:pt x="235" y="131"/>
                      </a:lnTo>
                      <a:lnTo>
                        <a:pt x="238" y="137"/>
                      </a:lnTo>
                      <a:lnTo>
                        <a:pt x="245" y="146"/>
                      </a:lnTo>
                      <a:lnTo>
                        <a:pt x="238" y="142"/>
                      </a:lnTo>
                      <a:lnTo>
                        <a:pt x="229" y="137"/>
                      </a:lnTo>
                      <a:lnTo>
                        <a:pt x="222" y="135"/>
                      </a:lnTo>
                      <a:lnTo>
                        <a:pt x="209" y="132"/>
                      </a:lnTo>
                      <a:lnTo>
                        <a:pt x="199" y="129"/>
                      </a:lnTo>
                      <a:lnTo>
                        <a:pt x="189" y="126"/>
                      </a:lnTo>
                      <a:lnTo>
                        <a:pt x="184" y="125"/>
                      </a:lnTo>
                      <a:lnTo>
                        <a:pt x="172" y="126"/>
                      </a:lnTo>
                      <a:lnTo>
                        <a:pt x="165" y="127"/>
                      </a:lnTo>
                      <a:lnTo>
                        <a:pt x="155" y="129"/>
                      </a:lnTo>
                      <a:lnTo>
                        <a:pt x="160" y="131"/>
                      </a:lnTo>
                      <a:lnTo>
                        <a:pt x="166" y="132"/>
                      </a:lnTo>
                      <a:lnTo>
                        <a:pt x="173" y="136"/>
                      </a:lnTo>
                      <a:lnTo>
                        <a:pt x="181" y="135"/>
                      </a:lnTo>
                      <a:lnTo>
                        <a:pt x="195" y="136"/>
                      </a:lnTo>
                      <a:lnTo>
                        <a:pt x="203" y="137"/>
                      </a:lnTo>
                      <a:lnTo>
                        <a:pt x="215" y="140"/>
                      </a:lnTo>
                      <a:lnTo>
                        <a:pt x="222" y="143"/>
                      </a:lnTo>
                      <a:lnTo>
                        <a:pt x="232" y="145"/>
                      </a:lnTo>
                      <a:lnTo>
                        <a:pt x="242" y="148"/>
                      </a:lnTo>
                      <a:lnTo>
                        <a:pt x="251" y="151"/>
                      </a:lnTo>
                      <a:lnTo>
                        <a:pt x="259" y="152"/>
                      </a:lnTo>
                      <a:lnTo>
                        <a:pt x="266" y="153"/>
                      </a:lnTo>
                      <a:lnTo>
                        <a:pt x="273" y="155"/>
                      </a:lnTo>
                      <a:lnTo>
                        <a:pt x="282" y="157"/>
                      </a:lnTo>
                      <a:lnTo>
                        <a:pt x="291" y="161"/>
                      </a:lnTo>
                      <a:lnTo>
                        <a:pt x="299" y="165"/>
                      </a:lnTo>
                      <a:lnTo>
                        <a:pt x="303" y="169"/>
                      </a:lnTo>
                      <a:lnTo>
                        <a:pt x="309" y="175"/>
                      </a:lnTo>
                      <a:lnTo>
                        <a:pt x="316" y="183"/>
                      </a:lnTo>
                      <a:lnTo>
                        <a:pt x="321" y="190"/>
                      </a:lnTo>
                      <a:lnTo>
                        <a:pt x="326" y="197"/>
                      </a:lnTo>
                      <a:lnTo>
                        <a:pt x="331" y="204"/>
                      </a:lnTo>
                      <a:lnTo>
                        <a:pt x="335" y="212"/>
                      </a:lnTo>
                      <a:lnTo>
                        <a:pt x="340" y="218"/>
                      </a:lnTo>
                      <a:lnTo>
                        <a:pt x="345" y="226"/>
                      </a:lnTo>
                      <a:lnTo>
                        <a:pt x="351" y="234"/>
                      </a:lnTo>
                      <a:lnTo>
                        <a:pt x="356" y="243"/>
                      </a:lnTo>
                      <a:lnTo>
                        <a:pt x="361" y="250"/>
                      </a:lnTo>
                      <a:lnTo>
                        <a:pt x="368" y="258"/>
                      </a:lnTo>
                      <a:lnTo>
                        <a:pt x="359" y="251"/>
                      </a:lnTo>
                      <a:lnTo>
                        <a:pt x="353" y="247"/>
                      </a:lnTo>
                      <a:lnTo>
                        <a:pt x="344" y="242"/>
                      </a:lnTo>
                      <a:lnTo>
                        <a:pt x="336" y="236"/>
                      </a:lnTo>
                      <a:lnTo>
                        <a:pt x="330" y="231"/>
                      </a:lnTo>
                      <a:lnTo>
                        <a:pt x="323" y="226"/>
                      </a:lnTo>
                      <a:lnTo>
                        <a:pt x="317" y="222"/>
                      </a:lnTo>
                      <a:lnTo>
                        <a:pt x="311" y="218"/>
                      </a:lnTo>
                      <a:lnTo>
                        <a:pt x="304" y="214"/>
                      </a:lnTo>
                      <a:lnTo>
                        <a:pt x="297" y="210"/>
                      </a:lnTo>
                      <a:lnTo>
                        <a:pt x="291" y="205"/>
                      </a:lnTo>
                      <a:lnTo>
                        <a:pt x="284" y="200"/>
                      </a:lnTo>
                      <a:lnTo>
                        <a:pt x="275" y="195"/>
                      </a:lnTo>
                      <a:lnTo>
                        <a:pt x="267" y="189"/>
                      </a:lnTo>
                      <a:lnTo>
                        <a:pt x="259" y="183"/>
                      </a:lnTo>
                      <a:lnTo>
                        <a:pt x="252" y="179"/>
                      </a:lnTo>
                      <a:lnTo>
                        <a:pt x="245" y="174"/>
                      </a:lnTo>
                      <a:lnTo>
                        <a:pt x="237" y="170"/>
                      </a:lnTo>
                      <a:lnTo>
                        <a:pt x="229" y="167"/>
                      </a:lnTo>
                      <a:lnTo>
                        <a:pt x="222" y="165"/>
                      </a:lnTo>
                      <a:lnTo>
                        <a:pt x="211" y="162"/>
                      </a:lnTo>
                      <a:lnTo>
                        <a:pt x="201" y="159"/>
                      </a:lnTo>
                      <a:lnTo>
                        <a:pt x="194" y="157"/>
                      </a:lnTo>
                      <a:lnTo>
                        <a:pt x="186" y="155"/>
                      </a:lnTo>
                      <a:lnTo>
                        <a:pt x="175" y="149"/>
                      </a:lnTo>
                      <a:lnTo>
                        <a:pt x="163" y="144"/>
                      </a:lnTo>
                      <a:lnTo>
                        <a:pt x="180" y="155"/>
                      </a:lnTo>
                      <a:lnTo>
                        <a:pt x="182" y="157"/>
                      </a:lnTo>
                      <a:lnTo>
                        <a:pt x="186" y="162"/>
                      </a:lnTo>
                      <a:lnTo>
                        <a:pt x="190" y="168"/>
                      </a:lnTo>
                      <a:lnTo>
                        <a:pt x="195" y="175"/>
                      </a:lnTo>
                      <a:lnTo>
                        <a:pt x="201" y="182"/>
                      </a:lnTo>
                      <a:lnTo>
                        <a:pt x="206" y="189"/>
                      </a:lnTo>
                      <a:lnTo>
                        <a:pt x="212" y="197"/>
                      </a:lnTo>
                      <a:lnTo>
                        <a:pt x="217" y="204"/>
                      </a:lnTo>
                      <a:lnTo>
                        <a:pt x="222" y="210"/>
                      </a:lnTo>
                      <a:lnTo>
                        <a:pt x="227" y="217"/>
                      </a:lnTo>
                      <a:lnTo>
                        <a:pt x="233" y="227"/>
                      </a:lnTo>
                      <a:lnTo>
                        <a:pt x="238" y="234"/>
                      </a:lnTo>
                      <a:lnTo>
                        <a:pt x="242" y="241"/>
                      </a:lnTo>
                      <a:lnTo>
                        <a:pt x="246" y="248"/>
                      </a:lnTo>
                      <a:lnTo>
                        <a:pt x="250" y="255"/>
                      </a:lnTo>
                      <a:lnTo>
                        <a:pt x="252" y="262"/>
                      </a:lnTo>
                      <a:lnTo>
                        <a:pt x="254" y="267"/>
                      </a:lnTo>
                      <a:lnTo>
                        <a:pt x="256" y="275"/>
                      </a:lnTo>
                      <a:lnTo>
                        <a:pt x="257" y="285"/>
                      </a:lnTo>
                      <a:lnTo>
                        <a:pt x="258" y="294"/>
                      </a:lnTo>
                      <a:lnTo>
                        <a:pt x="259" y="304"/>
                      </a:lnTo>
                      <a:lnTo>
                        <a:pt x="261" y="313"/>
                      </a:lnTo>
                      <a:lnTo>
                        <a:pt x="262" y="323"/>
                      </a:lnTo>
                      <a:lnTo>
                        <a:pt x="255" y="313"/>
                      </a:lnTo>
                      <a:lnTo>
                        <a:pt x="249" y="307"/>
                      </a:lnTo>
                      <a:lnTo>
                        <a:pt x="245" y="300"/>
                      </a:lnTo>
                      <a:lnTo>
                        <a:pt x="241" y="295"/>
                      </a:lnTo>
                      <a:lnTo>
                        <a:pt x="238" y="288"/>
                      </a:lnTo>
                      <a:lnTo>
                        <a:pt x="236" y="280"/>
                      </a:lnTo>
                      <a:lnTo>
                        <a:pt x="232" y="271"/>
                      </a:lnTo>
                      <a:lnTo>
                        <a:pt x="228" y="263"/>
                      </a:lnTo>
                      <a:lnTo>
                        <a:pt x="224" y="254"/>
                      </a:lnTo>
                      <a:lnTo>
                        <a:pt x="221" y="246"/>
                      </a:lnTo>
                      <a:lnTo>
                        <a:pt x="217" y="238"/>
                      </a:lnTo>
                      <a:lnTo>
                        <a:pt x="212" y="232"/>
                      </a:lnTo>
                      <a:lnTo>
                        <a:pt x="208" y="226"/>
                      </a:lnTo>
                      <a:lnTo>
                        <a:pt x="202" y="218"/>
                      </a:lnTo>
                      <a:lnTo>
                        <a:pt x="196" y="211"/>
                      </a:lnTo>
                      <a:lnTo>
                        <a:pt x="191" y="205"/>
                      </a:lnTo>
                      <a:lnTo>
                        <a:pt x="186" y="199"/>
                      </a:lnTo>
                      <a:lnTo>
                        <a:pt x="185" y="194"/>
                      </a:lnTo>
                      <a:lnTo>
                        <a:pt x="181" y="185"/>
                      </a:lnTo>
                      <a:lnTo>
                        <a:pt x="177" y="179"/>
                      </a:lnTo>
                      <a:lnTo>
                        <a:pt x="174" y="171"/>
                      </a:lnTo>
                      <a:lnTo>
                        <a:pt x="172" y="169"/>
                      </a:lnTo>
                      <a:lnTo>
                        <a:pt x="165" y="162"/>
                      </a:lnTo>
                      <a:lnTo>
                        <a:pt x="161" y="155"/>
                      </a:lnTo>
                      <a:lnTo>
                        <a:pt x="157" y="149"/>
                      </a:lnTo>
                      <a:lnTo>
                        <a:pt x="153" y="143"/>
                      </a:lnTo>
                      <a:lnTo>
                        <a:pt x="145" y="146"/>
                      </a:lnTo>
                      <a:lnTo>
                        <a:pt x="137" y="151"/>
                      </a:lnTo>
                      <a:lnTo>
                        <a:pt x="129" y="158"/>
                      </a:lnTo>
                      <a:lnTo>
                        <a:pt x="121" y="164"/>
                      </a:lnTo>
                      <a:lnTo>
                        <a:pt x="115" y="170"/>
                      </a:lnTo>
                      <a:lnTo>
                        <a:pt x="110" y="176"/>
                      </a:lnTo>
                      <a:lnTo>
                        <a:pt x="104" y="185"/>
                      </a:lnTo>
                      <a:lnTo>
                        <a:pt x="97" y="195"/>
                      </a:lnTo>
                      <a:lnTo>
                        <a:pt x="92" y="203"/>
                      </a:lnTo>
                      <a:lnTo>
                        <a:pt x="85" y="212"/>
                      </a:lnTo>
                      <a:lnTo>
                        <a:pt x="80" y="221"/>
                      </a:lnTo>
                      <a:lnTo>
                        <a:pt x="76" y="229"/>
                      </a:lnTo>
                      <a:lnTo>
                        <a:pt x="71" y="237"/>
                      </a:lnTo>
                      <a:lnTo>
                        <a:pt x="67" y="245"/>
                      </a:lnTo>
                      <a:lnTo>
                        <a:pt x="62" y="254"/>
                      </a:lnTo>
                      <a:lnTo>
                        <a:pt x="58" y="263"/>
                      </a:lnTo>
                      <a:lnTo>
                        <a:pt x="51" y="273"/>
                      </a:lnTo>
                      <a:lnTo>
                        <a:pt x="45" y="283"/>
                      </a:lnTo>
                      <a:lnTo>
                        <a:pt x="38" y="294"/>
                      </a:lnTo>
                      <a:lnTo>
                        <a:pt x="33" y="303"/>
                      </a:lnTo>
                      <a:lnTo>
                        <a:pt x="28" y="309"/>
                      </a:lnTo>
                      <a:lnTo>
                        <a:pt x="24" y="315"/>
                      </a:lnTo>
                      <a:lnTo>
                        <a:pt x="18" y="321"/>
                      </a:lnTo>
                      <a:lnTo>
                        <a:pt x="13" y="327"/>
                      </a:lnTo>
                      <a:lnTo>
                        <a:pt x="7" y="333"/>
                      </a:lnTo>
                      <a:lnTo>
                        <a:pt x="0" y="341"/>
                      </a:lnTo>
                      <a:lnTo>
                        <a:pt x="2" y="331"/>
                      </a:lnTo>
                      <a:lnTo>
                        <a:pt x="5" y="324"/>
                      </a:lnTo>
                      <a:lnTo>
                        <a:pt x="8" y="315"/>
                      </a:lnTo>
                      <a:lnTo>
                        <a:pt x="13" y="309"/>
                      </a:lnTo>
                      <a:lnTo>
                        <a:pt x="20" y="298"/>
                      </a:lnTo>
                      <a:lnTo>
                        <a:pt x="27" y="287"/>
                      </a:lnTo>
                      <a:lnTo>
                        <a:pt x="35" y="275"/>
                      </a:lnTo>
                      <a:lnTo>
                        <a:pt x="41" y="265"/>
                      </a:lnTo>
                      <a:lnTo>
                        <a:pt x="47" y="255"/>
                      </a:lnTo>
                      <a:lnTo>
                        <a:pt x="54" y="246"/>
                      </a:lnTo>
                      <a:lnTo>
                        <a:pt x="59" y="238"/>
                      </a:lnTo>
                      <a:lnTo>
                        <a:pt x="64" y="231"/>
                      </a:lnTo>
                      <a:lnTo>
                        <a:pt x="69" y="224"/>
                      </a:lnTo>
                      <a:lnTo>
                        <a:pt x="76" y="216"/>
                      </a:lnTo>
                      <a:lnTo>
                        <a:pt x="82" y="208"/>
                      </a:lnTo>
                      <a:lnTo>
                        <a:pt x="88" y="199"/>
                      </a:lnTo>
                      <a:lnTo>
                        <a:pt x="95" y="190"/>
                      </a:lnTo>
                      <a:lnTo>
                        <a:pt x="100" y="183"/>
                      </a:lnTo>
                      <a:lnTo>
                        <a:pt x="105" y="175"/>
                      </a:lnTo>
                      <a:lnTo>
                        <a:pt x="110" y="167"/>
                      </a:lnTo>
                      <a:lnTo>
                        <a:pt x="112" y="162"/>
                      </a:lnTo>
                      <a:lnTo>
                        <a:pt x="114" y="156"/>
                      </a:lnTo>
                      <a:lnTo>
                        <a:pt x="118" y="151"/>
                      </a:lnTo>
                      <a:lnTo>
                        <a:pt x="122" y="145"/>
                      </a:lnTo>
                      <a:lnTo>
                        <a:pt x="129" y="138"/>
                      </a:lnTo>
                      <a:lnTo>
                        <a:pt x="134" y="131"/>
                      </a:lnTo>
                      <a:lnTo>
                        <a:pt x="139" y="126"/>
                      </a:lnTo>
                      <a:lnTo>
                        <a:pt x="143" y="119"/>
                      </a:lnTo>
                      <a:lnTo>
                        <a:pt x="141" y="114"/>
                      </a:lnTo>
                      <a:lnTo>
                        <a:pt x="139" y="106"/>
                      </a:lnTo>
                      <a:lnTo>
                        <a:pt x="127" y="102"/>
                      </a:lnTo>
                      <a:lnTo>
                        <a:pt x="113" y="92"/>
                      </a:lnTo>
                      <a:lnTo>
                        <a:pt x="99" y="83"/>
                      </a:lnTo>
                      <a:lnTo>
                        <a:pt x="92" y="78"/>
                      </a:lnTo>
                      <a:lnTo>
                        <a:pt x="86" y="74"/>
                      </a:lnTo>
                      <a:lnTo>
                        <a:pt x="75" y="70"/>
                      </a:lnTo>
                      <a:lnTo>
                        <a:pt x="64" y="66"/>
                      </a:lnTo>
                      <a:lnTo>
                        <a:pt x="52" y="63"/>
                      </a:lnTo>
                      <a:lnTo>
                        <a:pt x="43" y="60"/>
                      </a:lnTo>
                      <a:lnTo>
                        <a:pt x="33" y="56"/>
                      </a:lnTo>
                      <a:lnTo>
                        <a:pt x="24" y="53"/>
                      </a:lnTo>
                      <a:lnTo>
                        <a:pt x="15" y="51"/>
                      </a:lnTo>
                      <a:lnTo>
                        <a:pt x="8" y="49"/>
                      </a:lnTo>
                      <a:lnTo>
                        <a:pt x="15" y="49"/>
                      </a:lnTo>
                      <a:lnTo>
                        <a:pt x="20" y="47"/>
                      </a:lnTo>
                      <a:lnTo>
                        <a:pt x="25" y="47"/>
                      </a:lnTo>
                      <a:lnTo>
                        <a:pt x="29" y="46"/>
                      </a:lnTo>
                      <a:lnTo>
                        <a:pt x="34" y="47"/>
                      </a:lnTo>
                      <a:lnTo>
                        <a:pt x="45" y="51"/>
                      </a:lnTo>
                      <a:lnTo>
                        <a:pt x="53" y="56"/>
                      </a:lnTo>
                      <a:lnTo>
                        <a:pt x="63" y="61"/>
                      </a:lnTo>
                      <a:lnTo>
                        <a:pt x="72" y="66"/>
                      </a:lnTo>
                      <a:lnTo>
                        <a:pt x="84" y="71"/>
                      </a:lnTo>
                      <a:lnTo>
                        <a:pt x="93" y="77"/>
                      </a:lnTo>
                      <a:lnTo>
                        <a:pt x="101" y="81"/>
                      </a:lnTo>
                      <a:lnTo>
                        <a:pt x="115" y="88"/>
                      </a:lnTo>
                      <a:lnTo>
                        <a:pt x="122" y="90"/>
                      </a:lnTo>
                      <a:lnTo>
                        <a:pt x="128" y="89"/>
                      </a:lnTo>
                      <a:lnTo>
                        <a:pt x="133" y="88"/>
                      </a:lnTo>
                      <a:lnTo>
                        <a:pt x="138" y="87"/>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585" name="Freeform 17"/>
                <p:cNvSpPr>
                  <a:spLocks/>
                </p:cNvSpPr>
                <p:nvPr/>
              </p:nvSpPr>
              <p:spPr bwMode="ltGray">
                <a:xfrm>
                  <a:off x="1900" y="1641"/>
                  <a:ext cx="39" cy="193"/>
                </a:xfrm>
                <a:custGeom>
                  <a:avLst/>
                  <a:gdLst>
                    <a:gd name="T0" fmla="*/ 20 w 39"/>
                    <a:gd name="T1" fmla="*/ 0 h 193"/>
                    <a:gd name="T2" fmla="*/ 25 w 39"/>
                    <a:gd name="T3" fmla="*/ 9 h 193"/>
                    <a:gd name="T4" fmla="*/ 28 w 39"/>
                    <a:gd name="T5" fmla="*/ 15 h 193"/>
                    <a:gd name="T6" fmla="*/ 34 w 39"/>
                    <a:gd name="T7" fmla="*/ 24 h 193"/>
                    <a:gd name="T8" fmla="*/ 36 w 39"/>
                    <a:gd name="T9" fmla="*/ 33 h 193"/>
                    <a:gd name="T10" fmla="*/ 37 w 39"/>
                    <a:gd name="T11" fmla="*/ 43 h 193"/>
                    <a:gd name="T12" fmla="*/ 37 w 39"/>
                    <a:gd name="T13" fmla="*/ 56 h 193"/>
                    <a:gd name="T14" fmla="*/ 38 w 39"/>
                    <a:gd name="T15" fmla="*/ 64 h 193"/>
                    <a:gd name="T16" fmla="*/ 37 w 39"/>
                    <a:gd name="T17" fmla="*/ 75 h 193"/>
                    <a:gd name="T18" fmla="*/ 36 w 39"/>
                    <a:gd name="T19" fmla="*/ 86 h 193"/>
                    <a:gd name="T20" fmla="*/ 34 w 39"/>
                    <a:gd name="T21" fmla="*/ 97 h 193"/>
                    <a:gd name="T22" fmla="*/ 31 w 39"/>
                    <a:gd name="T23" fmla="*/ 113 h 193"/>
                    <a:gd name="T24" fmla="*/ 29 w 39"/>
                    <a:gd name="T25" fmla="*/ 122 h 193"/>
                    <a:gd name="T26" fmla="*/ 24 w 39"/>
                    <a:gd name="T27" fmla="*/ 132 h 193"/>
                    <a:gd name="T28" fmla="*/ 18 w 39"/>
                    <a:gd name="T29" fmla="*/ 144 h 193"/>
                    <a:gd name="T30" fmla="*/ 12 w 39"/>
                    <a:gd name="T31" fmla="*/ 155 h 193"/>
                    <a:gd name="T32" fmla="*/ 7 w 39"/>
                    <a:gd name="T33" fmla="*/ 165 h 193"/>
                    <a:gd name="T34" fmla="*/ 3 w 39"/>
                    <a:gd name="T35" fmla="*/ 174 h 193"/>
                    <a:gd name="T36" fmla="*/ 0 w 39"/>
                    <a:gd name="T37" fmla="*/ 192 h 193"/>
                    <a:gd name="T38" fmla="*/ 1 w 39"/>
                    <a:gd name="T39" fmla="*/ 174 h 193"/>
                    <a:gd name="T40" fmla="*/ 3 w 39"/>
                    <a:gd name="T41" fmla="*/ 162 h 193"/>
                    <a:gd name="T42" fmla="*/ 4 w 39"/>
                    <a:gd name="T43" fmla="*/ 151 h 193"/>
                    <a:gd name="T44" fmla="*/ 5 w 39"/>
                    <a:gd name="T45" fmla="*/ 139 h 193"/>
                    <a:gd name="T46" fmla="*/ 7 w 39"/>
                    <a:gd name="T47" fmla="*/ 124 h 193"/>
                    <a:gd name="T48" fmla="*/ 10 w 39"/>
                    <a:gd name="T49" fmla="*/ 113 h 193"/>
                    <a:gd name="T50" fmla="*/ 12 w 39"/>
                    <a:gd name="T51" fmla="*/ 102 h 193"/>
                    <a:gd name="T52" fmla="*/ 15 w 39"/>
                    <a:gd name="T53" fmla="*/ 93 h 193"/>
                    <a:gd name="T54" fmla="*/ 18 w 39"/>
                    <a:gd name="T55" fmla="*/ 82 h 193"/>
                    <a:gd name="T56" fmla="*/ 20 w 39"/>
                    <a:gd name="T57" fmla="*/ 72 h 193"/>
                    <a:gd name="T58" fmla="*/ 22 w 39"/>
                    <a:gd name="T59" fmla="*/ 61 h 193"/>
                    <a:gd name="T60" fmla="*/ 23 w 39"/>
                    <a:gd name="T61" fmla="*/ 52 h 193"/>
                    <a:gd name="T62" fmla="*/ 24 w 39"/>
                    <a:gd name="T63" fmla="*/ 41 h 193"/>
                    <a:gd name="T64" fmla="*/ 24 w 39"/>
                    <a:gd name="T65" fmla="*/ 30 h 193"/>
                    <a:gd name="T66" fmla="*/ 24 w 39"/>
                    <a:gd name="T67" fmla="*/ 15 h 193"/>
                    <a:gd name="T68" fmla="*/ 22 w 39"/>
                    <a:gd name="T69" fmla="*/ 8 h 193"/>
                    <a:gd name="T70" fmla="*/ 20 w 39"/>
                    <a:gd name="T71"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9" h="193">
                      <a:moveTo>
                        <a:pt x="20" y="0"/>
                      </a:moveTo>
                      <a:lnTo>
                        <a:pt x="25" y="9"/>
                      </a:lnTo>
                      <a:lnTo>
                        <a:pt x="28" y="15"/>
                      </a:lnTo>
                      <a:lnTo>
                        <a:pt x="34" y="24"/>
                      </a:lnTo>
                      <a:lnTo>
                        <a:pt x="36" y="33"/>
                      </a:lnTo>
                      <a:lnTo>
                        <a:pt x="37" y="43"/>
                      </a:lnTo>
                      <a:lnTo>
                        <a:pt x="37" y="56"/>
                      </a:lnTo>
                      <a:lnTo>
                        <a:pt x="38" y="64"/>
                      </a:lnTo>
                      <a:lnTo>
                        <a:pt x="37" y="75"/>
                      </a:lnTo>
                      <a:lnTo>
                        <a:pt x="36" y="86"/>
                      </a:lnTo>
                      <a:lnTo>
                        <a:pt x="34" y="97"/>
                      </a:lnTo>
                      <a:lnTo>
                        <a:pt x="31" y="113"/>
                      </a:lnTo>
                      <a:lnTo>
                        <a:pt x="29" y="122"/>
                      </a:lnTo>
                      <a:lnTo>
                        <a:pt x="24" y="132"/>
                      </a:lnTo>
                      <a:lnTo>
                        <a:pt x="18" y="144"/>
                      </a:lnTo>
                      <a:lnTo>
                        <a:pt x="12" y="155"/>
                      </a:lnTo>
                      <a:lnTo>
                        <a:pt x="7" y="165"/>
                      </a:lnTo>
                      <a:lnTo>
                        <a:pt x="3" y="174"/>
                      </a:lnTo>
                      <a:lnTo>
                        <a:pt x="0" y="192"/>
                      </a:lnTo>
                      <a:lnTo>
                        <a:pt x="1" y="174"/>
                      </a:lnTo>
                      <a:lnTo>
                        <a:pt x="3" y="162"/>
                      </a:lnTo>
                      <a:lnTo>
                        <a:pt x="4" y="151"/>
                      </a:lnTo>
                      <a:lnTo>
                        <a:pt x="5" y="139"/>
                      </a:lnTo>
                      <a:lnTo>
                        <a:pt x="7" y="124"/>
                      </a:lnTo>
                      <a:lnTo>
                        <a:pt x="10" y="113"/>
                      </a:lnTo>
                      <a:lnTo>
                        <a:pt x="12" y="102"/>
                      </a:lnTo>
                      <a:lnTo>
                        <a:pt x="15" y="93"/>
                      </a:lnTo>
                      <a:lnTo>
                        <a:pt x="18" y="82"/>
                      </a:lnTo>
                      <a:lnTo>
                        <a:pt x="20" y="72"/>
                      </a:lnTo>
                      <a:lnTo>
                        <a:pt x="22" y="61"/>
                      </a:lnTo>
                      <a:lnTo>
                        <a:pt x="23" y="52"/>
                      </a:lnTo>
                      <a:lnTo>
                        <a:pt x="24" y="41"/>
                      </a:lnTo>
                      <a:lnTo>
                        <a:pt x="24" y="30"/>
                      </a:lnTo>
                      <a:lnTo>
                        <a:pt x="24" y="15"/>
                      </a:lnTo>
                      <a:lnTo>
                        <a:pt x="22" y="8"/>
                      </a:lnTo>
                      <a:lnTo>
                        <a:pt x="20" y="0"/>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586" name="Freeform 18"/>
                <p:cNvSpPr>
                  <a:spLocks/>
                </p:cNvSpPr>
                <p:nvPr/>
              </p:nvSpPr>
              <p:spPr bwMode="ltGray">
                <a:xfrm>
                  <a:off x="1716" y="1535"/>
                  <a:ext cx="171" cy="50"/>
                </a:xfrm>
                <a:custGeom>
                  <a:avLst/>
                  <a:gdLst>
                    <a:gd name="T0" fmla="*/ 170 w 171"/>
                    <a:gd name="T1" fmla="*/ 49 h 50"/>
                    <a:gd name="T2" fmla="*/ 167 w 171"/>
                    <a:gd name="T3" fmla="*/ 40 h 50"/>
                    <a:gd name="T4" fmla="*/ 163 w 171"/>
                    <a:gd name="T5" fmla="*/ 33 h 50"/>
                    <a:gd name="T6" fmla="*/ 160 w 171"/>
                    <a:gd name="T7" fmla="*/ 31 h 50"/>
                    <a:gd name="T8" fmla="*/ 153 w 171"/>
                    <a:gd name="T9" fmla="*/ 29 h 50"/>
                    <a:gd name="T10" fmla="*/ 147 w 171"/>
                    <a:gd name="T11" fmla="*/ 27 h 50"/>
                    <a:gd name="T12" fmla="*/ 140 w 171"/>
                    <a:gd name="T13" fmla="*/ 29 h 50"/>
                    <a:gd name="T14" fmla="*/ 132 w 171"/>
                    <a:gd name="T15" fmla="*/ 30 h 50"/>
                    <a:gd name="T16" fmla="*/ 123 w 171"/>
                    <a:gd name="T17" fmla="*/ 27 h 50"/>
                    <a:gd name="T18" fmla="*/ 111 w 171"/>
                    <a:gd name="T19" fmla="*/ 22 h 50"/>
                    <a:gd name="T20" fmla="*/ 100 w 171"/>
                    <a:gd name="T21" fmla="*/ 18 h 50"/>
                    <a:gd name="T22" fmla="*/ 92 w 171"/>
                    <a:gd name="T23" fmla="*/ 16 h 50"/>
                    <a:gd name="T24" fmla="*/ 80 w 171"/>
                    <a:gd name="T25" fmla="*/ 12 h 50"/>
                    <a:gd name="T26" fmla="*/ 67 w 171"/>
                    <a:gd name="T27" fmla="*/ 8 h 50"/>
                    <a:gd name="T28" fmla="*/ 55 w 171"/>
                    <a:gd name="T29" fmla="*/ 5 h 50"/>
                    <a:gd name="T30" fmla="*/ 42 w 171"/>
                    <a:gd name="T31" fmla="*/ 1 h 50"/>
                    <a:gd name="T32" fmla="*/ 28 w 171"/>
                    <a:gd name="T33" fmla="*/ 1 h 50"/>
                    <a:gd name="T34" fmla="*/ 15 w 171"/>
                    <a:gd name="T35" fmla="*/ 0 h 50"/>
                    <a:gd name="T36" fmla="*/ 12 w 171"/>
                    <a:gd name="T37" fmla="*/ 1 h 50"/>
                    <a:gd name="T38" fmla="*/ 7 w 171"/>
                    <a:gd name="T39" fmla="*/ 4 h 50"/>
                    <a:gd name="T40" fmla="*/ 3 w 171"/>
                    <a:gd name="T41" fmla="*/ 7 h 50"/>
                    <a:gd name="T42" fmla="*/ 0 w 171"/>
                    <a:gd name="T43" fmla="*/ 11 h 50"/>
                    <a:gd name="T44" fmla="*/ 5 w 171"/>
                    <a:gd name="T45" fmla="*/ 11 h 50"/>
                    <a:gd name="T46" fmla="*/ 12 w 171"/>
                    <a:gd name="T47" fmla="*/ 12 h 50"/>
                    <a:gd name="T48" fmla="*/ 19 w 171"/>
                    <a:gd name="T49" fmla="*/ 12 h 50"/>
                    <a:gd name="T50" fmla="*/ 23 w 171"/>
                    <a:gd name="T51" fmla="*/ 11 h 50"/>
                    <a:gd name="T52" fmla="*/ 30 w 171"/>
                    <a:gd name="T53" fmla="*/ 11 h 50"/>
                    <a:gd name="T54" fmla="*/ 39 w 171"/>
                    <a:gd name="T55" fmla="*/ 11 h 50"/>
                    <a:gd name="T56" fmla="*/ 51 w 171"/>
                    <a:gd name="T57" fmla="*/ 11 h 50"/>
                    <a:gd name="T58" fmla="*/ 61 w 171"/>
                    <a:gd name="T59" fmla="*/ 12 h 50"/>
                    <a:gd name="T60" fmla="*/ 71 w 171"/>
                    <a:gd name="T61" fmla="*/ 14 h 50"/>
                    <a:gd name="T62" fmla="*/ 81 w 171"/>
                    <a:gd name="T63" fmla="*/ 15 h 50"/>
                    <a:gd name="T64" fmla="*/ 91 w 171"/>
                    <a:gd name="T65" fmla="*/ 16 h 50"/>
                    <a:gd name="T66" fmla="*/ 99 w 171"/>
                    <a:gd name="T67" fmla="*/ 19 h 50"/>
                    <a:gd name="T68" fmla="*/ 108 w 171"/>
                    <a:gd name="T69" fmla="*/ 23 h 50"/>
                    <a:gd name="T70" fmla="*/ 116 w 171"/>
                    <a:gd name="T71" fmla="*/ 27 h 50"/>
                    <a:gd name="T72" fmla="*/ 125 w 171"/>
                    <a:gd name="T73" fmla="*/ 31 h 50"/>
                    <a:gd name="T74" fmla="*/ 129 w 171"/>
                    <a:gd name="T75" fmla="*/ 32 h 50"/>
                    <a:gd name="T76" fmla="*/ 134 w 171"/>
                    <a:gd name="T77" fmla="*/ 31 h 50"/>
                    <a:gd name="T78" fmla="*/ 140 w 171"/>
                    <a:gd name="T79" fmla="*/ 34 h 50"/>
                    <a:gd name="T80" fmla="*/ 146 w 171"/>
                    <a:gd name="T81" fmla="*/ 37 h 50"/>
                    <a:gd name="T82" fmla="*/ 152 w 171"/>
                    <a:gd name="T83" fmla="*/ 40 h 50"/>
                    <a:gd name="T84" fmla="*/ 161 w 171"/>
                    <a:gd name="T85" fmla="*/ 44 h 50"/>
                    <a:gd name="T86" fmla="*/ 167 w 171"/>
                    <a:gd name="T87" fmla="*/ 46 h 50"/>
                    <a:gd name="T88" fmla="*/ 170 w 171"/>
                    <a:gd name="T89"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1" h="50">
                      <a:moveTo>
                        <a:pt x="170" y="49"/>
                      </a:moveTo>
                      <a:lnTo>
                        <a:pt x="167" y="40"/>
                      </a:lnTo>
                      <a:lnTo>
                        <a:pt x="163" y="33"/>
                      </a:lnTo>
                      <a:lnTo>
                        <a:pt x="160" y="31"/>
                      </a:lnTo>
                      <a:lnTo>
                        <a:pt x="153" y="29"/>
                      </a:lnTo>
                      <a:lnTo>
                        <a:pt x="147" y="27"/>
                      </a:lnTo>
                      <a:lnTo>
                        <a:pt x="140" y="29"/>
                      </a:lnTo>
                      <a:lnTo>
                        <a:pt x="132" y="30"/>
                      </a:lnTo>
                      <a:lnTo>
                        <a:pt x="123" y="27"/>
                      </a:lnTo>
                      <a:lnTo>
                        <a:pt x="111" y="22"/>
                      </a:lnTo>
                      <a:lnTo>
                        <a:pt x="100" y="18"/>
                      </a:lnTo>
                      <a:lnTo>
                        <a:pt x="92" y="16"/>
                      </a:lnTo>
                      <a:lnTo>
                        <a:pt x="80" y="12"/>
                      </a:lnTo>
                      <a:lnTo>
                        <a:pt x="67" y="8"/>
                      </a:lnTo>
                      <a:lnTo>
                        <a:pt x="55" y="5"/>
                      </a:lnTo>
                      <a:lnTo>
                        <a:pt x="42" y="1"/>
                      </a:lnTo>
                      <a:lnTo>
                        <a:pt x="28" y="1"/>
                      </a:lnTo>
                      <a:lnTo>
                        <a:pt x="15" y="0"/>
                      </a:lnTo>
                      <a:lnTo>
                        <a:pt x="12" y="1"/>
                      </a:lnTo>
                      <a:lnTo>
                        <a:pt x="7" y="4"/>
                      </a:lnTo>
                      <a:lnTo>
                        <a:pt x="3" y="7"/>
                      </a:lnTo>
                      <a:lnTo>
                        <a:pt x="0" y="11"/>
                      </a:lnTo>
                      <a:lnTo>
                        <a:pt x="5" y="11"/>
                      </a:lnTo>
                      <a:lnTo>
                        <a:pt x="12" y="12"/>
                      </a:lnTo>
                      <a:lnTo>
                        <a:pt x="19" y="12"/>
                      </a:lnTo>
                      <a:lnTo>
                        <a:pt x="23" y="11"/>
                      </a:lnTo>
                      <a:lnTo>
                        <a:pt x="30" y="11"/>
                      </a:lnTo>
                      <a:lnTo>
                        <a:pt x="39" y="11"/>
                      </a:lnTo>
                      <a:lnTo>
                        <a:pt x="51" y="11"/>
                      </a:lnTo>
                      <a:lnTo>
                        <a:pt x="61" y="12"/>
                      </a:lnTo>
                      <a:lnTo>
                        <a:pt x="71" y="14"/>
                      </a:lnTo>
                      <a:lnTo>
                        <a:pt x="81" y="15"/>
                      </a:lnTo>
                      <a:lnTo>
                        <a:pt x="91" y="16"/>
                      </a:lnTo>
                      <a:lnTo>
                        <a:pt x="99" y="19"/>
                      </a:lnTo>
                      <a:lnTo>
                        <a:pt x="108" y="23"/>
                      </a:lnTo>
                      <a:lnTo>
                        <a:pt x="116" y="27"/>
                      </a:lnTo>
                      <a:lnTo>
                        <a:pt x="125" y="31"/>
                      </a:lnTo>
                      <a:lnTo>
                        <a:pt x="129" y="32"/>
                      </a:lnTo>
                      <a:lnTo>
                        <a:pt x="134" y="31"/>
                      </a:lnTo>
                      <a:lnTo>
                        <a:pt x="140" y="34"/>
                      </a:lnTo>
                      <a:lnTo>
                        <a:pt x="146" y="37"/>
                      </a:lnTo>
                      <a:lnTo>
                        <a:pt x="152" y="40"/>
                      </a:lnTo>
                      <a:lnTo>
                        <a:pt x="161" y="44"/>
                      </a:lnTo>
                      <a:lnTo>
                        <a:pt x="167" y="46"/>
                      </a:lnTo>
                      <a:lnTo>
                        <a:pt x="170" y="49"/>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587" name="Freeform 19"/>
                <p:cNvSpPr>
                  <a:spLocks/>
                </p:cNvSpPr>
                <p:nvPr/>
              </p:nvSpPr>
              <p:spPr bwMode="ltGray">
                <a:xfrm>
                  <a:off x="1707" y="1563"/>
                  <a:ext cx="177" cy="21"/>
                </a:xfrm>
                <a:custGeom>
                  <a:avLst/>
                  <a:gdLst>
                    <a:gd name="T0" fmla="*/ 176 w 177"/>
                    <a:gd name="T1" fmla="*/ 20 h 21"/>
                    <a:gd name="T2" fmla="*/ 171 w 177"/>
                    <a:gd name="T3" fmla="*/ 18 h 21"/>
                    <a:gd name="T4" fmla="*/ 166 w 177"/>
                    <a:gd name="T5" fmla="*/ 16 h 21"/>
                    <a:gd name="T6" fmla="*/ 161 w 177"/>
                    <a:gd name="T7" fmla="*/ 13 h 21"/>
                    <a:gd name="T8" fmla="*/ 155 w 177"/>
                    <a:gd name="T9" fmla="*/ 12 h 21"/>
                    <a:gd name="T10" fmla="*/ 149 w 177"/>
                    <a:gd name="T11" fmla="*/ 10 h 21"/>
                    <a:gd name="T12" fmla="*/ 141 w 177"/>
                    <a:gd name="T13" fmla="*/ 6 h 21"/>
                    <a:gd name="T14" fmla="*/ 134 w 177"/>
                    <a:gd name="T15" fmla="*/ 3 h 21"/>
                    <a:gd name="T16" fmla="*/ 128 w 177"/>
                    <a:gd name="T17" fmla="*/ 2 h 21"/>
                    <a:gd name="T18" fmla="*/ 120 w 177"/>
                    <a:gd name="T19" fmla="*/ 3 h 21"/>
                    <a:gd name="T20" fmla="*/ 110 w 177"/>
                    <a:gd name="T21" fmla="*/ 5 h 21"/>
                    <a:gd name="T22" fmla="*/ 106 w 177"/>
                    <a:gd name="T23" fmla="*/ 5 h 21"/>
                    <a:gd name="T24" fmla="*/ 93 w 177"/>
                    <a:gd name="T25" fmla="*/ 3 h 21"/>
                    <a:gd name="T26" fmla="*/ 78 w 177"/>
                    <a:gd name="T27" fmla="*/ 1 h 21"/>
                    <a:gd name="T28" fmla="*/ 69 w 177"/>
                    <a:gd name="T29" fmla="*/ 0 h 21"/>
                    <a:gd name="T30" fmla="*/ 57 w 177"/>
                    <a:gd name="T31" fmla="*/ 0 h 21"/>
                    <a:gd name="T32" fmla="*/ 44 w 177"/>
                    <a:gd name="T33" fmla="*/ 0 h 21"/>
                    <a:gd name="T34" fmla="*/ 36 w 177"/>
                    <a:gd name="T35" fmla="*/ 1 h 21"/>
                    <a:gd name="T36" fmla="*/ 27 w 177"/>
                    <a:gd name="T37" fmla="*/ 2 h 21"/>
                    <a:gd name="T38" fmla="*/ 18 w 177"/>
                    <a:gd name="T39" fmla="*/ 3 h 21"/>
                    <a:gd name="T40" fmla="*/ 9 w 177"/>
                    <a:gd name="T41" fmla="*/ 4 h 21"/>
                    <a:gd name="T42" fmla="*/ 8 w 177"/>
                    <a:gd name="T43" fmla="*/ 8 h 21"/>
                    <a:gd name="T44" fmla="*/ 7 w 177"/>
                    <a:gd name="T45" fmla="*/ 11 h 21"/>
                    <a:gd name="T46" fmla="*/ 4 w 177"/>
                    <a:gd name="T47" fmla="*/ 15 h 21"/>
                    <a:gd name="T48" fmla="*/ 0 w 177"/>
                    <a:gd name="T49" fmla="*/ 17 h 21"/>
                    <a:gd name="T50" fmla="*/ 7 w 177"/>
                    <a:gd name="T51" fmla="*/ 16 h 21"/>
                    <a:gd name="T52" fmla="*/ 15 w 177"/>
                    <a:gd name="T53" fmla="*/ 14 h 21"/>
                    <a:gd name="T54" fmla="*/ 22 w 177"/>
                    <a:gd name="T55" fmla="*/ 12 h 21"/>
                    <a:gd name="T56" fmla="*/ 29 w 177"/>
                    <a:gd name="T57" fmla="*/ 11 h 21"/>
                    <a:gd name="T58" fmla="*/ 37 w 177"/>
                    <a:gd name="T59" fmla="*/ 10 h 21"/>
                    <a:gd name="T60" fmla="*/ 50 w 177"/>
                    <a:gd name="T61" fmla="*/ 10 h 21"/>
                    <a:gd name="T62" fmla="*/ 63 w 177"/>
                    <a:gd name="T63" fmla="*/ 8 h 21"/>
                    <a:gd name="T64" fmla="*/ 79 w 177"/>
                    <a:gd name="T65" fmla="*/ 8 h 21"/>
                    <a:gd name="T66" fmla="*/ 94 w 177"/>
                    <a:gd name="T67" fmla="*/ 7 h 21"/>
                    <a:gd name="T68" fmla="*/ 108 w 177"/>
                    <a:gd name="T69" fmla="*/ 6 h 21"/>
                    <a:gd name="T70" fmla="*/ 120 w 177"/>
                    <a:gd name="T71" fmla="*/ 7 h 21"/>
                    <a:gd name="T72" fmla="*/ 129 w 177"/>
                    <a:gd name="T73" fmla="*/ 10 h 21"/>
                    <a:gd name="T74" fmla="*/ 138 w 177"/>
                    <a:gd name="T75" fmla="*/ 12 h 21"/>
                    <a:gd name="T76" fmla="*/ 148 w 177"/>
                    <a:gd name="T77" fmla="*/ 14 h 21"/>
                    <a:gd name="T78" fmla="*/ 159 w 177"/>
                    <a:gd name="T79" fmla="*/ 17 h 21"/>
                    <a:gd name="T80" fmla="*/ 167 w 177"/>
                    <a:gd name="T81" fmla="*/ 18 h 21"/>
                    <a:gd name="T82" fmla="*/ 176 w 177"/>
                    <a:gd name="T83"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7" h="21">
                      <a:moveTo>
                        <a:pt x="176" y="20"/>
                      </a:moveTo>
                      <a:lnTo>
                        <a:pt x="171" y="18"/>
                      </a:lnTo>
                      <a:lnTo>
                        <a:pt x="166" y="16"/>
                      </a:lnTo>
                      <a:lnTo>
                        <a:pt x="161" y="13"/>
                      </a:lnTo>
                      <a:lnTo>
                        <a:pt x="155" y="12"/>
                      </a:lnTo>
                      <a:lnTo>
                        <a:pt x="149" y="10"/>
                      </a:lnTo>
                      <a:lnTo>
                        <a:pt x="141" y="6"/>
                      </a:lnTo>
                      <a:lnTo>
                        <a:pt x="134" y="3"/>
                      </a:lnTo>
                      <a:lnTo>
                        <a:pt x="128" y="2"/>
                      </a:lnTo>
                      <a:lnTo>
                        <a:pt x="120" y="3"/>
                      </a:lnTo>
                      <a:lnTo>
                        <a:pt x="110" y="5"/>
                      </a:lnTo>
                      <a:lnTo>
                        <a:pt x="106" y="5"/>
                      </a:lnTo>
                      <a:lnTo>
                        <a:pt x="93" y="3"/>
                      </a:lnTo>
                      <a:lnTo>
                        <a:pt x="78" y="1"/>
                      </a:lnTo>
                      <a:lnTo>
                        <a:pt x="69" y="0"/>
                      </a:lnTo>
                      <a:lnTo>
                        <a:pt x="57" y="0"/>
                      </a:lnTo>
                      <a:lnTo>
                        <a:pt x="44" y="0"/>
                      </a:lnTo>
                      <a:lnTo>
                        <a:pt x="36" y="1"/>
                      </a:lnTo>
                      <a:lnTo>
                        <a:pt x="27" y="2"/>
                      </a:lnTo>
                      <a:lnTo>
                        <a:pt x="18" y="3"/>
                      </a:lnTo>
                      <a:lnTo>
                        <a:pt x="9" y="4"/>
                      </a:lnTo>
                      <a:lnTo>
                        <a:pt x="8" y="8"/>
                      </a:lnTo>
                      <a:lnTo>
                        <a:pt x="7" y="11"/>
                      </a:lnTo>
                      <a:lnTo>
                        <a:pt x="4" y="15"/>
                      </a:lnTo>
                      <a:lnTo>
                        <a:pt x="0" y="17"/>
                      </a:lnTo>
                      <a:lnTo>
                        <a:pt x="7" y="16"/>
                      </a:lnTo>
                      <a:lnTo>
                        <a:pt x="15" y="14"/>
                      </a:lnTo>
                      <a:lnTo>
                        <a:pt x="22" y="12"/>
                      </a:lnTo>
                      <a:lnTo>
                        <a:pt x="29" y="11"/>
                      </a:lnTo>
                      <a:lnTo>
                        <a:pt x="37" y="10"/>
                      </a:lnTo>
                      <a:lnTo>
                        <a:pt x="50" y="10"/>
                      </a:lnTo>
                      <a:lnTo>
                        <a:pt x="63" y="8"/>
                      </a:lnTo>
                      <a:lnTo>
                        <a:pt x="79" y="8"/>
                      </a:lnTo>
                      <a:lnTo>
                        <a:pt x="94" y="7"/>
                      </a:lnTo>
                      <a:lnTo>
                        <a:pt x="108" y="6"/>
                      </a:lnTo>
                      <a:lnTo>
                        <a:pt x="120" y="7"/>
                      </a:lnTo>
                      <a:lnTo>
                        <a:pt x="129" y="10"/>
                      </a:lnTo>
                      <a:lnTo>
                        <a:pt x="138" y="12"/>
                      </a:lnTo>
                      <a:lnTo>
                        <a:pt x="148" y="14"/>
                      </a:lnTo>
                      <a:lnTo>
                        <a:pt x="159" y="17"/>
                      </a:lnTo>
                      <a:lnTo>
                        <a:pt x="167" y="18"/>
                      </a:lnTo>
                      <a:lnTo>
                        <a:pt x="176" y="20"/>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37588" name="Freeform 20"/>
              <p:cNvSpPr>
                <a:spLocks/>
              </p:cNvSpPr>
              <p:nvPr/>
            </p:nvSpPr>
            <p:spPr bwMode="ltGray">
              <a:xfrm>
                <a:off x="1691" y="1023"/>
                <a:ext cx="261" cy="374"/>
              </a:xfrm>
              <a:custGeom>
                <a:avLst/>
                <a:gdLst>
                  <a:gd name="T0" fmla="*/ 82 w 261"/>
                  <a:gd name="T1" fmla="*/ 162 h 374"/>
                  <a:gd name="T2" fmla="*/ 90 w 261"/>
                  <a:gd name="T3" fmla="*/ 154 h 374"/>
                  <a:gd name="T4" fmla="*/ 76 w 261"/>
                  <a:gd name="T5" fmla="*/ 104 h 374"/>
                  <a:gd name="T6" fmla="*/ 54 w 261"/>
                  <a:gd name="T7" fmla="*/ 56 h 374"/>
                  <a:gd name="T8" fmla="*/ 31 w 261"/>
                  <a:gd name="T9" fmla="*/ 33 h 374"/>
                  <a:gd name="T10" fmla="*/ 51 w 261"/>
                  <a:gd name="T11" fmla="*/ 45 h 374"/>
                  <a:gd name="T12" fmla="*/ 72 w 261"/>
                  <a:gd name="T13" fmla="*/ 84 h 374"/>
                  <a:gd name="T14" fmla="*/ 92 w 261"/>
                  <a:gd name="T15" fmla="*/ 126 h 374"/>
                  <a:gd name="T16" fmla="*/ 106 w 261"/>
                  <a:gd name="T17" fmla="*/ 168 h 374"/>
                  <a:gd name="T18" fmla="*/ 118 w 261"/>
                  <a:gd name="T19" fmla="*/ 150 h 374"/>
                  <a:gd name="T20" fmla="*/ 121 w 261"/>
                  <a:gd name="T21" fmla="*/ 114 h 374"/>
                  <a:gd name="T22" fmla="*/ 125 w 261"/>
                  <a:gd name="T23" fmla="*/ 65 h 374"/>
                  <a:gd name="T24" fmla="*/ 136 w 261"/>
                  <a:gd name="T25" fmla="*/ 26 h 374"/>
                  <a:gd name="T26" fmla="*/ 143 w 261"/>
                  <a:gd name="T27" fmla="*/ 12 h 374"/>
                  <a:gd name="T28" fmla="*/ 136 w 261"/>
                  <a:gd name="T29" fmla="*/ 53 h 374"/>
                  <a:gd name="T30" fmla="*/ 132 w 261"/>
                  <a:gd name="T31" fmla="*/ 106 h 374"/>
                  <a:gd name="T32" fmla="*/ 130 w 261"/>
                  <a:gd name="T33" fmla="*/ 155 h 374"/>
                  <a:gd name="T34" fmla="*/ 136 w 261"/>
                  <a:gd name="T35" fmla="*/ 183 h 374"/>
                  <a:gd name="T36" fmla="*/ 166 w 261"/>
                  <a:gd name="T37" fmla="*/ 177 h 374"/>
                  <a:gd name="T38" fmla="*/ 205 w 261"/>
                  <a:gd name="T39" fmla="*/ 178 h 374"/>
                  <a:gd name="T40" fmla="*/ 236 w 261"/>
                  <a:gd name="T41" fmla="*/ 193 h 374"/>
                  <a:gd name="T42" fmla="*/ 260 w 261"/>
                  <a:gd name="T43" fmla="*/ 227 h 374"/>
                  <a:gd name="T44" fmla="*/ 231 w 261"/>
                  <a:gd name="T45" fmla="*/ 222 h 374"/>
                  <a:gd name="T46" fmla="*/ 200 w 261"/>
                  <a:gd name="T47" fmla="*/ 211 h 374"/>
                  <a:gd name="T48" fmla="*/ 159 w 261"/>
                  <a:gd name="T49" fmla="*/ 204 h 374"/>
                  <a:gd name="T50" fmla="*/ 132 w 261"/>
                  <a:gd name="T51" fmla="*/ 208 h 374"/>
                  <a:gd name="T52" fmla="*/ 147 w 261"/>
                  <a:gd name="T53" fmla="*/ 224 h 374"/>
                  <a:gd name="T54" fmla="*/ 182 w 261"/>
                  <a:gd name="T55" fmla="*/ 233 h 374"/>
                  <a:gd name="T56" fmla="*/ 217 w 261"/>
                  <a:gd name="T57" fmla="*/ 240 h 374"/>
                  <a:gd name="T58" fmla="*/ 243 w 261"/>
                  <a:gd name="T59" fmla="*/ 264 h 374"/>
                  <a:gd name="T60" fmla="*/ 256 w 261"/>
                  <a:gd name="T61" fmla="*/ 297 h 374"/>
                  <a:gd name="T62" fmla="*/ 224 w 261"/>
                  <a:gd name="T63" fmla="*/ 277 h 374"/>
                  <a:gd name="T64" fmla="*/ 191 w 261"/>
                  <a:gd name="T65" fmla="*/ 256 h 374"/>
                  <a:gd name="T66" fmla="*/ 160 w 261"/>
                  <a:gd name="T67" fmla="*/ 238 h 374"/>
                  <a:gd name="T68" fmla="*/ 136 w 261"/>
                  <a:gd name="T69" fmla="*/ 230 h 374"/>
                  <a:gd name="T70" fmla="*/ 121 w 261"/>
                  <a:gd name="T71" fmla="*/ 246 h 374"/>
                  <a:gd name="T72" fmla="*/ 135 w 261"/>
                  <a:gd name="T73" fmla="*/ 290 h 374"/>
                  <a:gd name="T74" fmla="*/ 145 w 261"/>
                  <a:gd name="T75" fmla="*/ 342 h 374"/>
                  <a:gd name="T76" fmla="*/ 127 w 261"/>
                  <a:gd name="T77" fmla="*/ 346 h 374"/>
                  <a:gd name="T78" fmla="*/ 116 w 261"/>
                  <a:gd name="T79" fmla="*/ 290 h 374"/>
                  <a:gd name="T80" fmla="*/ 101 w 261"/>
                  <a:gd name="T81" fmla="*/ 256 h 374"/>
                  <a:gd name="T82" fmla="*/ 83 w 261"/>
                  <a:gd name="T83" fmla="*/ 274 h 374"/>
                  <a:gd name="T84" fmla="*/ 64 w 261"/>
                  <a:gd name="T85" fmla="*/ 309 h 374"/>
                  <a:gd name="T86" fmla="*/ 44 w 261"/>
                  <a:gd name="T87" fmla="*/ 360 h 374"/>
                  <a:gd name="T88" fmla="*/ 51 w 261"/>
                  <a:gd name="T89" fmla="*/ 314 h 374"/>
                  <a:gd name="T90" fmla="*/ 69 w 261"/>
                  <a:gd name="T91" fmla="*/ 272 h 374"/>
                  <a:gd name="T92" fmla="*/ 91 w 261"/>
                  <a:gd name="T93" fmla="*/ 238 h 374"/>
                  <a:gd name="T94" fmla="*/ 99 w 261"/>
                  <a:gd name="T95" fmla="*/ 212 h 374"/>
                  <a:gd name="T96" fmla="*/ 77 w 261"/>
                  <a:gd name="T97" fmla="*/ 226 h 374"/>
                  <a:gd name="T98" fmla="*/ 52 w 261"/>
                  <a:gd name="T99" fmla="*/ 261 h 374"/>
                  <a:gd name="T100" fmla="*/ 28 w 261"/>
                  <a:gd name="T101" fmla="*/ 301 h 374"/>
                  <a:gd name="T102" fmla="*/ 24 w 261"/>
                  <a:gd name="T103" fmla="*/ 288 h 374"/>
                  <a:gd name="T104" fmla="*/ 42 w 261"/>
                  <a:gd name="T105" fmla="*/ 262 h 374"/>
                  <a:gd name="T106" fmla="*/ 71 w 261"/>
                  <a:gd name="T107" fmla="*/ 229 h 374"/>
                  <a:gd name="T108" fmla="*/ 101 w 261"/>
                  <a:gd name="T109" fmla="*/ 206 h 374"/>
                  <a:gd name="T110" fmla="*/ 73 w 261"/>
                  <a:gd name="T111" fmla="*/ 180 h 374"/>
                  <a:gd name="T112" fmla="*/ 46 w 261"/>
                  <a:gd name="T113" fmla="*/ 148 h 374"/>
                  <a:gd name="T114" fmla="*/ 17 w 261"/>
                  <a:gd name="T115" fmla="*/ 118 h 374"/>
                  <a:gd name="T116" fmla="*/ 3 w 261"/>
                  <a:gd name="T117" fmla="*/ 98 h 374"/>
                  <a:gd name="T118" fmla="*/ 32 w 261"/>
                  <a:gd name="T119" fmla="*/ 115 h 374"/>
                  <a:gd name="T120" fmla="*/ 64 w 261"/>
                  <a:gd name="T121" fmla="*/ 145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1" h="374">
                    <a:moveTo>
                      <a:pt x="64" y="145"/>
                    </a:moveTo>
                    <a:lnTo>
                      <a:pt x="68" y="150"/>
                    </a:lnTo>
                    <a:lnTo>
                      <a:pt x="72" y="154"/>
                    </a:lnTo>
                    <a:lnTo>
                      <a:pt x="77" y="157"/>
                    </a:lnTo>
                    <a:lnTo>
                      <a:pt x="82" y="162"/>
                    </a:lnTo>
                    <a:lnTo>
                      <a:pt x="86" y="165"/>
                    </a:lnTo>
                    <a:lnTo>
                      <a:pt x="91" y="168"/>
                    </a:lnTo>
                    <a:lnTo>
                      <a:pt x="94" y="170"/>
                    </a:lnTo>
                    <a:lnTo>
                      <a:pt x="92" y="162"/>
                    </a:lnTo>
                    <a:lnTo>
                      <a:pt x="90" y="154"/>
                    </a:lnTo>
                    <a:lnTo>
                      <a:pt x="87" y="143"/>
                    </a:lnTo>
                    <a:lnTo>
                      <a:pt x="85" y="134"/>
                    </a:lnTo>
                    <a:lnTo>
                      <a:pt x="82" y="124"/>
                    </a:lnTo>
                    <a:lnTo>
                      <a:pt x="80" y="114"/>
                    </a:lnTo>
                    <a:lnTo>
                      <a:pt x="76" y="104"/>
                    </a:lnTo>
                    <a:lnTo>
                      <a:pt x="72" y="93"/>
                    </a:lnTo>
                    <a:lnTo>
                      <a:pt x="68" y="84"/>
                    </a:lnTo>
                    <a:lnTo>
                      <a:pt x="63" y="71"/>
                    </a:lnTo>
                    <a:lnTo>
                      <a:pt x="59" y="63"/>
                    </a:lnTo>
                    <a:lnTo>
                      <a:pt x="54" y="56"/>
                    </a:lnTo>
                    <a:lnTo>
                      <a:pt x="50" y="48"/>
                    </a:lnTo>
                    <a:lnTo>
                      <a:pt x="44" y="42"/>
                    </a:lnTo>
                    <a:lnTo>
                      <a:pt x="39" y="38"/>
                    </a:lnTo>
                    <a:lnTo>
                      <a:pt x="34" y="35"/>
                    </a:lnTo>
                    <a:lnTo>
                      <a:pt x="31" y="33"/>
                    </a:lnTo>
                    <a:lnTo>
                      <a:pt x="35" y="32"/>
                    </a:lnTo>
                    <a:lnTo>
                      <a:pt x="37" y="33"/>
                    </a:lnTo>
                    <a:lnTo>
                      <a:pt x="41" y="34"/>
                    </a:lnTo>
                    <a:lnTo>
                      <a:pt x="45" y="39"/>
                    </a:lnTo>
                    <a:lnTo>
                      <a:pt x="51" y="45"/>
                    </a:lnTo>
                    <a:lnTo>
                      <a:pt x="55" y="50"/>
                    </a:lnTo>
                    <a:lnTo>
                      <a:pt x="58" y="56"/>
                    </a:lnTo>
                    <a:lnTo>
                      <a:pt x="63" y="64"/>
                    </a:lnTo>
                    <a:lnTo>
                      <a:pt x="68" y="75"/>
                    </a:lnTo>
                    <a:lnTo>
                      <a:pt x="72" y="84"/>
                    </a:lnTo>
                    <a:lnTo>
                      <a:pt x="77" y="94"/>
                    </a:lnTo>
                    <a:lnTo>
                      <a:pt x="81" y="101"/>
                    </a:lnTo>
                    <a:lnTo>
                      <a:pt x="86" y="109"/>
                    </a:lnTo>
                    <a:lnTo>
                      <a:pt x="89" y="117"/>
                    </a:lnTo>
                    <a:lnTo>
                      <a:pt x="92" y="126"/>
                    </a:lnTo>
                    <a:lnTo>
                      <a:pt x="95" y="135"/>
                    </a:lnTo>
                    <a:lnTo>
                      <a:pt x="99" y="143"/>
                    </a:lnTo>
                    <a:lnTo>
                      <a:pt x="101" y="151"/>
                    </a:lnTo>
                    <a:lnTo>
                      <a:pt x="104" y="161"/>
                    </a:lnTo>
                    <a:lnTo>
                      <a:pt x="106" y="168"/>
                    </a:lnTo>
                    <a:lnTo>
                      <a:pt x="107" y="171"/>
                    </a:lnTo>
                    <a:lnTo>
                      <a:pt x="110" y="168"/>
                    </a:lnTo>
                    <a:lnTo>
                      <a:pt x="113" y="164"/>
                    </a:lnTo>
                    <a:lnTo>
                      <a:pt x="117" y="159"/>
                    </a:lnTo>
                    <a:lnTo>
                      <a:pt x="118" y="150"/>
                    </a:lnTo>
                    <a:lnTo>
                      <a:pt x="119" y="143"/>
                    </a:lnTo>
                    <a:lnTo>
                      <a:pt x="120" y="133"/>
                    </a:lnTo>
                    <a:lnTo>
                      <a:pt x="121" y="124"/>
                    </a:lnTo>
                    <a:lnTo>
                      <a:pt x="120" y="124"/>
                    </a:lnTo>
                    <a:lnTo>
                      <a:pt x="121" y="114"/>
                    </a:lnTo>
                    <a:lnTo>
                      <a:pt x="121" y="103"/>
                    </a:lnTo>
                    <a:lnTo>
                      <a:pt x="122" y="92"/>
                    </a:lnTo>
                    <a:lnTo>
                      <a:pt x="122" y="82"/>
                    </a:lnTo>
                    <a:lnTo>
                      <a:pt x="123" y="75"/>
                    </a:lnTo>
                    <a:lnTo>
                      <a:pt x="125" y="65"/>
                    </a:lnTo>
                    <a:lnTo>
                      <a:pt x="127" y="58"/>
                    </a:lnTo>
                    <a:lnTo>
                      <a:pt x="128" y="50"/>
                    </a:lnTo>
                    <a:lnTo>
                      <a:pt x="131" y="44"/>
                    </a:lnTo>
                    <a:lnTo>
                      <a:pt x="133" y="36"/>
                    </a:lnTo>
                    <a:lnTo>
                      <a:pt x="136" y="26"/>
                    </a:lnTo>
                    <a:lnTo>
                      <a:pt x="139" y="16"/>
                    </a:lnTo>
                    <a:lnTo>
                      <a:pt x="140" y="7"/>
                    </a:lnTo>
                    <a:lnTo>
                      <a:pt x="143" y="0"/>
                    </a:lnTo>
                    <a:lnTo>
                      <a:pt x="144" y="6"/>
                    </a:lnTo>
                    <a:lnTo>
                      <a:pt x="143" y="12"/>
                    </a:lnTo>
                    <a:lnTo>
                      <a:pt x="142" y="21"/>
                    </a:lnTo>
                    <a:lnTo>
                      <a:pt x="140" y="28"/>
                    </a:lnTo>
                    <a:lnTo>
                      <a:pt x="138" y="40"/>
                    </a:lnTo>
                    <a:lnTo>
                      <a:pt x="137" y="47"/>
                    </a:lnTo>
                    <a:lnTo>
                      <a:pt x="136" y="53"/>
                    </a:lnTo>
                    <a:lnTo>
                      <a:pt x="135" y="62"/>
                    </a:lnTo>
                    <a:lnTo>
                      <a:pt x="134" y="72"/>
                    </a:lnTo>
                    <a:lnTo>
                      <a:pt x="134" y="83"/>
                    </a:lnTo>
                    <a:lnTo>
                      <a:pt x="133" y="94"/>
                    </a:lnTo>
                    <a:lnTo>
                      <a:pt x="132" y="106"/>
                    </a:lnTo>
                    <a:lnTo>
                      <a:pt x="132" y="116"/>
                    </a:lnTo>
                    <a:lnTo>
                      <a:pt x="132" y="126"/>
                    </a:lnTo>
                    <a:lnTo>
                      <a:pt x="131" y="134"/>
                    </a:lnTo>
                    <a:lnTo>
                      <a:pt x="131" y="145"/>
                    </a:lnTo>
                    <a:lnTo>
                      <a:pt x="130" y="155"/>
                    </a:lnTo>
                    <a:lnTo>
                      <a:pt x="128" y="168"/>
                    </a:lnTo>
                    <a:lnTo>
                      <a:pt x="127" y="178"/>
                    </a:lnTo>
                    <a:lnTo>
                      <a:pt x="125" y="190"/>
                    </a:lnTo>
                    <a:lnTo>
                      <a:pt x="130" y="187"/>
                    </a:lnTo>
                    <a:lnTo>
                      <a:pt x="136" y="183"/>
                    </a:lnTo>
                    <a:lnTo>
                      <a:pt x="143" y="178"/>
                    </a:lnTo>
                    <a:lnTo>
                      <a:pt x="149" y="176"/>
                    </a:lnTo>
                    <a:lnTo>
                      <a:pt x="156" y="176"/>
                    </a:lnTo>
                    <a:lnTo>
                      <a:pt x="160" y="176"/>
                    </a:lnTo>
                    <a:lnTo>
                      <a:pt x="166" y="177"/>
                    </a:lnTo>
                    <a:lnTo>
                      <a:pt x="173" y="178"/>
                    </a:lnTo>
                    <a:lnTo>
                      <a:pt x="182" y="179"/>
                    </a:lnTo>
                    <a:lnTo>
                      <a:pt x="190" y="178"/>
                    </a:lnTo>
                    <a:lnTo>
                      <a:pt x="198" y="178"/>
                    </a:lnTo>
                    <a:lnTo>
                      <a:pt x="205" y="178"/>
                    </a:lnTo>
                    <a:lnTo>
                      <a:pt x="211" y="179"/>
                    </a:lnTo>
                    <a:lnTo>
                      <a:pt x="217" y="182"/>
                    </a:lnTo>
                    <a:lnTo>
                      <a:pt x="225" y="185"/>
                    </a:lnTo>
                    <a:lnTo>
                      <a:pt x="231" y="189"/>
                    </a:lnTo>
                    <a:lnTo>
                      <a:pt x="236" y="193"/>
                    </a:lnTo>
                    <a:lnTo>
                      <a:pt x="242" y="199"/>
                    </a:lnTo>
                    <a:lnTo>
                      <a:pt x="245" y="202"/>
                    </a:lnTo>
                    <a:lnTo>
                      <a:pt x="251" y="210"/>
                    </a:lnTo>
                    <a:lnTo>
                      <a:pt x="255" y="218"/>
                    </a:lnTo>
                    <a:lnTo>
                      <a:pt x="260" y="227"/>
                    </a:lnTo>
                    <a:lnTo>
                      <a:pt x="254" y="227"/>
                    </a:lnTo>
                    <a:lnTo>
                      <a:pt x="248" y="226"/>
                    </a:lnTo>
                    <a:lnTo>
                      <a:pt x="241" y="224"/>
                    </a:lnTo>
                    <a:lnTo>
                      <a:pt x="235" y="224"/>
                    </a:lnTo>
                    <a:lnTo>
                      <a:pt x="231" y="222"/>
                    </a:lnTo>
                    <a:lnTo>
                      <a:pt x="224" y="218"/>
                    </a:lnTo>
                    <a:lnTo>
                      <a:pt x="218" y="216"/>
                    </a:lnTo>
                    <a:lnTo>
                      <a:pt x="213" y="213"/>
                    </a:lnTo>
                    <a:lnTo>
                      <a:pt x="209" y="212"/>
                    </a:lnTo>
                    <a:lnTo>
                      <a:pt x="200" y="211"/>
                    </a:lnTo>
                    <a:lnTo>
                      <a:pt x="190" y="210"/>
                    </a:lnTo>
                    <a:lnTo>
                      <a:pt x="182" y="208"/>
                    </a:lnTo>
                    <a:lnTo>
                      <a:pt x="173" y="206"/>
                    </a:lnTo>
                    <a:lnTo>
                      <a:pt x="165" y="205"/>
                    </a:lnTo>
                    <a:lnTo>
                      <a:pt x="159" y="204"/>
                    </a:lnTo>
                    <a:lnTo>
                      <a:pt x="154" y="204"/>
                    </a:lnTo>
                    <a:lnTo>
                      <a:pt x="148" y="203"/>
                    </a:lnTo>
                    <a:lnTo>
                      <a:pt x="142" y="204"/>
                    </a:lnTo>
                    <a:lnTo>
                      <a:pt x="137" y="205"/>
                    </a:lnTo>
                    <a:lnTo>
                      <a:pt x="132" y="208"/>
                    </a:lnTo>
                    <a:lnTo>
                      <a:pt x="125" y="210"/>
                    </a:lnTo>
                    <a:lnTo>
                      <a:pt x="130" y="213"/>
                    </a:lnTo>
                    <a:lnTo>
                      <a:pt x="136" y="217"/>
                    </a:lnTo>
                    <a:lnTo>
                      <a:pt x="141" y="222"/>
                    </a:lnTo>
                    <a:lnTo>
                      <a:pt x="147" y="224"/>
                    </a:lnTo>
                    <a:lnTo>
                      <a:pt x="154" y="227"/>
                    </a:lnTo>
                    <a:lnTo>
                      <a:pt x="160" y="229"/>
                    </a:lnTo>
                    <a:lnTo>
                      <a:pt x="166" y="229"/>
                    </a:lnTo>
                    <a:lnTo>
                      <a:pt x="173" y="231"/>
                    </a:lnTo>
                    <a:lnTo>
                      <a:pt x="182" y="233"/>
                    </a:lnTo>
                    <a:lnTo>
                      <a:pt x="189" y="235"/>
                    </a:lnTo>
                    <a:lnTo>
                      <a:pt x="197" y="235"/>
                    </a:lnTo>
                    <a:lnTo>
                      <a:pt x="203" y="237"/>
                    </a:lnTo>
                    <a:lnTo>
                      <a:pt x="210" y="239"/>
                    </a:lnTo>
                    <a:lnTo>
                      <a:pt x="217" y="240"/>
                    </a:lnTo>
                    <a:lnTo>
                      <a:pt x="222" y="243"/>
                    </a:lnTo>
                    <a:lnTo>
                      <a:pt x="227" y="247"/>
                    </a:lnTo>
                    <a:lnTo>
                      <a:pt x="232" y="252"/>
                    </a:lnTo>
                    <a:lnTo>
                      <a:pt x="238" y="257"/>
                    </a:lnTo>
                    <a:lnTo>
                      <a:pt x="243" y="264"/>
                    </a:lnTo>
                    <a:lnTo>
                      <a:pt x="245" y="268"/>
                    </a:lnTo>
                    <a:lnTo>
                      <a:pt x="248" y="275"/>
                    </a:lnTo>
                    <a:lnTo>
                      <a:pt x="250" y="283"/>
                    </a:lnTo>
                    <a:lnTo>
                      <a:pt x="253" y="291"/>
                    </a:lnTo>
                    <a:lnTo>
                      <a:pt x="256" y="297"/>
                    </a:lnTo>
                    <a:lnTo>
                      <a:pt x="250" y="293"/>
                    </a:lnTo>
                    <a:lnTo>
                      <a:pt x="243" y="289"/>
                    </a:lnTo>
                    <a:lnTo>
                      <a:pt x="238" y="286"/>
                    </a:lnTo>
                    <a:lnTo>
                      <a:pt x="231" y="281"/>
                    </a:lnTo>
                    <a:lnTo>
                      <a:pt x="224" y="277"/>
                    </a:lnTo>
                    <a:lnTo>
                      <a:pt x="218" y="273"/>
                    </a:lnTo>
                    <a:lnTo>
                      <a:pt x="211" y="269"/>
                    </a:lnTo>
                    <a:lnTo>
                      <a:pt x="204" y="264"/>
                    </a:lnTo>
                    <a:lnTo>
                      <a:pt x="198" y="260"/>
                    </a:lnTo>
                    <a:lnTo>
                      <a:pt x="191" y="256"/>
                    </a:lnTo>
                    <a:lnTo>
                      <a:pt x="186" y="252"/>
                    </a:lnTo>
                    <a:lnTo>
                      <a:pt x="179" y="248"/>
                    </a:lnTo>
                    <a:lnTo>
                      <a:pt x="173" y="245"/>
                    </a:lnTo>
                    <a:lnTo>
                      <a:pt x="166" y="241"/>
                    </a:lnTo>
                    <a:lnTo>
                      <a:pt x="160" y="238"/>
                    </a:lnTo>
                    <a:lnTo>
                      <a:pt x="155" y="237"/>
                    </a:lnTo>
                    <a:lnTo>
                      <a:pt x="150" y="234"/>
                    </a:lnTo>
                    <a:lnTo>
                      <a:pt x="144" y="231"/>
                    </a:lnTo>
                    <a:lnTo>
                      <a:pt x="140" y="229"/>
                    </a:lnTo>
                    <a:lnTo>
                      <a:pt x="136" y="230"/>
                    </a:lnTo>
                    <a:lnTo>
                      <a:pt x="131" y="231"/>
                    </a:lnTo>
                    <a:lnTo>
                      <a:pt x="128" y="231"/>
                    </a:lnTo>
                    <a:lnTo>
                      <a:pt x="123" y="229"/>
                    </a:lnTo>
                    <a:lnTo>
                      <a:pt x="123" y="237"/>
                    </a:lnTo>
                    <a:lnTo>
                      <a:pt x="121" y="246"/>
                    </a:lnTo>
                    <a:lnTo>
                      <a:pt x="124" y="254"/>
                    </a:lnTo>
                    <a:lnTo>
                      <a:pt x="127" y="263"/>
                    </a:lnTo>
                    <a:lnTo>
                      <a:pt x="130" y="271"/>
                    </a:lnTo>
                    <a:lnTo>
                      <a:pt x="132" y="280"/>
                    </a:lnTo>
                    <a:lnTo>
                      <a:pt x="135" y="290"/>
                    </a:lnTo>
                    <a:lnTo>
                      <a:pt x="138" y="302"/>
                    </a:lnTo>
                    <a:lnTo>
                      <a:pt x="139" y="311"/>
                    </a:lnTo>
                    <a:lnTo>
                      <a:pt x="142" y="321"/>
                    </a:lnTo>
                    <a:lnTo>
                      <a:pt x="143" y="330"/>
                    </a:lnTo>
                    <a:lnTo>
                      <a:pt x="145" y="342"/>
                    </a:lnTo>
                    <a:lnTo>
                      <a:pt x="148" y="355"/>
                    </a:lnTo>
                    <a:lnTo>
                      <a:pt x="150" y="373"/>
                    </a:lnTo>
                    <a:lnTo>
                      <a:pt x="130" y="373"/>
                    </a:lnTo>
                    <a:lnTo>
                      <a:pt x="128" y="357"/>
                    </a:lnTo>
                    <a:lnTo>
                      <a:pt x="127" y="346"/>
                    </a:lnTo>
                    <a:lnTo>
                      <a:pt x="124" y="332"/>
                    </a:lnTo>
                    <a:lnTo>
                      <a:pt x="122" y="319"/>
                    </a:lnTo>
                    <a:lnTo>
                      <a:pt x="120" y="308"/>
                    </a:lnTo>
                    <a:lnTo>
                      <a:pt x="118" y="298"/>
                    </a:lnTo>
                    <a:lnTo>
                      <a:pt x="116" y="290"/>
                    </a:lnTo>
                    <a:lnTo>
                      <a:pt x="113" y="279"/>
                    </a:lnTo>
                    <a:lnTo>
                      <a:pt x="109" y="269"/>
                    </a:lnTo>
                    <a:lnTo>
                      <a:pt x="107" y="260"/>
                    </a:lnTo>
                    <a:lnTo>
                      <a:pt x="104" y="258"/>
                    </a:lnTo>
                    <a:lnTo>
                      <a:pt x="101" y="256"/>
                    </a:lnTo>
                    <a:lnTo>
                      <a:pt x="98" y="254"/>
                    </a:lnTo>
                    <a:lnTo>
                      <a:pt x="96" y="255"/>
                    </a:lnTo>
                    <a:lnTo>
                      <a:pt x="93" y="260"/>
                    </a:lnTo>
                    <a:lnTo>
                      <a:pt x="87" y="268"/>
                    </a:lnTo>
                    <a:lnTo>
                      <a:pt x="83" y="274"/>
                    </a:lnTo>
                    <a:lnTo>
                      <a:pt x="79" y="280"/>
                    </a:lnTo>
                    <a:lnTo>
                      <a:pt x="76" y="288"/>
                    </a:lnTo>
                    <a:lnTo>
                      <a:pt x="72" y="293"/>
                    </a:lnTo>
                    <a:lnTo>
                      <a:pt x="68" y="301"/>
                    </a:lnTo>
                    <a:lnTo>
                      <a:pt x="64" y="309"/>
                    </a:lnTo>
                    <a:lnTo>
                      <a:pt x="61" y="318"/>
                    </a:lnTo>
                    <a:lnTo>
                      <a:pt x="57" y="327"/>
                    </a:lnTo>
                    <a:lnTo>
                      <a:pt x="53" y="337"/>
                    </a:lnTo>
                    <a:lnTo>
                      <a:pt x="49" y="348"/>
                    </a:lnTo>
                    <a:lnTo>
                      <a:pt x="44" y="360"/>
                    </a:lnTo>
                    <a:lnTo>
                      <a:pt x="46" y="346"/>
                    </a:lnTo>
                    <a:lnTo>
                      <a:pt x="47" y="336"/>
                    </a:lnTo>
                    <a:lnTo>
                      <a:pt x="48" y="325"/>
                    </a:lnTo>
                    <a:lnTo>
                      <a:pt x="50" y="319"/>
                    </a:lnTo>
                    <a:lnTo>
                      <a:pt x="51" y="314"/>
                    </a:lnTo>
                    <a:lnTo>
                      <a:pt x="54" y="305"/>
                    </a:lnTo>
                    <a:lnTo>
                      <a:pt x="57" y="295"/>
                    </a:lnTo>
                    <a:lnTo>
                      <a:pt x="59" y="288"/>
                    </a:lnTo>
                    <a:lnTo>
                      <a:pt x="64" y="280"/>
                    </a:lnTo>
                    <a:lnTo>
                      <a:pt x="69" y="272"/>
                    </a:lnTo>
                    <a:lnTo>
                      <a:pt x="73" y="263"/>
                    </a:lnTo>
                    <a:lnTo>
                      <a:pt x="78" y="254"/>
                    </a:lnTo>
                    <a:lnTo>
                      <a:pt x="81" y="249"/>
                    </a:lnTo>
                    <a:lnTo>
                      <a:pt x="86" y="244"/>
                    </a:lnTo>
                    <a:lnTo>
                      <a:pt x="91" y="238"/>
                    </a:lnTo>
                    <a:lnTo>
                      <a:pt x="95" y="232"/>
                    </a:lnTo>
                    <a:lnTo>
                      <a:pt x="100" y="226"/>
                    </a:lnTo>
                    <a:lnTo>
                      <a:pt x="105" y="218"/>
                    </a:lnTo>
                    <a:lnTo>
                      <a:pt x="103" y="216"/>
                    </a:lnTo>
                    <a:lnTo>
                      <a:pt x="99" y="212"/>
                    </a:lnTo>
                    <a:lnTo>
                      <a:pt x="96" y="210"/>
                    </a:lnTo>
                    <a:lnTo>
                      <a:pt x="93" y="211"/>
                    </a:lnTo>
                    <a:lnTo>
                      <a:pt x="87" y="216"/>
                    </a:lnTo>
                    <a:lnTo>
                      <a:pt x="82" y="221"/>
                    </a:lnTo>
                    <a:lnTo>
                      <a:pt x="77" y="226"/>
                    </a:lnTo>
                    <a:lnTo>
                      <a:pt x="72" y="232"/>
                    </a:lnTo>
                    <a:lnTo>
                      <a:pt x="67" y="241"/>
                    </a:lnTo>
                    <a:lnTo>
                      <a:pt x="61" y="249"/>
                    </a:lnTo>
                    <a:lnTo>
                      <a:pt x="56" y="255"/>
                    </a:lnTo>
                    <a:lnTo>
                      <a:pt x="52" y="261"/>
                    </a:lnTo>
                    <a:lnTo>
                      <a:pt x="47" y="268"/>
                    </a:lnTo>
                    <a:lnTo>
                      <a:pt x="42" y="276"/>
                    </a:lnTo>
                    <a:lnTo>
                      <a:pt x="38" y="284"/>
                    </a:lnTo>
                    <a:lnTo>
                      <a:pt x="33" y="293"/>
                    </a:lnTo>
                    <a:lnTo>
                      <a:pt x="28" y="301"/>
                    </a:lnTo>
                    <a:lnTo>
                      <a:pt x="24" y="310"/>
                    </a:lnTo>
                    <a:lnTo>
                      <a:pt x="18" y="321"/>
                    </a:lnTo>
                    <a:lnTo>
                      <a:pt x="21" y="307"/>
                    </a:lnTo>
                    <a:lnTo>
                      <a:pt x="22" y="297"/>
                    </a:lnTo>
                    <a:lnTo>
                      <a:pt x="24" y="288"/>
                    </a:lnTo>
                    <a:lnTo>
                      <a:pt x="25" y="286"/>
                    </a:lnTo>
                    <a:lnTo>
                      <a:pt x="28" y="281"/>
                    </a:lnTo>
                    <a:lnTo>
                      <a:pt x="32" y="275"/>
                    </a:lnTo>
                    <a:lnTo>
                      <a:pt x="37" y="269"/>
                    </a:lnTo>
                    <a:lnTo>
                      <a:pt x="42" y="262"/>
                    </a:lnTo>
                    <a:lnTo>
                      <a:pt x="47" y="256"/>
                    </a:lnTo>
                    <a:lnTo>
                      <a:pt x="54" y="248"/>
                    </a:lnTo>
                    <a:lnTo>
                      <a:pt x="58" y="243"/>
                    </a:lnTo>
                    <a:lnTo>
                      <a:pt x="64" y="236"/>
                    </a:lnTo>
                    <a:lnTo>
                      <a:pt x="71" y="229"/>
                    </a:lnTo>
                    <a:lnTo>
                      <a:pt x="77" y="224"/>
                    </a:lnTo>
                    <a:lnTo>
                      <a:pt x="83" y="218"/>
                    </a:lnTo>
                    <a:lnTo>
                      <a:pt x="93" y="210"/>
                    </a:lnTo>
                    <a:lnTo>
                      <a:pt x="98" y="208"/>
                    </a:lnTo>
                    <a:lnTo>
                      <a:pt x="101" y="206"/>
                    </a:lnTo>
                    <a:lnTo>
                      <a:pt x="95" y="202"/>
                    </a:lnTo>
                    <a:lnTo>
                      <a:pt x="90" y="196"/>
                    </a:lnTo>
                    <a:lnTo>
                      <a:pt x="84" y="190"/>
                    </a:lnTo>
                    <a:lnTo>
                      <a:pt x="79" y="185"/>
                    </a:lnTo>
                    <a:lnTo>
                      <a:pt x="73" y="180"/>
                    </a:lnTo>
                    <a:lnTo>
                      <a:pt x="69" y="176"/>
                    </a:lnTo>
                    <a:lnTo>
                      <a:pt x="65" y="170"/>
                    </a:lnTo>
                    <a:lnTo>
                      <a:pt x="58" y="163"/>
                    </a:lnTo>
                    <a:lnTo>
                      <a:pt x="52" y="156"/>
                    </a:lnTo>
                    <a:lnTo>
                      <a:pt x="46" y="148"/>
                    </a:lnTo>
                    <a:lnTo>
                      <a:pt x="39" y="141"/>
                    </a:lnTo>
                    <a:lnTo>
                      <a:pt x="33" y="136"/>
                    </a:lnTo>
                    <a:lnTo>
                      <a:pt x="26" y="129"/>
                    </a:lnTo>
                    <a:lnTo>
                      <a:pt x="22" y="125"/>
                    </a:lnTo>
                    <a:lnTo>
                      <a:pt x="17" y="118"/>
                    </a:lnTo>
                    <a:lnTo>
                      <a:pt x="14" y="112"/>
                    </a:lnTo>
                    <a:lnTo>
                      <a:pt x="10" y="108"/>
                    </a:lnTo>
                    <a:lnTo>
                      <a:pt x="4" y="102"/>
                    </a:lnTo>
                    <a:lnTo>
                      <a:pt x="0" y="98"/>
                    </a:lnTo>
                    <a:lnTo>
                      <a:pt x="3" y="98"/>
                    </a:lnTo>
                    <a:lnTo>
                      <a:pt x="9" y="100"/>
                    </a:lnTo>
                    <a:lnTo>
                      <a:pt x="14" y="101"/>
                    </a:lnTo>
                    <a:lnTo>
                      <a:pt x="20" y="104"/>
                    </a:lnTo>
                    <a:lnTo>
                      <a:pt x="25" y="109"/>
                    </a:lnTo>
                    <a:lnTo>
                      <a:pt x="32" y="115"/>
                    </a:lnTo>
                    <a:lnTo>
                      <a:pt x="38" y="120"/>
                    </a:lnTo>
                    <a:lnTo>
                      <a:pt x="45" y="125"/>
                    </a:lnTo>
                    <a:lnTo>
                      <a:pt x="51" y="132"/>
                    </a:lnTo>
                    <a:lnTo>
                      <a:pt x="58" y="139"/>
                    </a:lnTo>
                    <a:lnTo>
                      <a:pt x="64" y="145"/>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7589" name="Group 21"/>
            <p:cNvGrpSpPr>
              <a:grpSpLocks/>
            </p:cNvGrpSpPr>
            <p:nvPr/>
          </p:nvGrpSpPr>
          <p:grpSpPr bwMode="auto">
            <a:xfrm>
              <a:off x="300" y="3360"/>
              <a:ext cx="508" cy="820"/>
              <a:chOff x="1985" y="1201"/>
              <a:chExt cx="508" cy="820"/>
            </a:xfrm>
          </p:grpSpPr>
          <p:grpSp>
            <p:nvGrpSpPr>
              <p:cNvPr id="237590" name="Group 22"/>
              <p:cNvGrpSpPr>
                <a:grpSpLocks/>
              </p:cNvGrpSpPr>
              <p:nvPr/>
            </p:nvGrpSpPr>
            <p:grpSpPr bwMode="auto">
              <a:xfrm>
                <a:off x="2247" y="1201"/>
                <a:ext cx="246" cy="810"/>
                <a:chOff x="2247" y="1201"/>
                <a:chExt cx="246" cy="810"/>
              </a:xfrm>
            </p:grpSpPr>
            <p:sp>
              <p:nvSpPr>
                <p:cNvPr id="237591" name="Freeform 23"/>
                <p:cNvSpPr>
                  <a:spLocks/>
                </p:cNvSpPr>
                <p:nvPr/>
              </p:nvSpPr>
              <p:spPr bwMode="ltGray">
                <a:xfrm>
                  <a:off x="2392" y="1373"/>
                  <a:ext cx="92" cy="638"/>
                </a:xfrm>
                <a:custGeom>
                  <a:avLst/>
                  <a:gdLst>
                    <a:gd name="T0" fmla="*/ 91 w 92"/>
                    <a:gd name="T1" fmla="*/ 296 h 638"/>
                    <a:gd name="T2" fmla="*/ 83 w 92"/>
                    <a:gd name="T3" fmla="*/ 425 h 638"/>
                    <a:gd name="T4" fmla="*/ 75 w 92"/>
                    <a:gd name="T5" fmla="*/ 529 h 638"/>
                    <a:gd name="T6" fmla="*/ 70 w 92"/>
                    <a:gd name="T7" fmla="*/ 606 h 638"/>
                    <a:gd name="T8" fmla="*/ 71 w 92"/>
                    <a:gd name="T9" fmla="*/ 637 h 638"/>
                    <a:gd name="T10" fmla="*/ 60 w 92"/>
                    <a:gd name="T11" fmla="*/ 637 h 638"/>
                    <a:gd name="T12" fmla="*/ 57 w 92"/>
                    <a:gd name="T13" fmla="*/ 592 h 638"/>
                    <a:gd name="T14" fmla="*/ 55 w 92"/>
                    <a:gd name="T15" fmla="*/ 524 h 638"/>
                    <a:gd name="T16" fmla="*/ 51 w 92"/>
                    <a:gd name="T17" fmla="*/ 461 h 638"/>
                    <a:gd name="T18" fmla="*/ 49 w 92"/>
                    <a:gd name="T19" fmla="*/ 414 h 638"/>
                    <a:gd name="T20" fmla="*/ 45 w 92"/>
                    <a:gd name="T21" fmla="*/ 345 h 638"/>
                    <a:gd name="T22" fmla="*/ 40 w 92"/>
                    <a:gd name="T23" fmla="*/ 285 h 638"/>
                    <a:gd name="T24" fmla="*/ 35 w 92"/>
                    <a:gd name="T25" fmla="*/ 233 h 638"/>
                    <a:gd name="T26" fmla="*/ 31 w 92"/>
                    <a:gd name="T27" fmla="*/ 177 h 638"/>
                    <a:gd name="T28" fmla="*/ 24 w 92"/>
                    <a:gd name="T29" fmla="*/ 121 h 638"/>
                    <a:gd name="T30" fmla="*/ 17 w 92"/>
                    <a:gd name="T31" fmla="*/ 74 h 638"/>
                    <a:gd name="T32" fmla="*/ 4 w 92"/>
                    <a:gd name="T33" fmla="*/ 28 h 638"/>
                    <a:gd name="T34" fmla="*/ 0 w 92"/>
                    <a:gd name="T35" fmla="*/ 10 h 638"/>
                    <a:gd name="T36" fmla="*/ 5 w 92"/>
                    <a:gd name="T37" fmla="*/ 0 h 638"/>
                    <a:gd name="T38" fmla="*/ 13 w 92"/>
                    <a:gd name="T39" fmla="*/ 18 h 638"/>
                    <a:gd name="T40" fmla="*/ 24 w 92"/>
                    <a:gd name="T41" fmla="*/ 61 h 638"/>
                    <a:gd name="T42" fmla="*/ 33 w 92"/>
                    <a:gd name="T43" fmla="*/ 104 h 638"/>
                    <a:gd name="T44" fmla="*/ 40 w 92"/>
                    <a:gd name="T45" fmla="*/ 150 h 638"/>
                    <a:gd name="T46" fmla="*/ 44 w 92"/>
                    <a:gd name="T47" fmla="*/ 208 h 638"/>
                    <a:gd name="T48" fmla="*/ 48 w 92"/>
                    <a:gd name="T49" fmla="*/ 263 h 638"/>
                    <a:gd name="T50" fmla="*/ 55 w 92"/>
                    <a:gd name="T51" fmla="*/ 337 h 638"/>
                    <a:gd name="T52" fmla="*/ 59 w 92"/>
                    <a:gd name="T53" fmla="*/ 398 h 638"/>
                    <a:gd name="T54" fmla="*/ 61 w 92"/>
                    <a:gd name="T55" fmla="*/ 447 h 638"/>
                    <a:gd name="T56" fmla="*/ 63 w 92"/>
                    <a:gd name="T57" fmla="*/ 498 h 638"/>
                    <a:gd name="T58" fmla="*/ 68 w 92"/>
                    <a:gd name="T59" fmla="*/ 550 h 638"/>
                    <a:gd name="T60" fmla="*/ 73 w 92"/>
                    <a:gd name="T61" fmla="*/ 460 h 638"/>
                    <a:gd name="T62" fmla="*/ 80 w 92"/>
                    <a:gd name="T63" fmla="*/ 376 h 638"/>
                    <a:gd name="T64" fmla="*/ 91 w 92"/>
                    <a:gd name="T65" fmla="*/ 296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638">
                      <a:moveTo>
                        <a:pt x="91" y="296"/>
                      </a:moveTo>
                      <a:lnTo>
                        <a:pt x="83" y="425"/>
                      </a:lnTo>
                      <a:lnTo>
                        <a:pt x="75" y="529"/>
                      </a:lnTo>
                      <a:lnTo>
                        <a:pt x="70" y="606"/>
                      </a:lnTo>
                      <a:lnTo>
                        <a:pt x="71" y="637"/>
                      </a:lnTo>
                      <a:lnTo>
                        <a:pt x="60" y="637"/>
                      </a:lnTo>
                      <a:lnTo>
                        <a:pt x="57" y="592"/>
                      </a:lnTo>
                      <a:lnTo>
                        <a:pt x="55" y="524"/>
                      </a:lnTo>
                      <a:lnTo>
                        <a:pt x="51" y="461"/>
                      </a:lnTo>
                      <a:lnTo>
                        <a:pt x="49" y="414"/>
                      </a:lnTo>
                      <a:lnTo>
                        <a:pt x="45" y="345"/>
                      </a:lnTo>
                      <a:lnTo>
                        <a:pt x="40" y="285"/>
                      </a:lnTo>
                      <a:lnTo>
                        <a:pt x="35" y="233"/>
                      </a:lnTo>
                      <a:lnTo>
                        <a:pt x="31" y="177"/>
                      </a:lnTo>
                      <a:lnTo>
                        <a:pt x="24" y="121"/>
                      </a:lnTo>
                      <a:lnTo>
                        <a:pt x="17" y="74"/>
                      </a:lnTo>
                      <a:lnTo>
                        <a:pt x="4" y="28"/>
                      </a:lnTo>
                      <a:lnTo>
                        <a:pt x="0" y="10"/>
                      </a:lnTo>
                      <a:lnTo>
                        <a:pt x="5" y="0"/>
                      </a:lnTo>
                      <a:lnTo>
                        <a:pt x="13" y="18"/>
                      </a:lnTo>
                      <a:lnTo>
                        <a:pt x="24" y="61"/>
                      </a:lnTo>
                      <a:lnTo>
                        <a:pt x="33" y="104"/>
                      </a:lnTo>
                      <a:lnTo>
                        <a:pt x="40" y="150"/>
                      </a:lnTo>
                      <a:lnTo>
                        <a:pt x="44" y="208"/>
                      </a:lnTo>
                      <a:lnTo>
                        <a:pt x="48" y="263"/>
                      </a:lnTo>
                      <a:lnTo>
                        <a:pt x="55" y="337"/>
                      </a:lnTo>
                      <a:lnTo>
                        <a:pt x="59" y="398"/>
                      </a:lnTo>
                      <a:lnTo>
                        <a:pt x="61" y="447"/>
                      </a:lnTo>
                      <a:lnTo>
                        <a:pt x="63" y="498"/>
                      </a:lnTo>
                      <a:lnTo>
                        <a:pt x="68" y="550"/>
                      </a:lnTo>
                      <a:lnTo>
                        <a:pt x="73" y="460"/>
                      </a:lnTo>
                      <a:lnTo>
                        <a:pt x="80" y="376"/>
                      </a:lnTo>
                      <a:lnTo>
                        <a:pt x="91" y="296"/>
                      </a:lnTo>
                    </a:path>
                  </a:pathLst>
                </a:custGeom>
                <a:solidFill>
                  <a:srgbClr val="3C002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592" name="Freeform 24"/>
                <p:cNvSpPr>
                  <a:spLocks/>
                </p:cNvSpPr>
                <p:nvPr/>
              </p:nvSpPr>
              <p:spPr bwMode="ltGray">
                <a:xfrm>
                  <a:off x="2247" y="1201"/>
                  <a:ext cx="246" cy="466"/>
                </a:xfrm>
                <a:custGeom>
                  <a:avLst/>
                  <a:gdLst>
                    <a:gd name="T0" fmla="*/ 136 w 246"/>
                    <a:gd name="T1" fmla="*/ 67 h 466"/>
                    <a:gd name="T2" fmla="*/ 105 w 246"/>
                    <a:gd name="T3" fmla="*/ 12 h 466"/>
                    <a:gd name="T4" fmla="*/ 55 w 246"/>
                    <a:gd name="T5" fmla="*/ 1 h 466"/>
                    <a:gd name="T6" fmla="*/ 58 w 246"/>
                    <a:gd name="T7" fmla="*/ 12 h 466"/>
                    <a:gd name="T8" fmla="*/ 96 w 246"/>
                    <a:gd name="T9" fmla="*/ 39 h 466"/>
                    <a:gd name="T10" fmla="*/ 130 w 246"/>
                    <a:gd name="T11" fmla="*/ 134 h 466"/>
                    <a:gd name="T12" fmla="*/ 73 w 246"/>
                    <a:gd name="T13" fmla="*/ 85 h 466"/>
                    <a:gd name="T14" fmla="*/ 32 w 246"/>
                    <a:gd name="T15" fmla="*/ 75 h 466"/>
                    <a:gd name="T16" fmla="*/ 7 w 246"/>
                    <a:gd name="T17" fmla="*/ 103 h 466"/>
                    <a:gd name="T18" fmla="*/ 38 w 246"/>
                    <a:gd name="T19" fmla="*/ 103 h 466"/>
                    <a:gd name="T20" fmla="*/ 108 w 246"/>
                    <a:gd name="T21" fmla="*/ 129 h 466"/>
                    <a:gd name="T22" fmla="*/ 104 w 246"/>
                    <a:gd name="T23" fmla="*/ 146 h 466"/>
                    <a:gd name="T24" fmla="*/ 92 w 246"/>
                    <a:gd name="T25" fmla="*/ 171 h 466"/>
                    <a:gd name="T26" fmla="*/ 126 w 246"/>
                    <a:gd name="T27" fmla="*/ 170 h 466"/>
                    <a:gd name="T28" fmla="*/ 69 w 246"/>
                    <a:gd name="T29" fmla="*/ 193 h 466"/>
                    <a:gd name="T30" fmla="*/ 37 w 246"/>
                    <a:gd name="T31" fmla="*/ 233 h 466"/>
                    <a:gd name="T32" fmla="*/ 6 w 246"/>
                    <a:gd name="T33" fmla="*/ 325 h 466"/>
                    <a:gd name="T34" fmla="*/ 72 w 246"/>
                    <a:gd name="T35" fmla="*/ 231 h 466"/>
                    <a:gd name="T36" fmla="*/ 118 w 246"/>
                    <a:gd name="T37" fmla="*/ 194 h 466"/>
                    <a:gd name="T38" fmla="*/ 94 w 246"/>
                    <a:gd name="T39" fmla="*/ 269 h 466"/>
                    <a:gd name="T40" fmla="*/ 76 w 246"/>
                    <a:gd name="T41" fmla="*/ 338 h 466"/>
                    <a:gd name="T42" fmla="*/ 71 w 246"/>
                    <a:gd name="T43" fmla="*/ 408 h 466"/>
                    <a:gd name="T44" fmla="*/ 98 w 246"/>
                    <a:gd name="T45" fmla="*/ 303 h 466"/>
                    <a:gd name="T46" fmla="*/ 124 w 246"/>
                    <a:gd name="T47" fmla="*/ 236 h 466"/>
                    <a:gd name="T48" fmla="*/ 125 w 246"/>
                    <a:gd name="T49" fmla="*/ 214 h 466"/>
                    <a:gd name="T50" fmla="*/ 118 w 246"/>
                    <a:gd name="T51" fmla="*/ 323 h 466"/>
                    <a:gd name="T52" fmla="*/ 138 w 246"/>
                    <a:gd name="T53" fmla="*/ 439 h 466"/>
                    <a:gd name="T54" fmla="*/ 128 w 246"/>
                    <a:gd name="T55" fmla="*/ 313 h 466"/>
                    <a:gd name="T56" fmla="*/ 127 w 246"/>
                    <a:gd name="T57" fmla="*/ 223 h 466"/>
                    <a:gd name="T58" fmla="*/ 147 w 246"/>
                    <a:gd name="T59" fmla="*/ 189 h 466"/>
                    <a:gd name="T60" fmla="*/ 188 w 246"/>
                    <a:gd name="T61" fmla="*/ 298 h 466"/>
                    <a:gd name="T62" fmla="*/ 223 w 246"/>
                    <a:gd name="T63" fmla="*/ 411 h 466"/>
                    <a:gd name="T64" fmla="*/ 193 w 246"/>
                    <a:gd name="T65" fmla="*/ 292 h 466"/>
                    <a:gd name="T66" fmla="*/ 160 w 246"/>
                    <a:gd name="T67" fmla="*/ 190 h 466"/>
                    <a:gd name="T68" fmla="*/ 164 w 246"/>
                    <a:gd name="T69" fmla="*/ 121 h 466"/>
                    <a:gd name="T70" fmla="*/ 194 w 246"/>
                    <a:gd name="T71" fmla="*/ 130 h 466"/>
                    <a:gd name="T72" fmla="*/ 240 w 246"/>
                    <a:gd name="T73" fmla="*/ 125 h 466"/>
                    <a:gd name="T74" fmla="*/ 216 w 246"/>
                    <a:gd name="T75" fmla="*/ 122 h 466"/>
                    <a:gd name="T76" fmla="*/ 163 w 246"/>
                    <a:gd name="T77" fmla="*/ 144 h 466"/>
                    <a:gd name="T78" fmla="*/ 194 w 246"/>
                    <a:gd name="T79" fmla="*/ 109 h 466"/>
                    <a:gd name="T80" fmla="*/ 244 w 246"/>
                    <a:gd name="T81" fmla="*/ 101 h 466"/>
                    <a:gd name="T82" fmla="*/ 229 w 246"/>
                    <a:gd name="T83" fmla="*/ 88 h 466"/>
                    <a:gd name="T84" fmla="*/ 163 w 246"/>
                    <a:gd name="T85" fmla="*/ 138 h 466"/>
                    <a:gd name="T86" fmla="*/ 172 w 246"/>
                    <a:gd name="T87" fmla="*/ 99 h 466"/>
                    <a:gd name="T88" fmla="*/ 226 w 246"/>
                    <a:gd name="T89" fmla="*/ 61 h 466"/>
                    <a:gd name="T90" fmla="*/ 188 w 246"/>
                    <a:gd name="T91" fmla="*/ 82 h 466"/>
                    <a:gd name="T92" fmla="*/ 147 w 246"/>
                    <a:gd name="T93" fmla="*/ 109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6" h="466">
                      <a:moveTo>
                        <a:pt x="147" y="109"/>
                      </a:moveTo>
                      <a:lnTo>
                        <a:pt x="143" y="88"/>
                      </a:lnTo>
                      <a:lnTo>
                        <a:pt x="136" y="67"/>
                      </a:lnTo>
                      <a:lnTo>
                        <a:pt x="127" y="44"/>
                      </a:lnTo>
                      <a:lnTo>
                        <a:pt x="117" y="27"/>
                      </a:lnTo>
                      <a:lnTo>
                        <a:pt x="105" y="12"/>
                      </a:lnTo>
                      <a:lnTo>
                        <a:pt x="89" y="5"/>
                      </a:lnTo>
                      <a:lnTo>
                        <a:pt x="69" y="0"/>
                      </a:lnTo>
                      <a:lnTo>
                        <a:pt x="55" y="1"/>
                      </a:lnTo>
                      <a:lnTo>
                        <a:pt x="39" y="0"/>
                      </a:lnTo>
                      <a:lnTo>
                        <a:pt x="49" y="11"/>
                      </a:lnTo>
                      <a:lnTo>
                        <a:pt x="58" y="12"/>
                      </a:lnTo>
                      <a:lnTo>
                        <a:pt x="69" y="19"/>
                      </a:lnTo>
                      <a:lnTo>
                        <a:pt x="80" y="25"/>
                      </a:lnTo>
                      <a:lnTo>
                        <a:pt x="96" y="39"/>
                      </a:lnTo>
                      <a:lnTo>
                        <a:pt x="109" y="58"/>
                      </a:lnTo>
                      <a:lnTo>
                        <a:pt x="118" y="82"/>
                      </a:lnTo>
                      <a:lnTo>
                        <a:pt x="130" y="134"/>
                      </a:lnTo>
                      <a:lnTo>
                        <a:pt x="96" y="99"/>
                      </a:lnTo>
                      <a:lnTo>
                        <a:pt x="85" y="91"/>
                      </a:lnTo>
                      <a:lnTo>
                        <a:pt x="73" y="85"/>
                      </a:lnTo>
                      <a:lnTo>
                        <a:pt x="61" y="83"/>
                      </a:lnTo>
                      <a:lnTo>
                        <a:pt x="54" y="80"/>
                      </a:lnTo>
                      <a:lnTo>
                        <a:pt x="32" y="75"/>
                      </a:lnTo>
                      <a:lnTo>
                        <a:pt x="0" y="72"/>
                      </a:lnTo>
                      <a:lnTo>
                        <a:pt x="0" y="103"/>
                      </a:lnTo>
                      <a:lnTo>
                        <a:pt x="7" y="103"/>
                      </a:lnTo>
                      <a:lnTo>
                        <a:pt x="17" y="104"/>
                      </a:lnTo>
                      <a:lnTo>
                        <a:pt x="29" y="103"/>
                      </a:lnTo>
                      <a:lnTo>
                        <a:pt x="38" y="103"/>
                      </a:lnTo>
                      <a:lnTo>
                        <a:pt x="62" y="107"/>
                      </a:lnTo>
                      <a:lnTo>
                        <a:pt x="72" y="111"/>
                      </a:lnTo>
                      <a:lnTo>
                        <a:pt x="108" y="129"/>
                      </a:lnTo>
                      <a:lnTo>
                        <a:pt x="127" y="144"/>
                      </a:lnTo>
                      <a:lnTo>
                        <a:pt x="113" y="146"/>
                      </a:lnTo>
                      <a:lnTo>
                        <a:pt x="104" y="146"/>
                      </a:lnTo>
                      <a:lnTo>
                        <a:pt x="89" y="161"/>
                      </a:lnTo>
                      <a:lnTo>
                        <a:pt x="82" y="183"/>
                      </a:lnTo>
                      <a:lnTo>
                        <a:pt x="92" y="171"/>
                      </a:lnTo>
                      <a:lnTo>
                        <a:pt x="120" y="155"/>
                      </a:lnTo>
                      <a:lnTo>
                        <a:pt x="137" y="162"/>
                      </a:lnTo>
                      <a:lnTo>
                        <a:pt x="126" y="170"/>
                      </a:lnTo>
                      <a:lnTo>
                        <a:pt x="113" y="171"/>
                      </a:lnTo>
                      <a:lnTo>
                        <a:pt x="79" y="189"/>
                      </a:lnTo>
                      <a:lnTo>
                        <a:pt x="69" y="193"/>
                      </a:lnTo>
                      <a:lnTo>
                        <a:pt x="57" y="199"/>
                      </a:lnTo>
                      <a:lnTo>
                        <a:pt x="48" y="209"/>
                      </a:lnTo>
                      <a:lnTo>
                        <a:pt x="37" y="233"/>
                      </a:lnTo>
                      <a:lnTo>
                        <a:pt x="31" y="251"/>
                      </a:lnTo>
                      <a:lnTo>
                        <a:pt x="13" y="310"/>
                      </a:lnTo>
                      <a:lnTo>
                        <a:pt x="6" y="325"/>
                      </a:lnTo>
                      <a:lnTo>
                        <a:pt x="36" y="281"/>
                      </a:lnTo>
                      <a:lnTo>
                        <a:pt x="50" y="265"/>
                      </a:lnTo>
                      <a:lnTo>
                        <a:pt x="72" y="231"/>
                      </a:lnTo>
                      <a:lnTo>
                        <a:pt x="83" y="218"/>
                      </a:lnTo>
                      <a:lnTo>
                        <a:pt x="92" y="209"/>
                      </a:lnTo>
                      <a:lnTo>
                        <a:pt x="118" y="194"/>
                      </a:lnTo>
                      <a:lnTo>
                        <a:pt x="132" y="181"/>
                      </a:lnTo>
                      <a:lnTo>
                        <a:pt x="121" y="195"/>
                      </a:lnTo>
                      <a:lnTo>
                        <a:pt x="94" y="269"/>
                      </a:lnTo>
                      <a:lnTo>
                        <a:pt x="84" y="302"/>
                      </a:lnTo>
                      <a:lnTo>
                        <a:pt x="79" y="320"/>
                      </a:lnTo>
                      <a:lnTo>
                        <a:pt x="76" y="338"/>
                      </a:lnTo>
                      <a:lnTo>
                        <a:pt x="75" y="359"/>
                      </a:lnTo>
                      <a:lnTo>
                        <a:pt x="74" y="375"/>
                      </a:lnTo>
                      <a:lnTo>
                        <a:pt x="71" y="408"/>
                      </a:lnTo>
                      <a:lnTo>
                        <a:pt x="84" y="375"/>
                      </a:lnTo>
                      <a:lnTo>
                        <a:pt x="92" y="330"/>
                      </a:lnTo>
                      <a:lnTo>
                        <a:pt x="98" y="303"/>
                      </a:lnTo>
                      <a:lnTo>
                        <a:pt x="104" y="286"/>
                      </a:lnTo>
                      <a:lnTo>
                        <a:pt x="118" y="252"/>
                      </a:lnTo>
                      <a:lnTo>
                        <a:pt x="124" y="236"/>
                      </a:lnTo>
                      <a:lnTo>
                        <a:pt x="128" y="216"/>
                      </a:lnTo>
                      <a:lnTo>
                        <a:pt x="137" y="188"/>
                      </a:lnTo>
                      <a:lnTo>
                        <a:pt x="125" y="214"/>
                      </a:lnTo>
                      <a:lnTo>
                        <a:pt x="119" y="243"/>
                      </a:lnTo>
                      <a:lnTo>
                        <a:pt x="117" y="302"/>
                      </a:lnTo>
                      <a:lnTo>
                        <a:pt x="118" y="323"/>
                      </a:lnTo>
                      <a:lnTo>
                        <a:pt x="120" y="362"/>
                      </a:lnTo>
                      <a:lnTo>
                        <a:pt x="123" y="377"/>
                      </a:lnTo>
                      <a:lnTo>
                        <a:pt x="138" y="439"/>
                      </a:lnTo>
                      <a:lnTo>
                        <a:pt x="141" y="465"/>
                      </a:lnTo>
                      <a:lnTo>
                        <a:pt x="137" y="379"/>
                      </a:lnTo>
                      <a:lnTo>
                        <a:pt x="128" y="313"/>
                      </a:lnTo>
                      <a:lnTo>
                        <a:pt x="126" y="291"/>
                      </a:lnTo>
                      <a:lnTo>
                        <a:pt x="125" y="238"/>
                      </a:lnTo>
                      <a:lnTo>
                        <a:pt x="127" y="223"/>
                      </a:lnTo>
                      <a:lnTo>
                        <a:pt x="133" y="196"/>
                      </a:lnTo>
                      <a:lnTo>
                        <a:pt x="138" y="179"/>
                      </a:lnTo>
                      <a:lnTo>
                        <a:pt x="147" y="189"/>
                      </a:lnTo>
                      <a:lnTo>
                        <a:pt x="161" y="212"/>
                      </a:lnTo>
                      <a:lnTo>
                        <a:pt x="177" y="259"/>
                      </a:lnTo>
                      <a:lnTo>
                        <a:pt x="188" y="298"/>
                      </a:lnTo>
                      <a:lnTo>
                        <a:pt x="197" y="333"/>
                      </a:lnTo>
                      <a:lnTo>
                        <a:pt x="213" y="384"/>
                      </a:lnTo>
                      <a:lnTo>
                        <a:pt x="223" y="411"/>
                      </a:lnTo>
                      <a:lnTo>
                        <a:pt x="232" y="429"/>
                      </a:lnTo>
                      <a:lnTo>
                        <a:pt x="228" y="403"/>
                      </a:lnTo>
                      <a:lnTo>
                        <a:pt x="193" y="292"/>
                      </a:lnTo>
                      <a:lnTo>
                        <a:pt x="171" y="232"/>
                      </a:lnTo>
                      <a:lnTo>
                        <a:pt x="165" y="210"/>
                      </a:lnTo>
                      <a:lnTo>
                        <a:pt x="160" y="190"/>
                      </a:lnTo>
                      <a:lnTo>
                        <a:pt x="144" y="150"/>
                      </a:lnTo>
                      <a:lnTo>
                        <a:pt x="147" y="132"/>
                      </a:lnTo>
                      <a:lnTo>
                        <a:pt x="164" y="121"/>
                      </a:lnTo>
                      <a:lnTo>
                        <a:pt x="172" y="125"/>
                      </a:lnTo>
                      <a:lnTo>
                        <a:pt x="183" y="126"/>
                      </a:lnTo>
                      <a:lnTo>
                        <a:pt x="194" y="130"/>
                      </a:lnTo>
                      <a:lnTo>
                        <a:pt x="239" y="136"/>
                      </a:lnTo>
                      <a:lnTo>
                        <a:pt x="236" y="136"/>
                      </a:lnTo>
                      <a:lnTo>
                        <a:pt x="240" y="125"/>
                      </a:lnTo>
                      <a:lnTo>
                        <a:pt x="242" y="125"/>
                      </a:lnTo>
                      <a:lnTo>
                        <a:pt x="230" y="122"/>
                      </a:lnTo>
                      <a:lnTo>
                        <a:pt x="216" y="122"/>
                      </a:lnTo>
                      <a:lnTo>
                        <a:pt x="199" y="127"/>
                      </a:lnTo>
                      <a:lnTo>
                        <a:pt x="180" y="135"/>
                      </a:lnTo>
                      <a:lnTo>
                        <a:pt x="163" y="144"/>
                      </a:lnTo>
                      <a:lnTo>
                        <a:pt x="150" y="149"/>
                      </a:lnTo>
                      <a:lnTo>
                        <a:pt x="168" y="129"/>
                      </a:lnTo>
                      <a:lnTo>
                        <a:pt x="194" y="109"/>
                      </a:lnTo>
                      <a:lnTo>
                        <a:pt x="220" y="100"/>
                      </a:lnTo>
                      <a:lnTo>
                        <a:pt x="232" y="100"/>
                      </a:lnTo>
                      <a:lnTo>
                        <a:pt x="244" y="101"/>
                      </a:lnTo>
                      <a:lnTo>
                        <a:pt x="239" y="101"/>
                      </a:lnTo>
                      <a:lnTo>
                        <a:pt x="245" y="85"/>
                      </a:lnTo>
                      <a:lnTo>
                        <a:pt x="229" y="88"/>
                      </a:lnTo>
                      <a:lnTo>
                        <a:pt x="212" y="97"/>
                      </a:lnTo>
                      <a:lnTo>
                        <a:pt x="193" y="111"/>
                      </a:lnTo>
                      <a:lnTo>
                        <a:pt x="163" y="138"/>
                      </a:lnTo>
                      <a:lnTo>
                        <a:pt x="150" y="149"/>
                      </a:lnTo>
                      <a:lnTo>
                        <a:pt x="157" y="114"/>
                      </a:lnTo>
                      <a:lnTo>
                        <a:pt x="172" y="99"/>
                      </a:lnTo>
                      <a:lnTo>
                        <a:pt x="190" y="85"/>
                      </a:lnTo>
                      <a:lnTo>
                        <a:pt x="214" y="67"/>
                      </a:lnTo>
                      <a:lnTo>
                        <a:pt x="226" y="61"/>
                      </a:lnTo>
                      <a:lnTo>
                        <a:pt x="212" y="57"/>
                      </a:lnTo>
                      <a:lnTo>
                        <a:pt x="200" y="67"/>
                      </a:lnTo>
                      <a:lnTo>
                        <a:pt x="188" y="82"/>
                      </a:lnTo>
                      <a:lnTo>
                        <a:pt x="178" y="93"/>
                      </a:lnTo>
                      <a:lnTo>
                        <a:pt x="163" y="115"/>
                      </a:lnTo>
                      <a:lnTo>
                        <a:pt x="147" y="109"/>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7593" name="Group 25"/>
              <p:cNvGrpSpPr>
                <a:grpSpLocks/>
              </p:cNvGrpSpPr>
              <p:nvPr/>
            </p:nvGrpSpPr>
            <p:grpSpPr bwMode="auto">
              <a:xfrm>
                <a:off x="1985" y="1419"/>
                <a:ext cx="465" cy="602"/>
                <a:chOff x="1985" y="1419"/>
                <a:chExt cx="465" cy="602"/>
              </a:xfrm>
            </p:grpSpPr>
            <p:sp>
              <p:nvSpPr>
                <p:cNvPr id="237594" name="Freeform 26"/>
                <p:cNvSpPr>
                  <a:spLocks/>
                </p:cNvSpPr>
                <p:nvPr/>
              </p:nvSpPr>
              <p:spPr bwMode="ltGray">
                <a:xfrm>
                  <a:off x="2164" y="1525"/>
                  <a:ext cx="130" cy="496"/>
                </a:xfrm>
                <a:custGeom>
                  <a:avLst/>
                  <a:gdLst>
                    <a:gd name="T0" fmla="*/ 129 w 130"/>
                    <a:gd name="T1" fmla="*/ 230 h 496"/>
                    <a:gd name="T2" fmla="*/ 118 w 130"/>
                    <a:gd name="T3" fmla="*/ 330 h 496"/>
                    <a:gd name="T4" fmla="*/ 107 w 130"/>
                    <a:gd name="T5" fmla="*/ 411 h 496"/>
                    <a:gd name="T6" fmla="*/ 100 w 130"/>
                    <a:gd name="T7" fmla="*/ 471 h 496"/>
                    <a:gd name="T8" fmla="*/ 101 w 130"/>
                    <a:gd name="T9" fmla="*/ 495 h 496"/>
                    <a:gd name="T10" fmla="*/ 86 w 130"/>
                    <a:gd name="T11" fmla="*/ 495 h 496"/>
                    <a:gd name="T12" fmla="*/ 81 w 130"/>
                    <a:gd name="T13" fmla="*/ 460 h 496"/>
                    <a:gd name="T14" fmla="*/ 79 w 130"/>
                    <a:gd name="T15" fmla="*/ 408 h 496"/>
                    <a:gd name="T16" fmla="*/ 73 w 130"/>
                    <a:gd name="T17" fmla="*/ 358 h 496"/>
                    <a:gd name="T18" fmla="*/ 70 w 130"/>
                    <a:gd name="T19" fmla="*/ 321 h 496"/>
                    <a:gd name="T20" fmla="*/ 64 w 130"/>
                    <a:gd name="T21" fmla="*/ 268 h 496"/>
                    <a:gd name="T22" fmla="*/ 56 w 130"/>
                    <a:gd name="T23" fmla="*/ 222 h 496"/>
                    <a:gd name="T24" fmla="*/ 51 w 130"/>
                    <a:gd name="T25" fmla="*/ 181 h 496"/>
                    <a:gd name="T26" fmla="*/ 45 w 130"/>
                    <a:gd name="T27" fmla="*/ 137 h 496"/>
                    <a:gd name="T28" fmla="*/ 35 w 130"/>
                    <a:gd name="T29" fmla="*/ 94 h 496"/>
                    <a:gd name="T30" fmla="*/ 24 w 130"/>
                    <a:gd name="T31" fmla="*/ 57 h 496"/>
                    <a:gd name="T32" fmla="*/ 6 w 130"/>
                    <a:gd name="T33" fmla="*/ 21 h 496"/>
                    <a:gd name="T34" fmla="*/ 0 w 130"/>
                    <a:gd name="T35" fmla="*/ 8 h 496"/>
                    <a:gd name="T36" fmla="*/ 7 w 130"/>
                    <a:gd name="T37" fmla="*/ 0 h 496"/>
                    <a:gd name="T38" fmla="*/ 19 w 130"/>
                    <a:gd name="T39" fmla="*/ 14 h 496"/>
                    <a:gd name="T40" fmla="*/ 35 w 130"/>
                    <a:gd name="T41" fmla="*/ 47 h 496"/>
                    <a:gd name="T42" fmla="*/ 47 w 130"/>
                    <a:gd name="T43" fmla="*/ 81 h 496"/>
                    <a:gd name="T44" fmla="*/ 56 w 130"/>
                    <a:gd name="T45" fmla="*/ 116 h 496"/>
                    <a:gd name="T46" fmla="*/ 63 w 130"/>
                    <a:gd name="T47" fmla="*/ 161 h 496"/>
                    <a:gd name="T48" fmla="*/ 69 w 130"/>
                    <a:gd name="T49" fmla="*/ 204 h 496"/>
                    <a:gd name="T50" fmla="*/ 77 w 130"/>
                    <a:gd name="T51" fmla="*/ 262 h 496"/>
                    <a:gd name="T52" fmla="*/ 84 w 130"/>
                    <a:gd name="T53" fmla="*/ 309 h 496"/>
                    <a:gd name="T54" fmla="*/ 87 w 130"/>
                    <a:gd name="T55" fmla="*/ 347 h 496"/>
                    <a:gd name="T56" fmla="*/ 90 w 130"/>
                    <a:gd name="T57" fmla="*/ 386 h 496"/>
                    <a:gd name="T58" fmla="*/ 96 w 130"/>
                    <a:gd name="T59" fmla="*/ 427 h 496"/>
                    <a:gd name="T60" fmla="*/ 104 w 130"/>
                    <a:gd name="T61" fmla="*/ 357 h 496"/>
                    <a:gd name="T62" fmla="*/ 114 w 130"/>
                    <a:gd name="T63" fmla="*/ 292 h 496"/>
                    <a:gd name="T64" fmla="*/ 129 w 130"/>
                    <a:gd name="T65" fmla="*/ 230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0" h="496">
                      <a:moveTo>
                        <a:pt x="129" y="230"/>
                      </a:moveTo>
                      <a:lnTo>
                        <a:pt x="118" y="330"/>
                      </a:lnTo>
                      <a:lnTo>
                        <a:pt x="107" y="411"/>
                      </a:lnTo>
                      <a:lnTo>
                        <a:pt x="100" y="471"/>
                      </a:lnTo>
                      <a:lnTo>
                        <a:pt x="101" y="495"/>
                      </a:lnTo>
                      <a:lnTo>
                        <a:pt x="86" y="495"/>
                      </a:lnTo>
                      <a:lnTo>
                        <a:pt x="81" y="460"/>
                      </a:lnTo>
                      <a:lnTo>
                        <a:pt x="79" y="408"/>
                      </a:lnTo>
                      <a:lnTo>
                        <a:pt x="73" y="358"/>
                      </a:lnTo>
                      <a:lnTo>
                        <a:pt x="70" y="321"/>
                      </a:lnTo>
                      <a:lnTo>
                        <a:pt x="64" y="268"/>
                      </a:lnTo>
                      <a:lnTo>
                        <a:pt x="56" y="222"/>
                      </a:lnTo>
                      <a:lnTo>
                        <a:pt x="51" y="181"/>
                      </a:lnTo>
                      <a:lnTo>
                        <a:pt x="45" y="137"/>
                      </a:lnTo>
                      <a:lnTo>
                        <a:pt x="35" y="94"/>
                      </a:lnTo>
                      <a:lnTo>
                        <a:pt x="24" y="57"/>
                      </a:lnTo>
                      <a:lnTo>
                        <a:pt x="6" y="21"/>
                      </a:lnTo>
                      <a:lnTo>
                        <a:pt x="0" y="8"/>
                      </a:lnTo>
                      <a:lnTo>
                        <a:pt x="7" y="0"/>
                      </a:lnTo>
                      <a:lnTo>
                        <a:pt x="19" y="14"/>
                      </a:lnTo>
                      <a:lnTo>
                        <a:pt x="35" y="47"/>
                      </a:lnTo>
                      <a:lnTo>
                        <a:pt x="47" y="81"/>
                      </a:lnTo>
                      <a:lnTo>
                        <a:pt x="56" y="116"/>
                      </a:lnTo>
                      <a:lnTo>
                        <a:pt x="63" y="161"/>
                      </a:lnTo>
                      <a:lnTo>
                        <a:pt x="69" y="204"/>
                      </a:lnTo>
                      <a:lnTo>
                        <a:pt x="77" y="262"/>
                      </a:lnTo>
                      <a:lnTo>
                        <a:pt x="84" y="309"/>
                      </a:lnTo>
                      <a:lnTo>
                        <a:pt x="87" y="347"/>
                      </a:lnTo>
                      <a:lnTo>
                        <a:pt x="90" y="386"/>
                      </a:lnTo>
                      <a:lnTo>
                        <a:pt x="96" y="427"/>
                      </a:lnTo>
                      <a:lnTo>
                        <a:pt x="104" y="357"/>
                      </a:lnTo>
                      <a:lnTo>
                        <a:pt x="114" y="292"/>
                      </a:lnTo>
                      <a:lnTo>
                        <a:pt x="129" y="230"/>
                      </a:lnTo>
                    </a:path>
                  </a:pathLst>
                </a:custGeom>
                <a:solidFill>
                  <a:srgbClr val="3C002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595" name="Freeform 27"/>
                <p:cNvSpPr>
                  <a:spLocks/>
                </p:cNvSpPr>
                <p:nvPr/>
              </p:nvSpPr>
              <p:spPr bwMode="ltGray">
                <a:xfrm>
                  <a:off x="2204" y="1606"/>
                  <a:ext cx="229" cy="358"/>
                </a:xfrm>
                <a:custGeom>
                  <a:avLst/>
                  <a:gdLst>
                    <a:gd name="T0" fmla="*/ 60 w 229"/>
                    <a:gd name="T1" fmla="*/ 58 h 358"/>
                    <a:gd name="T2" fmla="*/ 67 w 229"/>
                    <a:gd name="T3" fmla="*/ 44 h 358"/>
                    <a:gd name="T4" fmla="*/ 64 w 229"/>
                    <a:gd name="T5" fmla="*/ 5 h 358"/>
                    <a:gd name="T6" fmla="*/ 64 w 229"/>
                    <a:gd name="T7" fmla="*/ 5 h 358"/>
                    <a:gd name="T8" fmla="*/ 64 w 229"/>
                    <a:gd name="T9" fmla="*/ 5 h 358"/>
                    <a:gd name="T10" fmla="*/ 64 w 229"/>
                    <a:gd name="T11" fmla="*/ 5 h 358"/>
                    <a:gd name="T12" fmla="*/ 64 w 229"/>
                    <a:gd name="T13" fmla="*/ 5 h 358"/>
                    <a:gd name="T14" fmla="*/ 70 w 229"/>
                    <a:gd name="T15" fmla="*/ 2 h 358"/>
                    <a:gd name="T16" fmla="*/ 82 w 229"/>
                    <a:gd name="T17" fmla="*/ 66 h 358"/>
                    <a:gd name="T18" fmla="*/ 94 w 229"/>
                    <a:gd name="T19" fmla="*/ 39 h 358"/>
                    <a:gd name="T20" fmla="*/ 101 w 229"/>
                    <a:gd name="T21" fmla="*/ 5 h 358"/>
                    <a:gd name="T22" fmla="*/ 104 w 229"/>
                    <a:gd name="T23" fmla="*/ 5 h 358"/>
                    <a:gd name="T24" fmla="*/ 103 w 229"/>
                    <a:gd name="T25" fmla="*/ 5 h 358"/>
                    <a:gd name="T26" fmla="*/ 104 w 229"/>
                    <a:gd name="T27" fmla="*/ 5 h 358"/>
                    <a:gd name="T28" fmla="*/ 102 w 229"/>
                    <a:gd name="T29" fmla="*/ 5 h 358"/>
                    <a:gd name="T30" fmla="*/ 103 w 229"/>
                    <a:gd name="T31" fmla="*/ 5 h 358"/>
                    <a:gd name="T32" fmla="*/ 105 w 229"/>
                    <a:gd name="T33" fmla="*/ 47 h 358"/>
                    <a:gd name="T34" fmla="*/ 111 w 229"/>
                    <a:gd name="T35" fmla="*/ 88 h 358"/>
                    <a:gd name="T36" fmla="*/ 139 w 229"/>
                    <a:gd name="T37" fmla="*/ 79 h 358"/>
                    <a:gd name="T38" fmla="*/ 176 w 229"/>
                    <a:gd name="T39" fmla="*/ 81 h 358"/>
                    <a:gd name="T40" fmla="*/ 205 w 229"/>
                    <a:gd name="T41" fmla="*/ 104 h 358"/>
                    <a:gd name="T42" fmla="*/ 228 w 229"/>
                    <a:gd name="T43" fmla="*/ 155 h 358"/>
                    <a:gd name="T44" fmla="*/ 200 w 229"/>
                    <a:gd name="T45" fmla="*/ 147 h 358"/>
                    <a:gd name="T46" fmla="*/ 171 w 229"/>
                    <a:gd name="T47" fmla="*/ 131 h 358"/>
                    <a:gd name="T48" fmla="*/ 132 w 229"/>
                    <a:gd name="T49" fmla="*/ 121 h 358"/>
                    <a:gd name="T50" fmla="*/ 107 w 229"/>
                    <a:gd name="T51" fmla="*/ 125 h 358"/>
                    <a:gd name="T52" fmla="*/ 122 w 229"/>
                    <a:gd name="T53" fmla="*/ 150 h 358"/>
                    <a:gd name="T54" fmla="*/ 154 w 229"/>
                    <a:gd name="T55" fmla="*/ 165 h 358"/>
                    <a:gd name="T56" fmla="*/ 187 w 229"/>
                    <a:gd name="T57" fmla="*/ 175 h 358"/>
                    <a:gd name="T58" fmla="*/ 212 w 229"/>
                    <a:gd name="T59" fmla="*/ 212 h 358"/>
                    <a:gd name="T60" fmla="*/ 224 w 229"/>
                    <a:gd name="T61" fmla="*/ 262 h 358"/>
                    <a:gd name="T62" fmla="*/ 194 w 229"/>
                    <a:gd name="T63" fmla="*/ 231 h 358"/>
                    <a:gd name="T64" fmla="*/ 163 w 229"/>
                    <a:gd name="T65" fmla="*/ 199 h 358"/>
                    <a:gd name="T66" fmla="*/ 133 w 229"/>
                    <a:gd name="T67" fmla="*/ 172 h 358"/>
                    <a:gd name="T68" fmla="*/ 111 w 229"/>
                    <a:gd name="T69" fmla="*/ 159 h 358"/>
                    <a:gd name="T70" fmla="*/ 97 w 229"/>
                    <a:gd name="T71" fmla="*/ 185 h 358"/>
                    <a:gd name="T72" fmla="*/ 115 w 229"/>
                    <a:gd name="T73" fmla="*/ 245 h 358"/>
                    <a:gd name="T74" fmla="*/ 132 w 229"/>
                    <a:gd name="T75" fmla="*/ 312 h 358"/>
                    <a:gd name="T76" fmla="*/ 114 w 229"/>
                    <a:gd name="T77" fmla="*/ 328 h 358"/>
                    <a:gd name="T78" fmla="*/ 95 w 229"/>
                    <a:gd name="T79" fmla="*/ 236 h 358"/>
                    <a:gd name="T80" fmla="*/ 78 w 229"/>
                    <a:gd name="T81" fmla="*/ 179 h 358"/>
                    <a:gd name="T82" fmla="*/ 73 w 229"/>
                    <a:gd name="T83" fmla="*/ 197 h 358"/>
                    <a:gd name="T84" fmla="*/ 74 w 229"/>
                    <a:gd name="T85" fmla="*/ 186 h 358"/>
                    <a:gd name="T86" fmla="*/ 70 w 229"/>
                    <a:gd name="T87" fmla="*/ 206 h 358"/>
                    <a:gd name="T88" fmla="*/ 51 w 229"/>
                    <a:gd name="T89" fmla="*/ 257 h 358"/>
                    <a:gd name="T90" fmla="*/ 32 w 229"/>
                    <a:gd name="T91" fmla="*/ 322 h 358"/>
                    <a:gd name="T92" fmla="*/ 28 w 229"/>
                    <a:gd name="T93" fmla="*/ 304 h 358"/>
                    <a:gd name="T94" fmla="*/ 38 w 229"/>
                    <a:gd name="T95" fmla="*/ 249 h 358"/>
                    <a:gd name="T96" fmla="*/ 59 w 229"/>
                    <a:gd name="T97" fmla="*/ 189 h 358"/>
                    <a:gd name="T98" fmla="*/ 82 w 229"/>
                    <a:gd name="T99" fmla="*/ 143 h 358"/>
                    <a:gd name="T100" fmla="*/ 65 w 229"/>
                    <a:gd name="T101" fmla="*/ 139 h 358"/>
                    <a:gd name="T102" fmla="*/ 40 w 229"/>
                    <a:gd name="T103" fmla="*/ 189 h 358"/>
                    <a:gd name="T104" fmla="*/ 18 w 229"/>
                    <a:gd name="T105" fmla="*/ 243 h 358"/>
                    <a:gd name="T106" fmla="*/ 2 w 229"/>
                    <a:gd name="T107" fmla="*/ 278 h 358"/>
                    <a:gd name="T108" fmla="*/ 13 w 229"/>
                    <a:gd name="T109" fmla="*/ 229 h 358"/>
                    <a:gd name="T110" fmla="*/ 37 w 229"/>
                    <a:gd name="T111" fmla="*/ 179 h 358"/>
                    <a:gd name="T112" fmla="*/ 70 w 229"/>
                    <a:gd name="T113" fmla="*/ 130 h 358"/>
                    <a:gd name="T114" fmla="*/ 62 w 229"/>
                    <a:gd name="T115" fmla="*/ 99 h 358"/>
                    <a:gd name="T116" fmla="*/ 37 w 229"/>
                    <a:gd name="T117" fmla="*/ 59 h 358"/>
                    <a:gd name="T118" fmla="*/ 11 w 229"/>
                    <a:gd name="T119" fmla="*/ 12 h 358"/>
                    <a:gd name="T120" fmla="*/ 14 w 229"/>
                    <a:gd name="T121" fmla="*/ 5 h 358"/>
                    <a:gd name="T122" fmla="*/ 27 w 229"/>
                    <a:gd name="T123" fmla="*/ 5 h 358"/>
                    <a:gd name="T124" fmla="*/ 31 w 229"/>
                    <a:gd name="T125" fmla="*/ 1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9" h="358">
                      <a:moveTo>
                        <a:pt x="43" y="31"/>
                      </a:moveTo>
                      <a:lnTo>
                        <a:pt x="47" y="39"/>
                      </a:lnTo>
                      <a:lnTo>
                        <a:pt x="51" y="44"/>
                      </a:lnTo>
                      <a:lnTo>
                        <a:pt x="55" y="51"/>
                      </a:lnTo>
                      <a:lnTo>
                        <a:pt x="60" y="58"/>
                      </a:lnTo>
                      <a:lnTo>
                        <a:pt x="64" y="63"/>
                      </a:lnTo>
                      <a:lnTo>
                        <a:pt x="68" y="66"/>
                      </a:lnTo>
                      <a:lnTo>
                        <a:pt x="72" y="69"/>
                      </a:lnTo>
                      <a:lnTo>
                        <a:pt x="70" y="58"/>
                      </a:lnTo>
                      <a:lnTo>
                        <a:pt x="67" y="44"/>
                      </a:lnTo>
                      <a:lnTo>
                        <a:pt x="65" y="30"/>
                      </a:lnTo>
                      <a:lnTo>
                        <a:pt x="63" y="1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9" y="5"/>
                      </a:lnTo>
                      <a:lnTo>
                        <a:pt x="70" y="5"/>
                      </a:lnTo>
                      <a:lnTo>
                        <a:pt x="70" y="2"/>
                      </a:lnTo>
                      <a:lnTo>
                        <a:pt x="73" y="16"/>
                      </a:lnTo>
                      <a:lnTo>
                        <a:pt x="76" y="30"/>
                      </a:lnTo>
                      <a:lnTo>
                        <a:pt x="78" y="41"/>
                      </a:lnTo>
                      <a:lnTo>
                        <a:pt x="81" y="56"/>
                      </a:lnTo>
                      <a:lnTo>
                        <a:pt x="82" y="66"/>
                      </a:lnTo>
                      <a:lnTo>
                        <a:pt x="84" y="71"/>
                      </a:lnTo>
                      <a:lnTo>
                        <a:pt x="87" y="66"/>
                      </a:lnTo>
                      <a:lnTo>
                        <a:pt x="89" y="59"/>
                      </a:lnTo>
                      <a:lnTo>
                        <a:pt x="93" y="52"/>
                      </a:lnTo>
                      <a:lnTo>
                        <a:pt x="94" y="39"/>
                      </a:lnTo>
                      <a:lnTo>
                        <a:pt x="95" y="30"/>
                      </a:lnTo>
                      <a:lnTo>
                        <a:pt x="96" y="14"/>
                      </a:lnTo>
                      <a:lnTo>
                        <a:pt x="96" y="0"/>
                      </a:lnTo>
                      <a:lnTo>
                        <a:pt x="96" y="0"/>
                      </a:lnTo>
                      <a:lnTo>
                        <a:pt x="101" y="5"/>
                      </a:lnTo>
                      <a:lnTo>
                        <a:pt x="102" y="5"/>
                      </a:lnTo>
                      <a:lnTo>
                        <a:pt x="103" y="5"/>
                      </a:lnTo>
                      <a:lnTo>
                        <a:pt x="104" y="5"/>
                      </a:lnTo>
                      <a:lnTo>
                        <a:pt x="105" y="5"/>
                      </a:lnTo>
                      <a:lnTo>
                        <a:pt x="104" y="5"/>
                      </a:lnTo>
                      <a:lnTo>
                        <a:pt x="102" y="5"/>
                      </a:lnTo>
                      <a:lnTo>
                        <a:pt x="103" y="5"/>
                      </a:lnTo>
                      <a:lnTo>
                        <a:pt x="103" y="5"/>
                      </a:lnTo>
                      <a:lnTo>
                        <a:pt x="105" y="5"/>
                      </a:lnTo>
                      <a:lnTo>
                        <a:pt x="103" y="5"/>
                      </a:lnTo>
                      <a:lnTo>
                        <a:pt x="101" y="5"/>
                      </a:lnTo>
                      <a:lnTo>
                        <a:pt x="102" y="5"/>
                      </a:lnTo>
                      <a:lnTo>
                        <a:pt x="102" y="5"/>
                      </a:lnTo>
                      <a:lnTo>
                        <a:pt x="101" y="5"/>
                      </a:lnTo>
                      <a:lnTo>
                        <a:pt x="104" y="5"/>
                      </a:lnTo>
                      <a:lnTo>
                        <a:pt x="103" y="5"/>
                      </a:lnTo>
                      <a:lnTo>
                        <a:pt x="100" y="5"/>
                      </a:lnTo>
                      <a:lnTo>
                        <a:pt x="101" y="5"/>
                      </a:lnTo>
                      <a:lnTo>
                        <a:pt x="103" y="5"/>
                      </a:lnTo>
                      <a:lnTo>
                        <a:pt x="102" y="5"/>
                      </a:lnTo>
                      <a:lnTo>
                        <a:pt x="104" y="5"/>
                      </a:lnTo>
                      <a:lnTo>
                        <a:pt x="104" y="5"/>
                      </a:lnTo>
                      <a:lnTo>
                        <a:pt x="102" y="5"/>
                      </a:lnTo>
                      <a:lnTo>
                        <a:pt x="107" y="5"/>
                      </a:lnTo>
                      <a:lnTo>
                        <a:pt x="103" y="5"/>
                      </a:lnTo>
                      <a:lnTo>
                        <a:pt x="104" y="5"/>
                      </a:lnTo>
                      <a:lnTo>
                        <a:pt x="107" y="2"/>
                      </a:lnTo>
                      <a:lnTo>
                        <a:pt x="107" y="15"/>
                      </a:lnTo>
                      <a:lnTo>
                        <a:pt x="106" y="31"/>
                      </a:lnTo>
                      <a:lnTo>
                        <a:pt x="105" y="47"/>
                      </a:lnTo>
                      <a:lnTo>
                        <a:pt x="103" y="66"/>
                      </a:lnTo>
                      <a:lnTo>
                        <a:pt x="102" y="83"/>
                      </a:lnTo>
                      <a:lnTo>
                        <a:pt x="101" y="100"/>
                      </a:lnTo>
                      <a:lnTo>
                        <a:pt x="105" y="95"/>
                      </a:lnTo>
                      <a:lnTo>
                        <a:pt x="111" y="88"/>
                      </a:lnTo>
                      <a:lnTo>
                        <a:pt x="118" y="80"/>
                      </a:lnTo>
                      <a:lnTo>
                        <a:pt x="123" y="78"/>
                      </a:lnTo>
                      <a:lnTo>
                        <a:pt x="129" y="76"/>
                      </a:lnTo>
                      <a:lnTo>
                        <a:pt x="134" y="79"/>
                      </a:lnTo>
                      <a:lnTo>
                        <a:pt x="139" y="79"/>
                      </a:lnTo>
                      <a:lnTo>
                        <a:pt x="146" y="81"/>
                      </a:lnTo>
                      <a:lnTo>
                        <a:pt x="154" y="83"/>
                      </a:lnTo>
                      <a:lnTo>
                        <a:pt x="162" y="83"/>
                      </a:lnTo>
                      <a:lnTo>
                        <a:pt x="169" y="81"/>
                      </a:lnTo>
                      <a:lnTo>
                        <a:pt x="176" y="81"/>
                      </a:lnTo>
                      <a:lnTo>
                        <a:pt x="182" y="83"/>
                      </a:lnTo>
                      <a:lnTo>
                        <a:pt x="188" y="88"/>
                      </a:lnTo>
                      <a:lnTo>
                        <a:pt x="195" y="93"/>
                      </a:lnTo>
                      <a:lnTo>
                        <a:pt x="200" y="98"/>
                      </a:lnTo>
                      <a:lnTo>
                        <a:pt x="205" y="104"/>
                      </a:lnTo>
                      <a:lnTo>
                        <a:pt x="211" y="112"/>
                      </a:lnTo>
                      <a:lnTo>
                        <a:pt x="214" y="117"/>
                      </a:lnTo>
                      <a:lnTo>
                        <a:pt x="220" y="129"/>
                      </a:lnTo>
                      <a:lnTo>
                        <a:pt x="223" y="142"/>
                      </a:lnTo>
                      <a:lnTo>
                        <a:pt x="228" y="155"/>
                      </a:lnTo>
                      <a:lnTo>
                        <a:pt x="223" y="156"/>
                      </a:lnTo>
                      <a:lnTo>
                        <a:pt x="217" y="154"/>
                      </a:lnTo>
                      <a:lnTo>
                        <a:pt x="210" y="152"/>
                      </a:lnTo>
                      <a:lnTo>
                        <a:pt x="205" y="150"/>
                      </a:lnTo>
                      <a:lnTo>
                        <a:pt x="200" y="147"/>
                      </a:lnTo>
                      <a:lnTo>
                        <a:pt x="195" y="143"/>
                      </a:lnTo>
                      <a:lnTo>
                        <a:pt x="189" y="138"/>
                      </a:lnTo>
                      <a:lnTo>
                        <a:pt x="184" y="135"/>
                      </a:lnTo>
                      <a:lnTo>
                        <a:pt x="179" y="133"/>
                      </a:lnTo>
                      <a:lnTo>
                        <a:pt x="171" y="131"/>
                      </a:lnTo>
                      <a:lnTo>
                        <a:pt x="162" y="129"/>
                      </a:lnTo>
                      <a:lnTo>
                        <a:pt x="154" y="126"/>
                      </a:lnTo>
                      <a:lnTo>
                        <a:pt x="146" y="124"/>
                      </a:lnTo>
                      <a:lnTo>
                        <a:pt x="138" y="122"/>
                      </a:lnTo>
                      <a:lnTo>
                        <a:pt x="132" y="121"/>
                      </a:lnTo>
                      <a:lnTo>
                        <a:pt x="128" y="120"/>
                      </a:lnTo>
                      <a:lnTo>
                        <a:pt x="122" y="120"/>
                      </a:lnTo>
                      <a:lnTo>
                        <a:pt x="116" y="121"/>
                      </a:lnTo>
                      <a:lnTo>
                        <a:pt x="112" y="122"/>
                      </a:lnTo>
                      <a:lnTo>
                        <a:pt x="107" y="125"/>
                      </a:lnTo>
                      <a:lnTo>
                        <a:pt x="100" y="129"/>
                      </a:lnTo>
                      <a:lnTo>
                        <a:pt x="105" y="135"/>
                      </a:lnTo>
                      <a:lnTo>
                        <a:pt x="111" y="140"/>
                      </a:lnTo>
                      <a:lnTo>
                        <a:pt x="116" y="147"/>
                      </a:lnTo>
                      <a:lnTo>
                        <a:pt x="122" y="150"/>
                      </a:lnTo>
                      <a:lnTo>
                        <a:pt x="129" y="155"/>
                      </a:lnTo>
                      <a:lnTo>
                        <a:pt x="133" y="158"/>
                      </a:lnTo>
                      <a:lnTo>
                        <a:pt x="139" y="159"/>
                      </a:lnTo>
                      <a:lnTo>
                        <a:pt x="147" y="162"/>
                      </a:lnTo>
                      <a:lnTo>
                        <a:pt x="154" y="165"/>
                      </a:lnTo>
                      <a:lnTo>
                        <a:pt x="161" y="167"/>
                      </a:lnTo>
                      <a:lnTo>
                        <a:pt x="168" y="169"/>
                      </a:lnTo>
                      <a:lnTo>
                        <a:pt x="174" y="170"/>
                      </a:lnTo>
                      <a:lnTo>
                        <a:pt x="181" y="174"/>
                      </a:lnTo>
                      <a:lnTo>
                        <a:pt x="187" y="175"/>
                      </a:lnTo>
                      <a:lnTo>
                        <a:pt x="191" y="179"/>
                      </a:lnTo>
                      <a:lnTo>
                        <a:pt x="197" y="186"/>
                      </a:lnTo>
                      <a:lnTo>
                        <a:pt x="202" y="193"/>
                      </a:lnTo>
                      <a:lnTo>
                        <a:pt x="206" y="202"/>
                      </a:lnTo>
                      <a:lnTo>
                        <a:pt x="212" y="212"/>
                      </a:lnTo>
                      <a:lnTo>
                        <a:pt x="214" y="218"/>
                      </a:lnTo>
                      <a:lnTo>
                        <a:pt x="217" y="229"/>
                      </a:lnTo>
                      <a:lnTo>
                        <a:pt x="219" y="240"/>
                      </a:lnTo>
                      <a:lnTo>
                        <a:pt x="221" y="253"/>
                      </a:lnTo>
                      <a:lnTo>
                        <a:pt x="224" y="262"/>
                      </a:lnTo>
                      <a:lnTo>
                        <a:pt x="219" y="257"/>
                      </a:lnTo>
                      <a:lnTo>
                        <a:pt x="212" y="250"/>
                      </a:lnTo>
                      <a:lnTo>
                        <a:pt x="206" y="245"/>
                      </a:lnTo>
                      <a:lnTo>
                        <a:pt x="200" y="238"/>
                      </a:lnTo>
                      <a:lnTo>
                        <a:pt x="194" y="231"/>
                      </a:lnTo>
                      <a:lnTo>
                        <a:pt x="188" y="226"/>
                      </a:lnTo>
                      <a:lnTo>
                        <a:pt x="182" y="219"/>
                      </a:lnTo>
                      <a:lnTo>
                        <a:pt x="176" y="213"/>
                      </a:lnTo>
                      <a:lnTo>
                        <a:pt x="169" y="206"/>
                      </a:lnTo>
                      <a:lnTo>
                        <a:pt x="163" y="199"/>
                      </a:lnTo>
                      <a:lnTo>
                        <a:pt x="158" y="194"/>
                      </a:lnTo>
                      <a:lnTo>
                        <a:pt x="151" y="187"/>
                      </a:lnTo>
                      <a:lnTo>
                        <a:pt x="145" y="182"/>
                      </a:lnTo>
                      <a:lnTo>
                        <a:pt x="139" y="177"/>
                      </a:lnTo>
                      <a:lnTo>
                        <a:pt x="133" y="172"/>
                      </a:lnTo>
                      <a:lnTo>
                        <a:pt x="129" y="170"/>
                      </a:lnTo>
                      <a:lnTo>
                        <a:pt x="125" y="166"/>
                      </a:lnTo>
                      <a:lnTo>
                        <a:pt x="119" y="162"/>
                      </a:lnTo>
                      <a:lnTo>
                        <a:pt x="115" y="158"/>
                      </a:lnTo>
                      <a:lnTo>
                        <a:pt x="111" y="159"/>
                      </a:lnTo>
                      <a:lnTo>
                        <a:pt x="107" y="162"/>
                      </a:lnTo>
                      <a:lnTo>
                        <a:pt x="103" y="161"/>
                      </a:lnTo>
                      <a:lnTo>
                        <a:pt x="99" y="158"/>
                      </a:lnTo>
                      <a:lnTo>
                        <a:pt x="98" y="170"/>
                      </a:lnTo>
                      <a:lnTo>
                        <a:pt x="97" y="185"/>
                      </a:lnTo>
                      <a:lnTo>
                        <a:pt x="100" y="197"/>
                      </a:lnTo>
                      <a:lnTo>
                        <a:pt x="102" y="211"/>
                      </a:lnTo>
                      <a:lnTo>
                        <a:pt x="107" y="220"/>
                      </a:lnTo>
                      <a:lnTo>
                        <a:pt x="111" y="231"/>
                      </a:lnTo>
                      <a:lnTo>
                        <a:pt x="115" y="245"/>
                      </a:lnTo>
                      <a:lnTo>
                        <a:pt x="119" y="259"/>
                      </a:lnTo>
                      <a:lnTo>
                        <a:pt x="123" y="268"/>
                      </a:lnTo>
                      <a:lnTo>
                        <a:pt x="127" y="278"/>
                      </a:lnTo>
                      <a:lnTo>
                        <a:pt x="131" y="297"/>
                      </a:lnTo>
                      <a:lnTo>
                        <a:pt x="132" y="312"/>
                      </a:lnTo>
                      <a:lnTo>
                        <a:pt x="135" y="331"/>
                      </a:lnTo>
                      <a:lnTo>
                        <a:pt x="138" y="349"/>
                      </a:lnTo>
                      <a:lnTo>
                        <a:pt x="125" y="349"/>
                      </a:lnTo>
                      <a:lnTo>
                        <a:pt x="122" y="349"/>
                      </a:lnTo>
                      <a:lnTo>
                        <a:pt x="114" y="328"/>
                      </a:lnTo>
                      <a:lnTo>
                        <a:pt x="108" y="307"/>
                      </a:lnTo>
                      <a:lnTo>
                        <a:pt x="103" y="290"/>
                      </a:lnTo>
                      <a:lnTo>
                        <a:pt x="100" y="273"/>
                      </a:lnTo>
                      <a:lnTo>
                        <a:pt x="98" y="255"/>
                      </a:lnTo>
                      <a:lnTo>
                        <a:pt x="95" y="236"/>
                      </a:lnTo>
                      <a:lnTo>
                        <a:pt x="90" y="209"/>
                      </a:lnTo>
                      <a:lnTo>
                        <a:pt x="87" y="200"/>
                      </a:lnTo>
                      <a:lnTo>
                        <a:pt x="84" y="184"/>
                      </a:lnTo>
                      <a:lnTo>
                        <a:pt x="81" y="177"/>
                      </a:lnTo>
                      <a:lnTo>
                        <a:pt x="78" y="179"/>
                      </a:lnTo>
                      <a:lnTo>
                        <a:pt x="75" y="181"/>
                      </a:lnTo>
                      <a:lnTo>
                        <a:pt x="74" y="191"/>
                      </a:lnTo>
                      <a:lnTo>
                        <a:pt x="74" y="186"/>
                      </a:lnTo>
                      <a:lnTo>
                        <a:pt x="74" y="192"/>
                      </a:lnTo>
                      <a:lnTo>
                        <a:pt x="73" y="197"/>
                      </a:lnTo>
                      <a:lnTo>
                        <a:pt x="72" y="198"/>
                      </a:lnTo>
                      <a:lnTo>
                        <a:pt x="74" y="197"/>
                      </a:lnTo>
                      <a:lnTo>
                        <a:pt x="73" y="194"/>
                      </a:lnTo>
                      <a:lnTo>
                        <a:pt x="74" y="189"/>
                      </a:lnTo>
                      <a:lnTo>
                        <a:pt x="74" y="186"/>
                      </a:lnTo>
                      <a:lnTo>
                        <a:pt x="74" y="187"/>
                      </a:lnTo>
                      <a:lnTo>
                        <a:pt x="74" y="192"/>
                      </a:lnTo>
                      <a:lnTo>
                        <a:pt x="75" y="197"/>
                      </a:lnTo>
                      <a:lnTo>
                        <a:pt x="73" y="198"/>
                      </a:lnTo>
                      <a:lnTo>
                        <a:pt x="70" y="206"/>
                      </a:lnTo>
                      <a:lnTo>
                        <a:pt x="65" y="218"/>
                      </a:lnTo>
                      <a:lnTo>
                        <a:pt x="61" y="227"/>
                      </a:lnTo>
                      <a:lnTo>
                        <a:pt x="58" y="236"/>
                      </a:lnTo>
                      <a:lnTo>
                        <a:pt x="54" y="248"/>
                      </a:lnTo>
                      <a:lnTo>
                        <a:pt x="51" y="257"/>
                      </a:lnTo>
                      <a:lnTo>
                        <a:pt x="47" y="268"/>
                      </a:lnTo>
                      <a:lnTo>
                        <a:pt x="43" y="280"/>
                      </a:lnTo>
                      <a:lnTo>
                        <a:pt x="40" y="293"/>
                      </a:lnTo>
                      <a:lnTo>
                        <a:pt x="36" y="307"/>
                      </a:lnTo>
                      <a:lnTo>
                        <a:pt x="32" y="322"/>
                      </a:lnTo>
                      <a:lnTo>
                        <a:pt x="29" y="339"/>
                      </a:lnTo>
                      <a:lnTo>
                        <a:pt x="24" y="357"/>
                      </a:lnTo>
                      <a:lnTo>
                        <a:pt x="26" y="335"/>
                      </a:lnTo>
                      <a:lnTo>
                        <a:pt x="27" y="321"/>
                      </a:lnTo>
                      <a:lnTo>
                        <a:pt x="28" y="304"/>
                      </a:lnTo>
                      <a:lnTo>
                        <a:pt x="29" y="295"/>
                      </a:lnTo>
                      <a:lnTo>
                        <a:pt x="31" y="287"/>
                      </a:lnTo>
                      <a:lnTo>
                        <a:pt x="33" y="273"/>
                      </a:lnTo>
                      <a:lnTo>
                        <a:pt x="36" y="260"/>
                      </a:lnTo>
                      <a:lnTo>
                        <a:pt x="38" y="249"/>
                      </a:lnTo>
                      <a:lnTo>
                        <a:pt x="43" y="236"/>
                      </a:lnTo>
                      <a:lnTo>
                        <a:pt x="47" y="224"/>
                      </a:lnTo>
                      <a:lnTo>
                        <a:pt x="52" y="211"/>
                      </a:lnTo>
                      <a:lnTo>
                        <a:pt x="56" y="197"/>
                      </a:lnTo>
                      <a:lnTo>
                        <a:pt x="59" y="189"/>
                      </a:lnTo>
                      <a:lnTo>
                        <a:pt x="63" y="181"/>
                      </a:lnTo>
                      <a:lnTo>
                        <a:pt x="68" y="172"/>
                      </a:lnTo>
                      <a:lnTo>
                        <a:pt x="73" y="164"/>
                      </a:lnTo>
                      <a:lnTo>
                        <a:pt x="77" y="154"/>
                      </a:lnTo>
                      <a:lnTo>
                        <a:pt x="82" y="143"/>
                      </a:lnTo>
                      <a:lnTo>
                        <a:pt x="80" y="139"/>
                      </a:lnTo>
                      <a:lnTo>
                        <a:pt x="76" y="133"/>
                      </a:lnTo>
                      <a:lnTo>
                        <a:pt x="73" y="129"/>
                      </a:lnTo>
                      <a:lnTo>
                        <a:pt x="70" y="132"/>
                      </a:lnTo>
                      <a:lnTo>
                        <a:pt x="65" y="139"/>
                      </a:lnTo>
                      <a:lnTo>
                        <a:pt x="60" y="147"/>
                      </a:lnTo>
                      <a:lnTo>
                        <a:pt x="55" y="154"/>
                      </a:lnTo>
                      <a:lnTo>
                        <a:pt x="51" y="164"/>
                      </a:lnTo>
                      <a:lnTo>
                        <a:pt x="45" y="177"/>
                      </a:lnTo>
                      <a:lnTo>
                        <a:pt x="40" y="189"/>
                      </a:lnTo>
                      <a:lnTo>
                        <a:pt x="36" y="199"/>
                      </a:lnTo>
                      <a:lnTo>
                        <a:pt x="31" y="207"/>
                      </a:lnTo>
                      <a:lnTo>
                        <a:pt x="27" y="218"/>
                      </a:lnTo>
                      <a:lnTo>
                        <a:pt x="22" y="230"/>
                      </a:lnTo>
                      <a:lnTo>
                        <a:pt x="18" y="243"/>
                      </a:lnTo>
                      <a:lnTo>
                        <a:pt x="14" y="255"/>
                      </a:lnTo>
                      <a:lnTo>
                        <a:pt x="9" y="268"/>
                      </a:lnTo>
                      <a:lnTo>
                        <a:pt x="5" y="282"/>
                      </a:lnTo>
                      <a:lnTo>
                        <a:pt x="0" y="298"/>
                      </a:lnTo>
                      <a:lnTo>
                        <a:pt x="2" y="278"/>
                      </a:lnTo>
                      <a:lnTo>
                        <a:pt x="4" y="262"/>
                      </a:lnTo>
                      <a:lnTo>
                        <a:pt x="5" y="248"/>
                      </a:lnTo>
                      <a:lnTo>
                        <a:pt x="6" y="244"/>
                      </a:lnTo>
                      <a:lnTo>
                        <a:pt x="9" y="238"/>
                      </a:lnTo>
                      <a:lnTo>
                        <a:pt x="13" y="229"/>
                      </a:lnTo>
                      <a:lnTo>
                        <a:pt x="17" y="219"/>
                      </a:lnTo>
                      <a:lnTo>
                        <a:pt x="22" y="209"/>
                      </a:lnTo>
                      <a:lnTo>
                        <a:pt x="27" y="199"/>
                      </a:lnTo>
                      <a:lnTo>
                        <a:pt x="33" y="187"/>
                      </a:lnTo>
                      <a:lnTo>
                        <a:pt x="37" y="179"/>
                      </a:lnTo>
                      <a:lnTo>
                        <a:pt x="43" y="170"/>
                      </a:lnTo>
                      <a:lnTo>
                        <a:pt x="49" y="159"/>
                      </a:lnTo>
                      <a:lnTo>
                        <a:pt x="55" y="149"/>
                      </a:lnTo>
                      <a:lnTo>
                        <a:pt x="60" y="142"/>
                      </a:lnTo>
                      <a:lnTo>
                        <a:pt x="70" y="130"/>
                      </a:lnTo>
                      <a:lnTo>
                        <a:pt x="75" y="125"/>
                      </a:lnTo>
                      <a:lnTo>
                        <a:pt x="78" y="123"/>
                      </a:lnTo>
                      <a:lnTo>
                        <a:pt x="73" y="117"/>
                      </a:lnTo>
                      <a:lnTo>
                        <a:pt x="67" y="108"/>
                      </a:lnTo>
                      <a:lnTo>
                        <a:pt x="62" y="99"/>
                      </a:lnTo>
                      <a:lnTo>
                        <a:pt x="57" y="92"/>
                      </a:lnTo>
                      <a:lnTo>
                        <a:pt x="52" y="85"/>
                      </a:lnTo>
                      <a:lnTo>
                        <a:pt x="47" y="78"/>
                      </a:lnTo>
                      <a:lnTo>
                        <a:pt x="43" y="71"/>
                      </a:lnTo>
                      <a:lnTo>
                        <a:pt x="37" y="59"/>
                      </a:lnTo>
                      <a:lnTo>
                        <a:pt x="32" y="48"/>
                      </a:lnTo>
                      <a:lnTo>
                        <a:pt x="26" y="38"/>
                      </a:lnTo>
                      <a:lnTo>
                        <a:pt x="19" y="26"/>
                      </a:lnTo>
                      <a:lnTo>
                        <a:pt x="14" y="19"/>
                      </a:lnTo>
                      <a:lnTo>
                        <a:pt x="11" y="12"/>
                      </a:lnTo>
                      <a:lnTo>
                        <a:pt x="7" y="4"/>
                      </a:lnTo>
                      <a:lnTo>
                        <a:pt x="14" y="5"/>
                      </a:lnTo>
                      <a:lnTo>
                        <a:pt x="14" y="5"/>
                      </a:lnTo>
                      <a:lnTo>
                        <a:pt x="14" y="5"/>
                      </a:lnTo>
                      <a:lnTo>
                        <a:pt x="14" y="5"/>
                      </a:lnTo>
                      <a:lnTo>
                        <a:pt x="14" y="5"/>
                      </a:lnTo>
                      <a:lnTo>
                        <a:pt x="14" y="5"/>
                      </a:lnTo>
                      <a:lnTo>
                        <a:pt x="14" y="5"/>
                      </a:lnTo>
                      <a:lnTo>
                        <a:pt x="14" y="5"/>
                      </a:lnTo>
                      <a:lnTo>
                        <a:pt x="27" y="5"/>
                      </a:lnTo>
                      <a:lnTo>
                        <a:pt x="27" y="5"/>
                      </a:lnTo>
                      <a:lnTo>
                        <a:pt x="27" y="5"/>
                      </a:lnTo>
                      <a:lnTo>
                        <a:pt x="27" y="5"/>
                      </a:lnTo>
                      <a:lnTo>
                        <a:pt x="27" y="5"/>
                      </a:lnTo>
                      <a:lnTo>
                        <a:pt x="31" y="10"/>
                      </a:lnTo>
                      <a:lnTo>
                        <a:pt x="37" y="22"/>
                      </a:lnTo>
                      <a:lnTo>
                        <a:pt x="43" y="31"/>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37596" name="Group 28"/>
                <p:cNvGrpSpPr>
                  <a:grpSpLocks/>
                </p:cNvGrpSpPr>
                <p:nvPr/>
              </p:nvGrpSpPr>
              <p:grpSpPr bwMode="auto">
                <a:xfrm>
                  <a:off x="1985" y="1419"/>
                  <a:ext cx="465" cy="349"/>
                  <a:chOff x="1985" y="1419"/>
                  <a:chExt cx="465" cy="349"/>
                </a:xfrm>
              </p:grpSpPr>
              <p:sp>
                <p:nvSpPr>
                  <p:cNvPr id="237597" name="Freeform 29"/>
                  <p:cNvSpPr>
                    <a:spLocks/>
                  </p:cNvSpPr>
                  <p:nvPr/>
                </p:nvSpPr>
                <p:spPr bwMode="ltGray">
                  <a:xfrm>
                    <a:off x="2030" y="1419"/>
                    <a:ext cx="420" cy="326"/>
                  </a:xfrm>
                  <a:custGeom>
                    <a:avLst/>
                    <a:gdLst>
                      <a:gd name="T0" fmla="*/ 159 w 420"/>
                      <a:gd name="T1" fmla="*/ 41 h 326"/>
                      <a:gd name="T2" fmla="*/ 193 w 420"/>
                      <a:gd name="T3" fmla="*/ 13 h 326"/>
                      <a:gd name="T4" fmla="*/ 233 w 420"/>
                      <a:gd name="T5" fmla="*/ 2 h 326"/>
                      <a:gd name="T6" fmla="*/ 279 w 420"/>
                      <a:gd name="T7" fmla="*/ 2 h 326"/>
                      <a:gd name="T8" fmla="*/ 290 w 420"/>
                      <a:gd name="T9" fmla="*/ 6 h 326"/>
                      <a:gd name="T10" fmla="*/ 260 w 420"/>
                      <a:gd name="T11" fmla="*/ 14 h 326"/>
                      <a:gd name="T12" fmla="*/ 225 w 420"/>
                      <a:gd name="T13" fmla="*/ 25 h 326"/>
                      <a:gd name="T14" fmla="*/ 186 w 420"/>
                      <a:gd name="T15" fmla="*/ 52 h 326"/>
                      <a:gd name="T16" fmla="*/ 183 w 420"/>
                      <a:gd name="T17" fmla="*/ 89 h 326"/>
                      <a:gd name="T18" fmla="*/ 240 w 420"/>
                      <a:gd name="T19" fmla="*/ 66 h 326"/>
                      <a:gd name="T20" fmla="*/ 288 w 420"/>
                      <a:gd name="T21" fmla="*/ 64 h 326"/>
                      <a:gd name="T22" fmla="*/ 338 w 420"/>
                      <a:gd name="T23" fmla="*/ 69 h 326"/>
                      <a:gd name="T24" fmla="*/ 397 w 420"/>
                      <a:gd name="T25" fmla="*/ 75 h 326"/>
                      <a:gd name="T26" fmla="*/ 398 w 420"/>
                      <a:gd name="T27" fmla="*/ 76 h 326"/>
                      <a:gd name="T28" fmla="*/ 341 w 420"/>
                      <a:gd name="T29" fmla="*/ 79 h 326"/>
                      <a:gd name="T30" fmla="*/ 288 w 420"/>
                      <a:gd name="T31" fmla="*/ 80 h 326"/>
                      <a:gd name="T32" fmla="*/ 242 w 420"/>
                      <a:gd name="T33" fmla="*/ 86 h 326"/>
                      <a:gd name="T34" fmla="*/ 191 w 420"/>
                      <a:gd name="T35" fmla="*/ 98 h 326"/>
                      <a:gd name="T36" fmla="*/ 212 w 420"/>
                      <a:gd name="T37" fmla="*/ 118 h 326"/>
                      <a:gd name="T38" fmla="*/ 227 w 420"/>
                      <a:gd name="T39" fmla="*/ 136 h 326"/>
                      <a:gd name="T40" fmla="*/ 175 w 420"/>
                      <a:gd name="T41" fmla="*/ 119 h 326"/>
                      <a:gd name="T42" fmla="*/ 165 w 420"/>
                      <a:gd name="T43" fmla="*/ 129 h 326"/>
                      <a:gd name="T44" fmla="*/ 221 w 420"/>
                      <a:gd name="T45" fmla="*/ 138 h 326"/>
                      <a:gd name="T46" fmla="*/ 269 w 420"/>
                      <a:gd name="T47" fmla="*/ 150 h 326"/>
                      <a:gd name="T48" fmla="*/ 306 w 420"/>
                      <a:gd name="T49" fmla="*/ 181 h 326"/>
                      <a:gd name="T50" fmla="*/ 335 w 420"/>
                      <a:gd name="T51" fmla="*/ 223 h 326"/>
                      <a:gd name="T52" fmla="*/ 329 w 420"/>
                      <a:gd name="T53" fmla="*/ 231 h 326"/>
                      <a:gd name="T54" fmla="*/ 290 w 420"/>
                      <a:gd name="T55" fmla="*/ 204 h 326"/>
                      <a:gd name="T56" fmla="*/ 248 w 420"/>
                      <a:gd name="T57" fmla="*/ 174 h 326"/>
                      <a:gd name="T58" fmla="*/ 202 w 420"/>
                      <a:gd name="T59" fmla="*/ 154 h 326"/>
                      <a:gd name="T60" fmla="*/ 173 w 420"/>
                      <a:gd name="T61" fmla="*/ 148 h 326"/>
                      <a:gd name="T62" fmla="*/ 196 w 420"/>
                      <a:gd name="T63" fmla="*/ 181 h 326"/>
                      <a:gd name="T64" fmla="*/ 227 w 420"/>
                      <a:gd name="T65" fmla="*/ 223 h 326"/>
                      <a:gd name="T66" fmla="*/ 244 w 420"/>
                      <a:gd name="T67" fmla="*/ 262 h 326"/>
                      <a:gd name="T68" fmla="*/ 243 w 420"/>
                      <a:gd name="T69" fmla="*/ 299 h 326"/>
                      <a:gd name="T70" fmla="*/ 222 w 420"/>
                      <a:gd name="T71" fmla="*/ 259 h 326"/>
                      <a:gd name="T72" fmla="*/ 199 w 420"/>
                      <a:gd name="T73" fmla="*/ 215 h 326"/>
                      <a:gd name="T74" fmla="*/ 173 w 420"/>
                      <a:gd name="T75" fmla="*/ 177 h 326"/>
                      <a:gd name="T76" fmla="*/ 150 w 420"/>
                      <a:gd name="T77" fmla="*/ 142 h 326"/>
                      <a:gd name="T78" fmla="*/ 109 w 420"/>
                      <a:gd name="T79" fmla="*/ 162 h 326"/>
                      <a:gd name="T80" fmla="*/ 77 w 420"/>
                      <a:gd name="T81" fmla="*/ 210 h 326"/>
                      <a:gd name="T82" fmla="*/ 49 w 420"/>
                      <a:gd name="T83" fmla="*/ 260 h 326"/>
                      <a:gd name="T84" fmla="*/ 18 w 420"/>
                      <a:gd name="T85" fmla="*/ 306 h 326"/>
                      <a:gd name="T86" fmla="*/ 8 w 420"/>
                      <a:gd name="T87" fmla="*/ 301 h 326"/>
                      <a:gd name="T88" fmla="*/ 45 w 420"/>
                      <a:gd name="T89" fmla="*/ 243 h 326"/>
                      <a:gd name="T90" fmla="*/ 78 w 420"/>
                      <a:gd name="T91" fmla="*/ 198 h 326"/>
                      <a:gd name="T92" fmla="*/ 107 w 420"/>
                      <a:gd name="T93" fmla="*/ 154 h 326"/>
                      <a:gd name="T94" fmla="*/ 132 w 420"/>
                      <a:gd name="T95" fmla="*/ 120 h 326"/>
                      <a:gd name="T96" fmla="*/ 95 w 420"/>
                      <a:gd name="T97" fmla="*/ 79 h 326"/>
                      <a:gd name="T98" fmla="*/ 42 w 420"/>
                      <a:gd name="T99" fmla="*/ 57 h 326"/>
                      <a:gd name="T100" fmla="*/ 19 w 420"/>
                      <a:gd name="T101" fmla="*/ 45 h 326"/>
                      <a:gd name="T102" fmla="*/ 60 w 420"/>
                      <a:gd name="T103" fmla="*/ 58 h 326"/>
                      <a:gd name="T104" fmla="*/ 116 w 420"/>
                      <a:gd name="T105" fmla="*/ 8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20" h="326">
                        <a:moveTo>
                          <a:pt x="132" y="83"/>
                        </a:moveTo>
                        <a:lnTo>
                          <a:pt x="135" y="74"/>
                        </a:lnTo>
                        <a:lnTo>
                          <a:pt x="140" y="65"/>
                        </a:lnTo>
                        <a:lnTo>
                          <a:pt x="146" y="57"/>
                        </a:lnTo>
                        <a:lnTo>
                          <a:pt x="152" y="48"/>
                        </a:lnTo>
                        <a:lnTo>
                          <a:pt x="159" y="41"/>
                        </a:lnTo>
                        <a:lnTo>
                          <a:pt x="164" y="34"/>
                        </a:lnTo>
                        <a:lnTo>
                          <a:pt x="170" y="29"/>
                        </a:lnTo>
                        <a:lnTo>
                          <a:pt x="176" y="25"/>
                        </a:lnTo>
                        <a:lnTo>
                          <a:pt x="181" y="20"/>
                        </a:lnTo>
                        <a:lnTo>
                          <a:pt x="187" y="17"/>
                        </a:lnTo>
                        <a:lnTo>
                          <a:pt x="193" y="13"/>
                        </a:lnTo>
                        <a:lnTo>
                          <a:pt x="199" y="10"/>
                        </a:lnTo>
                        <a:lnTo>
                          <a:pt x="204" y="8"/>
                        </a:lnTo>
                        <a:lnTo>
                          <a:pt x="212" y="6"/>
                        </a:lnTo>
                        <a:lnTo>
                          <a:pt x="220" y="5"/>
                        </a:lnTo>
                        <a:lnTo>
                          <a:pt x="226" y="3"/>
                        </a:lnTo>
                        <a:lnTo>
                          <a:pt x="233" y="2"/>
                        </a:lnTo>
                        <a:lnTo>
                          <a:pt x="241" y="2"/>
                        </a:lnTo>
                        <a:lnTo>
                          <a:pt x="248" y="1"/>
                        </a:lnTo>
                        <a:lnTo>
                          <a:pt x="258" y="1"/>
                        </a:lnTo>
                        <a:lnTo>
                          <a:pt x="265" y="1"/>
                        </a:lnTo>
                        <a:lnTo>
                          <a:pt x="272" y="2"/>
                        </a:lnTo>
                        <a:lnTo>
                          <a:pt x="279" y="2"/>
                        </a:lnTo>
                        <a:lnTo>
                          <a:pt x="285" y="1"/>
                        </a:lnTo>
                        <a:lnTo>
                          <a:pt x="293" y="1"/>
                        </a:lnTo>
                        <a:lnTo>
                          <a:pt x="300" y="0"/>
                        </a:lnTo>
                        <a:lnTo>
                          <a:pt x="296" y="2"/>
                        </a:lnTo>
                        <a:lnTo>
                          <a:pt x="293" y="3"/>
                        </a:lnTo>
                        <a:lnTo>
                          <a:pt x="290" y="6"/>
                        </a:lnTo>
                        <a:lnTo>
                          <a:pt x="287" y="10"/>
                        </a:lnTo>
                        <a:lnTo>
                          <a:pt x="281" y="10"/>
                        </a:lnTo>
                        <a:lnTo>
                          <a:pt x="275" y="10"/>
                        </a:lnTo>
                        <a:lnTo>
                          <a:pt x="270" y="11"/>
                        </a:lnTo>
                        <a:lnTo>
                          <a:pt x="265" y="12"/>
                        </a:lnTo>
                        <a:lnTo>
                          <a:pt x="260" y="14"/>
                        </a:lnTo>
                        <a:lnTo>
                          <a:pt x="254" y="15"/>
                        </a:lnTo>
                        <a:lnTo>
                          <a:pt x="248" y="17"/>
                        </a:lnTo>
                        <a:lnTo>
                          <a:pt x="242" y="19"/>
                        </a:lnTo>
                        <a:lnTo>
                          <a:pt x="236" y="20"/>
                        </a:lnTo>
                        <a:lnTo>
                          <a:pt x="231" y="22"/>
                        </a:lnTo>
                        <a:lnTo>
                          <a:pt x="225" y="25"/>
                        </a:lnTo>
                        <a:lnTo>
                          <a:pt x="218" y="28"/>
                        </a:lnTo>
                        <a:lnTo>
                          <a:pt x="212" y="31"/>
                        </a:lnTo>
                        <a:lnTo>
                          <a:pt x="205" y="35"/>
                        </a:lnTo>
                        <a:lnTo>
                          <a:pt x="199" y="39"/>
                        </a:lnTo>
                        <a:lnTo>
                          <a:pt x="192" y="45"/>
                        </a:lnTo>
                        <a:lnTo>
                          <a:pt x="186" y="52"/>
                        </a:lnTo>
                        <a:lnTo>
                          <a:pt x="180" y="61"/>
                        </a:lnTo>
                        <a:lnTo>
                          <a:pt x="173" y="73"/>
                        </a:lnTo>
                        <a:lnTo>
                          <a:pt x="167" y="86"/>
                        </a:lnTo>
                        <a:lnTo>
                          <a:pt x="159" y="101"/>
                        </a:lnTo>
                        <a:lnTo>
                          <a:pt x="172" y="95"/>
                        </a:lnTo>
                        <a:lnTo>
                          <a:pt x="183" y="89"/>
                        </a:lnTo>
                        <a:lnTo>
                          <a:pt x="197" y="82"/>
                        </a:lnTo>
                        <a:lnTo>
                          <a:pt x="212" y="75"/>
                        </a:lnTo>
                        <a:lnTo>
                          <a:pt x="218" y="73"/>
                        </a:lnTo>
                        <a:lnTo>
                          <a:pt x="225" y="70"/>
                        </a:lnTo>
                        <a:lnTo>
                          <a:pt x="232" y="69"/>
                        </a:lnTo>
                        <a:lnTo>
                          <a:pt x="240" y="66"/>
                        </a:lnTo>
                        <a:lnTo>
                          <a:pt x="249" y="65"/>
                        </a:lnTo>
                        <a:lnTo>
                          <a:pt x="256" y="64"/>
                        </a:lnTo>
                        <a:lnTo>
                          <a:pt x="263" y="64"/>
                        </a:lnTo>
                        <a:lnTo>
                          <a:pt x="272" y="63"/>
                        </a:lnTo>
                        <a:lnTo>
                          <a:pt x="281" y="64"/>
                        </a:lnTo>
                        <a:lnTo>
                          <a:pt x="288" y="64"/>
                        </a:lnTo>
                        <a:lnTo>
                          <a:pt x="297" y="65"/>
                        </a:lnTo>
                        <a:lnTo>
                          <a:pt x="305" y="65"/>
                        </a:lnTo>
                        <a:lnTo>
                          <a:pt x="313" y="66"/>
                        </a:lnTo>
                        <a:lnTo>
                          <a:pt x="321" y="67"/>
                        </a:lnTo>
                        <a:lnTo>
                          <a:pt x="329" y="68"/>
                        </a:lnTo>
                        <a:lnTo>
                          <a:pt x="338" y="69"/>
                        </a:lnTo>
                        <a:lnTo>
                          <a:pt x="346" y="69"/>
                        </a:lnTo>
                        <a:lnTo>
                          <a:pt x="354" y="70"/>
                        </a:lnTo>
                        <a:lnTo>
                          <a:pt x="364" y="71"/>
                        </a:lnTo>
                        <a:lnTo>
                          <a:pt x="374" y="72"/>
                        </a:lnTo>
                        <a:lnTo>
                          <a:pt x="383" y="74"/>
                        </a:lnTo>
                        <a:lnTo>
                          <a:pt x="397" y="75"/>
                        </a:lnTo>
                        <a:lnTo>
                          <a:pt x="402" y="75"/>
                        </a:lnTo>
                        <a:lnTo>
                          <a:pt x="406" y="75"/>
                        </a:lnTo>
                        <a:lnTo>
                          <a:pt x="411" y="77"/>
                        </a:lnTo>
                        <a:lnTo>
                          <a:pt x="419" y="80"/>
                        </a:lnTo>
                        <a:lnTo>
                          <a:pt x="404" y="77"/>
                        </a:lnTo>
                        <a:lnTo>
                          <a:pt x="398" y="76"/>
                        </a:lnTo>
                        <a:lnTo>
                          <a:pt x="392" y="76"/>
                        </a:lnTo>
                        <a:lnTo>
                          <a:pt x="379" y="77"/>
                        </a:lnTo>
                        <a:lnTo>
                          <a:pt x="370" y="78"/>
                        </a:lnTo>
                        <a:lnTo>
                          <a:pt x="360" y="78"/>
                        </a:lnTo>
                        <a:lnTo>
                          <a:pt x="350" y="78"/>
                        </a:lnTo>
                        <a:lnTo>
                          <a:pt x="341" y="79"/>
                        </a:lnTo>
                        <a:lnTo>
                          <a:pt x="332" y="79"/>
                        </a:lnTo>
                        <a:lnTo>
                          <a:pt x="325" y="78"/>
                        </a:lnTo>
                        <a:lnTo>
                          <a:pt x="315" y="78"/>
                        </a:lnTo>
                        <a:lnTo>
                          <a:pt x="305" y="78"/>
                        </a:lnTo>
                        <a:lnTo>
                          <a:pt x="296" y="79"/>
                        </a:lnTo>
                        <a:lnTo>
                          <a:pt x="288" y="80"/>
                        </a:lnTo>
                        <a:lnTo>
                          <a:pt x="279" y="80"/>
                        </a:lnTo>
                        <a:lnTo>
                          <a:pt x="272" y="80"/>
                        </a:lnTo>
                        <a:lnTo>
                          <a:pt x="264" y="81"/>
                        </a:lnTo>
                        <a:lnTo>
                          <a:pt x="256" y="83"/>
                        </a:lnTo>
                        <a:lnTo>
                          <a:pt x="249" y="84"/>
                        </a:lnTo>
                        <a:lnTo>
                          <a:pt x="242" y="86"/>
                        </a:lnTo>
                        <a:lnTo>
                          <a:pt x="235" y="87"/>
                        </a:lnTo>
                        <a:lnTo>
                          <a:pt x="227" y="89"/>
                        </a:lnTo>
                        <a:lnTo>
                          <a:pt x="219" y="92"/>
                        </a:lnTo>
                        <a:lnTo>
                          <a:pt x="212" y="93"/>
                        </a:lnTo>
                        <a:lnTo>
                          <a:pt x="199" y="97"/>
                        </a:lnTo>
                        <a:lnTo>
                          <a:pt x="191" y="98"/>
                        </a:lnTo>
                        <a:lnTo>
                          <a:pt x="180" y="104"/>
                        </a:lnTo>
                        <a:lnTo>
                          <a:pt x="164" y="109"/>
                        </a:lnTo>
                        <a:lnTo>
                          <a:pt x="180" y="111"/>
                        </a:lnTo>
                        <a:lnTo>
                          <a:pt x="199" y="112"/>
                        </a:lnTo>
                        <a:lnTo>
                          <a:pt x="203" y="113"/>
                        </a:lnTo>
                        <a:lnTo>
                          <a:pt x="212" y="118"/>
                        </a:lnTo>
                        <a:lnTo>
                          <a:pt x="217" y="120"/>
                        </a:lnTo>
                        <a:lnTo>
                          <a:pt x="223" y="123"/>
                        </a:lnTo>
                        <a:lnTo>
                          <a:pt x="224" y="125"/>
                        </a:lnTo>
                        <a:lnTo>
                          <a:pt x="227" y="130"/>
                        </a:lnTo>
                        <a:lnTo>
                          <a:pt x="233" y="140"/>
                        </a:lnTo>
                        <a:lnTo>
                          <a:pt x="227" y="136"/>
                        </a:lnTo>
                        <a:lnTo>
                          <a:pt x="219" y="131"/>
                        </a:lnTo>
                        <a:lnTo>
                          <a:pt x="212" y="129"/>
                        </a:lnTo>
                        <a:lnTo>
                          <a:pt x="199" y="125"/>
                        </a:lnTo>
                        <a:lnTo>
                          <a:pt x="190" y="123"/>
                        </a:lnTo>
                        <a:lnTo>
                          <a:pt x="180" y="120"/>
                        </a:lnTo>
                        <a:lnTo>
                          <a:pt x="175" y="119"/>
                        </a:lnTo>
                        <a:lnTo>
                          <a:pt x="165" y="120"/>
                        </a:lnTo>
                        <a:lnTo>
                          <a:pt x="158" y="122"/>
                        </a:lnTo>
                        <a:lnTo>
                          <a:pt x="148" y="123"/>
                        </a:lnTo>
                        <a:lnTo>
                          <a:pt x="153" y="125"/>
                        </a:lnTo>
                        <a:lnTo>
                          <a:pt x="158" y="127"/>
                        </a:lnTo>
                        <a:lnTo>
                          <a:pt x="165" y="129"/>
                        </a:lnTo>
                        <a:lnTo>
                          <a:pt x="173" y="129"/>
                        </a:lnTo>
                        <a:lnTo>
                          <a:pt x="186" y="129"/>
                        </a:lnTo>
                        <a:lnTo>
                          <a:pt x="194" y="131"/>
                        </a:lnTo>
                        <a:lnTo>
                          <a:pt x="204" y="133"/>
                        </a:lnTo>
                        <a:lnTo>
                          <a:pt x="212" y="136"/>
                        </a:lnTo>
                        <a:lnTo>
                          <a:pt x="221" y="138"/>
                        </a:lnTo>
                        <a:lnTo>
                          <a:pt x="231" y="141"/>
                        </a:lnTo>
                        <a:lnTo>
                          <a:pt x="240" y="143"/>
                        </a:lnTo>
                        <a:lnTo>
                          <a:pt x="248" y="145"/>
                        </a:lnTo>
                        <a:lnTo>
                          <a:pt x="254" y="146"/>
                        </a:lnTo>
                        <a:lnTo>
                          <a:pt x="261" y="148"/>
                        </a:lnTo>
                        <a:lnTo>
                          <a:pt x="269" y="150"/>
                        </a:lnTo>
                        <a:lnTo>
                          <a:pt x="277" y="154"/>
                        </a:lnTo>
                        <a:lnTo>
                          <a:pt x="285" y="158"/>
                        </a:lnTo>
                        <a:lnTo>
                          <a:pt x="289" y="160"/>
                        </a:lnTo>
                        <a:lnTo>
                          <a:pt x="295" y="167"/>
                        </a:lnTo>
                        <a:lnTo>
                          <a:pt x="302" y="174"/>
                        </a:lnTo>
                        <a:lnTo>
                          <a:pt x="306" y="181"/>
                        </a:lnTo>
                        <a:lnTo>
                          <a:pt x="311" y="188"/>
                        </a:lnTo>
                        <a:lnTo>
                          <a:pt x="316" y="195"/>
                        </a:lnTo>
                        <a:lnTo>
                          <a:pt x="320" y="202"/>
                        </a:lnTo>
                        <a:lnTo>
                          <a:pt x="325" y="208"/>
                        </a:lnTo>
                        <a:lnTo>
                          <a:pt x="329" y="215"/>
                        </a:lnTo>
                        <a:lnTo>
                          <a:pt x="335" y="223"/>
                        </a:lnTo>
                        <a:lnTo>
                          <a:pt x="339" y="232"/>
                        </a:lnTo>
                        <a:lnTo>
                          <a:pt x="345" y="238"/>
                        </a:lnTo>
                        <a:lnTo>
                          <a:pt x="351" y="246"/>
                        </a:lnTo>
                        <a:lnTo>
                          <a:pt x="343" y="240"/>
                        </a:lnTo>
                        <a:lnTo>
                          <a:pt x="337" y="236"/>
                        </a:lnTo>
                        <a:lnTo>
                          <a:pt x="329" y="231"/>
                        </a:lnTo>
                        <a:lnTo>
                          <a:pt x="321" y="225"/>
                        </a:lnTo>
                        <a:lnTo>
                          <a:pt x="315" y="220"/>
                        </a:lnTo>
                        <a:lnTo>
                          <a:pt x="309" y="215"/>
                        </a:lnTo>
                        <a:lnTo>
                          <a:pt x="303" y="212"/>
                        </a:lnTo>
                        <a:lnTo>
                          <a:pt x="297" y="208"/>
                        </a:lnTo>
                        <a:lnTo>
                          <a:pt x="290" y="204"/>
                        </a:lnTo>
                        <a:lnTo>
                          <a:pt x="284" y="200"/>
                        </a:lnTo>
                        <a:lnTo>
                          <a:pt x="278" y="196"/>
                        </a:lnTo>
                        <a:lnTo>
                          <a:pt x="271" y="191"/>
                        </a:lnTo>
                        <a:lnTo>
                          <a:pt x="263" y="186"/>
                        </a:lnTo>
                        <a:lnTo>
                          <a:pt x="255" y="179"/>
                        </a:lnTo>
                        <a:lnTo>
                          <a:pt x="248" y="174"/>
                        </a:lnTo>
                        <a:lnTo>
                          <a:pt x="241" y="170"/>
                        </a:lnTo>
                        <a:lnTo>
                          <a:pt x="234" y="166"/>
                        </a:lnTo>
                        <a:lnTo>
                          <a:pt x="226" y="162"/>
                        </a:lnTo>
                        <a:lnTo>
                          <a:pt x="219" y="159"/>
                        </a:lnTo>
                        <a:lnTo>
                          <a:pt x="212" y="157"/>
                        </a:lnTo>
                        <a:lnTo>
                          <a:pt x="202" y="154"/>
                        </a:lnTo>
                        <a:lnTo>
                          <a:pt x="192" y="151"/>
                        </a:lnTo>
                        <a:lnTo>
                          <a:pt x="185" y="150"/>
                        </a:lnTo>
                        <a:lnTo>
                          <a:pt x="178" y="147"/>
                        </a:lnTo>
                        <a:lnTo>
                          <a:pt x="167" y="142"/>
                        </a:lnTo>
                        <a:lnTo>
                          <a:pt x="156" y="137"/>
                        </a:lnTo>
                        <a:lnTo>
                          <a:pt x="173" y="148"/>
                        </a:lnTo>
                        <a:lnTo>
                          <a:pt x="174" y="150"/>
                        </a:lnTo>
                        <a:lnTo>
                          <a:pt x="178" y="155"/>
                        </a:lnTo>
                        <a:lnTo>
                          <a:pt x="182" y="160"/>
                        </a:lnTo>
                        <a:lnTo>
                          <a:pt x="187" y="167"/>
                        </a:lnTo>
                        <a:lnTo>
                          <a:pt x="192" y="173"/>
                        </a:lnTo>
                        <a:lnTo>
                          <a:pt x="196" y="181"/>
                        </a:lnTo>
                        <a:lnTo>
                          <a:pt x="202" y="188"/>
                        </a:lnTo>
                        <a:lnTo>
                          <a:pt x="207" y="194"/>
                        </a:lnTo>
                        <a:lnTo>
                          <a:pt x="212" y="200"/>
                        </a:lnTo>
                        <a:lnTo>
                          <a:pt x="216" y="207"/>
                        </a:lnTo>
                        <a:lnTo>
                          <a:pt x="223" y="216"/>
                        </a:lnTo>
                        <a:lnTo>
                          <a:pt x="227" y="223"/>
                        </a:lnTo>
                        <a:lnTo>
                          <a:pt x="231" y="229"/>
                        </a:lnTo>
                        <a:lnTo>
                          <a:pt x="235" y="236"/>
                        </a:lnTo>
                        <a:lnTo>
                          <a:pt x="238" y="243"/>
                        </a:lnTo>
                        <a:lnTo>
                          <a:pt x="241" y="250"/>
                        </a:lnTo>
                        <a:lnTo>
                          <a:pt x="243" y="255"/>
                        </a:lnTo>
                        <a:lnTo>
                          <a:pt x="244" y="262"/>
                        </a:lnTo>
                        <a:lnTo>
                          <a:pt x="245" y="272"/>
                        </a:lnTo>
                        <a:lnTo>
                          <a:pt x="246" y="281"/>
                        </a:lnTo>
                        <a:lnTo>
                          <a:pt x="247" y="290"/>
                        </a:lnTo>
                        <a:lnTo>
                          <a:pt x="249" y="299"/>
                        </a:lnTo>
                        <a:lnTo>
                          <a:pt x="250" y="308"/>
                        </a:lnTo>
                        <a:lnTo>
                          <a:pt x="243" y="299"/>
                        </a:lnTo>
                        <a:lnTo>
                          <a:pt x="238" y="292"/>
                        </a:lnTo>
                        <a:lnTo>
                          <a:pt x="233" y="286"/>
                        </a:lnTo>
                        <a:lnTo>
                          <a:pt x="231" y="281"/>
                        </a:lnTo>
                        <a:lnTo>
                          <a:pt x="227" y="274"/>
                        </a:lnTo>
                        <a:lnTo>
                          <a:pt x="225" y="267"/>
                        </a:lnTo>
                        <a:lnTo>
                          <a:pt x="222" y="259"/>
                        </a:lnTo>
                        <a:lnTo>
                          <a:pt x="218" y="251"/>
                        </a:lnTo>
                        <a:lnTo>
                          <a:pt x="214" y="242"/>
                        </a:lnTo>
                        <a:lnTo>
                          <a:pt x="211" y="235"/>
                        </a:lnTo>
                        <a:lnTo>
                          <a:pt x="207" y="227"/>
                        </a:lnTo>
                        <a:lnTo>
                          <a:pt x="202" y="220"/>
                        </a:lnTo>
                        <a:lnTo>
                          <a:pt x="199" y="215"/>
                        </a:lnTo>
                        <a:lnTo>
                          <a:pt x="193" y="208"/>
                        </a:lnTo>
                        <a:lnTo>
                          <a:pt x="187" y="201"/>
                        </a:lnTo>
                        <a:lnTo>
                          <a:pt x="182" y="196"/>
                        </a:lnTo>
                        <a:lnTo>
                          <a:pt x="177" y="190"/>
                        </a:lnTo>
                        <a:lnTo>
                          <a:pt x="176" y="184"/>
                        </a:lnTo>
                        <a:lnTo>
                          <a:pt x="173" y="177"/>
                        </a:lnTo>
                        <a:lnTo>
                          <a:pt x="169" y="170"/>
                        </a:lnTo>
                        <a:lnTo>
                          <a:pt x="166" y="163"/>
                        </a:lnTo>
                        <a:lnTo>
                          <a:pt x="164" y="161"/>
                        </a:lnTo>
                        <a:lnTo>
                          <a:pt x="158" y="154"/>
                        </a:lnTo>
                        <a:lnTo>
                          <a:pt x="154" y="148"/>
                        </a:lnTo>
                        <a:lnTo>
                          <a:pt x="150" y="142"/>
                        </a:lnTo>
                        <a:lnTo>
                          <a:pt x="145" y="136"/>
                        </a:lnTo>
                        <a:lnTo>
                          <a:pt x="138" y="140"/>
                        </a:lnTo>
                        <a:lnTo>
                          <a:pt x="131" y="144"/>
                        </a:lnTo>
                        <a:lnTo>
                          <a:pt x="123" y="151"/>
                        </a:lnTo>
                        <a:lnTo>
                          <a:pt x="115" y="156"/>
                        </a:lnTo>
                        <a:lnTo>
                          <a:pt x="109" y="162"/>
                        </a:lnTo>
                        <a:lnTo>
                          <a:pt x="105" y="168"/>
                        </a:lnTo>
                        <a:lnTo>
                          <a:pt x="99" y="176"/>
                        </a:lnTo>
                        <a:lnTo>
                          <a:pt x="93" y="186"/>
                        </a:lnTo>
                        <a:lnTo>
                          <a:pt x="87" y="193"/>
                        </a:lnTo>
                        <a:lnTo>
                          <a:pt x="81" y="202"/>
                        </a:lnTo>
                        <a:lnTo>
                          <a:pt x="77" y="210"/>
                        </a:lnTo>
                        <a:lnTo>
                          <a:pt x="72" y="218"/>
                        </a:lnTo>
                        <a:lnTo>
                          <a:pt x="67" y="226"/>
                        </a:lnTo>
                        <a:lnTo>
                          <a:pt x="64" y="233"/>
                        </a:lnTo>
                        <a:lnTo>
                          <a:pt x="59" y="242"/>
                        </a:lnTo>
                        <a:lnTo>
                          <a:pt x="55" y="250"/>
                        </a:lnTo>
                        <a:lnTo>
                          <a:pt x="49" y="260"/>
                        </a:lnTo>
                        <a:lnTo>
                          <a:pt x="43" y="269"/>
                        </a:lnTo>
                        <a:lnTo>
                          <a:pt x="37" y="280"/>
                        </a:lnTo>
                        <a:lnTo>
                          <a:pt x="31" y="289"/>
                        </a:lnTo>
                        <a:lnTo>
                          <a:pt x="27" y="294"/>
                        </a:lnTo>
                        <a:lnTo>
                          <a:pt x="22" y="300"/>
                        </a:lnTo>
                        <a:lnTo>
                          <a:pt x="18" y="306"/>
                        </a:lnTo>
                        <a:lnTo>
                          <a:pt x="12" y="312"/>
                        </a:lnTo>
                        <a:lnTo>
                          <a:pt x="7" y="317"/>
                        </a:lnTo>
                        <a:lnTo>
                          <a:pt x="0" y="325"/>
                        </a:lnTo>
                        <a:lnTo>
                          <a:pt x="2" y="316"/>
                        </a:lnTo>
                        <a:lnTo>
                          <a:pt x="4" y="309"/>
                        </a:lnTo>
                        <a:lnTo>
                          <a:pt x="8" y="301"/>
                        </a:lnTo>
                        <a:lnTo>
                          <a:pt x="12" y="294"/>
                        </a:lnTo>
                        <a:lnTo>
                          <a:pt x="19" y="284"/>
                        </a:lnTo>
                        <a:lnTo>
                          <a:pt x="26" y="274"/>
                        </a:lnTo>
                        <a:lnTo>
                          <a:pt x="33" y="262"/>
                        </a:lnTo>
                        <a:lnTo>
                          <a:pt x="39" y="253"/>
                        </a:lnTo>
                        <a:lnTo>
                          <a:pt x="45" y="243"/>
                        </a:lnTo>
                        <a:lnTo>
                          <a:pt x="51" y="235"/>
                        </a:lnTo>
                        <a:lnTo>
                          <a:pt x="56" y="227"/>
                        </a:lnTo>
                        <a:lnTo>
                          <a:pt x="61" y="220"/>
                        </a:lnTo>
                        <a:lnTo>
                          <a:pt x="66" y="214"/>
                        </a:lnTo>
                        <a:lnTo>
                          <a:pt x="72" y="206"/>
                        </a:lnTo>
                        <a:lnTo>
                          <a:pt x="78" y="198"/>
                        </a:lnTo>
                        <a:lnTo>
                          <a:pt x="84" y="190"/>
                        </a:lnTo>
                        <a:lnTo>
                          <a:pt x="90" y="181"/>
                        </a:lnTo>
                        <a:lnTo>
                          <a:pt x="95" y="174"/>
                        </a:lnTo>
                        <a:lnTo>
                          <a:pt x="101" y="166"/>
                        </a:lnTo>
                        <a:lnTo>
                          <a:pt x="104" y="160"/>
                        </a:lnTo>
                        <a:lnTo>
                          <a:pt x="107" y="154"/>
                        </a:lnTo>
                        <a:lnTo>
                          <a:pt x="109" y="149"/>
                        </a:lnTo>
                        <a:lnTo>
                          <a:pt x="112" y="143"/>
                        </a:lnTo>
                        <a:lnTo>
                          <a:pt x="116" y="138"/>
                        </a:lnTo>
                        <a:lnTo>
                          <a:pt x="122" y="131"/>
                        </a:lnTo>
                        <a:lnTo>
                          <a:pt x="128" y="125"/>
                        </a:lnTo>
                        <a:lnTo>
                          <a:pt x="132" y="120"/>
                        </a:lnTo>
                        <a:lnTo>
                          <a:pt x="137" y="114"/>
                        </a:lnTo>
                        <a:lnTo>
                          <a:pt x="135" y="109"/>
                        </a:lnTo>
                        <a:lnTo>
                          <a:pt x="133" y="101"/>
                        </a:lnTo>
                        <a:lnTo>
                          <a:pt x="121" y="97"/>
                        </a:lnTo>
                        <a:lnTo>
                          <a:pt x="108" y="88"/>
                        </a:lnTo>
                        <a:lnTo>
                          <a:pt x="95" y="79"/>
                        </a:lnTo>
                        <a:lnTo>
                          <a:pt x="87" y="74"/>
                        </a:lnTo>
                        <a:lnTo>
                          <a:pt x="81" y="71"/>
                        </a:lnTo>
                        <a:lnTo>
                          <a:pt x="71" y="66"/>
                        </a:lnTo>
                        <a:lnTo>
                          <a:pt x="61" y="63"/>
                        </a:lnTo>
                        <a:lnTo>
                          <a:pt x="50" y="60"/>
                        </a:lnTo>
                        <a:lnTo>
                          <a:pt x="42" y="57"/>
                        </a:lnTo>
                        <a:lnTo>
                          <a:pt x="32" y="53"/>
                        </a:lnTo>
                        <a:lnTo>
                          <a:pt x="23" y="51"/>
                        </a:lnTo>
                        <a:lnTo>
                          <a:pt x="14" y="49"/>
                        </a:lnTo>
                        <a:lnTo>
                          <a:pt x="7" y="47"/>
                        </a:lnTo>
                        <a:lnTo>
                          <a:pt x="14" y="46"/>
                        </a:lnTo>
                        <a:lnTo>
                          <a:pt x="19" y="45"/>
                        </a:lnTo>
                        <a:lnTo>
                          <a:pt x="23" y="44"/>
                        </a:lnTo>
                        <a:lnTo>
                          <a:pt x="28" y="44"/>
                        </a:lnTo>
                        <a:lnTo>
                          <a:pt x="33" y="44"/>
                        </a:lnTo>
                        <a:lnTo>
                          <a:pt x="43" y="49"/>
                        </a:lnTo>
                        <a:lnTo>
                          <a:pt x="51" y="53"/>
                        </a:lnTo>
                        <a:lnTo>
                          <a:pt x="60" y="58"/>
                        </a:lnTo>
                        <a:lnTo>
                          <a:pt x="69" y="63"/>
                        </a:lnTo>
                        <a:lnTo>
                          <a:pt x="79" y="68"/>
                        </a:lnTo>
                        <a:lnTo>
                          <a:pt x="89" y="74"/>
                        </a:lnTo>
                        <a:lnTo>
                          <a:pt x="96" y="77"/>
                        </a:lnTo>
                        <a:lnTo>
                          <a:pt x="109" y="84"/>
                        </a:lnTo>
                        <a:lnTo>
                          <a:pt x="116" y="86"/>
                        </a:lnTo>
                        <a:lnTo>
                          <a:pt x="122" y="85"/>
                        </a:lnTo>
                        <a:lnTo>
                          <a:pt x="127" y="84"/>
                        </a:lnTo>
                        <a:lnTo>
                          <a:pt x="132" y="83"/>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598" name="Freeform 30"/>
                  <p:cNvSpPr>
                    <a:spLocks/>
                  </p:cNvSpPr>
                  <p:nvPr/>
                </p:nvSpPr>
                <p:spPr bwMode="ltGray">
                  <a:xfrm>
                    <a:off x="2175" y="1587"/>
                    <a:ext cx="38" cy="181"/>
                  </a:xfrm>
                  <a:custGeom>
                    <a:avLst/>
                    <a:gdLst>
                      <a:gd name="T0" fmla="*/ 20 w 38"/>
                      <a:gd name="T1" fmla="*/ 0 h 181"/>
                      <a:gd name="T2" fmla="*/ 24 w 38"/>
                      <a:gd name="T3" fmla="*/ 8 h 181"/>
                      <a:gd name="T4" fmla="*/ 27 w 38"/>
                      <a:gd name="T5" fmla="*/ 14 h 181"/>
                      <a:gd name="T6" fmla="*/ 33 w 38"/>
                      <a:gd name="T7" fmla="*/ 22 h 181"/>
                      <a:gd name="T8" fmla="*/ 35 w 38"/>
                      <a:gd name="T9" fmla="*/ 30 h 181"/>
                      <a:gd name="T10" fmla="*/ 36 w 38"/>
                      <a:gd name="T11" fmla="*/ 41 h 181"/>
                      <a:gd name="T12" fmla="*/ 36 w 38"/>
                      <a:gd name="T13" fmla="*/ 53 h 181"/>
                      <a:gd name="T14" fmla="*/ 37 w 38"/>
                      <a:gd name="T15" fmla="*/ 61 h 181"/>
                      <a:gd name="T16" fmla="*/ 36 w 38"/>
                      <a:gd name="T17" fmla="*/ 70 h 181"/>
                      <a:gd name="T18" fmla="*/ 35 w 38"/>
                      <a:gd name="T19" fmla="*/ 81 h 181"/>
                      <a:gd name="T20" fmla="*/ 33 w 38"/>
                      <a:gd name="T21" fmla="*/ 91 h 181"/>
                      <a:gd name="T22" fmla="*/ 30 w 38"/>
                      <a:gd name="T23" fmla="*/ 106 h 181"/>
                      <a:gd name="T24" fmla="*/ 28 w 38"/>
                      <a:gd name="T25" fmla="*/ 114 h 181"/>
                      <a:gd name="T26" fmla="*/ 23 w 38"/>
                      <a:gd name="T27" fmla="*/ 124 h 181"/>
                      <a:gd name="T28" fmla="*/ 17 w 38"/>
                      <a:gd name="T29" fmla="*/ 135 h 181"/>
                      <a:gd name="T30" fmla="*/ 12 w 38"/>
                      <a:gd name="T31" fmla="*/ 145 h 181"/>
                      <a:gd name="T32" fmla="*/ 7 w 38"/>
                      <a:gd name="T33" fmla="*/ 155 h 181"/>
                      <a:gd name="T34" fmla="*/ 3 w 38"/>
                      <a:gd name="T35" fmla="*/ 163 h 181"/>
                      <a:gd name="T36" fmla="*/ 0 w 38"/>
                      <a:gd name="T37" fmla="*/ 180 h 181"/>
                      <a:gd name="T38" fmla="*/ 1 w 38"/>
                      <a:gd name="T39" fmla="*/ 163 h 181"/>
                      <a:gd name="T40" fmla="*/ 3 w 38"/>
                      <a:gd name="T41" fmla="*/ 152 h 181"/>
                      <a:gd name="T42" fmla="*/ 4 w 38"/>
                      <a:gd name="T43" fmla="*/ 141 h 181"/>
                      <a:gd name="T44" fmla="*/ 5 w 38"/>
                      <a:gd name="T45" fmla="*/ 130 h 181"/>
                      <a:gd name="T46" fmla="*/ 7 w 38"/>
                      <a:gd name="T47" fmla="*/ 116 h 181"/>
                      <a:gd name="T48" fmla="*/ 9 w 38"/>
                      <a:gd name="T49" fmla="*/ 106 h 181"/>
                      <a:gd name="T50" fmla="*/ 12 w 38"/>
                      <a:gd name="T51" fmla="*/ 96 h 181"/>
                      <a:gd name="T52" fmla="*/ 15 w 38"/>
                      <a:gd name="T53" fmla="*/ 87 h 181"/>
                      <a:gd name="T54" fmla="*/ 17 w 38"/>
                      <a:gd name="T55" fmla="*/ 77 h 181"/>
                      <a:gd name="T56" fmla="*/ 20 w 38"/>
                      <a:gd name="T57" fmla="*/ 67 h 181"/>
                      <a:gd name="T58" fmla="*/ 21 w 38"/>
                      <a:gd name="T59" fmla="*/ 57 h 181"/>
                      <a:gd name="T60" fmla="*/ 22 w 38"/>
                      <a:gd name="T61" fmla="*/ 49 h 181"/>
                      <a:gd name="T62" fmla="*/ 23 w 38"/>
                      <a:gd name="T63" fmla="*/ 39 h 181"/>
                      <a:gd name="T64" fmla="*/ 23 w 38"/>
                      <a:gd name="T65" fmla="*/ 28 h 181"/>
                      <a:gd name="T66" fmla="*/ 23 w 38"/>
                      <a:gd name="T67" fmla="*/ 14 h 181"/>
                      <a:gd name="T68" fmla="*/ 22 w 38"/>
                      <a:gd name="T69" fmla="*/ 8 h 181"/>
                      <a:gd name="T70" fmla="*/ 20 w 38"/>
                      <a:gd name="T71"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 h="181">
                        <a:moveTo>
                          <a:pt x="20" y="0"/>
                        </a:moveTo>
                        <a:lnTo>
                          <a:pt x="24" y="8"/>
                        </a:lnTo>
                        <a:lnTo>
                          <a:pt x="27" y="14"/>
                        </a:lnTo>
                        <a:lnTo>
                          <a:pt x="33" y="22"/>
                        </a:lnTo>
                        <a:lnTo>
                          <a:pt x="35" y="30"/>
                        </a:lnTo>
                        <a:lnTo>
                          <a:pt x="36" y="41"/>
                        </a:lnTo>
                        <a:lnTo>
                          <a:pt x="36" y="53"/>
                        </a:lnTo>
                        <a:lnTo>
                          <a:pt x="37" y="61"/>
                        </a:lnTo>
                        <a:lnTo>
                          <a:pt x="36" y="70"/>
                        </a:lnTo>
                        <a:lnTo>
                          <a:pt x="35" y="81"/>
                        </a:lnTo>
                        <a:lnTo>
                          <a:pt x="33" y="91"/>
                        </a:lnTo>
                        <a:lnTo>
                          <a:pt x="30" y="106"/>
                        </a:lnTo>
                        <a:lnTo>
                          <a:pt x="28" y="114"/>
                        </a:lnTo>
                        <a:lnTo>
                          <a:pt x="23" y="124"/>
                        </a:lnTo>
                        <a:lnTo>
                          <a:pt x="17" y="135"/>
                        </a:lnTo>
                        <a:lnTo>
                          <a:pt x="12" y="145"/>
                        </a:lnTo>
                        <a:lnTo>
                          <a:pt x="7" y="155"/>
                        </a:lnTo>
                        <a:lnTo>
                          <a:pt x="3" y="163"/>
                        </a:lnTo>
                        <a:lnTo>
                          <a:pt x="0" y="180"/>
                        </a:lnTo>
                        <a:lnTo>
                          <a:pt x="1" y="163"/>
                        </a:lnTo>
                        <a:lnTo>
                          <a:pt x="3" y="152"/>
                        </a:lnTo>
                        <a:lnTo>
                          <a:pt x="4" y="141"/>
                        </a:lnTo>
                        <a:lnTo>
                          <a:pt x="5" y="130"/>
                        </a:lnTo>
                        <a:lnTo>
                          <a:pt x="7" y="116"/>
                        </a:lnTo>
                        <a:lnTo>
                          <a:pt x="9" y="106"/>
                        </a:lnTo>
                        <a:lnTo>
                          <a:pt x="12" y="96"/>
                        </a:lnTo>
                        <a:lnTo>
                          <a:pt x="15" y="87"/>
                        </a:lnTo>
                        <a:lnTo>
                          <a:pt x="17" y="77"/>
                        </a:lnTo>
                        <a:lnTo>
                          <a:pt x="20" y="67"/>
                        </a:lnTo>
                        <a:lnTo>
                          <a:pt x="21" y="57"/>
                        </a:lnTo>
                        <a:lnTo>
                          <a:pt x="22" y="49"/>
                        </a:lnTo>
                        <a:lnTo>
                          <a:pt x="23" y="39"/>
                        </a:lnTo>
                        <a:lnTo>
                          <a:pt x="23" y="28"/>
                        </a:lnTo>
                        <a:lnTo>
                          <a:pt x="23" y="14"/>
                        </a:lnTo>
                        <a:lnTo>
                          <a:pt x="22" y="8"/>
                        </a:lnTo>
                        <a:lnTo>
                          <a:pt x="20" y="0"/>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599" name="Freeform 31"/>
                  <p:cNvSpPr>
                    <a:spLocks/>
                  </p:cNvSpPr>
                  <p:nvPr/>
                </p:nvSpPr>
                <p:spPr bwMode="ltGray">
                  <a:xfrm>
                    <a:off x="1991" y="1486"/>
                    <a:ext cx="168" cy="48"/>
                  </a:xfrm>
                  <a:custGeom>
                    <a:avLst/>
                    <a:gdLst>
                      <a:gd name="T0" fmla="*/ 167 w 168"/>
                      <a:gd name="T1" fmla="*/ 47 h 48"/>
                      <a:gd name="T2" fmla="*/ 164 w 168"/>
                      <a:gd name="T3" fmla="*/ 38 h 48"/>
                      <a:gd name="T4" fmla="*/ 160 w 168"/>
                      <a:gd name="T5" fmla="*/ 31 h 48"/>
                      <a:gd name="T6" fmla="*/ 157 w 168"/>
                      <a:gd name="T7" fmla="*/ 30 h 48"/>
                      <a:gd name="T8" fmla="*/ 150 w 168"/>
                      <a:gd name="T9" fmla="*/ 28 h 48"/>
                      <a:gd name="T10" fmla="*/ 144 w 168"/>
                      <a:gd name="T11" fmla="*/ 26 h 48"/>
                      <a:gd name="T12" fmla="*/ 137 w 168"/>
                      <a:gd name="T13" fmla="*/ 28 h 48"/>
                      <a:gd name="T14" fmla="*/ 130 w 168"/>
                      <a:gd name="T15" fmla="*/ 29 h 48"/>
                      <a:gd name="T16" fmla="*/ 121 w 168"/>
                      <a:gd name="T17" fmla="*/ 25 h 48"/>
                      <a:gd name="T18" fmla="*/ 109 w 168"/>
                      <a:gd name="T19" fmla="*/ 21 h 48"/>
                      <a:gd name="T20" fmla="*/ 98 w 168"/>
                      <a:gd name="T21" fmla="*/ 17 h 48"/>
                      <a:gd name="T22" fmla="*/ 91 w 168"/>
                      <a:gd name="T23" fmla="*/ 15 h 48"/>
                      <a:gd name="T24" fmla="*/ 78 w 168"/>
                      <a:gd name="T25" fmla="*/ 12 h 48"/>
                      <a:gd name="T26" fmla="*/ 66 w 168"/>
                      <a:gd name="T27" fmla="*/ 8 h 48"/>
                      <a:gd name="T28" fmla="*/ 54 w 168"/>
                      <a:gd name="T29" fmla="*/ 4 h 48"/>
                      <a:gd name="T30" fmla="*/ 41 w 168"/>
                      <a:gd name="T31" fmla="*/ 1 h 48"/>
                      <a:gd name="T32" fmla="*/ 28 w 168"/>
                      <a:gd name="T33" fmla="*/ 0 h 48"/>
                      <a:gd name="T34" fmla="*/ 15 w 168"/>
                      <a:gd name="T35" fmla="*/ 0 h 48"/>
                      <a:gd name="T36" fmla="*/ 12 w 168"/>
                      <a:gd name="T37" fmla="*/ 1 h 48"/>
                      <a:gd name="T38" fmla="*/ 7 w 168"/>
                      <a:gd name="T39" fmla="*/ 4 h 48"/>
                      <a:gd name="T40" fmla="*/ 3 w 168"/>
                      <a:gd name="T41" fmla="*/ 7 h 48"/>
                      <a:gd name="T42" fmla="*/ 0 w 168"/>
                      <a:gd name="T43" fmla="*/ 10 h 48"/>
                      <a:gd name="T44" fmla="*/ 5 w 168"/>
                      <a:gd name="T45" fmla="*/ 10 h 48"/>
                      <a:gd name="T46" fmla="*/ 12 w 168"/>
                      <a:gd name="T47" fmla="*/ 11 h 48"/>
                      <a:gd name="T48" fmla="*/ 18 w 168"/>
                      <a:gd name="T49" fmla="*/ 12 h 48"/>
                      <a:gd name="T50" fmla="*/ 23 w 168"/>
                      <a:gd name="T51" fmla="*/ 11 h 48"/>
                      <a:gd name="T52" fmla="*/ 29 w 168"/>
                      <a:gd name="T53" fmla="*/ 10 h 48"/>
                      <a:gd name="T54" fmla="*/ 38 w 168"/>
                      <a:gd name="T55" fmla="*/ 10 h 48"/>
                      <a:gd name="T56" fmla="*/ 50 w 168"/>
                      <a:gd name="T57" fmla="*/ 10 h 48"/>
                      <a:gd name="T58" fmla="*/ 60 w 168"/>
                      <a:gd name="T59" fmla="*/ 12 h 48"/>
                      <a:gd name="T60" fmla="*/ 70 w 168"/>
                      <a:gd name="T61" fmla="*/ 13 h 48"/>
                      <a:gd name="T62" fmla="*/ 79 w 168"/>
                      <a:gd name="T63" fmla="*/ 15 h 48"/>
                      <a:gd name="T64" fmla="*/ 89 w 168"/>
                      <a:gd name="T65" fmla="*/ 16 h 48"/>
                      <a:gd name="T66" fmla="*/ 98 w 168"/>
                      <a:gd name="T67" fmla="*/ 18 h 48"/>
                      <a:gd name="T68" fmla="*/ 106 w 168"/>
                      <a:gd name="T69" fmla="*/ 22 h 48"/>
                      <a:gd name="T70" fmla="*/ 114 w 168"/>
                      <a:gd name="T71" fmla="*/ 26 h 48"/>
                      <a:gd name="T72" fmla="*/ 123 w 168"/>
                      <a:gd name="T73" fmla="*/ 30 h 48"/>
                      <a:gd name="T74" fmla="*/ 127 w 168"/>
                      <a:gd name="T75" fmla="*/ 30 h 48"/>
                      <a:gd name="T76" fmla="*/ 131 w 168"/>
                      <a:gd name="T77" fmla="*/ 30 h 48"/>
                      <a:gd name="T78" fmla="*/ 137 w 168"/>
                      <a:gd name="T79" fmla="*/ 33 h 48"/>
                      <a:gd name="T80" fmla="*/ 144 w 168"/>
                      <a:gd name="T81" fmla="*/ 36 h 48"/>
                      <a:gd name="T82" fmla="*/ 150 w 168"/>
                      <a:gd name="T83" fmla="*/ 38 h 48"/>
                      <a:gd name="T84" fmla="*/ 158 w 168"/>
                      <a:gd name="T85" fmla="*/ 42 h 48"/>
                      <a:gd name="T86" fmla="*/ 164 w 168"/>
                      <a:gd name="T87" fmla="*/ 45 h 48"/>
                      <a:gd name="T88" fmla="*/ 167 w 168"/>
                      <a:gd name="T89"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8" h="48">
                        <a:moveTo>
                          <a:pt x="167" y="47"/>
                        </a:moveTo>
                        <a:lnTo>
                          <a:pt x="164" y="38"/>
                        </a:lnTo>
                        <a:lnTo>
                          <a:pt x="160" y="31"/>
                        </a:lnTo>
                        <a:lnTo>
                          <a:pt x="157" y="30"/>
                        </a:lnTo>
                        <a:lnTo>
                          <a:pt x="150" y="28"/>
                        </a:lnTo>
                        <a:lnTo>
                          <a:pt x="144" y="26"/>
                        </a:lnTo>
                        <a:lnTo>
                          <a:pt x="137" y="28"/>
                        </a:lnTo>
                        <a:lnTo>
                          <a:pt x="130" y="29"/>
                        </a:lnTo>
                        <a:lnTo>
                          <a:pt x="121" y="25"/>
                        </a:lnTo>
                        <a:lnTo>
                          <a:pt x="109" y="21"/>
                        </a:lnTo>
                        <a:lnTo>
                          <a:pt x="98" y="17"/>
                        </a:lnTo>
                        <a:lnTo>
                          <a:pt x="91" y="15"/>
                        </a:lnTo>
                        <a:lnTo>
                          <a:pt x="78" y="12"/>
                        </a:lnTo>
                        <a:lnTo>
                          <a:pt x="66" y="8"/>
                        </a:lnTo>
                        <a:lnTo>
                          <a:pt x="54" y="4"/>
                        </a:lnTo>
                        <a:lnTo>
                          <a:pt x="41" y="1"/>
                        </a:lnTo>
                        <a:lnTo>
                          <a:pt x="28" y="0"/>
                        </a:lnTo>
                        <a:lnTo>
                          <a:pt x="15" y="0"/>
                        </a:lnTo>
                        <a:lnTo>
                          <a:pt x="12" y="1"/>
                        </a:lnTo>
                        <a:lnTo>
                          <a:pt x="7" y="4"/>
                        </a:lnTo>
                        <a:lnTo>
                          <a:pt x="3" y="7"/>
                        </a:lnTo>
                        <a:lnTo>
                          <a:pt x="0" y="10"/>
                        </a:lnTo>
                        <a:lnTo>
                          <a:pt x="5" y="10"/>
                        </a:lnTo>
                        <a:lnTo>
                          <a:pt x="12" y="11"/>
                        </a:lnTo>
                        <a:lnTo>
                          <a:pt x="18" y="12"/>
                        </a:lnTo>
                        <a:lnTo>
                          <a:pt x="23" y="11"/>
                        </a:lnTo>
                        <a:lnTo>
                          <a:pt x="29" y="10"/>
                        </a:lnTo>
                        <a:lnTo>
                          <a:pt x="38" y="10"/>
                        </a:lnTo>
                        <a:lnTo>
                          <a:pt x="50" y="10"/>
                        </a:lnTo>
                        <a:lnTo>
                          <a:pt x="60" y="12"/>
                        </a:lnTo>
                        <a:lnTo>
                          <a:pt x="70" y="13"/>
                        </a:lnTo>
                        <a:lnTo>
                          <a:pt x="79" y="15"/>
                        </a:lnTo>
                        <a:lnTo>
                          <a:pt x="89" y="16"/>
                        </a:lnTo>
                        <a:lnTo>
                          <a:pt x="98" y="18"/>
                        </a:lnTo>
                        <a:lnTo>
                          <a:pt x="106" y="22"/>
                        </a:lnTo>
                        <a:lnTo>
                          <a:pt x="114" y="26"/>
                        </a:lnTo>
                        <a:lnTo>
                          <a:pt x="123" y="30"/>
                        </a:lnTo>
                        <a:lnTo>
                          <a:pt x="127" y="30"/>
                        </a:lnTo>
                        <a:lnTo>
                          <a:pt x="131" y="30"/>
                        </a:lnTo>
                        <a:lnTo>
                          <a:pt x="137" y="33"/>
                        </a:lnTo>
                        <a:lnTo>
                          <a:pt x="144" y="36"/>
                        </a:lnTo>
                        <a:lnTo>
                          <a:pt x="150" y="38"/>
                        </a:lnTo>
                        <a:lnTo>
                          <a:pt x="158" y="42"/>
                        </a:lnTo>
                        <a:lnTo>
                          <a:pt x="164" y="45"/>
                        </a:lnTo>
                        <a:lnTo>
                          <a:pt x="167" y="47"/>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600" name="Freeform 32"/>
                  <p:cNvSpPr>
                    <a:spLocks/>
                  </p:cNvSpPr>
                  <p:nvPr/>
                </p:nvSpPr>
                <p:spPr bwMode="ltGray">
                  <a:xfrm>
                    <a:off x="1985" y="1514"/>
                    <a:ext cx="173" cy="20"/>
                  </a:xfrm>
                  <a:custGeom>
                    <a:avLst/>
                    <a:gdLst>
                      <a:gd name="T0" fmla="*/ 172 w 173"/>
                      <a:gd name="T1" fmla="*/ 19 h 20"/>
                      <a:gd name="T2" fmla="*/ 167 w 173"/>
                      <a:gd name="T3" fmla="*/ 17 h 20"/>
                      <a:gd name="T4" fmla="*/ 163 w 173"/>
                      <a:gd name="T5" fmla="*/ 15 h 20"/>
                      <a:gd name="T6" fmla="*/ 157 w 173"/>
                      <a:gd name="T7" fmla="*/ 13 h 20"/>
                      <a:gd name="T8" fmla="*/ 152 w 173"/>
                      <a:gd name="T9" fmla="*/ 11 h 20"/>
                      <a:gd name="T10" fmla="*/ 146 w 173"/>
                      <a:gd name="T11" fmla="*/ 9 h 20"/>
                      <a:gd name="T12" fmla="*/ 138 w 173"/>
                      <a:gd name="T13" fmla="*/ 6 h 20"/>
                      <a:gd name="T14" fmla="*/ 131 w 173"/>
                      <a:gd name="T15" fmla="*/ 2 h 20"/>
                      <a:gd name="T16" fmla="*/ 125 w 173"/>
                      <a:gd name="T17" fmla="*/ 2 h 20"/>
                      <a:gd name="T18" fmla="*/ 118 w 173"/>
                      <a:gd name="T19" fmla="*/ 3 h 20"/>
                      <a:gd name="T20" fmla="*/ 108 w 173"/>
                      <a:gd name="T21" fmla="*/ 5 h 20"/>
                      <a:gd name="T22" fmla="*/ 103 w 173"/>
                      <a:gd name="T23" fmla="*/ 5 h 20"/>
                      <a:gd name="T24" fmla="*/ 91 w 173"/>
                      <a:gd name="T25" fmla="*/ 3 h 20"/>
                      <a:gd name="T26" fmla="*/ 77 w 173"/>
                      <a:gd name="T27" fmla="*/ 1 h 20"/>
                      <a:gd name="T28" fmla="*/ 67 w 173"/>
                      <a:gd name="T29" fmla="*/ 0 h 20"/>
                      <a:gd name="T30" fmla="*/ 55 w 173"/>
                      <a:gd name="T31" fmla="*/ 0 h 20"/>
                      <a:gd name="T32" fmla="*/ 43 w 173"/>
                      <a:gd name="T33" fmla="*/ 0 h 20"/>
                      <a:gd name="T34" fmla="*/ 35 w 173"/>
                      <a:gd name="T35" fmla="*/ 1 h 20"/>
                      <a:gd name="T36" fmla="*/ 26 w 173"/>
                      <a:gd name="T37" fmla="*/ 2 h 20"/>
                      <a:gd name="T38" fmla="*/ 18 w 173"/>
                      <a:gd name="T39" fmla="*/ 3 h 20"/>
                      <a:gd name="T40" fmla="*/ 9 w 173"/>
                      <a:gd name="T41" fmla="*/ 4 h 20"/>
                      <a:gd name="T42" fmla="*/ 8 w 173"/>
                      <a:gd name="T43" fmla="*/ 8 h 20"/>
                      <a:gd name="T44" fmla="*/ 6 w 173"/>
                      <a:gd name="T45" fmla="*/ 11 h 20"/>
                      <a:gd name="T46" fmla="*/ 4 w 173"/>
                      <a:gd name="T47" fmla="*/ 14 h 20"/>
                      <a:gd name="T48" fmla="*/ 0 w 173"/>
                      <a:gd name="T49" fmla="*/ 16 h 20"/>
                      <a:gd name="T50" fmla="*/ 7 w 173"/>
                      <a:gd name="T51" fmla="*/ 15 h 20"/>
                      <a:gd name="T52" fmla="*/ 15 w 173"/>
                      <a:gd name="T53" fmla="*/ 13 h 20"/>
                      <a:gd name="T54" fmla="*/ 21 w 173"/>
                      <a:gd name="T55" fmla="*/ 12 h 20"/>
                      <a:gd name="T56" fmla="*/ 29 w 173"/>
                      <a:gd name="T57" fmla="*/ 11 h 20"/>
                      <a:gd name="T58" fmla="*/ 36 w 173"/>
                      <a:gd name="T59" fmla="*/ 10 h 20"/>
                      <a:gd name="T60" fmla="*/ 49 w 173"/>
                      <a:gd name="T61" fmla="*/ 9 h 20"/>
                      <a:gd name="T62" fmla="*/ 62 w 173"/>
                      <a:gd name="T63" fmla="*/ 8 h 20"/>
                      <a:gd name="T64" fmla="*/ 77 w 173"/>
                      <a:gd name="T65" fmla="*/ 7 h 20"/>
                      <a:gd name="T66" fmla="*/ 92 w 173"/>
                      <a:gd name="T67" fmla="*/ 6 h 20"/>
                      <a:gd name="T68" fmla="*/ 106 w 173"/>
                      <a:gd name="T69" fmla="*/ 6 h 20"/>
                      <a:gd name="T70" fmla="*/ 118 w 173"/>
                      <a:gd name="T71" fmla="*/ 7 h 20"/>
                      <a:gd name="T72" fmla="*/ 126 w 173"/>
                      <a:gd name="T73" fmla="*/ 9 h 20"/>
                      <a:gd name="T74" fmla="*/ 135 w 173"/>
                      <a:gd name="T75" fmla="*/ 11 h 20"/>
                      <a:gd name="T76" fmla="*/ 145 w 173"/>
                      <a:gd name="T77" fmla="*/ 13 h 20"/>
                      <a:gd name="T78" fmla="*/ 155 w 173"/>
                      <a:gd name="T79" fmla="*/ 16 h 20"/>
                      <a:gd name="T80" fmla="*/ 163 w 173"/>
                      <a:gd name="T81" fmla="*/ 17 h 20"/>
                      <a:gd name="T82" fmla="*/ 172 w 173"/>
                      <a:gd name="T83"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3" h="20">
                        <a:moveTo>
                          <a:pt x="172" y="19"/>
                        </a:moveTo>
                        <a:lnTo>
                          <a:pt x="167" y="17"/>
                        </a:lnTo>
                        <a:lnTo>
                          <a:pt x="163" y="15"/>
                        </a:lnTo>
                        <a:lnTo>
                          <a:pt x="157" y="13"/>
                        </a:lnTo>
                        <a:lnTo>
                          <a:pt x="152" y="11"/>
                        </a:lnTo>
                        <a:lnTo>
                          <a:pt x="146" y="9"/>
                        </a:lnTo>
                        <a:lnTo>
                          <a:pt x="138" y="6"/>
                        </a:lnTo>
                        <a:lnTo>
                          <a:pt x="131" y="2"/>
                        </a:lnTo>
                        <a:lnTo>
                          <a:pt x="125" y="2"/>
                        </a:lnTo>
                        <a:lnTo>
                          <a:pt x="118" y="3"/>
                        </a:lnTo>
                        <a:lnTo>
                          <a:pt x="108" y="5"/>
                        </a:lnTo>
                        <a:lnTo>
                          <a:pt x="103" y="5"/>
                        </a:lnTo>
                        <a:lnTo>
                          <a:pt x="91" y="3"/>
                        </a:lnTo>
                        <a:lnTo>
                          <a:pt x="77" y="1"/>
                        </a:lnTo>
                        <a:lnTo>
                          <a:pt x="67" y="0"/>
                        </a:lnTo>
                        <a:lnTo>
                          <a:pt x="55" y="0"/>
                        </a:lnTo>
                        <a:lnTo>
                          <a:pt x="43" y="0"/>
                        </a:lnTo>
                        <a:lnTo>
                          <a:pt x="35" y="1"/>
                        </a:lnTo>
                        <a:lnTo>
                          <a:pt x="26" y="2"/>
                        </a:lnTo>
                        <a:lnTo>
                          <a:pt x="18" y="3"/>
                        </a:lnTo>
                        <a:lnTo>
                          <a:pt x="9" y="4"/>
                        </a:lnTo>
                        <a:lnTo>
                          <a:pt x="8" y="8"/>
                        </a:lnTo>
                        <a:lnTo>
                          <a:pt x="6" y="11"/>
                        </a:lnTo>
                        <a:lnTo>
                          <a:pt x="4" y="14"/>
                        </a:lnTo>
                        <a:lnTo>
                          <a:pt x="0" y="16"/>
                        </a:lnTo>
                        <a:lnTo>
                          <a:pt x="7" y="15"/>
                        </a:lnTo>
                        <a:lnTo>
                          <a:pt x="15" y="13"/>
                        </a:lnTo>
                        <a:lnTo>
                          <a:pt x="21" y="12"/>
                        </a:lnTo>
                        <a:lnTo>
                          <a:pt x="29" y="11"/>
                        </a:lnTo>
                        <a:lnTo>
                          <a:pt x="36" y="10"/>
                        </a:lnTo>
                        <a:lnTo>
                          <a:pt x="49" y="9"/>
                        </a:lnTo>
                        <a:lnTo>
                          <a:pt x="62" y="8"/>
                        </a:lnTo>
                        <a:lnTo>
                          <a:pt x="77" y="7"/>
                        </a:lnTo>
                        <a:lnTo>
                          <a:pt x="92" y="6"/>
                        </a:lnTo>
                        <a:lnTo>
                          <a:pt x="106" y="6"/>
                        </a:lnTo>
                        <a:lnTo>
                          <a:pt x="118" y="7"/>
                        </a:lnTo>
                        <a:lnTo>
                          <a:pt x="126" y="9"/>
                        </a:lnTo>
                        <a:lnTo>
                          <a:pt x="135" y="11"/>
                        </a:lnTo>
                        <a:lnTo>
                          <a:pt x="145" y="13"/>
                        </a:lnTo>
                        <a:lnTo>
                          <a:pt x="155" y="16"/>
                        </a:lnTo>
                        <a:lnTo>
                          <a:pt x="163" y="17"/>
                        </a:lnTo>
                        <a:lnTo>
                          <a:pt x="172" y="19"/>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grpSp>
      <p:grpSp>
        <p:nvGrpSpPr>
          <p:cNvPr id="237601" name="Group 33"/>
          <p:cNvGrpSpPr>
            <a:grpSpLocks/>
          </p:cNvGrpSpPr>
          <p:nvPr/>
        </p:nvGrpSpPr>
        <p:grpSpPr bwMode="auto">
          <a:xfrm>
            <a:off x="7934325" y="6124575"/>
            <a:ext cx="322263" cy="420688"/>
            <a:chOff x="112" y="4288"/>
            <a:chExt cx="439" cy="478"/>
          </a:xfrm>
        </p:grpSpPr>
        <p:grpSp>
          <p:nvGrpSpPr>
            <p:cNvPr id="237602" name="Group 34"/>
            <p:cNvGrpSpPr>
              <a:grpSpLocks/>
            </p:cNvGrpSpPr>
            <p:nvPr/>
          </p:nvGrpSpPr>
          <p:grpSpPr bwMode="auto">
            <a:xfrm>
              <a:off x="259" y="4288"/>
              <a:ext cx="148" cy="478"/>
              <a:chOff x="259" y="4288"/>
              <a:chExt cx="148" cy="478"/>
            </a:xfrm>
          </p:grpSpPr>
          <p:sp>
            <p:nvSpPr>
              <p:cNvPr id="237603" name="Freeform 35"/>
              <p:cNvSpPr>
                <a:spLocks/>
              </p:cNvSpPr>
              <p:nvPr/>
            </p:nvSpPr>
            <p:spPr bwMode="auto">
              <a:xfrm>
                <a:off x="260" y="4288"/>
                <a:ext cx="147" cy="478"/>
              </a:xfrm>
              <a:custGeom>
                <a:avLst/>
                <a:gdLst>
                  <a:gd name="T0" fmla="*/ 49 w 147"/>
                  <a:gd name="T1" fmla="*/ 188 h 478"/>
                  <a:gd name="T2" fmla="*/ 131 w 147"/>
                  <a:gd name="T3" fmla="*/ 472 h 478"/>
                  <a:gd name="T4" fmla="*/ 135 w 147"/>
                  <a:gd name="T5" fmla="*/ 475 h 478"/>
                  <a:gd name="T6" fmla="*/ 139 w 147"/>
                  <a:gd name="T7" fmla="*/ 477 h 478"/>
                  <a:gd name="T8" fmla="*/ 142 w 147"/>
                  <a:gd name="T9" fmla="*/ 475 h 478"/>
                  <a:gd name="T10" fmla="*/ 144 w 147"/>
                  <a:gd name="T11" fmla="*/ 472 h 478"/>
                  <a:gd name="T12" fmla="*/ 146 w 147"/>
                  <a:gd name="T13" fmla="*/ 468 h 478"/>
                  <a:gd name="T14" fmla="*/ 146 w 147"/>
                  <a:gd name="T15" fmla="*/ 463 h 478"/>
                  <a:gd name="T16" fmla="*/ 143 w 147"/>
                  <a:gd name="T17" fmla="*/ 455 h 478"/>
                  <a:gd name="T18" fmla="*/ 61 w 147"/>
                  <a:gd name="T19" fmla="*/ 176 h 478"/>
                  <a:gd name="T20" fmla="*/ 9 w 147"/>
                  <a:gd name="T21" fmla="*/ 5 h 478"/>
                  <a:gd name="T22" fmla="*/ 6 w 147"/>
                  <a:gd name="T23" fmla="*/ 2 h 478"/>
                  <a:gd name="T24" fmla="*/ 4 w 147"/>
                  <a:gd name="T25" fmla="*/ 1 h 478"/>
                  <a:gd name="T26" fmla="*/ 1 w 147"/>
                  <a:gd name="T27" fmla="*/ 0 h 478"/>
                  <a:gd name="T28" fmla="*/ 0 w 147"/>
                  <a:gd name="T29" fmla="*/ 2 h 478"/>
                  <a:gd name="T30" fmla="*/ 0 w 147"/>
                  <a:gd name="T31" fmla="*/ 6 h 478"/>
                  <a:gd name="T32" fmla="*/ 0 w 147"/>
                  <a:gd name="T33" fmla="*/ 10 h 478"/>
                  <a:gd name="T34" fmla="*/ 49 w 147"/>
                  <a:gd name="T35" fmla="*/ 188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7" h="478">
                    <a:moveTo>
                      <a:pt x="49" y="188"/>
                    </a:moveTo>
                    <a:lnTo>
                      <a:pt x="131" y="472"/>
                    </a:lnTo>
                    <a:lnTo>
                      <a:pt x="135" y="475"/>
                    </a:lnTo>
                    <a:lnTo>
                      <a:pt x="139" y="477"/>
                    </a:lnTo>
                    <a:lnTo>
                      <a:pt x="142" y="475"/>
                    </a:lnTo>
                    <a:lnTo>
                      <a:pt x="144" y="472"/>
                    </a:lnTo>
                    <a:lnTo>
                      <a:pt x="146" y="468"/>
                    </a:lnTo>
                    <a:lnTo>
                      <a:pt x="146" y="463"/>
                    </a:lnTo>
                    <a:lnTo>
                      <a:pt x="143" y="455"/>
                    </a:lnTo>
                    <a:lnTo>
                      <a:pt x="61" y="176"/>
                    </a:lnTo>
                    <a:lnTo>
                      <a:pt x="9" y="5"/>
                    </a:lnTo>
                    <a:lnTo>
                      <a:pt x="6" y="2"/>
                    </a:lnTo>
                    <a:lnTo>
                      <a:pt x="4" y="1"/>
                    </a:lnTo>
                    <a:lnTo>
                      <a:pt x="1" y="0"/>
                    </a:lnTo>
                    <a:lnTo>
                      <a:pt x="0" y="2"/>
                    </a:lnTo>
                    <a:lnTo>
                      <a:pt x="0" y="6"/>
                    </a:lnTo>
                    <a:lnTo>
                      <a:pt x="0" y="10"/>
                    </a:lnTo>
                    <a:lnTo>
                      <a:pt x="49" y="188"/>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604" name="Freeform 36"/>
              <p:cNvSpPr>
                <a:spLocks/>
              </p:cNvSpPr>
              <p:nvPr/>
            </p:nvSpPr>
            <p:spPr bwMode="auto">
              <a:xfrm>
                <a:off x="259" y="4289"/>
                <a:ext cx="146" cy="477"/>
              </a:xfrm>
              <a:custGeom>
                <a:avLst/>
                <a:gdLst>
                  <a:gd name="T0" fmla="*/ 50 w 146"/>
                  <a:gd name="T1" fmla="*/ 186 h 477"/>
                  <a:gd name="T2" fmla="*/ 131 w 146"/>
                  <a:gd name="T3" fmla="*/ 471 h 477"/>
                  <a:gd name="T4" fmla="*/ 133 w 146"/>
                  <a:gd name="T5" fmla="*/ 474 h 477"/>
                  <a:gd name="T6" fmla="*/ 138 w 146"/>
                  <a:gd name="T7" fmla="*/ 476 h 477"/>
                  <a:gd name="T8" fmla="*/ 141 w 146"/>
                  <a:gd name="T9" fmla="*/ 474 h 477"/>
                  <a:gd name="T10" fmla="*/ 144 w 146"/>
                  <a:gd name="T11" fmla="*/ 473 h 477"/>
                  <a:gd name="T12" fmla="*/ 145 w 146"/>
                  <a:gd name="T13" fmla="*/ 467 h 477"/>
                  <a:gd name="T14" fmla="*/ 145 w 146"/>
                  <a:gd name="T15" fmla="*/ 462 h 477"/>
                  <a:gd name="T16" fmla="*/ 143 w 146"/>
                  <a:gd name="T17" fmla="*/ 454 h 477"/>
                  <a:gd name="T18" fmla="*/ 61 w 146"/>
                  <a:gd name="T19" fmla="*/ 174 h 477"/>
                  <a:gd name="T20" fmla="*/ 9 w 146"/>
                  <a:gd name="T21" fmla="*/ 4 h 477"/>
                  <a:gd name="T22" fmla="*/ 6 w 146"/>
                  <a:gd name="T23" fmla="*/ 2 h 477"/>
                  <a:gd name="T24" fmla="*/ 4 w 146"/>
                  <a:gd name="T25" fmla="*/ 0 h 477"/>
                  <a:gd name="T26" fmla="*/ 2 w 146"/>
                  <a:gd name="T27" fmla="*/ 0 h 477"/>
                  <a:gd name="T28" fmla="*/ 1 w 146"/>
                  <a:gd name="T29" fmla="*/ 2 h 477"/>
                  <a:gd name="T30" fmla="*/ 0 w 146"/>
                  <a:gd name="T31" fmla="*/ 5 h 477"/>
                  <a:gd name="T32" fmla="*/ 0 w 146"/>
                  <a:gd name="T33" fmla="*/ 9 h 477"/>
                  <a:gd name="T34" fmla="*/ 50 w 146"/>
                  <a:gd name="T35"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6" h="477">
                    <a:moveTo>
                      <a:pt x="50" y="186"/>
                    </a:moveTo>
                    <a:lnTo>
                      <a:pt x="131" y="471"/>
                    </a:lnTo>
                    <a:lnTo>
                      <a:pt x="133" y="474"/>
                    </a:lnTo>
                    <a:lnTo>
                      <a:pt x="138" y="476"/>
                    </a:lnTo>
                    <a:lnTo>
                      <a:pt x="141" y="474"/>
                    </a:lnTo>
                    <a:lnTo>
                      <a:pt x="144" y="473"/>
                    </a:lnTo>
                    <a:lnTo>
                      <a:pt x="145" y="467"/>
                    </a:lnTo>
                    <a:lnTo>
                      <a:pt x="145" y="462"/>
                    </a:lnTo>
                    <a:lnTo>
                      <a:pt x="143" y="454"/>
                    </a:lnTo>
                    <a:lnTo>
                      <a:pt x="61" y="174"/>
                    </a:lnTo>
                    <a:lnTo>
                      <a:pt x="9" y="4"/>
                    </a:lnTo>
                    <a:lnTo>
                      <a:pt x="6" y="2"/>
                    </a:lnTo>
                    <a:lnTo>
                      <a:pt x="4" y="0"/>
                    </a:lnTo>
                    <a:lnTo>
                      <a:pt x="2" y="0"/>
                    </a:lnTo>
                    <a:lnTo>
                      <a:pt x="1" y="2"/>
                    </a:lnTo>
                    <a:lnTo>
                      <a:pt x="0" y="5"/>
                    </a:lnTo>
                    <a:lnTo>
                      <a:pt x="0" y="9"/>
                    </a:lnTo>
                    <a:lnTo>
                      <a:pt x="50" y="186"/>
                    </a:lnTo>
                  </a:path>
                </a:pathLst>
              </a:custGeom>
              <a:solidFill>
                <a:srgbClr val="9F9F9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7605" name="Group 37"/>
            <p:cNvGrpSpPr>
              <a:grpSpLocks/>
            </p:cNvGrpSpPr>
            <p:nvPr/>
          </p:nvGrpSpPr>
          <p:grpSpPr bwMode="auto">
            <a:xfrm>
              <a:off x="112" y="4295"/>
              <a:ext cx="439" cy="321"/>
              <a:chOff x="112" y="4295"/>
              <a:chExt cx="439" cy="321"/>
            </a:xfrm>
          </p:grpSpPr>
          <p:sp>
            <p:nvSpPr>
              <p:cNvPr id="237606" name="Freeform 38"/>
              <p:cNvSpPr>
                <a:spLocks/>
              </p:cNvSpPr>
              <p:nvPr/>
            </p:nvSpPr>
            <p:spPr bwMode="auto">
              <a:xfrm>
                <a:off x="191" y="4304"/>
                <a:ext cx="273" cy="276"/>
              </a:xfrm>
              <a:custGeom>
                <a:avLst/>
                <a:gdLst>
                  <a:gd name="T0" fmla="*/ 43 w 273"/>
                  <a:gd name="T1" fmla="*/ 32 h 276"/>
                  <a:gd name="T2" fmla="*/ 69 w 273"/>
                  <a:gd name="T3" fmla="*/ 13 h 276"/>
                  <a:gd name="T4" fmla="*/ 92 w 273"/>
                  <a:gd name="T5" fmla="*/ 4 h 276"/>
                  <a:gd name="T6" fmla="*/ 123 w 273"/>
                  <a:gd name="T7" fmla="*/ 0 h 276"/>
                  <a:gd name="T8" fmla="*/ 154 w 273"/>
                  <a:gd name="T9" fmla="*/ 9 h 276"/>
                  <a:gd name="T10" fmla="*/ 194 w 273"/>
                  <a:gd name="T11" fmla="*/ 36 h 276"/>
                  <a:gd name="T12" fmla="*/ 232 w 273"/>
                  <a:gd name="T13" fmla="*/ 75 h 276"/>
                  <a:gd name="T14" fmla="*/ 265 w 273"/>
                  <a:gd name="T15" fmla="*/ 128 h 276"/>
                  <a:gd name="T16" fmla="*/ 268 w 273"/>
                  <a:gd name="T17" fmla="*/ 156 h 276"/>
                  <a:gd name="T18" fmla="*/ 261 w 273"/>
                  <a:gd name="T19" fmla="*/ 146 h 276"/>
                  <a:gd name="T20" fmla="*/ 253 w 273"/>
                  <a:gd name="T21" fmla="*/ 138 h 276"/>
                  <a:gd name="T22" fmla="*/ 242 w 273"/>
                  <a:gd name="T23" fmla="*/ 133 h 276"/>
                  <a:gd name="T24" fmla="*/ 232 w 273"/>
                  <a:gd name="T25" fmla="*/ 132 h 276"/>
                  <a:gd name="T26" fmla="*/ 220 w 273"/>
                  <a:gd name="T27" fmla="*/ 133 h 276"/>
                  <a:gd name="T28" fmla="*/ 209 w 273"/>
                  <a:gd name="T29" fmla="*/ 137 h 276"/>
                  <a:gd name="T30" fmla="*/ 201 w 273"/>
                  <a:gd name="T31" fmla="*/ 144 h 276"/>
                  <a:gd name="T32" fmla="*/ 193 w 273"/>
                  <a:gd name="T33" fmla="*/ 155 h 276"/>
                  <a:gd name="T34" fmla="*/ 187 w 273"/>
                  <a:gd name="T35" fmla="*/ 167 h 276"/>
                  <a:gd name="T36" fmla="*/ 184 w 273"/>
                  <a:gd name="T37" fmla="*/ 181 h 276"/>
                  <a:gd name="T38" fmla="*/ 186 w 273"/>
                  <a:gd name="T39" fmla="*/ 196 h 276"/>
                  <a:gd name="T40" fmla="*/ 166 w 273"/>
                  <a:gd name="T41" fmla="*/ 150 h 276"/>
                  <a:gd name="T42" fmla="*/ 99 w 273"/>
                  <a:gd name="T43" fmla="*/ 225 h 276"/>
                  <a:gd name="T44" fmla="*/ 99 w 273"/>
                  <a:gd name="T45" fmla="*/ 231 h 276"/>
                  <a:gd name="T46" fmla="*/ 92 w 273"/>
                  <a:gd name="T47" fmla="*/ 221 h 276"/>
                  <a:gd name="T48" fmla="*/ 83 w 273"/>
                  <a:gd name="T49" fmla="*/ 212 h 276"/>
                  <a:gd name="T50" fmla="*/ 73 w 273"/>
                  <a:gd name="T51" fmla="*/ 207 h 276"/>
                  <a:gd name="T52" fmla="*/ 63 w 273"/>
                  <a:gd name="T53" fmla="*/ 204 h 276"/>
                  <a:gd name="T54" fmla="*/ 53 w 273"/>
                  <a:gd name="T55" fmla="*/ 206 h 276"/>
                  <a:gd name="T56" fmla="*/ 43 w 273"/>
                  <a:gd name="T57" fmla="*/ 208 h 276"/>
                  <a:gd name="T58" fmla="*/ 33 w 273"/>
                  <a:gd name="T59" fmla="*/ 214 h 276"/>
                  <a:gd name="T60" fmla="*/ 25 w 273"/>
                  <a:gd name="T61" fmla="*/ 222 h 276"/>
                  <a:gd name="T62" fmla="*/ 19 w 273"/>
                  <a:gd name="T63" fmla="*/ 231 h 276"/>
                  <a:gd name="T64" fmla="*/ 15 w 273"/>
                  <a:gd name="T65" fmla="*/ 243 h 276"/>
                  <a:gd name="T66" fmla="*/ 14 w 273"/>
                  <a:gd name="T67" fmla="*/ 258 h 276"/>
                  <a:gd name="T68" fmla="*/ 17 w 273"/>
                  <a:gd name="T69" fmla="*/ 275 h 276"/>
                  <a:gd name="T70" fmla="*/ 3 w 273"/>
                  <a:gd name="T71" fmla="*/ 229 h 276"/>
                  <a:gd name="T72" fmla="*/ 0 w 273"/>
                  <a:gd name="T73" fmla="*/ 173 h 276"/>
                  <a:gd name="T74" fmla="*/ 4 w 273"/>
                  <a:gd name="T75" fmla="*/ 119 h 276"/>
                  <a:gd name="T76" fmla="*/ 30 w 273"/>
                  <a:gd name="T77" fmla="*/ 4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3" h="276">
                    <a:moveTo>
                      <a:pt x="30" y="48"/>
                    </a:moveTo>
                    <a:lnTo>
                      <a:pt x="43" y="32"/>
                    </a:lnTo>
                    <a:lnTo>
                      <a:pt x="55" y="21"/>
                    </a:lnTo>
                    <a:lnTo>
                      <a:pt x="69" y="13"/>
                    </a:lnTo>
                    <a:lnTo>
                      <a:pt x="78" y="8"/>
                    </a:lnTo>
                    <a:lnTo>
                      <a:pt x="92" y="4"/>
                    </a:lnTo>
                    <a:lnTo>
                      <a:pt x="108" y="0"/>
                    </a:lnTo>
                    <a:lnTo>
                      <a:pt x="123" y="0"/>
                    </a:lnTo>
                    <a:lnTo>
                      <a:pt x="144" y="4"/>
                    </a:lnTo>
                    <a:lnTo>
                      <a:pt x="154" y="9"/>
                    </a:lnTo>
                    <a:lnTo>
                      <a:pt x="173" y="20"/>
                    </a:lnTo>
                    <a:lnTo>
                      <a:pt x="194" y="36"/>
                    </a:lnTo>
                    <a:lnTo>
                      <a:pt x="213" y="55"/>
                    </a:lnTo>
                    <a:lnTo>
                      <a:pt x="232" y="75"/>
                    </a:lnTo>
                    <a:lnTo>
                      <a:pt x="247" y="105"/>
                    </a:lnTo>
                    <a:lnTo>
                      <a:pt x="265" y="128"/>
                    </a:lnTo>
                    <a:lnTo>
                      <a:pt x="272" y="165"/>
                    </a:lnTo>
                    <a:lnTo>
                      <a:pt x="268" y="156"/>
                    </a:lnTo>
                    <a:lnTo>
                      <a:pt x="265" y="150"/>
                    </a:lnTo>
                    <a:lnTo>
                      <a:pt x="261" y="146"/>
                    </a:lnTo>
                    <a:lnTo>
                      <a:pt x="256" y="142"/>
                    </a:lnTo>
                    <a:lnTo>
                      <a:pt x="253" y="138"/>
                    </a:lnTo>
                    <a:lnTo>
                      <a:pt x="247" y="136"/>
                    </a:lnTo>
                    <a:lnTo>
                      <a:pt x="242" y="133"/>
                    </a:lnTo>
                    <a:lnTo>
                      <a:pt x="237" y="132"/>
                    </a:lnTo>
                    <a:lnTo>
                      <a:pt x="232" y="132"/>
                    </a:lnTo>
                    <a:lnTo>
                      <a:pt x="226" y="132"/>
                    </a:lnTo>
                    <a:lnTo>
                      <a:pt x="220" y="133"/>
                    </a:lnTo>
                    <a:lnTo>
                      <a:pt x="215" y="134"/>
                    </a:lnTo>
                    <a:lnTo>
                      <a:pt x="209" y="137"/>
                    </a:lnTo>
                    <a:lnTo>
                      <a:pt x="205" y="141"/>
                    </a:lnTo>
                    <a:lnTo>
                      <a:pt x="201" y="144"/>
                    </a:lnTo>
                    <a:lnTo>
                      <a:pt x="196" y="149"/>
                    </a:lnTo>
                    <a:lnTo>
                      <a:pt x="193" y="155"/>
                    </a:lnTo>
                    <a:lnTo>
                      <a:pt x="190" y="161"/>
                    </a:lnTo>
                    <a:lnTo>
                      <a:pt x="187" y="167"/>
                    </a:lnTo>
                    <a:lnTo>
                      <a:pt x="186" y="175"/>
                    </a:lnTo>
                    <a:lnTo>
                      <a:pt x="184" y="181"/>
                    </a:lnTo>
                    <a:lnTo>
                      <a:pt x="185" y="190"/>
                    </a:lnTo>
                    <a:lnTo>
                      <a:pt x="186" y="196"/>
                    </a:lnTo>
                    <a:lnTo>
                      <a:pt x="187" y="203"/>
                    </a:lnTo>
                    <a:lnTo>
                      <a:pt x="166" y="150"/>
                    </a:lnTo>
                    <a:lnTo>
                      <a:pt x="98" y="175"/>
                    </a:lnTo>
                    <a:lnTo>
                      <a:pt x="99" y="225"/>
                    </a:lnTo>
                    <a:lnTo>
                      <a:pt x="102" y="239"/>
                    </a:lnTo>
                    <a:lnTo>
                      <a:pt x="99" y="231"/>
                    </a:lnTo>
                    <a:lnTo>
                      <a:pt x="96" y="226"/>
                    </a:lnTo>
                    <a:lnTo>
                      <a:pt x="92" y="221"/>
                    </a:lnTo>
                    <a:lnTo>
                      <a:pt x="87" y="217"/>
                    </a:lnTo>
                    <a:lnTo>
                      <a:pt x="83" y="212"/>
                    </a:lnTo>
                    <a:lnTo>
                      <a:pt x="78" y="210"/>
                    </a:lnTo>
                    <a:lnTo>
                      <a:pt x="73" y="207"/>
                    </a:lnTo>
                    <a:lnTo>
                      <a:pt x="68" y="206"/>
                    </a:lnTo>
                    <a:lnTo>
                      <a:pt x="63" y="204"/>
                    </a:lnTo>
                    <a:lnTo>
                      <a:pt x="58" y="204"/>
                    </a:lnTo>
                    <a:lnTo>
                      <a:pt x="53" y="206"/>
                    </a:lnTo>
                    <a:lnTo>
                      <a:pt x="48" y="206"/>
                    </a:lnTo>
                    <a:lnTo>
                      <a:pt x="43" y="208"/>
                    </a:lnTo>
                    <a:lnTo>
                      <a:pt x="38" y="211"/>
                    </a:lnTo>
                    <a:lnTo>
                      <a:pt x="33" y="214"/>
                    </a:lnTo>
                    <a:lnTo>
                      <a:pt x="28" y="218"/>
                    </a:lnTo>
                    <a:lnTo>
                      <a:pt x="25" y="222"/>
                    </a:lnTo>
                    <a:lnTo>
                      <a:pt x="22" y="226"/>
                    </a:lnTo>
                    <a:lnTo>
                      <a:pt x="19" y="231"/>
                    </a:lnTo>
                    <a:lnTo>
                      <a:pt x="17" y="238"/>
                    </a:lnTo>
                    <a:lnTo>
                      <a:pt x="15" y="243"/>
                    </a:lnTo>
                    <a:lnTo>
                      <a:pt x="14" y="252"/>
                    </a:lnTo>
                    <a:lnTo>
                      <a:pt x="14" y="258"/>
                    </a:lnTo>
                    <a:lnTo>
                      <a:pt x="15" y="264"/>
                    </a:lnTo>
                    <a:lnTo>
                      <a:pt x="17" y="275"/>
                    </a:lnTo>
                    <a:lnTo>
                      <a:pt x="12" y="262"/>
                    </a:lnTo>
                    <a:lnTo>
                      <a:pt x="3" y="229"/>
                    </a:lnTo>
                    <a:lnTo>
                      <a:pt x="2" y="207"/>
                    </a:lnTo>
                    <a:lnTo>
                      <a:pt x="0" y="173"/>
                    </a:lnTo>
                    <a:lnTo>
                      <a:pt x="0" y="144"/>
                    </a:lnTo>
                    <a:lnTo>
                      <a:pt x="4" y="119"/>
                    </a:lnTo>
                    <a:lnTo>
                      <a:pt x="11" y="84"/>
                    </a:lnTo>
                    <a:lnTo>
                      <a:pt x="30" y="48"/>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607" name="Freeform 39"/>
              <p:cNvSpPr>
                <a:spLocks/>
              </p:cNvSpPr>
              <p:nvPr/>
            </p:nvSpPr>
            <p:spPr bwMode="auto">
              <a:xfrm>
                <a:off x="112" y="4295"/>
                <a:ext cx="439" cy="321"/>
              </a:xfrm>
              <a:custGeom>
                <a:avLst/>
                <a:gdLst>
                  <a:gd name="T0" fmla="*/ 146 w 439"/>
                  <a:gd name="T1" fmla="*/ 22 h 321"/>
                  <a:gd name="T2" fmla="*/ 113 w 439"/>
                  <a:gd name="T3" fmla="*/ 43 h 321"/>
                  <a:gd name="T4" fmla="*/ 83 w 439"/>
                  <a:gd name="T5" fmla="*/ 67 h 321"/>
                  <a:gd name="T6" fmla="*/ 57 w 439"/>
                  <a:gd name="T7" fmla="*/ 96 h 321"/>
                  <a:gd name="T8" fmla="*/ 31 w 439"/>
                  <a:gd name="T9" fmla="*/ 134 h 321"/>
                  <a:gd name="T10" fmla="*/ 12 w 439"/>
                  <a:gd name="T11" fmla="*/ 177 h 321"/>
                  <a:gd name="T12" fmla="*/ 1 w 439"/>
                  <a:gd name="T13" fmla="*/ 227 h 321"/>
                  <a:gd name="T14" fmla="*/ 0 w 439"/>
                  <a:gd name="T15" fmla="*/ 278 h 321"/>
                  <a:gd name="T16" fmla="*/ 9 w 439"/>
                  <a:gd name="T17" fmla="*/ 320 h 321"/>
                  <a:gd name="T18" fmla="*/ 10 w 439"/>
                  <a:gd name="T19" fmla="*/ 282 h 321"/>
                  <a:gd name="T20" fmla="*/ 29 w 439"/>
                  <a:gd name="T21" fmla="*/ 258 h 321"/>
                  <a:gd name="T22" fmla="*/ 55 w 439"/>
                  <a:gd name="T23" fmla="*/ 250 h 321"/>
                  <a:gd name="T24" fmla="*/ 81 w 439"/>
                  <a:gd name="T25" fmla="*/ 260 h 321"/>
                  <a:gd name="T26" fmla="*/ 94 w 439"/>
                  <a:gd name="T27" fmla="*/ 276 h 321"/>
                  <a:gd name="T28" fmla="*/ 84 w 439"/>
                  <a:gd name="T29" fmla="*/ 229 h 321"/>
                  <a:gd name="T30" fmla="*/ 81 w 439"/>
                  <a:gd name="T31" fmla="*/ 178 h 321"/>
                  <a:gd name="T32" fmla="*/ 85 w 439"/>
                  <a:gd name="T33" fmla="*/ 129 h 321"/>
                  <a:gd name="T34" fmla="*/ 96 w 439"/>
                  <a:gd name="T35" fmla="*/ 91 h 321"/>
                  <a:gd name="T36" fmla="*/ 113 w 439"/>
                  <a:gd name="T37" fmla="*/ 57 h 321"/>
                  <a:gd name="T38" fmla="*/ 138 w 439"/>
                  <a:gd name="T39" fmla="*/ 30 h 321"/>
                  <a:gd name="T40" fmla="*/ 149 w 439"/>
                  <a:gd name="T41" fmla="*/ 30 h 321"/>
                  <a:gd name="T42" fmla="*/ 146 w 439"/>
                  <a:gd name="T43" fmla="*/ 71 h 321"/>
                  <a:gd name="T44" fmla="*/ 150 w 439"/>
                  <a:gd name="T45" fmla="*/ 116 h 321"/>
                  <a:gd name="T46" fmla="*/ 161 w 439"/>
                  <a:gd name="T47" fmla="*/ 172 h 321"/>
                  <a:gd name="T48" fmla="*/ 174 w 439"/>
                  <a:gd name="T49" fmla="*/ 220 h 321"/>
                  <a:gd name="T50" fmla="*/ 179 w 439"/>
                  <a:gd name="T51" fmla="*/ 231 h 321"/>
                  <a:gd name="T52" fmla="*/ 189 w 439"/>
                  <a:gd name="T53" fmla="*/ 196 h 321"/>
                  <a:gd name="T54" fmla="*/ 217 w 439"/>
                  <a:gd name="T55" fmla="*/ 178 h 321"/>
                  <a:gd name="T56" fmla="*/ 247 w 439"/>
                  <a:gd name="T57" fmla="*/ 184 h 321"/>
                  <a:gd name="T58" fmla="*/ 262 w 439"/>
                  <a:gd name="T59" fmla="*/ 198 h 321"/>
                  <a:gd name="T60" fmla="*/ 248 w 439"/>
                  <a:gd name="T61" fmla="*/ 158 h 321"/>
                  <a:gd name="T62" fmla="*/ 231 w 439"/>
                  <a:gd name="T63" fmla="*/ 115 h 321"/>
                  <a:gd name="T64" fmla="*/ 211 w 439"/>
                  <a:gd name="T65" fmla="*/ 75 h 321"/>
                  <a:gd name="T66" fmla="*/ 192 w 439"/>
                  <a:gd name="T67" fmla="*/ 44 h 321"/>
                  <a:gd name="T68" fmla="*/ 170 w 439"/>
                  <a:gd name="T69" fmla="*/ 20 h 321"/>
                  <a:gd name="T70" fmla="*/ 183 w 439"/>
                  <a:gd name="T71" fmla="*/ 12 h 321"/>
                  <a:gd name="T72" fmla="*/ 217 w 439"/>
                  <a:gd name="T73" fmla="*/ 14 h 321"/>
                  <a:gd name="T74" fmla="*/ 251 w 439"/>
                  <a:gd name="T75" fmla="*/ 30 h 321"/>
                  <a:gd name="T76" fmla="*/ 278 w 439"/>
                  <a:gd name="T77" fmla="*/ 52 h 321"/>
                  <a:gd name="T78" fmla="*/ 303 w 439"/>
                  <a:gd name="T79" fmla="*/ 80 h 321"/>
                  <a:gd name="T80" fmla="*/ 324 w 439"/>
                  <a:gd name="T81" fmla="*/ 112 h 321"/>
                  <a:gd name="T82" fmla="*/ 341 w 439"/>
                  <a:gd name="T83" fmla="*/ 149 h 321"/>
                  <a:gd name="T84" fmla="*/ 350 w 439"/>
                  <a:gd name="T85" fmla="*/ 157 h 321"/>
                  <a:gd name="T86" fmla="*/ 360 w 439"/>
                  <a:gd name="T87" fmla="*/ 125 h 321"/>
                  <a:gd name="T88" fmla="*/ 383 w 439"/>
                  <a:gd name="T89" fmla="*/ 106 h 321"/>
                  <a:gd name="T90" fmla="*/ 407 w 439"/>
                  <a:gd name="T91" fmla="*/ 106 h 321"/>
                  <a:gd name="T92" fmla="*/ 430 w 439"/>
                  <a:gd name="T93" fmla="*/ 125 h 321"/>
                  <a:gd name="T94" fmla="*/ 430 w 439"/>
                  <a:gd name="T95" fmla="*/ 116 h 321"/>
                  <a:gd name="T96" fmla="*/ 411 w 439"/>
                  <a:gd name="T97" fmla="*/ 83 h 321"/>
                  <a:gd name="T98" fmla="*/ 387 w 439"/>
                  <a:gd name="T99" fmla="*/ 53 h 321"/>
                  <a:gd name="T100" fmla="*/ 356 w 439"/>
                  <a:gd name="T101" fmla="*/ 29 h 321"/>
                  <a:gd name="T102" fmla="*/ 324 w 439"/>
                  <a:gd name="T103" fmla="*/ 13 h 321"/>
                  <a:gd name="T104" fmla="*/ 291 w 439"/>
                  <a:gd name="T105" fmla="*/ 4 h 321"/>
                  <a:gd name="T106" fmla="*/ 256 w 439"/>
                  <a:gd name="T107" fmla="*/ 0 h 321"/>
                  <a:gd name="T108" fmla="*/ 217 w 439"/>
                  <a:gd name="T109" fmla="*/ 1 h 321"/>
                  <a:gd name="T110" fmla="*/ 180 w 439"/>
                  <a:gd name="T111" fmla="*/ 9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39" h="321">
                    <a:moveTo>
                      <a:pt x="172" y="12"/>
                    </a:moveTo>
                    <a:lnTo>
                      <a:pt x="162" y="16"/>
                    </a:lnTo>
                    <a:lnTo>
                      <a:pt x="157" y="17"/>
                    </a:lnTo>
                    <a:lnTo>
                      <a:pt x="152" y="20"/>
                    </a:lnTo>
                    <a:lnTo>
                      <a:pt x="146" y="22"/>
                    </a:lnTo>
                    <a:lnTo>
                      <a:pt x="138" y="26"/>
                    </a:lnTo>
                    <a:lnTo>
                      <a:pt x="132" y="30"/>
                    </a:lnTo>
                    <a:lnTo>
                      <a:pt x="126" y="33"/>
                    </a:lnTo>
                    <a:lnTo>
                      <a:pt x="119" y="38"/>
                    </a:lnTo>
                    <a:lnTo>
                      <a:pt x="113" y="43"/>
                    </a:lnTo>
                    <a:lnTo>
                      <a:pt x="107" y="47"/>
                    </a:lnTo>
                    <a:lnTo>
                      <a:pt x="101" y="52"/>
                    </a:lnTo>
                    <a:lnTo>
                      <a:pt x="94" y="57"/>
                    </a:lnTo>
                    <a:lnTo>
                      <a:pt x="88" y="61"/>
                    </a:lnTo>
                    <a:lnTo>
                      <a:pt x="83" y="67"/>
                    </a:lnTo>
                    <a:lnTo>
                      <a:pt x="77" y="72"/>
                    </a:lnTo>
                    <a:lnTo>
                      <a:pt x="72" y="79"/>
                    </a:lnTo>
                    <a:lnTo>
                      <a:pt x="66" y="84"/>
                    </a:lnTo>
                    <a:lnTo>
                      <a:pt x="61" y="90"/>
                    </a:lnTo>
                    <a:lnTo>
                      <a:pt x="57" y="96"/>
                    </a:lnTo>
                    <a:lnTo>
                      <a:pt x="51" y="103"/>
                    </a:lnTo>
                    <a:lnTo>
                      <a:pt x="46" y="110"/>
                    </a:lnTo>
                    <a:lnTo>
                      <a:pt x="41" y="118"/>
                    </a:lnTo>
                    <a:lnTo>
                      <a:pt x="36" y="126"/>
                    </a:lnTo>
                    <a:lnTo>
                      <a:pt x="31" y="134"/>
                    </a:lnTo>
                    <a:lnTo>
                      <a:pt x="27" y="141"/>
                    </a:lnTo>
                    <a:lnTo>
                      <a:pt x="23" y="150"/>
                    </a:lnTo>
                    <a:lnTo>
                      <a:pt x="18" y="160"/>
                    </a:lnTo>
                    <a:lnTo>
                      <a:pt x="15" y="169"/>
                    </a:lnTo>
                    <a:lnTo>
                      <a:pt x="12" y="177"/>
                    </a:lnTo>
                    <a:lnTo>
                      <a:pt x="9" y="186"/>
                    </a:lnTo>
                    <a:lnTo>
                      <a:pt x="6" y="196"/>
                    </a:lnTo>
                    <a:lnTo>
                      <a:pt x="4" y="207"/>
                    </a:lnTo>
                    <a:lnTo>
                      <a:pt x="3" y="216"/>
                    </a:lnTo>
                    <a:lnTo>
                      <a:pt x="1" y="227"/>
                    </a:lnTo>
                    <a:lnTo>
                      <a:pt x="0" y="239"/>
                    </a:lnTo>
                    <a:lnTo>
                      <a:pt x="0" y="250"/>
                    </a:lnTo>
                    <a:lnTo>
                      <a:pt x="0" y="260"/>
                    </a:lnTo>
                    <a:lnTo>
                      <a:pt x="0" y="270"/>
                    </a:lnTo>
                    <a:lnTo>
                      <a:pt x="0" y="278"/>
                    </a:lnTo>
                    <a:lnTo>
                      <a:pt x="1" y="286"/>
                    </a:lnTo>
                    <a:lnTo>
                      <a:pt x="3" y="294"/>
                    </a:lnTo>
                    <a:lnTo>
                      <a:pt x="4" y="302"/>
                    </a:lnTo>
                    <a:lnTo>
                      <a:pt x="6" y="310"/>
                    </a:lnTo>
                    <a:lnTo>
                      <a:pt x="9" y="320"/>
                    </a:lnTo>
                    <a:lnTo>
                      <a:pt x="7" y="310"/>
                    </a:lnTo>
                    <a:lnTo>
                      <a:pt x="7" y="302"/>
                    </a:lnTo>
                    <a:lnTo>
                      <a:pt x="7" y="295"/>
                    </a:lnTo>
                    <a:lnTo>
                      <a:pt x="9" y="289"/>
                    </a:lnTo>
                    <a:lnTo>
                      <a:pt x="10" y="282"/>
                    </a:lnTo>
                    <a:lnTo>
                      <a:pt x="13" y="276"/>
                    </a:lnTo>
                    <a:lnTo>
                      <a:pt x="16" y="271"/>
                    </a:lnTo>
                    <a:lnTo>
                      <a:pt x="21" y="264"/>
                    </a:lnTo>
                    <a:lnTo>
                      <a:pt x="25" y="260"/>
                    </a:lnTo>
                    <a:lnTo>
                      <a:pt x="29" y="258"/>
                    </a:lnTo>
                    <a:lnTo>
                      <a:pt x="33" y="255"/>
                    </a:lnTo>
                    <a:lnTo>
                      <a:pt x="39" y="252"/>
                    </a:lnTo>
                    <a:lnTo>
                      <a:pt x="45" y="251"/>
                    </a:lnTo>
                    <a:lnTo>
                      <a:pt x="50" y="250"/>
                    </a:lnTo>
                    <a:lnTo>
                      <a:pt x="55" y="250"/>
                    </a:lnTo>
                    <a:lnTo>
                      <a:pt x="60" y="251"/>
                    </a:lnTo>
                    <a:lnTo>
                      <a:pt x="66" y="252"/>
                    </a:lnTo>
                    <a:lnTo>
                      <a:pt x="72" y="255"/>
                    </a:lnTo>
                    <a:lnTo>
                      <a:pt x="75" y="258"/>
                    </a:lnTo>
                    <a:lnTo>
                      <a:pt x="81" y="260"/>
                    </a:lnTo>
                    <a:lnTo>
                      <a:pt x="85" y="266"/>
                    </a:lnTo>
                    <a:lnTo>
                      <a:pt x="89" y="271"/>
                    </a:lnTo>
                    <a:lnTo>
                      <a:pt x="93" y="278"/>
                    </a:lnTo>
                    <a:lnTo>
                      <a:pt x="96" y="285"/>
                    </a:lnTo>
                    <a:lnTo>
                      <a:pt x="94" y="276"/>
                    </a:lnTo>
                    <a:lnTo>
                      <a:pt x="92" y="268"/>
                    </a:lnTo>
                    <a:lnTo>
                      <a:pt x="89" y="259"/>
                    </a:lnTo>
                    <a:lnTo>
                      <a:pt x="87" y="248"/>
                    </a:lnTo>
                    <a:lnTo>
                      <a:pt x="86" y="239"/>
                    </a:lnTo>
                    <a:lnTo>
                      <a:pt x="84" y="229"/>
                    </a:lnTo>
                    <a:lnTo>
                      <a:pt x="83" y="220"/>
                    </a:lnTo>
                    <a:lnTo>
                      <a:pt x="82" y="211"/>
                    </a:lnTo>
                    <a:lnTo>
                      <a:pt x="81" y="200"/>
                    </a:lnTo>
                    <a:lnTo>
                      <a:pt x="81" y="189"/>
                    </a:lnTo>
                    <a:lnTo>
                      <a:pt x="81" y="178"/>
                    </a:lnTo>
                    <a:lnTo>
                      <a:pt x="81" y="166"/>
                    </a:lnTo>
                    <a:lnTo>
                      <a:pt x="82" y="155"/>
                    </a:lnTo>
                    <a:lnTo>
                      <a:pt x="83" y="147"/>
                    </a:lnTo>
                    <a:lnTo>
                      <a:pt x="84" y="138"/>
                    </a:lnTo>
                    <a:lnTo>
                      <a:pt x="85" y="129"/>
                    </a:lnTo>
                    <a:lnTo>
                      <a:pt x="87" y="119"/>
                    </a:lnTo>
                    <a:lnTo>
                      <a:pt x="90" y="111"/>
                    </a:lnTo>
                    <a:lnTo>
                      <a:pt x="92" y="103"/>
                    </a:lnTo>
                    <a:lnTo>
                      <a:pt x="93" y="96"/>
                    </a:lnTo>
                    <a:lnTo>
                      <a:pt x="96" y="91"/>
                    </a:lnTo>
                    <a:lnTo>
                      <a:pt x="99" y="86"/>
                    </a:lnTo>
                    <a:lnTo>
                      <a:pt x="102" y="77"/>
                    </a:lnTo>
                    <a:lnTo>
                      <a:pt x="105" y="69"/>
                    </a:lnTo>
                    <a:lnTo>
                      <a:pt x="109" y="63"/>
                    </a:lnTo>
                    <a:lnTo>
                      <a:pt x="113" y="57"/>
                    </a:lnTo>
                    <a:lnTo>
                      <a:pt x="117" y="52"/>
                    </a:lnTo>
                    <a:lnTo>
                      <a:pt x="123" y="45"/>
                    </a:lnTo>
                    <a:lnTo>
                      <a:pt x="127" y="40"/>
                    </a:lnTo>
                    <a:lnTo>
                      <a:pt x="132" y="34"/>
                    </a:lnTo>
                    <a:lnTo>
                      <a:pt x="138" y="30"/>
                    </a:lnTo>
                    <a:lnTo>
                      <a:pt x="144" y="26"/>
                    </a:lnTo>
                    <a:lnTo>
                      <a:pt x="150" y="22"/>
                    </a:lnTo>
                    <a:lnTo>
                      <a:pt x="154" y="21"/>
                    </a:lnTo>
                    <a:lnTo>
                      <a:pt x="151" y="25"/>
                    </a:lnTo>
                    <a:lnTo>
                      <a:pt x="149" y="30"/>
                    </a:lnTo>
                    <a:lnTo>
                      <a:pt x="147" y="38"/>
                    </a:lnTo>
                    <a:lnTo>
                      <a:pt x="147" y="47"/>
                    </a:lnTo>
                    <a:lnTo>
                      <a:pt x="146" y="53"/>
                    </a:lnTo>
                    <a:lnTo>
                      <a:pt x="146" y="63"/>
                    </a:lnTo>
                    <a:lnTo>
                      <a:pt x="146" y="71"/>
                    </a:lnTo>
                    <a:lnTo>
                      <a:pt x="146" y="77"/>
                    </a:lnTo>
                    <a:lnTo>
                      <a:pt x="147" y="87"/>
                    </a:lnTo>
                    <a:lnTo>
                      <a:pt x="147" y="98"/>
                    </a:lnTo>
                    <a:lnTo>
                      <a:pt x="149" y="107"/>
                    </a:lnTo>
                    <a:lnTo>
                      <a:pt x="150" y="116"/>
                    </a:lnTo>
                    <a:lnTo>
                      <a:pt x="152" y="129"/>
                    </a:lnTo>
                    <a:lnTo>
                      <a:pt x="154" y="139"/>
                    </a:lnTo>
                    <a:lnTo>
                      <a:pt x="156" y="151"/>
                    </a:lnTo>
                    <a:lnTo>
                      <a:pt x="159" y="162"/>
                    </a:lnTo>
                    <a:lnTo>
                      <a:pt x="161" y="172"/>
                    </a:lnTo>
                    <a:lnTo>
                      <a:pt x="163" y="181"/>
                    </a:lnTo>
                    <a:lnTo>
                      <a:pt x="165" y="190"/>
                    </a:lnTo>
                    <a:lnTo>
                      <a:pt x="168" y="200"/>
                    </a:lnTo>
                    <a:lnTo>
                      <a:pt x="171" y="209"/>
                    </a:lnTo>
                    <a:lnTo>
                      <a:pt x="174" y="220"/>
                    </a:lnTo>
                    <a:lnTo>
                      <a:pt x="176" y="229"/>
                    </a:lnTo>
                    <a:lnTo>
                      <a:pt x="178" y="237"/>
                    </a:lnTo>
                    <a:lnTo>
                      <a:pt x="181" y="248"/>
                    </a:lnTo>
                    <a:lnTo>
                      <a:pt x="180" y="240"/>
                    </a:lnTo>
                    <a:lnTo>
                      <a:pt x="179" y="231"/>
                    </a:lnTo>
                    <a:lnTo>
                      <a:pt x="180" y="223"/>
                    </a:lnTo>
                    <a:lnTo>
                      <a:pt x="180" y="216"/>
                    </a:lnTo>
                    <a:lnTo>
                      <a:pt x="183" y="209"/>
                    </a:lnTo>
                    <a:lnTo>
                      <a:pt x="186" y="203"/>
                    </a:lnTo>
                    <a:lnTo>
                      <a:pt x="189" y="196"/>
                    </a:lnTo>
                    <a:lnTo>
                      <a:pt x="193" y="190"/>
                    </a:lnTo>
                    <a:lnTo>
                      <a:pt x="198" y="186"/>
                    </a:lnTo>
                    <a:lnTo>
                      <a:pt x="204" y="182"/>
                    </a:lnTo>
                    <a:lnTo>
                      <a:pt x="210" y="178"/>
                    </a:lnTo>
                    <a:lnTo>
                      <a:pt x="217" y="178"/>
                    </a:lnTo>
                    <a:lnTo>
                      <a:pt x="223" y="177"/>
                    </a:lnTo>
                    <a:lnTo>
                      <a:pt x="230" y="177"/>
                    </a:lnTo>
                    <a:lnTo>
                      <a:pt x="236" y="178"/>
                    </a:lnTo>
                    <a:lnTo>
                      <a:pt x="243" y="181"/>
                    </a:lnTo>
                    <a:lnTo>
                      <a:pt x="247" y="184"/>
                    </a:lnTo>
                    <a:lnTo>
                      <a:pt x="252" y="188"/>
                    </a:lnTo>
                    <a:lnTo>
                      <a:pt x="256" y="193"/>
                    </a:lnTo>
                    <a:lnTo>
                      <a:pt x="261" y="198"/>
                    </a:lnTo>
                    <a:lnTo>
                      <a:pt x="267" y="212"/>
                    </a:lnTo>
                    <a:lnTo>
                      <a:pt x="262" y="198"/>
                    </a:lnTo>
                    <a:lnTo>
                      <a:pt x="259" y="190"/>
                    </a:lnTo>
                    <a:lnTo>
                      <a:pt x="257" y="184"/>
                    </a:lnTo>
                    <a:lnTo>
                      <a:pt x="255" y="176"/>
                    </a:lnTo>
                    <a:lnTo>
                      <a:pt x="252" y="168"/>
                    </a:lnTo>
                    <a:lnTo>
                      <a:pt x="248" y="158"/>
                    </a:lnTo>
                    <a:lnTo>
                      <a:pt x="244" y="149"/>
                    </a:lnTo>
                    <a:lnTo>
                      <a:pt x="241" y="139"/>
                    </a:lnTo>
                    <a:lnTo>
                      <a:pt x="238" y="131"/>
                    </a:lnTo>
                    <a:lnTo>
                      <a:pt x="234" y="123"/>
                    </a:lnTo>
                    <a:lnTo>
                      <a:pt x="231" y="115"/>
                    </a:lnTo>
                    <a:lnTo>
                      <a:pt x="227" y="106"/>
                    </a:lnTo>
                    <a:lnTo>
                      <a:pt x="222" y="98"/>
                    </a:lnTo>
                    <a:lnTo>
                      <a:pt x="219" y="90"/>
                    </a:lnTo>
                    <a:lnTo>
                      <a:pt x="215" y="83"/>
                    </a:lnTo>
                    <a:lnTo>
                      <a:pt x="211" y="75"/>
                    </a:lnTo>
                    <a:lnTo>
                      <a:pt x="207" y="68"/>
                    </a:lnTo>
                    <a:lnTo>
                      <a:pt x="204" y="61"/>
                    </a:lnTo>
                    <a:lnTo>
                      <a:pt x="201" y="55"/>
                    </a:lnTo>
                    <a:lnTo>
                      <a:pt x="196" y="49"/>
                    </a:lnTo>
                    <a:lnTo>
                      <a:pt x="192" y="44"/>
                    </a:lnTo>
                    <a:lnTo>
                      <a:pt x="188" y="37"/>
                    </a:lnTo>
                    <a:lnTo>
                      <a:pt x="184" y="32"/>
                    </a:lnTo>
                    <a:lnTo>
                      <a:pt x="180" y="28"/>
                    </a:lnTo>
                    <a:lnTo>
                      <a:pt x="175" y="24"/>
                    </a:lnTo>
                    <a:lnTo>
                      <a:pt x="170" y="20"/>
                    </a:lnTo>
                    <a:lnTo>
                      <a:pt x="165" y="18"/>
                    </a:lnTo>
                    <a:lnTo>
                      <a:pt x="161" y="17"/>
                    </a:lnTo>
                    <a:lnTo>
                      <a:pt x="169" y="14"/>
                    </a:lnTo>
                    <a:lnTo>
                      <a:pt x="176" y="13"/>
                    </a:lnTo>
                    <a:lnTo>
                      <a:pt x="183" y="12"/>
                    </a:lnTo>
                    <a:lnTo>
                      <a:pt x="190" y="12"/>
                    </a:lnTo>
                    <a:lnTo>
                      <a:pt x="198" y="12"/>
                    </a:lnTo>
                    <a:lnTo>
                      <a:pt x="205" y="12"/>
                    </a:lnTo>
                    <a:lnTo>
                      <a:pt x="211" y="13"/>
                    </a:lnTo>
                    <a:lnTo>
                      <a:pt x="217" y="14"/>
                    </a:lnTo>
                    <a:lnTo>
                      <a:pt x="224" y="17"/>
                    </a:lnTo>
                    <a:lnTo>
                      <a:pt x="231" y="20"/>
                    </a:lnTo>
                    <a:lnTo>
                      <a:pt x="238" y="24"/>
                    </a:lnTo>
                    <a:lnTo>
                      <a:pt x="245" y="26"/>
                    </a:lnTo>
                    <a:lnTo>
                      <a:pt x="251" y="30"/>
                    </a:lnTo>
                    <a:lnTo>
                      <a:pt x="256" y="33"/>
                    </a:lnTo>
                    <a:lnTo>
                      <a:pt x="261" y="37"/>
                    </a:lnTo>
                    <a:lnTo>
                      <a:pt x="267" y="43"/>
                    </a:lnTo>
                    <a:lnTo>
                      <a:pt x="273" y="47"/>
                    </a:lnTo>
                    <a:lnTo>
                      <a:pt x="278" y="52"/>
                    </a:lnTo>
                    <a:lnTo>
                      <a:pt x="284" y="57"/>
                    </a:lnTo>
                    <a:lnTo>
                      <a:pt x="289" y="63"/>
                    </a:lnTo>
                    <a:lnTo>
                      <a:pt x="294" y="68"/>
                    </a:lnTo>
                    <a:lnTo>
                      <a:pt x="298" y="73"/>
                    </a:lnTo>
                    <a:lnTo>
                      <a:pt x="303" y="80"/>
                    </a:lnTo>
                    <a:lnTo>
                      <a:pt x="308" y="87"/>
                    </a:lnTo>
                    <a:lnTo>
                      <a:pt x="312" y="92"/>
                    </a:lnTo>
                    <a:lnTo>
                      <a:pt x="315" y="99"/>
                    </a:lnTo>
                    <a:lnTo>
                      <a:pt x="320" y="106"/>
                    </a:lnTo>
                    <a:lnTo>
                      <a:pt x="324" y="112"/>
                    </a:lnTo>
                    <a:lnTo>
                      <a:pt x="327" y="119"/>
                    </a:lnTo>
                    <a:lnTo>
                      <a:pt x="331" y="126"/>
                    </a:lnTo>
                    <a:lnTo>
                      <a:pt x="335" y="134"/>
                    </a:lnTo>
                    <a:lnTo>
                      <a:pt x="338" y="141"/>
                    </a:lnTo>
                    <a:lnTo>
                      <a:pt x="341" y="149"/>
                    </a:lnTo>
                    <a:lnTo>
                      <a:pt x="345" y="157"/>
                    </a:lnTo>
                    <a:lnTo>
                      <a:pt x="348" y="165"/>
                    </a:lnTo>
                    <a:lnTo>
                      <a:pt x="351" y="176"/>
                    </a:lnTo>
                    <a:lnTo>
                      <a:pt x="350" y="164"/>
                    </a:lnTo>
                    <a:lnTo>
                      <a:pt x="350" y="157"/>
                    </a:lnTo>
                    <a:lnTo>
                      <a:pt x="350" y="149"/>
                    </a:lnTo>
                    <a:lnTo>
                      <a:pt x="351" y="142"/>
                    </a:lnTo>
                    <a:lnTo>
                      <a:pt x="354" y="135"/>
                    </a:lnTo>
                    <a:lnTo>
                      <a:pt x="356" y="130"/>
                    </a:lnTo>
                    <a:lnTo>
                      <a:pt x="360" y="125"/>
                    </a:lnTo>
                    <a:lnTo>
                      <a:pt x="364" y="119"/>
                    </a:lnTo>
                    <a:lnTo>
                      <a:pt x="369" y="114"/>
                    </a:lnTo>
                    <a:lnTo>
                      <a:pt x="374" y="111"/>
                    </a:lnTo>
                    <a:lnTo>
                      <a:pt x="378" y="108"/>
                    </a:lnTo>
                    <a:lnTo>
                      <a:pt x="383" y="106"/>
                    </a:lnTo>
                    <a:lnTo>
                      <a:pt x="388" y="104"/>
                    </a:lnTo>
                    <a:lnTo>
                      <a:pt x="393" y="103"/>
                    </a:lnTo>
                    <a:lnTo>
                      <a:pt x="398" y="103"/>
                    </a:lnTo>
                    <a:lnTo>
                      <a:pt x="402" y="104"/>
                    </a:lnTo>
                    <a:lnTo>
                      <a:pt x="407" y="106"/>
                    </a:lnTo>
                    <a:lnTo>
                      <a:pt x="412" y="108"/>
                    </a:lnTo>
                    <a:lnTo>
                      <a:pt x="417" y="111"/>
                    </a:lnTo>
                    <a:lnTo>
                      <a:pt x="422" y="114"/>
                    </a:lnTo>
                    <a:lnTo>
                      <a:pt x="426" y="119"/>
                    </a:lnTo>
                    <a:lnTo>
                      <a:pt x="430" y="125"/>
                    </a:lnTo>
                    <a:lnTo>
                      <a:pt x="434" y="130"/>
                    </a:lnTo>
                    <a:lnTo>
                      <a:pt x="438" y="137"/>
                    </a:lnTo>
                    <a:lnTo>
                      <a:pt x="435" y="129"/>
                    </a:lnTo>
                    <a:lnTo>
                      <a:pt x="432" y="123"/>
                    </a:lnTo>
                    <a:lnTo>
                      <a:pt x="430" y="116"/>
                    </a:lnTo>
                    <a:lnTo>
                      <a:pt x="427" y="110"/>
                    </a:lnTo>
                    <a:lnTo>
                      <a:pt x="423" y="103"/>
                    </a:lnTo>
                    <a:lnTo>
                      <a:pt x="420" y="95"/>
                    </a:lnTo>
                    <a:lnTo>
                      <a:pt x="415" y="88"/>
                    </a:lnTo>
                    <a:lnTo>
                      <a:pt x="411" y="83"/>
                    </a:lnTo>
                    <a:lnTo>
                      <a:pt x="407" y="76"/>
                    </a:lnTo>
                    <a:lnTo>
                      <a:pt x="402" y="69"/>
                    </a:lnTo>
                    <a:lnTo>
                      <a:pt x="396" y="64"/>
                    </a:lnTo>
                    <a:lnTo>
                      <a:pt x="392" y="59"/>
                    </a:lnTo>
                    <a:lnTo>
                      <a:pt x="387" y="53"/>
                    </a:lnTo>
                    <a:lnTo>
                      <a:pt x="381" y="48"/>
                    </a:lnTo>
                    <a:lnTo>
                      <a:pt x="375" y="43"/>
                    </a:lnTo>
                    <a:lnTo>
                      <a:pt x="369" y="38"/>
                    </a:lnTo>
                    <a:lnTo>
                      <a:pt x="362" y="33"/>
                    </a:lnTo>
                    <a:lnTo>
                      <a:pt x="356" y="29"/>
                    </a:lnTo>
                    <a:lnTo>
                      <a:pt x="350" y="26"/>
                    </a:lnTo>
                    <a:lnTo>
                      <a:pt x="343" y="22"/>
                    </a:lnTo>
                    <a:lnTo>
                      <a:pt x="337" y="20"/>
                    </a:lnTo>
                    <a:lnTo>
                      <a:pt x="330" y="16"/>
                    </a:lnTo>
                    <a:lnTo>
                      <a:pt x="324" y="13"/>
                    </a:lnTo>
                    <a:lnTo>
                      <a:pt x="317" y="10"/>
                    </a:lnTo>
                    <a:lnTo>
                      <a:pt x="310" y="9"/>
                    </a:lnTo>
                    <a:lnTo>
                      <a:pt x="304" y="6"/>
                    </a:lnTo>
                    <a:lnTo>
                      <a:pt x="297" y="5"/>
                    </a:lnTo>
                    <a:lnTo>
                      <a:pt x="291" y="4"/>
                    </a:lnTo>
                    <a:lnTo>
                      <a:pt x="285" y="2"/>
                    </a:lnTo>
                    <a:lnTo>
                      <a:pt x="279" y="1"/>
                    </a:lnTo>
                    <a:lnTo>
                      <a:pt x="270" y="0"/>
                    </a:lnTo>
                    <a:lnTo>
                      <a:pt x="263" y="0"/>
                    </a:lnTo>
                    <a:lnTo>
                      <a:pt x="256" y="0"/>
                    </a:lnTo>
                    <a:lnTo>
                      <a:pt x="249" y="0"/>
                    </a:lnTo>
                    <a:lnTo>
                      <a:pt x="240" y="0"/>
                    </a:lnTo>
                    <a:lnTo>
                      <a:pt x="232" y="0"/>
                    </a:lnTo>
                    <a:lnTo>
                      <a:pt x="225" y="0"/>
                    </a:lnTo>
                    <a:lnTo>
                      <a:pt x="217" y="1"/>
                    </a:lnTo>
                    <a:lnTo>
                      <a:pt x="209" y="2"/>
                    </a:lnTo>
                    <a:lnTo>
                      <a:pt x="203" y="4"/>
                    </a:lnTo>
                    <a:lnTo>
                      <a:pt x="196" y="5"/>
                    </a:lnTo>
                    <a:lnTo>
                      <a:pt x="189" y="8"/>
                    </a:lnTo>
                    <a:lnTo>
                      <a:pt x="180" y="9"/>
                    </a:lnTo>
                    <a:lnTo>
                      <a:pt x="172" y="12"/>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237608" name="Text Box 40"/>
          <p:cNvSpPr txBox="1">
            <a:spLocks noChangeArrowheads="1"/>
          </p:cNvSpPr>
          <p:nvPr/>
        </p:nvSpPr>
        <p:spPr bwMode="auto">
          <a:xfrm>
            <a:off x="6073775" y="6613525"/>
            <a:ext cx="296703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pPr>
            <a:r>
              <a:rPr lang="en-US" altLang="zh-CN" sz="1000" b="1">
                <a:solidFill>
                  <a:schemeClr val="tx2"/>
                </a:solidFill>
                <a:ea typeface="宋体" charset="-122"/>
              </a:rPr>
              <a:t>©Silberschatz, Korth and Sudarshan, Bo Zhou</a:t>
            </a:r>
          </a:p>
        </p:txBody>
      </p:sp>
      <p:sp>
        <p:nvSpPr>
          <p:cNvPr id="237609" name="Text Box 41"/>
          <p:cNvSpPr txBox="1">
            <a:spLocks noChangeArrowheads="1"/>
          </p:cNvSpPr>
          <p:nvPr/>
        </p:nvSpPr>
        <p:spPr bwMode="auto">
          <a:xfrm>
            <a:off x="4532883" y="6613525"/>
            <a:ext cx="34176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pPr>
            <a:fld id="{32014B99-EDFC-409A-BEC5-CC8FF4B0ABB7}" type="slidenum">
              <a:rPr lang="en-US" altLang="zh-CN" sz="1000" b="1" smtClean="0">
                <a:solidFill>
                  <a:schemeClr val="tx2"/>
                </a:solidFill>
                <a:ea typeface="宋体" charset="-122"/>
              </a:rPr>
              <a:pPr algn="ctr">
                <a:spcBef>
                  <a:spcPct val="50000"/>
                </a:spcBef>
              </a:pPr>
              <a:t>‹#›</a:t>
            </a:fld>
            <a:endParaRPr lang="en-US" altLang="zh-CN" sz="1000" b="1" dirty="0">
              <a:solidFill>
                <a:schemeClr val="tx2"/>
              </a:solidFill>
              <a:ea typeface="宋体" charset="-122"/>
            </a:endParaRPr>
          </a:p>
        </p:txBody>
      </p:sp>
      <p:sp>
        <p:nvSpPr>
          <p:cNvPr id="237610" name="Rectangle 42"/>
          <p:cNvSpPr>
            <a:spLocks noGrp="1" noChangeArrowheads="1"/>
          </p:cNvSpPr>
          <p:nvPr>
            <p:ph type="title"/>
          </p:nvPr>
        </p:nvSpPr>
        <p:spPr bwMode="auto">
          <a:xfrm>
            <a:off x="717550" y="0"/>
            <a:ext cx="80772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p>
        </p:txBody>
      </p:sp>
      <p:sp>
        <p:nvSpPr>
          <p:cNvPr id="237611" name="Text Box 43"/>
          <p:cNvSpPr txBox="1">
            <a:spLocks noChangeArrowheads="1"/>
          </p:cNvSpPr>
          <p:nvPr/>
        </p:nvSpPr>
        <p:spPr bwMode="auto">
          <a:xfrm>
            <a:off x="0" y="6613525"/>
            <a:ext cx="127631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1000" b="1" dirty="0">
                <a:solidFill>
                  <a:schemeClr val="tx2"/>
                </a:solidFill>
                <a:ea typeface="宋体" charset="-122"/>
              </a:rPr>
              <a:t>Database </a:t>
            </a:r>
            <a:r>
              <a:rPr lang="en-US" altLang="zh-CN" sz="1000" b="1" dirty="0" smtClean="0">
                <a:solidFill>
                  <a:schemeClr val="tx2"/>
                </a:solidFill>
                <a:ea typeface="宋体" charset="-122"/>
              </a:rPr>
              <a:t>System</a:t>
            </a:r>
            <a:endParaRPr lang="en-US" altLang="zh-CN" sz="1000" b="1" dirty="0">
              <a:solidFill>
                <a:schemeClr val="tx2"/>
              </a:solidFill>
              <a:ea typeface="宋体" charset="-122"/>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9pPr>
    </p:titleStyle>
    <p:bodyStyle>
      <a:lvl1pPr marL="342900" indent="-342900" algn="l" rtl="0" eaLnBrk="0" fontAlgn="base" hangingPunct="0">
        <a:spcBef>
          <a:spcPct val="35000"/>
        </a:spcBef>
        <a:spcAft>
          <a:spcPct val="0"/>
        </a:spcAft>
        <a:buClr>
          <a:schemeClr val="tx2"/>
        </a:buClr>
        <a:buSzPct val="90000"/>
        <a:buFont typeface="Monotype Sorts" pitchFamily="2" charset="2"/>
        <a:buChar char="n"/>
        <a:defRPr kumimoji="1" sz="20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105000"/>
        <a:buFont typeface="Monotype Sorts" pitchFamily="2" charset="2"/>
        <a:buChar char="H"/>
        <a:defRPr kumimoji="1">
          <a:solidFill>
            <a:schemeClr val="tx1"/>
          </a:solidFill>
          <a:latin typeface="+mn-lt"/>
        </a:defRPr>
      </a:lvl2pPr>
      <a:lvl3pPr marL="1085850" indent="-228600" algn="l" rtl="0" eaLnBrk="0" fontAlgn="base" hangingPunct="0">
        <a:spcBef>
          <a:spcPct val="35000"/>
        </a:spcBef>
        <a:spcAft>
          <a:spcPct val="0"/>
        </a:spcAft>
        <a:buClr>
          <a:srgbClr val="000099"/>
        </a:buClr>
        <a:buSzPct val="85000"/>
        <a:buFont typeface="Monotype Sorts" pitchFamily="2" charset="2"/>
        <a:buChar char="4"/>
        <a:defRPr kumimoji="1" sz="1600">
          <a:solidFill>
            <a:schemeClr val="tx1"/>
          </a:solidFill>
          <a:latin typeface="+mn-lt"/>
        </a:defRPr>
      </a:lvl3pPr>
      <a:lvl4pPr marL="1428750" indent="-228600" algn="l" rtl="0" eaLnBrk="0" fontAlgn="base" hangingPunct="0">
        <a:spcBef>
          <a:spcPct val="35000"/>
        </a:spcBef>
        <a:spcAft>
          <a:spcPct val="0"/>
        </a:spcAft>
        <a:buClr>
          <a:schemeClr val="hlink"/>
        </a:buClr>
        <a:buChar char="–"/>
        <a:defRPr kumimoji="1" sz="1600">
          <a:solidFill>
            <a:schemeClr val="tx1"/>
          </a:solidFill>
          <a:latin typeface="+mn-lt"/>
        </a:defRPr>
      </a:lvl4pPr>
      <a:lvl5pPr marL="1771650" indent="-228600" algn="l" rtl="0" eaLnBrk="0" fontAlgn="base" hangingPunct="0">
        <a:spcBef>
          <a:spcPct val="35000"/>
        </a:spcBef>
        <a:spcAft>
          <a:spcPct val="0"/>
        </a:spcAft>
        <a:buClr>
          <a:schemeClr val="tx2"/>
        </a:buClr>
        <a:buChar char="»"/>
        <a:defRPr kumimoji="1">
          <a:solidFill>
            <a:schemeClr val="tx1"/>
          </a:solidFill>
          <a:latin typeface="+mn-lt"/>
        </a:defRPr>
      </a:lvl5pPr>
      <a:lvl6pPr marL="2228850" indent="-228600" algn="l" rtl="0" eaLnBrk="0" fontAlgn="base" hangingPunct="0">
        <a:spcBef>
          <a:spcPct val="35000"/>
        </a:spcBef>
        <a:spcAft>
          <a:spcPct val="0"/>
        </a:spcAft>
        <a:buClr>
          <a:schemeClr val="tx2"/>
        </a:buClr>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Char char="»"/>
        <a:defRPr kumimoji="1">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jpeg"/></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zh-CN" smtClean="0">
                <a:ea typeface="宋体" charset="-122"/>
              </a:rPr>
              <a:t>Storage </a:t>
            </a:r>
            <a:r>
              <a:rPr lang="en-US" altLang="zh-CN" dirty="0">
                <a:ea typeface="宋体" charset="-122"/>
              </a:rPr>
              <a:t>and File Structure</a:t>
            </a:r>
          </a:p>
        </p:txBody>
      </p:sp>
      <p:sp>
        <p:nvSpPr>
          <p:cNvPr id="30723" name="Rectangle 3"/>
          <p:cNvSpPr>
            <a:spLocks noGrp="1" noChangeArrowheads="1"/>
          </p:cNvSpPr>
          <p:nvPr>
            <p:ph type="body" idx="1"/>
          </p:nvPr>
        </p:nvSpPr>
        <p:spPr>
          <a:xfrm>
            <a:off x="1147763" y="1114426"/>
            <a:ext cx="6804746" cy="3799320"/>
          </a:xfrm>
        </p:spPr>
        <p:txBody>
          <a:bodyPr/>
          <a:lstStyle/>
          <a:p>
            <a:pPr>
              <a:spcBef>
                <a:spcPts val="1800"/>
              </a:spcBef>
            </a:pPr>
            <a:r>
              <a:rPr lang="en-US" altLang="zh-CN" dirty="0">
                <a:ea typeface="宋体" charset="-122"/>
              </a:rPr>
              <a:t>Overview of Physical Storage </a:t>
            </a:r>
            <a:r>
              <a:rPr lang="en-US" altLang="zh-CN" dirty="0" smtClean="0">
                <a:ea typeface="宋体" charset="-122"/>
              </a:rPr>
              <a:t>Media</a:t>
            </a:r>
          </a:p>
          <a:p>
            <a:pPr>
              <a:spcBef>
                <a:spcPts val="1800"/>
              </a:spcBef>
            </a:pPr>
            <a:r>
              <a:rPr lang="en-US" altLang="zh-CN" dirty="0" smtClean="0">
                <a:ea typeface="宋体" charset="-122"/>
              </a:rPr>
              <a:t>Introduction </a:t>
            </a:r>
            <a:r>
              <a:rPr lang="en-US" altLang="zh-CN" dirty="0">
                <a:ea typeface="宋体" charset="-122"/>
              </a:rPr>
              <a:t>of some non-volatile </a:t>
            </a:r>
            <a:r>
              <a:rPr lang="en-US" altLang="zh-CN" dirty="0" smtClean="0">
                <a:ea typeface="宋体" charset="-122"/>
              </a:rPr>
              <a:t>storages</a:t>
            </a:r>
          </a:p>
          <a:p>
            <a:pPr lvl="1"/>
            <a:r>
              <a:rPr lang="en-US" altLang="zh-CN" dirty="0" smtClean="0">
                <a:ea typeface="宋体" charset="-122"/>
              </a:rPr>
              <a:t>RAID</a:t>
            </a:r>
            <a:endParaRPr lang="en-US" altLang="zh-CN" dirty="0">
              <a:ea typeface="宋体" charset="-122"/>
            </a:endParaRPr>
          </a:p>
          <a:p>
            <a:pPr>
              <a:spcBef>
                <a:spcPts val="1800"/>
              </a:spcBef>
            </a:pPr>
            <a:r>
              <a:rPr lang="en-US" altLang="zh-CN" dirty="0" smtClean="0">
                <a:ea typeface="宋体" charset="-122"/>
              </a:rPr>
              <a:t>Record storage </a:t>
            </a:r>
          </a:p>
          <a:p>
            <a:pPr>
              <a:spcBef>
                <a:spcPts val="1800"/>
              </a:spcBef>
            </a:pPr>
            <a:r>
              <a:rPr lang="en-US" altLang="zh-CN" dirty="0" smtClean="0">
                <a:ea typeface="宋体" charset="-122"/>
              </a:rPr>
              <a:t>Organization </a:t>
            </a:r>
            <a:r>
              <a:rPr lang="en-US" altLang="zh-CN" dirty="0">
                <a:ea typeface="宋体" charset="-122"/>
              </a:rPr>
              <a:t>of Records in </a:t>
            </a:r>
            <a:r>
              <a:rPr lang="en-US" altLang="zh-CN" dirty="0" smtClean="0">
                <a:ea typeface="宋体" charset="-122"/>
              </a:rPr>
              <a:t>Files</a:t>
            </a:r>
          </a:p>
          <a:p>
            <a:pPr>
              <a:spcBef>
                <a:spcPts val="1800"/>
              </a:spcBef>
            </a:pPr>
            <a:r>
              <a:rPr lang="en-US" altLang="zh-CN" dirty="0" smtClean="0">
                <a:ea typeface="宋体" charset="-122"/>
              </a:rPr>
              <a:t>Block </a:t>
            </a:r>
            <a:r>
              <a:rPr lang="en-US" altLang="zh-CN" dirty="0">
                <a:ea typeface="宋体" charset="-122"/>
              </a:rPr>
              <a:t>based </a:t>
            </a:r>
            <a:r>
              <a:rPr lang="en-US" altLang="zh-CN" dirty="0" smtClean="0">
                <a:ea typeface="宋体" charset="-122"/>
              </a:rPr>
              <a:t>buffer manager</a:t>
            </a:r>
          </a:p>
          <a:p>
            <a:pPr>
              <a:spcBef>
                <a:spcPts val="1800"/>
              </a:spcBef>
            </a:pPr>
            <a:r>
              <a:rPr lang="en-US" altLang="zh-CN" dirty="0" smtClean="0">
                <a:ea typeface="宋体" charset="-122"/>
              </a:rPr>
              <a:t>Data </a:t>
            </a:r>
            <a:r>
              <a:rPr lang="en-US" altLang="zh-CN" dirty="0" smtClean="0">
                <a:ea typeface="宋体" charset="-122"/>
              </a:rPr>
              <a:t>Dictionary Storage</a:t>
            </a:r>
            <a:endParaRPr lang="en-US" altLang="zh-CN" dirty="0">
              <a:ea typeface="宋体" charset="-122"/>
            </a:endParaRPr>
          </a:p>
          <a:p>
            <a:pPr marL="0" indent="0">
              <a:buNone/>
            </a:pPr>
            <a:endParaRPr lang="en-US" altLang="zh-CN" dirty="0">
              <a:ea typeface="宋体"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en-US" altLang="zh-CN">
                <a:ea typeface="宋体" charset="-122"/>
              </a:rPr>
              <a:t>Magnetic Hard Disk Mechanism</a:t>
            </a:r>
          </a:p>
        </p:txBody>
      </p:sp>
      <p:pic>
        <p:nvPicPr>
          <p:cNvPr id="179205" name="Picture 5"/>
          <p:cNvPicPr>
            <a:picLocks noChangeAspect="1" noChangeArrowheads="1"/>
          </p:cNvPicPr>
          <p:nvPr/>
        </p:nvPicPr>
        <p:blipFill>
          <a:blip r:embed="rId2">
            <a:extLst>
              <a:ext uri="{28A0092B-C50C-407E-A947-70E740481C1C}">
                <a14:useLocalDpi xmlns:a14="http://schemas.microsoft.com/office/drawing/2010/main" val="0"/>
              </a:ext>
            </a:extLst>
          </a:blip>
          <a:srcRect l="2472" t="1099" r="2678" b="1373"/>
          <a:stretch>
            <a:fillRect/>
          </a:stretch>
        </p:blipFill>
        <p:spPr bwMode="auto">
          <a:xfrm>
            <a:off x="1316052" y="792784"/>
            <a:ext cx="6796073" cy="5241304"/>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9207" name="Text Box 7"/>
          <p:cNvSpPr txBox="1">
            <a:spLocks noChangeArrowheads="1"/>
          </p:cNvSpPr>
          <p:nvPr/>
        </p:nvSpPr>
        <p:spPr bwMode="auto">
          <a:xfrm>
            <a:off x="492125" y="6221413"/>
            <a:ext cx="7747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ea typeface="宋体" charset="-122"/>
              </a:rPr>
              <a:t>NOTE: Diagram is schematic, and simplifies the structure of actual disk drives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en-US" altLang="zh-CN">
                <a:ea typeface="宋体" charset="-122"/>
              </a:rPr>
              <a:t>Magnetic Disks</a:t>
            </a:r>
          </a:p>
        </p:txBody>
      </p:sp>
      <p:sp>
        <p:nvSpPr>
          <p:cNvPr id="181251" name="Rectangle 3"/>
          <p:cNvSpPr>
            <a:spLocks noGrp="1" noChangeArrowheads="1"/>
          </p:cNvSpPr>
          <p:nvPr>
            <p:ph type="body" idx="1"/>
          </p:nvPr>
        </p:nvSpPr>
        <p:spPr>
          <a:xfrm>
            <a:off x="638175" y="965200"/>
            <a:ext cx="7867650" cy="5300663"/>
          </a:xfrm>
        </p:spPr>
        <p:txBody>
          <a:bodyPr/>
          <a:lstStyle/>
          <a:p>
            <a:pPr>
              <a:lnSpc>
                <a:spcPct val="90000"/>
              </a:lnSpc>
            </a:pPr>
            <a:r>
              <a:rPr lang="en-US" altLang="zh-CN" sz="1800" b="1" dirty="0">
                <a:ea typeface="宋体" charset="-122"/>
              </a:rPr>
              <a:t>Read-write head</a:t>
            </a:r>
            <a:r>
              <a:rPr lang="en-US" altLang="zh-CN" sz="1800" dirty="0">
                <a:ea typeface="宋体" charset="-122"/>
              </a:rPr>
              <a:t> </a:t>
            </a:r>
          </a:p>
          <a:p>
            <a:pPr lvl="1">
              <a:lnSpc>
                <a:spcPct val="90000"/>
              </a:lnSpc>
            </a:pPr>
            <a:r>
              <a:rPr lang="en-US" altLang="zh-CN" sz="1600" dirty="0">
                <a:ea typeface="宋体" charset="-122"/>
              </a:rPr>
              <a:t>Positioned very close to the platter surface (almost touching it)</a:t>
            </a:r>
          </a:p>
          <a:p>
            <a:pPr lvl="1">
              <a:lnSpc>
                <a:spcPct val="90000"/>
              </a:lnSpc>
            </a:pPr>
            <a:r>
              <a:rPr lang="en-US" altLang="zh-CN" sz="1600" dirty="0">
                <a:ea typeface="宋体" charset="-122"/>
              </a:rPr>
              <a:t>Reads or writes magnetically encoded information.</a:t>
            </a:r>
          </a:p>
          <a:p>
            <a:pPr>
              <a:lnSpc>
                <a:spcPct val="90000"/>
              </a:lnSpc>
            </a:pPr>
            <a:r>
              <a:rPr lang="en-US" altLang="zh-CN" sz="1800" dirty="0">
                <a:ea typeface="宋体" charset="-122"/>
              </a:rPr>
              <a:t>Surface of platter divided into circular </a:t>
            </a:r>
            <a:r>
              <a:rPr lang="en-US" altLang="zh-CN" sz="1800" b="1" dirty="0">
                <a:solidFill>
                  <a:schemeClr val="tx2"/>
                </a:solidFill>
                <a:ea typeface="宋体" charset="-122"/>
              </a:rPr>
              <a:t>tracks</a:t>
            </a:r>
          </a:p>
          <a:p>
            <a:pPr lvl="1">
              <a:lnSpc>
                <a:spcPct val="90000"/>
              </a:lnSpc>
            </a:pPr>
            <a:r>
              <a:rPr lang="en-US" altLang="zh-CN" sz="1600" dirty="0">
                <a:ea typeface="宋体" charset="-122"/>
              </a:rPr>
              <a:t>Over </a:t>
            </a:r>
            <a:r>
              <a:rPr lang="en-US" altLang="zh-CN" sz="1600" dirty="0" smtClean="0">
                <a:ea typeface="宋体" charset="-122"/>
              </a:rPr>
              <a:t>50K~100K </a:t>
            </a:r>
            <a:r>
              <a:rPr lang="en-US" altLang="zh-CN" sz="1600" dirty="0">
                <a:ea typeface="宋体" charset="-122"/>
              </a:rPr>
              <a:t>tracks per platter on typical hard disks</a:t>
            </a:r>
          </a:p>
          <a:p>
            <a:pPr>
              <a:lnSpc>
                <a:spcPct val="90000"/>
              </a:lnSpc>
            </a:pPr>
            <a:r>
              <a:rPr lang="en-US" altLang="zh-CN" sz="1800" dirty="0">
                <a:ea typeface="宋体" charset="-122"/>
              </a:rPr>
              <a:t>Each track is divided into </a:t>
            </a:r>
            <a:r>
              <a:rPr lang="en-US" altLang="zh-CN" sz="1800" b="1" dirty="0">
                <a:solidFill>
                  <a:schemeClr val="tx2"/>
                </a:solidFill>
                <a:ea typeface="宋体" charset="-122"/>
              </a:rPr>
              <a:t>sectors</a:t>
            </a:r>
            <a:r>
              <a:rPr lang="en-US" altLang="zh-CN" sz="1800" b="1" dirty="0">
                <a:ea typeface="宋体" charset="-122"/>
              </a:rPr>
              <a:t>.</a:t>
            </a:r>
            <a:r>
              <a:rPr lang="en-US" altLang="zh-CN" sz="1800" dirty="0">
                <a:ea typeface="宋体" charset="-122"/>
              </a:rPr>
              <a:t>  </a:t>
            </a:r>
          </a:p>
          <a:p>
            <a:pPr lvl="1">
              <a:lnSpc>
                <a:spcPct val="90000"/>
              </a:lnSpc>
            </a:pPr>
            <a:r>
              <a:rPr lang="en-US" altLang="zh-CN" sz="1600" dirty="0">
                <a:ea typeface="宋体" charset="-122"/>
              </a:rPr>
              <a:t>A sector is the smallest </a:t>
            </a:r>
            <a:r>
              <a:rPr lang="en-US" altLang="zh-CN" sz="1600" dirty="0">
                <a:solidFill>
                  <a:srgbClr val="C00000"/>
                </a:solidFill>
                <a:ea typeface="宋体" charset="-122"/>
              </a:rPr>
              <a:t>unit of data that can be read or written</a:t>
            </a:r>
            <a:r>
              <a:rPr lang="en-US" altLang="zh-CN" sz="1600" dirty="0">
                <a:ea typeface="宋体" charset="-122"/>
              </a:rPr>
              <a:t>.</a:t>
            </a:r>
          </a:p>
          <a:p>
            <a:pPr lvl="1">
              <a:lnSpc>
                <a:spcPct val="90000"/>
              </a:lnSpc>
            </a:pPr>
            <a:r>
              <a:rPr lang="en-US" altLang="zh-CN" sz="1600" dirty="0">
                <a:ea typeface="宋体" charset="-122"/>
              </a:rPr>
              <a:t>Sector size typically 512 bytes</a:t>
            </a:r>
          </a:p>
          <a:p>
            <a:pPr lvl="1">
              <a:lnSpc>
                <a:spcPct val="90000"/>
              </a:lnSpc>
            </a:pPr>
            <a:r>
              <a:rPr lang="en-US" altLang="zh-CN" sz="1600" dirty="0">
                <a:ea typeface="宋体" charset="-122"/>
              </a:rPr>
              <a:t>Typical sectors per track: </a:t>
            </a:r>
            <a:r>
              <a:rPr lang="en-US" altLang="zh-CN" sz="1600" dirty="0" smtClean="0">
                <a:ea typeface="宋体" charset="-122"/>
              </a:rPr>
              <a:t>500 </a:t>
            </a:r>
            <a:r>
              <a:rPr lang="en-US" altLang="zh-CN" sz="1600" dirty="0">
                <a:ea typeface="宋体" charset="-122"/>
              </a:rPr>
              <a:t>(on inner tracks) to </a:t>
            </a:r>
            <a:r>
              <a:rPr lang="en-US" altLang="zh-CN" sz="1600" dirty="0" smtClean="0">
                <a:ea typeface="宋体" charset="-122"/>
              </a:rPr>
              <a:t>1000 </a:t>
            </a:r>
            <a:r>
              <a:rPr lang="en-US" altLang="zh-CN" sz="1600" dirty="0">
                <a:ea typeface="宋体" charset="-122"/>
              </a:rPr>
              <a:t>(on outer tracks)</a:t>
            </a:r>
          </a:p>
          <a:p>
            <a:pPr>
              <a:lnSpc>
                <a:spcPct val="90000"/>
              </a:lnSpc>
            </a:pPr>
            <a:r>
              <a:rPr lang="en-US" altLang="zh-CN" sz="1800" dirty="0">
                <a:ea typeface="宋体" charset="-122"/>
              </a:rPr>
              <a:t>To read/write a sector</a:t>
            </a:r>
          </a:p>
          <a:p>
            <a:pPr lvl="1">
              <a:lnSpc>
                <a:spcPct val="90000"/>
              </a:lnSpc>
            </a:pPr>
            <a:r>
              <a:rPr lang="en-US" altLang="zh-CN" sz="1600" dirty="0">
                <a:ea typeface="宋体" charset="-122"/>
              </a:rPr>
              <a:t>disk arm swings to position head on right track</a:t>
            </a:r>
          </a:p>
          <a:p>
            <a:pPr lvl="1">
              <a:lnSpc>
                <a:spcPct val="90000"/>
              </a:lnSpc>
            </a:pPr>
            <a:r>
              <a:rPr lang="en-US" altLang="zh-CN" sz="1600" dirty="0">
                <a:ea typeface="宋体" charset="-122"/>
              </a:rPr>
              <a:t>platter spins continually; data is read/written as sector passes under head</a:t>
            </a:r>
          </a:p>
          <a:p>
            <a:pPr>
              <a:lnSpc>
                <a:spcPct val="90000"/>
              </a:lnSpc>
            </a:pPr>
            <a:r>
              <a:rPr lang="en-US" altLang="zh-CN" sz="1800" dirty="0">
                <a:ea typeface="宋体" charset="-122"/>
              </a:rPr>
              <a:t>Head-disk assemblies </a:t>
            </a:r>
          </a:p>
          <a:p>
            <a:pPr lvl="1">
              <a:lnSpc>
                <a:spcPct val="90000"/>
              </a:lnSpc>
            </a:pPr>
            <a:r>
              <a:rPr lang="en-US" altLang="zh-CN" sz="1600" dirty="0">
                <a:ea typeface="宋体" charset="-122"/>
              </a:rPr>
              <a:t>multiple disk platters on a single spindle (typically </a:t>
            </a:r>
            <a:r>
              <a:rPr lang="en-US" altLang="zh-CN" sz="1600" dirty="0" smtClean="0">
                <a:ea typeface="宋体" charset="-122"/>
              </a:rPr>
              <a:t>1 </a:t>
            </a:r>
            <a:r>
              <a:rPr lang="en-US" altLang="zh-CN" sz="1600" dirty="0">
                <a:ea typeface="宋体" charset="-122"/>
              </a:rPr>
              <a:t>to </a:t>
            </a:r>
            <a:r>
              <a:rPr lang="en-US" altLang="zh-CN" sz="1600" dirty="0" smtClean="0">
                <a:ea typeface="宋体" charset="-122"/>
              </a:rPr>
              <a:t>5)</a:t>
            </a:r>
            <a:endParaRPr lang="en-US" altLang="zh-CN" sz="1600" dirty="0">
              <a:ea typeface="宋体" charset="-122"/>
            </a:endParaRPr>
          </a:p>
          <a:p>
            <a:pPr lvl="1">
              <a:lnSpc>
                <a:spcPct val="90000"/>
              </a:lnSpc>
            </a:pPr>
            <a:r>
              <a:rPr lang="en-US" altLang="zh-CN" sz="1600" dirty="0">
                <a:ea typeface="宋体" charset="-122"/>
              </a:rPr>
              <a:t>one head per platter, mounted on a common arm.</a:t>
            </a:r>
          </a:p>
          <a:p>
            <a:pPr>
              <a:lnSpc>
                <a:spcPct val="90000"/>
              </a:lnSpc>
            </a:pPr>
            <a:r>
              <a:rPr lang="en-US" altLang="zh-CN" sz="1800" b="1" dirty="0">
                <a:solidFill>
                  <a:schemeClr val="tx2"/>
                </a:solidFill>
                <a:ea typeface="宋体" charset="-122"/>
              </a:rPr>
              <a:t>Cylinder</a:t>
            </a:r>
            <a:r>
              <a:rPr lang="en-US" altLang="zh-CN" sz="1800" i="1" dirty="0">
                <a:ea typeface="宋体" charset="-122"/>
              </a:rPr>
              <a:t> </a:t>
            </a:r>
            <a:r>
              <a:rPr lang="en-US" altLang="zh-CN" sz="1800" i="1" dirty="0" err="1">
                <a:ea typeface="宋体" charset="-122"/>
              </a:rPr>
              <a:t>i</a:t>
            </a:r>
            <a:r>
              <a:rPr lang="en-US" altLang="zh-CN" sz="1800" b="1" i="1" dirty="0">
                <a:ea typeface="宋体" charset="-122"/>
              </a:rPr>
              <a:t> </a:t>
            </a:r>
            <a:r>
              <a:rPr lang="en-US" altLang="zh-CN" sz="1800" dirty="0">
                <a:ea typeface="宋体" charset="-122"/>
              </a:rPr>
              <a:t>consists of </a:t>
            </a:r>
            <a:r>
              <a:rPr lang="en-US" altLang="zh-CN" sz="1800" i="1" dirty="0" err="1">
                <a:ea typeface="宋体" charset="-122"/>
              </a:rPr>
              <a:t>i</a:t>
            </a:r>
            <a:r>
              <a:rPr lang="en-US" altLang="zh-CN" sz="1800" baseline="30000" dirty="0" err="1">
                <a:ea typeface="宋体" charset="-122"/>
              </a:rPr>
              <a:t>th</a:t>
            </a:r>
            <a:r>
              <a:rPr lang="en-US" altLang="zh-CN" sz="1800" dirty="0">
                <a:ea typeface="宋体" charset="-122"/>
              </a:rPr>
              <a:t> track of all the platters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r>
              <a:rPr lang="en-US" altLang="zh-CN">
                <a:ea typeface="宋体" charset="-122"/>
              </a:rPr>
              <a:t>Magnetic Disks (Cont.)</a:t>
            </a:r>
          </a:p>
        </p:txBody>
      </p:sp>
      <p:sp>
        <p:nvSpPr>
          <p:cNvPr id="252931" name="Rectangle 3"/>
          <p:cNvSpPr>
            <a:spLocks noGrp="1" noChangeArrowheads="1"/>
          </p:cNvSpPr>
          <p:nvPr>
            <p:ph type="body" idx="1"/>
          </p:nvPr>
        </p:nvSpPr>
        <p:spPr>
          <a:xfrm>
            <a:off x="571500" y="1114425"/>
            <a:ext cx="7988300" cy="5232400"/>
          </a:xfrm>
        </p:spPr>
        <p:txBody>
          <a:bodyPr/>
          <a:lstStyle/>
          <a:p>
            <a:r>
              <a:rPr lang="en-US" altLang="zh-CN" b="1">
                <a:solidFill>
                  <a:schemeClr val="tx2"/>
                </a:solidFill>
                <a:ea typeface="宋体" charset="-122"/>
              </a:rPr>
              <a:t>Disk controller</a:t>
            </a:r>
            <a:r>
              <a:rPr lang="en-US" altLang="zh-CN">
                <a:ea typeface="宋体" charset="-122"/>
              </a:rPr>
              <a:t> – interfaces between the computer system and the disk drive hardware.</a:t>
            </a:r>
          </a:p>
          <a:p>
            <a:pPr lvl="1"/>
            <a:r>
              <a:rPr lang="en-US" altLang="zh-CN">
                <a:ea typeface="宋体" charset="-122"/>
              </a:rPr>
              <a:t>accepts high-level commands to read or write </a:t>
            </a:r>
            <a:r>
              <a:rPr lang="en-US" altLang="zh-CN">
                <a:solidFill>
                  <a:schemeClr val="tx2"/>
                </a:solidFill>
                <a:ea typeface="宋体" charset="-122"/>
              </a:rPr>
              <a:t>a sector</a:t>
            </a:r>
            <a:r>
              <a:rPr lang="en-US" altLang="zh-CN">
                <a:ea typeface="宋体" charset="-122"/>
              </a:rPr>
              <a:t> </a:t>
            </a:r>
          </a:p>
          <a:p>
            <a:pPr lvl="1"/>
            <a:r>
              <a:rPr lang="en-US" altLang="zh-CN">
                <a:ea typeface="宋体" charset="-122"/>
              </a:rPr>
              <a:t>initiates actions such as moving the disk arm to the right track and actually reading or writing the data</a:t>
            </a:r>
          </a:p>
          <a:p>
            <a:pPr lvl="1"/>
            <a:r>
              <a:rPr lang="en-US" altLang="zh-CN">
                <a:ea typeface="宋体" charset="-122"/>
              </a:rPr>
              <a:t>Computes and attaches </a:t>
            </a:r>
            <a:r>
              <a:rPr lang="en-US" altLang="zh-CN" b="1">
                <a:solidFill>
                  <a:schemeClr val="tx2"/>
                </a:solidFill>
                <a:ea typeface="宋体" charset="-122"/>
              </a:rPr>
              <a:t>checksums</a:t>
            </a:r>
            <a:r>
              <a:rPr lang="en-US" altLang="zh-CN">
                <a:ea typeface="宋体" charset="-122"/>
              </a:rPr>
              <a:t> to each sector to verify that data is read back correctly</a:t>
            </a:r>
          </a:p>
          <a:p>
            <a:pPr lvl="2"/>
            <a:r>
              <a:rPr lang="en-US" altLang="zh-CN">
                <a:ea typeface="宋体" charset="-122"/>
              </a:rPr>
              <a:t>If data is corrupted, with very high probability stored checksum won’t match recomputed checksum</a:t>
            </a:r>
          </a:p>
          <a:p>
            <a:pPr lvl="1"/>
            <a:r>
              <a:rPr lang="en-US" altLang="zh-CN">
                <a:ea typeface="宋体" charset="-122"/>
              </a:rPr>
              <a:t>Ensures successful writing by reading back sector after writing it</a:t>
            </a:r>
          </a:p>
          <a:p>
            <a:pPr lvl="1"/>
            <a:r>
              <a:rPr lang="en-US" altLang="zh-CN">
                <a:ea typeface="宋体" charset="-122"/>
              </a:rPr>
              <a:t>Performs </a:t>
            </a:r>
            <a:r>
              <a:rPr lang="en-US" altLang="zh-CN">
                <a:solidFill>
                  <a:schemeClr val="tx2"/>
                </a:solidFill>
                <a:ea typeface="宋体" charset="-122"/>
              </a:rPr>
              <a:t>remapping of bad sectors</a:t>
            </a:r>
          </a:p>
        </p:txBody>
      </p:sp>
      <p:sp>
        <p:nvSpPr>
          <p:cNvPr id="252932" name="Rectangle 4"/>
          <p:cNvSpPr>
            <a:spLocks noChangeArrowheads="1"/>
          </p:cNvSpPr>
          <p:nvPr/>
        </p:nvSpPr>
        <p:spPr bwMode="auto">
          <a:xfrm>
            <a:off x="987425" y="3744913"/>
            <a:ext cx="6724650" cy="2024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085850" indent="-228600">
              <a:defRPr sz="2400">
                <a:solidFill>
                  <a:schemeClr val="tx1"/>
                </a:solidFill>
                <a:latin typeface="Times New Roman" pitchFamily="18" charset="0"/>
              </a:defRPr>
            </a:lvl3pPr>
            <a:lvl4pPr marL="1428750" indent="-228600">
              <a:defRPr sz="2400">
                <a:solidFill>
                  <a:schemeClr val="tx1"/>
                </a:solidFill>
                <a:latin typeface="Times New Roman" pitchFamily="18" charset="0"/>
              </a:defRPr>
            </a:lvl4pPr>
            <a:lvl5pPr marL="1771650" indent="-228600">
              <a:defRPr sz="2400">
                <a:solidFill>
                  <a:schemeClr val="tx1"/>
                </a:solidFill>
                <a:latin typeface="Times New Roman" pitchFamily="18" charset="0"/>
              </a:defRPr>
            </a:lvl5pPr>
            <a:lvl6pPr marL="2228850" indent="-228600" eaLnBrk="0" fontAlgn="base" hangingPunct="0">
              <a:spcBef>
                <a:spcPct val="0"/>
              </a:spcBef>
              <a:spcAft>
                <a:spcPct val="0"/>
              </a:spcAft>
              <a:defRPr sz="2400">
                <a:solidFill>
                  <a:schemeClr val="tx1"/>
                </a:solidFill>
                <a:latin typeface="Times New Roman" pitchFamily="18" charset="0"/>
              </a:defRPr>
            </a:lvl6pPr>
            <a:lvl7pPr marL="2686050" indent="-228600" eaLnBrk="0" fontAlgn="base" hangingPunct="0">
              <a:spcBef>
                <a:spcPct val="0"/>
              </a:spcBef>
              <a:spcAft>
                <a:spcPct val="0"/>
              </a:spcAft>
              <a:defRPr sz="2400">
                <a:solidFill>
                  <a:schemeClr val="tx1"/>
                </a:solidFill>
                <a:latin typeface="Times New Roman" pitchFamily="18" charset="0"/>
              </a:defRPr>
            </a:lvl7pPr>
            <a:lvl8pPr marL="3143250" indent="-228600" eaLnBrk="0" fontAlgn="base" hangingPunct="0">
              <a:spcBef>
                <a:spcPct val="0"/>
              </a:spcBef>
              <a:spcAft>
                <a:spcPct val="0"/>
              </a:spcAft>
              <a:defRPr sz="2400">
                <a:solidFill>
                  <a:schemeClr val="tx1"/>
                </a:solidFill>
                <a:latin typeface="Times New Roman" pitchFamily="18" charset="0"/>
              </a:defRPr>
            </a:lvl8pPr>
            <a:lvl9pPr marL="3600450" indent="-228600" eaLnBrk="0" fontAlgn="base" hangingPunct="0">
              <a:spcBef>
                <a:spcPct val="0"/>
              </a:spcBef>
              <a:spcAft>
                <a:spcPct val="0"/>
              </a:spcAft>
              <a:defRPr sz="2400">
                <a:solidFill>
                  <a:schemeClr val="tx1"/>
                </a:solidFill>
                <a:latin typeface="Times New Roman" pitchFamily="18" charset="0"/>
              </a:defRPr>
            </a:lvl9pPr>
          </a:lstStyle>
          <a:p>
            <a:pPr>
              <a:spcBef>
                <a:spcPct val="35000"/>
              </a:spcBef>
              <a:buClr>
                <a:schemeClr val="tx2"/>
              </a:buClr>
              <a:buSzPct val="90000"/>
              <a:buFont typeface="Monotype Sorts" pitchFamily="2" charset="2"/>
              <a:buChar char="n"/>
            </a:pPr>
            <a:endParaRPr kumimoji="1" lang="zh-CN" altLang="en-US" sz="1800">
              <a:latin typeface="Helvetica" pitchFamily="34" charset="0"/>
              <a:ea typeface="宋体"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en-US" altLang="zh-CN">
                <a:ea typeface="宋体" charset="-122"/>
              </a:rPr>
              <a:t>Disk Subsystem</a:t>
            </a:r>
          </a:p>
        </p:txBody>
      </p:sp>
      <p:pic>
        <p:nvPicPr>
          <p:cNvPr id="182278" name="Picture 6"/>
          <p:cNvPicPr>
            <a:picLocks noChangeAspect="1" noChangeArrowheads="1"/>
          </p:cNvPicPr>
          <p:nvPr/>
        </p:nvPicPr>
        <p:blipFill>
          <a:blip r:embed="rId2">
            <a:extLst>
              <a:ext uri="{28A0092B-C50C-407E-A947-70E740481C1C}">
                <a14:useLocalDpi xmlns:a14="http://schemas.microsoft.com/office/drawing/2010/main" val="0"/>
              </a:ext>
            </a:extLst>
          </a:blip>
          <a:srcRect l="708" t="22641" r="943" b="23586"/>
          <a:stretch>
            <a:fillRect/>
          </a:stretch>
        </p:blipFill>
        <p:spPr bwMode="auto">
          <a:xfrm>
            <a:off x="1612900" y="889000"/>
            <a:ext cx="6008688" cy="2463800"/>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2279" name="Rectangle 7"/>
          <p:cNvSpPr>
            <a:spLocks noGrp="1" noChangeArrowheads="1"/>
          </p:cNvSpPr>
          <p:nvPr>
            <p:ph type="body" idx="1"/>
          </p:nvPr>
        </p:nvSpPr>
        <p:spPr>
          <a:xfrm>
            <a:off x="475004" y="3664158"/>
            <a:ext cx="8102600" cy="2882900"/>
          </a:xfrm>
        </p:spPr>
        <p:txBody>
          <a:bodyPr/>
          <a:lstStyle/>
          <a:p>
            <a:r>
              <a:rPr lang="en-US" altLang="zh-CN" sz="1800" dirty="0">
                <a:ea typeface="宋体" charset="-122"/>
              </a:rPr>
              <a:t>Multiple disks connected to a computer system through a controller</a:t>
            </a:r>
          </a:p>
          <a:p>
            <a:pPr lvl="1"/>
            <a:r>
              <a:rPr lang="en-US" altLang="zh-CN" sz="1600" dirty="0">
                <a:ea typeface="宋体" charset="-122"/>
              </a:rPr>
              <a:t>Controllers functionality (checksum, bad sector remapping) often carried out by individual disks; reduces load on controller</a:t>
            </a:r>
          </a:p>
          <a:p>
            <a:r>
              <a:rPr lang="en-US" altLang="zh-CN" sz="1800" dirty="0">
                <a:ea typeface="宋体" charset="-122"/>
              </a:rPr>
              <a:t>Disk interface standards families</a:t>
            </a:r>
          </a:p>
          <a:p>
            <a:pPr lvl="1"/>
            <a:r>
              <a:rPr lang="en-US" altLang="zh-CN" sz="1600" dirty="0">
                <a:solidFill>
                  <a:schemeClr val="tx2"/>
                </a:solidFill>
                <a:ea typeface="宋体" charset="-122"/>
              </a:rPr>
              <a:t>ATA</a:t>
            </a:r>
            <a:r>
              <a:rPr lang="en-US" altLang="zh-CN" sz="1600" dirty="0">
                <a:ea typeface="宋体" charset="-122"/>
              </a:rPr>
              <a:t> (AT adaptor) range of </a:t>
            </a:r>
            <a:r>
              <a:rPr lang="en-US" altLang="zh-CN" sz="1600" dirty="0" smtClean="0">
                <a:ea typeface="宋体" charset="-122"/>
              </a:rPr>
              <a:t>standards, IDE </a:t>
            </a:r>
          </a:p>
          <a:p>
            <a:pPr lvl="1"/>
            <a:r>
              <a:rPr lang="en-US" altLang="zh-CN" sz="1600" dirty="0">
                <a:solidFill>
                  <a:schemeClr val="tx2"/>
                </a:solidFill>
                <a:ea typeface="宋体" charset="-122"/>
              </a:rPr>
              <a:t>SATA</a:t>
            </a:r>
            <a:r>
              <a:rPr lang="en-US" altLang="zh-CN" sz="1600" dirty="0" smtClean="0">
                <a:ea typeface="宋体" charset="-122"/>
              </a:rPr>
              <a:t> ( Serial ATA) the currant use of personal computer</a:t>
            </a:r>
          </a:p>
          <a:p>
            <a:pPr lvl="1"/>
            <a:r>
              <a:rPr lang="en-US" altLang="zh-CN" sz="1600" dirty="0" smtClean="0">
                <a:solidFill>
                  <a:schemeClr val="tx2"/>
                </a:solidFill>
                <a:ea typeface="宋体" charset="-122"/>
              </a:rPr>
              <a:t>SCSI</a:t>
            </a:r>
            <a:r>
              <a:rPr lang="en-US" altLang="zh-CN" sz="1600" dirty="0" smtClean="0">
                <a:ea typeface="宋体" charset="-122"/>
              </a:rPr>
              <a:t> </a:t>
            </a:r>
            <a:r>
              <a:rPr lang="en-US" altLang="zh-CN" sz="1600" dirty="0">
                <a:ea typeface="宋体" charset="-122"/>
              </a:rPr>
              <a:t>(Small Computer System Interconnect) range of </a:t>
            </a:r>
            <a:r>
              <a:rPr lang="en-US" altLang="zh-CN" sz="1600" dirty="0" smtClean="0">
                <a:ea typeface="宋体" charset="-122"/>
              </a:rPr>
              <a:t>standards</a:t>
            </a:r>
          </a:p>
          <a:p>
            <a:pPr lvl="1"/>
            <a:r>
              <a:rPr lang="en-US" altLang="zh-CN" sz="1600" dirty="0">
                <a:solidFill>
                  <a:schemeClr val="tx2"/>
                </a:solidFill>
                <a:ea typeface="宋体" charset="-122"/>
              </a:rPr>
              <a:t>SAS</a:t>
            </a:r>
            <a:r>
              <a:rPr lang="en-US" altLang="zh-CN" sz="1600" dirty="0" smtClean="0">
                <a:ea typeface="宋体" charset="-122"/>
              </a:rPr>
              <a:t> (Serial Attached SCSI) </a:t>
            </a:r>
            <a:endParaRPr lang="en-US" altLang="zh-CN" sz="1600" dirty="0">
              <a:ea typeface="宋体" charset="-122"/>
            </a:endParaRPr>
          </a:p>
          <a:p>
            <a:pPr lvl="1"/>
            <a:r>
              <a:rPr lang="en-US" altLang="zh-CN" sz="1600" dirty="0">
                <a:ea typeface="宋体" charset="-122"/>
              </a:rPr>
              <a:t>Several variants of each standard (different speeds and capabilities)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en-US" altLang="zh-CN">
                <a:ea typeface="宋体" charset="-122"/>
              </a:rPr>
              <a:t>Performance Measures of Disks</a:t>
            </a:r>
          </a:p>
        </p:txBody>
      </p:sp>
      <p:sp>
        <p:nvSpPr>
          <p:cNvPr id="183301" name="Rectangle 5"/>
          <p:cNvSpPr>
            <a:spLocks noGrp="1" noChangeArrowheads="1"/>
          </p:cNvSpPr>
          <p:nvPr>
            <p:ph type="body" idx="1"/>
          </p:nvPr>
        </p:nvSpPr>
        <p:spPr>
          <a:xfrm>
            <a:off x="534988" y="863600"/>
            <a:ext cx="8159750" cy="5562600"/>
          </a:xfrm>
        </p:spPr>
        <p:txBody>
          <a:bodyPr/>
          <a:lstStyle/>
          <a:p>
            <a:pPr>
              <a:lnSpc>
                <a:spcPct val="90000"/>
              </a:lnSpc>
            </a:pPr>
            <a:r>
              <a:rPr lang="en-US" altLang="zh-CN" sz="1800" b="1" dirty="0">
                <a:solidFill>
                  <a:schemeClr val="tx2"/>
                </a:solidFill>
                <a:ea typeface="宋体" charset="-122"/>
              </a:rPr>
              <a:t>Access time</a:t>
            </a:r>
            <a:r>
              <a:rPr lang="en-US" altLang="zh-CN" sz="1800" dirty="0">
                <a:ea typeface="宋体" charset="-122"/>
              </a:rPr>
              <a:t> – the time it takes from when a read or write request is issued to when data transfer begins.  Consists of: </a:t>
            </a:r>
          </a:p>
          <a:p>
            <a:pPr lvl="1">
              <a:lnSpc>
                <a:spcPct val="90000"/>
              </a:lnSpc>
            </a:pPr>
            <a:r>
              <a:rPr lang="en-US" altLang="zh-CN" sz="1600" b="1" dirty="0">
                <a:solidFill>
                  <a:schemeClr val="tx2"/>
                </a:solidFill>
                <a:ea typeface="宋体" charset="-122"/>
              </a:rPr>
              <a:t>Seek time</a:t>
            </a:r>
            <a:r>
              <a:rPr lang="en-US" altLang="zh-CN" sz="1600" dirty="0">
                <a:ea typeface="宋体" charset="-122"/>
              </a:rPr>
              <a:t> – time it takes to reposition the arm over the correct track. </a:t>
            </a:r>
          </a:p>
          <a:p>
            <a:pPr lvl="2">
              <a:lnSpc>
                <a:spcPct val="90000"/>
              </a:lnSpc>
            </a:pPr>
            <a:r>
              <a:rPr lang="en-US" altLang="zh-CN" sz="1600" dirty="0">
                <a:ea typeface="宋体" charset="-122"/>
              </a:rPr>
              <a:t> Average seek time is 1/2 the worst case seek time.</a:t>
            </a:r>
          </a:p>
          <a:p>
            <a:pPr lvl="3">
              <a:lnSpc>
                <a:spcPct val="90000"/>
              </a:lnSpc>
            </a:pPr>
            <a:r>
              <a:rPr lang="en-US" altLang="zh-CN" sz="1600" dirty="0">
                <a:ea typeface="宋体" charset="-122"/>
              </a:rPr>
              <a:t>Would be 1/3 if all tracks had the same number of sectors, and we ignore the time to start and stop arm movement</a:t>
            </a:r>
          </a:p>
          <a:p>
            <a:pPr lvl="2">
              <a:lnSpc>
                <a:spcPct val="90000"/>
              </a:lnSpc>
            </a:pPr>
            <a:r>
              <a:rPr lang="en-US" altLang="zh-CN" sz="1600" dirty="0">
                <a:ea typeface="宋体" charset="-122"/>
              </a:rPr>
              <a:t>4 to 10 milliseconds on typical disks</a:t>
            </a:r>
          </a:p>
          <a:p>
            <a:pPr lvl="1">
              <a:lnSpc>
                <a:spcPct val="90000"/>
              </a:lnSpc>
            </a:pPr>
            <a:r>
              <a:rPr lang="en-US" altLang="zh-CN" sz="1600" b="1" dirty="0">
                <a:solidFill>
                  <a:schemeClr val="tx2"/>
                </a:solidFill>
                <a:ea typeface="宋体" charset="-122"/>
              </a:rPr>
              <a:t>Rotational latency</a:t>
            </a:r>
            <a:r>
              <a:rPr lang="en-US" altLang="zh-CN" sz="1600" dirty="0">
                <a:ea typeface="宋体" charset="-122"/>
              </a:rPr>
              <a:t> – time it takes for the sector to be accessed to appear under the head. </a:t>
            </a:r>
          </a:p>
          <a:p>
            <a:pPr lvl="2">
              <a:lnSpc>
                <a:spcPct val="90000"/>
              </a:lnSpc>
            </a:pPr>
            <a:r>
              <a:rPr lang="en-US" altLang="zh-CN" sz="1600" dirty="0">
                <a:ea typeface="宋体" charset="-122"/>
              </a:rPr>
              <a:t> Average latency is 1/2 of the worst case latency.</a:t>
            </a:r>
          </a:p>
          <a:p>
            <a:pPr lvl="2">
              <a:lnSpc>
                <a:spcPct val="90000"/>
              </a:lnSpc>
            </a:pPr>
            <a:r>
              <a:rPr lang="en-US" altLang="zh-CN" sz="1600" dirty="0">
                <a:ea typeface="宋体" charset="-122"/>
              </a:rPr>
              <a:t>4 to 11 milliseconds on typical disks (5400 to 15000 </a:t>
            </a:r>
            <a:r>
              <a:rPr lang="en-US" altLang="zh-CN" sz="1600" dirty="0" err="1">
                <a:ea typeface="宋体" charset="-122"/>
              </a:rPr>
              <a:t>r.p.m</a:t>
            </a:r>
            <a:r>
              <a:rPr lang="en-US" altLang="zh-CN" sz="1600" dirty="0">
                <a:ea typeface="宋体" charset="-122"/>
              </a:rPr>
              <a:t>.)</a:t>
            </a:r>
          </a:p>
          <a:p>
            <a:pPr>
              <a:lnSpc>
                <a:spcPct val="90000"/>
              </a:lnSpc>
            </a:pPr>
            <a:r>
              <a:rPr lang="en-US" altLang="zh-CN" sz="1800" b="1" dirty="0">
                <a:solidFill>
                  <a:schemeClr val="tx2"/>
                </a:solidFill>
                <a:ea typeface="宋体" charset="-122"/>
              </a:rPr>
              <a:t>Data-transfer rate</a:t>
            </a:r>
            <a:r>
              <a:rPr lang="en-US" altLang="zh-CN" sz="1800" b="1" dirty="0">
                <a:ea typeface="宋体" charset="-122"/>
              </a:rPr>
              <a:t> </a:t>
            </a:r>
            <a:r>
              <a:rPr lang="en-US" altLang="zh-CN" sz="1800" dirty="0">
                <a:ea typeface="宋体" charset="-122"/>
              </a:rPr>
              <a:t>– the rate at which data can be retrieved from or stored to the disk.</a:t>
            </a:r>
          </a:p>
          <a:p>
            <a:pPr lvl="1">
              <a:lnSpc>
                <a:spcPct val="90000"/>
              </a:lnSpc>
            </a:pPr>
            <a:r>
              <a:rPr lang="en-US" altLang="zh-CN" sz="1600" dirty="0" smtClean="0">
                <a:ea typeface="宋体" charset="-122"/>
              </a:rPr>
              <a:t>25 </a:t>
            </a:r>
            <a:r>
              <a:rPr lang="en-US" altLang="zh-CN" sz="1600" dirty="0">
                <a:ea typeface="宋体" charset="-122"/>
              </a:rPr>
              <a:t>to </a:t>
            </a:r>
            <a:r>
              <a:rPr lang="en-US" altLang="zh-CN" sz="1600" dirty="0" smtClean="0">
                <a:ea typeface="宋体" charset="-122"/>
              </a:rPr>
              <a:t>100 </a:t>
            </a:r>
            <a:r>
              <a:rPr lang="en-US" altLang="zh-CN" sz="1600" dirty="0">
                <a:ea typeface="宋体" charset="-122"/>
              </a:rPr>
              <a:t>MB per second is typical</a:t>
            </a:r>
          </a:p>
          <a:p>
            <a:pPr lvl="1">
              <a:lnSpc>
                <a:spcPct val="90000"/>
              </a:lnSpc>
            </a:pPr>
            <a:r>
              <a:rPr lang="en-US" altLang="zh-CN" sz="1600" dirty="0">
                <a:ea typeface="宋体" charset="-122"/>
              </a:rPr>
              <a:t>Multiple disks may share a controller, so rate that controller can handle is also important</a:t>
            </a:r>
          </a:p>
          <a:p>
            <a:pPr lvl="2">
              <a:lnSpc>
                <a:spcPct val="90000"/>
              </a:lnSpc>
            </a:pPr>
            <a:r>
              <a:rPr lang="en-US" altLang="zh-CN" dirty="0">
                <a:ea typeface="宋体" charset="-122"/>
              </a:rPr>
              <a:t>E.g. SATA: 150 MB/sec, SATA-II 3Gb (300 MB/sec)</a:t>
            </a:r>
          </a:p>
          <a:p>
            <a:pPr lvl="2">
              <a:lnSpc>
                <a:spcPct val="90000"/>
              </a:lnSpc>
            </a:pPr>
            <a:r>
              <a:rPr lang="en-US" altLang="zh-CN" dirty="0">
                <a:ea typeface="宋体" charset="-122"/>
              </a:rPr>
              <a:t>Ultra 320 SCSI: 320 MB/s, SAS (3 to 6 Gb/sec)</a:t>
            </a:r>
          </a:p>
          <a:p>
            <a:pPr lvl="2">
              <a:lnSpc>
                <a:spcPct val="90000"/>
              </a:lnSpc>
            </a:pPr>
            <a:r>
              <a:rPr lang="en-US" altLang="zh-CN" dirty="0">
                <a:ea typeface="宋体" charset="-122"/>
              </a:rPr>
              <a:t>Fiber Channel (FC2Gb or 4Gb): 256 to 512 MB/s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r>
              <a:rPr lang="en-US" altLang="zh-CN">
                <a:ea typeface="宋体" charset="-122"/>
              </a:rPr>
              <a:t>Performance Measures (Cont.)</a:t>
            </a:r>
          </a:p>
        </p:txBody>
      </p:sp>
      <p:sp>
        <p:nvSpPr>
          <p:cNvPr id="253955" name="Rectangle 3"/>
          <p:cNvSpPr>
            <a:spLocks noGrp="1" noChangeArrowheads="1"/>
          </p:cNvSpPr>
          <p:nvPr>
            <p:ph type="body" idx="1"/>
          </p:nvPr>
        </p:nvSpPr>
        <p:spPr>
          <a:xfrm>
            <a:off x="571499" y="1114425"/>
            <a:ext cx="8042661" cy="4876800"/>
          </a:xfrm>
        </p:spPr>
        <p:txBody>
          <a:bodyPr/>
          <a:lstStyle/>
          <a:p>
            <a:r>
              <a:rPr lang="en-US" altLang="zh-CN" b="1" dirty="0">
                <a:solidFill>
                  <a:schemeClr val="tx2"/>
                </a:solidFill>
                <a:ea typeface="宋体" charset="-122"/>
              </a:rPr>
              <a:t>Mean time to failure (MTTF)</a:t>
            </a:r>
            <a:r>
              <a:rPr lang="en-US" altLang="zh-CN" dirty="0">
                <a:ea typeface="宋体" charset="-122"/>
              </a:rPr>
              <a:t> – the average time the disk is expected to run continuously without any failure.</a:t>
            </a:r>
          </a:p>
          <a:p>
            <a:pPr lvl="1"/>
            <a:r>
              <a:rPr lang="en-US" altLang="zh-CN" dirty="0">
                <a:ea typeface="宋体" charset="-122"/>
              </a:rPr>
              <a:t>Typically 3 to 5 years</a:t>
            </a:r>
          </a:p>
          <a:p>
            <a:pPr lvl="1"/>
            <a:r>
              <a:rPr lang="en-US" altLang="zh-CN" dirty="0">
                <a:ea typeface="宋体" charset="-122"/>
              </a:rPr>
              <a:t>Probability of failure of </a:t>
            </a:r>
            <a:r>
              <a:rPr lang="en-US" altLang="zh-CN" dirty="0" smtClean="0">
                <a:solidFill>
                  <a:srgbClr val="C00000"/>
                </a:solidFill>
                <a:ea typeface="宋体" charset="-122"/>
              </a:rPr>
              <a:t>a single </a:t>
            </a:r>
            <a:r>
              <a:rPr lang="en-US" altLang="zh-CN" dirty="0" smtClean="0">
                <a:ea typeface="宋体" charset="-122"/>
              </a:rPr>
              <a:t>new </a:t>
            </a:r>
            <a:r>
              <a:rPr lang="en-US" altLang="zh-CN" dirty="0">
                <a:ea typeface="宋体" charset="-122"/>
              </a:rPr>
              <a:t>disks is quite low, corresponding to </a:t>
            </a:r>
            <a:r>
              <a:rPr lang="en-US" altLang="zh-CN" dirty="0" smtClean="0">
                <a:ea typeface="宋体" charset="-122"/>
              </a:rPr>
              <a:t>a “theoretical </a:t>
            </a:r>
            <a:r>
              <a:rPr lang="en-US" altLang="zh-CN" dirty="0">
                <a:ea typeface="宋体" charset="-122"/>
              </a:rPr>
              <a:t>MTTF” of 30,000 to 1,200,000 hours for a new </a:t>
            </a:r>
            <a:r>
              <a:rPr lang="en-US" altLang="zh-CN" dirty="0" smtClean="0">
                <a:ea typeface="宋体" charset="-122"/>
              </a:rPr>
              <a:t>disk. </a:t>
            </a:r>
          </a:p>
          <a:p>
            <a:pPr lvl="1"/>
            <a:r>
              <a:rPr lang="en-US" altLang="zh-CN" dirty="0" smtClean="0">
                <a:ea typeface="宋体" charset="-122"/>
              </a:rPr>
              <a:t>MTTF is mainly been used to measure the probability of multiple disk’s failure. </a:t>
            </a:r>
            <a:endParaRPr lang="en-US" altLang="zh-CN" dirty="0">
              <a:ea typeface="宋体" charset="-122"/>
            </a:endParaRPr>
          </a:p>
          <a:p>
            <a:pPr lvl="2"/>
            <a:r>
              <a:rPr lang="en-US" altLang="zh-CN" dirty="0">
                <a:ea typeface="宋体" charset="-122"/>
              </a:rPr>
              <a:t>E.g., an MTTF of 1,200,000 hours for a new disk means that given 1000 relatively new disks, on an average one will fail every 1200 hours</a:t>
            </a:r>
          </a:p>
          <a:p>
            <a:pPr lvl="1"/>
            <a:r>
              <a:rPr lang="en-US" altLang="zh-CN" dirty="0">
                <a:ea typeface="宋体" charset="-122"/>
              </a:rPr>
              <a:t>MTTF decreases as disk ages</a:t>
            </a:r>
          </a:p>
          <a:p>
            <a:pPr lvl="1">
              <a:buFont typeface="Monotype Sorts" pitchFamily="2" charset="2"/>
              <a:buNone/>
            </a:pPr>
            <a:endParaRPr lang="en-US" altLang="zh-CN" dirty="0">
              <a:ea typeface="宋体" charset="-122"/>
            </a:endParaRPr>
          </a:p>
          <a:p>
            <a:endParaRPr lang="zh-CN" altLang="en-US" dirty="0">
              <a:ea typeface="宋体"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en-US" altLang="zh-CN">
                <a:ea typeface="宋体" charset="-122"/>
              </a:rPr>
              <a:t>Optimization of Disk-Block Access</a:t>
            </a:r>
          </a:p>
        </p:txBody>
      </p:sp>
      <p:sp>
        <p:nvSpPr>
          <p:cNvPr id="184323" name="Rectangle 3"/>
          <p:cNvSpPr>
            <a:spLocks noGrp="1" noChangeArrowheads="1"/>
          </p:cNvSpPr>
          <p:nvPr>
            <p:ph type="body" idx="1"/>
          </p:nvPr>
        </p:nvSpPr>
        <p:spPr>
          <a:xfrm>
            <a:off x="681038" y="881062"/>
            <a:ext cx="7770984" cy="5322029"/>
          </a:xfrm>
        </p:spPr>
        <p:txBody>
          <a:bodyPr/>
          <a:lstStyle/>
          <a:p>
            <a:r>
              <a:rPr lang="en-US" altLang="zh-CN" b="1" dirty="0">
                <a:solidFill>
                  <a:schemeClr val="tx2"/>
                </a:solidFill>
                <a:ea typeface="宋体" charset="-122"/>
              </a:rPr>
              <a:t>Block </a:t>
            </a:r>
            <a:r>
              <a:rPr lang="en-US" altLang="zh-CN" dirty="0">
                <a:ea typeface="宋体" charset="-122"/>
              </a:rPr>
              <a:t>– a contiguous sequence of sectors from a single track </a:t>
            </a:r>
          </a:p>
          <a:p>
            <a:pPr lvl="1"/>
            <a:r>
              <a:rPr lang="en-US" altLang="zh-CN" dirty="0">
                <a:ea typeface="宋体" charset="-122"/>
              </a:rPr>
              <a:t>data is transferred between disk and main memory in blocks </a:t>
            </a:r>
          </a:p>
          <a:p>
            <a:pPr lvl="1"/>
            <a:r>
              <a:rPr lang="en-US" altLang="zh-CN" dirty="0">
                <a:ea typeface="宋体" charset="-122"/>
              </a:rPr>
              <a:t>sizes range from 512 bytes to several kilobytes</a:t>
            </a:r>
          </a:p>
          <a:p>
            <a:pPr lvl="2"/>
            <a:r>
              <a:rPr lang="en-US" altLang="zh-CN" dirty="0">
                <a:ea typeface="宋体" charset="-122"/>
              </a:rPr>
              <a:t>Smaller blocks: more transfers from disk</a:t>
            </a:r>
          </a:p>
          <a:p>
            <a:pPr lvl="2"/>
            <a:r>
              <a:rPr lang="en-US" altLang="zh-CN" dirty="0">
                <a:ea typeface="宋体" charset="-122"/>
              </a:rPr>
              <a:t>Larger blocks:  more space wasted due to partially filled blocks</a:t>
            </a:r>
          </a:p>
          <a:p>
            <a:pPr lvl="2"/>
            <a:r>
              <a:rPr lang="en-US" altLang="zh-CN" dirty="0">
                <a:ea typeface="宋体" charset="-122"/>
              </a:rPr>
              <a:t>Typical block sizes today range from 4 to 16 kilobytes</a:t>
            </a:r>
          </a:p>
          <a:p>
            <a:r>
              <a:rPr lang="en-US" altLang="zh-CN" b="1" dirty="0" smtClean="0">
                <a:solidFill>
                  <a:schemeClr val="tx2"/>
                </a:solidFill>
                <a:ea typeface="宋体" charset="-122"/>
              </a:rPr>
              <a:t>Buffering</a:t>
            </a:r>
          </a:p>
          <a:p>
            <a:r>
              <a:rPr lang="en-US" altLang="zh-CN" b="1" dirty="0" smtClean="0">
                <a:solidFill>
                  <a:schemeClr val="tx2"/>
                </a:solidFill>
                <a:ea typeface="宋体" charset="-122"/>
              </a:rPr>
              <a:t>Read-ahead  </a:t>
            </a:r>
            <a:r>
              <a:rPr lang="en-US" altLang="zh-CN" dirty="0" smtClean="0">
                <a:ea typeface="宋体" charset="-122"/>
              </a:rPr>
              <a:t>When a disk block is accessed, consecutive blocks from the same track are read into an in-memory buffer.</a:t>
            </a:r>
            <a:endParaRPr lang="en-US" altLang="zh-CN" dirty="0">
              <a:ea typeface="宋体" charset="-122"/>
            </a:endParaRPr>
          </a:p>
          <a:p>
            <a:r>
              <a:rPr lang="en-US" altLang="zh-CN" b="1" dirty="0" smtClean="0">
                <a:solidFill>
                  <a:schemeClr val="tx2"/>
                </a:solidFill>
                <a:ea typeface="宋体" charset="-122"/>
              </a:rPr>
              <a:t>Disk-arm-scheduling</a:t>
            </a:r>
            <a:r>
              <a:rPr lang="en-US" altLang="zh-CN" dirty="0" smtClean="0">
                <a:ea typeface="宋体" charset="-122"/>
              </a:rPr>
              <a:t> </a:t>
            </a:r>
            <a:r>
              <a:rPr lang="en-US" altLang="zh-CN" dirty="0">
                <a:ea typeface="宋体" charset="-122"/>
              </a:rPr>
              <a:t>algorithms order pending accesses to tracks so that disk arm movement is minimized </a:t>
            </a:r>
          </a:p>
          <a:p>
            <a:pPr lvl="1"/>
            <a:r>
              <a:rPr lang="en-US" altLang="zh-CN" b="1" dirty="0">
                <a:solidFill>
                  <a:schemeClr val="tx2"/>
                </a:solidFill>
                <a:ea typeface="宋体" charset="-122"/>
              </a:rPr>
              <a:t>elevator algorithm</a:t>
            </a:r>
            <a:r>
              <a:rPr lang="en-US" altLang="zh-CN" b="1" dirty="0">
                <a:ea typeface="宋体" charset="-122"/>
              </a:rPr>
              <a:t> </a:t>
            </a:r>
            <a:r>
              <a:rPr lang="en-US" altLang="zh-CN" dirty="0">
                <a:ea typeface="宋体" charset="-122"/>
              </a:rPr>
              <a:t>: move disk arm in one direction (from outer to inner tracks or vice versa), processing next request in that direction, till no more requests in that direction, then reverse direction and repeat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en-US" altLang="zh-CN" sz="2800">
                <a:ea typeface="宋体" charset="-122"/>
              </a:rPr>
              <a:t>Optimization of Disk Block Access (Cont.)</a:t>
            </a:r>
          </a:p>
        </p:txBody>
      </p:sp>
      <p:sp>
        <p:nvSpPr>
          <p:cNvPr id="256003" name="Rectangle 3"/>
          <p:cNvSpPr>
            <a:spLocks noGrp="1" noChangeArrowheads="1"/>
          </p:cNvSpPr>
          <p:nvPr>
            <p:ph type="body" idx="1"/>
          </p:nvPr>
        </p:nvSpPr>
        <p:spPr/>
        <p:txBody>
          <a:bodyPr/>
          <a:lstStyle/>
          <a:p>
            <a:r>
              <a:rPr lang="en-US" altLang="zh-CN" b="1" dirty="0">
                <a:solidFill>
                  <a:schemeClr val="tx2"/>
                </a:solidFill>
                <a:ea typeface="宋体" charset="-122"/>
              </a:rPr>
              <a:t>File organization </a:t>
            </a:r>
            <a:r>
              <a:rPr lang="en-US" altLang="zh-CN" dirty="0">
                <a:ea typeface="宋体" charset="-122"/>
              </a:rPr>
              <a:t>– optimize block access time by organizing the blocks to correspond to how data will be accessed</a:t>
            </a:r>
          </a:p>
          <a:p>
            <a:pPr lvl="1"/>
            <a:r>
              <a:rPr lang="en-US" altLang="zh-CN" dirty="0">
                <a:ea typeface="宋体" charset="-122"/>
              </a:rPr>
              <a:t>E.g.  Store related information on the same or nearby cylinders.</a:t>
            </a:r>
          </a:p>
          <a:p>
            <a:pPr lvl="1"/>
            <a:r>
              <a:rPr lang="en-US" altLang="zh-CN" dirty="0">
                <a:ea typeface="宋体" charset="-122"/>
              </a:rPr>
              <a:t>Files may get </a:t>
            </a:r>
            <a:r>
              <a:rPr lang="en-US" altLang="zh-CN" b="1" dirty="0">
                <a:solidFill>
                  <a:schemeClr val="tx2"/>
                </a:solidFill>
                <a:ea typeface="宋体" charset="-122"/>
              </a:rPr>
              <a:t>fragmented</a:t>
            </a:r>
            <a:r>
              <a:rPr lang="en-US" altLang="zh-CN" dirty="0">
                <a:ea typeface="宋体" charset="-122"/>
              </a:rPr>
              <a:t> over time</a:t>
            </a:r>
          </a:p>
          <a:p>
            <a:pPr lvl="2"/>
            <a:r>
              <a:rPr lang="en-US" altLang="zh-CN" dirty="0">
                <a:ea typeface="宋体" charset="-122"/>
              </a:rPr>
              <a:t>E.g. if data is inserted to/deleted from the file</a:t>
            </a:r>
          </a:p>
          <a:p>
            <a:pPr lvl="2"/>
            <a:r>
              <a:rPr lang="en-US" altLang="zh-CN" dirty="0">
                <a:ea typeface="宋体" charset="-122"/>
              </a:rPr>
              <a:t>Or free blocks on disk are scattered, and newly created file has its blocks scattered over the disk</a:t>
            </a:r>
          </a:p>
          <a:p>
            <a:pPr lvl="2"/>
            <a:r>
              <a:rPr lang="en-US" altLang="zh-CN" dirty="0">
                <a:ea typeface="宋体" charset="-122"/>
              </a:rPr>
              <a:t>Sequential access to a fragmented file results in increased disk arm movement</a:t>
            </a:r>
          </a:p>
          <a:p>
            <a:pPr lvl="1"/>
            <a:r>
              <a:rPr lang="en-US" altLang="zh-CN" dirty="0">
                <a:ea typeface="宋体" charset="-122"/>
              </a:rPr>
              <a:t>Some systems have utilities to </a:t>
            </a:r>
            <a:r>
              <a:rPr lang="en-US" altLang="zh-CN" dirty="0">
                <a:solidFill>
                  <a:schemeClr val="tx2"/>
                </a:solidFill>
                <a:ea typeface="宋体" charset="-122"/>
              </a:rPr>
              <a:t>defragment</a:t>
            </a:r>
            <a:r>
              <a:rPr lang="en-US" altLang="zh-CN" dirty="0">
                <a:ea typeface="宋体" charset="-122"/>
              </a:rPr>
              <a:t> the file system, in order to speed up file access</a:t>
            </a:r>
          </a:p>
          <a:p>
            <a:pPr lvl="2"/>
            <a:endParaRPr lang="en-US" altLang="zh-CN" dirty="0">
              <a:ea typeface="宋体" charset="-122"/>
            </a:endParaRPr>
          </a:p>
          <a:p>
            <a:endParaRPr lang="zh-CN" altLang="en-US" dirty="0">
              <a:ea typeface="宋体"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9" name="Rectangle 3"/>
          <p:cNvSpPr>
            <a:spLocks noGrp="1" noChangeArrowheads="1"/>
          </p:cNvSpPr>
          <p:nvPr>
            <p:ph type="body" idx="1"/>
          </p:nvPr>
        </p:nvSpPr>
        <p:spPr>
          <a:xfrm>
            <a:off x="368300" y="873125"/>
            <a:ext cx="8128000" cy="5549900"/>
          </a:xfrm>
        </p:spPr>
        <p:txBody>
          <a:bodyPr/>
          <a:lstStyle/>
          <a:p>
            <a:r>
              <a:rPr lang="en-US" altLang="zh-CN" sz="1800" b="1" dirty="0">
                <a:solidFill>
                  <a:schemeClr val="tx2"/>
                </a:solidFill>
                <a:ea typeface="宋体" charset="-122"/>
              </a:rPr>
              <a:t>Nonvolatile write buffers</a:t>
            </a:r>
            <a:r>
              <a:rPr lang="en-US" altLang="zh-CN" sz="1800" dirty="0">
                <a:ea typeface="宋体" charset="-122"/>
              </a:rPr>
              <a:t> speed up disk writes by writing blocks to a non-volatile RAM buffer immediately</a:t>
            </a:r>
          </a:p>
          <a:p>
            <a:pPr lvl="1"/>
            <a:r>
              <a:rPr lang="en-US" altLang="zh-CN" sz="1600" dirty="0">
                <a:ea typeface="宋体" charset="-122"/>
              </a:rPr>
              <a:t>Non-volatile RAM:  battery backed up RAM or flash memory</a:t>
            </a:r>
          </a:p>
          <a:p>
            <a:pPr lvl="2"/>
            <a:r>
              <a:rPr lang="en-US" altLang="zh-CN" sz="1600" dirty="0">
                <a:ea typeface="宋体" charset="-122"/>
              </a:rPr>
              <a:t>Even if power fails, the data is safe and will be written to disk when power returns</a:t>
            </a:r>
          </a:p>
          <a:p>
            <a:pPr lvl="1"/>
            <a:r>
              <a:rPr lang="en-US" altLang="zh-CN" sz="1600" dirty="0">
                <a:ea typeface="宋体" charset="-122"/>
              </a:rPr>
              <a:t>Controller then writes to disk whenever the disk has no other requests or request has been pending for some time</a:t>
            </a:r>
          </a:p>
          <a:p>
            <a:pPr lvl="1"/>
            <a:r>
              <a:rPr lang="en-US" altLang="zh-CN" sz="1600" dirty="0">
                <a:ea typeface="宋体" charset="-122"/>
              </a:rPr>
              <a:t>Database operations that require data to be safely stored before continuing can continue without waiting for data to be written to disk</a:t>
            </a:r>
          </a:p>
          <a:p>
            <a:pPr lvl="1"/>
            <a:r>
              <a:rPr lang="en-US" altLang="zh-CN" sz="1600" i="1" dirty="0">
                <a:solidFill>
                  <a:schemeClr val="tx2"/>
                </a:solidFill>
                <a:ea typeface="宋体" charset="-122"/>
              </a:rPr>
              <a:t>Writes can be reordered to minimize disk arm movement</a:t>
            </a:r>
          </a:p>
          <a:p>
            <a:r>
              <a:rPr lang="en-US" altLang="zh-CN" sz="1800" b="1" dirty="0">
                <a:ea typeface="宋体" charset="-122"/>
              </a:rPr>
              <a:t>Log disk</a:t>
            </a:r>
            <a:r>
              <a:rPr lang="en-US" altLang="zh-CN" sz="1800" dirty="0">
                <a:ea typeface="宋体" charset="-122"/>
              </a:rPr>
              <a:t> – a disk devoted to writing a sequential log of block updates</a:t>
            </a:r>
          </a:p>
          <a:p>
            <a:pPr lvl="1"/>
            <a:r>
              <a:rPr lang="en-US" altLang="zh-CN" sz="1600" dirty="0">
                <a:ea typeface="宋体" charset="-122"/>
              </a:rPr>
              <a:t> Used exactly like nonvolatile RAM</a:t>
            </a:r>
          </a:p>
          <a:p>
            <a:pPr lvl="2"/>
            <a:r>
              <a:rPr lang="en-US" altLang="zh-CN" sz="1600" dirty="0">
                <a:ea typeface="宋体" charset="-122"/>
              </a:rPr>
              <a:t>Write to log disk is very fast since no seeks are required</a:t>
            </a:r>
          </a:p>
          <a:p>
            <a:pPr lvl="2"/>
            <a:r>
              <a:rPr lang="en-US" altLang="zh-CN" sz="1600" dirty="0">
                <a:ea typeface="宋体" charset="-122"/>
              </a:rPr>
              <a:t>No need for special hardware (NV-RAM)</a:t>
            </a:r>
          </a:p>
          <a:p>
            <a:r>
              <a:rPr lang="en-US" altLang="zh-CN" sz="1800" dirty="0">
                <a:ea typeface="宋体" charset="-122"/>
              </a:rPr>
              <a:t>File systems typically reorder writes to disk to improve performance</a:t>
            </a:r>
          </a:p>
          <a:p>
            <a:pPr lvl="1"/>
            <a:r>
              <a:rPr lang="en-US" altLang="zh-CN" sz="1600" b="1" dirty="0">
                <a:solidFill>
                  <a:schemeClr val="tx2"/>
                </a:solidFill>
                <a:ea typeface="宋体" charset="-122"/>
              </a:rPr>
              <a:t>Journaling file systems </a:t>
            </a:r>
            <a:r>
              <a:rPr lang="en-US" altLang="zh-CN" sz="1600" dirty="0">
                <a:ea typeface="宋体" charset="-122"/>
              </a:rPr>
              <a:t>write data in safe order to NV-RAM or log disk</a:t>
            </a:r>
            <a:endParaRPr lang="en-US" altLang="zh-CN" sz="1600" b="1" dirty="0">
              <a:solidFill>
                <a:schemeClr val="tx2"/>
              </a:solidFill>
              <a:ea typeface="宋体" charset="-122"/>
            </a:endParaRPr>
          </a:p>
          <a:p>
            <a:pPr lvl="1"/>
            <a:r>
              <a:rPr lang="en-US" altLang="zh-CN" sz="1600" dirty="0">
                <a:ea typeface="宋体" charset="-122"/>
              </a:rPr>
              <a:t>Reordering without journaling: risk of corruption of file system data</a:t>
            </a:r>
          </a:p>
        </p:txBody>
      </p:sp>
      <p:sp>
        <p:nvSpPr>
          <p:cNvPr id="254980" name="Rectangle 4"/>
          <p:cNvSpPr>
            <a:spLocks noGrp="1" noChangeArrowheads="1"/>
          </p:cNvSpPr>
          <p:nvPr>
            <p:ph type="title"/>
          </p:nvPr>
        </p:nvSpPr>
        <p:spPr>
          <a:noFill/>
          <a:ln/>
        </p:spPr>
        <p:txBody>
          <a:bodyPr/>
          <a:lstStyle/>
          <a:p>
            <a:r>
              <a:rPr lang="en-US" altLang="zh-CN" sz="2800" dirty="0">
                <a:ea typeface="宋体" charset="-122"/>
              </a:rPr>
              <a:t>Optimization of Disk Block Access (Cont.)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2800" dirty="0">
                <a:ea typeface="宋体" charset="-122"/>
              </a:rPr>
              <a:t>Flash Storage</a:t>
            </a:r>
          </a:p>
        </p:txBody>
      </p:sp>
      <p:sp>
        <p:nvSpPr>
          <p:cNvPr id="162819" name="Rectangle 3"/>
          <p:cNvSpPr>
            <a:spLocks noGrp="1" noChangeArrowheads="1"/>
          </p:cNvSpPr>
          <p:nvPr>
            <p:ph type="body" idx="1"/>
          </p:nvPr>
        </p:nvSpPr>
        <p:spPr>
          <a:xfrm>
            <a:off x="784225" y="920173"/>
            <a:ext cx="8036502" cy="5563754"/>
          </a:xfrm>
        </p:spPr>
        <p:txBody>
          <a:bodyPr/>
          <a:lstStyle/>
          <a:p>
            <a:pPr>
              <a:lnSpc>
                <a:spcPct val="90000"/>
              </a:lnSpc>
            </a:pPr>
            <a:r>
              <a:rPr lang="en-US" altLang="zh-CN" dirty="0" smtClean="0"/>
              <a:t>NOR flash vs NAND flash</a:t>
            </a:r>
          </a:p>
          <a:p>
            <a:pPr>
              <a:lnSpc>
                <a:spcPct val="90000"/>
              </a:lnSpc>
            </a:pPr>
            <a:r>
              <a:rPr lang="en-US" altLang="zh-CN" dirty="0" smtClean="0"/>
              <a:t>NAND flash </a:t>
            </a:r>
          </a:p>
          <a:p>
            <a:pPr lvl="1">
              <a:lnSpc>
                <a:spcPct val="90000"/>
              </a:lnSpc>
            </a:pPr>
            <a:r>
              <a:rPr lang="en-US" altLang="zh-CN" dirty="0" smtClean="0">
                <a:ea typeface="ＭＳ Ｐゴシック" pitchFamily="34" charset="-128"/>
              </a:rPr>
              <a:t>used widely for storage, since it is much cheaper than NOR flash</a:t>
            </a:r>
          </a:p>
          <a:p>
            <a:pPr lvl="1">
              <a:lnSpc>
                <a:spcPct val="90000"/>
              </a:lnSpc>
            </a:pPr>
            <a:r>
              <a:rPr lang="en-US" altLang="zh-CN" dirty="0" smtClean="0">
                <a:ea typeface="ＭＳ Ｐゴシック" pitchFamily="34" charset="-128"/>
              </a:rPr>
              <a:t>requires page-at-a-time read (page: 512 bytes to 4 KB)</a:t>
            </a:r>
          </a:p>
          <a:p>
            <a:pPr lvl="1">
              <a:lnSpc>
                <a:spcPct val="90000"/>
              </a:lnSpc>
            </a:pPr>
            <a:r>
              <a:rPr lang="en-US" altLang="zh-CN" dirty="0" smtClean="0">
                <a:ea typeface="ＭＳ Ｐゴシック" pitchFamily="34" charset="-128"/>
              </a:rPr>
              <a:t>transfer rate around 20 MB/sec</a:t>
            </a:r>
          </a:p>
          <a:p>
            <a:pPr lvl="1">
              <a:lnSpc>
                <a:spcPct val="90000"/>
              </a:lnSpc>
            </a:pPr>
            <a:r>
              <a:rPr lang="en-US" altLang="zh-CN" b="1" dirty="0" smtClean="0">
                <a:solidFill>
                  <a:srgbClr val="000099"/>
                </a:solidFill>
                <a:ea typeface="ＭＳ Ｐゴシック" pitchFamily="34" charset="-128"/>
              </a:rPr>
              <a:t>solid state disks</a:t>
            </a:r>
            <a:r>
              <a:rPr lang="en-US" altLang="zh-CN" dirty="0" smtClean="0">
                <a:ea typeface="ＭＳ Ｐゴシック" pitchFamily="34" charset="-128"/>
              </a:rPr>
              <a:t>: use multiple flash storage devices to provide higher transfer rate of 100 to 200 MB/sec</a:t>
            </a:r>
          </a:p>
          <a:p>
            <a:pPr lvl="1">
              <a:lnSpc>
                <a:spcPct val="90000"/>
              </a:lnSpc>
            </a:pPr>
            <a:r>
              <a:rPr lang="en-US" altLang="zh-CN" dirty="0" smtClean="0">
                <a:ea typeface="ＭＳ Ｐゴシック" pitchFamily="34" charset="-128"/>
              </a:rPr>
              <a:t>erase is very slow (1 to 2 </a:t>
            </a:r>
            <a:r>
              <a:rPr lang="en-US" altLang="zh-CN" dirty="0" err="1" smtClean="0">
                <a:ea typeface="ＭＳ Ｐゴシック" pitchFamily="34" charset="-128"/>
              </a:rPr>
              <a:t>millisecs</a:t>
            </a:r>
            <a:r>
              <a:rPr lang="en-US" altLang="zh-CN" dirty="0" smtClean="0">
                <a:ea typeface="ＭＳ Ｐゴシック" pitchFamily="34" charset="-128"/>
              </a:rPr>
              <a:t>)</a:t>
            </a:r>
          </a:p>
          <a:p>
            <a:pPr lvl="2">
              <a:lnSpc>
                <a:spcPct val="90000"/>
              </a:lnSpc>
            </a:pPr>
            <a:r>
              <a:rPr lang="en-US" altLang="zh-CN" dirty="0" smtClean="0">
                <a:ea typeface="ＭＳ Ｐゴシック" pitchFamily="34" charset="-128"/>
              </a:rPr>
              <a:t>erase block contains multiple pages</a:t>
            </a:r>
          </a:p>
          <a:p>
            <a:pPr lvl="2">
              <a:lnSpc>
                <a:spcPct val="90000"/>
              </a:lnSpc>
            </a:pPr>
            <a:r>
              <a:rPr lang="en-US" altLang="zh-CN" b="1" dirty="0" smtClean="0">
                <a:solidFill>
                  <a:srgbClr val="000099"/>
                </a:solidFill>
                <a:ea typeface="ＭＳ Ｐゴシック" pitchFamily="34" charset="-128"/>
              </a:rPr>
              <a:t>remapp</a:t>
            </a:r>
            <a:r>
              <a:rPr lang="en-US" altLang="zh-CN" b="1" dirty="0">
                <a:solidFill>
                  <a:srgbClr val="000099"/>
                </a:solidFill>
                <a:ea typeface="ＭＳ Ｐゴシック" pitchFamily="34" charset="-128"/>
              </a:rPr>
              <a:t>ing</a:t>
            </a:r>
            <a:r>
              <a:rPr lang="en-US" altLang="zh-CN" dirty="0" smtClean="0">
                <a:ea typeface="ＭＳ Ｐゴシック" pitchFamily="34" charset="-128"/>
              </a:rPr>
              <a:t> of logical page addresses to physical page addresses avoids waiting for erase</a:t>
            </a:r>
          </a:p>
          <a:p>
            <a:pPr lvl="3">
              <a:lnSpc>
                <a:spcPct val="90000"/>
              </a:lnSpc>
            </a:pPr>
            <a:r>
              <a:rPr lang="en-US" altLang="zh-CN" b="1" dirty="0" smtClean="0">
                <a:solidFill>
                  <a:srgbClr val="000099"/>
                </a:solidFill>
                <a:ea typeface="ＭＳ Ｐゴシック" pitchFamily="34" charset="-128"/>
              </a:rPr>
              <a:t>translation table</a:t>
            </a:r>
            <a:r>
              <a:rPr lang="en-US" altLang="zh-CN" dirty="0" smtClean="0">
                <a:ea typeface="ＭＳ Ｐゴシック" pitchFamily="34" charset="-128"/>
              </a:rPr>
              <a:t> tracks mapping</a:t>
            </a:r>
          </a:p>
          <a:p>
            <a:pPr lvl="4">
              <a:lnSpc>
                <a:spcPct val="90000"/>
              </a:lnSpc>
            </a:pPr>
            <a:r>
              <a:rPr lang="en-US" altLang="zh-CN" dirty="0" smtClean="0">
                <a:ea typeface="ＭＳ Ｐゴシック" pitchFamily="34" charset="-128"/>
              </a:rPr>
              <a:t>also stored in a label field of flash page</a:t>
            </a:r>
          </a:p>
          <a:p>
            <a:pPr lvl="3">
              <a:lnSpc>
                <a:spcPct val="90000"/>
              </a:lnSpc>
            </a:pPr>
            <a:r>
              <a:rPr lang="en-US" altLang="zh-CN" dirty="0" smtClean="0">
                <a:ea typeface="ＭＳ Ｐゴシック" pitchFamily="34" charset="-128"/>
              </a:rPr>
              <a:t>remapping carried out by </a:t>
            </a:r>
            <a:r>
              <a:rPr lang="en-US" altLang="zh-CN" b="1" dirty="0" smtClean="0">
                <a:solidFill>
                  <a:srgbClr val="000099"/>
                </a:solidFill>
                <a:ea typeface="ＭＳ Ｐゴシック" pitchFamily="34" charset="-128"/>
              </a:rPr>
              <a:t>flash translation layer</a:t>
            </a:r>
          </a:p>
          <a:p>
            <a:pPr lvl="2">
              <a:lnSpc>
                <a:spcPct val="90000"/>
              </a:lnSpc>
            </a:pPr>
            <a:r>
              <a:rPr lang="en-US" altLang="zh-CN" dirty="0" smtClean="0">
                <a:ea typeface="ＭＳ Ｐゴシック" pitchFamily="34" charset="-128"/>
              </a:rPr>
              <a:t>after 100,000 to 1,000,000 erases, erase block becomes unreliable and cannot be used</a:t>
            </a:r>
          </a:p>
          <a:p>
            <a:pPr lvl="3">
              <a:lnSpc>
                <a:spcPct val="90000"/>
              </a:lnSpc>
            </a:pPr>
            <a:r>
              <a:rPr lang="en-US" altLang="zh-CN" b="1" dirty="0" smtClean="0">
                <a:solidFill>
                  <a:srgbClr val="000099"/>
                </a:solidFill>
                <a:ea typeface="ＭＳ Ｐゴシック" pitchFamily="34" charset="-128"/>
              </a:rPr>
              <a:t>wear leveling </a:t>
            </a:r>
            <a:r>
              <a:rPr lang="en-US" altLang="zh-CN" dirty="0" smtClean="0">
                <a:ea typeface="ＭＳ Ｐゴシック" pitchFamily="34" charset="-128"/>
              </a:rPr>
              <a:t>to manage the block erasing equally distributed across the flash storage device.</a:t>
            </a:r>
          </a:p>
        </p:txBody>
      </p:sp>
    </p:spTree>
    <p:extLst>
      <p:ext uri="{BB962C8B-B14F-4D97-AF65-F5344CB8AC3E}">
        <p14:creationId xmlns:p14="http://schemas.microsoft.com/office/powerpoint/2010/main" val="4252401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803275" y="255588"/>
            <a:ext cx="7759700" cy="457200"/>
          </a:xfrm>
        </p:spPr>
        <p:txBody>
          <a:bodyPr/>
          <a:lstStyle/>
          <a:p>
            <a:r>
              <a:rPr lang="en-US" altLang="zh-CN" dirty="0" smtClean="0">
                <a:ea typeface="宋体" charset="-122"/>
              </a:rPr>
              <a:t>Physical Storage Medias</a:t>
            </a:r>
            <a:endParaRPr lang="en-US" altLang="zh-CN" dirty="0">
              <a:ea typeface="宋体" charset="-122"/>
            </a:endParaRPr>
          </a:p>
        </p:txBody>
      </p:sp>
      <p:sp>
        <p:nvSpPr>
          <p:cNvPr id="173059" name="Rectangle 3"/>
          <p:cNvSpPr>
            <a:spLocks noGrp="1" noChangeArrowheads="1"/>
          </p:cNvSpPr>
          <p:nvPr>
            <p:ph type="body" idx="1"/>
          </p:nvPr>
        </p:nvSpPr>
        <p:spPr>
          <a:xfrm>
            <a:off x="1119188" y="946150"/>
            <a:ext cx="7188200" cy="4797425"/>
          </a:xfrm>
        </p:spPr>
        <p:txBody>
          <a:bodyPr/>
          <a:lstStyle/>
          <a:p>
            <a:r>
              <a:rPr lang="en-US" altLang="zh-CN" dirty="0">
                <a:ea typeface="宋体" charset="-122"/>
              </a:rPr>
              <a:t>Characteristic of Physical Storage</a:t>
            </a:r>
          </a:p>
          <a:p>
            <a:pPr lvl="1"/>
            <a:r>
              <a:rPr lang="en-US" altLang="zh-CN" dirty="0">
                <a:ea typeface="宋体" charset="-122"/>
              </a:rPr>
              <a:t>Speed with which data can be accessed</a:t>
            </a:r>
          </a:p>
          <a:p>
            <a:pPr lvl="1"/>
            <a:r>
              <a:rPr lang="en-US" altLang="zh-CN" dirty="0">
                <a:ea typeface="宋体" charset="-122"/>
              </a:rPr>
              <a:t>Reliability</a:t>
            </a:r>
          </a:p>
          <a:p>
            <a:pPr lvl="2"/>
            <a:r>
              <a:rPr lang="en-US" altLang="zh-CN" dirty="0">
                <a:ea typeface="宋体" charset="-122"/>
              </a:rPr>
              <a:t>data loss on power failure or system crash</a:t>
            </a:r>
          </a:p>
          <a:p>
            <a:pPr lvl="2"/>
            <a:r>
              <a:rPr lang="en-US" altLang="zh-CN" dirty="0">
                <a:ea typeface="宋体" charset="-122"/>
              </a:rPr>
              <a:t>physical failure of the storage device</a:t>
            </a:r>
          </a:p>
          <a:p>
            <a:pPr lvl="1"/>
            <a:r>
              <a:rPr lang="en-US" altLang="zh-CN" dirty="0">
                <a:ea typeface="宋体" charset="-122"/>
              </a:rPr>
              <a:t>Cost per unit of data </a:t>
            </a:r>
            <a:r>
              <a:rPr lang="en-US" altLang="zh-CN" dirty="0">
                <a:ea typeface="宋体" charset="-122"/>
                <a:sym typeface="Wingdings" pitchFamily="2" charset="2"/>
              </a:rPr>
              <a:t></a:t>
            </a:r>
            <a:r>
              <a:rPr lang="en-US" altLang="zh-CN" dirty="0">
                <a:ea typeface="宋体" charset="-122"/>
              </a:rPr>
              <a:t> the capacity of single device</a:t>
            </a:r>
          </a:p>
          <a:p>
            <a:pPr lvl="2"/>
            <a:endParaRPr lang="en-US" altLang="zh-CN" dirty="0">
              <a:ea typeface="宋体" charset="-122"/>
            </a:endParaRPr>
          </a:p>
          <a:p>
            <a:r>
              <a:rPr lang="en-US" altLang="zh-CN" dirty="0">
                <a:ea typeface="宋体" charset="-122"/>
              </a:rPr>
              <a:t>Can differentiate storage into:</a:t>
            </a:r>
          </a:p>
          <a:p>
            <a:pPr lvl="1"/>
            <a:r>
              <a:rPr lang="en-US" altLang="zh-CN" b="1" dirty="0">
                <a:solidFill>
                  <a:schemeClr val="tx2"/>
                </a:solidFill>
                <a:ea typeface="宋体" charset="-122"/>
              </a:rPr>
              <a:t>volatile storage</a:t>
            </a:r>
            <a:r>
              <a:rPr lang="en-US" altLang="zh-CN" b="1" dirty="0">
                <a:ea typeface="宋体" charset="-122"/>
              </a:rPr>
              <a:t>: </a:t>
            </a:r>
            <a:r>
              <a:rPr lang="en-US" altLang="zh-CN" dirty="0">
                <a:ea typeface="宋体" charset="-122"/>
              </a:rPr>
              <a:t>loses contents when power is switched off</a:t>
            </a:r>
          </a:p>
          <a:p>
            <a:pPr lvl="1"/>
            <a:r>
              <a:rPr lang="en-US" altLang="zh-CN" b="1" dirty="0">
                <a:solidFill>
                  <a:schemeClr val="tx2"/>
                </a:solidFill>
                <a:ea typeface="宋体" charset="-122"/>
              </a:rPr>
              <a:t>non-volatile storage</a:t>
            </a:r>
            <a:r>
              <a:rPr lang="en-US" altLang="zh-CN" dirty="0">
                <a:ea typeface="宋体" charset="-122"/>
              </a:rPr>
              <a:t>: </a:t>
            </a:r>
          </a:p>
          <a:p>
            <a:pPr lvl="2"/>
            <a:r>
              <a:rPr lang="en-US" altLang="zh-CN" dirty="0">
                <a:ea typeface="宋体" charset="-122"/>
              </a:rPr>
              <a:t> Contents persist even when power is switched off. </a:t>
            </a:r>
          </a:p>
          <a:p>
            <a:pPr lvl="2"/>
            <a:r>
              <a:rPr lang="en-US" altLang="zh-CN" dirty="0">
                <a:ea typeface="宋体" charset="-122"/>
              </a:rPr>
              <a:t> Includes secondary and tertiary storage, as well as batter-backed up main-memory.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en-US" altLang="zh-CN">
                <a:ea typeface="宋体" charset="-122"/>
              </a:rPr>
              <a:t>RAID</a:t>
            </a:r>
          </a:p>
        </p:txBody>
      </p:sp>
      <p:sp>
        <p:nvSpPr>
          <p:cNvPr id="185347" name="Rectangle 3"/>
          <p:cNvSpPr>
            <a:spLocks noGrp="1" noChangeArrowheads="1"/>
          </p:cNvSpPr>
          <p:nvPr>
            <p:ph type="body" idx="1"/>
          </p:nvPr>
        </p:nvSpPr>
        <p:spPr>
          <a:xfrm>
            <a:off x="597138" y="1020419"/>
            <a:ext cx="8102600" cy="5219700"/>
          </a:xfrm>
        </p:spPr>
        <p:txBody>
          <a:bodyPr/>
          <a:lstStyle/>
          <a:p>
            <a:r>
              <a:rPr lang="en-US" altLang="zh-CN" b="1" dirty="0">
                <a:solidFill>
                  <a:schemeClr val="tx2"/>
                </a:solidFill>
                <a:ea typeface="宋体" charset="-122"/>
              </a:rPr>
              <a:t>RAID: Redundant Arrays of Independent Disks</a:t>
            </a:r>
            <a:r>
              <a:rPr lang="en-US" altLang="zh-CN" b="1" dirty="0">
                <a:ea typeface="宋体" charset="-122"/>
              </a:rPr>
              <a:t> </a:t>
            </a:r>
            <a:endParaRPr lang="en-US" altLang="zh-CN" dirty="0">
              <a:ea typeface="宋体" charset="-122"/>
            </a:endParaRPr>
          </a:p>
          <a:p>
            <a:pPr lvl="1"/>
            <a:r>
              <a:rPr lang="en-US" altLang="zh-CN" dirty="0">
                <a:ea typeface="宋体" charset="-122"/>
              </a:rPr>
              <a:t>disk organization techniques that manage a large numbers of disks, providing a view of a single disk of </a:t>
            </a:r>
          </a:p>
          <a:p>
            <a:pPr lvl="2"/>
            <a:r>
              <a:rPr lang="en-US" altLang="zh-CN" dirty="0">
                <a:solidFill>
                  <a:schemeClr val="tx2"/>
                </a:solidFill>
                <a:ea typeface="宋体" charset="-122"/>
              </a:rPr>
              <a:t>high capacity</a:t>
            </a:r>
            <a:r>
              <a:rPr lang="en-US" altLang="zh-CN" dirty="0">
                <a:ea typeface="宋体" charset="-122"/>
              </a:rPr>
              <a:t> and </a:t>
            </a:r>
            <a:r>
              <a:rPr lang="en-US" altLang="zh-CN" dirty="0">
                <a:solidFill>
                  <a:schemeClr val="tx2"/>
                </a:solidFill>
                <a:ea typeface="宋体" charset="-122"/>
              </a:rPr>
              <a:t>high speed</a:t>
            </a:r>
            <a:r>
              <a:rPr lang="en-US" altLang="zh-CN" dirty="0">
                <a:ea typeface="宋体" charset="-122"/>
              </a:rPr>
              <a:t>  by using multiple disks in parallel, and </a:t>
            </a:r>
          </a:p>
          <a:p>
            <a:pPr lvl="2"/>
            <a:r>
              <a:rPr lang="en-US" altLang="zh-CN" dirty="0">
                <a:solidFill>
                  <a:schemeClr val="tx2"/>
                </a:solidFill>
                <a:ea typeface="宋体" charset="-122"/>
              </a:rPr>
              <a:t>high reliability</a:t>
            </a:r>
            <a:r>
              <a:rPr lang="en-US" altLang="zh-CN" dirty="0">
                <a:ea typeface="宋体" charset="-122"/>
              </a:rPr>
              <a:t> by storing data redundantly, so that data can be recovered even if  a disk fails </a:t>
            </a:r>
          </a:p>
          <a:p>
            <a:r>
              <a:rPr lang="en-US" altLang="zh-CN" dirty="0" smtClean="0"/>
              <a:t>The chance that some disk out of a set of </a:t>
            </a:r>
            <a:r>
              <a:rPr lang="en-US" altLang="zh-CN" i="1" dirty="0" smtClean="0"/>
              <a:t>N</a:t>
            </a:r>
            <a:r>
              <a:rPr lang="en-US" altLang="zh-CN" dirty="0" smtClean="0"/>
              <a:t> disks will fail is much higher than the chance that a specific single disk will fail.</a:t>
            </a:r>
          </a:p>
          <a:p>
            <a:pPr lvl="2"/>
            <a:r>
              <a:rPr lang="en-US" altLang="zh-CN" dirty="0" smtClean="0">
                <a:ea typeface="ＭＳ Ｐゴシック" pitchFamily="34" charset="-128"/>
              </a:rPr>
              <a:t>E.g., a system with 100 disks, each with MTTF of 100,000 hours (approx.  11 years), will have a system MTTF of 1000 hours (approx. 41 days)</a:t>
            </a:r>
          </a:p>
          <a:p>
            <a:pPr lvl="1"/>
            <a:r>
              <a:rPr lang="en-US" altLang="zh-CN" dirty="0" smtClean="0">
                <a:ea typeface="ＭＳ Ｐゴシック" pitchFamily="34" charset="-128"/>
              </a:rPr>
              <a:t>Techniques for using redundancy to avoid data loss are critical with large numbers of disks</a:t>
            </a:r>
          </a:p>
          <a:p>
            <a:r>
              <a:rPr lang="en-US" altLang="zh-CN" dirty="0" smtClean="0">
                <a:ea typeface="宋体" charset="-122"/>
              </a:rPr>
              <a:t>Originally </a:t>
            </a:r>
            <a:r>
              <a:rPr lang="en-US" altLang="zh-CN" dirty="0">
                <a:ea typeface="宋体" charset="-122"/>
              </a:rPr>
              <a:t>a cost-effective alternative to large, expensive disks</a:t>
            </a:r>
          </a:p>
          <a:p>
            <a:pPr lvl="1"/>
            <a:r>
              <a:rPr lang="en-US" altLang="zh-CN" dirty="0">
                <a:ea typeface="宋体" charset="-122"/>
              </a:rPr>
              <a:t>I in RAID originally stood for ``inexpensive’’</a:t>
            </a:r>
          </a:p>
          <a:p>
            <a:pPr lvl="1"/>
            <a:r>
              <a:rPr lang="en-US" altLang="zh-CN" dirty="0">
                <a:ea typeface="宋体" charset="-122"/>
              </a:rPr>
              <a:t>Today RAIDs are used for their higher reliability and bandwidth.  </a:t>
            </a:r>
          </a:p>
          <a:p>
            <a:pPr lvl="2"/>
            <a:r>
              <a:rPr lang="en-US" altLang="zh-CN" dirty="0">
                <a:ea typeface="宋体" charset="-122"/>
              </a:rPr>
              <a:t>The “I” is interpreted as independent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717550" y="174625"/>
            <a:ext cx="8077200" cy="609600"/>
          </a:xfrm>
        </p:spPr>
        <p:txBody>
          <a:bodyPr/>
          <a:lstStyle/>
          <a:p>
            <a:r>
              <a:rPr lang="en-US" altLang="zh-CN">
                <a:ea typeface="宋体" charset="-122"/>
              </a:rPr>
              <a:t> Why RAID?</a:t>
            </a:r>
          </a:p>
        </p:txBody>
      </p:sp>
      <p:sp>
        <p:nvSpPr>
          <p:cNvPr id="186371" name="Rectangle 3"/>
          <p:cNvSpPr>
            <a:spLocks noGrp="1" noChangeArrowheads="1"/>
          </p:cNvSpPr>
          <p:nvPr>
            <p:ph type="body" sz="half" idx="1"/>
          </p:nvPr>
        </p:nvSpPr>
        <p:spPr>
          <a:xfrm>
            <a:off x="571500" y="1114425"/>
            <a:ext cx="7999413" cy="1798638"/>
          </a:xfrm>
        </p:spPr>
        <p:txBody>
          <a:bodyPr/>
          <a:lstStyle/>
          <a:p>
            <a:r>
              <a:rPr lang="en-US" altLang="zh-CN" b="1">
                <a:solidFill>
                  <a:schemeClr val="tx2"/>
                </a:solidFill>
                <a:ea typeface="宋体" charset="-122"/>
              </a:rPr>
              <a:t>Improvement of Reliability via Redundancy</a:t>
            </a:r>
            <a:r>
              <a:rPr lang="en-US" altLang="zh-CN">
                <a:ea typeface="宋体" charset="-122"/>
              </a:rPr>
              <a:t> </a:t>
            </a:r>
          </a:p>
          <a:p>
            <a:pPr lvl="1"/>
            <a:r>
              <a:rPr lang="en-US" altLang="zh-CN">
                <a:ea typeface="宋体" charset="-122"/>
              </a:rPr>
              <a:t>store extra information that can be used to rebuild information lost in a disk failure.</a:t>
            </a:r>
          </a:p>
          <a:p>
            <a:r>
              <a:rPr lang="en-US" altLang="zh-CN" b="1">
                <a:solidFill>
                  <a:schemeClr val="tx2"/>
                </a:solidFill>
                <a:ea typeface="宋体" charset="-122"/>
              </a:rPr>
              <a:t>Improvement in Performance via Parallelism</a:t>
            </a:r>
          </a:p>
          <a:p>
            <a:pPr lvl="1"/>
            <a:r>
              <a:rPr lang="en-US" altLang="zh-CN">
                <a:ea typeface="宋体" charset="-122"/>
              </a:rPr>
              <a:t>Load balance multiple small accesses to increase throughput</a:t>
            </a:r>
          </a:p>
          <a:p>
            <a:pPr lvl="1"/>
            <a:r>
              <a:rPr lang="en-US" altLang="zh-CN">
                <a:ea typeface="宋体" charset="-122"/>
              </a:rPr>
              <a:t>Parallelize large accesses to reduce response time.</a:t>
            </a:r>
          </a:p>
        </p:txBody>
      </p:sp>
      <p:pic>
        <p:nvPicPr>
          <p:cNvPr id="186373" name="Picture 5"/>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l="29118" t="1022" r="29886" b="73889"/>
          <a:stretch>
            <a:fillRect/>
          </a:stretch>
        </p:blipFill>
        <p:spPr>
          <a:xfrm>
            <a:off x="1408113" y="3735388"/>
            <a:ext cx="5849937" cy="2624137"/>
          </a:xfrm>
          <a:noFill/>
          <a:ln w="76200" cmpd="tri">
            <a:solidFill>
              <a:schemeClr val="tx2"/>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344488" y="114300"/>
            <a:ext cx="8923337" cy="457200"/>
          </a:xfrm>
        </p:spPr>
        <p:txBody>
          <a:bodyPr/>
          <a:lstStyle/>
          <a:p>
            <a:r>
              <a:rPr lang="en-US" altLang="zh-CN" sz="2800">
                <a:ea typeface="宋体" charset="-122"/>
              </a:rPr>
              <a:t>HOW RAID?</a:t>
            </a:r>
          </a:p>
        </p:txBody>
      </p:sp>
      <p:sp>
        <p:nvSpPr>
          <p:cNvPr id="187395" name="Rectangle 3"/>
          <p:cNvSpPr>
            <a:spLocks noGrp="1" noChangeArrowheads="1"/>
          </p:cNvSpPr>
          <p:nvPr>
            <p:ph type="body" idx="1"/>
          </p:nvPr>
        </p:nvSpPr>
        <p:spPr>
          <a:xfrm>
            <a:off x="682121" y="1128044"/>
            <a:ext cx="7692758" cy="4657459"/>
          </a:xfrm>
        </p:spPr>
        <p:txBody>
          <a:bodyPr/>
          <a:lstStyle/>
          <a:p>
            <a:r>
              <a:rPr lang="en-US" altLang="zh-CN" dirty="0">
                <a:ea typeface="宋体" charset="-122"/>
              </a:rPr>
              <a:t>Improve transfer rate by striping data across multiple disks.</a:t>
            </a:r>
          </a:p>
          <a:p>
            <a:pPr lvl="1"/>
            <a:r>
              <a:rPr lang="en-US" altLang="zh-CN" b="1" dirty="0">
                <a:solidFill>
                  <a:schemeClr val="tx2"/>
                </a:solidFill>
                <a:ea typeface="宋体" charset="-122"/>
              </a:rPr>
              <a:t>Bit-level striping</a:t>
            </a:r>
            <a:r>
              <a:rPr lang="en-US" altLang="zh-CN" dirty="0">
                <a:ea typeface="宋体" charset="-122"/>
              </a:rPr>
              <a:t> – split the bits of each byte across multiple disks</a:t>
            </a:r>
          </a:p>
          <a:p>
            <a:pPr lvl="2"/>
            <a:r>
              <a:rPr lang="en-US" altLang="zh-CN" dirty="0">
                <a:ea typeface="宋体" charset="-122"/>
              </a:rPr>
              <a:t>In an array of eight disks, write bit </a:t>
            </a:r>
            <a:r>
              <a:rPr lang="en-US" altLang="zh-CN" i="1" dirty="0" err="1">
                <a:ea typeface="宋体" charset="-122"/>
              </a:rPr>
              <a:t>i</a:t>
            </a:r>
            <a:r>
              <a:rPr lang="en-US" altLang="zh-CN" dirty="0">
                <a:ea typeface="宋体" charset="-122"/>
              </a:rPr>
              <a:t> of each byte to disk </a:t>
            </a:r>
            <a:r>
              <a:rPr lang="en-US" altLang="zh-CN" i="1" dirty="0" err="1">
                <a:ea typeface="宋体" charset="-122"/>
              </a:rPr>
              <a:t>i</a:t>
            </a:r>
            <a:r>
              <a:rPr lang="en-US" altLang="zh-CN" i="1" dirty="0">
                <a:ea typeface="宋体" charset="-122"/>
              </a:rPr>
              <a:t>.</a:t>
            </a:r>
            <a:endParaRPr lang="en-US" altLang="zh-CN" dirty="0">
              <a:ea typeface="宋体" charset="-122"/>
            </a:endParaRPr>
          </a:p>
          <a:p>
            <a:pPr lvl="2"/>
            <a:r>
              <a:rPr lang="en-US" altLang="zh-CN" dirty="0">
                <a:ea typeface="宋体" charset="-122"/>
              </a:rPr>
              <a:t>Each access can read data at eight times the rate of a single disk.</a:t>
            </a:r>
          </a:p>
          <a:p>
            <a:pPr lvl="1"/>
            <a:r>
              <a:rPr lang="en-US" altLang="zh-CN" b="1" dirty="0">
                <a:solidFill>
                  <a:schemeClr val="tx2"/>
                </a:solidFill>
                <a:ea typeface="宋体" charset="-122"/>
              </a:rPr>
              <a:t>Block-level striping</a:t>
            </a:r>
            <a:r>
              <a:rPr lang="en-US" altLang="zh-CN" b="1" dirty="0">
                <a:ea typeface="宋体" charset="-122"/>
              </a:rPr>
              <a:t> </a:t>
            </a:r>
            <a:r>
              <a:rPr lang="en-US" altLang="zh-CN" dirty="0">
                <a:ea typeface="宋体" charset="-122"/>
              </a:rPr>
              <a:t>– with </a:t>
            </a:r>
            <a:r>
              <a:rPr lang="en-US" altLang="zh-CN" i="1" dirty="0">
                <a:ea typeface="宋体" charset="-122"/>
              </a:rPr>
              <a:t>n</a:t>
            </a:r>
            <a:r>
              <a:rPr lang="en-US" altLang="zh-CN" dirty="0">
                <a:ea typeface="宋体" charset="-122"/>
              </a:rPr>
              <a:t> disks, block </a:t>
            </a:r>
            <a:r>
              <a:rPr lang="en-US" altLang="zh-CN" i="1" dirty="0" err="1">
                <a:ea typeface="宋体" charset="-122"/>
              </a:rPr>
              <a:t>i</a:t>
            </a:r>
            <a:r>
              <a:rPr lang="en-US" altLang="zh-CN" dirty="0">
                <a:ea typeface="宋体" charset="-122"/>
              </a:rPr>
              <a:t> of a file goes to disk (</a:t>
            </a:r>
            <a:r>
              <a:rPr lang="en-US" altLang="zh-CN" i="1" dirty="0" err="1">
                <a:ea typeface="宋体" charset="-122"/>
              </a:rPr>
              <a:t>i</a:t>
            </a:r>
            <a:r>
              <a:rPr lang="en-US" altLang="zh-CN" dirty="0">
                <a:ea typeface="宋体" charset="-122"/>
              </a:rPr>
              <a:t> mod </a:t>
            </a:r>
            <a:r>
              <a:rPr lang="en-US" altLang="zh-CN" i="1" dirty="0">
                <a:ea typeface="宋体" charset="-122"/>
              </a:rPr>
              <a:t>n</a:t>
            </a:r>
            <a:r>
              <a:rPr lang="en-US" altLang="zh-CN" dirty="0">
                <a:ea typeface="宋体" charset="-122"/>
              </a:rPr>
              <a:t>) + 1</a:t>
            </a:r>
          </a:p>
          <a:p>
            <a:pPr lvl="2"/>
            <a:r>
              <a:rPr lang="en-US" altLang="zh-CN" dirty="0">
                <a:ea typeface="宋体" charset="-122"/>
              </a:rPr>
              <a:t>Requests for different blocks can run in parallel if the blocks reside on different disks</a:t>
            </a:r>
          </a:p>
          <a:p>
            <a:pPr lvl="2"/>
            <a:r>
              <a:rPr lang="en-US" altLang="zh-CN" dirty="0">
                <a:ea typeface="宋体" charset="-122"/>
              </a:rPr>
              <a:t>A request for a long sequence of blocks can utilize all disks in parallel</a:t>
            </a:r>
          </a:p>
          <a:p>
            <a:r>
              <a:rPr lang="en-US" altLang="zh-CN" dirty="0">
                <a:ea typeface="宋体" charset="-122"/>
              </a:rPr>
              <a:t>RAID Level 0,1,2,3,4,5,6</a:t>
            </a:r>
          </a:p>
          <a:p>
            <a:pPr lvl="1"/>
            <a:r>
              <a:rPr lang="en-US" altLang="zh-CN" dirty="0">
                <a:ea typeface="宋体" charset="-122"/>
              </a:rPr>
              <a:t>RAID1 and RAID 5 are most wide used</a:t>
            </a:r>
            <a:r>
              <a:rPr lang="en-US" altLang="zh-CN" dirty="0" smtClean="0">
                <a:ea typeface="宋体" charset="-122"/>
              </a:rPr>
              <a:t>.</a:t>
            </a:r>
            <a:endParaRPr lang="en-US" altLang="zh-CN" dirty="0">
              <a:ea typeface="宋体"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a:defRPr/>
            </a:pPr>
            <a:r>
              <a:rPr lang="en-US" dirty="0">
                <a:ea typeface="+mj-ea"/>
              </a:rPr>
              <a:t>RAID </a:t>
            </a:r>
            <a:r>
              <a:rPr lang="en-US" dirty="0" smtClean="0">
                <a:ea typeface="+mj-ea"/>
              </a:rPr>
              <a:t>Level 5</a:t>
            </a:r>
            <a:endParaRPr lang="en-US" dirty="0">
              <a:ea typeface="+mj-ea"/>
            </a:endParaRPr>
          </a:p>
        </p:txBody>
      </p:sp>
      <p:sp>
        <p:nvSpPr>
          <p:cNvPr id="68611" name="Rectangle 3"/>
          <p:cNvSpPr>
            <a:spLocks noGrp="1" noChangeArrowheads="1"/>
          </p:cNvSpPr>
          <p:nvPr>
            <p:ph type="body" idx="1"/>
          </p:nvPr>
        </p:nvSpPr>
        <p:spPr>
          <a:xfrm>
            <a:off x="814388" y="1093788"/>
            <a:ext cx="7812087" cy="1446212"/>
          </a:xfrm>
        </p:spPr>
        <p:txBody>
          <a:bodyPr/>
          <a:lstStyle/>
          <a:p>
            <a:r>
              <a:rPr lang="en-US" altLang="zh-CN" b="1" dirty="0" smtClean="0">
                <a:solidFill>
                  <a:srgbClr val="000099"/>
                </a:solidFill>
              </a:rPr>
              <a:t>RAID Level 5</a:t>
            </a:r>
            <a:r>
              <a:rPr lang="en-US" altLang="zh-CN" b="1" dirty="0" smtClean="0"/>
              <a:t>: </a:t>
            </a:r>
            <a:r>
              <a:rPr lang="en-US" altLang="zh-CN" dirty="0" smtClean="0"/>
              <a:t> </a:t>
            </a:r>
            <a:r>
              <a:rPr lang="en-US" altLang="zh-CN" dirty="0" smtClean="0">
                <a:solidFill>
                  <a:srgbClr val="000099"/>
                </a:solidFill>
              </a:rPr>
              <a:t>Block-Interleaved Distributed Parity</a:t>
            </a:r>
            <a:r>
              <a:rPr lang="en-US" altLang="zh-CN" dirty="0" smtClean="0"/>
              <a:t>; partitions data and parity among all</a:t>
            </a:r>
            <a:r>
              <a:rPr lang="en-US" altLang="zh-CN" i="1" dirty="0" smtClean="0"/>
              <a:t> N</a:t>
            </a:r>
            <a:r>
              <a:rPr lang="en-US" altLang="zh-CN" dirty="0" smtClean="0"/>
              <a:t> + 1 disks, rather than storing data in </a:t>
            </a:r>
            <a:r>
              <a:rPr lang="en-US" altLang="zh-CN" i="1" dirty="0" smtClean="0"/>
              <a:t>N</a:t>
            </a:r>
            <a:r>
              <a:rPr lang="en-US" altLang="zh-CN" dirty="0" smtClean="0"/>
              <a:t> disks and parity in 1 disk.</a:t>
            </a:r>
          </a:p>
          <a:p>
            <a:pPr lvl="1"/>
            <a:r>
              <a:rPr lang="en-US" altLang="zh-CN" dirty="0" smtClean="0">
                <a:ea typeface="ＭＳ Ｐゴシック" pitchFamily="34" charset="-128"/>
              </a:rPr>
              <a:t>E.g., with 5 disks, parity block for </a:t>
            </a:r>
            <a:r>
              <a:rPr lang="en-US" altLang="zh-CN" i="1" dirty="0" smtClean="0">
                <a:ea typeface="ＭＳ Ｐゴシック" pitchFamily="34" charset="-128"/>
              </a:rPr>
              <a:t>n</a:t>
            </a:r>
            <a:r>
              <a:rPr lang="en-US" altLang="zh-CN" dirty="0" smtClean="0">
                <a:ea typeface="ＭＳ Ｐゴシック" pitchFamily="34" charset="-128"/>
              </a:rPr>
              <a:t>th set of blocks is stored on disk (</a:t>
            </a:r>
            <a:r>
              <a:rPr lang="en-US" altLang="zh-CN" i="1" dirty="0" smtClean="0">
                <a:ea typeface="ＭＳ Ｐゴシック" pitchFamily="34" charset="-128"/>
              </a:rPr>
              <a:t>n mod</a:t>
            </a:r>
            <a:r>
              <a:rPr lang="en-US" altLang="zh-CN" dirty="0" smtClean="0">
                <a:ea typeface="ＭＳ Ｐゴシック" pitchFamily="34" charset="-128"/>
              </a:rPr>
              <a:t> 5) + 1, with the data blocks stored on the other 4 disks.</a:t>
            </a:r>
          </a:p>
        </p:txBody>
      </p:sp>
      <p:pic>
        <p:nvPicPr>
          <p:cNvPr id="68612" name="Picture 5"/>
          <p:cNvPicPr>
            <a:picLocks noChangeAspect="1" noChangeArrowheads="1"/>
          </p:cNvPicPr>
          <p:nvPr/>
        </p:nvPicPr>
        <p:blipFill>
          <a:blip r:embed="rId3">
            <a:extLst>
              <a:ext uri="{28A0092B-C50C-407E-A947-70E740481C1C}">
                <a14:useLocalDpi xmlns:a14="http://schemas.microsoft.com/office/drawing/2010/main" val="0"/>
              </a:ext>
            </a:extLst>
          </a:blip>
          <a:srcRect l="29118" t="70372" r="29886" b="15053"/>
          <a:stretch>
            <a:fillRect/>
          </a:stretch>
        </p:blipFill>
        <p:spPr bwMode="auto">
          <a:xfrm>
            <a:off x="2469799" y="2949647"/>
            <a:ext cx="4513263"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pic>
        <p:nvPicPr>
          <p:cNvPr id="68613" name="Picture 5" descr="New PDF from Images Output.pd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69800" y="4165700"/>
            <a:ext cx="4513262" cy="2185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20913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xfrm>
            <a:off x="634423" y="0"/>
            <a:ext cx="8077200" cy="609600"/>
          </a:xfrm>
        </p:spPr>
        <p:txBody>
          <a:bodyPr/>
          <a:lstStyle/>
          <a:p>
            <a:pPr>
              <a:defRPr/>
            </a:pPr>
            <a:r>
              <a:rPr lang="en-US" dirty="0">
                <a:ea typeface="+mj-ea"/>
              </a:rPr>
              <a:t>Choice of RAID </a:t>
            </a:r>
            <a:r>
              <a:rPr lang="en-US" dirty="0" smtClean="0">
                <a:ea typeface="+mj-ea"/>
              </a:rPr>
              <a:t>Level</a:t>
            </a:r>
            <a:endParaRPr lang="en-US" dirty="0">
              <a:ea typeface="+mj-ea"/>
            </a:endParaRPr>
          </a:p>
        </p:txBody>
      </p:sp>
      <p:sp>
        <p:nvSpPr>
          <p:cNvPr id="11267" name="Rectangle 3"/>
          <p:cNvSpPr>
            <a:spLocks noGrp="1" noChangeArrowheads="1"/>
          </p:cNvSpPr>
          <p:nvPr>
            <p:ph type="body" idx="1"/>
          </p:nvPr>
        </p:nvSpPr>
        <p:spPr>
          <a:xfrm>
            <a:off x="914400" y="1020767"/>
            <a:ext cx="7559675" cy="5129212"/>
          </a:xfrm>
        </p:spPr>
        <p:txBody>
          <a:bodyPr/>
          <a:lstStyle/>
          <a:p>
            <a:r>
              <a:rPr lang="en-US" altLang="zh-CN" dirty="0" smtClean="0"/>
              <a:t>Level 1 provides much better write performance than level 5</a:t>
            </a:r>
          </a:p>
          <a:p>
            <a:pPr lvl="1"/>
            <a:r>
              <a:rPr lang="en-US" altLang="zh-CN" dirty="0" smtClean="0">
                <a:ea typeface="ＭＳ Ｐゴシック" pitchFamily="34" charset="-128"/>
              </a:rPr>
              <a:t>Level 5 requires at least 2 block reads and 2 block writes to write a single block, whereas Level 1 only requires 2 block writes</a:t>
            </a:r>
          </a:p>
          <a:p>
            <a:pPr lvl="1"/>
            <a:r>
              <a:rPr lang="en-US" altLang="zh-CN" dirty="0" smtClean="0">
                <a:ea typeface="ＭＳ Ｐゴシック" pitchFamily="34" charset="-128"/>
              </a:rPr>
              <a:t>Level 1 preferred for high update environments such as log disks</a:t>
            </a:r>
          </a:p>
          <a:p>
            <a:r>
              <a:rPr lang="en-US" altLang="zh-CN" dirty="0" smtClean="0"/>
              <a:t>Level 1 had higher storage cost than level 5</a:t>
            </a:r>
          </a:p>
          <a:p>
            <a:pPr lvl="1"/>
            <a:r>
              <a:rPr lang="en-US" altLang="zh-CN" dirty="0" smtClean="0">
                <a:ea typeface="ＭＳ Ｐゴシック" pitchFamily="34" charset="-128"/>
              </a:rPr>
              <a:t>disk drive capacities increasing rapidly (50%/year) whereas disk access times have decreased much less (x 3 in 10 years)</a:t>
            </a:r>
          </a:p>
          <a:p>
            <a:pPr lvl="1"/>
            <a:r>
              <a:rPr lang="en-US" altLang="zh-CN" dirty="0" smtClean="0">
                <a:ea typeface="ＭＳ Ｐゴシック" pitchFamily="34" charset="-128"/>
              </a:rPr>
              <a:t>I/O requirements have increased greatly, e.g. for Web servers</a:t>
            </a:r>
          </a:p>
          <a:p>
            <a:pPr lvl="1"/>
            <a:r>
              <a:rPr lang="en-US" altLang="zh-CN" dirty="0" smtClean="0">
                <a:ea typeface="ＭＳ Ｐゴシック" pitchFamily="34" charset="-128"/>
              </a:rPr>
              <a:t>When enough disks have been bought to satisfy required rate of I/O, they often have spare storage capacity</a:t>
            </a:r>
          </a:p>
          <a:p>
            <a:pPr lvl="2"/>
            <a:r>
              <a:rPr lang="en-US" altLang="zh-CN" dirty="0" smtClean="0">
                <a:ea typeface="ＭＳ Ｐゴシック" pitchFamily="34" charset="-128"/>
              </a:rPr>
              <a:t> so there is often no extra monetary cost for Level 1!</a:t>
            </a:r>
          </a:p>
          <a:p>
            <a:r>
              <a:rPr lang="en-US" altLang="zh-CN" dirty="0" smtClean="0"/>
              <a:t>Level 5 is preferred for applications with low update rate,</a:t>
            </a:r>
            <a:br>
              <a:rPr lang="en-US" altLang="zh-CN" dirty="0" smtClean="0"/>
            </a:br>
            <a:r>
              <a:rPr lang="en-US" altLang="zh-CN" dirty="0" smtClean="0"/>
              <a:t>and large amounts of data</a:t>
            </a:r>
          </a:p>
          <a:p>
            <a:r>
              <a:rPr lang="en-US" altLang="zh-CN" dirty="0" smtClean="0"/>
              <a:t> Level 1 is preferred for all other applications</a:t>
            </a:r>
          </a:p>
        </p:txBody>
      </p:sp>
    </p:spTree>
    <p:extLst>
      <p:ext uri="{BB962C8B-B14F-4D97-AF65-F5344CB8AC3E}">
        <p14:creationId xmlns:p14="http://schemas.microsoft.com/office/powerpoint/2010/main" val="544369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altLang="zh-CN">
                <a:ea typeface="宋体" charset="-122"/>
              </a:rPr>
              <a:t>File Organization</a:t>
            </a:r>
          </a:p>
        </p:txBody>
      </p:sp>
      <p:sp>
        <p:nvSpPr>
          <p:cNvPr id="199683" name="Rectangle 3"/>
          <p:cNvSpPr>
            <a:spLocks noGrp="1" noChangeArrowheads="1"/>
          </p:cNvSpPr>
          <p:nvPr>
            <p:ph type="body" idx="1"/>
          </p:nvPr>
        </p:nvSpPr>
        <p:spPr>
          <a:xfrm>
            <a:off x="580046" y="977692"/>
            <a:ext cx="8136664" cy="5525658"/>
          </a:xfrm>
        </p:spPr>
        <p:txBody>
          <a:bodyPr/>
          <a:lstStyle/>
          <a:p>
            <a:r>
              <a:rPr lang="en-US" altLang="zh-CN" dirty="0">
                <a:ea typeface="宋体" charset="-122"/>
              </a:rPr>
              <a:t>The database is stored as a collection of </a:t>
            </a:r>
            <a:r>
              <a:rPr lang="en-US" altLang="zh-CN" i="1" dirty="0">
                <a:ea typeface="宋体" charset="-122"/>
              </a:rPr>
              <a:t>files</a:t>
            </a:r>
            <a:r>
              <a:rPr lang="en-US" altLang="zh-CN" dirty="0">
                <a:ea typeface="宋体" charset="-122"/>
              </a:rPr>
              <a:t>.  Each file is a sequence of </a:t>
            </a:r>
            <a:r>
              <a:rPr lang="en-US" altLang="zh-CN" i="1" dirty="0">
                <a:ea typeface="宋体" charset="-122"/>
              </a:rPr>
              <a:t>records.  </a:t>
            </a:r>
            <a:r>
              <a:rPr lang="en-US" altLang="zh-CN" dirty="0">
                <a:ea typeface="宋体" charset="-122"/>
              </a:rPr>
              <a:t>A record is a sequence of fields</a:t>
            </a:r>
            <a:r>
              <a:rPr lang="en-US" altLang="zh-CN" dirty="0" smtClean="0">
                <a:ea typeface="宋体" charset="-122"/>
              </a:rPr>
              <a:t>.</a:t>
            </a:r>
          </a:p>
          <a:p>
            <a:r>
              <a:rPr lang="en-US" altLang="zh-CN" dirty="0" smtClean="0">
                <a:ea typeface="宋体" charset="-122"/>
              </a:rPr>
              <a:t>The fundamental consideration of database file organization:</a:t>
            </a:r>
          </a:p>
          <a:p>
            <a:pPr lvl="1"/>
            <a:r>
              <a:rPr lang="en-US" altLang="zh-CN" dirty="0" smtClean="0">
                <a:ea typeface="宋体" charset="-122"/>
              </a:rPr>
              <a:t>Each file is logically partitioned into fixed-length storage units called </a:t>
            </a:r>
            <a:r>
              <a:rPr lang="en-US" altLang="zh-CN" dirty="0" smtClean="0">
                <a:solidFill>
                  <a:srgbClr val="C00000"/>
                </a:solidFill>
                <a:ea typeface="宋体" charset="-122"/>
              </a:rPr>
              <a:t>blocks</a:t>
            </a:r>
            <a:r>
              <a:rPr lang="en-US" altLang="zh-CN" dirty="0" smtClean="0">
                <a:ea typeface="宋体" charset="-122"/>
              </a:rPr>
              <a:t>, which are the units of both storage allocation and data transfer. </a:t>
            </a:r>
          </a:p>
          <a:p>
            <a:pPr lvl="1"/>
            <a:r>
              <a:rPr lang="en-US" altLang="zh-CN" dirty="0" smtClean="0">
                <a:ea typeface="宋体" charset="-122"/>
              </a:rPr>
              <a:t>A block may contain several records, there are two </a:t>
            </a:r>
            <a:r>
              <a:rPr lang="en-US" altLang="zh-CN" dirty="0" smtClean="0">
                <a:solidFill>
                  <a:srgbClr val="C00000"/>
                </a:solidFill>
                <a:ea typeface="宋体" charset="-122"/>
              </a:rPr>
              <a:t>assumptions</a:t>
            </a:r>
            <a:r>
              <a:rPr lang="en-US" altLang="zh-CN" dirty="0" smtClean="0">
                <a:ea typeface="宋体" charset="-122"/>
              </a:rPr>
              <a:t> in traditional database system: </a:t>
            </a:r>
          </a:p>
          <a:p>
            <a:pPr lvl="2"/>
            <a:r>
              <a:rPr lang="en-US" altLang="zh-CN" dirty="0" smtClean="0">
                <a:solidFill>
                  <a:srgbClr val="C00000"/>
                </a:solidFill>
                <a:ea typeface="宋体" charset="-122"/>
              </a:rPr>
              <a:t>No record is larger then a block;</a:t>
            </a:r>
          </a:p>
          <a:p>
            <a:pPr lvl="2"/>
            <a:r>
              <a:rPr lang="en-US" altLang="zh-CN" dirty="0" smtClean="0">
                <a:solidFill>
                  <a:srgbClr val="C00000"/>
                </a:solidFill>
                <a:ea typeface="宋体" charset="-122"/>
              </a:rPr>
              <a:t>Each record is entirely contained in a single record.</a:t>
            </a:r>
          </a:p>
          <a:p>
            <a:r>
              <a:rPr lang="en-US" altLang="zh-CN" dirty="0" smtClean="0">
                <a:ea typeface="宋体" charset="-122"/>
              </a:rPr>
              <a:t>One simple approach:</a:t>
            </a:r>
            <a:endParaRPr lang="en-US" altLang="zh-CN" dirty="0">
              <a:ea typeface="宋体" charset="-122"/>
            </a:endParaRPr>
          </a:p>
          <a:p>
            <a:pPr lvl="1"/>
            <a:r>
              <a:rPr lang="en-US" altLang="zh-CN" dirty="0">
                <a:ea typeface="宋体" charset="-122"/>
              </a:rPr>
              <a:t>assume record size is fixed</a:t>
            </a:r>
          </a:p>
          <a:p>
            <a:pPr lvl="1"/>
            <a:r>
              <a:rPr lang="en-US" altLang="zh-CN" dirty="0">
                <a:ea typeface="宋体" charset="-122"/>
              </a:rPr>
              <a:t>each file has records of one particular type only </a:t>
            </a:r>
          </a:p>
          <a:p>
            <a:pPr lvl="1"/>
            <a:r>
              <a:rPr lang="en-US" altLang="zh-CN" dirty="0">
                <a:ea typeface="宋体" charset="-122"/>
              </a:rPr>
              <a:t>different files are used for different relations</a:t>
            </a:r>
          </a:p>
          <a:p>
            <a:pPr lvl="1">
              <a:buFont typeface="Monotype Sorts" pitchFamily="2" charset="2"/>
              <a:buNone/>
            </a:pPr>
            <a:r>
              <a:rPr lang="en-US" altLang="zh-CN" dirty="0">
                <a:ea typeface="宋体" charset="-122"/>
              </a:rPr>
              <a:t>This case is easiest to implement; will consider variable length records</a:t>
            </a:r>
          </a:p>
          <a:p>
            <a:pPr lvl="1">
              <a:buFont typeface="Monotype Sorts" pitchFamily="2" charset="2"/>
              <a:buNone/>
            </a:pPr>
            <a:r>
              <a:rPr lang="en-US" altLang="zh-CN" dirty="0">
                <a:ea typeface="宋体" charset="-122"/>
              </a:rPr>
              <a:t>later.</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altLang="zh-CN">
                <a:ea typeface="宋体" charset="-122"/>
              </a:rPr>
              <a:t>Fixed-Length Records</a:t>
            </a:r>
          </a:p>
        </p:txBody>
      </p:sp>
      <p:sp>
        <p:nvSpPr>
          <p:cNvPr id="200707" name="Rectangle 3"/>
          <p:cNvSpPr>
            <a:spLocks noGrp="1" noChangeArrowheads="1"/>
          </p:cNvSpPr>
          <p:nvPr>
            <p:ph type="body" idx="1"/>
          </p:nvPr>
        </p:nvSpPr>
        <p:spPr>
          <a:xfrm>
            <a:off x="176213" y="847725"/>
            <a:ext cx="7848600" cy="4876800"/>
          </a:xfrm>
        </p:spPr>
        <p:txBody>
          <a:bodyPr/>
          <a:lstStyle/>
          <a:p>
            <a:r>
              <a:rPr lang="en-US" altLang="zh-CN" dirty="0">
                <a:ea typeface="宋体" charset="-122"/>
              </a:rPr>
              <a:t>Simple approach:</a:t>
            </a:r>
          </a:p>
          <a:p>
            <a:pPr lvl="1"/>
            <a:r>
              <a:rPr lang="en-US" altLang="zh-CN" dirty="0">
                <a:ea typeface="宋体" charset="-122"/>
              </a:rPr>
              <a:t>Store record </a:t>
            </a:r>
            <a:r>
              <a:rPr lang="en-US" altLang="zh-CN" i="1" dirty="0" err="1">
                <a:ea typeface="宋体" charset="-122"/>
              </a:rPr>
              <a:t>i</a:t>
            </a:r>
            <a:r>
              <a:rPr lang="en-US" altLang="zh-CN" dirty="0">
                <a:ea typeface="宋体" charset="-122"/>
              </a:rPr>
              <a:t> starting from byte </a:t>
            </a:r>
            <a:r>
              <a:rPr lang="en-US" altLang="zh-CN" i="1" dirty="0">
                <a:ea typeface="宋体" charset="-122"/>
                <a:sym typeface="Greek Symbols" pitchFamily="18" charset="2"/>
              </a:rPr>
              <a:t>n </a:t>
            </a:r>
            <a:r>
              <a:rPr lang="en-US" altLang="zh-CN" i="1" dirty="0">
                <a:ea typeface="宋体" charset="-122"/>
                <a:sym typeface="Symbol" pitchFamily="18" charset="2"/>
              </a:rPr>
              <a:t> (</a:t>
            </a:r>
            <a:r>
              <a:rPr lang="en-US" altLang="zh-CN" i="1" dirty="0" err="1">
                <a:ea typeface="宋体" charset="-122"/>
                <a:sym typeface="Symbol" pitchFamily="18" charset="2"/>
              </a:rPr>
              <a:t>i</a:t>
            </a:r>
            <a:r>
              <a:rPr lang="en-US" altLang="zh-CN" i="1" dirty="0">
                <a:ea typeface="宋体" charset="-122"/>
                <a:sym typeface="Symbol" pitchFamily="18" charset="2"/>
              </a:rPr>
              <a:t> – </a:t>
            </a:r>
            <a:r>
              <a:rPr lang="en-US" altLang="zh-CN" dirty="0">
                <a:ea typeface="宋体" charset="-122"/>
                <a:sym typeface="Symbol" pitchFamily="18" charset="2"/>
              </a:rPr>
              <a:t>1), where </a:t>
            </a:r>
            <a:r>
              <a:rPr lang="en-US" altLang="zh-CN" i="1" dirty="0">
                <a:ea typeface="宋体" charset="-122"/>
                <a:sym typeface="Symbol" pitchFamily="18" charset="2"/>
              </a:rPr>
              <a:t>n </a:t>
            </a:r>
            <a:r>
              <a:rPr lang="en-US" altLang="zh-CN" dirty="0">
                <a:ea typeface="宋体" charset="-122"/>
                <a:sym typeface="Symbol" pitchFamily="18" charset="2"/>
              </a:rPr>
              <a:t>is the size of each record.</a:t>
            </a:r>
          </a:p>
          <a:p>
            <a:pPr lvl="1"/>
            <a:r>
              <a:rPr lang="en-US" altLang="zh-CN" dirty="0">
                <a:ea typeface="宋体" charset="-122"/>
                <a:sym typeface="Symbol" pitchFamily="18" charset="2"/>
              </a:rPr>
              <a:t>Record access is simple but records may cross blocks</a:t>
            </a:r>
          </a:p>
          <a:p>
            <a:pPr lvl="2"/>
            <a:r>
              <a:rPr lang="en-US" altLang="zh-CN" dirty="0">
                <a:ea typeface="宋体" charset="-122"/>
                <a:sym typeface="Symbol" pitchFamily="18" charset="2"/>
              </a:rPr>
              <a:t>Modification: do not allow records to cross block boundaries</a:t>
            </a:r>
          </a:p>
          <a:p>
            <a:r>
              <a:rPr lang="en-US" altLang="zh-CN" dirty="0">
                <a:ea typeface="宋体" charset="-122"/>
              </a:rPr>
              <a:t>Deletion of record </a:t>
            </a:r>
            <a:r>
              <a:rPr lang="en-US" altLang="zh-CN" i="1" dirty="0">
                <a:ea typeface="宋体" charset="-122"/>
              </a:rPr>
              <a:t>I: </a:t>
            </a:r>
            <a:br>
              <a:rPr lang="en-US" altLang="zh-CN" i="1" dirty="0">
                <a:ea typeface="宋体" charset="-122"/>
              </a:rPr>
            </a:br>
            <a:r>
              <a:rPr lang="en-US" altLang="zh-CN" dirty="0">
                <a:ea typeface="宋体" charset="-122"/>
              </a:rPr>
              <a:t>alternatives</a:t>
            </a:r>
            <a:r>
              <a:rPr lang="en-US" altLang="zh-CN" i="1" dirty="0">
                <a:ea typeface="宋体" charset="-122"/>
              </a:rPr>
              <a:t>:</a:t>
            </a:r>
          </a:p>
          <a:p>
            <a:pPr lvl="1"/>
            <a:r>
              <a:rPr lang="en-US" altLang="zh-CN" dirty="0">
                <a:ea typeface="宋体" charset="-122"/>
              </a:rPr>
              <a:t>move records </a:t>
            </a:r>
            <a:r>
              <a:rPr lang="en-US" altLang="zh-CN" i="1" dirty="0" err="1">
                <a:ea typeface="宋体" charset="-122"/>
              </a:rPr>
              <a:t>i</a:t>
            </a:r>
            <a:r>
              <a:rPr lang="en-US" altLang="zh-CN" dirty="0">
                <a:ea typeface="宋体" charset="-122"/>
              </a:rPr>
              <a:t> + 1, . . ., </a:t>
            </a:r>
            <a:r>
              <a:rPr lang="en-US" altLang="zh-CN" i="1" dirty="0">
                <a:ea typeface="宋体" charset="-122"/>
              </a:rPr>
              <a:t>n</a:t>
            </a:r>
            <a:r>
              <a:rPr lang="en-US" altLang="zh-CN" dirty="0">
                <a:ea typeface="宋体" charset="-122"/>
              </a:rPr>
              <a:t> </a:t>
            </a:r>
            <a:br>
              <a:rPr lang="en-US" altLang="zh-CN" dirty="0">
                <a:ea typeface="宋体" charset="-122"/>
              </a:rPr>
            </a:br>
            <a:r>
              <a:rPr lang="en-US" altLang="zh-CN" dirty="0">
                <a:ea typeface="宋体" charset="-122"/>
              </a:rPr>
              <a:t>to </a:t>
            </a:r>
            <a:r>
              <a:rPr lang="en-US" altLang="zh-CN" i="1" dirty="0" err="1">
                <a:ea typeface="宋体" charset="-122"/>
              </a:rPr>
              <a:t>i</a:t>
            </a:r>
            <a:r>
              <a:rPr lang="en-US" altLang="zh-CN" i="1" dirty="0">
                <a:ea typeface="宋体" charset="-122"/>
              </a:rPr>
              <a:t>, . . . , n </a:t>
            </a:r>
            <a:r>
              <a:rPr lang="en-US" altLang="zh-CN" i="1" dirty="0">
                <a:ea typeface="宋体" charset="-122"/>
                <a:sym typeface="Symbol" pitchFamily="18" charset="2"/>
              </a:rPr>
              <a:t>– </a:t>
            </a:r>
            <a:r>
              <a:rPr lang="en-US" altLang="zh-CN" dirty="0">
                <a:ea typeface="宋体" charset="-122"/>
                <a:sym typeface="Symbol" pitchFamily="18" charset="2"/>
              </a:rPr>
              <a:t>1</a:t>
            </a:r>
          </a:p>
          <a:p>
            <a:pPr lvl="1"/>
            <a:r>
              <a:rPr lang="en-US" altLang="zh-CN" dirty="0">
                <a:ea typeface="宋体" charset="-122"/>
                <a:sym typeface="Symbol" pitchFamily="18" charset="2"/>
              </a:rPr>
              <a:t>move record </a:t>
            </a:r>
            <a:r>
              <a:rPr lang="en-US" altLang="zh-CN" i="1" dirty="0">
                <a:ea typeface="宋体" charset="-122"/>
                <a:sym typeface="Symbol" pitchFamily="18" charset="2"/>
              </a:rPr>
              <a:t>n </a:t>
            </a:r>
            <a:r>
              <a:rPr lang="en-US" altLang="zh-CN" dirty="0">
                <a:ea typeface="宋体" charset="-122"/>
                <a:sym typeface="Symbol" pitchFamily="18" charset="2"/>
              </a:rPr>
              <a:t> to </a:t>
            </a:r>
            <a:r>
              <a:rPr lang="en-US" altLang="zh-CN" i="1" dirty="0" err="1">
                <a:ea typeface="宋体" charset="-122"/>
                <a:sym typeface="Symbol" pitchFamily="18" charset="2"/>
              </a:rPr>
              <a:t>i</a:t>
            </a:r>
            <a:endParaRPr lang="en-US" altLang="zh-CN" dirty="0">
              <a:ea typeface="宋体" charset="-122"/>
              <a:sym typeface="Symbol" pitchFamily="18" charset="2"/>
            </a:endParaRPr>
          </a:p>
          <a:p>
            <a:pPr lvl="1"/>
            <a:r>
              <a:rPr lang="en-US" altLang="zh-CN" dirty="0">
                <a:ea typeface="宋体" charset="-122"/>
                <a:sym typeface="Symbol" pitchFamily="18" charset="2"/>
              </a:rPr>
              <a:t>do not move records, but </a:t>
            </a:r>
            <a:br>
              <a:rPr lang="en-US" altLang="zh-CN" dirty="0">
                <a:ea typeface="宋体" charset="-122"/>
                <a:sym typeface="Symbol" pitchFamily="18" charset="2"/>
              </a:rPr>
            </a:br>
            <a:r>
              <a:rPr lang="en-US" altLang="zh-CN" dirty="0">
                <a:ea typeface="宋体" charset="-122"/>
                <a:sym typeface="Symbol" pitchFamily="18" charset="2"/>
              </a:rPr>
              <a:t>link all free records on a</a:t>
            </a:r>
            <a:br>
              <a:rPr lang="en-US" altLang="zh-CN" dirty="0">
                <a:ea typeface="宋体" charset="-122"/>
                <a:sym typeface="Symbol" pitchFamily="18" charset="2"/>
              </a:rPr>
            </a:br>
            <a:r>
              <a:rPr lang="en-US" altLang="zh-CN" i="1" dirty="0">
                <a:ea typeface="宋体" charset="-122"/>
                <a:sym typeface="Symbol" pitchFamily="18" charset="2"/>
              </a:rPr>
              <a:t>free list</a:t>
            </a:r>
            <a:endParaRPr lang="en-US" altLang="zh-CN" dirty="0">
              <a:ea typeface="宋体" charset="-122"/>
              <a:sym typeface="Symbol" pitchFamily="18" charset="2"/>
            </a:endParaRPr>
          </a:p>
        </p:txBody>
      </p:sp>
      <p:pic>
        <p:nvPicPr>
          <p:cNvPr id="287744" name="Picture 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2992" y="2881445"/>
            <a:ext cx="4419600" cy="284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a:xfrm>
            <a:off x="773534" y="102637"/>
            <a:ext cx="8077200" cy="609600"/>
          </a:xfrm>
        </p:spPr>
        <p:txBody>
          <a:bodyPr/>
          <a:lstStyle/>
          <a:p>
            <a:pPr>
              <a:defRPr/>
            </a:pPr>
            <a:r>
              <a:rPr lang="en-US" dirty="0">
                <a:ea typeface="+mj-ea"/>
              </a:rPr>
              <a:t>Deleting record 3 and compacting</a:t>
            </a:r>
          </a:p>
        </p:txBody>
      </p:sp>
      <p:pic>
        <p:nvPicPr>
          <p:cNvPr id="9728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1558" y="1457433"/>
            <a:ext cx="6933942" cy="4057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右箭头 1"/>
          <p:cNvSpPr/>
          <p:nvPr/>
        </p:nvSpPr>
        <p:spPr bwMode="auto">
          <a:xfrm>
            <a:off x="363894" y="2682546"/>
            <a:ext cx="970384" cy="233265"/>
          </a:xfrm>
          <a:prstGeom prst="rightArrow">
            <a:avLst/>
          </a:prstGeom>
          <a:solidFill>
            <a:srgbClr val="00B0F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Helvetica" pitchFamily="34" charset="0"/>
            </a:endParaRPr>
          </a:p>
        </p:txBody>
      </p:sp>
    </p:spTree>
    <p:extLst>
      <p:ext uri="{BB962C8B-B14F-4D97-AF65-F5344CB8AC3E}">
        <p14:creationId xmlns:p14="http://schemas.microsoft.com/office/powerpoint/2010/main" val="5580778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a:xfrm>
            <a:off x="768350" y="117475"/>
            <a:ext cx="8191500" cy="609600"/>
          </a:xfrm>
        </p:spPr>
        <p:txBody>
          <a:bodyPr/>
          <a:lstStyle/>
          <a:p>
            <a:pPr>
              <a:defRPr/>
            </a:pPr>
            <a:r>
              <a:rPr lang="en-US" dirty="0">
                <a:ea typeface="+mj-ea"/>
              </a:rPr>
              <a:t>Deleting record 3 and moving last record</a:t>
            </a:r>
          </a:p>
        </p:txBody>
      </p:sp>
      <p:pic>
        <p:nvPicPr>
          <p:cNvPr id="9933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4196" y="1486448"/>
            <a:ext cx="7047786" cy="4124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右箭头 3"/>
          <p:cNvSpPr/>
          <p:nvPr/>
        </p:nvSpPr>
        <p:spPr bwMode="auto">
          <a:xfrm>
            <a:off x="438539" y="2682546"/>
            <a:ext cx="970384" cy="233265"/>
          </a:xfrm>
          <a:prstGeom prst="rightArrow">
            <a:avLst/>
          </a:prstGeom>
          <a:solidFill>
            <a:srgbClr val="00B0F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Helvetica" pitchFamily="34" charset="0"/>
            </a:endParaRPr>
          </a:p>
        </p:txBody>
      </p:sp>
    </p:spTree>
    <p:extLst>
      <p:ext uri="{BB962C8B-B14F-4D97-AF65-F5344CB8AC3E}">
        <p14:creationId xmlns:p14="http://schemas.microsoft.com/office/powerpoint/2010/main" val="14177906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pPr>
              <a:defRPr/>
            </a:pPr>
            <a:r>
              <a:rPr lang="en-US">
                <a:ea typeface="+mj-ea"/>
              </a:rPr>
              <a:t>Free Lists</a:t>
            </a:r>
          </a:p>
        </p:txBody>
      </p:sp>
      <p:sp>
        <p:nvSpPr>
          <p:cNvPr id="101379" name="Rectangle 3"/>
          <p:cNvSpPr>
            <a:spLocks noGrp="1" noChangeArrowheads="1"/>
          </p:cNvSpPr>
          <p:nvPr>
            <p:ph type="body" idx="1"/>
          </p:nvPr>
        </p:nvSpPr>
        <p:spPr>
          <a:xfrm>
            <a:off x="363893" y="903987"/>
            <a:ext cx="8142418" cy="2438400"/>
          </a:xfrm>
        </p:spPr>
        <p:txBody>
          <a:bodyPr/>
          <a:lstStyle/>
          <a:p>
            <a:pPr lvl="1"/>
            <a:r>
              <a:rPr lang="en-US" altLang="zh-CN" dirty="0" smtClean="0"/>
              <a:t>Store the address of the first deleted record in the file header.</a:t>
            </a:r>
          </a:p>
          <a:p>
            <a:pPr lvl="1"/>
            <a:r>
              <a:rPr lang="en-US" altLang="zh-CN" dirty="0" smtClean="0"/>
              <a:t>Use this first record to store the address of the second deleted record, and so on</a:t>
            </a:r>
          </a:p>
          <a:p>
            <a:pPr lvl="1"/>
            <a:r>
              <a:rPr lang="en-US" altLang="zh-CN" dirty="0" smtClean="0"/>
              <a:t>Can think of these stored addresses as </a:t>
            </a:r>
            <a:r>
              <a:rPr lang="en-US" altLang="zh-CN" dirty="0" smtClean="0">
                <a:solidFill>
                  <a:srgbClr val="000099"/>
                </a:solidFill>
              </a:rPr>
              <a:t>pointers</a:t>
            </a:r>
            <a:r>
              <a:rPr lang="en-US" altLang="zh-CN" i="1" dirty="0" smtClean="0"/>
              <a:t> </a:t>
            </a:r>
            <a:r>
              <a:rPr lang="en-US" altLang="zh-CN" dirty="0" smtClean="0"/>
              <a:t>since they “point” to the location of a record.</a:t>
            </a:r>
          </a:p>
          <a:p>
            <a:pPr lvl="1"/>
            <a:r>
              <a:rPr lang="en-US" altLang="zh-CN" dirty="0" smtClean="0"/>
              <a:t>More space efficient representation:  reuse space for normal attributes of free records to store pointers.  (No pointers stored in in-use records.)</a:t>
            </a:r>
          </a:p>
          <a:p>
            <a:endParaRPr lang="en-US" altLang="zh-CN" dirty="0" smtClean="0"/>
          </a:p>
        </p:txBody>
      </p:sp>
      <p:pic>
        <p:nvPicPr>
          <p:cNvPr id="101380"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92693" y="3491676"/>
            <a:ext cx="4914026" cy="3085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85123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en-US" altLang="zh-CN">
                <a:ea typeface="宋体" charset="-122"/>
              </a:rPr>
              <a:t>Storage Hierarchy</a:t>
            </a:r>
          </a:p>
        </p:txBody>
      </p:sp>
      <p:sp>
        <p:nvSpPr>
          <p:cNvPr id="178179" name="Rectangle 3"/>
          <p:cNvSpPr>
            <a:spLocks noGrp="1" noChangeArrowheads="1"/>
          </p:cNvSpPr>
          <p:nvPr>
            <p:ph type="body" idx="1"/>
          </p:nvPr>
        </p:nvSpPr>
        <p:spPr/>
        <p:txBody>
          <a:bodyPr/>
          <a:lstStyle/>
          <a:p>
            <a:r>
              <a:rPr lang="en-US" altLang="zh-CN" b="1" dirty="0">
                <a:solidFill>
                  <a:schemeClr val="tx2"/>
                </a:solidFill>
                <a:ea typeface="宋体" charset="-122"/>
              </a:rPr>
              <a:t>primary storage</a:t>
            </a:r>
            <a:r>
              <a:rPr lang="en-US" altLang="zh-CN" b="1" dirty="0">
                <a:ea typeface="宋体" charset="-122"/>
              </a:rPr>
              <a:t>: </a:t>
            </a:r>
            <a:r>
              <a:rPr lang="en-US" altLang="zh-CN" dirty="0">
                <a:solidFill>
                  <a:srgbClr val="0070C0"/>
                </a:solidFill>
                <a:ea typeface="宋体" charset="-122"/>
              </a:rPr>
              <a:t>Fastest</a:t>
            </a:r>
            <a:r>
              <a:rPr lang="en-US" altLang="zh-CN" dirty="0">
                <a:ea typeface="宋体" charset="-122"/>
              </a:rPr>
              <a:t> media but volatile (cache, main memory).</a:t>
            </a:r>
          </a:p>
          <a:p>
            <a:r>
              <a:rPr lang="en-US" altLang="zh-CN" b="1" dirty="0">
                <a:solidFill>
                  <a:schemeClr val="tx2"/>
                </a:solidFill>
                <a:ea typeface="宋体" charset="-122"/>
              </a:rPr>
              <a:t>secondary storage</a:t>
            </a:r>
            <a:r>
              <a:rPr lang="en-US" altLang="zh-CN" b="1" dirty="0">
                <a:ea typeface="宋体" charset="-122"/>
              </a:rPr>
              <a:t>:</a:t>
            </a:r>
            <a:r>
              <a:rPr lang="en-US" altLang="zh-CN" dirty="0">
                <a:ea typeface="宋体" charset="-122"/>
              </a:rPr>
              <a:t> next level in hierarchy, </a:t>
            </a:r>
            <a:r>
              <a:rPr lang="en-US" altLang="zh-CN" dirty="0">
                <a:solidFill>
                  <a:srgbClr val="0070C0"/>
                </a:solidFill>
                <a:ea typeface="宋体" charset="-122"/>
              </a:rPr>
              <a:t>non-volatile</a:t>
            </a:r>
            <a:r>
              <a:rPr lang="en-US" altLang="zh-CN" dirty="0">
                <a:ea typeface="宋体" charset="-122"/>
              </a:rPr>
              <a:t>, moderately fast access time</a:t>
            </a:r>
          </a:p>
          <a:p>
            <a:pPr lvl="1"/>
            <a:r>
              <a:rPr lang="en-US" altLang="zh-CN" dirty="0">
                <a:ea typeface="宋体" charset="-122"/>
              </a:rPr>
              <a:t>also called </a:t>
            </a:r>
            <a:r>
              <a:rPr lang="en-US" altLang="zh-CN" b="1" dirty="0">
                <a:solidFill>
                  <a:schemeClr val="tx2"/>
                </a:solidFill>
                <a:ea typeface="宋体" charset="-122"/>
              </a:rPr>
              <a:t>on-line storage</a:t>
            </a:r>
            <a:r>
              <a:rPr lang="en-US" altLang="zh-CN" b="1" dirty="0">
                <a:ea typeface="宋体" charset="-122"/>
              </a:rPr>
              <a:t> </a:t>
            </a:r>
            <a:endParaRPr lang="en-US" altLang="zh-CN" dirty="0">
              <a:ea typeface="宋体" charset="-122"/>
            </a:endParaRPr>
          </a:p>
          <a:p>
            <a:pPr lvl="1"/>
            <a:r>
              <a:rPr lang="en-US" altLang="zh-CN" dirty="0">
                <a:ea typeface="宋体" charset="-122"/>
              </a:rPr>
              <a:t>E.g. flash memory, magnetic disks</a:t>
            </a:r>
          </a:p>
          <a:p>
            <a:r>
              <a:rPr lang="en-US" altLang="zh-CN" b="1" dirty="0">
                <a:solidFill>
                  <a:schemeClr val="tx2"/>
                </a:solidFill>
                <a:ea typeface="宋体" charset="-122"/>
              </a:rPr>
              <a:t>tertiary storage</a:t>
            </a:r>
            <a:r>
              <a:rPr lang="en-US" altLang="zh-CN" b="1" dirty="0">
                <a:ea typeface="宋体" charset="-122"/>
              </a:rPr>
              <a:t>:</a:t>
            </a:r>
            <a:r>
              <a:rPr lang="en-US" altLang="zh-CN" dirty="0">
                <a:ea typeface="宋体" charset="-122"/>
              </a:rPr>
              <a:t> lowest level in hierarchy, non-volatile, slow access </a:t>
            </a:r>
            <a:r>
              <a:rPr lang="en-US" altLang="zh-CN" dirty="0" smtClean="0">
                <a:ea typeface="宋体" charset="-122"/>
              </a:rPr>
              <a:t>time, but </a:t>
            </a:r>
            <a:r>
              <a:rPr lang="en-US" altLang="zh-CN" dirty="0">
                <a:solidFill>
                  <a:srgbClr val="0070C0"/>
                </a:solidFill>
                <a:ea typeface="宋体" charset="-122"/>
              </a:rPr>
              <a:t>Large volume</a:t>
            </a:r>
          </a:p>
          <a:p>
            <a:pPr lvl="1"/>
            <a:r>
              <a:rPr lang="en-US" altLang="zh-CN" dirty="0" smtClean="0">
                <a:ea typeface="宋体" charset="-122"/>
              </a:rPr>
              <a:t>and </a:t>
            </a:r>
            <a:r>
              <a:rPr lang="en-US" altLang="zh-CN" b="1" dirty="0">
                <a:solidFill>
                  <a:schemeClr val="tx2"/>
                </a:solidFill>
                <a:ea typeface="宋体" charset="-122"/>
              </a:rPr>
              <a:t>cheap</a:t>
            </a:r>
          </a:p>
          <a:p>
            <a:pPr lvl="1"/>
            <a:r>
              <a:rPr lang="en-US" altLang="zh-CN" dirty="0" smtClean="0">
                <a:ea typeface="宋体" charset="-122"/>
              </a:rPr>
              <a:t>also </a:t>
            </a:r>
            <a:r>
              <a:rPr lang="en-US" altLang="zh-CN" dirty="0">
                <a:ea typeface="宋体" charset="-122"/>
              </a:rPr>
              <a:t>called </a:t>
            </a:r>
            <a:r>
              <a:rPr lang="en-US" altLang="zh-CN" b="1" dirty="0">
                <a:solidFill>
                  <a:schemeClr val="tx2"/>
                </a:solidFill>
                <a:ea typeface="宋体" charset="-122"/>
              </a:rPr>
              <a:t>off-line storage</a:t>
            </a:r>
            <a:r>
              <a:rPr lang="en-US" altLang="zh-CN" dirty="0">
                <a:ea typeface="宋体" charset="-122"/>
              </a:rPr>
              <a:t> </a:t>
            </a:r>
          </a:p>
          <a:p>
            <a:pPr lvl="1"/>
            <a:r>
              <a:rPr lang="en-US" altLang="zh-CN" dirty="0">
                <a:ea typeface="宋体" charset="-122"/>
              </a:rPr>
              <a:t>E.g. magnetic tape, optical storage</a:t>
            </a:r>
            <a:endParaRPr lang="en-US" altLang="zh-CN" b="1" dirty="0">
              <a:ea typeface="宋体"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680606" y="46180"/>
            <a:ext cx="8077200" cy="609600"/>
          </a:xfrm>
        </p:spPr>
        <p:txBody>
          <a:bodyPr/>
          <a:lstStyle/>
          <a:p>
            <a:r>
              <a:rPr lang="en-US" altLang="zh-CN" dirty="0">
                <a:ea typeface="宋体" charset="-122"/>
              </a:rPr>
              <a:t>Variable-Length Records</a:t>
            </a:r>
          </a:p>
        </p:txBody>
      </p:sp>
      <p:sp>
        <p:nvSpPr>
          <p:cNvPr id="207875" name="Rectangle 3"/>
          <p:cNvSpPr>
            <a:spLocks noGrp="1" noChangeArrowheads="1"/>
          </p:cNvSpPr>
          <p:nvPr>
            <p:ph type="body" idx="1"/>
          </p:nvPr>
        </p:nvSpPr>
        <p:spPr>
          <a:xfrm>
            <a:off x="1041949" y="991122"/>
            <a:ext cx="7280275" cy="4926013"/>
          </a:xfrm>
        </p:spPr>
        <p:txBody>
          <a:bodyPr/>
          <a:lstStyle/>
          <a:p>
            <a:r>
              <a:rPr lang="en-US" altLang="zh-CN" dirty="0">
                <a:ea typeface="宋体" charset="-122"/>
              </a:rPr>
              <a:t>Variable-length records arise in database systems in several ways:</a:t>
            </a:r>
          </a:p>
          <a:p>
            <a:pPr lvl="1"/>
            <a:r>
              <a:rPr lang="en-US" altLang="zh-CN" dirty="0">
                <a:ea typeface="宋体" charset="-122"/>
              </a:rPr>
              <a:t>Storage of multiple record types in a file.</a:t>
            </a:r>
          </a:p>
          <a:p>
            <a:pPr lvl="1"/>
            <a:r>
              <a:rPr lang="en-US" altLang="zh-CN" dirty="0">
                <a:ea typeface="宋体" charset="-122"/>
              </a:rPr>
              <a:t>Record types that allow variable lengths for one or more fields.</a:t>
            </a:r>
          </a:p>
          <a:p>
            <a:pPr lvl="1"/>
            <a:r>
              <a:rPr lang="en-US" altLang="zh-CN" dirty="0">
                <a:ea typeface="宋体" charset="-122"/>
              </a:rPr>
              <a:t>Record types that allow </a:t>
            </a:r>
            <a:r>
              <a:rPr lang="en-US" altLang="zh-CN" dirty="0" smtClean="0">
                <a:ea typeface="宋体" charset="-122"/>
              </a:rPr>
              <a:t>repeating fields, such as array.</a:t>
            </a:r>
          </a:p>
          <a:p>
            <a:pPr lvl="1"/>
            <a:endParaRPr lang="en-US" altLang="zh-CN" dirty="0">
              <a:ea typeface="宋体" charset="-122"/>
            </a:endParaRPr>
          </a:p>
          <a:p>
            <a:r>
              <a:rPr lang="en-US" altLang="zh-CN" dirty="0" smtClean="0"/>
              <a:t>How to store a variable-length record</a:t>
            </a:r>
          </a:p>
          <a:p>
            <a:pPr lvl="1"/>
            <a:r>
              <a:rPr lang="en-US" altLang="zh-CN" dirty="0" smtClean="0">
                <a:solidFill>
                  <a:srgbClr val="000000"/>
                </a:solidFill>
                <a:ea typeface="宋体" charset="-122"/>
              </a:rPr>
              <a:t>Typical variable-length record</a:t>
            </a:r>
            <a:endParaRPr lang="en-US" altLang="zh-CN" dirty="0">
              <a:solidFill>
                <a:srgbClr val="000000"/>
              </a:solidFill>
            </a:endParaRPr>
          </a:p>
          <a:p>
            <a:endParaRPr lang="en-US" altLang="zh-CN" dirty="0" smtClean="0"/>
          </a:p>
          <a:p>
            <a:r>
              <a:rPr lang="en-US" altLang="zh-CN" dirty="0" smtClean="0"/>
              <a:t>How to store variable-length records in a block</a:t>
            </a:r>
          </a:p>
          <a:p>
            <a:pPr lvl="1"/>
            <a:r>
              <a:rPr lang="en-US" altLang="zh-CN" dirty="0">
                <a:ea typeface="宋体" charset="-122"/>
              </a:rPr>
              <a:t>Slotted Page Structure</a:t>
            </a:r>
            <a:endParaRPr lang="en-US" altLang="zh-CN"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699077" y="18473"/>
            <a:ext cx="8077200" cy="609600"/>
          </a:xfrm>
        </p:spPr>
        <p:txBody>
          <a:bodyPr/>
          <a:lstStyle/>
          <a:p>
            <a:r>
              <a:rPr lang="en-US" altLang="zh-CN" dirty="0" smtClean="0">
                <a:ea typeface="宋体" charset="-122"/>
              </a:rPr>
              <a:t>Structure of Variable-Length Record</a:t>
            </a:r>
            <a:endParaRPr lang="en-US" altLang="zh-CN" dirty="0">
              <a:ea typeface="宋体" charset="-122"/>
            </a:endParaRPr>
          </a:p>
        </p:txBody>
      </p:sp>
      <p:sp>
        <p:nvSpPr>
          <p:cNvPr id="207875" name="Rectangle 3"/>
          <p:cNvSpPr>
            <a:spLocks noGrp="1" noChangeArrowheads="1"/>
          </p:cNvSpPr>
          <p:nvPr>
            <p:ph type="body" idx="1"/>
          </p:nvPr>
        </p:nvSpPr>
        <p:spPr>
          <a:xfrm>
            <a:off x="1041949" y="1182255"/>
            <a:ext cx="7280275" cy="4688700"/>
          </a:xfrm>
        </p:spPr>
        <p:txBody>
          <a:bodyPr/>
          <a:lstStyle/>
          <a:p>
            <a:r>
              <a:rPr lang="en-US" altLang="zh-CN" dirty="0" smtClean="0"/>
              <a:t>Typical Variable-length record:</a:t>
            </a:r>
          </a:p>
          <a:p>
            <a:pPr lvl="1"/>
            <a:r>
              <a:rPr lang="en-US" altLang="zh-CN" dirty="0" smtClean="0"/>
              <a:t>Attributes are stored in order</a:t>
            </a:r>
          </a:p>
          <a:p>
            <a:pPr lvl="1"/>
            <a:r>
              <a:rPr lang="en-US" altLang="zh-CN" dirty="0" smtClean="0"/>
              <a:t>Variable length attributes represented by fixed size (offset, length), with actual data stored after all fixed length attributes</a:t>
            </a:r>
          </a:p>
          <a:p>
            <a:pPr lvl="1"/>
            <a:r>
              <a:rPr lang="en-US" altLang="zh-CN" dirty="0" smtClean="0"/>
              <a:t>Null values represented by null-value bitmap</a:t>
            </a:r>
          </a:p>
        </p:txBody>
      </p:sp>
      <p:pic>
        <p:nvPicPr>
          <p:cNvPr id="288768" name="Picture 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2931" y="3421377"/>
            <a:ext cx="6164360" cy="1156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516436" y="4835704"/>
            <a:ext cx="4758612" cy="338554"/>
          </a:xfrm>
          <a:prstGeom prst="rect">
            <a:avLst/>
          </a:prstGeom>
          <a:noFill/>
        </p:spPr>
        <p:txBody>
          <a:bodyPr wrap="square" rtlCol="0">
            <a:spAutoFit/>
          </a:bodyPr>
          <a:lstStyle/>
          <a:p>
            <a:r>
              <a:rPr lang="en-US" altLang="zh-CN" sz="1600" dirty="0" smtClean="0">
                <a:solidFill>
                  <a:srgbClr val="002060"/>
                </a:solidFill>
              </a:rPr>
              <a:t>A sample record of </a:t>
            </a:r>
            <a:r>
              <a:rPr lang="en-US" altLang="zh-CN" sz="1600" i="1" dirty="0" smtClean="0">
                <a:solidFill>
                  <a:srgbClr val="002060"/>
                </a:solidFill>
              </a:rPr>
              <a:t>instructor</a:t>
            </a:r>
            <a:endParaRPr lang="zh-CN" altLang="en-US" sz="1600" i="1" dirty="0">
              <a:solidFill>
                <a:srgbClr val="002060"/>
              </a:solidFill>
            </a:endParaRPr>
          </a:p>
        </p:txBody>
      </p:sp>
    </p:spTree>
    <p:extLst>
      <p:ext uri="{BB962C8B-B14F-4D97-AF65-F5344CB8AC3E}">
        <p14:creationId xmlns:p14="http://schemas.microsoft.com/office/powerpoint/2010/main" val="40042880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133350" y="224712"/>
            <a:ext cx="8856662" cy="457200"/>
          </a:xfrm>
        </p:spPr>
        <p:txBody>
          <a:bodyPr/>
          <a:lstStyle/>
          <a:p>
            <a:r>
              <a:rPr lang="en-US" altLang="zh-CN" sz="2800" dirty="0" smtClean="0">
                <a:ea typeface="宋体" charset="-122"/>
              </a:rPr>
              <a:t>Slotted </a:t>
            </a:r>
            <a:r>
              <a:rPr lang="en-US" altLang="zh-CN" sz="2800" dirty="0">
                <a:ea typeface="宋体" charset="-122"/>
              </a:rPr>
              <a:t>Page Structure</a:t>
            </a:r>
          </a:p>
        </p:txBody>
      </p:sp>
      <p:sp>
        <p:nvSpPr>
          <p:cNvPr id="208899" name="Rectangle 3"/>
          <p:cNvSpPr>
            <a:spLocks noGrp="1" noChangeArrowheads="1"/>
          </p:cNvSpPr>
          <p:nvPr>
            <p:ph type="body" idx="1"/>
          </p:nvPr>
        </p:nvSpPr>
        <p:spPr>
          <a:xfrm>
            <a:off x="994812" y="3311267"/>
            <a:ext cx="7615238" cy="3024220"/>
          </a:xfrm>
        </p:spPr>
        <p:txBody>
          <a:bodyPr/>
          <a:lstStyle/>
          <a:p>
            <a:r>
              <a:rPr lang="en-US" altLang="zh-CN" sz="1800" dirty="0">
                <a:solidFill>
                  <a:schemeClr val="tx2"/>
                </a:solidFill>
                <a:ea typeface="宋体" charset="-122"/>
              </a:rPr>
              <a:t>Slotted page</a:t>
            </a:r>
            <a:r>
              <a:rPr lang="en-US" altLang="zh-CN" sz="1800" dirty="0">
                <a:ea typeface="宋体" charset="-122"/>
              </a:rPr>
              <a:t> header contains:</a:t>
            </a:r>
          </a:p>
          <a:p>
            <a:pPr lvl="1"/>
            <a:r>
              <a:rPr lang="en-US" altLang="zh-CN" sz="1600" dirty="0">
                <a:ea typeface="宋体" charset="-122"/>
              </a:rPr>
              <a:t>number of record entries</a:t>
            </a:r>
          </a:p>
          <a:p>
            <a:pPr lvl="1"/>
            <a:r>
              <a:rPr lang="en-US" altLang="zh-CN" sz="1600" dirty="0">
                <a:ea typeface="宋体" charset="-122"/>
              </a:rPr>
              <a:t>end of free space in the block</a:t>
            </a:r>
          </a:p>
          <a:p>
            <a:pPr lvl="1"/>
            <a:r>
              <a:rPr lang="en-US" altLang="zh-CN" sz="1600" dirty="0">
                <a:ea typeface="宋体" charset="-122"/>
              </a:rPr>
              <a:t>location and size of each record</a:t>
            </a:r>
          </a:p>
          <a:p>
            <a:r>
              <a:rPr lang="en-US" altLang="zh-CN" sz="1800" dirty="0">
                <a:ea typeface="宋体" charset="-122"/>
              </a:rPr>
              <a:t>Records can be moved around within a page to keep them contiguous with no empty space between them; entry in the header must be updated.</a:t>
            </a:r>
          </a:p>
          <a:p>
            <a:r>
              <a:rPr lang="en-US" altLang="zh-CN" sz="1800" dirty="0">
                <a:ea typeface="宋体" charset="-122"/>
              </a:rPr>
              <a:t>Pointers should not point directly to record — instead they should point to the entry for the record in header</a:t>
            </a:r>
            <a:r>
              <a:rPr lang="en-US" altLang="zh-CN" sz="1800" dirty="0" smtClean="0">
                <a:ea typeface="宋体" charset="-122"/>
              </a:rPr>
              <a:t>.   </a:t>
            </a:r>
            <a:r>
              <a:rPr lang="en-US" altLang="zh-CN" sz="1800" dirty="0" smtClean="0">
                <a:solidFill>
                  <a:srgbClr val="C00000"/>
                </a:solidFill>
                <a:ea typeface="宋体" charset="-122"/>
              </a:rPr>
              <a:t>&lt;page#, record#&gt;</a:t>
            </a:r>
            <a:endParaRPr lang="en-US" altLang="zh-CN" sz="1800" dirty="0">
              <a:solidFill>
                <a:srgbClr val="C00000"/>
              </a:solidFill>
              <a:ea typeface="宋体" charset="-122"/>
            </a:endParaRPr>
          </a:p>
        </p:txBody>
      </p:sp>
      <p:pic>
        <p:nvPicPr>
          <p:cNvPr id="208902" name="Picture 6"/>
          <p:cNvPicPr>
            <a:picLocks noChangeAspect="1" noChangeArrowheads="1"/>
          </p:cNvPicPr>
          <p:nvPr/>
        </p:nvPicPr>
        <p:blipFill>
          <a:blip r:embed="rId2">
            <a:extLst>
              <a:ext uri="{28A0092B-C50C-407E-A947-70E740481C1C}">
                <a14:useLocalDpi xmlns:a14="http://schemas.microsoft.com/office/drawing/2010/main" val="0"/>
              </a:ext>
            </a:extLst>
          </a:blip>
          <a:srcRect l="777" t="31725" r="2586" b="32069"/>
          <a:stretch>
            <a:fillRect/>
          </a:stretch>
        </p:blipFill>
        <p:spPr bwMode="auto">
          <a:xfrm>
            <a:off x="1292917" y="1101012"/>
            <a:ext cx="6546449" cy="1838909"/>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680606" y="46180"/>
            <a:ext cx="8077200" cy="609600"/>
          </a:xfrm>
        </p:spPr>
        <p:txBody>
          <a:bodyPr/>
          <a:lstStyle/>
          <a:p>
            <a:r>
              <a:rPr lang="en-US" altLang="zh-CN" dirty="0" smtClean="0">
                <a:ea typeface="宋体" charset="-122"/>
              </a:rPr>
              <a:t>Restriction of record size</a:t>
            </a:r>
            <a:endParaRPr lang="en-US" altLang="zh-CN" dirty="0">
              <a:ea typeface="宋体" charset="-122"/>
            </a:endParaRPr>
          </a:p>
        </p:txBody>
      </p:sp>
      <p:sp>
        <p:nvSpPr>
          <p:cNvPr id="207875" name="Rectangle 3"/>
          <p:cNvSpPr>
            <a:spLocks noGrp="1" noChangeArrowheads="1"/>
          </p:cNvSpPr>
          <p:nvPr>
            <p:ph type="body" idx="1"/>
          </p:nvPr>
        </p:nvSpPr>
        <p:spPr>
          <a:xfrm>
            <a:off x="1041949" y="991122"/>
            <a:ext cx="7280275" cy="4926013"/>
          </a:xfrm>
        </p:spPr>
        <p:txBody>
          <a:bodyPr/>
          <a:lstStyle/>
          <a:p>
            <a:r>
              <a:rPr lang="en-US" altLang="zh-CN" dirty="0" smtClean="0">
                <a:ea typeface="宋体" charset="-122"/>
              </a:rPr>
              <a:t>Most of relational database restrict the size of a record to be no larger than the size of block. </a:t>
            </a:r>
            <a:endParaRPr lang="en-US" altLang="zh-CN" dirty="0">
              <a:ea typeface="宋体" charset="-122"/>
            </a:endParaRPr>
          </a:p>
          <a:p>
            <a:pPr lvl="1"/>
            <a:r>
              <a:rPr lang="en-US" altLang="zh-CN" dirty="0">
                <a:ea typeface="宋体" charset="-122"/>
              </a:rPr>
              <a:t>No record is larger then a block;</a:t>
            </a:r>
          </a:p>
          <a:p>
            <a:pPr lvl="1"/>
            <a:r>
              <a:rPr lang="en-US" altLang="zh-CN" dirty="0">
                <a:ea typeface="宋体" charset="-122"/>
              </a:rPr>
              <a:t>Each record is entirely contained in a single record.</a:t>
            </a:r>
          </a:p>
          <a:p>
            <a:pPr marL="457200" lvl="1" indent="0">
              <a:buNone/>
            </a:pPr>
            <a:endParaRPr lang="en-US" altLang="zh-CN" dirty="0">
              <a:ea typeface="宋体" charset="-122"/>
            </a:endParaRPr>
          </a:p>
          <a:p>
            <a:r>
              <a:rPr lang="en-US" altLang="zh-CN" dirty="0" smtClean="0"/>
              <a:t>The record and block structure is the reason of the restriction. </a:t>
            </a:r>
          </a:p>
          <a:p>
            <a:pPr lvl="1"/>
            <a:r>
              <a:rPr lang="en-US" altLang="zh-CN" dirty="0" smtClean="0">
                <a:solidFill>
                  <a:srgbClr val="000000"/>
                </a:solidFill>
                <a:ea typeface="宋体" charset="-122"/>
              </a:rPr>
              <a:t>More important, the disk access method and </a:t>
            </a:r>
            <a:r>
              <a:rPr lang="en-US" altLang="zh-CN" dirty="0" smtClean="0">
                <a:solidFill>
                  <a:srgbClr val="FF0000"/>
                </a:solidFill>
                <a:ea typeface="宋体" charset="-122"/>
              </a:rPr>
              <a:t>written </a:t>
            </a:r>
            <a:r>
              <a:rPr lang="en-US" altLang="zh-CN" dirty="0" smtClean="0">
                <a:solidFill>
                  <a:srgbClr val="FF0000"/>
                </a:solidFill>
                <a:ea typeface="宋体" charset="-122"/>
              </a:rPr>
              <a:t>atomic </a:t>
            </a:r>
            <a:r>
              <a:rPr lang="en-US" altLang="zh-CN" dirty="0" smtClean="0">
                <a:solidFill>
                  <a:srgbClr val="000000"/>
                </a:solidFill>
                <a:ea typeface="宋体" charset="-122"/>
              </a:rPr>
              <a:t>is </a:t>
            </a:r>
            <a:r>
              <a:rPr lang="en-US" altLang="zh-CN" dirty="0" smtClean="0">
                <a:solidFill>
                  <a:srgbClr val="000000"/>
                </a:solidFill>
                <a:ea typeface="宋体" charset="-122"/>
              </a:rPr>
              <a:t>the fundamental </a:t>
            </a:r>
            <a:r>
              <a:rPr lang="en-US" altLang="zh-CN" dirty="0">
                <a:solidFill>
                  <a:srgbClr val="000000"/>
                </a:solidFill>
                <a:ea typeface="宋体" charset="-122"/>
              </a:rPr>
              <a:t> </a:t>
            </a:r>
            <a:r>
              <a:rPr lang="en-US" altLang="zh-CN" dirty="0" smtClean="0">
                <a:solidFill>
                  <a:srgbClr val="000000"/>
                </a:solidFill>
                <a:ea typeface="宋体" charset="-122"/>
              </a:rPr>
              <a:t>reason </a:t>
            </a:r>
            <a:r>
              <a:rPr lang="en-US" altLang="zh-CN" dirty="0" smtClean="0">
                <a:solidFill>
                  <a:srgbClr val="000000"/>
                </a:solidFill>
                <a:ea typeface="宋体" charset="-122"/>
              </a:rPr>
              <a:t>of </a:t>
            </a:r>
            <a:r>
              <a:rPr lang="en-US" altLang="zh-CN" dirty="0" smtClean="0">
                <a:solidFill>
                  <a:srgbClr val="000000"/>
                </a:solidFill>
                <a:ea typeface="宋体" charset="-122"/>
              </a:rPr>
              <a:t>the structure. </a:t>
            </a:r>
            <a:endParaRPr lang="en-US" altLang="zh-CN" dirty="0">
              <a:solidFill>
                <a:srgbClr val="000000"/>
              </a:solidFill>
            </a:endParaRPr>
          </a:p>
          <a:p>
            <a:endParaRPr lang="en-US" altLang="zh-CN" dirty="0" smtClean="0"/>
          </a:p>
          <a:p>
            <a:r>
              <a:rPr lang="en-US" altLang="zh-CN" dirty="0" smtClean="0"/>
              <a:t>Blob and </a:t>
            </a:r>
            <a:r>
              <a:rPr lang="en-US" altLang="zh-CN" dirty="0" err="1" smtClean="0"/>
              <a:t>Clob</a:t>
            </a:r>
            <a:r>
              <a:rPr lang="zh-CN" altLang="en-US" dirty="0" smtClean="0"/>
              <a:t>：</a:t>
            </a:r>
            <a:r>
              <a:rPr lang="en-US" altLang="zh-CN" dirty="0" smtClean="0"/>
              <a:t>Database store data that can be much larger than a disk block. </a:t>
            </a:r>
          </a:p>
        </p:txBody>
      </p:sp>
    </p:spTree>
    <p:extLst>
      <p:ext uri="{BB962C8B-B14F-4D97-AF65-F5344CB8AC3E}">
        <p14:creationId xmlns:p14="http://schemas.microsoft.com/office/powerpoint/2010/main" val="9716954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xfrm>
            <a:off x="689842" y="46180"/>
            <a:ext cx="8077200" cy="609600"/>
          </a:xfrm>
        </p:spPr>
        <p:txBody>
          <a:bodyPr/>
          <a:lstStyle/>
          <a:p>
            <a:r>
              <a:rPr lang="en-US" altLang="zh-CN" dirty="0">
                <a:ea typeface="宋体" charset="-122"/>
              </a:rPr>
              <a:t>Organization of Records in Files</a:t>
            </a:r>
          </a:p>
        </p:txBody>
      </p:sp>
      <p:sp>
        <p:nvSpPr>
          <p:cNvPr id="214019" name="Rectangle 3"/>
          <p:cNvSpPr>
            <a:spLocks noGrp="1" noChangeArrowheads="1"/>
          </p:cNvSpPr>
          <p:nvPr>
            <p:ph type="body" idx="1"/>
          </p:nvPr>
        </p:nvSpPr>
        <p:spPr/>
        <p:txBody>
          <a:bodyPr/>
          <a:lstStyle/>
          <a:p>
            <a:r>
              <a:rPr lang="en-US" altLang="zh-CN" b="1" dirty="0">
                <a:solidFill>
                  <a:schemeClr val="tx2"/>
                </a:solidFill>
                <a:ea typeface="宋体" charset="-122"/>
              </a:rPr>
              <a:t>Heap</a:t>
            </a:r>
            <a:r>
              <a:rPr lang="en-US" altLang="zh-CN" b="1" dirty="0">
                <a:ea typeface="宋体" charset="-122"/>
              </a:rPr>
              <a:t> </a:t>
            </a:r>
            <a:r>
              <a:rPr lang="en-US" altLang="zh-CN" dirty="0">
                <a:ea typeface="宋体" charset="-122"/>
              </a:rPr>
              <a:t>– a record can be placed anywhere in the file where there is space</a:t>
            </a:r>
          </a:p>
          <a:p>
            <a:r>
              <a:rPr lang="en-US" altLang="zh-CN" b="1" dirty="0">
                <a:solidFill>
                  <a:schemeClr val="tx2"/>
                </a:solidFill>
                <a:ea typeface="宋体" charset="-122"/>
              </a:rPr>
              <a:t>Sequential </a:t>
            </a:r>
            <a:r>
              <a:rPr lang="en-US" altLang="zh-CN" dirty="0">
                <a:ea typeface="宋体" charset="-122"/>
              </a:rPr>
              <a:t>– store records in sequential order, based on the value of the search key of each record</a:t>
            </a:r>
          </a:p>
          <a:p>
            <a:r>
              <a:rPr lang="en-US" altLang="zh-CN" b="1" dirty="0">
                <a:solidFill>
                  <a:schemeClr val="tx2"/>
                </a:solidFill>
                <a:ea typeface="宋体" charset="-122"/>
              </a:rPr>
              <a:t>Hashing</a:t>
            </a:r>
            <a:r>
              <a:rPr lang="en-US" altLang="zh-CN" dirty="0">
                <a:ea typeface="宋体" charset="-122"/>
              </a:rPr>
              <a:t> – a hash function computed on some attribute of each record; the result specifies in which block of the file the record should be placed</a:t>
            </a:r>
          </a:p>
          <a:p>
            <a:r>
              <a:rPr lang="en-US" altLang="zh-CN" dirty="0">
                <a:ea typeface="宋体" charset="-122"/>
              </a:rPr>
              <a:t>Records of each relation may be stored in a separate file. In a  </a:t>
            </a:r>
            <a:r>
              <a:rPr lang="en-US" altLang="zh-CN" b="1" dirty="0" smtClean="0">
                <a:solidFill>
                  <a:schemeClr val="tx2"/>
                </a:solidFill>
                <a:ea typeface="宋体" charset="-122"/>
              </a:rPr>
              <a:t>multi-table</a:t>
            </a:r>
            <a:r>
              <a:rPr lang="en-US" altLang="zh-CN" dirty="0" smtClean="0">
                <a:ea typeface="宋体" charset="-122"/>
              </a:rPr>
              <a:t> </a:t>
            </a:r>
            <a:r>
              <a:rPr lang="en-US" altLang="zh-CN" b="1" dirty="0" smtClean="0">
                <a:solidFill>
                  <a:schemeClr val="tx2"/>
                </a:solidFill>
                <a:ea typeface="宋体" charset="-122"/>
              </a:rPr>
              <a:t>clustering </a:t>
            </a:r>
            <a:r>
              <a:rPr lang="en-US" altLang="zh-CN" b="1" dirty="0">
                <a:solidFill>
                  <a:schemeClr val="tx2"/>
                </a:solidFill>
                <a:ea typeface="宋体" charset="-122"/>
              </a:rPr>
              <a:t>file organization </a:t>
            </a:r>
            <a:r>
              <a:rPr lang="en-US" altLang="zh-CN" dirty="0">
                <a:ea typeface="宋体" charset="-122"/>
              </a:rPr>
              <a:t> records of several different relations can be stored in the same file</a:t>
            </a:r>
          </a:p>
          <a:p>
            <a:pPr lvl="1"/>
            <a:r>
              <a:rPr lang="en-US" altLang="zh-CN" dirty="0">
                <a:ea typeface="宋体" charset="-122"/>
              </a:rPr>
              <a:t>Motivation: store related records on the same block to minimize I/O</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en-US" altLang="zh-CN">
                <a:ea typeface="宋体" charset="-122"/>
              </a:rPr>
              <a:t>Sequential File Organization</a:t>
            </a:r>
          </a:p>
        </p:txBody>
      </p:sp>
      <p:sp>
        <p:nvSpPr>
          <p:cNvPr id="216067" name="Rectangle 3"/>
          <p:cNvSpPr>
            <a:spLocks noGrp="1" noChangeArrowheads="1"/>
          </p:cNvSpPr>
          <p:nvPr>
            <p:ph type="body" idx="1"/>
          </p:nvPr>
        </p:nvSpPr>
        <p:spPr>
          <a:xfrm>
            <a:off x="1108075" y="754063"/>
            <a:ext cx="6724650" cy="1333500"/>
          </a:xfrm>
        </p:spPr>
        <p:txBody>
          <a:bodyPr/>
          <a:lstStyle/>
          <a:p>
            <a:r>
              <a:rPr lang="en-US" altLang="zh-CN">
                <a:ea typeface="宋体" charset="-122"/>
              </a:rPr>
              <a:t>Suitable for applications that require sequential processing of the entire file </a:t>
            </a:r>
          </a:p>
          <a:p>
            <a:r>
              <a:rPr lang="en-US" altLang="zh-CN">
                <a:ea typeface="宋体" charset="-122"/>
              </a:rPr>
              <a:t>The records in the file are ordered by a </a:t>
            </a:r>
            <a:r>
              <a:rPr lang="en-US" altLang="zh-CN">
                <a:solidFill>
                  <a:schemeClr val="tx2"/>
                </a:solidFill>
                <a:ea typeface="宋体" charset="-122"/>
              </a:rPr>
              <a:t>search-key</a:t>
            </a:r>
          </a:p>
        </p:txBody>
      </p:sp>
      <p:pic>
        <p:nvPicPr>
          <p:cNvPr id="6"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1348" y="2101007"/>
            <a:ext cx="5964399" cy="3969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altLang="zh-CN">
                <a:ea typeface="宋体" charset="-122"/>
              </a:rPr>
              <a:t>Sequential File Organization (Cont.)</a:t>
            </a:r>
          </a:p>
        </p:txBody>
      </p:sp>
      <p:sp>
        <p:nvSpPr>
          <p:cNvPr id="215043" name="Rectangle 3"/>
          <p:cNvSpPr>
            <a:spLocks noGrp="1" noChangeArrowheads="1"/>
          </p:cNvSpPr>
          <p:nvPr>
            <p:ph type="body" idx="1"/>
          </p:nvPr>
        </p:nvSpPr>
        <p:spPr>
          <a:xfrm>
            <a:off x="503238" y="895350"/>
            <a:ext cx="8299450" cy="3976688"/>
          </a:xfrm>
        </p:spPr>
        <p:txBody>
          <a:bodyPr/>
          <a:lstStyle/>
          <a:p>
            <a:r>
              <a:rPr lang="en-US" altLang="zh-CN" dirty="0">
                <a:ea typeface="宋体" charset="-122"/>
              </a:rPr>
              <a:t>Deletion – use pointer chains</a:t>
            </a:r>
          </a:p>
          <a:p>
            <a:r>
              <a:rPr lang="en-US" altLang="zh-CN" dirty="0">
                <a:ea typeface="宋体" charset="-122"/>
              </a:rPr>
              <a:t>Insertion –locate the position where the record is to be inserted</a:t>
            </a:r>
          </a:p>
          <a:p>
            <a:pPr lvl="1"/>
            <a:r>
              <a:rPr lang="en-US" altLang="zh-CN" dirty="0">
                <a:ea typeface="宋体" charset="-122"/>
              </a:rPr>
              <a:t>if there is free space insert there </a:t>
            </a:r>
          </a:p>
          <a:p>
            <a:pPr lvl="1"/>
            <a:r>
              <a:rPr lang="en-US" altLang="zh-CN" dirty="0">
                <a:ea typeface="宋体" charset="-122"/>
              </a:rPr>
              <a:t>if no free space, insert the record in an </a:t>
            </a:r>
            <a:r>
              <a:rPr lang="en-US" altLang="zh-CN" dirty="0">
                <a:solidFill>
                  <a:schemeClr val="tx2"/>
                </a:solidFill>
                <a:ea typeface="宋体" charset="-122"/>
              </a:rPr>
              <a:t>overflow </a:t>
            </a:r>
            <a:r>
              <a:rPr lang="en-US" altLang="zh-CN" dirty="0" smtClean="0">
                <a:solidFill>
                  <a:schemeClr val="tx2"/>
                </a:solidFill>
                <a:ea typeface="宋体" charset="-122"/>
              </a:rPr>
              <a:t>block</a:t>
            </a:r>
          </a:p>
          <a:p>
            <a:pPr lvl="2"/>
            <a:r>
              <a:rPr lang="en-US" altLang="zh-CN" dirty="0" smtClean="0">
                <a:ea typeface="宋体" charset="-122"/>
              </a:rPr>
              <a:t>May cause </a:t>
            </a:r>
            <a:r>
              <a:rPr lang="en-US" altLang="zh-CN" dirty="0" smtClean="0">
                <a:solidFill>
                  <a:schemeClr val="tx2"/>
                </a:solidFill>
                <a:ea typeface="宋体" charset="-122"/>
              </a:rPr>
              <a:t>block split</a:t>
            </a:r>
            <a:endParaRPr lang="en-US" altLang="zh-CN" dirty="0">
              <a:solidFill>
                <a:schemeClr val="tx2"/>
              </a:solidFill>
              <a:ea typeface="宋体" charset="-122"/>
            </a:endParaRPr>
          </a:p>
          <a:p>
            <a:pPr lvl="1"/>
            <a:r>
              <a:rPr lang="en-US" altLang="zh-CN" dirty="0">
                <a:ea typeface="宋体" charset="-122"/>
              </a:rPr>
              <a:t>In either case, pointer chain must be updated</a:t>
            </a:r>
          </a:p>
          <a:p>
            <a:r>
              <a:rPr lang="en-US" altLang="zh-CN" dirty="0">
                <a:ea typeface="宋体" charset="-122"/>
              </a:rPr>
              <a:t>Need to reorganize </a:t>
            </a:r>
            <a:r>
              <a:rPr lang="en-US" altLang="zh-CN" dirty="0" smtClean="0">
                <a:ea typeface="宋体" charset="-122"/>
              </a:rPr>
              <a:t>the</a:t>
            </a:r>
            <a:br>
              <a:rPr lang="en-US" altLang="zh-CN" dirty="0" smtClean="0">
                <a:ea typeface="宋体" charset="-122"/>
              </a:rPr>
            </a:br>
            <a:r>
              <a:rPr lang="en-US" altLang="zh-CN" dirty="0" smtClean="0">
                <a:ea typeface="宋体" charset="-122"/>
              </a:rPr>
              <a:t> file </a:t>
            </a:r>
            <a:r>
              <a:rPr lang="en-US" altLang="zh-CN" dirty="0">
                <a:ea typeface="宋体" charset="-122"/>
              </a:rPr>
              <a:t>from time to time to </a:t>
            </a:r>
            <a:r>
              <a:rPr lang="en-US" altLang="zh-CN" dirty="0" smtClean="0">
                <a:ea typeface="宋体" charset="-122"/>
              </a:rPr>
              <a:t/>
            </a:r>
            <a:br>
              <a:rPr lang="en-US" altLang="zh-CN" dirty="0" smtClean="0">
                <a:ea typeface="宋体" charset="-122"/>
              </a:rPr>
            </a:br>
            <a:r>
              <a:rPr lang="en-US" altLang="zh-CN" dirty="0" smtClean="0">
                <a:ea typeface="宋体" charset="-122"/>
              </a:rPr>
              <a:t>restore </a:t>
            </a:r>
            <a:r>
              <a:rPr lang="en-US" altLang="zh-CN" dirty="0">
                <a:ea typeface="宋体" charset="-122"/>
              </a:rPr>
              <a:t>sequential order</a:t>
            </a:r>
          </a:p>
        </p:txBody>
      </p:sp>
      <p:pic>
        <p:nvPicPr>
          <p:cNvPr id="289792" name="Picture 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4109" y="3237690"/>
            <a:ext cx="4211053" cy="3091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title"/>
          </p:nvPr>
        </p:nvSpPr>
        <p:spPr/>
        <p:txBody>
          <a:bodyPr/>
          <a:lstStyle/>
          <a:p>
            <a:pPr>
              <a:defRPr/>
            </a:pPr>
            <a:r>
              <a:rPr lang="en-US" dirty="0" err="1">
                <a:ea typeface="+mj-ea"/>
              </a:rPr>
              <a:t>Multitable</a:t>
            </a:r>
            <a:r>
              <a:rPr lang="en-US" dirty="0">
                <a:ea typeface="+mj-ea"/>
              </a:rPr>
              <a:t> Clustering File Organization</a:t>
            </a:r>
          </a:p>
        </p:txBody>
      </p:sp>
      <p:sp>
        <p:nvSpPr>
          <p:cNvPr id="113667" name="Rectangle 3"/>
          <p:cNvSpPr>
            <a:spLocks noChangeArrowheads="1"/>
          </p:cNvSpPr>
          <p:nvPr/>
        </p:nvSpPr>
        <p:spPr bwMode="auto">
          <a:xfrm>
            <a:off x="868363" y="1016000"/>
            <a:ext cx="67849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itchFamily="34" charset="0"/>
                <a:ea typeface="ＭＳ Ｐゴシック" pitchFamily="34" charset="-128"/>
              </a:defRPr>
            </a:lvl1pPr>
            <a:lvl2pPr marL="37931725" indent="-37474525">
              <a:defRPr sz="1600">
                <a:solidFill>
                  <a:schemeClr val="tx1"/>
                </a:solidFill>
                <a:latin typeface="Helvetica" pitchFamily="34" charset="0"/>
                <a:ea typeface="ＭＳ Ｐゴシック" pitchFamily="34" charset="-128"/>
              </a:defRPr>
            </a:lvl2pPr>
            <a:lvl3pPr>
              <a:defRPr sz="1600">
                <a:solidFill>
                  <a:schemeClr val="tx1"/>
                </a:solidFill>
                <a:latin typeface="Helvetica" pitchFamily="34" charset="0"/>
                <a:ea typeface="ＭＳ Ｐゴシック" pitchFamily="34" charset="-128"/>
              </a:defRPr>
            </a:lvl3pPr>
            <a:lvl4pPr>
              <a:defRPr sz="1600">
                <a:solidFill>
                  <a:schemeClr val="tx1"/>
                </a:solidFill>
                <a:latin typeface="Helvetica" pitchFamily="34" charset="0"/>
                <a:ea typeface="ＭＳ Ｐゴシック" pitchFamily="34" charset="-128"/>
              </a:defRPr>
            </a:lvl4pPr>
            <a:lvl5pPr>
              <a:defRPr sz="1600">
                <a:solidFill>
                  <a:schemeClr val="tx1"/>
                </a:solidFill>
                <a:latin typeface="Helvetica" pitchFamily="34" charset="0"/>
                <a:ea typeface="ＭＳ Ｐゴシック" pitchFamily="34" charset="-128"/>
              </a:defRPr>
            </a:lvl5pPr>
            <a:lvl6pPr marL="4572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9144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1371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18288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kumimoji="1" lang="en-US" altLang="zh-CN" sz="1800"/>
              <a:t>Store several relations in one file using a </a:t>
            </a:r>
            <a:r>
              <a:rPr kumimoji="1" lang="en-US" altLang="zh-CN" sz="1800" b="1">
                <a:solidFill>
                  <a:srgbClr val="000099"/>
                </a:solidFill>
              </a:rPr>
              <a:t>multitable clustering</a:t>
            </a:r>
            <a:r>
              <a:rPr kumimoji="1" lang="en-US" altLang="zh-CN" sz="1800" b="1"/>
              <a:t> </a:t>
            </a:r>
            <a:r>
              <a:rPr kumimoji="1" lang="en-US" altLang="zh-CN" sz="1800"/>
              <a:t>file organization</a:t>
            </a:r>
          </a:p>
        </p:txBody>
      </p:sp>
      <p:pic>
        <p:nvPicPr>
          <p:cNvPr id="113668" name="Picture 4" desc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6343" y="1612143"/>
            <a:ext cx="4482275" cy="1005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69" name="Picture 5" descr="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6343" y="2873770"/>
            <a:ext cx="4482275" cy="1289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71" name="Text Box 7"/>
          <p:cNvSpPr txBox="1">
            <a:spLocks noChangeArrowheads="1"/>
          </p:cNvSpPr>
          <p:nvPr/>
        </p:nvSpPr>
        <p:spPr bwMode="auto">
          <a:xfrm>
            <a:off x="1417929" y="1878174"/>
            <a:ext cx="1339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i="1" dirty="0"/>
              <a:t>department</a:t>
            </a:r>
          </a:p>
        </p:txBody>
      </p:sp>
      <p:sp>
        <p:nvSpPr>
          <p:cNvPr id="113672" name="Text Box 8"/>
          <p:cNvSpPr txBox="1">
            <a:spLocks noChangeArrowheads="1"/>
          </p:cNvSpPr>
          <p:nvPr/>
        </p:nvSpPr>
        <p:spPr bwMode="auto">
          <a:xfrm>
            <a:off x="1417929" y="3153047"/>
            <a:ext cx="1123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i="1" dirty="0"/>
              <a:t>instructor</a:t>
            </a:r>
          </a:p>
        </p:txBody>
      </p:sp>
      <p:sp>
        <p:nvSpPr>
          <p:cNvPr id="113673" name="Text Box 9"/>
          <p:cNvSpPr txBox="1">
            <a:spLocks noChangeArrowheads="1"/>
          </p:cNvSpPr>
          <p:nvPr/>
        </p:nvSpPr>
        <p:spPr bwMode="auto">
          <a:xfrm>
            <a:off x="941290" y="4784531"/>
            <a:ext cx="22034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dirty="0" err="1"/>
              <a:t>multitable</a:t>
            </a:r>
            <a:r>
              <a:rPr lang="en-US" altLang="zh-CN" sz="1800" dirty="0"/>
              <a:t> clustering</a:t>
            </a:r>
          </a:p>
          <a:p>
            <a:r>
              <a:rPr lang="en-US" altLang="zh-CN" sz="1800" dirty="0"/>
              <a:t>of</a:t>
            </a:r>
            <a:r>
              <a:rPr lang="en-US" altLang="zh-CN" sz="1800" i="1" dirty="0"/>
              <a:t> department </a:t>
            </a:r>
            <a:r>
              <a:rPr lang="en-US" altLang="zh-CN" sz="1800" dirty="0"/>
              <a:t>and</a:t>
            </a:r>
            <a:r>
              <a:rPr lang="en-US" altLang="zh-CN" sz="1800" i="1" dirty="0"/>
              <a:t> </a:t>
            </a:r>
          </a:p>
          <a:p>
            <a:r>
              <a:rPr lang="en-US" altLang="zh-CN" sz="1800" i="1" dirty="0"/>
              <a:t>instructor</a:t>
            </a:r>
          </a:p>
        </p:txBody>
      </p:sp>
      <p:grpSp>
        <p:nvGrpSpPr>
          <p:cNvPr id="3" name="组合 2"/>
          <p:cNvGrpSpPr/>
          <p:nvPr/>
        </p:nvGrpSpPr>
        <p:grpSpPr>
          <a:xfrm>
            <a:off x="3410117" y="4572094"/>
            <a:ext cx="4468501" cy="1551615"/>
            <a:chOff x="3410117" y="4572094"/>
            <a:chExt cx="4468501" cy="1551615"/>
          </a:xfrm>
        </p:grpSpPr>
        <p:pic>
          <p:nvPicPr>
            <p:cNvPr id="113670" name="Picture 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3893" y="4581331"/>
              <a:ext cx="4454725" cy="1542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bwMode="auto">
            <a:xfrm>
              <a:off x="3410117" y="4572094"/>
              <a:ext cx="4454725" cy="276996"/>
            </a:xfrm>
            <a:prstGeom prst="rect">
              <a:avLst/>
            </a:prstGeom>
            <a:solidFill>
              <a:srgbClr val="FF0000">
                <a:alpha val="39000"/>
              </a:srgb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Helvetica" pitchFamily="34" charset="0"/>
              </a:endParaRPr>
            </a:p>
          </p:txBody>
        </p:sp>
        <p:sp>
          <p:nvSpPr>
            <p:cNvPr id="11" name="矩形 10"/>
            <p:cNvSpPr/>
            <p:nvPr/>
          </p:nvSpPr>
          <p:spPr bwMode="auto">
            <a:xfrm>
              <a:off x="3410117" y="5622872"/>
              <a:ext cx="4454725" cy="210707"/>
            </a:xfrm>
            <a:prstGeom prst="rect">
              <a:avLst/>
            </a:prstGeom>
            <a:solidFill>
              <a:srgbClr val="FF0000">
                <a:alpha val="39000"/>
              </a:srgb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Helvetica" pitchFamily="34" charset="0"/>
              </a:endParaRPr>
            </a:p>
          </p:txBody>
        </p:sp>
      </p:grpSp>
    </p:spTree>
    <p:extLst>
      <p:ext uri="{BB962C8B-B14F-4D97-AF65-F5344CB8AC3E}">
        <p14:creationId xmlns:p14="http://schemas.microsoft.com/office/powerpoint/2010/main" val="30230075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717550" y="83124"/>
            <a:ext cx="8077200" cy="609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2800" dirty="0" err="1"/>
              <a:t>Multitable</a:t>
            </a:r>
            <a:r>
              <a:rPr lang="en-US" altLang="zh-CN" sz="2800" dirty="0"/>
              <a:t> Clustering File Organization (cont.)</a:t>
            </a:r>
          </a:p>
        </p:txBody>
      </p:sp>
      <p:sp>
        <p:nvSpPr>
          <p:cNvPr id="182275" name="Rectangle 3"/>
          <p:cNvSpPr>
            <a:spLocks noGrp="1" noChangeArrowheads="1"/>
          </p:cNvSpPr>
          <p:nvPr>
            <p:ph type="body" idx="1"/>
          </p:nvPr>
        </p:nvSpPr>
        <p:spPr>
          <a:xfrm>
            <a:off x="814388" y="1268413"/>
            <a:ext cx="7661275" cy="2282825"/>
          </a:xfrm>
        </p:spPr>
        <p:txBody>
          <a:bodyPr/>
          <a:lstStyle/>
          <a:p>
            <a:r>
              <a:rPr lang="en-US" altLang="zh-CN" dirty="0"/>
              <a:t>results in variable size records</a:t>
            </a:r>
          </a:p>
          <a:p>
            <a:r>
              <a:rPr lang="en-US" altLang="zh-CN" dirty="0" smtClean="0"/>
              <a:t>good </a:t>
            </a:r>
            <a:r>
              <a:rPr lang="en-US" altLang="zh-CN" dirty="0" smtClean="0"/>
              <a:t>for queries involving </a:t>
            </a:r>
            <a:r>
              <a:rPr lang="en-US" altLang="zh-CN" i="1" dirty="0" smtClean="0"/>
              <a:t>department</a:t>
            </a:r>
            <a:r>
              <a:rPr lang="en-US" altLang="zh-CN" dirty="0" smtClean="0"/>
              <a:t>     </a:t>
            </a:r>
            <a:r>
              <a:rPr lang="en-US" altLang="zh-CN" i="1" dirty="0" smtClean="0"/>
              <a:t>instructor</a:t>
            </a:r>
            <a:r>
              <a:rPr lang="en-US" altLang="zh-CN" dirty="0" smtClean="0"/>
              <a:t>, and for queries involving one single department and its instructors</a:t>
            </a:r>
          </a:p>
          <a:p>
            <a:r>
              <a:rPr lang="en-US" altLang="zh-CN" dirty="0" smtClean="0"/>
              <a:t>bad for queries involving only </a:t>
            </a:r>
            <a:r>
              <a:rPr lang="en-US" altLang="zh-CN" i="1" dirty="0" smtClean="0"/>
              <a:t>department</a:t>
            </a:r>
          </a:p>
          <a:p>
            <a:pPr lvl="1"/>
            <a:r>
              <a:rPr lang="en-US" altLang="zh-CN" dirty="0" smtClean="0"/>
              <a:t>Can </a:t>
            </a:r>
            <a:r>
              <a:rPr lang="en-US" altLang="zh-CN" dirty="0" smtClean="0"/>
              <a:t>add pointer chains to link records of a particular relation</a:t>
            </a:r>
          </a:p>
        </p:txBody>
      </p:sp>
      <p:pic>
        <p:nvPicPr>
          <p:cNvPr id="1822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5594" y="3559153"/>
            <a:ext cx="6507679" cy="1605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2277" name="AutoShape 28"/>
          <p:cNvSpPr>
            <a:spLocks noChangeArrowheads="1"/>
          </p:cNvSpPr>
          <p:nvPr/>
        </p:nvSpPr>
        <p:spPr bwMode="auto">
          <a:xfrm rot="5400000">
            <a:off x="5614777" y="1771784"/>
            <a:ext cx="136525" cy="19208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37931725" indent="-37474525">
              <a:defRPr sz="1600">
                <a:solidFill>
                  <a:schemeClr val="tx1"/>
                </a:solidFill>
                <a:latin typeface="Helvetica" pitchFamily="34" charset="0"/>
                <a:ea typeface="ＭＳ Ｐゴシック" pitchFamily="34" charset="-128"/>
              </a:defRPr>
            </a:lvl2pPr>
            <a:lvl3pPr>
              <a:defRPr sz="1600">
                <a:solidFill>
                  <a:schemeClr val="tx1"/>
                </a:solidFill>
                <a:latin typeface="Helvetica" pitchFamily="34" charset="0"/>
                <a:ea typeface="ＭＳ Ｐゴシック" pitchFamily="34" charset="-128"/>
              </a:defRPr>
            </a:lvl3pPr>
            <a:lvl4pPr>
              <a:defRPr sz="1600">
                <a:solidFill>
                  <a:schemeClr val="tx1"/>
                </a:solidFill>
                <a:latin typeface="Helvetica" pitchFamily="34" charset="0"/>
                <a:ea typeface="ＭＳ Ｐゴシック" pitchFamily="34" charset="-128"/>
              </a:defRPr>
            </a:lvl4pPr>
            <a:lvl5pPr>
              <a:defRPr sz="1600">
                <a:solidFill>
                  <a:schemeClr val="tx1"/>
                </a:solidFill>
                <a:latin typeface="Helvetica" pitchFamily="34" charset="0"/>
                <a:ea typeface="ＭＳ Ｐゴシック" pitchFamily="34" charset="-128"/>
              </a:defRPr>
            </a:lvl5pPr>
            <a:lvl6pPr marL="4572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9144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1371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18288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Tree>
    <p:extLst>
      <p:ext uri="{BB962C8B-B14F-4D97-AF65-F5344CB8AC3E}">
        <p14:creationId xmlns:p14="http://schemas.microsoft.com/office/powerpoint/2010/main" val="27778833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altLang="zh-CN" dirty="0">
                <a:ea typeface="宋体" charset="-122"/>
              </a:rPr>
              <a:t>Storage </a:t>
            </a:r>
            <a:r>
              <a:rPr lang="en-US" altLang="zh-CN" dirty="0" smtClean="0">
                <a:ea typeface="宋体" charset="-122"/>
              </a:rPr>
              <a:t>Buffer Management</a:t>
            </a:r>
            <a:endParaRPr lang="en-US" altLang="zh-CN" dirty="0">
              <a:ea typeface="宋体" charset="-122"/>
            </a:endParaRPr>
          </a:p>
        </p:txBody>
      </p:sp>
      <p:sp>
        <p:nvSpPr>
          <p:cNvPr id="195587" name="Rectangle 3"/>
          <p:cNvSpPr>
            <a:spLocks noGrp="1" noChangeArrowheads="1"/>
          </p:cNvSpPr>
          <p:nvPr>
            <p:ph type="body" idx="1"/>
          </p:nvPr>
        </p:nvSpPr>
        <p:spPr/>
        <p:txBody>
          <a:bodyPr/>
          <a:lstStyle/>
          <a:p>
            <a:r>
              <a:rPr lang="en-US" altLang="zh-CN" dirty="0">
                <a:ea typeface="宋体" charset="-122"/>
              </a:rPr>
              <a:t>A database file is partitioned into fixed-length storage </a:t>
            </a:r>
            <a:r>
              <a:rPr lang="en-US" altLang="zh-CN" dirty="0" smtClean="0">
                <a:ea typeface="宋体" charset="-122"/>
              </a:rPr>
              <a:t>units (</a:t>
            </a:r>
            <a:r>
              <a:rPr lang="en-US" altLang="zh-CN" b="1" dirty="0" smtClean="0">
                <a:solidFill>
                  <a:schemeClr val="tx2"/>
                </a:solidFill>
                <a:ea typeface="宋体" charset="-122"/>
              </a:rPr>
              <a:t>blocks)</a:t>
            </a:r>
            <a:r>
              <a:rPr lang="en-US" altLang="zh-CN" dirty="0" smtClean="0">
                <a:ea typeface="宋体" charset="-122"/>
              </a:rPr>
              <a:t>. </a:t>
            </a:r>
          </a:p>
          <a:p>
            <a:pPr lvl="1"/>
            <a:r>
              <a:rPr lang="en-US" altLang="zh-CN" dirty="0" smtClean="0">
                <a:ea typeface="宋体" charset="-122"/>
              </a:rPr>
              <a:t>Blocks </a:t>
            </a:r>
            <a:r>
              <a:rPr lang="en-US" altLang="zh-CN" dirty="0">
                <a:ea typeface="宋体" charset="-122"/>
              </a:rPr>
              <a:t>are units of both </a:t>
            </a:r>
            <a:r>
              <a:rPr lang="en-US" altLang="zh-CN" sz="2000" b="1" dirty="0">
                <a:solidFill>
                  <a:schemeClr val="tx2"/>
                </a:solidFill>
                <a:ea typeface="宋体" charset="-122"/>
                <a:cs typeface="+mn-cs"/>
              </a:rPr>
              <a:t>storage allocation </a:t>
            </a:r>
            <a:r>
              <a:rPr lang="en-US" altLang="zh-CN" dirty="0">
                <a:ea typeface="宋体" charset="-122"/>
              </a:rPr>
              <a:t>and </a:t>
            </a:r>
            <a:r>
              <a:rPr lang="en-US" altLang="zh-CN" sz="2000" b="1" dirty="0">
                <a:solidFill>
                  <a:schemeClr val="tx2"/>
                </a:solidFill>
                <a:ea typeface="宋体" charset="-122"/>
                <a:cs typeface="+mn-cs"/>
              </a:rPr>
              <a:t>data transfer</a:t>
            </a:r>
            <a:r>
              <a:rPr lang="en-US" altLang="zh-CN" dirty="0">
                <a:ea typeface="宋体" charset="-122"/>
              </a:rPr>
              <a:t>.</a:t>
            </a:r>
          </a:p>
          <a:p>
            <a:r>
              <a:rPr lang="en-US" altLang="zh-CN" dirty="0">
                <a:ea typeface="宋体" charset="-122"/>
              </a:rPr>
              <a:t>Database system seeks to minimize the number of block transfers between the disk and </a:t>
            </a:r>
            <a:r>
              <a:rPr lang="en-US" altLang="zh-CN" dirty="0" smtClean="0">
                <a:ea typeface="宋体" charset="-122"/>
              </a:rPr>
              <a:t>memory to improve the overall </a:t>
            </a:r>
            <a:r>
              <a:rPr lang="en-US" altLang="zh-CN" b="1" dirty="0">
                <a:solidFill>
                  <a:schemeClr val="tx2"/>
                </a:solidFill>
                <a:ea typeface="宋体" charset="-122"/>
              </a:rPr>
              <a:t>system performance  </a:t>
            </a:r>
          </a:p>
          <a:p>
            <a:r>
              <a:rPr lang="en-US" altLang="zh-CN" dirty="0" smtClean="0">
                <a:ea typeface="宋体" charset="-122"/>
              </a:rPr>
              <a:t>We </a:t>
            </a:r>
            <a:r>
              <a:rPr lang="en-US" altLang="zh-CN" dirty="0">
                <a:ea typeface="宋体" charset="-122"/>
              </a:rPr>
              <a:t>can reduce the number of disk accesses by keeping as many blocks as possible in main memory.</a:t>
            </a:r>
          </a:p>
          <a:p>
            <a:pPr lvl="1"/>
            <a:r>
              <a:rPr lang="en-US" altLang="zh-CN" b="1" dirty="0">
                <a:solidFill>
                  <a:schemeClr val="tx2"/>
                </a:solidFill>
                <a:ea typeface="宋体" charset="-122"/>
              </a:rPr>
              <a:t>Buffer</a:t>
            </a:r>
            <a:r>
              <a:rPr lang="en-US" altLang="zh-CN" b="1" dirty="0">
                <a:ea typeface="宋体" charset="-122"/>
              </a:rPr>
              <a:t> </a:t>
            </a:r>
            <a:r>
              <a:rPr lang="en-US" altLang="zh-CN" dirty="0">
                <a:ea typeface="宋体" charset="-122"/>
              </a:rPr>
              <a:t>– portion of main memory available to store copies of disk blocks.</a:t>
            </a:r>
          </a:p>
          <a:p>
            <a:r>
              <a:rPr lang="en-US" altLang="zh-CN" b="1" dirty="0">
                <a:solidFill>
                  <a:schemeClr val="tx2"/>
                </a:solidFill>
                <a:ea typeface="宋体" charset="-122"/>
              </a:rPr>
              <a:t>Buffer manager</a:t>
            </a:r>
            <a:r>
              <a:rPr lang="en-US" altLang="zh-CN" dirty="0">
                <a:ea typeface="宋体" charset="-122"/>
              </a:rPr>
              <a:t> – subsystem responsible for allocating buffer space in main memory.</a:t>
            </a:r>
          </a:p>
        </p:txBody>
      </p:sp>
    </p:spTree>
    <p:extLst>
      <p:ext uri="{BB962C8B-B14F-4D97-AF65-F5344CB8AC3E}">
        <p14:creationId xmlns:p14="http://schemas.microsoft.com/office/powerpoint/2010/main" val="10700122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en-US" altLang="zh-CN">
                <a:ea typeface="宋体" charset="-122"/>
              </a:rPr>
              <a:t>Some Physical Storage Media</a:t>
            </a:r>
          </a:p>
        </p:txBody>
      </p:sp>
      <p:sp>
        <p:nvSpPr>
          <p:cNvPr id="174083" name="Rectangle 3"/>
          <p:cNvSpPr>
            <a:spLocks noGrp="1" noChangeArrowheads="1"/>
          </p:cNvSpPr>
          <p:nvPr>
            <p:ph type="body" idx="1"/>
          </p:nvPr>
        </p:nvSpPr>
        <p:spPr/>
        <p:txBody>
          <a:bodyPr/>
          <a:lstStyle/>
          <a:p>
            <a:r>
              <a:rPr lang="en-US" altLang="zh-CN" b="1">
                <a:solidFill>
                  <a:schemeClr val="tx2"/>
                </a:solidFill>
                <a:ea typeface="宋体" charset="-122"/>
              </a:rPr>
              <a:t>Cache</a:t>
            </a:r>
            <a:r>
              <a:rPr lang="en-US" altLang="zh-CN">
                <a:ea typeface="宋体" charset="-122"/>
              </a:rPr>
              <a:t> – fastest and most costly form of storage; volatile; managed by the computer system hardware.</a:t>
            </a:r>
          </a:p>
          <a:p>
            <a:r>
              <a:rPr lang="en-US" altLang="zh-CN" b="1">
                <a:solidFill>
                  <a:schemeClr val="tx2"/>
                </a:solidFill>
                <a:ea typeface="宋体" charset="-122"/>
              </a:rPr>
              <a:t>Main memory</a:t>
            </a:r>
            <a:r>
              <a:rPr lang="en-US" altLang="zh-CN">
                <a:solidFill>
                  <a:schemeClr val="tx2"/>
                </a:solidFill>
                <a:ea typeface="宋体" charset="-122"/>
              </a:rPr>
              <a:t>:</a:t>
            </a:r>
          </a:p>
          <a:p>
            <a:pPr lvl="1"/>
            <a:r>
              <a:rPr lang="en-US" altLang="zh-CN">
                <a:ea typeface="宋体" charset="-122"/>
              </a:rPr>
              <a:t>fast access (10s to 100s of nanoseconds; 1 nanosecond = 10</a:t>
            </a:r>
            <a:r>
              <a:rPr lang="en-US" altLang="zh-CN" sz="2000" baseline="30000">
                <a:ea typeface="宋体" charset="-122"/>
              </a:rPr>
              <a:t>–9</a:t>
            </a:r>
            <a:r>
              <a:rPr lang="en-US" altLang="zh-CN">
                <a:ea typeface="宋体" charset="-122"/>
              </a:rPr>
              <a:t> seconds)</a:t>
            </a:r>
          </a:p>
          <a:p>
            <a:pPr lvl="1"/>
            <a:r>
              <a:rPr lang="en-US" altLang="zh-CN">
                <a:ea typeface="宋体" charset="-122"/>
              </a:rPr>
              <a:t>generally too small (or too expensive) to store the entire database</a:t>
            </a:r>
          </a:p>
          <a:p>
            <a:pPr lvl="2"/>
            <a:r>
              <a:rPr lang="en-US" altLang="zh-CN">
                <a:ea typeface="宋体" charset="-122"/>
              </a:rPr>
              <a:t>capacities of up to a few Gigabytes widely used currently</a:t>
            </a:r>
          </a:p>
          <a:p>
            <a:pPr lvl="2"/>
            <a:r>
              <a:rPr lang="en-US" altLang="zh-CN">
                <a:ea typeface="宋体" charset="-122"/>
              </a:rPr>
              <a:t>Capacities have gone up and per-byte costs have decreased steadily and rapidly  (roughly factor of 2 every 2 to 3 years)</a:t>
            </a:r>
          </a:p>
          <a:p>
            <a:pPr lvl="1"/>
            <a:r>
              <a:rPr lang="en-US" altLang="zh-CN" b="1">
                <a:solidFill>
                  <a:schemeClr val="tx2"/>
                </a:solidFill>
                <a:ea typeface="宋体" charset="-122"/>
              </a:rPr>
              <a:t>Volatile</a:t>
            </a:r>
            <a:r>
              <a:rPr lang="en-US" altLang="zh-CN">
                <a:ea typeface="宋体" charset="-122"/>
              </a:rPr>
              <a:t> — contents of main memory are usually lost if a power failure or system crash occurs.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699078" y="64652"/>
            <a:ext cx="8077200" cy="609600"/>
          </a:xfrm>
        </p:spPr>
        <p:txBody>
          <a:bodyPr/>
          <a:lstStyle/>
          <a:p>
            <a:r>
              <a:rPr lang="en-US" altLang="zh-CN" dirty="0">
                <a:ea typeface="宋体" charset="-122"/>
              </a:rPr>
              <a:t>Buffer Manager</a:t>
            </a:r>
          </a:p>
        </p:txBody>
      </p:sp>
      <p:sp>
        <p:nvSpPr>
          <p:cNvPr id="196611" name="Rectangle 3"/>
          <p:cNvSpPr>
            <a:spLocks noGrp="1" noChangeArrowheads="1"/>
          </p:cNvSpPr>
          <p:nvPr>
            <p:ph type="body" idx="1"/>
          </p:nvPr>
        </p:nvSpPr>
        <p:spPr>
          <a:xfrm>
            <a:off x="539750" y="969963"/>
            <a:ext cx="7880350" cy="5156200"/>
          </a:xfrm>
        </p:spPr>
        <p:txBody>
          <a:bodyPr/>
          <a:lstStyle/>
          <a:p>
            <a:pPr marL="381000" indent="-381000"/>
            <a:r>
              <a:rPr lang="en-US" altLang="zh-CN" dirty="0" smtClean="0">
                <a:ea typeface="宋体" charset="-122"/>
              </a:rPr>
              <a:t>Other modules </a:t>
            </a:r>
            <a:r>
              <a:rPr lang="en-US" altLang="zh-CN" dirty="0" smtClean="0">
                <a:ea typeface="宋体" charset="-122"/>
              </a:rPr>
              <a:t>call </a:t>
            </a:r>
            <a:r>
              <a:rPr lang="en-US" altLang="zh-CN" dirty="0">
                <a:ea typeface="宋体" charset="-122"/>
              </a:rPr>
              <a:t>on the buffer manager when they need a block from disk.</a:t>
            </a:r>
          </a:p>
          <a:p>
            <a:pPr marL="800100" lvl="1" indent="-342900">
              <a:buFont typeface="Monotype Sorts" pitchFamily="2" charset="2"/>
              <a:buAutoNum type="arabicPeriod"/>
            </a:pPr>
            <a:r>
              <a:rPr lang="en-US" altLang="zh-CN" dirty="0">
                <a:ea typeface="宋体" charset="-122"/>
              </a:rPr>
              <a:t>If the block is already in the buffer, the requesting program is given the address of the block in main memory</a:t>
            </a:r>
          </a:p>
          <a:p>
            <a:pPr marL="800100" lvl="1" indent="-342900">
              <a:buFont typeface="Monotype Sorts" pitchFamily="2" charset="2"/>
              <a:buAutoNum type="arabicPeriod"/>
            </a:pPr>
            <a:r>
              <a:rPr lang="en-US" altLang="zh-CN" dirty="0">
                <a:ea typeface="宋体" charset="-122"/>
              </a:rPr>
              <a:t>If the block is not in the buffer,</a:t>
            </a:r>
          </a:p>
          <a:p>
            <a:pPr marL="1200150" lvl="2" indent="-342900">
              <a:buFont typeface="Monotype Sorts" pitchFamily="2" charset="2"/>
              <a:buAutoNum type="arabicPeriod"/>
            </a:pPr>
            <a:r>
              <a:rPr lang="en-US" altLang="zh-CN" dirty="0">
                <a:ea typeface="宋体" charset="-122"/>
              </a:rPr>
              <a:t> the buffer manager allocates space in the buffer for the </a:t>
            </a:r>
            <a:r>
              <a:rPr lang="en-US" altLang="zh-CN" dirty="0" smtClean="0">
                <a:ea typeface="宋体" charset="-122"/>
              </a:rPr>
              <a:t>block</a:t>
            </a:r>
            <a:r>
              <a:rPr lang="en-US" altLang="zh-CN" dirty="0">
                <a:ea typeface="宋体" charset="-122"/>
              </a:rPr>
              <a:t>. if required, replacing </a:t>
            </a:r>
            <a:r>
              <a:rPr lang="en-US" altLang="zh-CN" dirty="0">
                <a:ea typeface="宋体" charset="-122"/>
              </a:rPr>
              <a:t>(throwing out) some other </a:t>
            </a:r>
            <a:r>
              <a:rPr lang="en-US" altLang="zh-CN" dirty="0" smtClean="0">
                <a:ea typeface="宋体" charset="-122"/>
              </a:rPr>
              <a:t>block to </a:t>
            </a:r>
            <a:r>
              <a:rPr lang="en-US" altLang="zh-CN" dirty="0">
                <a:ea typeface="宋体" charset="-122"/>
              </a:rPr>
              <a:t>make space for the new block.</a:t>
            </a:r>
          </a:p>
          <a:p>
            <a:pPr marL="1200150" lvl="2" indent="-342900">
              <a:buFont typeface="Monotype Sorts" pitchFamily="2" charset="2"/>
              <a:buAutoNum type="arabicPeriod"/>
            </a:pPr>
            <a:r>
              <a:rPr lang="en-US" altLang="zh-CN" dirty="0">
                <a:ea typeface="宋体" charset="-122"/>
              </a:rPr>
              <a:t>The block that is thrown out is written back to disk only if it was modified since the most recent time that it was written to/fetched from the disk.</a:t>
            </a:r>
          </a:p>
          <a:p>
            <a:pPr marL="1200150" lvl="2" indent="-342900">
              <a:buFont typeface="Monotype Sorts" pitchFamily="2" charset="2"/>
              <a:buAutoNum type="arabicPeriod"/>
            </a:pPr>
            <a:r>
              <a:rPr lang="en-US" altLang="zh-CN" dirty="0">
                <a:ea typeface="宋体" charset="-122"/>
              </a:rPr>
              <a:t>Once space is allocated in the buffer, the buffer manager reads the block from the disk to the buffer, and passes the address of the block in main memory to requester. </a:t>
            </a:r>
          </a:p>
        </p:txBody>
      </p:sp>
    </p:spTree>
    <p:extLst>
      <p:ext uri="{BB962C8B-B14F-4D97-AF65-F5344CB8AC3E}">
        <p14:creationId xmlns:p14="http://schemas.microsoft.com/office/powerpoint/2010/main" val="34519118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n-US" altLang="zh-CN">
                <a:ea typeface="宋体" charset="-122"/>
              </a:rPr>
              <a:t>Buffer-Replacement Policies</a:t>
            </a:r>
          </a:p>
        </p:txBody>
      </p:sp>
      <p:sp>
        <p:nvSpPr>
          <p:cNvPr id="197635" name="Rectangle 3"/>
          <p:cNvSpPr>
            <a:spLocks noGrp="1" noChangeArrowheads="1"/>
          </p:cNvSpPr>
          <p:nvPr>
            <p:ph type="body" idx="1"/>
          </p:nvPr>
        </p:nvSpPr>
        <p:spPr>
          <a:xfrm>
            <a:off x="571500" y="1114425"/>
            <a:ext cx="8280400" cy="5168900"/>
          </a:xfrm>
        </p:spPr>
        <p:txBody>
          <a:bodyPr/>
          <a:lstStyle/>
          <a:p>
            <a:r>
              <a:rPr lang="en-US" altLang="zh-CN" dirty="0">
                <a:ea typeface="宋体" charset="-122"/>
              </a:rPr>
              <a:t>Most operating systems replace the block </a:t>
            </a:r>
            <a:r>
              <a:rPr lang="en-US" altLang="zh-CN" b="1" dirty="0">
                <a:solidFill>
                  <a:schemeClr val="tx2"/>
                </a:solidFill>
                <a:ea typeface="宋体" charset="-122"/>
              </a:rPr>
              <a:t>least recently used</a:t>
            </a:r>
            <a:r>
              <a:rPr lang="en-US" altLang="zh-CN" dirty="0">
                <a:ea typeface="宋体" charset="-122"/>
              </a:rPr>
              <a:t> (</a:t>
            </a:r>
            <a:r>
              <a:rPr lang="en-US" altLang="zh-CN" dirty="0">
                <a:solidFill>
                  <a:schemeClr val="tx2"/>
                </a:solidFill>
                <a:ea typeface="宋体" charset="-122"/>
              </a:rPr>
              <a:t>LRU strategy</a:t>
            </a:r>
            <a:r>
              <a:rPr lang="en-US" altLang="zh-CN" dirty="0">
                <a:ea typeface="宋体" charset="-122"/>
              </a:rPr>
              <a:t>)</a:t>
            </a:r>
          </a:p>
          <a:p>
            <a:pPr lvl="1"/>
            <a:r>
              <a:rPr lang="en-US" altLang="zh-CN" dirty="0">
                <a:ea typeface="宋体" charset="-122"/>
              </a:rPr>
              <a:t>Idea behind LRU – use past pattern of block references as a predictor of future references</a:t>
            </a:r>
          </a:p>
          <a:p>
            <a:r>
              <a:rPr lang="en-US" altLang="zh-CN" dirty="0" smtClean="0">
                <a:ea typeface="宋体" charset="-122"/>
              </a:rPr>
              <a:t>DBMS can have more sophisticate strategy, because </a:t>
            </a:r>
            <a:r>
              <a:rPr lang="en-US" altLang="zh-CN" dirty="0" smtClean="0">
                <a:ea typeface="宋体" charset="-122"/>
              </a:rPr>
              <a:t>Queries </a:t>
            </a:r>
            <a:r>
              <a:rPr lang="en-US" altLang="zh-CN" dirty="0">
                <a:ea typeface="宋体" charset="-122"/>
              </a:rPr>
              <a:t>have well-defined access patterns (such as sequential scans), and </a:t>
            </a:r>
            <a:r>
              <a:rPr lang="en-US" altLang="zh-CN" dirty="0" smtClean="0">
                <a:ea typeface="宋体" charset="-122"/>
              </a:rPr>
              <a:t>DBMS can </a:t>
            </a:r>
            <a:r>
              <a:rPr lang="en-US" altLang="zh-CN" dirty="0">
                <a:ea typeface="宋体" charset="-122"/>
              </a:rPr>
              <a:t>use the information </a:t>
            </a:r>
            <a:r>
              <a:rPr lang="en-US" altLang="zh-CN" dirty="0" smtClean="0">
                <a:ea typeface="宋体" charset="-122"/>
              </a:rPr>
              <a:t>to </a:t>
            </a:r>
            <a:r>
              <a:rPr lang="en-US" altLang="zh-CN" dirty="0">
                <a:ea typeface="宋体" charset="-122"/>
              </a:rPr>
              <a:t>predict future references</a:t>
            </a:r>
          </a:p>
          <a:p>
            <a:pPr lvl="1"/>
            <a:r>
              <a:rPr lang="en-US" altLang="zh-CN" dirty="0">
                <a:ea typeface="宋体" charset="-122"/>
              </a:rPr>
              <a:t>LRU can be a bad strategy for certain access patterns involving repeated scans of data</a:t>
            </a:r>
          </a:p>
          <a:p>
            <a:pPr lvl="2"/>
            <a:r>
              <a:rPr lang="en-US" altLang="zh-CN" dirty="0">
                <a:ea typeface="宋体" charset="-122"/>
              </a:rPr>
              <a:t> e.g. when computing the join of 2 relations r and s by a nested loops </a:t>
            </a:r>
            <a:br>
              <a:rPr lang="en-US" altLang="zh-CN" dirty="0">
                <a:ea typeface="宋体" charset="-122"/>
              </a:rPr>
            </a:br>
            <a:r>
              <a:rPr lang="en-US" altLang="zh-CN" dirty="0">
                <a:ea typeface="宋体" charset="-122"/>
              </a:rPr>
              <a:t>  for each tuple </a:t>
            </a:r>
            <a:r>
              <a:rPr lang="en-US" altLang="zh-CN" i="1" dirty="0" err="1">
                <a:ea typeface="宋体" charset="-122"/>
              </a:rPr>
              <a:t>tr</a:t>
            </a:r>
            <a:r>
              <a:rPr lang="en-US" altLang="zh-CN" dirty="0">
                <a:ea typeface="宋体" charset="-122"/>
              </a:rPr>
              <a:t> of </a:t>
            </a:r>
            <a:r>
              <a:rPr lang="en-US" altLang="zh-CN" i="1" dirty="0">
                <a:ea typeface="宋体" charset="-122"/>
              </a:rPr>
              <a:t>r</a:t>
            </a:r>
            <a:r>
              <a:rPr lang="en-US" altLang="zh-CN" dirty="0">
                <a:ea typeface="宋体" charset="-122"/>
              </a:rPr>
              <a:t> do </a:t>
            </a:r>
            <a:br>
              <a:rPr lang="en-US" altLang="zh-CN" dirty="0">
                <a:ea typeface="宋体" charset="-122"/>
              </a:rPr>
            </a:br>
            <a:r>
              <a:rPr lang="en-US" altLang="zh-CN" dirty="0">
                <a:ea typeface="宋体" charset="-122"/>
              </a:rPr>
              <a:t>     for each tuple </a:t>
            </a:r>
            <a:r>
              <a:rPr lang="en-US" altLang="zh-CN" i="1" dirty="0" err="1">
                <a:ea typeface="宋体" charset="-122"/>
              </a:rPr>
              <a:t>ts</a:t>
            </a:r>
            <a:r>
              <a:rPr lang="en-US" altLang="zh-CN" dirty="0">
                <a:ea typeface="宋体" charset="-122"/>
              </a:rPr>
              <a:t> of </a:t>
            </a:r>
            <a:r>
              <a:rPr lang="en-US" altLang="zh-CN" i="1" dirty="0">
                <a:ea typeface="宋体" charset="-122"/>
              </a:rPr>
              <a:t>s</a:t>
            </a:r>
            <a:r>
              <a:rPr lang="en-US" altLang="zh-CN" dirty="0">
                <a:ea typeface="宋体" charset="-122"/>
              </a:rPr>
              <a:t> do </a:t>
            </a:r>
            <a:br>
              <a:rPr lang="en-US" altLang="zh-CN" dirty="0">
                <a:ea typeface="宋体" charset="-122"/>
              </a:rPr>
            </a:br>
            <a:r>
              <a:rPr lang="en-US" altLang="zh-CN" dirty="0">
                <a:ea typeface="宋体" charset="-122"/>
              </a:rPr>
              <a:t>       if the tuples </a:t>
            </a:r>
            <a:r>
              <a:rPr lang="en-US" altLang="zh-CN" i="1" dirty="0" err="1">
                <a:ea typeface="宋体" charset="-122"/>
              </a:rPr>
              <a:t>tr</a:t>
            </a:r>
            <a:r>
              <a:rPr lang="en-US" altLang="zh-CN" dirty="0">
                <a:ea typeface="宋体" charset="-122"/>
              </a:rPr>
              <a:t> and </a:t>
            </a:r>
            <a:r>
              <a:rPr lang="en-US" altLang="zh-CN" i="1" dirty="0" err="1">
                <a:ea typeface="宋体" charset="-122"/>
              </a:rPr>
              <a:t>ts</a:t>
            </a:r>
            <a:r>
              <a:rPr lang="en-US" altLang="zh-CN" dirty="0">
                <a:ea typeface="宋体" charset="-122"/>
              </a:rPr>
              <a:t> match </a:t>
            </a:r>
            <a:r>
              <a:rPr lang="en-US" altLang="zh-CN" dirty="0" smtClean="0">
                <a:ea typeface="宋体" charset="-122"/>
              </a:rPr>
              <a:t>…</a:t>
            </a:r>
          </a:p>
          <a:p>
            <a:pPr lvl="2"/>
            <a:r>
              <a:rPr lang="en-US" altLang="zh-CN" dirty="0" smtClean="0">
                <a:ea typeface="宋体" charset="-122"/>
              </a:rPr>
              <a:t>In this case, Most </a:t>
            </a:r>
            <a:r>
              <a:rPr lang="en-US" altLang="zh-CN" dirty="0">
                <a:ea typeface="宋体" charset="-122"/>
              </a:rPr>
              <a:t>recently used (MRU) </a:t>
            </a:r>
            <a:r>
              <a:rPr lang="en-US" altLang="zh-CN" dirty="0" smtClean="0">
                <a:ea typeface="宋体" charset="-122"/>
              </a:rPr>
              <a:t>strategy should be used</a:t>
            </a:r>
            <a:endParaRPr lang="en-US" altLang="zh-CN" dirty="0" smtClean="0">
              <a:ea typeface="宋体" charset="-122"/>
            </a:endParaRPr>
          </a:p>
          <a:p>
            <a:pPr lvl="1"/>
            <a:r>
              <a:rPr lang="en-US" altLang="zh-CN" dirty="0" smtClean="0">
                <a:ea typeface="宋体" charset="-122"/>
              </a:rPr>
              <a:t>Mixed strategy with hints on replacement strategy provided</a:t>
            </a:r>
            <a:br>
              <a:rPr lang="en-US" altLang="zh-CN" dirty="0" smtClean="0">
                <a:ea typeface="宋体" charset="-122"/>
              </a:rPr>
            </a:br>
            <a:r>
              <a:rPr lang="en-US" altLang="zh-CN" dirty="0" smtClean="0">
                <a:ea typeface="宋体" charset="-122"/>
              </a:rPr>
              <a:t>by the query optimizer is preferable</a:t>
            </a:r>
            <a:endParaRPr lang="en-US" altLang="zh-CN" dirty="0">
              <a:ea typeface="宋体" charset="-122"/>
            </a:endParaRPr>
          </a:p>
        </p:txBody>
      </p:sp>
    </p:spTree>
    <p:extLst>
      <p:ext uri="{BB962C8B-B14F-4D97-AF65-F5344CB8AC3E}">
        <p14:creationId xmlns:p14="http://schemas.microsoft.com/office/powerpoint/2010/main" val="178826632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altLang="zh-CN">
                <a:ea typeface="宋体" charset="-122"/>
              </a:rPr>
              <a:t>Buffer-Replacement Policies (Cont.)</a:t>
            </a:r>
          </a:p>
        </p:txBody>
      </p:sp>
      <p:sp>
        <p:nvSpPr>
          <p:cNvPr id="198659" name="Rectangle 3"/>
          <p:cNvSpPr>
            <a:spLocks noGrp="1" noChangeArrowheads="1"/>
          </p:cNvSpPr>
          <p:nvPr>
            <p:ph type="body" idx="1"/>
          </p:nvPr>
        </p:nvSpPr>
        <p:spPr>
          <a:xfrm>
            <a:off x="785813" y="1060011"/>
            <a:ext cx="7459662" cy="4232425"/>
          </a:xfrm>
        </p:spPr>
        <p:txBody>
          <a:bodyPr/>
          <a:lstStyle/>
          <a:p>
            <a:pPr>
              <a:lnSpc>
                <a:spcPct val="90000"/>
              </a:lnSpc>
            </a:pPr>
            <a:r>
              <a:rPr lang="en-US" altLang="zh-CN" b="1" dirty="0">
                <a:solidFill>
                  <a:schemeClr val="tx2"/>
                </a:solidFill>
                <a:ea typeface="宋体" charset="-122"/>
              </a:rPr>
              <a:t>Pinned block</a:t>
            </a:r>
            <a:r>
              <a:rPr lang="en-US" altLang="zh-CN" dirty="0">
                <a:ea typeface="宋体" charset="-122"/>
              </a:rPr>
              <a:t> – memory block that is not allowed to be written back to disk</a:t>
            </a:r>
            <a:r>
              <a:rPr lang="en-US" altLang="zh-CN" dirty="0" smtClean="0">
                <a:ea typeface="宋体" charset="-122"/>
              </a:rPr>
              <a:t>.</a:t>
            </a:r>
          </a:p>
          <a:p>
            <a:pPr lvl="1">
              <a:lnSpc>
                <a:spcPct val="90000"/>
              </a:lnSpc>
            </a:pPr>
            <a:r>
              <a:rPr lang="en-US" altLang="zh-CN" dirty="0" smtClean="0">
                <a:ea typeface="宋体" charset="-122"/>
              </a:rPr>
              <a:t>Block in processing</a:t>
            </a:r>
          </a:p>
          <a:p>
            <a:pPr lvl="1">
              <a:lnSpc>
                <a:spcPct val="90000"/>
              </a:lnSpc>
            </a:pPr>
            <a:r>
              <a:rPr lang="en-US" altLang="zh-CN" dirty="0" smtClean="0">
                <a:ea typeface="宋体" charset="-122"/>
              </a:rPr>
              <a:t>Block is not the right time to be written out  (Recovery) </a:t>
            </a:r>
            <a:endParaRPr lang="en-US" altLang="zh-CN" dirty="0">
              <a:ea typeface="宋体" charset="-122"/>
            </a:endParaRPr>
          </a:p>
          <a:p>
            <a:pPr>
              <a:lnSpc>
                <a:spcPct val="90000"/>
              </a:lnSpc>
            </a:pPr>
            <a:r>
              <a:rPr lang="en-US" altLang="zh-CN" dirty="0">
                <a:ea typeface="宋体" charset="-122"/>
              </a:rPr>
              <a:t>Buffer managers </a:t>
            </a:r>
            <a:r>
              <a:rPr lang="en-US" altLang="zh-CN" dirty="0" smtClean="0">
                <a:ea typeface="宋体" charset="-122"/>
              </a:rPr>
              <a:t>need </a:t>
            </a:r>
            <a:r>
              <a:rPr lang="en-US" altLang="zh-CN" dirty="0">
                <a:ea typeface="宋体" charset="-122"/>
              </a:rPr>
              <a:t>support </a:t>
            </a:r>
            <a:r>
              <a:rPr lang="en-US" altLang="zh-CN" b="1" dirty="0">
                <a:solidFill>
                  <a:schemeClr val="tx2"/>
                </a:solidFill>
                <a:ea typeface="宋体" charset="-122"/>
              </a:rPr>
              <a:t>forced output </a:t>
            </a:r>
            <a:r>
              <a:rPr lang="en-US" altLang="zh-CN" dirty="0">
                <a:ea typeface="宋体" charset="-122"/>
              </a:rPr>
              <a:t>of blocks for the purpose of recovery (more later)</a:t>
            </a:r>
          </a:p>
          <a:p>
            <a:pPr>
              <a:lnSpc>
                <a:spcPct val="90000"/>
              </a:lnSpc>
            </a:pPr>
            <a:endParaRPr lang="en-US" altLang="zh-CN" dirty="0" smtClean="0">
              <a:ea typeface="宋体" charset="-122"/>
            </a:endParaRPr>
          </a:p>
          <a:p>
            <a:pPr>
              <a:lnSpc>
                <a:spcPct val="90000"/>
              </a:lnSpc>
            </a:pPr>
            <a:r>
              <a:rPr lang="en-US" altLang="zh-CN" dirty="0" smtClean="0">
                <a:ea typeface="宋体" charset="-122"/>
              </a:rPr>
              <a:t>Buffer </a:t>
            </a:r>
            <a:r>
              <a:rPr lang="en-US" altLang="zh-CN" dirty="0">
                <a:ea typeface="宋体" charset="-122"/>
              </a:rPr>
              <a:t>manager can use statistical information regarding the probability that a request will reference a particular relation</a:t>
            </a:r>
          </a:p>
          <a:p>
            <a:pPr lvl="1">
              <a:lnSpc>
                <a:spcPct val="90000"/>
              </a:lnSpc>
            </a:pPr>
            <a:r>
              <a:rPr lang="en-US" altLang="zh-CN" dirty="0">
                <a:ea typeface="宋体" charset="-122"/>
              </a:rPr>
              <a:t>E.g., the data dictionary is frequently accessed.  Heuristic:  keep data-dictionary blocks in main memory </a:t>
            </a:r>
            <a:r>
              <a:rPr lang="en-US" altLang="zh-CN" dirty="0" smtClean="0">
                <a:ea typeface="宋体" charset="-122"/>
              </a:rPr>
              <a:t>buffer</a:t>
            </a:r>
            <a:endParaRPr lang="en-US" altLang="zh-CN" dirty="0">
              <a:ea typeface="宋体" charset="-122"/>
            </a:endParaRPr>
          </a:p>
        </p:txBody>
      </p:sp>
    </p:spTree>
    <p:extLst>
      <p:ext uri="{BB962C8B-B14F-4D97-AF65-F5344CB8AC3E}">
        <p14:creationId xmlns:p14="http://schemas.microsoft.com/office/powerpoint/2010/main" val="40685366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579004" y="0"/>
            <a:ext cx="8077200" cy="609600"/>
          </a:xfrm>
        </p:spPr>
        <p:txBody>
          <a:bodyPr/>
          <a:lstStyle/>
          <a:p>
            <a:pPr>
              <a:defRPr/>
            </a:pPr>
            <a:r>
              <a:rPr lang="en-US" dirty="0">
                <a:ea typeface="+mj-ea"/>
              </a:rPr>
              <a:t>Data </a:t>
            </a:r>
            <a:r>
              <a:rPr lang="en-US" dirty="0" smtClean="0">
                <a:ea typeface="+mj-ea"/>
              </a:rPr>
              <a:t>Dictionary</a:t>
            </a:r>
            <a:endParaRPr lang="en-US" dirty="0">
              <a:ea typeface="+mj-ea"/>
            </a:endParaRPr>
          </a:p>
        </p:txBody>
      </p:sp>
      <p:sp>
        <p:nvSpPr>
          <p:cNvPr id="17411" name="Rectangle 3"/>
          <p:cNvSpPr>
            <a:spLocks noGrp="1" noChangeArrowheads="1"/>
          </p:cNvSpPr>
          <p:nvPr>
            <p:ph type="body" idx="1"/>
          </p:nvPr>
        </p:nvSpPr>
        <p:spPr>
          <a:xfrm>
            <a:off x="914400" y="1779588"/>
            <a:ext cx="7280275" cy="4527550"/>
          </a:xfrm>
        </p:spPr>
        <p:txBody>
          <a:bodyPr/>
          <a:lstStyle/>
          <a:p>
            <a:pPr>
              <a:lnSpc>
                <a:spcPct val="90000"/>
              </a:lnSpc>
            </a:pPr>
            <a:r>
              <a:rPr lang="en-US" altLang="zh-CN" sz="1800" dirty="0" smtClean="0"/>
              <a:t>Information about relations</a:t>
            </a:r>
          </a:p>
          <a:p>
            <a:pPr lvl="1">
              <a:lnSpc>
                <a:spcPct val="90000"/>
              </a:lnSpc>
            </a:pPr>
            <a:r>
              <a:rPr lang="en-US" altLang="zh-CN" sz="1600" dirty="0" smtClean="0">
                <a:ea typeface="ＭＳ Ｐゴシック" pitchFamily="34" charset="-128"/>
              </a:rPr>
              <a:t>names of relations</a:t>
            </a:r>
          </a:p>
          <a:p>
            <a:pPr lvl="1">
              <a:lnSpc>
                <a:spcPct val="90000"/>
              </a:lnSpc>
            </a:pPr>
            <a:r>
              <a:rPr lang="en-US" altLang="zh-CN" sz="1600" dirty="0" smtClean="0">
                <a:ea typeface="ＭＳ Ｐゴシック" pitchFamily="34" charset="-128"/>
              </a:rPr>
              <a:t>names, types and lengths of attributes of each relation</a:t>
            </a:r>
          </a:p>
          <a:p>
            <a:pPr lvl="1">
              <a:lnSpc>
                <a:spcPct val="90000"/>
              </a:lnSpc>
            </a:pPr>
            <a:r>
              <a:rPr lang="en-US" altLang="zh-CN" sz="1600" dirty="0" smtClean="0">
                <a:ea typeface="ＭＳ Ｐゴシック" pitchFamily="34" charset="-128"/>
              </a:rPr>
              <a:t>names and definitions of views</a:t>
            </a:r>
          </a:p>
          <a:p>
            <a:pPr lvl="1">
              <a:lnSpc>
                <a:spcPct val="90000"/>
              </a:lnSpc>
            </a:pPr>
            <a:r>
              <a:rPr lang="en-US" altLang="zh-CN" sz="1600" dirty="0" smtClean="0">
                <a:ea typeface="ＭＳ Ｐゴシック" pitchFamily="34" charset="-128"/>
              </a:rPr>
              <a:t>integrity constraints</a:t>
            </a:r>
          </a:p>
          <a:p>
            <a:pPr>
              <a:lnSpc>
                <a:spcPct val="90000"/>
              </a:lnSpc>
            </a:pPr>
            <a:r>
              <a:rPr lang="en-US" altLang="zh-CN" sz="1800" dirty="0" smtClean="0"/>
              <a:t>Statistical </a:t>
            </a:r>
            <a:r>
              <a:rPr lang="en-US" altLang="zh-CN" sz="1800" dirty="0" smtClean="0"/>
              <a:t>and descriptive data</a:t>
            </a:r>
          </a:p>
          <a:p>
            <a:pPr lvl="1">
              <a:lnSpc>
                <a:spcPct val="90000"/>
              </a:lnSpc>
            </a:pPr>
            <a:r>
              <a:rPr lang="en-US" altLang="zh-CN" sz="1600" dirty="0" smtClean="0">
                <a:ea typeface="ＭＳ Ｐゴシック" pitchFamily="34" charset="-128"/>
              </a:rPr>
              <a:t>number of tuples in each </a:t>
            </a:r>
            <a:r>
              <a:rPr lang="en-US" altLang="zh-CN" sz="1600" dirty="0" smtClean="0">
                <a:ea typeface="ＭＳ Ｐゴシック" pitchFamily="34" charset="-128"/>
              </a:rPr>
              <a:t>relation</a:t>
            </a:r>
          </a:p>
          <a:p>
            <a:pPr lvl="1">
              <a:lnSpc>
                <a:spcPct val="90000"/>
              </a:lnSpc>
            </a:pPr>
            <a:r>
              <a:rPr lang="en-US" altLang="zh-CN" sz="1600" dirty="0">
                <a:ea typeface="ＭＳ Ｐゴシック" pitchFamily="34" charset="-128"/>
              </a:rPr>
              <a:t>n</a:t>
            </a:r>
            <a:r>
              <a:rPr lang="en-US" altLang="zh-CN" sz="1600" dirty="0" smtClean="0">
                <a:ea typeface="ＭＳ Ｐゴシック" pitchFamily="34" charset="-128"/>
              </a:rPr>
              <a:t>umber of the blocks in each relation</a:t>
            </a:r>
          </a:p>
          <a:p>
            <a:pPr lvl="1">
              <a:lnSpc>
                <a:spcPct val="90000"/>
              </a:lnSpc>
            </a:pPr>
            <a:r>
              <a:rPr lang="en-US" altLang="zh-CN" sz="1600" dirty="0">
                <a:ea typeface="ＭＳ Ｐゴシック" pitchFamily="34" charset="-128"/>
              </a:rPr>
              <a:t>d</a:t>
            </a:r>
            <a:r>
              <a:rPr lang="en-US" altLang="zh-CN" sz="1600" dirty="0" smtClean="0">
                <a:ea typeface="ＭＳ Ｐゴシック" pitchFamily="34" charset="-128"/>
              </a:rPr>
              <a:t>istinct values of some attributes</a:t>
            </a:r>
            <a:endParaRPr lang="en-US" altLang="zh-CN" sz="1600" dirty="0" smtClean="0">
              <a:ea typeface="ＭＳ Ｐゴシック" pitchFamily="34" charset="-128"/>
            </a:endParaRPr>
          </a:p>
          <a:p>
            <a:pPr>
              <a:lnSpc>
                <a:spcPct val="90000"/>
              </a:lnSpc>
            </a:pPr>
            <a:r>
              <a:rPr lang="en-US" altLang="zh-CN" sz="1800" dirty="0" smtClean="0"/>
              <a:t>Physical file organization information</a:t>
            </a:r>
          </a:p>
          <a:p>
            <a:pPr lvl="1">
              <a:lnSpc>
                <a:spcPct val="90000"/>
              </a:lnSpc>
            </a:pPr>
            <a:r>
              <a:rPr lang="en-US" altLang="zh-CN" sz="1600" dirty="0" smtClean="0">
                <a:ea typeface="ＭＳ Ｐゴシック" pitchFamily="34" charset="-128"/>
              </a:rPr>
              <a:t>How relation is stored (sequential/hash/…)</a:t>
            </a:r>
          </a:p>
          <a:p>
            <a:pPr lvl="1">
              <a:lnSpc>
                <a:spcPct val="90000"/>
              </a:lnSpc>
            </a:pPr>
            <a:r>
              <a:rPr lang="en-US" altLang="zh-CN" sz="1600" dirty="0" smtClean="0">
                <a:ea typeface="ＭＳ Ｐゴシック" pitchFamily="34" charset="-128"/>
              </a:rPr>
              <a:t>Physical location of relation </a:t>
            </a:r>
          </a:p>
          <a:p>
            <a:pPr>
              <a:lnSpc>
                <a:spcPct val="90000"/>
              </a:lnSpc>
            </a:pPr>
            <a:r>
              <a:rPr lang="en-US" altLang="zh-CN" sz="1800" dirty="0" smtClean="0"/>
              <a:t>Information about indices </a:t>
            </a:r>
            <a:r>
              <a:rPr lang="en-US" altLang="zh-CN" sz="1800" dirty="0" smtClean="0"/>
              <a:t>( next lecture ) </a:t>
            </a:r>
          </a:p>
          <a:p>
            <a:pPr>
              <a:lnSpc>
                <a:spcPct val="90000"/>
              </a:lnSpc>
            </a:pPr>
            <a:r>
              <a:rPr lang="en-US" altLang="zh-CN" sz="1800" dirty="0"/>
              <a:t>User and accounting information, including </a:t>
            </a:r>
            <a:r>
              <a:rPr lang="en-US" altLang="zh-CN" sz="1800" dirty="0" smtClean="0"/>
              <a:t>passwords</a:t>
            </a:r>
            <a:endParaRPr lang="en-US" altLang="zh-CN" sz="1800" dirty="0"/>
          </a:p>
        </p:txBody>
      </p:sp>
      <p:sp>
        <p:nvSpPr>
          <p:cNvPr id="17412" name="Text Box 6"/>
          <p:cNvSpPr txBox="1">
            <a:spLocks noChangeArrowheads="1"/>
          </p:cNvSpPr>
          <p:nvPr/>
        </p:nvSpPr>
        <p:spPr bwMode="auto">
          <a:xfrm>
            <a:off x="711202" y="1052372"/>
            <a:ext cx="66786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1600">
                <a:solidFill>
                  <a:schemeClr val="tx1"/>
                </a:solidFill>
                <a:latin typeface="Helvetica" pitchFamily="34" charset="0"/>
                <a:ea typeface="ＭＳ Ｐゴシック" pitchFamily="34" charset="-128"/>
              </a:defRPr>
            </a:lvl1pPr>
            <a:lvl2pPr marL="37931725" indent="-37474525">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a:spcBef>
                <a:spcPct val="50000"/>
              </a:spcBef>
            </a:pPr>
            <a:r>
              <a:rPr lang="en-US" altLang="zh-CN" sz="1800" dirty="0"/>
              <a:t>The</a:t>
            </a:r>
            <a:r>
              <a:rPr lang="en-US" altLang="zh-CN" sz="1800" dirty="0">
                <a:solidFill>
                  <a:srgbClr val="000099"/>
                </a:solidFill>
              </a:rPr>
              <a:t> </a:t>
            </a:r>
            <a:r>
              <a:rPr lang="en-US" altLang="zh-CN" sz="1800" b="1" dirty="0">
                <a:solidFill>
                  <a:srgbClr val="000099"/>
                </a:solidFill>
              </a:rPr>
              <a:t>Data dictionary</a:t>
            </a:r>
            <a:r>
              <a:rPr lang="en-US" altLang="zh-CN" sz="1800" dirty="0"/>
              <a:t> (also called </a:t>
            </a:r>
            <a:r>
              <a:rPr lang="en-US" altLang="zh-CN" sz="1800" b="1" dirty="0">
                <a:solidFill>
                  <a:srgbClr val="000099"/>
                </a:solidFill>
              </a:rPr>
              <a:t>system catalog</a:t>
            </a:r>
            <a:r>
              <a:rPr lang="en-US" altLang="zh-CN" sz="1800" dirty="0"/>
              <a:t>) stores </a:t>
            </a:r>
            <a:r>
              <a:rPr lang="en-US" altLang="zh-CN" sz="1800" b="1" dirty="0">
                <a:solidFill>
                  <a:srgbClr val="000099"/>
                </a:solidFill>
              </a:rPr>
              <a:t>metadata</a:t>
            </a:r>
            <a:r>
              <a:rPr lang="en-US" altLang="zh-CN" sz="1800" dirty="0"/>
              <a:t>; that is, data about data, such as</a:t>
            </a:r>
          </a:p>
        </p:txBody>
      </p:sp>
    </p:spTree>
    <p:extLst>
      <p:ext uri="{BB962C8B-B14F-4D97-AF65-F5344CB8AC3E}">
        <p14:creationId xmlns:p14="http://schemas.microsoft.com/office/powerpoint/2010/main" val="10255479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ph type="title"/>
          </p:nvPr>
        </p:nvSpPr>
        <p:spPr>
          <a:xfrm>
            <a:off x="662134" y="120068"/>
            <a:ext cx="80772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2800" dirty="0"/>
              <a:t>Data Dictionary Storage</a:t>
            </a:r>
            <a:endParaRPr lang="en-US" altLang="zh-CN" sz="2800" dirty="0" smtClean="0">
              <a:effectLst/>
            </a:endParaRPr>
          </a:p>
        </p:txBody>
      </p:sp>
      <p:pic>
        <p:nvPicPr>
          <p:cNvPr id="1843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364" y="2567387"/>
            <a:ext cx="5329381" cy="3713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Rectangle 6"/>
          <p:cNvSpPr>
            <a:spLocks noGrp="1" noChangeArrowheads="1"/>
          </p:cNvSpPr>
          <p:nvPr>
            <p:ph type="body" idx="1"/>
          </p:nvPr>
        </p:nvSpPr>
        <p:spPr>
          <a:xfrm>
            <a:off x="929985" y="1162629"/>
            <a:ext cx="6726960" cy="1183086"/>
          </a:xfrm>
          <a:noFill/>
        </p:spPr>
        <p:txBody>
          <a:bodyPr/>
          <a:lstStyle/>
          <a:p>
            <a:r>
              <a:rPr lang="en-US" altLang="zh-CN" sz="1800" dirty="0" smtClean="0"/>
              <a:t>Relational representation on </a:t>
            </a:r>
            <a:r>
              <a:rPr lang="en-US" altLang="zh-CN" sz="1800" dirty="0" smtClean="0"/>
              <a:t>disk with pre-defined schema</a:t>
            </a:r>
            <a:endParaRPr lang="en-US" altLang="zh-CN" sz="1800" dirty="0" smtClean="0"/>
          </a:p>
          <a:p>
            <a:r>
              <a:rPr lang="en-US" altLang="zh-CN" sz="1800" dirty="0" smtClean="0"/>
              <a:t>Specialized data structures designed for efficient access, in memory</a:t>
            </a:r>
          </a:p>
        </p:txBody>
      </p:sp>
    </p:spTree>
    <p:extLst>
      <p:ext uri="{BB962C8B-B14F-4D97-AF65-F5344CB8AC3E}">
        <p14:creationId xmlns:p14="http://schemas.microsoft.com/office/powerpoint/2010/main" val="886277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1026"/>
          <p:cNvSpPr>
            <a:spLocks noGrp="1" noChangeArrowheads="1"/>
          </p:cNvSpPr>
          <p:nvPr>
            <p:ph type="title"/>
          </p:nvPr>
        </p:nvSpPr>
        <p:spPr/>
        <p:txBody>
          <a:bodyPr/>
          <a:lstStyle/>
          <a:p>
            <a:r>
              <a:rPr lang="en-US" altLang="zh-CN">
                <a:ea typeface="宋体" charset="-122"/>
              </a:rPr>
              <a:t>Some Physical Storage Media (Cont.)</a:t>
            </a:r>
          </a:p>
        </p:txBody>
      </p:sp>
      <p:sp>
        <p:nvSpPr>
          <p:cNvPr id="250883" name="Rectangle 1027"/>
          <p:cNvSpPr>
            <a:spLocks noGrp="1" noChangeArrowheads="1"/>
          </p:cNvSpPr>
          <p:nvPr>
            <p:ph type="body" idx="1"/>
          </p:nvPr>
        </p:nvSpPr>
        <p:spPr/>
        <p:txBody>
          <a:bodyPr/>
          <a:lstStyle/>
          <a:p>
            <a:r>
              <a:rPr lang="en-US" altLang="zh-CN" b="1" dirty="0">
                <a:solidFill>
                  <a:schemeClr val="tx2"/>
                </a:solidFill>
                <a:ea typeface="宋体" charset="-122"/>
              </a:rPr>
              <a:t>Flash memory</a:t>
            </a:r>
            <a:r>
              <a:rPr lang="en-US" altLang="zh-CN" dirty="0">
                <a:ea typeface="宋体" charset="-122"/>
              </a:rPr>
              <a:t> </a:t>
            </a:r>
          </a:p>
          <a:p>
            <a:pPr lvl="1"/>
            <a:r>
              <a:rPr lang="en-US" altLang="zh-CN" dirty="0">
                <a:solidFill>
                  <a:schemeClr val="tx2"/>
                </a:solidFill>
                <a:ea typeface="宋体" charset="-122"/>
              </a:rPr>
              <a:t>Data survives power failure</a:t>
            </a:r>
          </a:p>
          <a:p>
            <a:pPr lvl="1"/>
            <a:r>
              <a:rPr lang="en-US" altLang="zh-CN" dirty="0">
                <a:ea typeface="宋体" charset="-122"/>
              </a:rPr>
              <a:t>Data can be written at a location only once, but location can be erased and written to again </a:t>
            </a:r>
          </a:p>
          <a:p>
            <a:pPr lvl="2"/>
            <a:r>
              <a:rPr lang="en-US" altLang="zh-CN" dirty="0">
                <a:ea typeface="宋体" charset="-122"/>
              </a:rPr>
              <a:t>Can support </a:t>
            </a:r>
            <a:r>
              <a:rPr lang="en-US" altLang="zh-CN" dirty="0" smtClean="0">
                <a:ea typeface="宋体" charset="-122"/>
              </a:rPr>
              <a:t>limited </a:t>
            </a:r>
            <a:r>
              <a:rPr lang="en-US" altLang="zh-CN" dirty="0">
                <a:ea typeface="宋体" charset="-122"/>
              </a:rPr>
              <a:t>number of write/erase cycles.</a:t>
            </a:r>
          </a:p>
          <a:p>
            <a:pPr lvl="2"/>
            <a:r>
              <a:rPr lang="en-US" altLang="zh-CN" dirty="0">
                <a:ea typeface="宋体" charset="-122"/>
              </a:rPr>
              <a:t>Erasing of memory has to be done to an entire  bank of memory </a:t>
            </a:r>
          </a:p>
          <a:p>
            <a:pPr lvl="1"/>
            <a:r>
              <a:rPr lang="en-US" altLang="zh-CN" dirty="0">
                <a:ea typeface="宋体" charset="-122"/>
              </a:rPr>
              <a:t>Reads are roughly as fast as main memory</a:t>
            </a:r>
          </a:p>
          <a:p>
            <a:pPr lvl="1"/>
            <a:r>
              <a:rPr lang="en-US" altLang="zh-CN" dirty="0">
                <a:ea typeface="宋体" charset="-122"/>
              </a:rPr>
              <a:t>But </a:t>
            </a:r>
            <a:r>
              <a:rPr lang="en-US" altLang="zh-CN" dirty="0">
                <a:solidFill>
                  <a:schemeClr val="tx2"/>
                </a:solidFill>
                <a:ea typeface="宋体" charset="-122"/>
              </a:rPr>
              <a:t>writes are slow</a:t>
            </a:r>
            <a:r>
              <a:rPr lang="en-US" altLang="zh-CN" dirty="0">
                <a:ea typeface="宋体" charset="-122"/>
              </a:rPr>
              <a:t> (few microseconds), erase is slower</a:t>
            </a:r>
          </a:p>
          <a:p>
            <a:pPr lvl="1"/>
            <a:r>
              <a:rPr lang="en-US" altLang="zh-CN" dirty="0">
                <a:ea typeface="宋体" charset="-122"/>
              </a:rPr>
              <a:t>Cost per unit of storage </a:t>
            </a:r>
            <a:r>
              <a:rPr lang="en-US" altLang="zh-CN" dirty="0" smtClean="0">
                <a:ea typeface="宋体" charset="-122"/>
              </a:rPr>
              <a:t>is lower than main memory, but </a:t>
            </a:r>
            <a:r>
              <a:rPr lang="en-US" altLang="zh-CN" dirty="0">
                <a:ea typeface="宋体" charset="-122"/>
              </a:rPr>
              <a:t>higher than </a:t>
            </a:r>
            <a:r>
              <a:rPr lang="en-US" altLang="zh-CN" dirty="0" smtClean="0">
                <a:ea typeface="宋体" charset="-122"/>
              </a:rPr>
              <a:t>magnetic-disk</a:t>
            </a:r>
            <a:endParaRPr lang="en-US" altLang="zh-CN" dirty="0">
              <a:ea typeface="宋体" charset="-122"/>
            </a:endParaRPr>
          </a:p>
          <a:p>
            <a:pPr lvl="1"/>
            <a:r>
              <a:rPr lang="en-US" altLang="zh-CN" dirty="0" smtClean="0">
                <a:ea typeface="宋体" charset="-122"/>
              </a:rPr>
              <a:t>Is replacing the magnetic-disk as the secondary storage.</a:t>
            </a:r>
            <a:endParaRPr lang="en-US" altLang="zh-CN" dirty="0">
              <a:ea typeface="宋体" charset="-122"/>
            </a:endParaRPr>
          </a:p>
          <a:p>
            <a:pPr lvl="1"/>
            <a:endParaRPr lang="en-US" altLang="zh-CN" dirty="0">
              <a:ea typeface="宋体" charset="-122"/>
            </a:endParaRPr>
          </a:p>
          <a:p>
            <a:pPr>
              <a:buFont typeface="Monotype Sorts" pitchFamily="2" charset="2"/>
              <a:buNone/>
            </a:pPr>
            <a:endParaRPr lang="en-US" altLang="zh-CN" dirty="0">
              <a:ea typeface="宋体"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US" altLang="zh-CN">
                <a:ea typeface="宋体" charset="-122"/>
              </a:rPr>
              <a:t>Some Physical Storage Media (Cont.)</a:t>
            </a:r>
          </a:p>
        </p:txBody>
      </p:sp>
      <p:sp>
        <p:nvSpPr>
          <p:cNvPr id="175107" name="Rectangle 3"/>
          <p:cNvSpPr>
            <a:spLocks noGrp="1" noChangeArrowheads="1"/>
          </p:cNvSpPr>
          <p:nvPr>
            <p:ph type="body" idx="1"/>
          </p:nvPr>
        </p:nvSpPr>
        <p:spPr>
          <a:xfrm>
            <a:off x="508000" y="936625"/>
            <a:ext cx="8128000" cy="5473700"/>
          </a:xfrm>
        </p:spPr>
        <p:txBody>
          <a:bodyPr/>
          <a:lstStyle/>
          <a:p>
            <a:pPr>
              <a:lnSpc>
                <a:spcPct val="90000"/>
              </a:lnSpc>
            </a:pPr>
            <a:r>
              <a:rPr lang="en-US" altLang="zh-CN" b="1" dirty="0">
                <a:solidFill>
                  <a:schemeClr val="tx2"/>
                </a:solidFill>
                <a:ea typeface="宋体" charset="-122"/>
              </a:rPr>
              <a:t>Magnetic-disk</a:t>
            </a:r>
          </a:p>
          <a:p>
            <a:pPr lvl="1">
              <a:lnSpc>
                <a:spcPct val="90000"/>
              </a:lnSpc>
            </a:pPr>
            <a:r>
              <a:rPr lang="en-US" altLang="zh-CN" dirty="0">
                <a:ea typeface="宋体" charset="-122"/>
              </a:rPr>
              <a:t>Data is stored on spinning disk, and read/written magnetically</a:t>
            </a:r>
          </a:p>
          <a:p>
            <a:pPr lvl="1">
              <a:lnSpc>
                <a:spcPct val="90000"/>
              </a:lnSpc>
            </a:pPr>
            <a:r>
              <a:rPr lang="en-US" altLang="zh-CN" dirty="0">
                <a:ea typeface="宋体" charset="-122"/>
              </a:rPr>
              <a:t>Primary medium for the long-term storage of data; typically stores entire database.</a:t>
            </a:r>
          </a:p>
          <a:p>
            <a:pPr lvl="1">
              <a:lnSpc>
                <a:spcPct val="90000"/>
              </a:lnSpc>
            </a:pPr>
            <a:r>
              <a:rPr lang="en-US" altLang="zh-CN" dirty="0">
                <a:ea typeface="宋体" charset="-122"/>
              </a:rPr>
              <a:t>Data must be moved from disk to main memory for access, and written back for storage</a:t>
            </a:r>
          </a:p>
          <a:p>
            <a:pPr lvl="2">
              <a:lnSpc>
                <a:spcPct val="90000"/>
              </a:lnSpc>
            </a:pPr>
            <a:r>
              <a:rPr lang="en-US" altLang="zh-CN" dirty="0">
                <a:ea typeface="宋体" charset="-122"/>
              </a:rPr>
              <a:t>Much slower access than main memory (more on this later)</a:t>
            </a:r>
          </a:p>
          <a:p>
            <a:pPr lvl="1">
              <a:lnSpc>
                <a:spcPct val="90000"/>
              </a:lnSpc>
            </a:pPr>
            <a:r>
              <a:rPr lang="en-US" altLang="zh-CN" b="1" dirty="0">
                <a:solidFill>
                  <a:schemeClr val="tx2"/>
                </a:solidFill>
                <a:ea typeface="宋体" charset="-122"/>
              </a:rPr>
              <a:t>direct-access</a:t>
            </a:r>
            <a:r>
              <a:rPr lang="en-US" altLang="zh-CN" dirty="0">
                <a:ea typeface="宋体" charset="-122"/>
              </a:rPr>
              <a:t> –  possible to read data on disk in any order, unlike magnetic tape</a:t>
            </a:r>
          </a:p>
          <a:p>
            <a:pPr lvl="1">
              <a:lnSpc>
                <a:spcPct val="90000"/>
              </a:lnSpc>
            </a:pPr>
            <a:r>
              <a:rPr lang="en-US" altLang="zh-CN" dirty="0">
                <a:ea typeface="宋体" charset="-122"/>
              </a:rPr>
              <a:t>Capacities range up to roughly </a:t>
            </a:r>
            <a:r>
              <a:rPr lang="en-US" altLang="zh-CN" dirty="0" smtClean="0">
                <a:ea typeface="宋体" charset="-122"/>
              </a:rPr>
              <a:t>10~100TB </a:t>
            </a:r>
            <a:r>
              <a:rPr lang="en-US" altLang="zh-CN" dirty="0">
                <a:ea typeface="宋体" charset="-122"/>
              </a:rPr>
              <a:t>currently</a:t>
            </a:r>
          </a:p>
          <a:p>
            <a:pPr lvl="2">
              <a:lnSpc>
                <a:spcPct val="90000"/>
              </a:lnSpc>
            </a:pPr>
            <a:r>
              <a:rPr lang="en-US" altLang="zh-CN" dirty="0">
                <a:ea typeface="宋体" charset="-122"/>
              </a:rPr>
              <a:t>Much larger capacity and cost/byte than main memory/flash memory</a:t>
            </a:r>
          </a:p>
          <a:p>
            <a:pPr lvl="2">
              <a:lnSpc>
                <a:spcPct val="90000"/>
              </a:lnSpc>
            </a:pPr>
            <a:r>
              <a:rPr lang="en-US" altLang="zh-CN" dirty="0">
                <a:ea typeface="宋体" charset="-122"/>
              </a:rPr>
              <a:t>Growing constantly and rapidly with technology improvements (factor of 2 to 3 every 2 years)</a:t>
            </a:r>
          </a:p>
          <a:p>
            <a:pPr lvl="1">
              <a:lnSpc>
                <a:spcPct val="90000"/>
              </a:lnSpc>
            </a:pPr>
            <a:r>
              <a:rPr lang="en-US" altLang="zh-CN" dirty="0">
                <a:ea typeface="宋体" charset="-122"/>
              </a:rPr>
              <a:t>Survives power failures and system crashes</a:t>
            </a:r>
          </a:p>
          <a:p>
            <a:pPr lvl="2">
              <a:lnSpc>
                <a:spcPct val="90000"/>
              </a:lnSpc>
            </a:pPr>
            <a:r>
              <a:rPr lang="en-US" altLang="zh-CN" dirty="0">
                <a:ea typeface="宋体" charset="-122"/>
              </a:rPr>
              <a:t>disk failure can destroy data, but is very rare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altLang="zh-CN">
                <a:ea typeface="宋体" charset="-122"/>
              </a:rPr>
              <a:t>Some Physical Storage Media (Cont.)</a:t>
            </a:r>
          </a:p>
        </p:txBody>
      </p:sp>
      <p:sp>
        <p:nvSpPr>
          <p:cNvPr id="176131" name="Rectangle 3"/>
          <p:cNvSpPr>
            <a:spLocks noGrp="1" noChangeArrowheads="1"/>
          </p:cNvSpPr>
          <p:nvPr>
            <p:ph type="body" idx="1"/>
          </p:nvPr>
        </p:nvSpPr>
        <p:spPr>
          <a:xfrm>
            <a:off x="546100" y="1114425"/>
            <a:ext cx="7848600" cy="4876800"/>
          </a:xfrm>
        </p:spPr>
        <p:txBody>
          <a:bodyPr/>
          <a:lstStyle/>
          <a:p>
            <a:r>
              <a:rPr lang="en-US" altLang="zh-CN" b="1">
                <a:solidFill>
                  <a:schemeClr val="tx2"/>
                </a:solidFill>
                <a:ea typeface="宋体" charset="-122"/>
              </a:rPr>
              <a:t>Optical storage</a:t>
            </a:r>
            <a:r>
              <a:rPr lang="en-US" altLang="zh-CN">
                <a:ea typeface="宋体" charset="-122"/>
              </a:rPr>
              <a:t> </a:t>
            </a:r>
          </a:p>
          <a:p>
            <a:pPr lvl="1"/>
            <a:r>
              <a:rPr lang="en-US" altLang="zh-CN">
                <a:ea typeface="宋体" charset="-122"/>
              </a:rPr>
              <a:t>non-volatile, data is read optically from a spinning disk using a laser </a:t>
            </a:r>
          </a:p>
          <a:p>
            <a:pPr lvl="1"/>
            <a:r>
              <a:rPr lang="en-US" altLang="zh-CN">
                <a:ea typeface="宋体" charset="-122"/>
              </a:rPr>
              <a:t>CD-ROM (640 MB) and DVD (4.7 to 17 GB) most popular forms</a:t>
            </a:r>
          </a:p>
          <a:p>
            <a:pPr lvl="1"/>
            <a:r>
              <a:rPr lang="en-US" altLang="zh-CN">
                <a:ea typeface="宋体" charset="-122"/>
              </a:rPr>
              <a:t>Write-one, read-many (WORM) optical disks used for archival storage (CD-R and DVD-R)</a:t>
            </a:r>
          </a:p>
          <a:p>
            <a:pPr lvl="1"/>
            <a:r>
              <a:rPr lang="en-US" altLang="zh-CN">
                <a:ea typeface="宋体" charset="-122"/>
              </a:rPr>
              <a:t>Multiple write versions also available (CD-RW, DVD-RW, and DVD-RAM)</a:t>
            </a:r>
          </a:p>
          <a:p>
            <a:pPr lvl="1"/>
            <a:r>
              <a:rPr lang="en-US" altLang="zh-CN">
                <a:ea typeface="宋体" charset="-122"/>
              </a:rPr>
              <a:t>Reads and writes are slower than with magnetic disk </a:t>
            </a:r>
          </a:p>
          <a:p>
            <a:pPr lvl="1"/>
            <a:r>
              <a:rPr lang="en-US" altLang="zh-CN" b="1">
                <a:solidFill>
                  <a:schemeClr val="tx2"/>
                </a:solidFill>
                <a:ea typeface="宋体" charset="-122"/>
              </a:rPr>
              <a:t>Juke-box</a:t>
            </a:r>
            <a:r>
              <a:rPr lang="en-US" altLang="zh-CN">
                <a:ea typeface="宋体" charset="-122"/>
              </a:rPr>
              <a:t> systems, with large numbers of removable disks, a few drives, and a mechanism for automatic loading/unloading of disks available for storing large volumes of data</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1026"/>
          <p:cNvSpPr>
            <a:spLocks noGrp="1" noChangeArrowheads="1"/>
          </p:cNvSpPr>
          <p:nvPr>
            <p:ph type="title"/>
          </p:nvPr>
        </p:nvSpPr>
        <p:spPr/>
        <p:txBody>
          <a:bodyPr/>
          <a:lstStyle/>
          <a:p>
            <a:r>
              <a:rPr lang="en-US" altLang="zh-CN">
                <a:ea typeface="宋体" charset="-122"/>
              </a:rPr>
              <a:t>Some Physical Storage Media (Cont.)</a:t>
            </a:r>
          </a:p>
        </p:txBody>
      </p:sp>
      <p:sp>
        <p:nvSpPr>
          <p:cNvPr id="251907" name="Rectangle 1027"/>
          <p:cNvSpPr>
            <a:spLocks noGrp="1" noChangeArrowheads="1"/>
          </p:cNvSpPr>
          <p:nvPr>
            <p:ph type="body" idx="1"/>
          </p:nvPr>
        </p:nvSpPr>
        <p:spPr/>
        <p:txBody>
          <a:bodyPr/>
          <a:lstStyle/>
          <a:p>
            <a:r>
              <a:rPr lang="en-US" altLang="zh-CN" b="1" dirty="0">
                <a:solidFill>
                  <a:schemeClr val="tx2"/>
                </a:solidFill>
                <a:ea typeface="宋体" charset="-122"/>
              </a:rPr>
              <a:t>Tape storage</a:t>
            </a:r>
            <a:r>
              <a:rPr lang="en-US" altLang="zh-CN" dirty="0">
                <a:solidFill>
                  <a:schemeClr val="tx2"/>
                </a:solidFill>
                <a:ea typeface="宋体" charset="-122"/>
              </a:rPr>
              <a:t> </a:t>
            </a:r>
          </a:p>
          <a:p>
            <a:pPr lvl="1"/>
            <a:r>
              <a:rPr lang="en-US" altLang="zh-CN" dirty="0">
                <a:ea typeface="宋体" charset="-122"/>
              </a:rPr>
              <a:t>non-volatile, used primarily for backup (to recover from disk failure), and for archival data</a:t>
            </a:r>
          </a:p>
          <a:p>
            <a:pPr lvl="1"/>
            <a:r>
              <a:rPr lang="en-US" altLang="zh-CN" b="1" dirty="0">
                <a:solidFill>
                  <a:schemeClr val="tx2"/>
                </a:solidFill>
                <a:ea typeface="宋体" charset="-122"/>
              </a:rPr>
              <a:t>sequential-access</a:t>
            </a:r>
            <a:r>
              <a:rPr lang="en-US" altLang="zh-CN" b="1" dirty="0">
                <a:ea typeface="宋体" charset="-122"/>
              </a:rPr>
              <a:t> </a:t>
            </a:r>
            <a:r>
              <a:rPr lang="en-US" altLang="zh-CN" dirty="0">
                <a:ea typeface="宋体" charset="-122"/>
              </a:rPr>
              <a:t>– much slower than disk </a:t>
            </a:r>
          </a:p>
          <a:p>
            <a:pPr lvl="1"/>
            <a:r>
              <a:rPr lang="en-US" altLang="zh-CN" dirty="0">
                <a:ea typeface="宋体" charset="-122"/>
              </a:rPr>
              <a:t>very high capacity (40 to 300 </a:t>
            </a:r>
            <a:r>
              <a:rPr lang="en-US" altLang="zh-CN" dirty="0" smtClean="0">
                <a:ea typeface="宋体" charset="-122"/>
              </a:rPr>
              <a:t>TB </a:t>
            </a:r>
            <a:r>
              <a:rPr lang="en-US" altLang="zh-CN" dirty="0">
                <a:ea typeface="宋体" charset="-122"/>
              </a:rPr>
              <a:t>tapes available)</a:t>
            </a:r>
          </a:p>
          <a:p>
            <a:pPr lvl="1"/>
            <a:r>
              <a:rPr lang="en-US" altLang="zh-CN" dirty="0">
                <a:ea typeface="宋体" charset="-122"/>
              </a:rPr>
              <a:t>tape can be removed from drive </a:t>
            </a:r>
            <a:r>
              <a:rPr lang="en-US" altLang="zh-CN" dirty="0">
                <a:ea typeface="宋体" charset="-122"/>
                <a:sym typeface="Symbol" pitchFamily="18" charset="2"/>
              </a:rPr>
              <a:t> storage costs </a:t>
            </a:r>
            <a:r>
              <a:rPr lang="en-US" altLang="zh-CN" dirty="0">
                <a:solidFill>
                  <a:srgbClr val="C00000"/>
                </a:solidFill>
                <a:ea typeface="宋体" charset="-122"/>
                <a:sym typeface="Symbol" pitchFamily="18" charset="2"/>
              </a:rPr>
              <a:t>much cheaper </a:t>
            </a:r>
            <a:r>
              <a:rPr lang="en-US" altLang="zh-CN" dirty="0">
                <a:ea typeface="宋体" charset="-122"/>
                <a:sym typeface="Symbol" pitchFamily="18" charset="2"/>
              </a:rPr>
              <a:t>than disk, but drives are expensive</a:t>
            </a:r>
          </a:p>
          <a:p>
            <a:pPr lvl="1"/>
            <a:r>
              <a:rPr lang="en-US" altLang="zh-CN" dirty="0">
                <a:ea typeface="宋体" charset="-122"/>
              </a:rPr>
              <a:t>Tape jukeboxes available for storing massive amounts of data </a:t>
            </a:r>
          </a:p>
          <a:p>
            <a:pPr lvl="2"/>
            <a:r>
              <a:rPr lang="en-US" altLang="zh-CN" i="1" dirty="0">
                <a:ea typeface="宋体" charset="-122"/>
              </a:rPr>
              <a:t>hundreds of terabytes (1 terabyte = 10</a:t>
            </a:r>
            <a:r>
              <a:rPr lang="en-US" altLang="zh-CN" sz="2000" i="1" baseline="30000" dirty="0">
                <a:ea typeface="宋体" charset="-122"/>
              </a:rPr>
              <a:t>9 </a:t>
            </a:r>
            <a:r>
              <a:rPr lang="en-US" altLang="zh-CN" i="1" dirty="0">
                <a:ea typeface="宋体" charset="-122"/>
              </a:rPr>
              <a:t>bytes) to even a petabyte (1 petabyte = 10</a:t>
            </a:r>
            <a:r>
              <a:rPr lang="en-US" altLang="zh-CN" sz="2000" i="1" baseline="30000" dirty="0">
                <a:ea typeface="宋体" charset="-122"/>
              </a:rPr>
              <a:t>12</a:t>
            </a:r>
            <a:r>
              <a:rPr lang="en-US" altLang="zh-CN" i="1" dirty="0">
                <a:ea typeface="宋体" charset="-122"/>
              </a:rPr>
              <a:t> bytes</a:t>
            </a:r>
            <a:r>
              <a:rPr lang="en-US" altLang="zh-CN" i="1" dirty="0" smtClean="0">
                <a:ea typeface="宋体" charset="-122"/>
              </a:rPr>
              <a:t>)    -----this was 10 years ago</a:t>
            </a:r>
          </a:p>
          <a:p>
            <a:pPr lvl="2"/>
            <a:endParaRPr lang="en-US" altLang="zh-CN" sz="2000" i="1" baseline="30000" dirty="0" smtClean="0">
              <a:ea typeface="宋体" charset="-122"/>
            </a:endParaRPr>
          </a:p>
          <a:p>
            <a:pPr lvl="2"/>
            <a:r>
              <a:rPr lang="en-US" altLang="zh-CN" i="1" dirty="0" smtClean="0">
                <a:solidFill>
                  <a:srgbClr val="000000"/>
                </a:solidFill>
                <a:ea typeface="宋体" charset="-122"/>
              </a:rPr>
              <a:t>hundreds of </a:t>
            </a:r>
            <a:r>
              <a:rPr lang="en-US" altLang="zh-CN" i="1" dirty="0" err="1" smtClean="0">
                <a:solidFill>
                  <a:srgbClr val="000000"/>
                </a:solidFill>
                <a:ea typeface="宋体" charset="-122"/>
              </a:rPr>
              <a:t>perabytes</a:t>
            </a:r>
            <a:r>
              <a:rPr lang="en-US" altLang="zh-CN" i="1" dirty="0" smtClean="0">
                <a:solidFill>
                  <a:srgbClr val="000000"/>
                </a:solidFill>
                <a:ea typeface="宋体" charset="-122"/>
              </a:rPr>
              <a:t> (1 </a:t>
            </a:r>
            <a:r>
              <a:rPr lang="en-US" altLang="zh-CN" i="1" dirty="0" err="1" smtClean="0">
                <a:solidFill>
                  <a:srgbClr val="000000"/>
                </a:solidFill>
                <a:ea typeface="宋体" charset="-122"/>
              </a:rPr>
              <a:t>perabyte</a:t>
            </a:r>
            <a:r>
              <a:rPr lang="en-US" altLang="zh-CN" i="1" dirty="0" smtClean="0">
                <a:solidFill>
                  <a:srgbClr val="000000"/>
                </a:solidFill>
                <a:ea typeface="宋体" charset="-122"/>
              </a:rPr>
              <a:t> = 1024 </a:t>
            </a:r>
            <a:r>
              <a:rPr lang="en-US" altLang="zh-CN" i="1" dirty="0" err="1" smtClean="0">
                <a:solidFill>
                  <a:srgbClr val="000000"/>
                </a:solidFill>
                <a:ea typeface="宋体" charset="-122"/>
              </a:rPr>
              <a:t>terabtyes</a:t>
            </a:r>
            <a:r>
              <a:rPr lang="en-US" altLang="zh-CN" i="1" dirty="0" smtClean="0">
                <a:solidFill>
                  <a:srgbClr val="000000"/>
                </a:solidFill>
                <a:ea typeface="宋体" charset="-122"/>
              </a:rPr>
              <a:t>) to even a Exabyte (1 </a:t>
            </a:r>
            <a:r>
              <a:rPr lang="en-US" altLang="zh-CN" i="1" dirty="0" err="1" smtClean="0">
                <a:solidFill>
                  <a:srgbClr val="000000"/>
                </a:solidFill>
                <a:ea typeface="宋体" charset="-122"/>
              </a:rPr>
              <a:t>exabyte</a:t>
            </a:r>
            <a:r>
              <a:rPr lang="en-US" altLang="zh-CN" i="1" dirty="0" smtClean="0">
                <a:solidFill>
                  <a:srgbClr val="000000"/>
                </a:solidFill>
                <a:ea typeface="宋体" charset="-122"/>
              </a:rPr>
              <a:t> = 1024 </a:t>
            </a:r>
            <a:r>
              <a:rPr lang="en-US" altLang="zh-CN" i="1" dirty="0" err="1" smtClean="0">
                <a:solidFill>
                  <a:srgbClr val="000000"/>
                </a:solidFill>
                <a:ea typeface="宋体" charset="-122"/>
              </a:rPr>
              <a:t>perabytes</a:t>
            </a:r>
            <a:r>
              <a:rPr lang="en-US" altLang="zh-CN" i="1" dirty="0" smtClean="0">
                <a:solidFill>
                  <a:srgbClr val="000000"/>
                </a:solidFill>
                <a:ea typeface="宋体" charset="-122"/>
              </a:rPr>
              <a:t>)     ----this is going to be very soon.</a:t>
            </a:r>
            <a:endParaRPr lang="en-US" altLang="zh-CN" i="1" dirty="0">
              <a:solidFill>
                <a:srgbClr val="000000"/>
              </a:solidFill>
              <a:ea typeface="宋体" charset="-122"/>
            </a:endParaRPr>
          </a:p>
          <a:p>
            <a:pPr lvl="2"/>
            <a:endParaRPr lang="en-US" altLang="zh-CN" sz="2000" i="1" baseline="30000" dirty="0" smtClean="0">
              <a:ea typeface="宋体" charset="-122"/>
            </a:endParaRPr>
          </a:p>
          <a:p>
            <a:endParaRPr lang="zh-CN" altLang="en-US" dirty="0">
              <a:ea typeface="宋体"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715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4437" y="1447826"/>
            <a:ext cx="5075950" cy="4304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7154" name="Rectangle 2"/>
          <p:cNvSpPr>
            <a:spLocks noGrp="1" noChangeArrowheads="1"/>
          </p:cNvSpPr>
          <p:nvPr>
            <p:ph type="title"/>
          </p:nvPr>
        </p:nvSpPr>
        <p:spPr/>
        <p:txBody>
          <a:bodyPr/>
          <a:lstStyle/>
          <a:p>
            <a:r>
              <a:rPr lang="en-US" altLang="zh-CN">
                <a:ea typeface="宋体" charset="-122"/>
              </a:rPr>
              <a:t>Storage Hierarchy</a:t>
            </a:r>
          </a:p>
        </p:txBody>
      </p:sp>
      <p:sp>
        <p:nvSpPr>
          <p:cNvPr id="2" name="矩形 1"/>
          <p:cNvSpPr/>
          <p:nvPr/>
        </p:nvSpPr>
        <p:spPr bwMode="auto">
          <a:xfrm>
            <a:off x="2452643" y="1307507"/>
            <a:ext cx="3794333" cy="1435694"/>
          </a:xfrm>
          <a:prstGeom prst="rect">
            <a:avLst/>
          </a:prstGeom>
          <a:noFill/>
          <a:ln w="19050" cap="flat" cmpd="sng" algn="ctr">
            <a:solidFill>
              <a:srgbClr val="C00000"/>
            </a:solidFill>
            <a:prstDash val="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Helvetica" pitchFamily="34" charset="0"/>
            </a:endParaRPr>
          </a:p>
        </p:txBody>
      </p:sp>
      <p:sp>
        <p:nvSpPr>
          <p:cNvPr id="7" name="矩形 6"/>
          <p:cNvSpPr/>
          <p:nvPr/>
        </p:nvSpPr>
        <p:spPr bwMode="auto">
          <a:xfrm>
            <a:off x="2033899" y="2911269"/>
            <a:ext cx="4691641" cy="1435694"/>
          </a:xfrm>
          <a:prstGeom prst="rect">
            <a:avLst/>
          </a:prstGeom>
          <a:noFill/>
          <a:ln w="19050" cap="flat" cmpd="sng" algn="ctr">
            <a:solidFill>
              <a:srgbClr val="C00000"/>
            </a:solidFill>
            <a:prstDash val="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Helvetica" pitchFamily="34" charset="0"/>
            </a:endParaRPr>
          </a:p>
        </p:txBody>
      </p:sp>
      <p:sp>
        <p:nvSpPr>
          <p:cNvPr id="8" name="矩形 7"/>
          <p:cNvSpPr/>
          <p:nvPr/>
        </p:nvSpPr>
        <p:spPr bwMode="auto">
          <a:xfrm>
            <a:off x="1451361" y="4493664"/>
            <a:ext cx="5898022" cy="1435694"/>
          </a:xfrm>
          <a:prstGeom prst="rect">
            <a:avLst/>
          </a:prstGeom>
          <a:noFill/>
          <a:ln w="19050" cap="flat" cmpd="sng" algn="ctr">
            <a:solidFill>
              <a:srgbClr val="C00000"/>
            </a:solidFill>
            <a:prstDash val="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Helvetica"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b-book">
  <a:themeElements>
    <a:clrScheme name="">
      <a:dk1>
        <a:srgbClr val="000000"/>
      </a:dk1>
      <a:lt1>
        <a:srgbClr val="CCECFF"/>
      </a:lt1>
      <a:dk2>
        <a:srgbClr val="CC3300"/>
      </a:dk2>
      <a:lt2>
        <a:srgbClr val="666699"/>
      </a:lt2>
      <a:accent1>
        <a:srgbClr val="FFCCCC"/>
      </a:accent1>
      <a:accent2>
        <a:srgbClr val="CCCC00"/>
      </a:accent2>
      <a:accent3>
        <a:srgbClr val="E2F4FF"/>
      </a:accent3>
      <a:accent4>
        <a:srgbClr val="000000"/>
      </a:accent4>
      <a:accent5>
        <a:srgbClr val="FFE2E2"/>
      </a:accent5>
      <a:accent6>
        <a:srgbClr val="B9B900"/>
      </a:accent6>
      <a:hlink>
        <a:srgbClr val="FF9900"/>
      </a:hlink>
      <a:folHlink>
        <a:srgbClr val="FF9933"/>
      </a:folHlink>
    </a:clrScheme>
    <a:fontScheme name="db-book">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Helvetica" pitchFamily="34" charset="0"/>
          </a:defRPr>
        </a:defPPr>
      </a:lstStyle>
    </a:lnDef>
  </a:objectDefaults>
  <a:extraClrSchemeLst>
    <a:extraClrScheme>
      <a:clrScheme name="db-book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book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book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C:\apps\Microsoft Office\Templates\Presentations\db-book.pot</Template>
  <TotalTime>17198</TotalTime>
  <Words>3849</Words>
  <Application>Microsoft Office PowerPoint</Application>
  <PresentationFormat>全屏显示(4:3)</PresentationFormat>
  <Paragraphs>374</Paragraphs>
  <Slides>44</Slides>
  <Notes>7</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44</vt:i4>
      </vt:variant>
    </vt:vector>
  </HeadingPairs>
  <TitlesOfParts>
    <vt:vector size="46" baseType="lpstr">
      <vt:lpstr>db-book</vt:lpstr>
      <vt:lpstr>Clip</vt:lpstr>
      <vt:lpstr>Storage and File Structure</vt:lpstr>
      <vt:lpstr>Physical Storage Medias</vt:lpstr>
      <vt:lpstr>Storage Hierarchy</vt:lpstr>
      <vt:lpstr>Some Physical Storage Media</vt:lpstr>
      <vt:lpstr>Some Physical Storage Media (Cont.)</vt:lpstr>
      <vt:lpstr>Some Physical Storage Media (Cont.)</vt:lpstr>
      <vt:lpstr>Some Physical Storage Media (Cont.)</vt:lpstr>
      <vt:lpstr>Some Physical Storage Media (Cont.)</vt:lpstr>
      <vt:lpstr>Storage Hierarchy</vt:lpstr>
      <vt:lpstr>Magnetic Hard Disk Mechanism</vt:lpstr>
      <vt:lpstr>Magnetic Disks</vt:lpstr>
      <vt:lpstr>Magnetic Disks (Cont.)</vt:lpstr>
      <vt:lpstr>Disk Subsystem</vt:lpstr>
      <vt:lpstr>Performance Measures of Disks</vt:lpstr>
      <vt:lpstr>Performance Measures (Cont.)</vt:lpstr>
      <vt:lpstr>Optimization of Disk-Block Access</vt:lpstr>
      <vt:lpstr>Optimization of Disk Block Access (Cont.)</vt:lpstr>
      <vt:lpstr>Optimization of Disk Block Access (Cont.)</vt:lpstr>
      <vt:lpstr>Flash Storage</vt:lpstr>
      <vt:lpstr>RAID</vt:lpstr>
      <vt:lpstr> Why RAID?</vt:lpstr>
      <vt:lpstr>HOW RAID?</vt:lpstr>
      <vt:lpstr>RAID Level 5</vt:lpstr>
      <vt:lpstr>Choice of RAID Level</vt:lpstr>
      <vt:lpstr>File Organization</vt:lpstr>
      <vt:lpstr>Fixed-Length Records</vt:lpstr>
      <vt:lpstr>Deleting record 3 and compacting</vt:lpstr>
      <vt:lpstr>Deleting record 3 and moving last record</vt:lpstr>
      <vt:lpstr>Free Lists</vt:lpstr>
      <vt:lpstr>Variable-Length Records</vt:lpstr>
      <vt:lpstr>Structure of Variable-Length Record</vt:lpstr>
      <vt:lpstr>Slotted Page Structure</vt:lpstr>
      <vt:lpstr>Restriction of record size</vt:lpstr>
      <vt:lpstr>Organization of Records in Files</vt:lpstr>
      <vt:lpstr>Sequential File Organization</vt:lpstr>
      <vt:lpstr>Sequential File Organization (Cont.)</vt:lpstr>
      <vt:lpstr>Multitable Clustering File Organization</vt:lpstr>
      <vt:lpstr>Multitable Clustering File Organization (cont.)</vt:lpstr>
      <vt:lpstr>Storage Buffer Management</vt:lpstr>
      <vt:lpstr>Buffer Manager</vt:lpstr>
      <vt:lpstr>Buffer-Replacement Policies</vt:lpstr>
      <vt:lpstr>Buffer-Replacement Policies (Cont.)</vt:lpstr>
      <vt:lpstr>Data Dictionary</vt:lpstr>
      <vt:lpstr>Data Dictionary Storage</vt:lpstr>
    </vt:vector>
  </TitlesOfParts>
  <Company>Lucent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dc:title>
  <dc:creator>Marilyn Turnamian</dc:creator>
  <cp:lastModifiedBy>Zhou Bo</cp:lastModifiedBy>
  <cp:revision>277</cp:revision>
  <cp:lastPrinted>1999-06-28T19:27:31Z</cp:lastPrinted>
  <dcterms:created xsi:type="dcterms:W3CDTF">2000-02-23T18:58:38Z</dcterms:created>
  <dcterms:modified xsi:type="dcterms:W3CDTF">2020-04-23T00:32:47Z</dcterms:modified>
</cp:coreProperties>
</file>