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2"/>
  </p:notesMasterIdLst>
  <p:handoutMasterIdLst>
    <p:handoutMasterId r:id="rId13"/>
  </p:handoutMasterIdLst>
  <p:sldIdLst>
    <p:sldId id="521" r:id="rId2"/>
    <p:sldId id="522" r:id="rId3"/>
    <p:sldId id="529" r:id="rId4"/>
    <p:sldId id="463" r:id="rId5"/>
    <p:sldId id="496" r:id="rId6"/>
    <p:sldId id="507" r:id="rId7"/>
    <p:sldId id="499" r:id="rId8"/>
    <p:sldId id="489" r:id="rId9"/>
    <p:sldId id="490" r:id="rId10"/>
    <p:sldId id="50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8080"/>
    <a:srgbClr val="FF3300"/>
    <a:srgbClr val="FF9966"/>
    <a:srgbClr val="FF9933"/>
    <a:srgbClr val="757E30"/>
    <a:srgbClr val="CC00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9522" autoAdjust="0"/>
  </p:normalViewPr>
  <p:slideViewPr>
    <p:cSldViewPr>
      <p:cViewPr varScale="1">
        <p:scale>
          <a:sx n="60" d="100"/>
          <a:sy n="60" d="100"/>
        </p:scale>
        <p:origin x="145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fld id="{E675ABD4-CC44-554F-AC12-96D42DD99E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3366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fld id="{03EF2F99-BBD3-114C-A681-67E33ED4BA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9007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</p:grpSp>
      <p:sp>
        <p:nvSpPr>
          <p:cNvPr id="43624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3624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0F45C5-2507-F24A-9B7D-6C4F747138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33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5F2F6-B878-604A-82AC-B2BA6054A05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26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12FAA4-36AF-DC46-AD61-55AADEB06BC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33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9EBB4-2ADF-AA44-93DE-78A3E2CC11B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43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0A81CB-5A8F-C54C-9F0B-923FA75898A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23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C767C-C9E2-304D-963E-485CA516D46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90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6F7F04-76D5-004E-9B89-D4B5821ECBB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79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6CC1A-DB1C-BC4F-8996-DF4FC55CC87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1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80C711-9EDB-DC4C-AA68-646EF520E91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33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BC49A0-568F-0B46-95FB-80C30168BF7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200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9BF4B-C035-B441-A637-C8BEC44CAD8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17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charset="0"/>
              </a:defRPr>
            </a:lvl1pPr>
          </a:lstStyle>
          <a:p>
            <a:fld id="{A9099776-E3AE-8C46-AE08-581E58BBA03B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3520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0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0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0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0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1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1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1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1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0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3521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C450D2AD-2044-4A82-832F-14B57870B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47050" cy="955675"/>
          </a:xfrm>
        </p:spPr>
        <p:txBody>
          <a:bodyPr/>
          <a:lstStyle/>
          <a:p>
            <a:r>
              <a:rPr lang="en-US" altLang="zh-CN" sz="3600"/>
              <a:t>12.1.3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文本文件和二进制文件</a:t>
            </a:r>
            <a:r>
              <a:rPr lang="zh-CN" altLang="en-US"/>
              <a:t> </a:t>
            </a:r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8470DA6D-181A-4E10-A055-3D36E0144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60575"/>
            <a:ext cx="8507413" cy="4065588"/>
          </a:xfrm>
        </p:spPr>
        <p:txBody>
          <a:bodyPr/>
          <a:lstStyle/>
          <a:p>
            <a:pPr marL="88900" indent="-88900">
              <a:buFont typeface="Wingdings" panose="05000000000000000000" pitchFamily="2" charset="2"/>
              <a:buNone/>
            </a:pPr>
            <a:r>
              <a:rPr lang="zh-CN" altLang="en-US" sz="2800" dirty="0"/>
              <a:t>Ｃ语言中的文件是数据流</a:t>
            </a:r>
            <a:r>
              <a:rPr lang="en-US" altLang="zh-CN" sz="2800" dirty="0"/>
              <a:t>(</a:t>
            </a:r>
            <a:r>
              <a:rPr lang="zh-CN" altLang="en-US" sz="2800" dirty="0"/>
              <a:t>由一个个的字节数据组成</a:t>
            </a:r>
            <a:r>
              <a:rPr lang="en-US" altLang="zh-CN" sz="2800" dirty="0"/>
              <a:t>)</a:t>
            </a:r>
          </a:p>
          <a:p>
            <a:pPr marL="88900" indent="-88900">
              <a:buFont typeface="Wingdings" panose="05000000000000000000" pitchFamily="2" charset="2"/>
              <a:buNone/>
            </a:pPr>
            <a:r>
              <a:rPr lang="zh-CN" altLang="en-US" sz="2800" dirty="0"/>
              <a:t>文件的两种数据形式：</a:t>
            </a:r>
          </a:p>
          <a:p>
            <a:pPr marL="387350" lvl="1" indent="-107950"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ASCII</a:t>
            </a:r>
            <a:r>
              <a:rPr lang="zh-CN" altLang="en-US" sz="2400" dirty="0">
                <a:solidFill>
                  <a:schemeClr val="bg2"/>
                </a:solidFill>
              </a:rPr>
              <a:t>码</a:t>
            </a:r>
            <a:r>
              <a:rPr lang="zh-CN" altLang="en-US" sz="2400" dirty="0"/>
              <a:t> （文本文件 </a:t>
            </a:r>
            <a:r>
              <a:rPr lang="en-US" altLang="zh-CN" sz="2400" dirty="0"/>
              <a:t>text stream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CC0066"/>
                </a:solidFill>
              </a:rPr>
              <a:t>字符流</a:t>
            </a:r>
          </a:p>
          <a:p>
            <a:pPr marL="387350" lvl="1" indent="-107950"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二进制码（二进制文件 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binary stream</a:t>
            </a:r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）二进制流</a:t>
            </a:r>
          </a:p>
          <a:p>
            <a:pPr marL="387350" lvl="1" indent="-107950">
              <a:buFont typeface="Wingdings" panose="05000000000000000000" pitchFamily="2" charset="2"/>
              <a:buNone/>
            </a:pPr>
            <a:r>
              <a:rPr lang="zh-CN" altLang="en-US" sz="2400" dirty="0"/>
              <a:t>       二进制文件是直接把内存数据以二进制形式保存。</a:t>
            </a:r>
          </a:p>
          <a:p>
            <a:pPr marL="88900" indent="-8890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例如，整数</a:t>
            </a:r>
            <a:r>
              <a:rPr lang="en-US" altLang="zh-CN" sz="2800" dirty="0"/>
              <a:t>1234</a:t>
            </a:r>
          </a:p>
          <a:p>
            <a:pPr marL="387350" lvl="1" indent="-107950"/>
            <a:r>
              <a:rPr lang="zh-CN" altLang="en-US" sz="2400" dirty="0"/>
              <a:t>文本文件保存：</a:t>
            </a:r>
            <a:r>
              <a:rPr lang="en-US" altLang="zh-CN" sz="2400" dirty="0"/>
              <a:t>49 50 51 52 </a:t>
            </a: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个字符）</a:t>
            </a:r>
          </a:p>
          <a:p>
            <a:pPr marL="387350" lvl="1" indent="-107950"/>
            <a:r>
              <a:rPr lang="zh-CN" altLang="en-US" sz="2400" dirty="0"/>
              <a:t>二进制文件保存： </a:t>
            </a:r>
            <a:r>
              <a:rPr lang="en-US" altLang="zh-CN" sz="2400" dirty="0"/>
              <a:t>04D2 </a:t>
            </a:r>
            <a:r>
              <a:rPr lang="zh-CN" altLang="en-US" sz="2400" dirty="0"/>
              <a:t>（</a:t>
            </a:r>
            <a:r>
              <a:rPr lang="en-US" altLang="zh-CN" sz="2400" dirty="0"/>
              <a:t>1234</a:t>
            </a:r>
            <a:r>
              <a:rPr lang="zh-CN" altLang="en-US" sz="2400" dirty="0"/>
              <a:t>的二进制数）</a:t>
            </a:r>
          </a:p>
        </p:txBody>
      </p:sp>
      <p:grpSp>
        <p:nvGrpSpPr>
          <p:cNvPr id="457732" name="Group 4">
            <a:extLst>
              <a:ext uri="{FF2B5EF4-FFF2-40B4-BE49-F238E27FC236}">
                <a16:creationId xmlns:a16="http://schemas.microsoft.com/office/drawing/2014/main" id="{72EFFA22-A144-4B1A-B966-A358A92EC95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412875"/>
            <a:ext cx="8424863" cy="479425"/>
            <a:chOff x="919" y="3821"/>
            <a:chExt cx="4452" cy="302"/>
          </a:xfrm>
        </p:grpSpPr>
        <p:sp>
          <p:nvSpPr>
            <p:cNvPr id="457733" name="Rectangle 5">
              <a:extLst>
                <a:ext uri="{FF2B5EF4-FFF2-40B4-BE49-F238E27FC236}">
                  <a16:creationId xmlns:a16="http://schemas.microsoft.com/office/drawing/2014/main" id="{2F6A62F0-0009-4DB4-B5C6-229065AE4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3821"/>
              <a:ext cx="188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734" name="Rectangle 6">
              <a:extLst>
                <a:ext uri="{FF2B5EF4-FFF2-40B4-BE49-F238E27FC236}">
                  <a16:creationId xmlns:a16="http://schemas.microsoft.com/office/drawing/2014/main" id="{3A7F86ED-A5D4-4062-BAD3-AD89EE04C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840"/>
              <a:ext cx="337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35" name="Rectangle 7">
              <a:extLst>
                <a:ext uri="{FF2B5EF4-FFF2-40B4-BE49-F238E27FC236}">
                  <a16:creationId xmlns:a16="http://schemas.microsoft.com/office/drawing/2014/main" id="{06CD8594-845F-4402-99BF-1EDD022F6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3881"/>
              <a:ext cx="4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36" name="Rectangle 8">
              <a:extLst>
                <a:ext uri="{FF2B5EF4-FFF2-40B4-BE49-F238E27FC236}">
                  <a16:creationId xmlns:a16="http://schemas.microsoft.com/office/drawing/2014/main" id="{7863165A-C2FF-42DE-913E-04DDC5150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840"/>
              <a:ext cx="629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 . . . . . . .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37" name="Rectangle 9">
              <a:extLst>
                <a:ext uri="{FF2B5EF4-FFF2-40B4-BE49-F238E27FC236}">
                  <a16:creationId xmlns:a16="http://schemas.microsoft.com/office/drawing/2014/main" id="{6748AA99-3DEE-403E-9E4E-78A4ED863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3821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738" name="Rectangle 10">
              <a:extLst>
                <a:ext uri="{FF2B5EF4-FFF2-40B4-BE49-F238E27FC236}">
                  <a16:creationId xmlns:a16="http://schemas.microsoft.com/office/drawing/2014/main" id="{ACEC5670-CDAD-410C-92BF-2BFB082A8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" y="3845"/>
              <a:ext cx="365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39" name="Rectangle 11">
              <a:extLst>
                <a:ext uri="{FF2B5EF4-FFF2-40B4-BE49-F238E27FC236}">
                  <a16:creationId xmlns:a16="http://schemas.microsoft.com/office/drawing/2014/main" id="{22378DB8-C904-4D90-9258-38AD056A6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3821"/>
              <a:ext cx="516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740" name="Rectangle 12">
              <a:extLst>
                <a:ext uri="{FF2B5EF4-FFF2-40B4-BE49-F238E27FC236}">
                  <a16:creationId xmlns:a16="http://schemas.microsoft.com/office/drawing/2014/main" id="{B6C714F7-1E96-453E-83E3-C0A9FAD7F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3847"/>
              <a:ext cx="337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41" name="Rectangle 13">
              <a:extLst>
                <a:ext uri="{FF2B5EF4-FFF2-40B4-BE49-F238E27FC236}">
                  <a16:creationId xmlns:a16="http://schemas.microsoft.com/office/drawing/2014/main" id="{7462D2BB-9F41-4278-B198-4AFA0612C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3823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742" name="Rectangle 14">
              <a:extLst>
                <a:ext uri="{FF2B5EF4-FFF2-40B4-BE49-F238E27FC236}">
                  <a16:creationId xmlns:a16="http://schemas.microsoft.com/office/drawing/2014/main" id="{2F4A16F2-7A0F-428C-AC62-43279C05D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849"/>
              <a:ext cx="337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43" name="Rectangle 15">
              <a:extLst>
                <a:ext uri="{FF2B5EF4-FFF2-40B4-BE49-F238E27FC236}">
                  <a16:creationId xmlns:a16="http://schemas.microsoft.com/office/drawing/2014/main" id="{90B38213-E147-4BF7-B025-B5BDD0D34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3821"/>
              <a:ext cx="516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744" name="Rectangle 16">
              <a:extLst>
                <a:ext uri="{FF2B5EF4-FFF2-40B4-BE49-F238E27FC236}">
                  <a16:creationId xmlns:a16="http://schemas.microsoft.com/office/drawing/2014/main" id="{3B466B25-1417-4CD7-83F0-C758C0D10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3845"/>
              <a:ext cx="337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45" name="Rectangle 17">
              <a:extLst>
                <a:ext uri="{FF2B5EF4-FFF2-40B4-BE49-F238E27FC236}">
                  <a16:creationId xmlns:a16="http://schemas.microsoft.com/office/drawing/2014/main" id="{929B998F-A6C4-4209-9208-EA78A551E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3821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746" name="Rectangle 18">
              <a:extLst>
                <a:ext uri="{FF2B5EF4-FFF2-40B4-BE49-F238E27FC236}">
                  <a16:creationId xmlns:a16="http://schemas.microsoft.com/office/drawing/2014/main" id="{8C373769-9C4D-4069-88BD-550229674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3845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uiExpand="1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>
            <a:extLst>
              <a:ext uri="{FF2B5EF4-FFF2-40B4-BE49-F238E27FC236}">
                <a16:creationId xmlns:a16="http://schemas.microsoft.com/office/drawing/2014/main" id="{52715683-4322-49FE-9269-C9AC9A519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8263" y="188913"/>
            <a:ext cx="3673475" cy="1027112"/>
          </a:xfrm>
        </p:spPr>
        <p:txBody>
          <a:bodyPr/>
          <a:lstStyle/>
          <a:p>
            <a:r>
              <a:rPr lang="zh-CN" altLang="en-US" sz="4000"/>
              <a:t>例</a:t>
            </a:r>
            <a:r>
              <a:rPr lang="en-US" altLang="zh-CN" sz="4000"/>
              <a:t>12-4</a:t>
            </a:r>
            <a:r>
              <a:rPr lang="zh-CN" altLang="en-US" sz="4000"/>
              <a:t>源程序</a:t>
            </a:r>
            <a:endParaRPr lang="en-US" altLang="zh-CN" sz="4000"/>
          </a:p>
        </p:txBody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BD9745E7-E955-44B7-82B0-835C98012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137525" cy="659765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dirty="0"/>
              <a:t>/*</a:t>
            </a:r>
            <a:r>
              <a:rPr lang="zh-CN" altLang="en-US" sz="1600" dirty="0"/>
              <a:t>校验用户信息的合法性，成功返回</a:t>
            </a:r>
            <a:r>
              <a:rPr lang="en-US" altLang="zh-CN" sz="1600" dirty="0"/>
              <a:t>1</a:t>
            </a:r>
            <a:r>
              <a:rPr lang="zh-CN" altLang="en-US" sz="1600" dirty="0"/>
              <a:t>，否则返回</a:t>
            </a:r>
            <a:r>
              <a:rPr lang="en-US" altLang="zh-CN" sz="1600" dirty="0"/>
              <a:t>0*/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zh-CN" sz="1600" dirty="0" err="1"/>
              <a:t>checkUserValid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struct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sysuser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psu</a:t>
            </a:r>
            <a:r>
              <a:rPr lang="en-US" altLang="zh-CN" sz="1600" dirty="0"/>
              <a:t>)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dirty="0"/>
              <a:t>{    FILE *</a:t>
            </a:r>
            <a:r>
              <a:rPr lang="en-US" altLang="zh-CN" sz="1600" dirty="0" err="1"/>
              <a:t>fp</a:t>
            </a:r>
            <a:r>
              <a:rPr lang="en-US" altLang="zh-CN" sz="1600" dirty="0"/>
              <a:t>;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[30], usr1[30], </a:t>
            </a:r>
            <a:r>
              <a:rPr lang="en-US" altLang="zh-CN" sz="1600" dirty="0" err="1"/>
              <a:t>pwd</a:t>
            </a:r>
            <a:r>
              <a:rPr lang="en-US" altLang="zh-CN" sz="1600" dirty="0"/>
              <a:t>[10];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zh-CN" sz="1600" dirty="0"/>
              <a:t> check=0;            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/*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</a:rPr>
              <a:t>检查结果变量，初始化为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0*/</a:t>
            </a:r>
          </a:p>
          <a:p>
            <a:pPr>
              <a:lnSpc>
                <a:spcPct val="80000"/>
              </a:lnSpc>
              <a:spcAft>
                <a:spcPct val="20000"/>
              </a:spcAft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/*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</a:rPr>
              <a:t>连接生成待校验字符串*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strcpy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psu</a:t>
            </a:r>
            <a:r>
              <a:rPr lang="en-US" altLang="zh-CN" sz="1600" dirty="0"/>
              <a:t>-&gt;username);    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/*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</a:rPr>
              <a:t>复制</a:t>
            </a:r>
            <a:r>
              <a:rPr lang="en-US" altLang="zh-CN" sz="1600" dirty="0" err="1">
                <a:solidFill>
                  <a:schemeClr val="accent3">
                    <a:lumMod val="65000"/>
                  </a:schemeClr>
                </a:solidFill>
              </a:rPr>
              <a:t>psu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-&gt;username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</a:rPr>
              <a:t>到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usr1 */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strcpy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pwd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psu</a:t>
            </a:r>
            <a:r>
              <a:rPr lang="en-US" altLang="zh-CN" sz="1600" dirty="0"/>
              <a:t>-&gt;password);   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/*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</a:rPr>
              <a:t>复制</a:t>
            </a:r>
            <a:r>
              <a:rPr lang="en-US" altLang="zh-CN" sz="1600" dirty="0" err="1">
                <a:solidFill>
                  <a:schemeClr val="accent3">
                    <a:lumMod val="65000"/>
                  </a:schemeClr>
                </a:solidFill>
              </a:rPr>
              <a:t>psu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-&gt;password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</a:rPr>
              <a:t>到</a:t>
            </a:r>
            <a:r>
              <a:rPr lang="en-US" altLang="zh-CN" sz="1600" dirty="0" err="1">
                <a:solidFill>
                  <a:schemeClr val="accent3">
                    <a:lumMod val="65000"/>
                  </a:schemeClr>
                </a:solidFill>
              </a:rPr>
              <a:t>pwd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 */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dirty="0"/>
              <a:t>    encrypt(</a:t>
            </a:r>
            <a:r>
              <a:rPr lang="en-US" altLang="zh-CN" sz="1600" dirty="0" err="1"/>
              <a:t>pwd</a:t>
            </a:r>
            <a:r>
              <a:rPr lang="en-US" altLang="zh-CN" sz="1600" dirty="0"/>
              <a:t>);              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/*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</a:rPr>
              <a:t>调用例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12-2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</a:rPr>
              <a:t>的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encrypt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</a:rPr>
              <a:t>对密码进行加密*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None/>
            </a:pP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/*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</a:rPr>
              <a:t>连接</a:t>
            </a:r>
            <a:r>
              <a:rPr lang="en-US" altLang="zh-CN" sz="1600" dirty="0" err="1">
                <a:solidFill>
                  <a:schemeClr val="accent3">
                    <a:lumMod val="65000"/>
                  </a:schemeClr>
                </a:solidFill>
              </a:rPr>
              <a:t>usr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</a:rPr>
              <a:t>、空格、</a:t>
            </a:r>
            <a:r>
              <a:rPr lang="en-US" altLang="zh-CN" sz="1600" dirty="0" err="1">
                <a:solidFill>
                  <a:schemeClr val="accent3">
                    <a:lumMod val="65000"/>
                  </a:schemeClr>
                </a:solidFill>
              </a:rPr>
              <a:t>pwd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</a:rPr>
              <a:t>和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\n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</a:rPr>
              <a:t>构成新字符串</a:t>
            </a:r>
            <a:r>
              <a:rPr lang="en-US" altLang="zh-CN" sz="1600" dirty="0" err="1">
                <a:solidFill>
                  <a:schemeClr val="accent3">
                    <a:lumMod val="65000"/>
                  </a:schemeClr>
                </a:solidFill>
              </a:rPr>
              <a:t>usr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</a:rPr>
              <a:t>，用于在文件中逐行检查*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strcat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, " "); </a:t>
            </a:r>
            <a:r>
              <a:rPr lang="en-US" altLang="zh-CN" sz="1600" dirty="0" err="1"/>
              <a:t>strcat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usr,pwd</a:t>
            </a:r>
            <a:r>
              <a:rPr lang="en-US" altLang="zh-CN" sz="1600" dirty="0"/>
              <a:t>); </a:t>
            </a:r>
            <a:r>
              <a:rPr lang="en-US" altLang="zh-CN" sz="1600" dirty="0" err="1"/>
              <a:t>strcat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,"\n");                </a:t>
            </a:r>
          </a:p>
          <a:p>
            <a:pPr>
              <a:lnSpc>
                <a:spcPct val="80000"/>
              </a:lnSpc>
              <a:spcAft>
                <a:spcPct val="20000"/>
              </a:spcAft>
              <a:buNone/>
            </a:pP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if</a:t>
            </a:r>
            <a:r>
              <a:rPr lang="en-US" altLang="zh-CN" sz="1600" dirty="0"/>
              <a:t>((</a:t>
            </a:r>
            <a:r>
              <a:rPr lang="en-US" altLang="zh-CN" sz="1600" dirty="0" err="1">
                <a:solidFill>
                  <a:srgbClr val="CC0066"/>
                </a:solidFill>
              </a:rPr>
              <a:t>fp</a:t>
            </a:r>
            <a:r>
              <a:rPr lang="en-US" altLang="zh-CN" sz="1600" dirty="0">
                <a:solidFill>
                  <a:srgbClr val="CC0066"/>
                </a:solidFill>
              </a:rPr>
              <a:t>=</a:t>
            </a:r>
            <a:r>
              <a:rPr lang="en-US" altLang="zh-CN" sz="1600" dirty="0" err="1">
                <a:solidFill>
                  <a:srgbClr val="CC0066"/>
                </a:solidFill>
              </a:rPr>
              <a:t>fopen</a:t>
            </a:r>
            <a:r>
              <a:rPr lang="en-US" altLang="zh-CN" sz="1600" dirty="0">
                <a:solidFill>
                  <a:srgbClr val="CC0066"/>
                </a:solidFill>
              </a:rPr>
              <a:t>("f12-2.txt",    "</a:t>
            </a:r>
            <a:r>
              <a:rPr lang="en-US" altLang="zh-CN" sz="1600" dirty="0">
                <a:solidFill>
                  <a:srgbClr val="FF0000"/>
                </a:solidFill>
              </a:rPr>
              <a:t>r</a:t>
            </a:r>
            <a:r>
              <a:rPr lang="en-US" altLang="zh-CN" sz="1600" dirty="0">
                <a:solidFill>
                  <a:srgbClr val="CC0066"/>
                </a:solidFill>
              </a:rPr>
              <a:t>“    )</a:t>
            </a:r>
            <a:r>
              <a:rPr lang="en-US" altLang="zh-CN" sz="1600" dirty="0"/>
              <a:t>)==NULL){ 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/*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</a:rPr>
              <a:t>打开文件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"f12-2.txt"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</a:rPr>
              <a:t>读入*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/</a:t>
            </a:r>
            <a:endParaRPr lang="en-US" altLang="zh-CN" sz="1600" dirty="0"/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("File open error!\n");     exit(0);    }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/*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</a:rPr>
              <a:t>从文件读入用户信息数据，遍历判断是否存在*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altLang="zh-CN" sz="1600" dirty="0"/>
              <a:t>( !</a:t>
            </a:r>
            <a:r>
              <a:rPr lang="en-US" altLang="zh-CN" sz="1600" dirty="0" err="1"/>
              <a:t>feof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fp</a:t>
            </a:r>
            <a:r>
              <a:rPr lang="en-US" altLang="zh-CN" sz="1600" dirty="0"/>
              <a:t>) ){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>
                <a:solidFill>
                  <a:srgbClr val="CC0066"/>
                </a:solidFill>
              </a:rPr>
              <a:t>fgets</a:t>
            </a:r>
            <a:r>
              <a:rPr lang="en-US" altLang="zh-CN" sz="1600" dirty="0">
                <a:solidFill>
                  <a:srgbClr val="CC0066"/>
                </a:solidFill>
              </a:rPr>
              <a:t>(usr1, 30, </a:t>
            </a:r>
            <a:r>
              <a:rPr lang="en-US" altLang="zh-CN" sz="1600" dirty="0" err="1">
                <a:solidFill>
                  <a:srgbClr val="CC0066"/>
                </a:solidFill>
              </a:rPr>
              <a:t>fp</a:t>
            </a:r>
            <a:r>
              <a:rPr lang="en-US" altLang="zh-CN" sz="1600" dirty="0">
                <a:solidFill>
                  <a:srgbClr val="CC0066"/>
                </a:solidFill>
              </a:rPr>
              <a:t>)</a:t>
            </a:r>
            <a:r>
              <a:rPr lang="en-US" altLang="zh-CN" sz="1600" dirty="0"/>
              <a:t>;                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/*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</a:rPr>
              <a:t>读入一行用户信息作为一个字符串到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usr1*/</a:t>
            </a:r>
          </a:p>
          <a:p>
            <a:pPr>
              <a:lnSpc>
                <a:spcPct val="80000"/>
              </a:lnSpc>
              <a:spcAft>
                <a:spcPct val="20000"/>
              </a:spcAft>
              <a:buNone/>
            </a:pPr>
            <a:r>
              <a:rPr lang="en-US" altLang="zh-CN" sz="1600" dirty="0"/>
              <a:t>        </a:t>
            </a: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strcmp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, usr1)==0 ){    </a:t>
            </a:r>
          </a:p>
          <a:p>
            <a:pPr>
              <a:lnSpc>
                <a:spcPct val="80000"/>
              </a:lnSpc>
              <a:spcAft>
                <a:spcPct val="20000"/>
              </a:spcAft>
              <a:buNone/>
            </a:pP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            /*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</a:rPr>
              <a:t>比较判断</a:t>
            </a:r>
            <a:r>
              <a:rPr lang="en-US" altLang="zh-CN" sz="1600" dirty="0" err="1">
                <a:solidFill>
                  <a:schemeClr val="accent3">
                    <a:lumMod val="65000"/>
                  </a:schemeClr>
                </a:solidFill>
              </a:rPr>
              <a:t>usr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</a:rPr>
              <a:t>与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usr1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</a:rPr>
              <a:t>是否相同*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dirty="0"/>
              <a:t>            check=1; </a:t>
            </a: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break</a:t>
            </a:r>
            <a:r>
              <a:rPr lang="en-US" altLang="zh-CN" sz="1600" dirty="0"/>
              <a:t>;   }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dirty="0"/>
              <a:t>    }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CC0066"/>
                </a:solidFill>
              </a:rPr>
              <a:t>fclose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fp</a:t>
            </a:r>
            <a:r>
              <a:rPr lang="en-US" altLang="zh-CN" sz="1600" dirty="0"/>
              <a:t>)){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("Can not close the file!\n"); exit(0);  }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 /*</a:t>
            </a:r>
            <a:r>
              <a:rPr lang="zh-CN" altLang="en-US" sz="1600" dirty="0">
                <a:solidFill>
                  <a:schemeClr val="accent3">
                    <a:lumMod val="65000"/>
                  </a:schemeClr>
                </a:solidFill>
              </a:rPr>
              <a:t>关闭文件*</a:t>
            </a:r>
            <a:r>
              <a:rPr lang="en-US" altLang="zh-CN" sz="1600" dirty="0">
                <a:solidFill>
                  <a:schemeClr val="accent3">
                    <a:lumMod val="65000"/>
                  </a:schemeClr>
                </a:solidFill>
              </a:rPr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altLang="zh-CN" sz="1600" dirty="0"/>
              <a:t> check;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376AE7-5996-4751-8417-A6EE929C27B7}"/>
              </a:ext>
            </a:extLst>
          </p:cNvPr>
          <p:cNvSpPr txBox="1"/>
          <p:nvPr/>
        </p:nvSpPr>
        <p:spPr>
          <a:xfrm>
            <a:off x="2771800" y="3374509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“</a:t>
            </a:r>
            <a:r>
              <a:rPr lang="en-US" altLang="zh-CN" b="1" dirty="0" err="1">
                <a:solidFill>
                  <a:srgbClr val="FF0000"/>
                </a:solidFill>
              </a:rPr>
              <a:t>rb</a:t>
            </a:r>
            <a:r>
              <a:rPr lang="en-US" altLang="zh-CN" b="1" dirty="0">
                <a:solidFill>
                  <a:srgbClr val="FF0000"/>
                </a:solidFill>
              </a:rPr>
              <a:t>”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7B8F78-F36F-444E-A388-8175450BE109}"/>
              </a:ext>
            </a:extLst>
          </p:cNvPr>
          <p:cNvSpPr txBox="1"/>
          <p:nvPr/>
        </p:nvSpPr>
        <p:spPr>
          <a:xfrm>
            <a:off x="611560" y="4599336"/>
            <a:ext cx="69127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fread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su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en-US" altLang="zh-CN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sizeof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su</a:t>
            </a:r>
            <a:r>
              <a:rPr lang="en-US" altLang="zh-CN" b="1" dirty="0">
                <a:solidFill>
                  <a:srgbClr val="FF0000"/>
                </a:solidFill>
              </a:rPr>
              <a:t>), 1, </a:t>
            </a:r>
            <a:r>
              <a:rPr lang="en-US" altLang="zh-CN" b="1" dirty="0" err="1">
                <a:solidFill>
                  <a:srgbClr val="FF0000"/>
                </a:solidFill>
              </a:rPr>
              <a:t>fp</a:t>
            </a:r>
            <a:r>
              <a:rPr lang="en-US" altLang="zh-CN" b="1" dirty="0">
                <a:solidFill>
                  <a:srgbClr val="FF0000"/>
                </a:solidFill>
              </a:rPr>
              <a:t>);  </a:t>
            </a:r>
            <a:r>
              <a:rPr lang="en-US" altLang="zh-CN" b="1" dirty="0"/>
              <a:t>/* </a:t>
            </a:r>
            <a:r>
              <a:rPr lang="zh-CN" altLang="en-US" b="1" dirty="0"/>
              <a:t>读入一个结构数据 *</a:t>
            </a:r>
            <a:r>
              <a:rPr lang="en-US" altLang="zh-CN" b="1" dirty="0"/>
              <a:t>/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61F43F-1F70-4BB6-B795-6C4F565209F2}"/>
              </a:ext>
            </a:extLst>
          </p:cNvPr>
          <p:cNvSpPr txBox="1"/>
          <p:nvPr/>
        </p:nvSpPr>
        <p:spPr>
          <a:xfrm>
            <a:off x="395536" y="1639630"/>
            <a:ext cx="25202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struct </a:t>
            </a:r>
            <a:r>
              <a:rPr lang="en-US" altLang="zh-CN" dirty="0" err="1">
                <a:solidFill>
                  <a:srgbClr val="FF0000"/>
                </a:solidFill>
              </a:rPr>
              <a:t>sysuser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b="1" dirty="0" err="1">
                <a:solidFill>
                  <a:srgbClr val="FF0000"/>
                </a:solidFill>
              </a:rPr>
              <a:t>su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309FAB-7BE9-4D81-B975-58923723C2AB}"/>
              </a:ext>
            </a:extLst>
          </p:cNvPr>
          <p:cNvSpPr txBox="1"/>
          <p:nvPr/>
        </p:nvSpPr>
        <p:spPr>
          <a:xfrm>
            <a:off x="370708" y="2833018"/>
            <a:ext cx="66495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zh-CN" altLang="en-US" sz="1600" dirty="0">
                <a:solidFill>
                  <a:srgbClr val="FF0000"/>
                </a:solidFill>
              </a:rPr>
              <a:t>* 不需要拼接字符串 *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</a:p>
          <a:p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0228F2-D238-43E9-9C9D-B502688DA759}"/>
              </a:ext>
            </a:extLst>
          </p:cNvPr>
          <p:cNvSpPr txBox="1"/>
          <p:nvPr/>
        </p:nvSpPr>
        <p:spPr>
          <a:xfrm>
            <a:off x="611560" y="4942909"/>
            <a:ext cx="81375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if(</a:t>
            </a:r>
            <a:r>
              <a:rPr lang="en-US" altLang="zh-CN" b="1" dirty="0" err="1">
                <a:solidFill>
                  <a:srgbClr val="FF0000"/>
                </a:solidFill>
              </a:rPr>
              <a:t>strcmp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su.username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</a:rPr>
              <a:t>usr</a:t>
            </a:r>
            <a:r>
              <a:rPr lang="en-US" altLang="zh-CN" b="1" dirty="0">
                <a:solidFill>
                  <a:srgbClr val="FF0000"/>
                </a:solidFill>
              </a:rPr>
              <a:t>)==0 &amp;&amp; </a:t>
            </a:r>
            <a:r>
              <a:rPr lang="en-US" altLang="zh-CN" b="1" dirty="0" err="1">
                <a:solidFill>
                  <a:srgbClr val="FF0000"/>
                </a:solidFill>
              </a:rPr>
              <a:t>strcmp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su.password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</a:rPr>
              <a:t>pwd</a:t>
            </a:r>
            <a:r>
              <a:rPr lang="en-US" altLang="zh-CN" b="1" dirty="0">
                <a:solidFill>
                  <a:srgbClr val="FF0000"/>
                </a:solidFill>
              </a:rPr>
              <a:t>)==0)</a:t>
            </a:r>
            <a:r>
              <a:rPr lang="en-US" altLang="zh-CN" b="1" dirty="0"/>
              <a:t>{  </a:t>
            </a:r>
          </a:p>
          <a:p>
            <a:r>
              <a:rPr lang="en-US" altLang="zh-CN" b="1" dirty="0"/>
              <a:t> /* </a:t>
            </a:r>
            <a:r>
              <a:rPr lang="zh-CN" altLang="en-US" b="1" dirty="0"/>
              <a:t>比较用户名和密码 *</a:t>
            </a:r>
            <a:r>
              <a:rPr lang="en-US" altLang="zh-CN" b="1" dirty="0"/>
              <a:t>/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DBC43ED5-7542-4D40-B278-40DE11202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8688" y="304800"/>
            <a:ext cx="6694487" cy="820738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缓冲文件与文件类型指针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8755" name="Rectangle 3">
            <a:extLst>
              <a:ext uri="{FF2B5EF4-FFF2-40B4-BE49-F238E27FC236}">
                <a16:creationId xmlns:a16="http://schemas.microsoft.com/office/drawing/2014/main" id="{E98721D4-4334-4C63-ABAF-FF911EF34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1524000"/>
          </a:xfrm>
        </p:spPr>
        <p:txBody>
          <a:bodyPr/>
          <a:lstStyle/>
          <a:p>
            <a:pPr marL="387350" lvl="1" indent="-10795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用文件指针指示文件缓冲区中具体读写的位置</a:t>
            </a:r>
          </a:p>
          <a:p>
            <a:pPr marL="387350" lvl="1" indent="-10795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</a:rPr>
              <a:t>FILE</a:t>
            </a:r>
            <a:r>
              <a:rPr lang="en-US" altLang="zh-CN"/>
              <a:t>   *</a:t>
            </a:r>
            <a:r>
              <a:rPr lang="en-US" altLang="zh-CN">
                <a:solidFill>
                  <a:schemeClr val="bg2"/>
                </a:solidFill>
              </a:rPr>
              <a:t>fp</a:t>
            </a:r>
            <a:r>
              <a:rPr lang="en-US" altLang="zh-CN"/>
              <a:t>;</a:t>
            </a:r>
            <a:endParaRPr lang="en-US" altLang="zh-CN" sz="2000">
              <a:solidFill>
                <a:srgbClr val="0000FF"/>
              </a:solidFill>
            </a:endParaRPr>
          </a:p>
        </p:txBody>
      </p:sp>
      <p:grpSp>
        <p:nvGrpSpPr>
          <p:cNvPr id="458756" name="Group 4">
            <a:extLst>
              <a:ext uri="{FF2B5EF4-FFF2-40B4-BE49-F238E27FC236}">
                <a16:creationId xmlns:a16="http://schemas.microsoft.com/office/drawing/2014/main" id="{2E0778CC-3FFD-43CF-9CD6-0B69FC4FCE0F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286000"/>
            <a:ext cx="6858000" cy="1897063"/>
            <a:chOff x="960" y="1440"/>
            <a:chExt cx="4320" cy="1195"/>
          </a:xfrm>
        </p:grpSpPr>
        <p:sp>
          <p:nvSpPr>
            <p:cNvPr id="458757" name="AutoShape 5">
              <a:extLst>
                <a:ext uri="{FF2B5EF4-FFF2-40B4-BE49-F238E27FC236}">
                  <a16:creationId xmlns:a16="http://schemas.microsoft.com/office/drawing/2014/main" id="{5DA15688-475D-4713-A1B0-0D378EBC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28"/>
              <a:ext cx="768" cy="866"/>
            </a:xfrm>
            <a:prstGeom prst="can">
              <a:avLst>
                <a:gd name="adj" fmla="val 28190"/>
              </a:avLst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58" name="AutoShape 6">
              <a:extLst>
                <a:ext uri="{FF2B5EF4-FFF2-40B4-BE49-F238E27FC236}">
                  <a16:creationId xmlns:a16="http://schemas.microsoft.com/office/drawing/2014/main" id="{F183C6C8-4CFA-4458-8D78-F9B21E7F3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160"/>
              <a:ext cx="1008" cy="192"/>
            </a:xfrm>
            <a:prstGeom prst="leftRightArrow">
              <a:avLst>
                <a:gd name="adj1" fmla="val 50000"/>
                <a:gd name="adj2" fmla="val 105000"/>
              </a:avLst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59" name="AutoShape 7">
              <a:extLst>
                <a:ext uri="{FF2B5EF4-FFF2-40B4-BE49-F238E27FC236}">
                  <a16:creationId xmlns:a16="http://schemas.microsoft.com/office/drawing/2014/main" id="{F7D3C67E-01A4-491F-9F54-98840678C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24"/>
              <a:ext cx="912" cy="144"/>
            </a:xfrm>
            <a:prstGeom prst="leftRightArrow">
              <a:avLst>
                <a:gd name="adj1" fmla="val 50000"/>
                <a:gd name="adj2" fmla="val 126667"/>
              </a:avLst>
            </a:prstGeom>
            <a:solidFill>
              <a:srgbClr val="FF99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60" name="Text Box 8">
              <a:extLst>
                <a:ext uri="{FF2B5EF4-FFF2-40B4-BE49-F238E27FC236}">
                  <a16:creationId xmlns:a16="http://schemas.microsoft.com/office/drawing/2014/main" id="{033EC37D-D6CB-4118-89CC-6FB193500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739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8761" name="Text Box 9">
              <a:extLst>
                <a:ext uri="{FF2B5EF4-FFF2-40B4-BE49-F238E27FC236}">
                  <a16:creationId xmlns:a16="http://schemas.microsoft.com/office/drawing/2014/main" id="{65446F05-FB30-4B59-B2BB-F46C06A36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34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8762" name="Text Box 10">
              <a:extLst>
                <a:ext uri="{FF2B5EF4-FFF2-40B4-BE49-F238E27FC236}">
                  <a16:creationId xmlns:a16="http://schemas.microsoft.com/office/drawing/2014/main" id="{C0550A89-EDF2-41B6-B05D-07A632AC4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42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458763" name="Text Box 11">
              <a:extLst>
                <a:ext uri="{FF2B5EF4-FFF2-40B4-BE49-F238E27FC236}">
                  <a16:creationId xmlns:a16="http://schemas.microsoft.com/office/drawing/2014/main" id="{649B3E80-DD58-48A2-8BD8-92B84D69F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76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缓冲器</a:t>
              </a:r>
            </a:p>
          </p:txBody>
        </p:sp>
        <p:sp>
          <p:nvSpPr>
            <p:cNvPr id="458764" name="Text Box 12">
              <a:extLst>
                <a:ext uri="{FF2B5EF4-FFF2-40B4-BE49-F238E27FC236}">
                  <a16:creationId xmlns:a16="http://schemas.microsoft.com/office/drawing/2014/main" id="{83879552-E306-48D0-94B8-91EFEB17C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52"/>
              <a:ext cx="768" cy="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latin typeface="Times New Roman" panose="02020603050405020304" pitchFamily="18" charset="0"/>
                </a:rPr>
                <a:t>512</a:t>
              </a:r>
              <a:r>
                <a:rPr kumimoji="1" lang="zh-CN" altLang="en-US" sz="2200" b="1">
                  <a:latin typeface="Times New Roman" panose="02020603050405020304" pitchFamily="18" charset="0"/>
                </a:rPr>
                <a:t>字节</a:t>
              </a:r>
            </a:p>
          </p:txBody>
        </p:sp>
        <p:sp>
          <p:nvSpPr>
            <p:cNvPr id="458765" name="Text Box 13">
              <a:extLst>
                <a:ext uri="{FF2B5EF4-FFF2-40B4-BE49-F238E27FC236}">
                  <a16:creationId xmlns:a16="http://schemas.microsoft.com/office/drawing/2014/main" id="{2AA6C945-A63C-4148-800C-CD6D6D26C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53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458766" name="Text Box 14">
              <a:extLst>
                <a:ext uri="{FF2B5EF4-FFF2-40B4-BE49-F238E27FC236}">
                  <a16:creationId xmlns:a16="http://schemas.microsoft.com/office/drawing/2014/main" id="{41C63005-858E-4302-A236-197244198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1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文件</a:t>
              </a:r>
            </a:p>
          </p:txBody>
        </p:sp>
        <p:sp>
          <p:nvSpPr>
            <p:cNvPr id="458767" name="Text Box 15">
              <a:extLst>
                <a:ext uri="{FF2B5EF4-FFF2-40B4-BE49-F238E27FC236}">
                  <a16:creationId xmlns:a16="http://schemas.microsoft.com/office/drawing/2014/main" id="{79D11DA3-7140-4A20-92B6-1BAA2ABFE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440"/>
              <a:ext cx="81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400" b="1">
                  <a:latin typeface="Times New Roman" panose="02020603050405020304" pitchFamily="18" charset="0"/>
                </a:rPr>
                <a:t>由操作系统自动完成</a:t>
              </a:r>
            </a:p>
          </p:txBody>
        </p:sp>
        <p:sp>
          <p:nvSpPr>
            <p:cNvPr id="458768" name="Text Box 16">
              <a:extLst>
                <a:ext uri="{FF2B5EF4-FFF2-40B4-BE49-F238E27FC236}">
                  <a16:creationId xmlns:a16="http://schemas.microsoft.com/office/drawing/2014/main" id="{80CB53E6-F092-4AD4-9B8C-0ACFA71EC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968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程序控制</a:t>
              </a:r>
            </a:p>
          </p:txBody>
        </p:sp>
      </p:grpSp>
      <p:sp>
        <p:nvSpPr>
          <p:cNvPr id="458769" name="Text Box 17">
            <a:extLst>
              <a:ext uri="{FF2B5EF4-FFF2-40B4-BE49-F238E27FC236}">
                <a16:creationId xmlns:a16="http://schemas.microsoft.com/office/drawing/2014/main" id="{81E7DE47-B7CA-4481-BA7D-B0263A277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28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</a:rPr>
              <a:t>fp</a:t>
            </a:r>
          </a:p>
        </p:txBody>
      </p:sp>
      <p:sp>
        <p:nvSpPr>
          <p:cNvPr id="458770" name="Rectangle 18">
            <a:extLst>
              <a:ext uri="{FF2B5EF4-FFF2-40B4-BE49-F238E27FC236}">
                <a16:creationId xmlns:a16="http://schemas.microsoft.com/office/drawing/2014/main" id="{AEBD8D68-BD1B-4A54-930B-D100DAD68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95800"/>
            <a:ext cx="80010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幼圆" pitchFamily="49" charset="-122"/>
              <a:buNone/>
            </a:pPr>
            <a:r>
              <a:rPr kumimoji="1" lang="zh-CN" altLang="en-US" sz="2800" b="1">
                <a:sym typeface="Webdings" panose="05030102010509060703" pitchFamily="18" charset="2"/>
              </a:rPr>
              <a:t>同时使用多个文件时，每个文件都有缓冲区，用不同的文件指针分别指示。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9" grpId="0" autoUpdateAnimBg="0"/>
      <p:bldP spid="45877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EC4A8F3A-3D6A-45EF-A125-D700ED06C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12.1.7 </a:t>
            </a:r>
            <a:r>
              <a:rPr lang="zh-CN" altLang="en-US"/>
              <a:t>文件处理步骤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CDCE8125-8B6B-4A31-895D-6D72588D1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四个步骤：</a:t>
            </a:r>
          </a:p>
          <a:p>
            <a:pPr lvl="1"/>
            <a:r>
              <a:rPr lang="zh-CN" altLang="en-US"/>
              <a:t>① 定义文件指针</a:t>
            </a:r>
          </a:p>
          <a:p>
            <a:pPr lvl="1"/>
            <a:r>
              <a:rPr lang="zh-CN" altLang="en-US"/>
              <a:t>② 打开文件：文件指针指向磁盘文件缓冲区</a:t>
            </a:r>
          </a:p>
          <a:p>
            <a:pPr lvl="1"/>
            <a:r>
              <a:rPr lang="zh-CN" altLang="en-US"/>
              <a:t>③ 文件处理：文件读写操作</a:t>
            </a:r>
          </a:p>
          <a:p>
            <a:pPr lvl="1"/>
            <a:r>
              <a:rPr lang="zh-CN" altLang="en-US"/>
              <a:t>④ 关闭文件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21E6E9-B23F-444E-9D02-FE700D917930}"/>
              </a:ext>
            </a:extLst>
          </p:cNvPr>
          <p:cNvSpPr/>
          <p:nvPr/>
        </p:nvSpPr>
        <p:spPr bwMode="auto">
          <a:xfrm>
            <a:off x="4716016" y="2996952"/>
            <a:ext cx="1008112" cy="230425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396292" name="Object 4">
            <a:extLst>
              <a:ext uri="{FF2B5EF4-FFF2-40B4-BE49-F238E27FC236}">
                <a16:creationId xmlns:a16="http://schemas.microsoft.com/office/drawing/2014/main" id="{FABED28D-AA9D-43F3-9219-33D97810B5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205038"/>
          <a:ext cx="7924800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文档" r:id="rId3" imgW="5532162" imgH="2210222" progId="Word.Document.8">
                  <p:embed/>
                </p:oleObj>
              </mc:Choice>
              <mc:Fallback>
                <p:oleObj name="文档" r:id="rId3" imgW="5532162" imgH="2210222" progId="Word.Document.8">
                  <p:embed/>
                  <p:pic>
                    <p:nvPicPr>
                      <p:cNvPr id="396292" name="Object 4">
                        <a:extLst>
                          <a:ext uri="{FF2B5EF4-FFF2-40B4-BE49-F238E27FC236}">
                            <a16:creationId xmlns:a16="http://schemas.microsoft.com/office/drawing/2014/main" id="{FABED28D-AA9D-43F3-9219-33D97810B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05038"/>
                        <a:ext cx="7924800" cy="357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290" name="Rectangle 2">
            <a:extLst>
              <a:ext uri="{FF2B5EF4-FFF2-40B4-BE49-F238E27FC236}">
                <a16:creationId xmlns:a16="http://schemas.microsoft.com/office/drawing/2014/main" id="{9916EE17-3A8C-4F78-A00B-51765D1CC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4163" y="333375"/>
            <a:ext cx="3467100" cy="739775"/>
          </a:xfrm>
        </p:spPr>
        <p:txBody>
          <a:bodyPr/>
          <a:lstStyle/>
          <a:p>
            <a:r>
              <a:rPr lang="zh-CN" altLang="en-US" sz="4000"/>
              <a:t>文件打开方式</a:t>
            </a:r>
          </a:p>
        </p:txBody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58E94792-075B-486C-833C-BC466B839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692150"/>
            <a:ext cx="5040312" cy="11525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000" dirty="0" err="1">
                <a:solidFill>
                  <a:srgbClr val="CC0066"/>
                </a:solidFill>
              </a:rPr>
              <a:t>fp</a:t>
            </a:r>
            <a:r>
              <a:rPr lang="en-US" altLang="zh-CN" sz="3000" dirty="0">
                <a:solidFill>
                  <a:srgbClr val="CC0066"/>
                </a:solidFill>
              </a:rPr>
              <a:t>=</a:t>
            </a:r>
            <a:r>
              <a:rPr lang="en-US" altLang="zh-CN" sz="3000" dirty="0" err="1">
                <a:solidFill>
                  <a:srgbClr val="CC0066"/>
                </a:solidFill>
              </a:rPr>
              <a:t>fopen</a:t>
            </a:r>
            <a:r>
              <a:rPr lang="en-US" altLang="zh-CN" sz="3000" dirty="0">
                <a:solidFill>
                  <a:srgbClr val="CC0066"/>
                </a:solidFill>
              </a:rPr>
              <a:t>("f12-2.txt","</a:t>
            </a:r>
            <a:r>
              <a:rPr lang="en-US" altLang="zh-CN" sz="3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wb</a:t>
            </a:r>
            <a:r>
              <a:rPr lang="en-US" altLang="zh-CN" sz="3000" dirty="0">
                <a:solidFill>
                  <a:srgbClr val="CC0066"/>
                </a:solidFill>
              </a:rPr>
              <a:t>")</a:t>
            </a:r>
            <a:endParaRPr lang="zh-CN" altLang="en-US" dirty="0">
              <a:solidFill>
                <a:srgbClr val="CC0066"/>
              </a:solidFill>
            </a:endParaRPr>
          </a:p>
          <a:p>
            <a:r>
              <a:rPr lang="zh-CN" altLang="en-US" dirty="0"/>
              <a:t>文件打开方式参数表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F3C771F1-B421-4C0E-8142-C35662A6F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137525" cy="863600"/>
          </a:xfrm>
        </p:spPr>
        <p:txBody>
          <a:bodyPr/>
          <a:lstStyle/>
          <a:p>
            <a:r>
              <a:rPr lang="zh-CN" altLang="en-US" sz="4000"/>
              <a:t>文件读写函数</a:t>
            </a: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4F6E7121-E084-46EA-8199-92603851C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07375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字符读写函数</a:t>
            </a:r>
            <a:r>
              <a:rPr lang="en-US" altLang="zh-CN" dirty="0"/>
              <a:t>: </a:t>
            </a:r>
            <a:r>
              <a:rPr lang="en-US" altLang="zh-CN" dirty="0" err="1"/>
              <a:t>fgetc</a:t>
            </a:r>
            <a:r>
              <a:rPr lang="en-US" altLang="zh-CN" dirty="0"/>
              <a:t>() / </a:t>
            </a:r>
            <a:r>
              <a:rPr lang="en-US" altLang="zh-CN" dirty="0" err="1"/>
              <a:t>fputc</a:t>
            </a:r>
            <a:r>
              <a:rPr lang="en-US" altLang="zh-CN" dirty="0"/>
              <a:t>()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字符串读写函数：</a:t>
            </a:r>
            <a:r>
              <a:rPr lang="en-US" altLang="zh-CN" dirty="0" err="1"/>
              <a:t>fputs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en-US" altLang="zh-CN" dirty="0" err="1"/>
              <a:t>fgets</a:t>
            </a:r>
            <a:r>
              <a:rPr lang="en-US" altLang="zh-CN" dirty="0"/>
              <a:t>()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格式化读写函数：</a:t>
            </a:r>
            <a:r>
              <a:rPr lang="en-US" altLang="zh-CN" dirty="0" err="1"/>
              <a:t>fscanf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en-US" altLang="zh-CN" dirty="0" err="1"/>
              <a:t>fprintf</a:t>
            </a:r>
            <a:r>
              <a:rPr lang="en-US" altLang="zh-CN" dirty="0"/>
              <a:t>()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二进制读写函数：</a:t>
            </a: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fread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()/ </a:t>
            </a: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fwrite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()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/>
              <a:t>其他相关函数：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检测文件结尾函数</a:t>
            </a:r>
            <a:r>
              <a:rPr lang="en-US" altLang="zh-CN" dirty="0" err="1"/>
              <a:t>feof</a:t>
            </a:r>
            <a:r>
              <a:rPr lang="en-US" altLang="zh-CN" dirty="0"/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检测文件读写出错函数</a:t>
            </a:r>
            <a:r>
              <a:rPr lang="en-US" altLang="zh-CN" dirty="0" err="1"/>
              <a:t>ferror</a:t>
            </a:r>
            <a:r>
              <a:rPr lang="en-US" altLang="zh-CN" dirty="0"/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清除末尾标志和出错标志函数</a:t>
            </a:r>
            <a:r>
              <a:rPr lang="en-US" altLang="zh-CN" dirty="0" err="1"/>
              <a:t>clearerr</a:t>
            </a:r>
            <a:r>
              <a:rPr lang="en-US" altLang="zh-CN" dirty="0"/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文件定位的函数</a:t>
            </a:r>
            <a:r>
              <a:rPr lang="en-US" altLang="zh-CN" dirty="0" err="1"/>
              <a:t>fseek</a:t>
            </a:r>
            <a:r>
              <a:rPr lang="en-US" altLang="zh-CN" dirty="0"/>
              <a:t>() </a:t>
            </a:r>
            <a:r>
              <a:rPr lang="zh-CN" altLang="en-US" dirty="0"/>
              <a:t>、</a:t>
            </a:r>
            <a:r>
              <a:rPr lang="en-US" altLang="zh-CN" dirty="0"/>
              <a:t>rewind() </a:t>
            </a:r>
            <a:r>
              <a:rPr lang="zh-CN" altLang="en-US" dirty="0"/>
              <a:t>、</a:t>
            </a:r>
            <a:r>
              <a:rPr lang="en-US" altLang="zh-CN" dirty="0" err="1"/>
              <a:t>ftell</a:t>
            </a:r>
            <a:r>
              <a:rPr lang="en-US" altLang="zh-CN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>
            <a:extLst>
              <a:ext uri="{FF2B5EF4-FFF2-40B4-BE49-F238E27FC236}">
                <a16:creationId xmlns:a16="http://schemas.microsoft.com/office/drawing/2014/main" id="{E4F3936F-FE35-411A-8303-D69EFAA1E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70788" cy="739775"/>
          </a:xfrm>
        </p:spPr>
        <p:txBody>
          <a:bodyPr/>
          <a:lstStyle/>
          <a:p>
            <a:r>
              <a:rPr lang="en-US" altLang="zh-CN" sz="3200"/>
              <a:t>4. </a:t>
            </a:r>
            <a:r>
              <a:rPr lang="zh-CN" altLang="en-US" sz="3200"/>
              <a:t>数据块读写</a:t>
            </a:r>
            <a:r>
              <a:rPr lang="en-US" altLang="zh-CN" sz="3200"/>
              <a:t>fread()</a:t>
            </a:r>
            <a:r>
              <a:rPr lang="zh-CN" altLang="en-US" sz="3200"/>
              <a:t>和</a:t>
            </a:r>
            <a:r>
              <a:rPr lang="en-US" altLang="zh-CN" sz="3200"/>
              <a:t>fwrite()</a:t>
            </a:r>
            <a:endParaRPr lang="zh-CN" altLang="en-US" sz="3200"/>
          </a:p>
        </p:txBody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06504C13-DD8D-4B3B-BDA2-79D0B5A01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640762" cy="5589587"/>
          </a:xfrm>
        </p:spPr>
        <p:txBody>
          <a:bodyPr/>
          <a:lstStyle/>
          <a:p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fread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(buffer, size, count, </a:t>
            </a: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fp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/>
              <a:t>从二进制文件中读入一个数据块到变量</a:t>
            </a:r>
          </a:p>
          <a:p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fwrite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(buffer, size, count, </a:t>
            </a: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fp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/>
              <a:t>向二进制文件中写入一个数据块			</a:t>
            </a:r>
            <a:endParaRPr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altLang="zh-CN" dirty="0"/>
              <a:t>buffer</a:t>
            </a:r>
            <a:r>
              <a:rPr lang="zh-CN" altLang="en-US" dirty="0"/>
              <a:t>：指针，表示存放数据的首地址；</a:t>
            </a:r>
          </a:p>
          <a:p>
            <a:pPr lvl="1"/>
            <a:r>
              <a:rPr lang="en-US" altLang="zh-CN" dirty="0"/>
              <a:t>size</a:t>
            </a:r>
            <a:r>
              <a:rPr lang="zh-CN" altLang="en-US" dirty="0"/>
              <a:t>：数据块的字节数</a:t>
            </a:r>
          </a:p>
          <a:p>
            <a:pPr lvl="1"/>
            <a:r>
              <a:rPr lang="en-US" altLang="zh-CN" dirty="0"/>
              <a:t>count</a:t>
            </a:r>
            <a:r>
              <a:rPr lang="zh-CN" altLang="en-US" dirty="0"/>
              <a:t>：要读写的数据块块数</a:t>
            </a:r>
          </a:p>
          <a:p>
            <a:pPr lvl="1"/>
            <a:r>
              <a:rPr lang="en-US" altLang="zh-CN" dirty="0" err="1"/>
              <a:t>fp</a:t>
            </a:r>
            <a:r>
              <a:rPr lang="zh-CN" altLang="en-US" dirty="0"/>
              <a:t>：文件指针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>
            <a:extLst>
              <a:ext uri="{FF2B5EF4-FFF2-40B4-BE49-F238E27FC236}">
                <a16:creationId xmlns:a16="http://schemas.microsoft.com/office/drawing/2014/main" id="{B915118F-6E39-4114-9F89-4CDB1942C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8820150" cy="4465637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例</a:t>
            </a:r>
            <a:r>
              <a:rPr lang="en-US" altLang="zh-CN" sz="2800" dirty="0"/>
              <a:t>12-2</a:t>
            </a:r>
            <a:r>
              <a:rPr lang="zh-CN" altLang="en-US" sz="2800" dirty="0"/>
              <a:t>的</a:t>
            </a:r>
            <a:r>
              <a:rPr lang="en-US" altLang="zh-CN" sz="2800" dirty="0"/>
              <a:t>f12-2.txt</a:t>
            </a:r>
            <a:r>
              <a:rPr lang="zh-CN" altLang="en-US" sz="2800" dirty="0"/>
              <a:t>文件（文本文件）保存着系统用户信息，编写一个函数</a:t>
            </a:r>
            <a:r>
              <a:rPr lang="en-US" altLang="zh-CN" sz="2800" dirty="0" err="1"/>
              <a:t>checkUserValid</a:t>
            </a:r>
            <a:r>
              <a:rPr lang="en-US" altLang="zh-CN" sz="2800" dirty="0"/>
              <a:t>()</a:t>
            </a:r>
            <a:r>
              <a:rPr lang="zh-CN" altLang="en-US" sz="2800" dirty="0"/>
              <a:t>用于登录系统时校验用户的合法性。检查方法是</a:t>
            </a:r>
            <a:r>
              <a:rPr lang="en-US" altLang="zh-CN" sz="2800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400" dirty="0"/>
              <a:t>在程序运行时，主程序</a:t>
            </a:r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输入用户名和密码</a:t>
            </a:r>
            <a:r>
              <a:rPr lang="zh-CN" altLang="en-US" sz="2400" dirty="0"/>
              <a:t>，然后调用一个函数检验。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400" dirty="0"/>
              <a:t>定义</a:t>
            </a:r>
            <a:r>
              <a:rPr lang="en-US" altLang="zh-CN" sz="2400" dirty="0" err="1"/>
              <a:t>checkUserValid</a:t>
            </a:r>
            <a:r>
              <a:rPr lang="en-US" altLang="zh-CN" sz="2400" dirty="0"/>
              <a:t>()</a:t>
            </a:r>
            <a:r>
              <a:rPr lang="zh-CN" altLang="en-US" sz="2400" dirty="0"/>
              <a:t>函数，用一个用户名和密码结构作为参数。在</a:t>
            </a:r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用户文件中查找</a:t>
            </a:r>
            <a:r>
              <a:rPr lang="zh-CN" altLang="en-US" sz="2400" dirty="0"/>
              <a:t>该用户信息，如果用户名和密码在文件中找到，则表示用户合法，</a:t>
            </a:r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返回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，否则返回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35208" name="Rectangle 8">
            <a:extLst>
              <a:ext uri="{FF2B5EF4-FFF2-40B4-BE49-F238E27FC236}">
                <a16:creationId xmlns:a16="http://schemas.microsoft.com/office/drawing/2014/main" id="{A579AF3D-E7D8-490E-8602-45A1BCAF1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4114800" cy="811213"/>
          </a:xfrm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12-4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43592E5B-118E-4B6B-AB36-D980A32C1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427913" cy="811213"/>
          </a:xfrm>
        </p:spPr>
        <p:txBody>
          <a:bodyPr/>
          <a:lstStyle/>
          <a:p>
            <a:r>
              <a:rPr lang="en-US" altLang="zh-CN" sz="3600"/>
              <a:t>12.2 </a:t>
            </a:r>
            <a:r>
              <a:rPr lang="zh-CN" altLang="en-US"/>
              <a:t>用户信息加密和校验 </a:t>
            </a:r>
          </a:p>
        </p:txBody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86054B3B-7A35-4F70-8C90-1FB7F4BFE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352928" cy="5112022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12-2】</a:t>
            </a:r>
            <a:r>
              <a:rPr lang="zh-CN" altLang="en-US" sz="2800" dirty="0"/>
              <a:t>用户帐号和密码登录系统。</a:t>
            </a:r>
            <a:endParaRPr lang="en-US" altLang="zh-CN" sz="28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</a:t>
            </a:r>
            <a:r>
              <a:rPr lang="zh-CN" altLang="en-US" sz="2800" dirty="0"/>
              <a:t>系统用户信息存放在</a:t>
            </a: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一个文件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（文本？改二进制？）</a:t>
            </a:r>
            <a:r>
              <a:rPr lang="zh-CN" altLang="en-US" sz="2800" dirty="0"/>
              <a:t>中，</a:t>
            </a:r>
            <a:endParaRPr lang="en-US" altLang="zh-CN" sz="28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</a:t>
            </a:r>
            <a:r>
              <a:rPr lang="zh-CN" altLang="en-US" sz="2800" dirty="0"/>
              <a:t>系统帐号名和密码由</a:t>
            </a: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若干字母与数字字符</a:t>
            </a:r>
            <a:r>
              <a:rPr lang="zh-CN" altLang="en-US" sz="2800" dirty="0"/>
              <a:t>构成因安全需要文件中的密码不能是明文，必须要经过</a:t>
            </a: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加密处理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请编程实现：输入</a:t>
            </a:r>
            <a:r>
              <a:rPr lang="en-US" altLang="zh-CN" sz="2800" dirty="0"/>
              <a:t>5</a:t>
            </a:r>
            <a:r>
              <a:rPr lang="zh-CN" altLang="en-US" sz="2800" dirty="0"/>
              <a:t>个用户信息（包含帐号名和密码）并写入文件</a:t>
            </a:r>
            <a:r>
              <a:rPr lang="en-US" altLang="zh-CN" sz="2800" dirty="0"/>
              <a:t>f12-2.dat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要求文件中每个用户信息</a:t>
            </a: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占一行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（改二进制？） 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帐号名和加密过的密码之间用一个</a:t>
            </a: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空格分隔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密码加密算法</a:t>
            </a:r>
            <a:r>
              <a:rPr lang="zh-CN" altLang="en-US" sz="2800" dirty="0"/>
              <a:t>：对每个字符</a:t>
            </a:r>
            <a:r>
              <a:rPr lang="en-US" altLang="zh-CN" sz="2800" dirty="0"/>
              <a:t>ASCII</a:t>
            </a:r>
            <a:r>
              <a:rPr lang="zh-CN" altLang="en-US" sz="2800" dirty="0"/>
              <a:t>码的低四位求反，高四位保持不变（即将其与</a:t>
            </a:r>
            <a:r>
              <a:rPr lang="en-US" altLang="zh-CN" sz="2800" dirty="0"/>
              <a:t>15</a:t>
            </a:r>
            <a:r>
              <a:rPr lang="zh-CN" altLang="en-US" sz="2800" dirty="0"/>
              <a:t>进行异或）。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B16E92E2-0EBE-4C1B-9F10-CEDDC409D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16575" y="0"/>
            <a:ext cx="3527425" cy="576263"/>
          </a:xfrm>
        </p:spPr>
        <p:txBody>
          <a:bodyPr/>
          <a:lstStyle/>
          <a:p>
            <a:r>
              <a:rPr lang="en-US" altLang="zh-CN" sz="3600"/>
              <a:t>12.2.1 </a:t>
            </a:r>
            <a:r>
              <a:rPr lang="zh-CN" altLang="en-US" sz="3600"/>
              <a:t>程序解析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81CAADB2-8B69-4955-87D3-284921639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7596336" cy="53736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kern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sz="1700" dirty="0">
                <a:solidFill>
                  <a:schemeClr val="bg2"/>
                </a:solidFill>
              </a:rPr>
              <a:t> main(</a:t>
            </a:r>
            <a:r>
              <a:rPr lang="en-US" altLang="zh-CN" sz="1600" kern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void</a:t>
            </a:r>
            <a:r>
              <a:rPr lang="en-US" altLang="zh-CN" sz="17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/>
              <a:t>	FILE *</a:t>
            </a:r>
            <a:r>
              <a:rPr lang="en-US" altLang="zh-CN" sz="1700" dirty="0" err="1"/>
              <a:t>fp</a:t>
            </a:r>
            <a:r>
              <a:rPr lang="en-US" altLang="zh-CN" sz="1700" dirty="0"/>
              <a:t>;      </a:t>
            </a:r>
            <a:r>
              <a:rPr lang="en-US" altLang="zh-CN" sz="1700" dirty="0">
                <a:solidFill>
                  <a:schemeClr val="accent3">
                    <a:lumMod val="65000"/>
                  </a:schemeClr>
                </a:solidFill>
              </a:rPr>
              <a:t>/*1.</a:t>
            </a:r>
            <a:r>
              <a:rPr lang="zh-CN" altLang="en-US" sz="1700" dirty="0">
                <a:solidFill>
                  <a:schemeClr val="accent3">
                    <a:lumMod val="65000"/>
                  </a:schemeClr>
                </a:solidFill>
              </a:rPr>
              <a:t>定义文件指针*</a:t>
            </a:r>
            <a:r>
              <a:rPr lang="en-US" altLang="zh-CN" sz="1700" dirty="0">
                <a:solidFill>
                  <a:schemeClr val="accent3">
                    <a:lumMod val="65000"/>
                  </a:schemeClr>
                </a:solidFill>
              </a:rPr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/>
              <a:t>	</a:t>
            </a:r>
            <a:r>
              <a:rPr lang="en-US" altLang="zh-CN" sz="1600" kern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sz="1700" dirty="0"/>
              <a:t> </a:t>
            </a:r>
            <a:r>
              <a:rPr lang="en-US" altLang="zh-CN" sz="1700" dirty="0" err="1"/>
              <a:t>i</a:t>
            </a:r>
            <a:r>
              <a:rPr lang="en-US" altLang="zh-CN" sz="17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/>
              <a:t>	</a:t>
            </a:r>
            <a:r>
              <a:rPr lang="en-US" altLang="zh-CN" sz="17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zh-CN" sz="1700" dirty="0"/>
              <a:t> encrypt(</a:t>
            </a:r>
            <a:r>
              <a:rPr lang="en-US" altLang="zh-CN" sz="17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en-US" altLang="zh-CN" sz="1700" dirty="0"/>
              <a:t> *</a:t>
            </a:r>
            <a:r>
              <a:rPr lang="en-US" altLang="zh-CN" sz="1700" dirty="0" err="1"/>
              <a:t>pwd</a:t>
            </a:r>
            <a:r>
              <a:rPr lang="en-US" altLang="zh-CN" sz="17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/>
              <a:t>	</a:t>
            </a:r>
            <a:r>
              <a:rPr lang="en-US" altLang="zh-CN" sz="17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struct</a:t>
            </a:r>
            <a:r>
              <a:rPr lang="en-US" altLang="zh-CN" sz="1700" dirty="0"/>
              <a:t> </a:t>
            </a:r>
            <a:r>
              <a:rPr lang="en-US" altLang="zh-CN" sz="1700" dirty="0" err="1"/>
              <a:t>sysuser</a:t>
            </a:r>
            <a:r>
              <a:rPr lang="en-US" altLang="zh-CN" sz="1700" dirty="0"/>
              <a:t> </a:t>
            </a:r>
            <a:r>
              <a:rPr lang="en-US" altLang="zh-CN" sz="1700" dirty="0" err="1"/>
              <a:t>su</a:t>
            </a:r>
            <a:r>
              <a:rPr lang="en-US" altLang="zh-CN" sz="1700" dirty="0"/>
              <a:t>;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/>
              <a:t>	</a:t>
            </a:r>
            <a:r>
              <a:rPr lang="en-US" altLang="zh-CN" sz="1700" dirty="0">
                <a:solidFill>
                  <a:schemeClr val="accent3">
                    <a:lumMod val="65000"/>
                  </a:schemeClr>
                </a:solidFill>
              </a:rPr>
              <a:t>/*2.</a:t>
            </a:r>
            <a:r>
              <a:rPr lang="zh-CN" altLang="en-US" sz="1700" dirty="0">
                <a:solidFill>
                  <a:schemeClr val="accent3">
                    <a:lumMod val="65000"/>
                  </a:schemeClr>
                </a:solidFill>
              </a:rPr>
              <a:t>打开文件，进行写入操作*</a:t>
            </a:r>
            <a:r>
              <a:rPr lang="en-US" altLang="zh-CN" sz="1700" dirty="0">
                <a:solidFill>
                  <a:schemeClr val="accent3">
                    <a:lumMod val="65000"/>
                  </a:schemeClr>
                </a:solidFill>
              </a:rPr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/>
              <a:t>	</a:t>
            </a:r>
            <a:r>
              <a:rPr lang="en-US" altLang="zh-CN" sz="17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en-US" altLang="zh-CN" sz="1700" dirty="0"/>
              <a:t>((</a:t>
            </a:r>
            <a:r>
              <a:rPr lang="en-US" altLang="zh-CN" sz="1700" dirty="0" err="1">
                <a:solidFill>
                  <a:schemeClr val="bg2"/>
                </a:solidFill>
              </a:rPr>
              <a:t>fp</a:t>
            </a:r>
            <a:r>
              <a:rPr lang="en-US" altLang="zh-CN" sz="1700" dirty="0">
                <a:solidFill>
                  <a:schemeClr val="bg2"/>
                </a:solidFill>
              </a:rPr>
              <a:t>=</a:t>
            </a:r>
            <a:r>
              <a:rPr lang="en-US" altLang="zh-CN" sz="1700" dirty="0" err="1">
                <a:solidFill>
                  <a:schemeClr val="bg2"/>
                </a:solidFill>
              </a:rPr>
              <a:t>fopen</a:t>
            </a:r>
            <a:r>
              <a:rPr lang="en-US" altLang="zh-CN" sz="1700" dirty="0">
                <a:solidFill>
                  <a:schemeClr val="bg2"/>
                </a:solidFill>
              </a:rPr>
              <a:t>( "f12-2.txt",   "</a:t>
            </a:r>
            <a:r>
              <a:rPr lang="en-US" altLang="zh-CN" sz="1700" dirty="0">
                <a:solidFill>
                  <a:srgbClr val="FF0000"/>
                </a:solidFill>
              </a:rPr>
              <a:t>w</a:t>
            </a:r>
            <a:r>
              <a:rPr lang="en-US" altLang="zh-CN" sz="1700" dirty="0">
                <a:solidFill>
                  <a:schemeClr val="bg2"/>
                </a:solidFill>
              </a:rPr>
              <a:t>“   )</a:t>
            </a:r>
            <a:r>
              <a:rPr lang="en-US" altLang="zh-CN" sz="1700" dirty="0"/>
              <a:t>) == NULL){	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/>
              <a:t>   	    </a:t>
            </a:r>
            <a:r>
              <a:rPr lang="en-US" altLang="zh-CN" sz="1700" dirty="0" err="1"/>
              <a:t>printf</a:t>
            </a:r>
            <a:r>
              <a:rPr lang="en-US" altLang="zh-CN" sz="1700" dirty="0"/>
              <a:t>("File open error!\n"); exit(0);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/>
              <a:t>  	</a:t>
            </a:r>
            <a:r>
              <a:rPr lang="en-US" altLang="zh-CN" sz="17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en-US" altLang="zh-CN" sz="1700" dirty="0"/>
              <a:t>(</a:t>
            </a:r>
            <a:r>
              <a:rPr lang="en-US" altLang="zh-CN" sz="1700" dirty="0" err="1"/>
              <a:t>i</a:t>
            </a:r>
            <a:r>
              <a:rPr lang="en-US" altLang="zh-CN" sz="1700" dirty="0"/>
              <a:t>=1; </a:t>
            </a:r>
            <a:r>
              <a:rPr lang="en-US" altLang="zh-CN" sz="1700" dirty="0" err="1"/>
              <a:t>i</a:t>
            </a:r>
            <a:r>
              <a:rPr lang="en-US" altLang="zh-CN" sz="1700" dirty="0"/>
              <a:t>&lt;=5; </a:t>
            </a:r>
            <a:r>
              <a:rPr lang="en-US" altLang="zh-CN" sz="1700" dirty="0" err="1"/>
              <a:t>i</a:t>
            </a:r>
            <a:r>
              <a:rPr lang="en-US" altLang="zh-CN" sz="1700" dirty="0"/>
              <a:t>++){ </a:t>
            </a:r>
            <a:r>
              <a:rPr lang="en-US" altLang="zh-CN" sz="1700" dirty="0">
                <a:solidFill>
                  <a:schemeClr val="accent3">
                    <a:lumMod val="65000"/>
                  </a:schemeClr>
                </a:solidFill>
              </a:rPr>
              <a:t>/*3. </a:t>
            </a:r>
            <a:r>
              <a:rPr lang="zh-CN" altLang="en-US" sz="1700" dirty="0">
                <a:solidFill>
                  <a:schemeClr val="accent3">
                    <a:lumMod val="65000"/>
                  </a:schemeClr>
                </a:solidFill>
              </a:rPr>
              <a:t>将</a:t>
            </a:r>
            <a:r>
              <a:rPr lang="en-US" altLang="zh-CN" sz="1700" dirty="0">
                <a:solidFill>
                  <a:schemeClr val="accent3">
                    <a:lumMod val="65000"/>
                  </a:schemeClr>
                </a:solidFill>
              </a:rPr>
              <a:t>5</a:t>
            </a:r>
            <a:r>
              <a:rPr lang="zh-CN" altLang="en-US" sz="1700" dirty="0">
                <a:solidFill>
                  <a:schemeClr val="accent3">
                    <a:lumMod val="65000"/>
                  </a:schemeClr>
                </a:solidFill>
              </a:rPr>
              <a:t>位用户帐号信息写入文件*</a:t>
            </a:r>
            <a:r>
              <a:rPr lang="en-US" altLang="zh-CN" sz="1700" dirty="0">
                <a:solidFill>
                  <a:schemeClr val="accent3">
                    <a:lumMod val="65000"/>
                  </a:schemeClr>
                </a:solidFill>
              </a:rPr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/>
              <a:t>          </a:t>
            </a:r>
            <a:r>
              <a:rPr lang="en-US" altLang="zh-CN" sz="1700" dirty="0" err="1"/>
              <a:t>printf</a:t>
            </a:r>
            <a:r>
              <a:rPr lang="en-US" altLang="zh-CN" sz="1700" dirty="0"/>
              <a:t>("Enter %</a:t>
            </a:r>
            <a:r>
              <a:rPr lang="en-US" altLang="zh-CN" sz="1700" dirty="0" err="1"/>
              <a:t>i</a:t>
            </a:r>
            <a:r>
              <a:rPr lang="en-US" altLang="zh-CN" sz="1700" dirty="0"/>
              <a:t> </a:t>
            </a:r>
            <a:r>
              <a:rPr lang="en-US" altLang="zh-CN" sz="1700" dirty="0" err="1"/>
              <a:t>th</a:t>
            </a:r>
            <a:r>
              <a:rPr lang="en-US" altLang="zh-CN" sz="1700" dirty="0"/>
              <a:t> </a:t>
            </a:r>
            <a:r>
              <a:rPr lang="en-US" altLang="zh-CN" sz="1700" dirty="0" err="1"/>
              <a:t>sysuser</a:t>
            </a:r>
            <a:r>
              <a:rPr lang="en-US" altLang="zh-CN" sz="1700" dirty="0"/>
              <a:t>(name password):", </a:t>
            </a:r>
            <a:r>
              <a:rPr lang="en-US" altLang="zh-CN" sz="1700" dirty="0" err="1"/>
              <a:t>i</a:t>
            </a:r>
            <a:r>
              <a:rPr lang="en-US" altLang="zh-CN" sz="17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/>
              <a:t>          </a:t>
            </a:r>
            <a:r>
              <a:rPr lang="en-US" altLang="zh-CN" sz="1700" dirty="0" err="1"/>
              <a:t>scanf</a:t>
            </a:r>
            <a:r>
              <a:rPr lang="en-US" altLang="zh-CN" sz="1700" dirty="0"/>
              <a:t>("%</a:t>
            </a:r>
            <a:r>
              <a:rPr lang="en-US" altLang="zh-CN" sz="1700" dirty="0" err="1"/>
              <a:t>s%s</a:t>
            </a:r>
            <a:r>
              <a:rPr lang="en-US" altLang="zh-CN" sz="1700" dirty="0"/>
              <a:t>", </a:t>
            </a:r>
            <a:r>
              <a:rPr lang="en-US" altLang="zh-CN" sz="1700" dirty="0" err="1"/>
              <a:t>su.username</a:t>
            </a:r>
            <a:r>
              <a:rPr lang="en-US" altLang="zh-CN" sz="1700" dirty="0"/>
              <a:t>, </a:t>
            </a:r>
            <a:r>
              <a:rPr lang="en-US" altLang="zh-CN" sz="1700" dirty="0" err="1"/>
              <a:t>su.password</a:t>
            </a:r>
            <a:r>
              <a:rPr lang="en-US" altLang="zh-CN" sz="1700" dirty="0"/>
              <a:t>); </a:t>
            </a:r>
            <a:r>
              <a:rPr lang="en-US" altLang="zh-CN" sz="1700" dirty="0">
                <a:solidFill>
                  <a:schemeClr val="accent3">
                    <a:lumMod val="65000"/>
                  </a:schemeClr>
                </a:solidFill>
              </a:rPr>
              <a:t>/*</a:t>
            </a:r>
            <a:r>
              <a:rPr lang="zh-CN" altLang="en-US" sz="1700" dirty="0">
                <a:solidFill>
                  <a:schemeClr val="accent3">
                    <a:lumMod val="65000"/>
                  </a:schemeClr>
                </a:solidFill>
              </a:rPr>
              <a:t>输入用户名和密码 *</a:t>
            </a:r>
            <a:r>
              <a:rPr lang="en-US" altLang="zh-CN" sz="1700" dirty="0">
                <a:solidFill>
                  <a:schemeClr val="accent3">
                    <a:lumMod val="65000"/>
                  </a:schemeClr>
                </a:solidFill>
              </a:rPr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/>
              <a:t>          encrypt(</a:t>
            </a:r>
            <a:r>
              <a:rPr lang="en-US" altLang="zh-CN" sz="1700" dirty="0" err="1"/>
              <a:t>su.password</a:t>
            </a:r>
            <a:r>
              <a:rPr lang="en-US" altLang="zh-CN" sz="1700" dirty="0"/>
              <a:t>);    	</a:t>
            </a:r>
            <a:r>
              <a:rPr lang="en-US" altLang="zh-CN" sz="1700" dirty="0">
                <a:solidFill>
                  <a:schemeClr val="accent3">
                    <a:lumMod val="65000"/>
                  </a:schemeClr>
                </a:solidFill>
              </a:rPr>
              <a:t>/*</a:t>
            </a:r>
            <a:r>
              <a:rPr lang="zh-CN" altLang="en-US" sz="1700" dirty="0">
                <a:solidFill>
                  <a:schemeClr val="accent3">
                    <a:lumMod val="65000"/>
                  </a:schemeClr>
                </a:solidFill>
              </a:rPr>
              <a:t>进行加密处理*</a:t>
            </a:r>
            <a:r>
              <a:rPr lang="en-US" altLang="zh-CN" sz="1700" dirty="0">
                <a:solidFill>
                  <a:schemeClr val="accent3">
                    <a:lumMod val="65000"/>
                  </a:schemeClr>
                </a:solidFill>
              </a:rPr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/>
              <a:t>          </a:t>
            </a:r>
            <a:r>
              <a:rPr lang="en-US" altLang="zh-CN" sz="1700" dirty="0" err="1">
                <a:solidFill>
                  <a:srgbClr val="FF0000"/>
                </a:solidFill>
              </a:rPr>
              <a:t>fprintf</a:t>
            </a:r>
            <a:r>
              <a:rPr lang="en-US" altLang="zh-CN" sz="1700" dirty="0"/>
              <a:t>(</a:t>
            </a:r>
            <a:r>
              <a:rPr lang="en-US" altLang="zh-CN" sz="1700" dirty="0" err="1"/>
              <a:t>fp</a:t>
            </a:r>
            <a:r>
              <a:rPr lang="en-US" altLang="zh-CN" sz="1700" dirty="0"/>
              <a:t>,"%s %s\n", </a:t>
            </a:r>
            <a:r>
              <a:rPr lang="en-US" altLang="zh-CN" sz="1700" dirty="0" err="1"/>
              <a:t>su.username</a:t>
            </a:r>
            <a:r>
              <a:rPr lang="en-US" altLang="zh-CN" sz="1700" dirty="0"/>
              <a:t>, </a:t>
            </a:r>
            <a:r>
              <a:rPr lang="en-US" altLang="zh-CN" sz="1700" dirty="0" err="1"/>
              <a:t>su.password</a:t>
            </a:r>
            <a:r>
              <a:rPr lang="en-US" altLang="zh-CN" sz="1700" dirty="0"/>
              <a:t>); </a:t>
            </a:r>
            <a:r>
              <a:rPr lang="en-US" altLang="zh-CN" sz="1700" dirty="0">
                <a:solidFill>
                  <a:schemeClr val="accent3">
                    <a:lumMod val="65000"/>
                  </a:schemeClr>
                </a:solidFill>
              </a:rPr>
              <a:t>/*</a:t>
            </a:r>
            <a:r>
              <a:rPr lang="zh-CN" altLang="en-US" sz="1700" dirty="0">
                <a:solidFill>
                  <a:schemeClr val="accent3">
                    <a:lumMod val="65000"/>
                  </a:schemeClr>
                </a:solidFill>
              </a:rPr>
              <a:t>写入文件*</a:t>
            </a:r>
            <a:r>
              <a:rPr lang="en-US" altLang="zh-CN" sz="1700" dirty="0">
                <a:solidFill>
                  <a:schemeClr val="accent3">
                    <a:lumMod val="65000"/>
                  </a:schemeClr>
                </a:solidFill>
              </a:rPr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/>
              <a:t>  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/>
              <a:t>      </a:t>
            </a:r>
            <a:r>
              <a:rPr lang="en-US" altLang="zh-CN" sz="17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en-US" altLang="zh-CN" sz="1700" dirty="0"/>
              <a:t>(</a:t>
            </a:r>
            <a:r>
              <a:rPr lang="en-US" altLang="zh-CN" sz="1700" dirty="0" err="1">
                <a:solidFill>
                  <a:schemeClr val="bg2"/>
                </a:solidFill>
              </a:rPr>
              <a:t>fclose</a:t>
            </a:r>
            <a:r>
              <a:rPr lang="en-US" altLang="zh-CN" sz="1700" dirty="0"/>
              <a:t>(</a:t>
            </a:r>
            <a:r>
              <a:rPr lang="en-US" altLang="zh-CN" sz="1700" dirty="0" err="1"/>
              <a:t>fp</a:t>
            </a:r>
            <a:r>
              <a:rPr lang="en-US" altLang="zh-CN" sz="1700" dirty="0"/>
              <a:t>)){	</a:t>
            </a:r>
            <a:r>
              <a:rPr lang="en-US" altLang="zh-CN" sz="1700" dirty="0">
                <a:solidFill>
                  <a:schemeClr val="accent3">
                    <a:lumMod val="65000"/>
                  </a:schemeClr>
                </a:solidFill>
              </a:rPr>
              <a:t>/*4.</a:t>
            </a:r>
            <a:r>
              <a:rPr lang="zh-CN" altLang="en-US" sz="1700" dirty="0">
                <a:solidFill>
                  <a:schemeClr val="accent3">
                    <a:lumMod val="65000"/>
                  </a:schemeClr>
                </a:solidFill>
              </a:rPr>
              <a:t>关闭文件*</a:t>
            </a:r>
            <a:r>
              <a:rPr lang="en-US" altLang="zh-CN" sz="1700" dirty="0">
                <a:solidFill>
                  <a:schemeClr val="accent3">
                    <a:lumMod val="65000"/>
                  </a:schemeClr>
                </a:solidFill>
              </a:rPr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/>
              <a:t>          </a:t>
            </a:r>
            <a:r>
              <a:rPr lang="en-US" altLang="zh-CN" sz="1700" dirty="0" err="1"/>
              <a:t>printf</a:t>
            </a:r>
            <a:r>
              <a:rPr lang="en-US" altLang="zh-CN" sz="1700" dirty="0"/>
              <a:t>("Can not close the file!\n"); exit(0);}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/>
              <a:t>      </a:t>
            </a:r>
            <a:r>
              <a:rPr lang="en-US" altLang="zh-CN" sz="17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altLang="zh-CN" sz="1700" dirty="0"/>
              <a:t>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/>
              <a:t>}</a:t>
            </a:r>
          </a:p>
        </p:txBody>
      </p:sp>
      <p:sp>
        <p:nvSpPr>
          <p:cNvPr id="423940" name="Rectangle 4">
            <a:extLst>
              <a:ext uri="{FF2B5EF4-FFF2-40B4-BE49-F238E27FC236}">
                <a16:creationId xmlns:a16="http://schemas.microsoft.com/office/drawing/2014/main" id="{E31A62E1-EE8F-485E-BBC2-0746923D1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765175"/>
            <a:ext cx="4535487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</a:rPr>
              <a:t>/*</a:t>
            </a:r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</a:rPr>
              <a:t>加密算法*</a:t>
            </a: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</a:rPr>
              <a:t>/</a:t>
            </a:r>
          </a:p>
          <a:p>
            <a:r>
              <a:rPr lang="en-US" altLang="zh-CN" sz="17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void</a:t>
            </a:r>
            <a:r>
              <a:rPr lang="en-US" altLang="zh-CN" b="1" dirty="0">
                <a:solidFill>
                  <a:schemeClr val="bg2"/>
                </a:solidFill>
              </a:rPr>
              <a:t> encrypt(</a:t>
            </a:r>
            <a:r>
              <a:rPr lang="en-US" altLang="zh-CN" sz="17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char</a:t>
            </a:r>
            <a:r>
              <a:rPr lang="en-US" altLang="zh-CN" b="1" dirty="0">
                <a:solidFill>
                  <a:schemeClr val="bg2"/>
                </a:solidFill>
              </a:rPr>
              <a:t> *</a:t>
            </a:r>
            <a:r>
              <a:rPr lang="en-US" altLang="zh-CN" b="1" dirty="0" err="1">
                <a:solidFill>
                  <a:schemeClr val="bg2"/>
                </a:solidFill>
              </a:rPr>
              <a:t>pwd</a:t>
            </a:r>
            <a:r>
              <a:rPr lang="en-US" altLang="zh-CN" b="1" dirty="0">
                <a:solidFill>
                  <a:schemeClr val="bg2"/>
                </a:solidFill>
              </a:rPr>
              <a:t>)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   </a:t>
            </a:r>
            <a:r>
              <a:rPr lang="en-US" altLang="zh-CN" sz="17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</a:t>
            </a: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</a:rPr>
              <a:t>/*</a:t>
            </a:r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</a:rPr>
              <a:t>与</a:t>
            </a: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</a:rPr>
              <a:t>15</a:t>
            </a:r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</a:rPr>
              <a:t>（二进制码是</a:t>
            </a:r>
            <a:r>
              <a:rPr lang="en-US" altLang="zh-CN" b="1" dirty="0"/>
              <a:t>00001111</a:t>
            </a:r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</a:rPr>
              <a:t>）异或，实现低四位取反，高四位保持不变*</a:t>
            </a: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</a:rPr>
              <a:t>/</a:t>
            </a:r>
          </a:p>
          <a:p>
            <a:r>
              <a:rPr lang="en-US" altLang="zh-CN" b="1" dirty="0"/>
              <a:t>   </a:t>
            </a:r>
            <a:r>
              <a:rPr lang="en-US" altLang="zh-CN" sz="17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for</a:t>
            </a:r>
            <a:r>
              <a:rPr lang="en-US" altLang="zh-CN" b="1" dirty="0"/>
              <a:t>(</a:t>
            </a:r>
            <a:r>
              <a:rPr lang="en-US" altLang="zh-CN" b="1" dirty="0" err="1"/>
              <a:t>i</a:t>
            </a:r>
            <a:r>
              <a:rPr lang="en-US" altLang="zh-CN" b="1" dirty="0"/>
              <a:t>=0;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strlen</a:t>
            </a:r>
            <a:r>
              <a:rPr lang="en-US" altLang="zh-CN" b="1" dirty="0"/>
              <a:t>(</a:t>
            </a:r>
            <a:r>
              <a:rPr lang="en-US" altLang="zh-CN" b="1" dirty="0" err="1"/>
              <a:t>pwd</a:t>
            </a:r>
            <a:r>
              <a:rPr lang="en-US" altLang="zh-CN" b="1" dirty="0"/>
              <a:t>); </a:t>
            </a:r>
            <a:r>
              <a:rPr lang="en-US" altLang="zh-CN" b="1" dirty="0" err="1"/>
              <a:t>i</a:t>
            </a:r>
            <a:r>
              <a:rPr lang="en-US" altLang="zh-CN" b="1" dirty="0"/>
              <a:t>++) </a:t>
            </a:r>
          </a:p>
          <a:p>
            <a:r>
              <a:rPr lang="en-US" altLang="zh-CN" b="1" dirty="0"/>
              <a:t>         </a:t>
            </a:r>
            <a:r>
              <a:rPr lang="en-US" altLang="zh-CN" b="1" dirty="0" err="1"/>
              <a:t>pwd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 = </a:t>
            </a:r>
            <a:r>
              <a:rPr lang="en-US" altLang="zh-CN" b="1" dirty="0" err="1"/>
              <a:t>pwd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 ^ 15;</a:t>
            </a:r>
          </a:p>
          <a:p>
            <a:r>
              <a:rPr lang="en-US" altLang="zh-CN" b="1" dirty="0"/>
              <a:t>}</a:t>
            </a:r>
            <a:endParaRPr lang="zh-CN" altLang="en-US" b="1" dirty="0"/>
          </a:p>
        </p:txBody>
      </p:sp>
      <p:sp>
        <p:nvSpPr>
          <p:cNvPr id="423941" name="Rectangle 5">
            <a:extLst>
              <a:ext uri="{FF2B5EF4-FFF2-40B4-BE49-F238E27FC236}">
                <a16:creationId xmlns:a16="http://schemas.microsoft.com/office/drawing/2014/main" id="{20B43B14-44A6-4218-B964-68C69423B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0"/>
            <a:ext cx="45370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stdio.h</a:t>
            </a:r>
            <a:r>
              <a:rPr lang="en-US" altLang="zh-CN" sz="1600" b="1" dirty="0"/>
              <a:t>&gt;</a:t>
            </a:r>
          </a:p>
          <a:p>
            <a:r>
              <a:rPr lang="en-US" altLang="zh-CN" sz="1600" b="1" dirty="0"/>
              <a:t>#include &lt;</a:t>
            </a:r>
            <a:r>
              <a:rPr lang="en-US" altLang="zh-CN" sz="1600" b="1" dirty="0" err="1"/>
              <a:t>string.h</a:t>
            </a:r>
            <a:r>
              <a:rPr lang="en-US" altLang="zh-CN" sz="1600" b="1" dirty="0"/>
              <a:t>&gt;</a:t>
            </a:r>
          </a:p>
          <a:p>
            <a:r>
              <a:rPr lang="en-US" altLang="zh-CN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struct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sysuser</a:t>
            </a:r>
            <a:r>
              <a:rPr lang="en-US" altLang="zh-CN" sz="1600" b="1" dirty="0"/>
              <a:t>{ </a:t>
            </a:r>
            <a:r>
              <a:rPr lang="en-US" altLang="zh-CN" sz="1600" b="1" dirty="0">
                <a:solidFill>
                  <a:schemeClr val="accent3">
                    <a:lumMod val="65000"/>
                  </a:schemeClr>
                </a:solidFill>
              </a:rPr>
              <a:t>/*</a:t>
            </a:r>
            <a:r>
              <a:rPr lang="zh-CN" altLang="en-US" sz="1600" b="1" dirty="0">
                <a:solidFill>
                  <a:schemeClr val="accent3">
                    <a:lumMod val="65000"/>
                  </a:schemeClr>
                </a:solidFill>
              </a:rPr>
              <a:t>用户帐号信息结构*</a:t>
            </a:r>
            <a:r>
              <a:rPr lang="en-US" altLang="zh-CN" sz="1600" b="1" dirty="0">
                <a:solidFill>
                  <a:schemeClr val="accent3">
                    <a:lumMod val="65000"/>
                  </a:schemeClr>
                </a:solidFill>
              </a:rPr>
              <a:t>/</a:t>
            </a:r>
          </a:p>
          <a:p>
            <a:r>
              <a:rPr lang="en-US" altLang="zh-CN" sz="1600" b="1" dirty="0"/>
              <a:t>	</a:t>
            </a:r>
            <a:r>
              <a:rPr lang="en-US" altLang="zh-CN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en-US" altLang="zh-CN" sz="1600" b="1" dirty="0"/>
              <a:t> username[20]; </a:t>
            </a:r>
          </a:p>
          <a:p>
            <a:r>
              <a:rPr lang="en-US" altLang="zh-CN" sz="1600" b="1" dirty="0"/>
              <a:t>	</a:t>
            </a:r>
            <a:r>
              <a:rPr lang="en-US" altLang="zh-CN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en-US" altLang="zh-CN" sz="1600" b="1" dirty="0"/>
              <a:t> password[8];		</a:t>
            </a:r>
          </a:p>
          <a:p>
            <a:r>
              <a:rPr lang="en-US" altLang="zh-CN" sz="1600" b="1" dirty="0"/>
              <a:t>};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8BAF4D-ED18-4ED9-9F4D-83AC4B611860}"/>
              </a:ext>
            </a:extLst>
          </p:cNvPr>
          <p:cNvSpPr txBox="1"/>
          <p:nvPr/>
        </p:nvSpPr>
        <p:spPr>
          <a:xfrm>
            <a:off x="2843808" y="3244334"/>
            <a:ext cx="7360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“</a:t>
            </a:r>
            <a:r>
              <a:rPr lang="en-US" altLang="zh-CN" b="1" dirty="0" err="1">
                <a:solidFill>
                  <a:srgbClr val="FF0000"/>
                </a:solidFill>
              </a:rPr>
              <a:t>wb</a:t>
            </a:r>
            <a:r>
              <a:rPr lang="en-US" altLang="zh-CN" b="1" dirty="0">
                <a:solidFill>
                  <a:srgbClr val="FF0000"/>
                </a:solidFill>
              </a:rPr>
              <a:t>”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7CA71C-C112-481F-B3AE-B145F8A53EF5}"/>
              </a:ext>
            </a:extLst>
          </p:cNvPr>
          <p:cNvSpPr txBox="1"/>
          <p:nvPr/>
        </p:nvSpPr>
        <p:spPr>
          <a:xfrm>
            <a:off x="611560" y="5078527"/>
            <a:ext cx="51845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fwrite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su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en-US" altLang="zh-CN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sizeof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su</a:t>
            </a:r>
            <a:r>
              <a:rPr lang="en-US" altLang="zh-CN" b="1" dirty="0">
                <a:solidFill>
                  <a:srgbClr val="FF0000"/>
                </a:solidFill>
              </a:rPr>
              <a:t>), 1, </a:t>
            </a:r>
            <a:r>
              <a:rPr lang="en-US" altLang="zh-CN" b="1" dirty="0" err="1">
                <a:solidFill>
                  <a:srgbClr val="FF0000"/>
                </a:solidFill>
              </a:rPr>
              <a:t>fp</a:t>
            </a:r>
            <a:r>
              <a:rPr lang="en-US" altLang="zh-CN" b="1" dirty="0">
                <a:solidFill>
                  <a:srgbClr val="FF0000"/>
                </a:solidFill>
              </a:rPr>
              <a:t>);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7783</TotalTime>
  <Words>1313</Words>
  <Application>Microsoft Office PowerPoint</Application>
  <PresentationFormat>全屏显示(4:3)</PresentationFormat>
  <Paragraphs>138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幼圆</vt:lpstr>
      <vt:lpstr>Arial</vt:lpstr>
      <vt:lpstr>Arial Black</vt:lpstr>
      <vt:lpstr>Times New Roman</vt:lpstr>
      <vt:lpstr>Wingdings</vt:lpstr>
      <vt:lpstr>Pixel</vt:lpstr>
      <vt:lpstr>文档</vt:lpstr>
      <vt:lpstr>12.1.3 文本文件和二进制文件 </vt:lpstr>
      <vt:lpstr>缓冲文件与文件类型指针</vt:lpstr>
      <vt:lpstr>12.1.7 文件处理步骤</vt:lpstr>
      <vt:lpstr>文件打开方式</vt:lpstr>
      <vt:lpstr>文件读写函数</vt:lpstr>
      <vt:lpstr>4. 数据块读写fread()和fwrite()</vt:lpstr>
      <vt:lpstr>例12-4</vt:lpstr>
      <vt:lpstr>12.2 用户信息加密和校验 </vt:lpstr>
      <vt:lpstr>12.2.1 程序解析</vt:lpstr>
      <vt:lpstr>例12-4源程序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chap5 数据类型和表达式</dc:title>
  <dc:creator>yanhui</dc:creator>
  <cp:lastModifiedBy>jc xu</cp:lastModifiedBy>
  <cp:revision>1771</cp:revision>
  <dcterms:created xsi:type="dcterms:W3CDTF">1998-02-11T08:33:02Z</dcterms:created>
  <dcterms:modified xsi:type="dcterms:W3CDTF">2020-04-24T10:13:38Z</dcterms:modified>
</cp:coreProperties>
</file>