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63" r:id="rId4"/>
    <p:sldId id="259" r:id="rId5"/>
    <p:sldId id="260" r:id="rId6"/>
    <p:sldId id="264" r:id="rId7"/>
    <p:sldId id="284" r:id="rId8"/>
    <p:sldId id="285" r:id="rId9"/>
    <p:sldId id="286" r:id="rId10"/>
    <p:sldId id="287" r:id="rId11"/>
    <p:sldId id="288" r:id="rId12"/>
    <p:sldId id="305" r:id="rId13"/>
    <p:sldId id="289" r:id="rId14"/>
    <p:sldId id="290" r:id="rId15"/>
    <p:sldId id="291" r:id="rId16"/>
    <p:sldId id="306" r:id="rId17"/>
    <p:sldId id="292" r:id="rId18"/>
    <p:sldId id="293" r:id="rId19"/>
    <p:sldId id="299" r:id="rId20"/>
    <p:sldId id="271" r:id="rId21"/>
    <p:sldId id="268" r:id="rId22"/>
    <p:sldId id="295" r:id="rId23"/>
    <p:sldId id="296" r:id="rId24"/>
    <p:sldId id="297" r:id="rId25"/>
    <p:sldId id="298" r:id="rId26"/>
    <p:sldId id="300" r:id="rId27"/>
    <p:sldId id="301" r:id="rId28"/>
    <p:sldId id="302" r:id="rId29"/>
    <p:sldId id="304" r:id="rId30"/>
    <p:sldId id="266" r:id="rId31"/>
    <p:sldId id="307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龙 真" initials="龙" lastIdx="1" clrIdx="0">
    <p:extLst>
      <p:ext uri="{19B8F6BF-5375-455C-9EA6-DF929625EA0E}">
        <p15:presenceInfo xmlns:p15="http://schemas.microsoft.com/office/powerpoint/2012/main" userId="39dc5f76c6b028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26" autoAdjust="0"/>
  </p:normalViewPr>
  <p:slideViewPr>
    <p:cSldViewPr snapToGrid="0">
      <p:cViewPr varScale="1">
        <p:scale>
          <a:sx n="65" d="100"/>
          <a:sy n="65" d="100"/>
        </p:scale>
        <p:origin x="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A70D4-17F3-4688-9E5A-574128D19A5B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88139-85CF-4B67-AE09-4B7213313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94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756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36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127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382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318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424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925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396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744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512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063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0063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508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0075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7150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6709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1203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3997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91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488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322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390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96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751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901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737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3609-488A-4352-96A2-C0BF40E04A05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6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F7A1-6BA1-4739-B417-961A48C7035A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0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15B9-FB53-477D-ACFC-D91CCE5CA393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7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67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8E82-D28C-4296-B8F0-83F331043338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55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E8A5-4930-4F9E-96ED-A3E8EAF8597E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02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04E6-26EA-42BE-8B8A-1E6F93D569C4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9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D544-066E-4B76-A375-EE5AE81BCDF3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47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BB34-9858-4AE9-B4C4-6710FB9F71DC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99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8BB7-C5B1-47E0-8548-E5CA180FCEE7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93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CCA0-2B54-427F-BF52-6CEB27DFE84B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7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B1FB2-D6C3-47C6-B638-B10B04F8E3E8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60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8FFA8-886D-490E-961F-802105F59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2302" y="1159433"/>
            <a:ext cx="5659395" cy="2387600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Empirical Asset Pricing via Machine Learning</a:t>
            </a:r>
            <a:br>
              <a:rPr lang="en-US" altLang="zh-CN" sz="4000" dirty="0"/>
            </a:b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D1D266-AFCC-4CD9-8A52-9006E2910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531" y="3429000"/>
            <a:ext cx="7790935" cy="1921432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Shihao</a:t>
            </a:r>
            <a:r>
              <a:rPr lang="en-US" altLang="zh-CN" dirty="0"/>
              <a:t> Gu, Bryan Kelly, </a:t>
            </a:r>
            <a:r>
              <a:rPr lang="en-US" altLang="zh-CN" dirty="0" err="1"/>
              <a:t>Dacheng</a:t>
            </a:r>
            <a:r>
              <a:rPr lang="en-US" altLang="zh-CN" dirty="0"/>
              <a:t> </a:t>
            </a:r>
            <a:r>
              <a:rPr lang="en-US" altLang="zh-CN" dirty="0" err="1"/>
              <a:t>Xiu</a:t>
            </a:r>
            <a:endParaRPr lang="en-US" altLang="zh-CN" dirty="0"/>
          </a:p>
          <a:p>
            <a:r>
              <a:rPr lang="en-US" altLang="zh-CN" dirty="0"/>
              <a:t>The Review of Financial Studies, vol 33(5), pages 2223-2273.</a:t>
            </a:r>
          </a:p>
          <a:p>
            <a:endParaRPr lang="en-US" altLang="zh-CN" dirty="0"/>
          </a:p>
          <a:p>
            <a:r>
              <a:rPr lang="en-US" altLang="zh-CN" dirty="0"/>
              <a:t>Long Zhen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AC0740-BCD4-4678-AA49-0375D846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9306-4346-47D5-AC10-1DD671160DC6}" type="datetime1">
              <a:rPr lang="zh-CN" altLang="en-US" smtClean="0"/>
              <a:t>2020/5/30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5DA4B1-C4A7-4544-AB9A-F278D6B38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E8D158-AB2C-42EB-8AE0-A306943B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219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EA518-C534-4C89-A249-D0EFB4E5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E166B-E72E-4B4B-AACA-68D30594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4EAA8-B226-4D28-B203-134754D1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26EA6D-BCC3-451B-94A1-6B9907DA404B}"/>
              </a:ext>
            </a:extLst>
          </p:cNvPr>
          <p:cNvSpPr txBox="1"/>
          <p:nvPr/>
        </p:nvSpPr>
        <p:spPr>
          <a:xfrm>
            <a:off x="1778696" y="154070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5F61C97-0D0A-4DDA-9A79-6D72B5808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70884"/>
            <a:ext cx="7886700" cy="4999716"/>
          </a:xfrm>
        </p:spPr>
        <p:txBody>
          <a:bodyPr>
            <a:normAutofit/>
          </a:bodyPr>
          <a:lstStyle/>
          <a:p>
            <a:r>
              <a:rPr lang="en-US" altLang="zh-CN" dirty="0"/>
              <a:t>Dimension reduction: PCR and PLS</a:t>
            </a:r>
          </a:p>
          <a:p>
            <a:pPr lvl="1"/>
            <a:r>
              <a:rPr lang="en-US" altLang="zh-CN" dirty="0"/>
              <a:t>PCR (principal components regression)</a:t>
            </a:r>
          </a:p>
          <a:p>
            <a:pPr lvl="2"/>
            <a:r>
              <a:rPr lang="en-US" altLang="zh-CN" dirty="0"/>
              <a:t>1 Combine regressors into a small set of linear combinations that best preserve the covariance </a:t>
            </a:r>
          </a:p>
          <a:p>
            <a:pPr lvl="2"/>
            <a:r>
              <a:rPr lang="en-US" altLang="zh-CN" dirty="0"/>
              <a:t>2 Use leading components in standard predictive regression</a:t>
            </a:r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PLS(partial least squares)</a:t>
            </a:r>
          </a:p>
          <a:p>
            <a:pPr lvl="2"/>
            <a:r>
              <a:rPr lang="en-US" altLang="zh-CN" dirty="0"/>
              <a:t>1 For each predictor </a:t>
            </a:r>
            <a:r>
              <a:rPr lang="en-US" altLang="zh-CN" i="1" dirty="0"/>
              <a:t>j</a:t>
            </a:r>
            <a:r>
              <a:rPr lang="en-US" altLang="zh-CN" dirty="0"/>
              <a:t>, estimate its univariate return prediction coefficient via OLS (</a:t>
            </a:r>
            <a:r>
              <a:rPr lang="en-US" altLang="zh-CN" i="1" dirty="0" err="1"/>
              <a:t>ϕj</a:t>
            </a:r>
            <a:r>
              <a:rPr lang="en-US" altLang="zh-CN" i="1" dirty="0"/>
              <a:t>)</a:t>
            </a:r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2 Average all predictors into a single aggregate component with weights proportional to </a:t>
            </a:r>
            <a:r>
              <a:rPr lang="en-US" altLang="zh-CN" i="1" dirty="0" err="1"/>
              <a:t>ϕj</a:t>
            </a:r>
            <a:r>
              <a:rPr lang="en-US" altLang="zh-CN" i="1" dirty="0"/>
              <a:t> </a:t>
            </a:r>
          </a:p>
          <a:p>
            <a:pPr lvl="2"/>
            <a:r>
              <a:rPr lang="en-US" altLang="zh-CN" dirty="0"/>
              <a:t>To form more components, orthogonalize all predictors and target and repeat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DB3E40-251A-4148-9EC9-75E98D82E827}"/>
              </a:ext>
            </a:extLst>
          </p:cNvPr>
          <p:cNvSpPr txBox="1"/>
          <p:nvPr/>
        </p:nvSpPr>
        <p:spPr>
          <a:xfrm>
            <a:off x="533400" y="2967335"/>
            <a:ext cx="8807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Fail to incorporate the forecast step in the dimension reduction step.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288121-8966-43AC-BFD6-1C40750A96E4}"/>
              </a:ext>
            </a:extLst>
          </p:cNvPr>
          <p:cNvSpPr/>
          <p:nvPr/>
        </p:nvSpPr>
        <p:spPr>
          <a:xfrm>
            <a:off x="647467" y="5839767"/>
            <a:ext cx="80456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Parametric methods can be either mis-specified or overfitting 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279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EA518-C534-4C89-A249-D0EFB4E5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E166B-E72E-4B4B-AACA-68D30594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4EAA8-B226-4D28-B203-134754D1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26EA6D-BCC3-451B-94A1-6B9907DA404B}"/>
              </a:ext>
            </a:extLst>
          </p:cNvPr>
          <p:cNvSpPr txBox="1"/>
          <p:nvPr/>
        </p:nvSpPr>
        <p:spPr>
          <a:xfrm>
            <a:off x="1778696" y="154070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5F61C97-0D0A-4DDA-9A79-6D72B5808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5512"/>
            <a:ext cx="7886700" cy="4351338"/>
          </a:xfrm>
        </p:spPr>
        <p:txBody>
          <a:bodyPr/>
          <a:lstStyle/>
          <a:p>
            <a:r>
              <a:rPr lang="en-US" altLang="zh-CN" dirty="0"/>
              <a:t>Generalized linear</a:t>
            </a:r>
          </a:p>
          <a:p>
            <a:pPr lvl="1"/>
            <a:r>
              <a:rPr lang="en-US" altLang="zh-CN" dirty="0"/>
              <a:t>The most straightforward nonparametric approach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F54F2A-5C08-407E-BBD2-0338632AA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730986"/>
            <a:ext cx="8086725" cy="2362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A533A5D-7242-4D8D-A4B6-77006A058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491" y="4229100"/>
            <a:ext cx="3409950" cy="10477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D356393-9C56-41A8-B975-BE6AB5BFC590}"/>
              </a:ext>
            </a:extLst>
          </p:cNvPr>
          <p:cNvSpPr txBox="1"/>
          <p:nvPr/>
        </p:nvSpPr>
        <p:spPr>
          <a:xfrm>
            <a:off x="5830556" y="4525664"/>
            <a:ext cx="1413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Group lasso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67827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061993-DC07-4FC4-86E7-A58F4FC4A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73756"/>
            <a:ext cx="7886700" cy="4351338"/>
          </a:xfrm>
        </p:spPr>
        <p:txBody>
          <a:bodyPr/>
          <a:lstStyle/>
          <a:p>
            <a:r>
              <a:rPr lang="en-US" altLang="zh-CN" dirty="0"/>
              <a:t>Penalty summary: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567440-7948-47B3-8F7B-DA248568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F420C-53F1-4E6A-B361-442FBFA3B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483A1-2781-43D7-A034-5252C9F4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FE21A6-17C2-4F84-926E-488BCDC38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1425898"/>
            <a:ext cx="78200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49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FC83C-D355-4455-B49D-3F5A88A6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EA518-C534-4C89-A249-D0EFB4E5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E166B-E72E-4B4B-AACA-68D30594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4EAA8-B226-4D28-B203-134754D1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26EA6D-BCC3-451B-94A1-6B9907DA404B}"/>
              </a:ext>
            </a:extLst>
          </p:cNvPr>
          <p:cNvSpPr txBox="1"/>
          <p:nvPr/>
        </p:nvSpPr>
        <p:spPr>
          <a:xfrm>
            <a:off x="1778696" y="154070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5F61C97-0D0A-4DDA-9A79-6D72B5808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2535"/>
            <a:ext cx="7886700" cy="4351338"/>
          </a:xfrm>
        </p:spPr>
        <p:txBody>
          <a:bodyPr/>
          <a:lstStyle/>
          <a:p>
            <a:r>
              <a:rPr lang="en-US" altLang="zh-CN" dirty="0"/>
              <a:t>Boosted regression trees and random forests</a:t>
            </a:r>
          </a:p>
          <a:p>
            <a:pPr lvl="1"/>
            <a:r>
              <a:rPr lang="en-US" altLang="zh-CN" dirty="0"/>
              <a:t>To grow a tree is to find bins that best discriminate among the potential outcomes.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680A76-0D78-4166-8332-97BA769D5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162" y="2739735"/>
            <a:ext cx="6289675" cy="239533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55F492F-7762-41D2-8411-1C6D679FF912}"/>
              </a:ext>
            </a:extLst>
          </p:cNvPr>
          <p:cNvSpPr/>
          <p:nvPr/>
        </p:nvSpPr>
        <p:spPr>
          <a:xfrm>
            <a:off x="961792" y="5285465"/>
            <a:ext cx="77631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Can approximate severe nonlinearities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Prone to overfit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984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FC83C-D355-4455-B49D-3F5A88A6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EA518-C534-4C89-A249-D0EFB4E5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E166B-E72E-4B4B-AACA-68D30594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4EAA8-B226-4D28-B203-134754D1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26EA6D-BCC3-451B-94A1-6B9907DA404B}"/>
              </a:ext>
            </a:extLst>
          </p:cNvPr>
          <p:cNvSpPr txBox="1"/>
          <p:nvPr/>
        </p:nvSpPr>
        <p:spPr>
          <a:xfrm>
            <a:off x="1778696" y="154070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5F61C97-0D0A-4DDA-9A79-6D72B5808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253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Boosting</a:t>
            </a:r>
          </a:p>
          <a:p>
            <a:pPr lvl="1"/>
            <a:r>
              <a:rPr lang="en-US" altLang="zh-CN" dirty="0"/>
              <a:t>At each new step </a:t>
            </a:r>
            <a:r>
              <a:rPr lang="en-US" altLang="zh-CN" i="1" dirty="0"/>
              <a:t>b</a:t>
            </a:r>
            <a:r>
              <a:rPr lang="en-US" altLang="zh-CN" dirty="0"/>
              <a:t>, a shallow tree is fitted to the residuals from the model with </a:t>
            </a:r>
            <a:r>
              <a:rPr lang="en-US" altLang="zh-CN" i="1" dirty="0"/>
              <a:t>b</a:t>
            </a:r>
            <a:r>
              <a:rPr lang="en-US" altLang="zh-CN" dirty="0"/>
              <a:t>-1 trees, and its residual forecast is added to the total with a shrinkage weight</a:t>
            </a:r>
          </a:p>
          <a:p>
            <a:r>
              <a:rPr lang="en-US" altLang="zh-CN" dirty="0"/>
              <a:t>Random forest</a:t>
            </a:r>
          </a:p>
          <a:p>
            <a:pPr lvl="1"/>
            <a:r>
              <a:rPr lang="en-US" altLang="zh-CN" dirty="0"/>
              <a:t>Bagging: draws </a:t>
            </a:r>
            <a:r>
              <a:rPr lang="en-US" altLang="zh-CN" i="1" dirty="0"/>
              <a:t>B </a:t>
            </a:r>
            <a:r>
              <a:rPr lang="en-US" altLang="zh-CN" dirty="0"/>
              <a:t>different bootstrap samples of the data, fits a separate regression tree to each</a:t>
            </a:r>
          </a:p>
          <a:p>
            <a:pPr lvl="1"/>
            <a:r>
              <a:rPr lang="en-US" altLang="zh-CN" dirty="0"/>
              <a:t>Considers only a randomly drawn subset of predictors for splitting at each potential branch.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463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EA518-C534-4C89-A249-D0EFB4E5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E166B-E72E-4B4B-AACA-68D30594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4EAA8-B226-4D28-B203-134754D1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26EA6D-BCC3-451B-94A1-6B9907DA404B}"/>
              </a:ext>
            </a:extLst>
          </p:cNvPr>
          <p:cNvSpPr txBox="1"/>
          <p:nvPr/>
        </p:nvSpPr>
        <p:spPr>
          <a:xfrm>
            <a:off x="1778696" y="154070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5F61C97-0D0A-4DDA-9A79-6D72B5808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41456"/>
            <a:ext cx="7886700" cy="6194287"/>
          </a:xfrm>
        </p:spPr>
        <p:txBody>
          <a:bodyPr>
            <a:normAutofit/>
          </a:bodyPr>
          <a:lstStyle/>
          <a:p>
            <a:r>
              <a:rPr lang="en-US" altLang="zh-CN" dirty="0"/>
              <a:t>Neural networks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Hyperparameters</a:t>
            </a:r>
          </a:p>
          <a:p>
            <a:pPr lvl="1"/>
            <a:r>
              <a:rPr lang="en-US" altLang="zh-CN" dirty="0"/>
              <a:t>NN1(32); NN2(32,16); NN3(32,16,8); NN4(32,16,8,4); NN5(32,16,8,4,2)  → geometric pyramid rule </a:t>
            </a:r>
          </a:p>
          <a:p>
            <a:pPr lvl="1"/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7E135E-73B0-4397-A15E-1F545CCC6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1366828"/>
            <a:ext cx="7581900" cy="22132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5E05E0F-1951-4484-B5EB-288BEADE1998}"/>
              </a:ext>
            </a:extLst>
          </p:cNvPr>
          <p:cNvSpPr txBox="1"/>
          <p:nvPr/>
        </p:nvSpPr>
        <p:spPr>
          <a:xfrm>
            <a:off x="0" y="2104133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Linear regression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572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EA2B01-0677-4DED-8333-D3F465CE4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97" y="256317"/>
            <a:ext cx="7886700" cy="6100034"/>
          </a:xfrm>
        </p:spPr>
        <p:txBody>
          <a:bodyPr>
            <a:normAutofit/>
          </a:bodyPr>
          <a:lstStyle/>
          <a:p>
            <a:r>
              <a:rPr lang="en-US" altLang="zh-CN" dirty="0"/>
              <a:t>Activation function: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Optimization: stochastic gradient descent(SGD)</a:t>
            </a:r>
          </a:p>
          <a:p>
            <a:r>
              <a:rPr lang="en-US" altLang="zh-CN" dirty="0"/>
              <a:t>Regularization: </a:t>
            </a:r>
          </a:p>
          <a:p>
            <a:pPr lvl="1"/>
            <a:r>
              <a:rPr lang="en-US" altLang="zh-CN" dirty="0"/>
              <a:t>learning rate shrinkage; </a:t>
            </a:r>
          </a:p>
          <a:p>
            <a:pPr lvl="1"/>
            <a:r>
              <a:rPr lang="en-US" altLang="zh-CN" dirty="0"/>
              <a:t>early stopping; </a:t>
            </a:r>
          </a:p>
          <a:p>
            <a:pPr lvl="1"/>
            <a:r>
              <a:rPr lang="en-US" altLang="zh-CN" dirty="0"/>
              <a:t>batch normalization; </a:t>
            </a:r>
          </a:p>
          <a:p>
            <a:pPr lvl="1"/>
            <a:r>
              <a:rPr lang="en-US" altLang="zh-CN" dirty="0"/>
              <a:t>ensemble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40E55C-D0B8-460A-BB60-0AC2C3BA2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3DD9EB-E3A2-4A0D-B44D-35112FE6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6830D0-208D-46F7-848C-EE48210B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261184-47DA-40F7-910B-3361ABDD9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037" y="49211"/>
            <a:ext cx="2990850" cy="9048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440EBBD-BEB0-4D7E-A3AF-A8A686961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603" y="1117943"/>
            <a:ext cx="80581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25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FC83C-D355-4455-B49D-3F5A88A6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EA518-C534-4C89-A249-D0EFB4E5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E166B-E72E-4B4B-AACA-68D30594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4EAA8-B226-4D28-B203-134754D1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26EA6D-BCC3-451B-94A1-6B9907DA404B}"/>
              </a:ext>
            </a:extLst>
          </p:cNvPr>
          <p:cNvSpPr txBox="1"/>
          <p:nvPr/>
        </p:nvSpPr>
        <p:spPr>
          <a:xfrm>
            <a:off x="1778696" y="154070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5F61C97-0D0A-4DDA-9A79-6D72B5808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2535"/>
            <a:ext cx="7886700" cy="4351338"/>
          </a:xfrm>
        </p:spPr>
        <p:txBody>
          <a:bodyPr/>
          <a:lstStyle/>
          <a:p>
            <a:r>
              <a:rPr lang="en-US" altLang="zh-CN" dirty="0"/>
              <a:t>Performance evaluation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Pairwise comparison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81B95A-AEC5-426E-9E47-0074D2A7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183" y="1958298"/>
            <a:ext cx="4065634" cy="1064302"/>
          </a:xfrm>
          <a:prstGeom prst="rect">
            <a:avLst/>
          </a:prstGeom>
        </p:spPr>
      </p:pic>
      <p:sp>
        <p:nvSpPr>
          <p:cNvPr id="9" name="标注: 弯曲线形 8">
            <a:extLst>
              <a:ext uri="{FF2B5EF4-FFF2-40B4-BE49-F238E27FC236}">
                <a16:creationId xmlns:a16="http://schemas.microsoft.com/office/drawing/2014/main" id="{21B81324-0187-4B29-81C5-339A7D8FE0FD}"/>
              </a:ext>
            </a:extLst>
          </p:cNvPr>
          <p:cNvSpPr/>
          <p:nvPr/>
        </p:nvSpPr>
        <p:spPr>
          <a:xfrm>
            <a:off x="6340641" y="3115964"/>
            <a:ext cx="2514601" cy="890552"/>
          </a:xfrm>
          <a:prstGeom prst="borderCallout2">
            <a:avLst>
              <a:gd name="adj1" fmla="val 53275"/>
              <a:gd name="adj2" fmla="val -333"/>
              <a:gd name="adj3" fmla="val 53275"/>
              <a:gd name="adj4" fmla="val -16667"/>
              <a:gd name="adj5" fmla="val -28251"/>
              <a:gd name="adj6" fmla="val -316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Without demean: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Benchmark against zero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标注: 弯曲线形 10">
            <a:extLst>
              <a:ext uri="{FF2B5EF4-FFF2-40B4-BE49-F238E27FC236}">
                <a16:creationId xmlns:a16="http://schemas.microsoft.com/office/drawing/2014/main" id="{9BE69A71-FA3C-4BBB-B848-AF8A0ADCE21C}"/>
              </a:ext>
            </a:extLst>
          </p:cNvPr>
          <p:cNvSpPr/>
          <p:nvPr/>
        </p:nvSpPr>
        <p:spPr>
          <a:xfrm>
            <a:off x="1788346" y="3009337"/>
            <a:ext cx="2187468" cy="390598"/>
          </a:xfrm>
          <a:prstGeom prst="borderCallout2">
            <a:avLst>
              <a:gd name="adj1" fmla="val 40312"/>
              <a:gd name="adj2" fmla="val 99472"/>
              <a:gd name="adj3" fmla="val 40312"/>
              <a:gd name="adj4" fmla="val 110938"/>
              <a:gd name="adj5" fmla="val -32274"/>
              <a:gd name="adj6" fmla="val 1463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Testing subsample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79F8D08-917E-4D70-B290-71B84141A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650" y="4036824"/>
            <a:ext cx="4562475" cy="990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6DB741F-F1F2-4347-8548-014AC544A8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650" y="5012083"/>
            <a:ext cx="1752600" cy="4381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1197BB4-6AD0-40F2-B3E4-1BDC2239A9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5585735"/>
            <a:ext cx="80581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77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FC83C-D355-4455-B49D-3F5A88A6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EA518-C534-4C89-A249-D0EFB4E5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E166B-E72E-4B4B-AACA-68D30594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4EAA8-B226-4D28-B203-134754D1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26EA6D-BCC3-451B-94A1-6B9907DA404B}"/>
              </a:ext>
            </a:extLst>
          </p:cNvPr>
          <p:cNvSpPr txBox="1"/>
          <p:nvPr/>
        </p:nvSpPr>
        <p:spPr>
          <a:xfrm>
            <a:off x="1778696" y="154070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5F61C97-0D0A-4DDA-9A79-6D72B5808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2535"/>
            <a:ext cx="7886700" cy="4351338"/>
          </a:xfrm>
        </p:spPr>
        <p:txBody>
          <a:bodyPr/>
          <a:lstStyle/>
          <a:p>
            <a:r>
              <a:rPr lang="en-US" altLang="zh-CN" dirty="0"/>
              <a:t>Variable importance and marginal relationships</a:t>
            </a:r>
          </a:p>
          <a:p>
            <a:pPr lvl="1"/>
            <a:r>
              <a:rPr lang="en-US" altLang="zh-CN" dirty="0"/>
              <a:t>the reduction in panel predictive </a:t>
            </a:r>
            <a:r>
              <a:rPr lang="en-US" altLang="zh-CN" i="1" dirty="0"/>
              <a:t>R</a:t>
            </a:r>
            <a:r>
              <a:rPr lang="en-US" altLang="zh-CN" dirty="0"/>
              <a:t>2 from setting all values of predictor </a:t>
            </a:r>
            <a:r>
              <a:rPr lang="en-US" altLang="zh-CN" i="1" dirty="0"/>
              <a:t>j </a:t>
            </a:r>
            <a:r>
              <a:rPr lang="en-US" altLang="zh-CN" dirty="0"/>
              <a:t>to zero, while holding the remaining model estimates fixed</a:t>
            </a:r>
          </a:p>
          <a:p>
            <a:pPr lvl="1"/>
            <a:r>
              <a:rPr lang="en-US" altLang="zh-CN" dirty="0"/>
              <a:t>the sum of squared partial derivatives (SSD) summarizes the sensitivity of model fits to changes in that variable.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D48834-F960-455F-B6D2-A1F99F127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711" y="3748204"/>
            <a:ext cx="26384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22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FC83C-D355-4455-B49D-3F5A88A6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Design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EA518-C534-4C89-A249-D0EFB4E5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E166B-E72E-4B4B-AACA-68D30594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4EAA8-B226-4D28-B203-134754D1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26EA6D-BCC3-451B-94A1-6B9907DA404B}"/>
              </a:ext>
            </a:extLst>
          </p:cNvPr>
          <p:cNvSpPr txBox="1"/>
          <p:nvPr/>
        </p:nvSpPr>
        <p:spPr>
          <a:xfrm>
            <a:off x="1778696" y="154070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A8FCC84-4DA5-4421-9C0A-43DF80286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9680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Individual stock returns</a:t>
            </a:r>
          </a:p>
          <a:p>
            <a:r>
              <a:rPr lang="en-US" altLang="zh-CN" dirty="0"/>
              <a:t>30 Aggregate portfolio returns</a:t>
            </a:r>
          </a:p>
          <a:p>
            <a:r>
              <a:rPr lang="en-US" altLang="zh-CN" dirty="0"/>
              <a:t>Machine learning portfolios</a:t>
            </a:r>
          </a:p>
          <a:p>
            <a:pPr lvl="1"/>
            <a:r>
              <a:rPr lang="en-US" altLang="zh-CN" dirty="0"/>
              <a:t>Predict one-month-ahead stock return</a:t>
            </a:r>
          </a:p>
          <a:p>
            <a:pPr lvl="1"/>
            <a:r>
              <a:rPr lang="en-US" altLang="zh-CN" dirty="0"/>
              <a:t>Sort them into deciles</a:t>
            </a:r>
          </a:p>
          <a:p>
            <a:pPr lvl="1"/>
            <a:r>
              <a:rPr lang="en-US" altLang="zh-CN" dirty="0"/>
              <a:t>Long the highest and short the lowest </a:t>
            </a:r>
          </a:p>
        </p:txBody>
      </p:sp>
    </p:spTree>
    <p:extLst>
      <p:ext uri="{BB962C8B-B14F-4D97-AF65-F5344CB8AC3E}">
        <p14:creationId xmlns:p14="http://schemas.microsoft.com/office/powerpoint/2010/main" val="41146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BECDD-E823-43EC-838A-E89EB3F1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FC9B9-8D01-4588-85A0-6B5D00064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04" y="1686142"/>
            <a:ext cx="7886700" cy="448851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Introduction</a:t>
            </a:r>
          </a:p>
          <a:p>
            <a:pPr lvl="1"/>
            <a:r>
              <a:rPr lang="en-US" altLang="zh-CN" dirty="0"/>
              <a:t>Background/Related Literature</a:t>
            </a:r>
          </a:p>
          <a:p>
            <a:pPr lvl="1"/>
            <a:r>
              <a:rPr lang="en-US" altLang="zh-CN" dirty="0"/>
              <a:t>Motivation</a:t>
            </a:r>
          </a:p>
          <a:p>
            <a:pPr lvl="1"/>
            <a:r>
              <a:rPr lang="en-US" altLang="zh-CN" dirty="0"/>
              <a:t>Research problem</a:t>
            </a:r>
          </a:p>
          <a:p>
            <a:pPr lvl="1"/>
            <a:r>
              <a:rPr lang="en-US" altLang="zh-CN" dirty="0"/>
              <a:t>Contribution</a:t>
            </a:r>
          </a:p>
          <a:p>
            <a:r>
              <a:rPr lang="en-US" altLang="zh-CN" dirty="0"/>
              <a:t>Research Design</a:t>
            </a:r>
          </a:p>
          <a:p>
            <a:pPr lvl="1"/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Method</a:t>
            </a:r>
          </a:p>
          <a:p>
            <a:r>
              <a:rPr lang="en-US" altLang="zh-CN" dirty="0"/>
              <a:t>Empirical Results</a:t>
            </a:r>
          </a:p>
          <a:p>
            <a:r>
              <a:rPr lang="en-US" altLang="zh-CN" dirty="0"/>
              <a:t>Conclusion</a:t>
            </a:r>
          </a:p>
          <a:p>
            <a:r>
              <a:rPr lang="en-US" altLang="zh-CN" dirty="0"/>
              <a:t>Extension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69BA60-7E3E-4E23-9BD9-5A8067E2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18C1F2-6A65-4091-BA17-140C7CB3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6520A-6FA7-44D0-9D7D-F3473838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950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63D91-F141-4DD3-8FAE-B9062C70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Design – 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F54993-4D70-4BB3-9DF1-CE229ECF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47851"/>
            <a:ext cx="8252303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CRSP</a:t>
            </a:r>
          </a:p>
          <a:p>
            <a:r>
              <a:rPr lang="en-US" altLang="zh-CN" dirty="0"/>
              <a:t>1957.3 ~ 2016.12:</a:t>
            </a:r>
          </a:p>
          <a:p>
            <a:pPr lvl="1"/>
            <a:r>
              <a:rPr lang="en-US" altLang="zh-CN" dirty="0"/>
              <a:t>18 years of training sample (1957–1974)</a:t>
            </a:r>
          </a:p>
          <a:p>
            <a:pPr lvl="1"/>
            <a:r>
              <a:rPr lang="en-US" altLang="zh-CN" dirty="0"/>
              <a:t>12 years of validation sample (1975–1986)</a:t>
            </a:r>
          </a:p>
          <a:p>
            <a:pPr lvl="1"/>
            <a:r>
              <a:rPr lang="en-US" altLang="zh-CN" dirty="0"/>
              <a:t>30 years (1987–2016) for out-of-sample testing. </a:t>
            </a:r>
          </a:p>
          <a:p>
            <a:r>
              <a:rPr lang="en-US" altLang="zh-CN" dirty="0"/>
              <a:t>94 characteristics + 74 industry dummies + 8 macro</a:t>
            </a:r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1D8113-6E78-40A1-A70C-0EE8F4E2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CA704-73DD-400F-8791-602CBDBB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7CFC1B-FCAC-4AD5-AF81-22CC3373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BBB721-6ADF-46EC-9718-419BCC513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50" y="4473146"/>
            <a:ext cx="3040845" cy="43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30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FC83C-D355-4455-B49D-3F5A88A6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5138"/>
            <a:ext cx="7886700" cy="66316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Empirical Results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EA518-C534-4C89-A249-D0EFB4E5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E166B-E72E-4B4B-AACA-68D30594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4EAA8-B226-4D28-B203-134754D1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26EA6D-BCC3-451B-94A1-6B9907DA404B}"/>
              </a:ext>
            </a:extLst>
          </p:cNvPr>
          <p:cNvSpPr txBox="1"/>
          <p:nvPr/>
        </p:nvSpPr>
        <p:spPr>
          <a:xfrm>
            <a:off x="1778696" y="154070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altLang="zh-CN" dirty="0"/>
            </a:br>
            <a:endParaRPr lang="zh-CN" altLang="en-US" dirty="0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2EAB870C-20B5-46F7-A4EE-A403557CA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9651" y="1007420"/>
            <a:ext cx="6960844" cy="452895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3F80423-2DD3-43E9-B2D5-69880CDEF617}"/>
              </a:ext>
            </a:extLst>
          </p:cNvPr>
          <p:cNvSpPr/>
          <p:nvPr/>
        </p:nvSpPr>
        <p:spPr>
          <a:xfrm>
            <a:off x="4810125" y="1447800"/>
            <a:ext cx="3160370" cy="1228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78BFD0-7A69-4ACB-BCB2-707A2AD94959}"/>
              </a:ext>
            </a:extLst>
          </p:cNvPr>
          <p:cNvSpPr/>
          <p:nvPr/>
        </p:nvSpPr>
        <p:spPr>
          <a:xfrm>
            <a:off x="4162425" y="2814637"/>
            <a:ext cx="3524250" cy="2721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383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FC83C-D355-4455-B49D-3F5A88A6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Results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EA518-C534-4C89-A249-D0EFB4E5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E166B-E72E-4B4B-AACA-68D30594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4EAA8-B226-4D28-B203-134754D1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26EA6D-BCC3-451B-94A1-6B9907DA404B}"/>
              </a:ext>
            </a:extLst>
          </p:cNvPr>
          <p:cNvSpPr txBox="1"/>
          <p:nvPr/>
        </p:nvSpPr>
        <p:spPr>
          <a:xfrm>
            <a:off x="1778696" y="154070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altLang="zh-CN" dirty="0"/>
            </a:br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C24E8AF2-59C7-4FC4-BFFD-3213AFF84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540701"/>
            <a:ext cx="7886700" cy="369833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CF13552-94BD-4627-8D12-FAB6BB28A846}"/>
              </a:ext>
            </a:extLst>
          </p:cNvPr>
          <p:cNvSpPr/>
          <p:nvPr/>
        </p:nvSpPr>
        <p:spPr>
          <a:xfrm>
            <a:off x="6210300" y="2695575"/>
            <a:ext cx="2228850" cy="1219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363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FC83C-D355-4455-B49D-3F5A88A6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78571"/>
            <a:ext cx="7886700" cy="1325563"/>
          </a:xfrm>
        </p:spPr>
        <p:txBody>
          <a:bodyPr/>
          <a:lstStyle/>
          <a:p>
            <a:r>
              <a:rPr lang="en-US" altLang="zh-CN" dirty="0"/>
              <a:t>Empirical Results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EA518-C534-4C89-A249-D0EFB4E5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E166B-E72E-4B4B-AACA-68D30594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4EAA8-B226-4D28-B203-134754D1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26EA6D-BCC3-451B-94A1-6B9907DA404B}"/>
              </a:ext>
            </a:extLst>
          </p:cNvPr>
          <p:cNvSpPr txBox="1"/>
          <p:nvPr/>
        </p:nvSpPr>
        <p:spPr>
          <a:xfrm>
            <a:off x="1778696" y="154070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altLang="zh-CN" dirty="0"/>
            </a:br>
            <a:endParaRPr lang="zh-CN" altLang="en-US" dirty="0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035ACE39-A210-4B9D-A003-2A8278F4A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7822" y="1103269"/>
            <a:ext cx="7100706" cy="471301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D24ADBD-5014-41FC-AC5E-E04D7A29AC80}"/>
              </a:ext>
            </a:extLst>
          </p:cNvPr>
          <p:cNvSpPr/>
          <p:nvPr/>
        </p:nvSpPr>
        <p:spPr>
          <a:xfrm>
            <a:off x="897822" y="56278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b="1" dirty="0">
                <a:solidFill>
                  <a:srgbClr val="000000"/>
                </a:solidFill>
                <a:latin typeface="Times-Bold"/>
              </a:rPr>
              <a:t>Figure 4 Variable importance by mode</a:t>
            </a:r>
            <a:r>
              <a:rPr lang="en-US" altLang="zh-CN" sz="4000" dirty="0"/>
              <a:t> 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72312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FC83C-D355-4455-B49D-3F5A88A6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Results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EA518-C534-4C89-A249-D0EFB4E5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E166B-E72E-4B4B-AACA-68D30594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4EAA8-B226-4D28-B203-134754D1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26EA6D-BCC3-451B-94A1-6B9907DA404B}"/>
              </a:ext>
            </a:extLst>
          </p:cNvPr>
          <p:cNvSpPr txBox="1"/>
          <p:nvPr/>
        </p:nvSpPr>
        <p:spPr>
          <a:xfrm>
            <a:off x="1778696" y="154070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altLang="zh-CN" dirty="0"/>
            </a:br>
            <a:endParaRPr lang="zh-CN" altLang="en-US" dirty="0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3CA341A4-04F2-486B-AAEC-09E0FA4DF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0112" y="1629057"/>
            <a:ext cx="6829425" cy="34671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2AF27BC-CE48-4C37-8ACB-E748A1CEEBAB}"/>
              </a:ext>
            </a:extLst>
          </p:cNvPr>
          <p:cNvSpPr/>
          <p:nvPr/>
        </p:nvSpPr>
        <p:spPr>
          <a:xfrm>
            <a:off x="1181100" y="55061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-Roman"/>
              </a:rPr>
              <a:t>momentum and reversal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814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FC83C-D355-4455-B49D-3F5A88A6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6209"/>
            <a:ext cx="7886700" cy="728664"/>
          </a:xfrm>
        </p:spPr>
        <p:txBody>
          <a:bodyPr>
            <a:normAutofit/>
          </a:bodyPr>
          <a:lstStyle/>
          <a:p>
            <a:r>
              <a:rPr lang="en-US" altLang="zh-CN" dirty="0"/>
              <a:t>Empirical Results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EA518-C534-4C89-A249-D0EFB4E5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E166B-E72E-4B4B-AACA-68D30594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4EAA8-B226-4D28-B203-134754D1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26EA6D-BCC3-451B-94A1-6B9907DA404B}"/>
              </a:ext>
            </a:extLst>
          </p:cNvPr>
          <p:cNvSpPr txBox="1"/>
          <p:nvPr/>
        </p:nvSpPr>
        <p:spPr>
          <a:xfrm>
            <a:off x="1778696" y="154070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altLang="zh-CN" dirty="0"/>
            </a:br>
            <a:endParaRPr lang="zh-CN" altLang="en-US" dirty="0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34446D35-2436-4BDB-BD8C-DE0AFA2B7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222801"/>
            <a:ext cx="7886700" cy="403139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FB0A766-D3F7-453C-ABA0-1F874F1BCC79}"/>
              </a:ext>
            </a:extLst>
          </p:cNvPr>
          <p:cNvSpPr/>
          <p:nvPr/>
        </p:nvSpPr>
        <p:spPr>
          <a:xfrm>
            <a:off x="4857750" y="1603808"/>
            <a:ext cx="3657600" cy="3720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2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FC83C-D355-4455-B49D-3F5A88A6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3974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Empirical Results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EA518-C534-4C89-A249-D0EFB4E5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E166B-E72E-4B4B-AACA-68D30594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4EAA8-B226-4D28-B203-134754D1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26EA6D-BCC3-451B-94A1-6B9907DA404B}"/>
              </a:ext>
            </a:extLst>
          </p:cNvPr>
          <p:cNvSpPr txBox="1"/>
          <p:nvPr/>
        </p:nvSpPr>
        <p:spPr>
          <a:xfrm>
            <a:off x="1778696" y="154070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altLang="zh-CN" dirty="0"/>
            </a:br>
            <a:endParaRPr lang="zh-CN" altLang="en-US" dirty="0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3D1B759C-7A7C-4598-B718-5147248A9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127241"/>
            <a:ext cx="7886700" cy="403201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D13E002-7E2E-41EE-8BB3-AB9CE4900F9C}"/>
              </a:ext>
            </a:extLst>
          </p:cNvPr>
          <p:cNvSpPr/>
          <p:nvPr/>
        </p:nvSpPr>
        <p:spPr>
          <a:xfrm>
            <a:off x="4772025" y="1603808"/>
            <a:ext cx="3743325" cy="3720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493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FC83C-D355-4455-B49D-3F5A88A6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Results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EA518-C534-4C89-A249-D0EFB4E5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E166B-E72E-4B4B-AACA-68D30594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4EAA8-B226-4D28-B203-134754D1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26EA6D-BCC3-451B-94A1-6B9907DA404B}"/>
              </a:ext>
            </a:extLst>
          </p:cNvPr>
          <p:cNvSpPr txBox="1"/>
          <p:nvPr/>
        </p:nvSpPr>
        <p:spPr>
          <a:xfrm>
            <a:off x="1778696" y="154070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21B83E-F08A-4C42-9A3B-4A1FF6BD6930}"/>
              </a:ext>
            </a:extLst>
          </p:cNvPr>
          <p:cNvSpPr/>
          <p:nvPr/>
        </p:nvSpPr>
        <p:spPr>
          <a:xfrm>
            <a:off x="509587" y="1111764"/>
            <a:ext cx="50387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0000"/>
                </a:solidFill>
                <a:latin typeface="Times-Bold"/>
              </a:rPr>
              <a:t>Table 7 Performance of the machine learning portfolios</a:t>
            </a:r>
            <a:r>
              <a:rPr lang="en-US" altLang="zh-CN" sz="4000" dirty="0"/>
              <a:t> </a:t>
            </a:r>
            <a:endParaRPr lang="zh-CN" altLang="en-US" sz="400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1402B0C3-8D39-4C68-9215-61EDDCCBF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959" y="1840132"/>
            <a:ext cx="6451694" cy="40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21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FC83C-D355-4455-B49D-3F5A88A6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4633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Empirical Results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EA518-C534-4C89-A249-D0EFB4E5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E166B-E72E-4B4B-AACA-68D30594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4EAA8-B226-4D28-B203-134754D1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26EA6D-BCC3-451B-94A1-6B9907DA404B}"/>
              </a:ext>
            </a:extLst>
          </p:cNvPr>
          <p:cNvSpPr txBox="1"/>
          <p:nvPr/>
        </p:nvSpPr>
        <p:spPr>
          <a:xfrm>
            <a:off x="1778696" y="154070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altLang="zh-CN" dirty="0"/>
            </a:br>
            <a:endParaRPr lang="zh-CN" altLang="en-US" dirty="0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0BF04AA5-A427-4073-B885-12883E92E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9331" y="1011457"/>
            <a:ext cx="6325338" cy="467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004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FC83C-D355-4455-B49D-3F5A88A6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Results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EA518-C534-4C89-A249-D0EFB4E5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E166B-E72E-4B4B-AACA-68D30594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4EAA8-B226-4D28-B203-134754D1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26EA6D-BCC3-451B-94A1-6B9907DA404B}"/>
              </a:ext>
            </a:extLst>
          </p:cNvPr>
          <p:cNvSpPr txBox="1"/>
          <p:nvPr/>
        </p:nvSpPr>
        <p:spPr>
          <a:xfrm>
            <a:off x="1778696" y="154070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altLang="zh-CN" dirty="0"/>
            </a:br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C3C3D75F-33C6-404F-A70E-546AA9DB0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2950" y="1414462"/>
            <a:ext cx="76581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2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DB686-3A2A-4F4D-B9F9-81E4D195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– Backgrounds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F0C63-AC65-4AC8-897F-E853904C4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05" y="1690689"/>
            <a:ext cx="8675989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Stock return prediction</a:t>
            </a:r>
          </a:p>
          <a:p>
            <a:pPr lvl="1"/>
            <a:r>
              <a:rPr lang="en-US" altLang="zh-CN" dirty="0"/>
              <a:t>Individual stock: Cross-sectional regression  </a:t>
            </a:r>
            <a:r>
              <a:rPr lang="en-US" altLang="zh-CN" sz="2000" dirty="0" err="1"/>
              <a:t>Fama</a:t>
            </a:r>
            <a:r>
              <a:rPr lang="en-US" altLang="zh-CN" sz="2000" dirty="0"/>
              <a:t> and French(2008)</a:t>
            </a:r>
            <a:endParaRPr lang="en-US" altLang="zh-CN" dirty="0"/>
          </a:p>
          <a:p>
            <a:pPr lvl="1"/>
            <a:r>
              <a:rPr lang="en-US" altLang="zh-CN" dirty="0"/>
              <a:t>Aggregate portfolio: Time-series regression </a:t>
            </a:r>
            <a:r>
              <a:rPr lang="en-US" altLang="zh-CN" sz="2000" dirty="0"/>
              <a:t>Goyal and Welch(2008)</a:t>
            </a:r>
            <a:endParaRPr lang="en-US" altLang="zh-CN" dirty="0"/>
          </a:p>
          <a:p>
            <a:r>
              <a:rPr lang="en-US" altLang="zh-CN" dirty="0"/>
              <a:t>Machine learning in empirical asset pricing</a:t>
            </a:r>
          </a:p>
          <a:p>
            <a:pPr lvl="1"/>
            <a:r>
              <a:rPr lang="en-US" altLang="zh-CN" dirty="0"/>
              <a:t>Lasso: global equity market returns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Rapach</a:t>
            </a:r>
            <a:r>
              <a:rPr lang="en-US" altLang="zh-CN" sz="2000" dirty="0"/>
              <a:t>, 2013)</a:t>
            </a:r>
          </a:p>
          <a:p>
            <a:pPr lvl="1"/>
            <a:r>
              <a:rPr lang="en-US" altLang="zh-CN" dirty="0"/>
              <a:t>Neural networks: derivatives prices </a:t>
            </a:r>
            <a:r>
              <a:rPr lang="en-US" altLang="zh-CN" sz="2000" dirty="0"/>
              <a:t>(Hutchinson, 1994 ……), </a:t>
            </a:r>
            <a:r>
              <a:rPr lang="en-US" altLang="zh-CN" dirty="0"/>
              <a:t>portfolio selection </a:t>
            </a:r>
            <a:r>
              <a:rPr lang="en-US" altLang="zh-CN" sz="2000" dirty="0"/>
              <a:t>(Heaton, 2016),</a:t>
            </a:r>
            <a:r>
              <a:rPr lang="en-US" altLang="zh-CN" dirty="0"/>
              <a:t> mortgage payment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Sirignano</a:t>
            </a:r>
            <a:r>
              <a:rPr lang="en-US" altLang="zh-CN" sz="2000" dirty="0"/>
              <a:t>, 2016)</a:t>
            </a:r>
            <a:endParaRPr lang="en-US" altLang="zh-CN" dirty="0"/>
          </a:p>
          <a:p>
            <a:pPr lvl="1"/>
            <a:r>
              <a:rPr lang="en-US" altLang="zh-CN" dirty="0"/>
              <a:t>Regression trees:  credit card defaults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Butaru</a:t>
            </a:r>
            <a:r>
              <a:rPr lang="en-US" altLang="zh-CN" sz="2000" dirty="0"/>
              <a:t>, 2016)</a:t>
            </a:r>
          </a:p>
          <a:p>
            <a:pPr lvl="1"/>
            <a:r>
              <a:rPr lang="en-US" altLang="zh-CN" dirty="0"/>
              <a:t>Bootstrap, shrinkage, …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4B27E-3692-4F2D-881E-962A9255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3E03D-9FCA-41EB-B033-A0809022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57DF5-101A-4E35-81A0-A4E335A3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798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F0A27-00BA-4B28-981C-D2722403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BD8BF-11D9-49AA-8BCA-AB733AD7C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machine learning methods(neural network, regression trees) can help improve our empirical understanding of asset prices. </a:t>
            </a:r>
          </a:p>
          <a:p>
            <a:r>
              <a:rPr lang="en-US" altLang="zh-CN" dirty="0"/>
              <a:t>“shallow” learning outperforms “deep” learning</a:t>
            </a:r>
          </a:p>
          <a:p>
            <a:r>
              <a:rPr lang="en-US" altLang="zh-CN" dirty="0"/>
              <a:t>Machine learning methods are most valuable for forecasting larger and more liquid stock returns and portfolios. </a:t>
            </a:r>
          </a:p>
          <a:p>
            <a:r>
              <a:rPr lang="en-US" altLang="zh-CN" dirty="0"/>
              <a:t>The most powerful predictors being associated with price, stock liquidity, stock volatility, and valuation ratios 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81EEB9-2356-4344-B62E-59D21B2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E8797C-08A3-45A0-9D0D-B8C02881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99BB6-5ABE-436A-8DA2-05C703D5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493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F0A27-00BA-4B28-981C-D2722403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29844"/>
            <a:ext cx="7886700" cy="110083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Extension</a:t>
            </a:r>
            <a:r>
              <a:rPr lang="zh-CN" altLang="en-US" sz="3200" dirty="0"/>
              <a:t>：</a:t>
            </a:r>
            <a:br>
              <a:rPr lang="en-US" altLang="zh-CN" sz="2400" dirty="0"/>
            </a:br>
            <a:r>
              <a:rPr lang="zh-CN" altLang="en-US" sz="2400" dirty="0"/>
              <a:t>姜富伟</a:t>
            </a:r>
            <a:r>
              <a:rPr lang="en-US" altLang="zh-CN" sz="2400" dirty="0"/>
              <a:t>《</a:t>
            </a:r>
            <a:r>
              <a:rPr lang="zh-CN" altLang="en-US" sz="2400" dirty="0"/>
              <a:t>基于大数据和机器学习的公司债定价</a:t>
            </a:r>
            <a:r>
              <a:rPr lang="en-US" altLang="zh-CN" sz="2400" dirty="0"/>
              <a:t>》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BD8BF-11D9-49AA-8BCA-AB733AD7C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73574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81EEB9-2356-4344-B62E-59D21B2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E8797C-08A3-45A0-9D0D-B8C02881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99BB6-5ABE-436A-8DA2-05C703D5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8AC72F-3238-4E3C-B0FE-23D4A5C95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076011"/>
            <a:ext cx="7429500" cy="4219575"/>
          </a:xfrm>
          <a:prstGeom prst="rect">
            <a:avLst/>
          </a:prstGeom>
        </p:spPr>
      </p:pic>
      <p:pic>
        <p:nvPicPr>
          <p:cNvPr id="8" name="内容占位符 6">
            <a:extLst>
              <a:ext uri="{FF2B5EF4-FFF2-40B4-BE49-F238E27FC236}">
                <a16:creationId xmlns:a16="http://schemas.microsoft.com/office/drawing/2014/main" id="{A83B9B32-7E76-456B-9DB2-12A6530E3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5427349"/>
            <a:ext cx="6934200" cy="127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5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DB686-3A2A-4F4D-B9F9-81E4D195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– 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F0C63-AC65-4AC8-897F-E853904C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Traditional methods have severe limitations:</a:t>
            </a:r>
          </a:p>
          <a:p>
            <a:pPr marL="457200" lvl="1" indent="0">
              <a:buNone/>
            </a:pPr>
            <a:r>
              <a:rPr lang="en-US" altLang="zh-CN" dirty="0"/>
              <a:t>Can’t handle the large number of predictor variables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4B27E-3692-4F2D-881E-962A9255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3E03D-9FCA-41EB-B033-A0809022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57DF5-101A-4E35-81A0-A4E335A3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4955698-B451-4639-B5F6-242CBC31A05B}"/>
              </a:ext>
            </a:extLst>
          </p:cNvPr>
          <p:cNvSpPr txBox="1">
            <a:spLocks/>
          </p:cNvSpPr>
          <p:nvPr/>
        </p:nvSpPr>
        <p:spPr>
          <a:xfrm>
            <a:off x="628650" y="339871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Introduction – Research Problem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1546C87-C515-4F29-9514-AAE4BC943520}"/>
              </a:ext>
            </a:extLst>
          </p:cNvPr>
          <p:cNvSpPr txBox="1">
            <a:spLocks/>
          </p:cNvSpPr>
          <p:nvPr/>
        </p:nvSpPr>
        <p:spPr>
          <a:xfrm>
            <a:off x="628650" y="4859209"/>
            <a:ext cx="7886700" cy="112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Which method perform better in measuring asset risk premiums?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026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DB686-3A2A-4F4D-B9F9-81E4D195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– Contribution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F0C63-AC65-4AC8-897F-E853904C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Provide a new set of benchmarks for the predictive accuracy in measuring risk premiums</a:t>
            </a:r>
          </a:p>
          <a:p>
            <a:r>
              <a:rPr lang="en-US" altLang="zh-CN" dirty="0"/>
              <a:t>Synthesize the empirical asset pricing literature with the field of machine learning</a:t>
            </a:r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4B27E-3692-4F2D-881E-962A9255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3E03D-9FCA-41EB-B033-A0809022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57DF5-101A-4E35-81A0-A4E335A3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7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E447A-0CEB-41B4-AE95-ECE51626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76674-CEA6-4452-8495-488FAC59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397CC-9834-4249-8AE3-701777CE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96859-19AF-4435-98C9-BA89AE9E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2C19CE2-CD83-49BD-AB60-BCF6153F1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252303" cy="4351338"/>
          </a:xfrm>
        </p:spPr>
        <p:txBody>
          <a:bodyPr/>
          <a:lstStyle/>
          <a:p>
            <a:r>
              <a:rPr lang="en-US" altLang="zh-CN" dirty="0"/>
              <a:t>OLS</a:t>
            </a:r>
          </a:p>
          <a:p>
            <a:r>
              <a:rPr lang="en-US" altLang="zh-CN" dirty="0"/>
              <a:t>Elastic Net</a:t>
            </a:r>
          </a:p>
          <a:p>
            <a:r>
              <a:rPr lang="en-US" altLang="zh-CN" dirty="0"/>
              <a:t>PCR</a:t>
            </a:r>
          </a:p>
          <a:p>
            <a:r>
              <a:rPr lang="en-US" altLang="zh-CN" dirty="0"/>
              <a:t>PLS</a:t>
            </a:r>
          </a:p>
          <a:p>
            <a:r>
              <a:rPr lang="en-US" altLang="zh-CN" dirty="0"/>
              <a:t>GLM</a:t>
            </a:r>
          </a:p>
          <a:p>
            <a:r>
              <a:rPr lang="en-US" altLang="zh-CN" dirty="0"/>
              <a:t>Regression trees</a:t>
            </a:r>
          </a:p>
          <a:p>
            <a:r>
              <a:rPr lang="en-US" altLang="zh-CN" dirty="0"/>
              <a:t>Neural networks</a:t>
            </a:r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E32341AC-D6E5-41EC-A725-74E1A4927DD7}"/>
              </a:ext>
            </a:extLst>
          </p:cNvPr>
          <p:cNvSpPr/>
          <p:nvPr/>
        </p:nvSpPr>
        <p:spPr>
          <a:xfrm>
            <a:off x="4009845" y="2001568"/>
            <a:ext cx="291766" cy="1612231"/>
          </a:xfrm>
          <a:prstGeom prst="rightBrace">
            <a:avLst>
              <a:gd name="adj1" fmla="val 47727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7B0606-7448-4C66-9A3A-36B5EB226756}"/>
              </a:ext>
            </a:extLst>
          </p:cNvPr>
          <p:cNvSpPr txBox="1"/>
          <p:nvPr/>
        </p:nvSpPr>
        <p:spPr>
          <a:xfrm>
            <a:off x="4480717" y="2576852"/>
            <a:ext cx="2148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Linear Methods</a:t>
            </a:r>
            <a:endParaRPr lang="zh-CN" altLang="en-US" sz="2400" dirty="0"/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8D5C0791-0197-422C-8A45-A5E099924514}"/>
              </a:ext>
            </a:extLst>
          </p:cNvPr>
          <p:cNvSpPr/>
          <p:nvPr/>
        </p:nvSpPr>
        <p:spPr>
          <a:xfrm>
            <a:off x="4066673" y="3934326"/>
            <a:ext cx="276727" cy="1441558"/>
          </a:xfrm>
          <a:prstGeom prst="rightBrace">
            <a:avLst>
              <a:gd name="adj1" fmla="val 53788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5D52903-3BA5-4DE9-9E3E-5F72C439BB03}"/>
              </a:ext>
            </a:extLst>
          </p:cNvPr>
          <p:cNvSpPr txBox="1"/>
          <p:nvPr/>
        </p:nvSpPr>
        <p:spPr>
          <a:xfrm>
            <a:off x="4480717" y="4411127"/>
            <a:ext cx="2611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Nonlinear Methods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756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E447A-0CEB-41B4-AE95-ECE51626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76674-CEA6-4452-8495-488FAC59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397CC-9834-4249-8AE3-701777CE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96859-19AF-4435-98C9-BA89AE9E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2C19CE2-CD83-49BD-AB60-BCF6153F1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252303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Preliminary step: </a:t>
            </a:r>
          </a:p>
          <a:p>
            <a:r>
              <a:rPr lang="en-US" altLang="zh-CN" dirty="0"/>
              <a:t>Choose hyperparameters via validation</a:t>
            </a:r>
          </a:p>
          <a:p>
            <a:pPr lvl="1"/>
            <a:r>
              <a:rPr lang="en-US" altLang="zh-CN" dirty="0"/>
              <a:t>Training sample</a:t>
            </a:r>
          </a:p>
          <a:p>
            <a:pPr lvl="1"/>
            <a:r>
              <a:rPr lang="en-US" altLang="zh-CN" dirty="0"/>
              <a:t>Validation sample</a:t>
            </a:r>
          </a:p>
          <a:p>
            <a:pPr lvl="1"/>
            <a:r>
              <a:rPr lang="en-US" altLang="zh-CN" dirty="0"/>
              <a:t>Testing sample</a:t>
            </a:r>
          </a:p>
        </p:txBody>
      </p:sp>
    </p:spTree>
    <p:extLst>
      <p:ext uri="{BB962C8B-B14F-4D97-AF65-F5344CB8AC3E}">
        <p14:creationId xmlns:p14="http://schemas.microsoft.com/office/powerpoint/2010/main" val="4035913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76674-CEA6-4452-8495-488FAC59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5806" y="6361310"/>
            <a:ext cx="2057400" cy="365125"/>
          </a:xfrm>
        </p:spPr>
        <p:txBody>
          <a:bodyPr/>
          <a:lstStyle/>
          <a:p>
            <a:fld id="{CC05CECA-D4EE-488B-B15B-06656D15F51B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397CC-9834-4249-8AE3-701777CE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06106" y="6361310"/>
            <a:ext cx="3086100" cy="365125"/>
          </a:xfrm>
        </p:spPr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96859-19AF-4435-98C9-BA89AE9E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35106" y="6361310"/>
            <a:ext cx="2057400" cy="365125"/>
          </a:xfrm>
        </p:spPr>
        <p:txBody>
          <a:bodyPr/>
          <a:lstStyle/>
          <a:p>
            <a:fld id="{E4B994BB-697A-45F5-8A0F-3AC25F6D2165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2C19CE2-CD83-49BD-AB60-BCF6153F1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06" y="269766"/>
            <a:ext cx="8252303" cy="4351338"/>
          </a:xfrm>
        </p:spPr>
        <p:txBody>
          <a:bodyPr/>
          <a:lstStyle/>
          <a:p>
            <a:r>
              <a:rPr lang="en-US" altLang="zh-CN" dirty="0"/>
              <a:t>Simple linear(OLS)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→ weighted least squares</a:t>
            </a:r>
          </a:p>
          <a:p>
            <a:pPr lvl="1"/>
            <a:r>
              <a:rPr lang="en-US" altLang="zh-CN" dirty="0"/>
              <a:t>tilt estimates toward observations that are more statistically or economically informative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Heavy-tailed observations: Huber robust objective function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CCA149-2C2E-4D63-870A-14B9D56F9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100" y="636603"/>
            <a:ext cx="3260112" cy="7388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76B901B-E4F4-47C5-9F89-544AAAC90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700" y="3733071"/>
            <a:ext cx="4781550" cy="214312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5E492F6-1FDF-45F6-9F13-244492891A3D}"/>
              </a:ext>
            </a:extLst>
          </p:cNvPr>
          <p:cNvSpPr/>
          <p:nvPr/>
        </p:nvSpPr>
        <p:spPr>
          <a:xfrm>
            <a:off x="5639106" y="4948123"/>
            <a:ext cx="35048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-Roman"/>
              </a:rPr>
              <a:t>a hybrid of squared loss for relatively small errors and absolute loss for relatively large errors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60F4F4-1974-4ADB-AAB6-B7CAD89BE392}"/>
              </a:ext>
            </a:extLst>
          </p:cNvPr>
          <p:cNvSpPr txBox="1"/>
          <p:nvPr/>
        </p:nvSpPr>
        <p:spPr>
          <a:xfrm>
            <a:off x="628650" y="5876196"/>
            <a:ext cx="5827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</a:rPr>
              <a:t>Fail in the presence of many predictors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7559989-BFFB-4BD4-AC83-D725195BD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9117" y="2445435"/>
            <a:ext cx="3725765" cy="67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09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EA518-C534-4C89-A249-D0EFB4E5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E166B-E72E-4B4B-AACA-68D30594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4EAA8-B226-4D28-B203-134754D1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26EA6D-BCC3-451B-94A1-6B9907DA404B}"/>
              </a:ext>
            </a:extLst>
          </p:cNvPr>
          <p:cNvSpPr txBox="1"/>
          <p:nvPr/>
        </p:nvSpPr>
        <p:spPr>
          <a:xfrm>
            <a:off x="1778696" y="154070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5F61C97-0D0A-4DDA-9A79-6D72B5808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2535"/>
            <a:ext cx="7886700" cy="4351338"/>
          </a:xfrm>
        </p:spPr>
        <p:txBody>
          <a:bodyPr/>
          <a:lstStyle/>
          <a:p>
            <a:r>
              <a:rPr lang="en-US" altLang="zh-CN" dirty="0"/>
              <a:t>Penalized linear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Elastic Net</a:t>
            </a:r>
          </a:p>
          <a:p>
            <a:pPr lvl="1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B42785-1093-41F1-BE8E-3DB02B27D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0" y="2055205"/>
            <a:ext cx="2400300" cy="4762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80C5F40-4B15-4BA7-9859-8CF602306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2963933"/>
            <a:ext cx="4400550" cy="97155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52C8924-12BD-4B74-98E7-ECE2C04520AF}"/>
              </a:ext>
            </a:extLst>
          </p:cNvPr>
          <p:cNvSpPr/>
          <p:nvPr/>
        </p:nvSpPr>
        <p:spPr>
          <a:xfrm>
            <a:off x="1740757" y="4034896"/>
            <a:ext cx="713139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ρ =0: absolute value→ lasso (L1) → selection</a:t>
            </a:r>
            <a:br>
              <a:rPr lang="en-US" altLang="zh-CN" sz="2400" dirty="0"/>
            </a:br>
            <a:r>
              <a:rPr lang="en-US" altLang="zh-CN" sz="2400" i="1" dirty="0"/>
              <a:t>ρ </a:t>
            </a:r>
            <a:r>
              <a:rPr lang="en-US" altLang="zh-CN" sz="2400" dirty="0"/>
              <a:t>=1: squared value→ ridge regression(L2) → shrinkage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B36593-39D9-44D2-BCD1-A74C86E9E88D}"/>
              </a:ext>
            </a:extLst>
          </p:cNvPr>
          <p:cNvSpPr txBox="1"/>
          <p:nvPr/>
        </p:nvSpPr>
        <p:spPr>
          <a:xfrm>
            <a:off x="630906" y="5230807"/>
            <a:ext cx="6301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</a:rPr>
              <a:t>Fail when predictors are highly correlated.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535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5413</TotalTime>
  <Words>999</Words>
  <Application>Microsoft Office PowerPoint</Application>
  <PresentationFormat>全屏显示(4:3)</PresentationFormat>
  <Paragraphs>299</Paragraphs>
  <Slides>31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Times-Bold</vt:lpstr>
      <vt:lpstr>Times-Roman</vt:lpstr>
      <vt:lpstr>等线</vt:lpstr>
      <vt:lpstr>Arial</vt:lpstr>
      <vt:lpstr>Calibri</vt:lpstr>
      <vt:lpstr>Calibri Light</vt:lpstr>
      <vt:lpstr>Office 主题​​</vt:lpstr>
      <vt:lpstr>Empirical Asset Pricing via Machine Learning </vt:lpstr>
      <vt:lpstr>Contents</vt:lpstr>
      <vt:lpstr>Introduction – Backgrounds</vt:lpstr>
      <vt:lpstr>Introduction – Motivation</vt:lpstr>
      <vt:lpstr>Introduction – Contribution</vt:lpstr>
      <vt:lpstr>Methodology</vt:lpstr>
      <vt:lpstr>Methodology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Methodology</vt:lpstr>
      <vt:lpstr>Methodology</vt:lpstr>
      <vt:lpstr>PowerPoint 演示文稿</vt:lpstr>
      <vt:lpstr>PowerPoint 演示文稿</vt:lpstr>
      <vt:lpstr>Methodology</vt:lpstr>
      <vt:lpstr>Methodology</vt:lpstr>
      <vt:lpstr>Research Design</vt:lpstr>
      <vt:lpstr>Research Design – Data</vt:lpstr>
      <vt:lpstr>Empirical Results</vt:lpstr>
      <vt:lpstr>Empirical Results</vt:lpstr>
      <vt:lpstr>Empirical Results</vt:lpstr>
      <vt:lpstr>Empirical Results</vt:lpstr>
      <vt:lpstr>Empirical Results</vt:lpstr>
      <vt:lpstr>Empirical Results</vt:lpstr>
      <vt:lpstr>Empirical Results</vt:lpstr>
      <vt:lpstr>Empirical Results</vt:lpstr>
      <vt:lpstr>Empirical Results</vt:lpstr>
      <vt:lpstr>Conclusion</vt:lpstr>
      <vt:lpstr>Extension： 姜富伟《基于大数据和机器学习的公司债定价》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stock market returns: The sum of the parts is more than the whole </dc:title>
  <dc:creator>龙 真</dc:creator>
  <cp:lastModifiedBy>龙 真</cp:lastModifiedBy>
  <cp:revision>127</cp:revision>
  <dcterms:created xsi:type="dcterms:W3CDTF">2019-11-14T02:43:26Z</dcterms:created>
  <dcterms:modified xsi:type="dcterms:W3CDTF">2020-05-30T03:30:25Z</dcterms:modified>
</cp:coreProperties>
</file>