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359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38D78-51FD-4432-88D8-7043B349060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55B1A-4DFC-4043-ACC2-8B2A579A1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9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认识到</a:t>
            </a:r>
            <a:r>
              <a:rPr lang="en-US" altLang="zh-CN" dirty="0"/>
              <a:t>balance</a:t>
            </a:r>
            <a:r>
              <a:rPr lang="zh-CN" altLang="en-US" dirty="0"/>
              <a:t>之后去抓住</a:t>
            </a:r>
            <a:r>
              <a:rPr lang="en-US" altLang="zh-CN" dirty="0"/>
              <a:t>mispricing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55B1A-4DFC-4043-ACC2-8B2A579A12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人和狗单独来看，他们是一种漫游的状态，因此他们是在随机游走，但是由于各自的脚底的触觉，视觉等，使他们的各自在自己的道路上行走，因而他们之间的距离是有界的。</a:t>
            </a:r>
            <a:endParaRPr lang="en-US" altLang="zh-CN" dirty="0"/>
          </a:p>
          <a:p>
            <a:r>
              <a:rPr lang="zh-CN" altLang="en-US" dirty="0"/>
              <a:t>笼统来说，他们之间的距离是</a:t>
            </a:r>
            <a:r>
              <a:rPr lang="en-US" altLang="zh-CN" dirty="0"/>
              <a:t>stationary</a:t>
            </a:r>
            <a:r>
              <a:rPr lang="zh-CN" altLang="en-US" dirty="0"/>
              <a:t>的。均值方差。</a:t>
            </a:r>
            <a:endParaRPr lang="en-US" altLang="zh-CN" dirty="0"/>
          </a:p>
          <a:p>
            <a:r>
              <a:rPr lang="en-US" altLang="zh-CN" dirty="0"/>
              <a:t>Stationarity</a:t>
            </a:r>
          </a:p>
          <a:p>
            <a:r>
              <a:rPr lang="zh-CN" altLang="en-US" dirty="0"/>
              <a:t>在交易层面</a:t>
            </a:r>
            <a:r>
              <a:rPr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A-m*B</a:t>
            </a:r>
            <a:r>
              <a:rPr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为做多</a:t>
            </a:r>
            <a:r>
              <a:rPr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，做空</a:t>
            </a:r>
            <a:r>
              <a:rPr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，打包形成一个</a:t>
            </a:r>
            <a:r>
              <a:rPr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pair</a:t>
            </a:r>
            <a:r>
              <a:rPr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产品。</a:t>
            </a:r>
            <a:endParaRPr lang="en-US" altLang="zh-CN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圆圈处，产品正向操作。统计套利的本质就是统计概率上的优势，人上走，狗下走，期待的最理想的结果。即便不处于边界，但对于整体而言盈利的概率是随着</a:t>
            </a:r>
            <a:r>
              <a:rPr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spread</a:t>
            </a:r>
            <a:r>
              <a:rPr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的减小而增大的（可能性与幅度）。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55B1A-4DFC-4043-ACC2-8B2A579A12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①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a sample of 172 stocks and 138 ETFs traded on the NYSE and NASDAQ, with daily data from 2010 - 2019 provided by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Stooq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. </a:t>
            </a: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标的池预筛选时：流动性好的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10%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或者市值最高的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10%</a:t>
            </a: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②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4 years of daily data:</a:t>
            </a:r>
          </a:p>
          <a:p>
            <a:r>
              <a:rPr lang="zh-CN" altLang="en-US" dirty="0"/>
              <a:t>③</a:t>
            </a:r>
            <a:r>
              <a:rPr lang="en-US" altLang="zh-CN" dirty="0"/>
              <a:t>Johansen test critical value</a:t>
            </a:r>
            <a:r>
              <a:rPr lang="zh-CN" altLang="en-US" dirty="0"/>
              <a:t>的选取，波动性的筛选</a:t>
            </a:r>
            <a:endParaRPr lang="en-US" altLang="zh-CN" dirty="0"/>
          </a:p>
          <a:p>
            <a:r>
              <a:rPr lang="zh-CN" altLang="en-US" dirty="0"/>
              <a:t>④</a:t>
            </a:r>
            <a:r>
              <a:rPr lang="en-US" altLang="zh-CN" dirty="0"/>
              <a:t>diverge</a:t>
            </a:r>
            <a:r>
              <a:rPr lang="zh-CN" altLang="en-US" dirty="0"/>
              <a:t>波峰与波谷的判断</a:t>
            </a:r>
            <a:r>
              <a:rPr lang="en-US" altLang="zh-CN" dirty="0"/>
              <a:t>entry</a:t>
            </a:r>
            <a:r>
              <a:rPr lang="zh-CN" altLang="en-US" dirty="0"/>
              <a:t>，</a:t>
            </a:r>
            <a:r>
              <a:rPr lang="en-US" altLang="zh-CN" dirty="0"/>
              <a:t>converge</a:t>
            </a:r>
            <a:r>
              <a:rPr lang="zh-CN" altLang="en-US" dirty="0"/>
              <a:t>的判断触及</a:t>
            </a:r>
            <a:r>
              <a:rPr lang="en-US" altLang="zh-CN" dirty="0"/>
              <a:t>MA exit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55B1A-4DFC-4043-ACC2-8B2A579A12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0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有截距无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55B1A-4DFC-4043-ACC2-8B2A579A12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2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不是滞后那么简单</a:t>
            </a:r>
            <a:endParaRPr lang="en-US" altLang="zh-CN" sz="1800" dirty="0">
              <a:solidFill>
                <a:srgbClr val="000000"/>
              </a:solidFill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  <a:p>
            <a:endParaRPr lang="en-US" altLang="zh-CN" sz="1800" dirty="0">
              <a:solidFill>
                <a:srgbClr val="000000"/>
              </a:solidFill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时差相关分析是用来判断经济指标的领先与滞后阶数的常用方法，该方法通过计算领先 </a:t>
            </a:r>
            <a:endParaRPr lang="zh-CN" altLang="en-US" sz="2800" dirty="0"/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与滞后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N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期的候选指标与基准指标间的相关系数，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选择相关系数最大的阶数作为领先或 </a:t>
            </a:r>
            <a:endParaRPr lang="zh-CN" altLang="en-US" sz="2800" dirty="0"/>
          </a:p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滞后阶数</a:t>
            </a:r>
            <a:endParaRPr lang="en-US" altLang="zh-CN" sz="1800" b="1" dirty="0">
              <a:solidFill>
                <a:srgbClr val="000000"/>
              </a:solidFill>
              <a:effectLst/>
              <a:latin typeface="Tahoma-Bold"/>
            </a:endParaRPr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Tahoma-Bold"/>
              </a:rPr>
              <a:t>K-L 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信息量是用来衡量两列数据概率分布的相似程度</a:t>
            </a:r>
            <a:endParaRPr lang="en-US" altLang="zh-CN" sz="1800" b="1" dirty="0">
              <a:solidFill>
                <a:srgbClr val="000000"/>
              </a:solidFill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  <a:p>
            <a:endParaRPr lang="en-US" altLang="zh-CN" sz="1800" b="1" dirty="0">
              <a:solidFill>
                <a:srgbClr val="000000"/>
              </a:solidFill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季节性调整（求同比）、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HP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滤波</a:t>
            </a:r>
            <a:endParaRPr lang="en-US" altLang="zh-CN" sz="1800" b="1" dirty="0">
              <a:solidFill>
                <a:srgbClr val="000000"/>
              </a:solidFill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55B1A-4DFC-4043-ACC2-8B2A579A12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8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04601-93B5-17D6-0DEA-A4BC42682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28CEE-6AEB-0D74-9A0D-950B0694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54A05-9CE1-448A-7DE2-D9E7D986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1C5-6650-43AC-945B-6B411E44ADD9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D0F57-512F-7A47-89CD-82B200A4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AA312-E7FB-6D9E-8A82-8309F2F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C62-ACD1-460F-8E17-C96246F1E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7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5E461-A30F-C840-3E66-F0F00C2F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3E9ECD-35B0-BBC2-689C-587FA08F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59CD8-B653-F241-8CB5-743F186F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1C5-6650-43AC-945B-6B411E44ADD9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5CB71-DF5C-4679-A5E2-352B6814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F7B0D-B6A9-CD50-A2F9-63C9E378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C62-ACD1-460F-8E17-C96246F1E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3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88908D-7BFF-B76B-0AA6-E22E3587C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8A4204-EF75-2275-4E15-E4925BD9F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2709C-33E3-053D-98AF-559F6275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1C5-6650-43AC-945B-6B411E44ADD9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D2CF2-D26E-5752-BAD2-0AF6969F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791C8-239F-644F-0970-146AABD5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C62-ACD1-460F-8E17-C96246F1E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C6DDD-925C-1D47-D148-474E4893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2E6F4-9C85-0796-DE31-2015E355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5F20A-7991-3581-2E9C-7A49257B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1C5-6650-43AC-945B-6B411E44ADD9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AF9E4-8BE2-C476-9424-35577F4A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7A1CE-8B27-8CC7-3D22-D0CEB509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C62-ACD1-460F-8E17-C96246F1E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3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45FD2-53E5-9DA3-643E-0F53AC09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110A3-B7A0-3C51-1369-A6C3B2C2A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8D757-9EC6-CB3E-9DA0-10D02DFE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1C5-6650-43AC-945B-6B411E44ADD9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BD16F-7900-B25D-4671-5CD8E9C1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C3C4E-E451-761E-39DA-962EC6DF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C62-ACD1-460F-8E17-C96246F1E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211DC-86EA-9AB7-3804-91F54C5C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6FC45-8E2A-7A95-79FF-7589254B2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2B8A07-8614-765D-FD07-F344AFC94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F1FD9-36CD-A4C1-5555-D598AB04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1C5-6650-43AC-945B-6B411E44ADD9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0BEE0-52E1-8DF6-3E86-7856A8D5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B2ACE9-A790-6E3F-E48F-91FE921C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C62-ACD1-460F-8E17-C96246F1E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6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1B660-18AE-94A7-263E-29A4AC84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E14AD0-7A5C-BBD5-9A2D-477D2A4B2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08995-E360-5936-3F48-833090E19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B876A3-9531-8787-FDBE-6BB92D1B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F62810-12E2-E372-C856-41F532229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3EF4AB-38D5-7217-0D2C-1DAD98FE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1C5-6650-43AC-945B-6B411E44ADD9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5DE4B0-4B15-DA89-F2D0-EE505665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AE19F3-67BE-92EF-98C6-D8F4154C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C62-ACD1-460F-8E17-C96246F1E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0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2B10-2CB1-94D3-C116-9D471282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2DAAE2-B08B-5849-F24C-D1C0A6B2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1C5-6650-43AC-945B-6B411E44ADD9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71DDB3-192B-860E-C1B6-5A068864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1A1FB4-6E64-4A33-4A80-4CB92ADD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C62-ACD1-460F-8E17-C96246F1E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6C731F-B66B-E4F5-52AF-4FAB39E0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1C5-6650-43AC-945B-6B411E44ADD9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E32079-48F8-BFE1-E9BC-7F0149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3D0866-A2CD-2861-1949-955E4749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C62-ACD1-460F-8E17-C96246F1E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9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1EAA5-B10E-4FAE-A1FD-262FD061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2EC17-2E74-262E-511F-77E5A1F5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3A4EE6-655C-5AAE-9061-08FF056C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C1C9A-AC47-4151-653E-EE2C07F3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1C5-6650-43AC-945B-6B411E44ADD9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895E7A-31ED-2FC4-97B5-8A6A520A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58F90E-8268-67DB-7F8C-F3A9B443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C62-ACD1-460F-8E17-C96246F1E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4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88EB1-516C-4BB3-B825-586E9D0D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0760D3-BEDA-F52E-12D2-266C150B0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A5D56B-F79C-95A2-9CD2-EF3EFF94C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D0D58-BFFF-21F0-760C-0BCFA91A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1C5-6650-43AC-945B-6B411E44ADD9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F1849-23EA-4275-C363-FD54957E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E5790-E417-EB4F-4314-FE5CEF96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C62-ACD1-460F-8E17-C96246F1E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9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022846-91EF-B432-7313-B58D2ED5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512F1-D8F0-3C69-08E4-5FBF010B2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E195B-680D-0CDC-966C-06DA4CFC3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DC1C5-6650-43AC-945B-6B411E44ADD9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8B6DF-A555-548B-969A-5057007EC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105DD-42EE-41F9-C993-24F0A777A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5C62-ACD1-460F-8E17-C96246F1E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4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DBED9-2E69-516E-D778-EC9A78466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6125" y="1079214"/>
            <a:ext cx="12464249" cy="1041971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Statistical arbitrage </a:t>
            </a:r>
            <a:r>
              <a:rPr lang="en-US" altLang="zh-CN" sz="4800" dirty="0">
                <a:solidFill>
                  <a:srgbClr val="FF0000"/>
                </a:solidFill>
              </a:rPr>
              <a:t>with cointegration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A42AD5-5FF3-D0CE-D5B5-84E2D4EAC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264687"/>
            <a:ext cx="9144000" cy="1174149"/>
          </a:xfrm>
        </p:spPr>
        <p:txBody>
          <a:bodyPr/>
          <a:lstStyle/>
          <a:p>
            <a:pPr algn="l"/>
            <a:r>
              <a:rPr lang="en-US" altLang="zh-CN" dirty="0"/>
              <a:t>Statistical arbitrage refers to strategies that employ some statistical model or method to take advantage of what appears to be relative mispricing of assets</a:t>
            </a:r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08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B5EB03-1C1A-7906-357E-7BA03A2E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877" y="177799"/>
            <a:ext cx="7666384" cy="2187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701A1A-E164-B106-A309-266B23468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464" y="2471754"/>
            <a:ext cx="7971211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9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1278AE-6498-5042-53AD-54ABFAA3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44" y="887498"/>
            <a:ext cx="9244312" cy="508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4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80C6F1-D136-7982-5FA8-C96B84D54191}"/>
              </a:ext>
            </a:extLst>
          </p:cNvPr>
          <p:cNvSpPr txBox="1"/>
          <p:nvPr/>
        </p:nvSpPr>
        <p:spPr>
          <a:xfrm>
            <a:off x="337352" y="3107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人狗协同与</a:t>
            </a:r>
            <a:r>
              <a:rPr lang="en-US" altLang="zh-CN" dirty="0"/>
              <a:t>“</a:t>
            </a:r>
            <a:r>
              <a:rPr lang="zh-CN" altLang="en-US" dirty="0"/>
              <a:t>协整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D572E8-0180-D0A1-F56B-FDB8870D2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6" y="1800310"/>
            <a:ext cx="5592468" cy="31457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0EFFE1-EE25-5D43-78CB-4444F5FF9CBC}"/>
              </a:ext>
            </a:extLst>
          </p:cNvPr>
          <p:cNvSpPr txBox="1"/>
          <p:nvPr/>
        </p:nvSpPr>
        <p:spPr>
          <a:xfrm>
            <a:off x="1444101" y="5686610"/>
            <a:ext cx="9303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effectLst/>
                <a:latin typeface="BookAntiqua-Bold"/>
              </a:rPr>
              <a:t>Pairs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BookAntiqua-Bold"/>
              </a:rPr>
              <a:t> trading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is to find two assets whose prices have historically moved together, track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 spread (the difference between their prices</a:t>
            </a:r>
            <a:r>
              <a:rPr lang="en-US" altLang="zh-CN" dirty="0">
                <a:solidFill>
                  <a:srgbClr val="000000"/>
                </a:solidFill>
                <a:latin typeface="Book Antiqua" panose="0204060205030503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Book Antiqua" panose="02040602050305030304" pitchFamily="18" charset="0"/>
              </a:rPr>
              <a:t>eg</a:t>
            </a:r>
            <a:r>
              <a:rPr lang="en-US" altLang="zh-CN" dirty="0">
                <a:solidFill>
                  <a:srgbClr val="000000"/>
                </a:solidFill>
                <a:latin typeface="Book Antiqua" panose="02040602050305030304" pitchFamily="18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A-m*B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), and, once the spread widens, buy the loser that has dropped below the common trend and short the winner.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CDFF44-4F9B-E0EA-7006-4842F0C9A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264" y="1537255"/>
            <a:ext cx="5792181" cy="3408818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C2565A4E-BE85-423E-8E52-AA3B62629287}"/>
              </a:ext>
            </a:extLst>
          </p:cNvPr>
          <p:cNvSpPr/>
          <p:nvPr/>
        </p:nvSpPr>
        <p:spPr>
          <a:xfrm>
            <a:off x="2051825" y="3204869"/>
            <a:ext cx="1237785" cy="9400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3032AAC-D6D8-E487-F881-2E7A085022A4}"/>
              </a:ext>
            </a:extLst>
          </p:cNvPr>
          <p:cNvSpPr/>
          <p:nvPr/>
        </p:nvSpPr>
        <p:spPr>
          <a:xfrm>
            <a:off x="7501054" y="3143537"/>
            <a:ext cx="1237785" cy="9400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13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9B7A8C1-843F-4228-2037-4A5B3014018D}"/>
              </a:ext>
            </a:extLst>
          </p:cNvPr>
          <p:cNvSpPr txBox="1"/>
          <p:nvPr/>
        </p:nvSpPr>
        <p:spPr>
          <a:xfrm>
            <a:off x="1110243" y="3696851"/>
            <a:ext cx="99715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there are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BookAntiqua-Bold"/>
              </a:rPr>
              <a:t>numerous parameters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that we need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BookAntiqua-Bold"/>
              </a:rPr>
              <a:t>to define for implementation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. </a:t>
            </a:r>
          </a:p>
          <a:p>
            <a:endParaRPr lang="en-US" altLang="zh-CN" sz="2400" dirty="0">
              <a:solidFill>
                <a:srgbClr val="000000"/>
              </a:solidFill>
              <a:effectLst/>
              <a:latin typeface="Book Antiqua" panose="02040602050305030304" pitchFamily="18" charset="0"/>
            </a:endParaRPr>
          </a:p>
          <a:p>
            <a:r>
              <a:rPr lang="en-US" altLang="zh-CN" sz="2400" dirty="0"/>
              <a:t>• Investment universe to screen for potential pairs or baskets</a:t>
            </a:r>
          </a:p>
          <a:p>
            <a:r>
              <a:rPr lang="en-US" altLang="zh-CN" sz="2400" dirty="0"/>
              <a:t>• Length of the formation period</a:t>
            </a:r>
          </a:p>
          <a:p>
            <a:r>
              <a:rPr lang="en-US" altLang="zh-CN" sz="2400" dirty="0"/>
              <a:t>• Strength of the relationship used to pick tradeable candidates</a:t>
            </a:r>
          </a:p>
          <a:p>
            <a:r>
              <a:rPr lang="en-US" altLang="zh-CN" sz="2400" dirty="0"/>
              <a:t>• Degree of deviation from and convergence to their common means to trigger entry or exit trades or to adjust existing positions as spreads fluctuate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ED10AB-1615-4BB7-A1B9-81EBAB4F43BD}"/>
              </a:ext>
            </a:extLst>
          </p:cNvPr>
          <p:cNvSpPr txBox="1"/>
          <p:nvPr/>
        </p:nvSpPr>
        <p:spPr>
          <a:xfrm>
            <a:off x="1447335" y="382012"/>
            <a:ext cx="929732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In practice, the strategy requires two steps: 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BookAntiqua-Bold"/>
              </a:rPr>
              <a:t>Formation phase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: Identify securities that have a long-term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mean-reverting relationship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. Ideally, the spread should have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a high variance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to allow for frequent profitable trades while reliably reverting to the common trend. 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2.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BookAntiqua-Bold"/>
              </a:rPr>
              <a:t>Trading phase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: Trigger entry and exit trading rules as price movements cause the spread to diverge and converge.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005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563E9-950B-3D64-B9E0-4A0874D5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62"/>
            <a:ext cx="10515600" cy="1325563"/>
          </a:xfrm>
        </p:spPr>
        <p:txBody>
          <a:bodyPr/>
          <a:lstStyle/>
          <a:p>
            <a:r>
              <a:rPr lang="en-US" altLang="zh-CN" dirty="0"/>
              <a:t>Pairs trading in practice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6B439B-15B4-7513-A0C7-5BA8F0085638}"/>
              </a:ext>
            </a:extLst>
          </p:cNvPr>
          <p:cNvSpPr txBox="1"/>
          <p:nvPr/>
        </p:nvSpPr>
        <p:spPr>
          <a:xfrm>
            <a:off x="593046" y="1434210"/>
            <a:ext cx="1098192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 example code uses a sample of 172 stocks and 138 ETFs traded on the NYSE and 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NASDAQ, with daily data from 2010 - 2019 provided by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Stooq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.</a:t>
            </a:r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 securities represent the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largest average dollar volume over the sample period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in 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their respective class; highly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correlated and stationary assets have been removed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. </a:t>
            </a:r>
          </a:p>
          <a:p>
            <a:endParaRPr lang="en-US" altLang="zh-CN" sz="20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compute_pair_metrics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computes the following distance metrics for over 23,000 pairs of 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stocks and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BookAntiqua-Bold"/>
              </a:rPr>
              <a:t>Exchange Traded Funds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(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BookAntiqua-Bold"/>
              </a:rPr>
              <a:t>ETFs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) for 2010-14 and 2015-19: 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• The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BookAntiqua-Bold"/>
              </a:rPr>
              <a:t>drift of the spread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, defined as a linear regression of a time trend on the spread 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• The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BookAntiqua-Bold"/>
              </a:rPr>
              <a:t>spread's volatility 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• The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BookAntiqua-Bold"/>
              </a:rPr>
              <a:t>correlations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between the normalized price series and between their returns </a:t>
            </a:r>
          </a:p>
          <a:p>
            <a:endParaRPr lang="en-US" altLang="zh-CN" sz="20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Low drift and volatility, as well as high correlation, are simple proxies for cointegration</a:t>
            </a:r>
          </a:p>
          <a:p>
            <a:endParaRPr lang="en-US" altLang="zh-CN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We follow the recommendation by Gonzalo and Lee (1998), mentioned at the end of the </a:t>
            </a:r>
            <a:endParaRPr lang="en-US" altLang="zh-CN" sz="20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previous section, to 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apply both tests and accept pairs where they agree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. 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For the over 46,000 pairs across both sample periods, the Johansen test considers 3.2 percent of the relationships as significant, while the Engle-Granger considers 6.5 percent. They agree on 366 pairs (0.79 percent).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431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BA7DC-ED0D-9B02-C540-A16C6FBC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entry and exit trades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ADE4AC-96DB-B6E5-FA1E-CD3748724575}"/>
              </a:ext>
            </a:extLst>
          </p:cNvPr>
          <p:cNvSpPr txBox="1"/>
          <p:nvPr/>
        </p:nvSpPr>
        <p:spPr>
          <a:xfrm>
            <a:off x="838200" y="1690688"/>
            <a:ext cx="9766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We also calculate a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BookAntiqua-Bold"/>
              </a:rPr>
              <a:t>Bollinger Band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because we will consider moves of the spread larger than two rolling standard deviations away from its moving average as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BookAntiqua-Bold"/>
              </a:rPr>
              <a:t>long and short entry signals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, and crossings of the moving average in reverse as exit signals. 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03034C-39B4-F201-AD4E-D05125C24468}"/>
              </a:ext>
            </a:extLst>
          </p:cNvPr>
          <p:cNvSpPr txBox="1"/>
          <p:nvPr/>
        </p:nvSpPr>
        <p:spPr>
          <a:xfrm>
            <a:off x="1089567" y="3469414"/>
            <a:ext cx="92638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4D4D4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Boll </a:t>
            </a:r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线是一种常见的技术分析方法，该策略属于通道突破类策略的一种。其具体操作 </a:t>
            </a:r>
            <a:endParaRPr lang="zh-CN" altLang="en-US" dirty="0"/>
          </a:p>
          <a:p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方式如下： </a:t>
            </a:r>
            <a:endParaRPr lang="zh-CN" altLang="en-US" dirty="0"/>
          </a:p>
          <a:p>
            <a:r>
              <a:rPr lang="zh-CN" altLang="en-US" sz="1800" dirty="0">
                <a:solidFill>
                  <a:srgbClr val="4D4D4F"/>
                </a:solidFill>
                <a:effectLst/>
                <a:latin typeface="Wingdings" panose="05000000000000000000" pitchFamily="2" charset="2"/>
              </a:rPr>
              <a:t> </a:t>
            </a:r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中枢 </a:t>
            </a:r>
            <a:r>
              <a:rPr lang="en-US" altLang="zh-CN" sz="1800" dirty="0">
                <a:solidFill>
                  <a:srgbClr val="4D4D4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 N </a:t>
            </a:r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日移动平均线； </a:t>
            </a:r>
            <a:endParaRPr lang="zh-CN" altLang="en-US" dirty="0"/>
          </a:p>
          <a:p>
            <a:r>
              <a:rPr lang="zh-CN" altLang="en-US" sz="1800" dirty="0">
                <a:solidFill>
                  <a:srgbClr val="4D4D4F"/>
                </a:solidFill>
                <a:effectLst/>
                <a:latin typeface="Wingdings" panose="05000000000000000000" pitchFamily="2" charset="2"/>
              </a:rPr>
              <a:t> </a:t>
            </a:r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上轨 </a:t>
            </a:r>
            <a:r>
              <a:rPr lang="en-US" altLang="zh-CN" sz="1800" dirty="0">
                <a:solidFill>
                  <a:srgbClr val="4D4D4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中枢 ＋ </a:t>
            </a:r>
            <a:r>
              <a:rPr lang="en-US" altLang="zh-CN" sz="1800" dirty="0">
                <a:solidFill>
                  <a:srgbClr val="4D4D4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k * Std(N)</a:t>
            </a:r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； </a:t>
            </a:r>
            <a:endParaRPr lang="zh-CN" altLang="en-US" dirty="0"/>
          </a:p>
          <a:p>
            <a:r>
              <a:rPr lang="zh-CN" altLang="en-US" sz="1800" dirty="0">
                <a:solidFill>
                  <a:srgbClr val="4D4D4F"/>
                </a:solidFill>
                <a:effectLst/>
                <a:latin typeface="Wingdings" panose="05000000000000000000" pitchFamily="2" charset="2"/>
              </a:rPr>
              <a:t> </a:t>
            </a:r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下轨 </a:t>
            </a:r>
            <a:r>
              <a:rPr lang="en-US" altLang="zh-CN" sz="1800" dirty="0">
                <a:solidFill>
                  <a:srgbClr val="4D4D4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中枢 － </a:t>
            </a:r>
            <a:r>
              <a:rPr lang="en-US" altLang="zh-CN" sz="1800" dirty="0">
                <a:solidFill>
                  <a:srgbClr val="4D4D4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k * Std(N)</a:t>
            </a:r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；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其中 </a:t>
            </a:r>
            <a:r>
              <a:rPr lang="en-US" altLang="zh-CN" sz="1800" dirty="0">
                <a:solidFill>
                  <a:srgbClr val="4D4D4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k </a:t>
            </a:r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为参数，表示布林带的宽度，</a:t>
            </a:r>
            <a:r>
              <a:rPr lang="en-US" altLang="zh-CN" sz="1800" dirty="0">
                <a:solidFill>
                  <a:srgbClr val="4D4D4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Std(N)</a:t>
            </a:r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是价格的 </a:t>
            </a:r>
            <a:r>
              <a:rPr lang="en-US" altLang="zh-CN" sz="1800" dirty="0">
                <a:solidFill>
                  <a:srgbClr val="4D4D4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N </a:t>
            </a:r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日标准差。</a:t>
            </a:r>
            <a:r>
              <a:rPr lang="en-US" altLang="zh-CN" sz="1800" dirty="0">
                <a:solidFill>
                  <a:srgbClr val="4D4D4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k </a:t>
            </a:r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越大趋势越不容 </a:t>
            </a:r>
            <a:endParaRPr lang="zh-CN" altLang="en-US" dirty="0"/>
          </a:p>
          <a:p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易确认，胜率较高，但是交易次数更少；</a:t>
            </a:r>
            <a:r>
              <a:rPr lang="en-US" altLang="zh-CN" sz="1800" dirty="0">
                <a:solidFill>
                  <a:srgbClr val="4D4D4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k </a:t>
            </a:r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越小趋势越容易确认，胜率较低，但是交易次 </a:t>
            </a:r>
            <a:endParaRPr lang="zh-CN" altLang="en-US" dirty="0"/>
          </a:p>
          <a:p>
            <a:r>
              <a:rPr lang="zh-CN" altLang="en-US" sz="1800" dirty="0">
                <a:solidFill>
                  <a:srgbClr val="4D4D4F"/>
                </a:solidFill>
                <a:effectLst/>
                <a:latin typeface="方正兰亭黑_GBK"/>
              </a:rPr>
              <a:t>数比较多。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09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0175E7-24D5-9D41-6EB8-37EC21643CBC}"/>
              </a:ext>
            </a:extLst>
          </p:cNvPr>
          <p:cNvSpPr txBox="1"/>
          <p:nvPr/>
        </p:nvSpPr>
        <p:spPr>
          <a:xfrm>
            <a:off x="970156" y="1166842"/>
            <a:ext cx="104598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One of the major concerns with this strategy is that the </a:t>
            </a:r>
            <a:r>
              <a:rPr lang="en-US" altLang="zh-CN" sz="2400" dirty="0">
                <a:solidFill>
                  <a:srgbClr val="FF0000"/>
                </a:solidFill>
              </a:rPr>
              <a:t>hedging ratio</a:t>
            </a:r>
            <a:r>
              <a:rPr lang="en-US" altLang="zh-CN" sz="2400" dirty="0"/>
              <a:t>(A-</a:t>
            </a:r>
            <a:r>
              <a:rPr lang="en-US" altLang="zh-CN" sz="2400" dirty="0">
                <a:solidFill>
                  <a:srgbClr val="FF0000"/>
                </a:solidFill>
              </a:rPr>
              <a:t>m</a:t>
            </a:r>
            <a:r>
              <a:rPr lang="en-US" altLang="zh-CN" sz="2400" dirty="0"/>
              <a:t>*B) between the two assets, is likely to be time-varying. That is, they are not fixed throughout the period of the strategy. In order to improve profitability it would be useful if we could determine a mechanism for adjusting the hedging ratio over time.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One approach to this problem is to </a:t>
            </a:r>
            <a:r>
              <a:rPr lang="en-US" altLang="zh-CN" sz="2400" dirty="0" err="1"/>
              <a:t>utilise</a:t>
            </a:r>
            <a:r>
              <a:rPr lang="en-US" altLang="zh-CN" sz="2400" dirty="0"/>
              <a:t> a </a:t>
            </a:r>
            <a:r>
              <a:rPr lang="en-US" altLang="zh-CN" sz="2400" dirty="0">
                <a:solidFill>
                  <a:srgbClr val="FF0000"/>
                </a:solidFill>
              </a:rPr>
              <a:t>rolling linear regression(A=m*</a:t>
            </a:r>
            <a:r>
              <a:rPr lang="en-US" altLang="zh-CN" sz="2400" dirty="0" err="1">
                <a:solidFill>
                  <a:srgbClr val="FF0000"/>
                </a:solidFill>
              </a:rPr>
              <a:t>B+n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/>
              <a:t>with a lookback window. This involves updating the linear regression so that the slope and intercept terms "</a:t>
            </a:r>
            <a:r>
              <a:rPr lang="en-US" altLang="zh-CN" sz="2400" dirty="0">
                <a:solidFill>
                  <a:srgbClr val="FF0000"/>
                </a:solidFill>
              </a:rPr>
              <a:t>follow" the latest </a:t>
            </a:r>
            <a:r>
              <a:rPr lang="en-US" altLang="zh-CN" sz="2400" dirty="0" err="1">
                <a:solidFill>
                  <a:srgbClr val="FF0000"/>
                </a:solidFill>
              </a:rPr>
              <a:t>behaviour</a:t>
            </a:r>
            <a:r>
              <a:rPr lang="en-US" altLang="zh-CN" sz="2400" dirty="0">
                <a:solidFill>
                  <a:srgbClr val="FF0000"/>
                </a:solidFill>
              </a:rPr>
              <a:t> of the cointegration relationship</a:t>
            </a:r>
            <a:r>
              <a:rPr lang="en-US" altLang="zh-CN" sz="2400" dirty="0"/>
              <a:t>. However it also introduces another free parameter into the strategy, namely the lookback window length. This must be </a:t>
            </a:r>
            <a:r>
              <a:rPr lang="en-US" altLang="zh-CN" sz="2400" dirty="0" err="1"/>
              <a:t>optimised</a:t>
            </a:r>
            <a:r>
              <a:rPr lang="en-US" altLang="zh-CN" sz="2400" dirty="0"/>
              <a:t>, often via cross-validation.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310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5612E5-7EB1-AAC9-9A41-FCBFC7292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60" y="793269"/>
            <a:ext cx="10455979" cy="172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D8A7BD-44DE-3DF2-DA59-A22CA67A7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069" y="2520174"/>
            <a:ext cx="10334870" cy="3397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150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7FBB5B-7ADD-28D5-8837-0DEE73B4C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44" y="542900"/>
            <a:ext cx="8084512" cy="60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0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994780-CD02-2F0B-7802-22DD4E440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12" y="882543"/>
            <a:ext cx="6278175" cy="50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2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1042</Words>
  <Application>Microsoft Office PowerPoint</Application>
  <PresentationFormat>宽屏</PresentationFormat>
  <Paragraphs>71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BookAntiqua-Bold</vt:lpstr>
      <vt:lpstr>Tahoma-Bold</vt:lpstr>
      <vt:lpstr>等线</vt:lpstr>
      <vt:lpstr>等线 Light</vt:lpstr>
      <vt:lpstr>方正兰亭黑_GBK</vt:lpstr>
      <vt:lpstr>KaiTi_GB2312</vt:lpstr>
      <vt:lpstr>Arial</vt:lpstr>
      <vt:lpstr>Book Antiqua</vt:lpstr>
      <vt:lpstr>Consolas</vt:lpstr>
      <vt:lpstr>Tahoma</vt:lpstr>
      <vt:lpstr>Wingdings</vt:lpstr>
      <vt:lpstr>Office 主题​​</vt:lpstr>
      <vt:lpstr>Statistical arbitrage with cointegration</vt:lpstr>
      <vt:lpstr>PowerPoint 演示文稿</vt:lpstr>
      <vt:lpstr>PowerPoint 演示文稿</vt:lpstr>
      <vt:lpstr>Pairs trading in practice</vt:lpstr>
      <vt:lpstr>Getting entry and exit trades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arbitrage with cointegration</dc:title>
  <dc:creator>刘 以博</dc:creator>
  <cp:lastModifiedBy>刘 以博</cp:lastModifiedBy>
  <cp:revision>1</cp:revision>
  <dcterms:created xsi:type="dcterms:W3CDTF">2022-11-24T09:56:37Z</dcterms:created>
  <dcterms:modified xsi:type="dcterms:W3CDTF">2022-11-24T14:05:24Z</dcterms:modified>
</cp:coreProperties>
</file>