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75" r:id="rId3"/>
    <p:sldId id="263" r:id="rId4"/>
    <p:sldId id="274" r:id="rId5"/>
    <p:sldId id="264" r:id="rId6"/>
    <p:sldId id="265" r:id="rId7"/>
    <p:sldId id="293" r:id="rId8"/>
    <p:sldId id="277" r:id="rId9"/>
    <p:sldId id="278" r:id="rId10"/>
    <p:sldId id="279" r:id="rId11"/>
    <p:sldId id="282" r:id="rId12"/>
    <p:sldId id="283" r:id="rId13"/>
    <p:sldId id="280" r:id="rId14"/>
    <p:sldId id="284" r:id="rId15"/>
    <p:sldId id="286" r:id="rId16"/>
    <p:sldId id="281" r:id="rId17"/>
    <p:sldId id="285" r:id="rId18"/>
    <p:sldId id="266" r:id="rId19"/>
    <p:sldId id="273" r:id="rId20"/>
    <p:sldId id="276" r:id="rId21"/>
    <p:sldId id="291" r:id="rId22"/>
    <p:sldId id="294" r:id="rId23"/>
    <p:sldId id="296" r:id="rId24"/>
    <p:sldId id="297" r:id="rId25"/>
    <p:sldId id="299" r:id="rId26"/>
    <p:sldId id="298" r:id="rId27"/>
    <p:sldId id="300" r:id="rId28"/>
    <p:sldId id="301" r:id="rId29"/>
    <p:sldId id="302" r:id="rId30"/>
    <p:sldId id="303" r:id="rId31"/>
    <p:sldId id="304" r:id="rId32"/>
    <p:sldId id="306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27017/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Database</a:t>
            </a:r>
          </a:p>
          <a:p>
            <a:r>
              <a:rPr lang="en-US" sz="3200" dirty="0"/>
              <a:t>Management</a:t>
            </a:r>
          </a:p>
          <a:p>
            <a:r>
              <a:rPr lang="en-US" sz="32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8E0F-E95D-4754-84F8-35901069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CA1B-3FBE-4F03-8D0F-7ED30F6A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528215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CREATE TABLE Student (</a:t>
            </a:r>
          </a:p>
          <a:p>
            <a:r>
              <a:rPr lang="en-US" dirty="0"/>
              <a:t> ID int PRIMARY_KEY,</a:t>
            </a:r>
          </a:p>
          <a:p>
            <a:r>
              <a:rPr lang="en-US" dirty="0"/>
              <a:t> FIRST_NAME varchar(255),</a:t>
            </a:r>
          </a:p>
          <a:p>
            <a:r>
              <a:rPr lang="en-US" dirty="0"/>
              <a:t> LAST_NAME varchar(255)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CREATE TABLE Course (</a:t>
            </a:r>
          </a:p>
          <a:p>
            <a:r>
              <a:rPr lang="en-US" dirty="0"/>
              <a:t> ID int PRIMARY_KEY,</a:t>
            </a:r>
          </a:p>
          <a:p>
            <a:r>
              <a:rPr lang="en-US" dirty="0"/>
              <a:t> CODE varchar(255)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CREATE TABLE </a:t>
            </a:r>
            <a:r>
              <a:rPr lang="en-US" dirty="0" err="1"/>
              <a:t>CourseStudents</a:t>
            </a:r>
            <a:r>
              <a:rPr lang="en-US" dirty="0"/>
              <a:t> (</a:t>
            </a:r>
          </a:p>
          <a:p>
            <a:r>
              <a:rPr lang="en-US" dirty="0"/>
              <a:t> C_ID int FOREIGN_KEY,</a:t>
            </a:r>
          </a:p>
          <a:p>
            <a:r>
              <a:rPr lang="en-US" dirty="0"/>
              <a:t> S_ID int FOREIGN_KEY,</a:t>
            </a:r>
          </a:p>
          <a:p>
            <a:r>
              <a:rPr lang="en-US" dirty="0"/>
              <a:t> CONSTRAINT ID PRIMARY KEY(C_ID, S_ID)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65A86A-54E6-4310-9ABD-9567E58E0EC2}"/>
              </a:ext>
            </a:extLst>
          </p:cNvPr>
          <p:cNvGraphicFramePr>
            <a:graphicFrameLocks/>
          </p:cNvGraphicFramePr>
          <p:nvPr/>
        </p:nvGraphicFramePr>
        <p:xfrm>
          <a:off x="5167617" y="138928"/>
          <a:ext cx="674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85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575427355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F5E2BC-286A-45FD-B8C5-17DFC9DCBFCE}"/>
              </a:ext>
            </a:extLst>
          </p:cNvPr>
          <p:cNvGraphicFramePr>
            <a:graphicFrameLocks/>
          </p:cNvGraphicFramePr>
          <p:nvPr/>
        </p:nvGraphicFramePr>
        <p:xfrm>
          <a:off x="5179152" y="2051388"/>
          <a:ext cx="44965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85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5754273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1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139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E4D3731-AD04-41A9-BF0A-1C7D9DE3B6E3}"/>
              </a:ext>
            </a:extLst>
          </p:cNvPr>
          <p:cNvGraphicFramePr>
            <a:graphicFrameLocks/>
          </p:cNvGraphicFramePr>
          <p:nvPr/>
        </p:nvGraphicFramePr>
        <p:xfrm>
          <a:off x="5179152" y="4075133"/>
          <a:ext cx="44965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85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CourseStudents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1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1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2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5A16-ACF4-4768-A821-6210D6C7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RETRIEVE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DDD2-D582-4CBC-8093-5D894554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40" y="2052735"/>
            <a:ext cx="9720073" cy="4872446"/>
          </a:xfrm>
        </p:spPr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CourseStudents</a:t>
            </a:r>
            <a:endParaRPr lang="en-US" dirty="0"/>
          </a:p>
          <a:p>
            <a:r>
              <a:rPr lang="en-US" dirty="0"/>
              <a:t>WHERE S_ID=23456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390612-2C9D-437F-B4C4-6E0263F00130}"/>
              </a:ext>
            </a:extLst>
          </p:cNvPr>
          <p:cNvGraphicFramePr>
            <a:graphicFrameLocks/>
          </p:cNvGraphicFramePr>
          <p:nvPr/>
        </p:nvGraphicFramePr>
        <p:xfrm>
          <a:off x="5352176" y="130539"/>
          <a:ext cx="674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85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575427355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02D296-01CA-445D-9AC4-2666EF5326C7}"/>
              </a:ext>
            </a:extLst>
          </p:cNvPr>
          <p:cNvGraphicFramePr>
            <a:graphicFrameLocks/>
          </p:cNvGraphicFramePr>
          <p:nvPr/>
        </p:nvGraphicFramePr>
        <p:xfrm>
          <a:off x="5352176" y="2553284"/>
          <a:ext cx="44965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85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CourseStudents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1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139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1BD622-B037-49B0-A129-B8B95BC92F81}"/>
              </a:ext>
            </a:extLst>
          </p:cNvPr>
          <p:cNvGraphicFramePr>
            <a:graphicFrameLocks noGrp="1"/>
          </p:cNvGraphicFramePr>
          <p:nvPr/>
        </p:nvGraphicFramePr>
        <p:xfrm>
          <a:off x="453485" y="5244101"/>
          <a:ext cx="4496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85">
                  <a:extLst>
                    <a:ext uri="{9D8B030D-6E8A-4147-A177-3AD203B41FA5}">
                      <a16:colId xmlns:a16="http://schemas.microsoft.com/office/drawing/2014/main" val="1913364857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183590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C_ID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S_ID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2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9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7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6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247D-93AB-4314-8E5F-2017E406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27FF-452F-4C70-8598-D32A8D75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Students</a:t>
            </a:r>
          </a:p>
          <a:p>
            <a:r>
              <a:rPr lang="en-US" dirty="0"/>
              <a:t>SET FIRST_NAME=‘Bobby’</a:t>
            </a:r>
          </a:p>
          <a:p>
            <a:r>
              <a:rPr lang="en-US" dirty="0"/>
              <a:t>WHERE ID=23456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51339D-2081-40AD-A9BD-A87908D9C96A}"/>
              </a:ext>
            </a:extLst>
          </p:cNvPr>
          <p:cNvGraphicFramePr>
            <a:graphicFrameLocks/>
          </p:cNvGraphicFramePr>
          <p:nvPr/>
        </p:nvGraphicFramePr>
        <p:xfrm>
          <a:off x="4577735" y="3704164"/>
          <a:ext cx="674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85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575427355"/>
                    </a:ext>
                  </a:extLst>
                </a:gridCol>
                <a:gridCol w="2248285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15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8E0F-E95D-4754-84F8-35901069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CA1B-3FBE-4F03-8D0F-7ED30F6A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Student;</a:t>
            </a:r>
          </a:p>
          <a:p>
            <a:r>
              <a:rPr lang="en-US" dirty="0"/>
              <a:t>DROP TABLE Course;</a:t>
            </a:r>
          </a:p>
          <a:p>
            <a:r>
              <a:rPr lang="en-US" dirty="0"/>
              <a:t>DROP DATABASE</a:t>
            </a:r>
          </a:p>
          <a:p>
            <a:r>
              <a:rPr lang="en-US" dirty="0"/>
              <a:t>DROP COLUMN</a:t>
            </a:r>
          </a:p>
        </p:txBody>
      </p:sp>
    </p:spTree>
    <p:extLst>
      <p:ext uri="{BB962C8B-B14F-4D97-AF65-F5344CB8AC3E}">
        <p14:creationId xmlns:p14="http://schemas.microsoft.com/office/powerpoint/2010/main" val="398045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9266-318D-4AEB-8D4D-EA2666B4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3256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SQL Queries Can Combine Data From Different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8932-0E50-4791-900E-1B049012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611402" cy="4872446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CourseStudents.C_ID</a:t>
            </a:r>
            <a:r>
              <a:rPr lang="en-US" dirty="0"/>
              <a:t>, </a:t>
            </a:r>
            <a:r>
              <a:rPr lang="en-US" dirty="0" err="1"/>
              <a:t>Student.FIRST_NAME</a:t>
            </a:r>
            <a:r>
              <a:rPr lang="en-US" dirty="0"/>
              <a:t>, </a:t>
            </a:r>
            <a:r>
              <a:rPr lang="en-US" dirty="0" err="1"/>
              <a:t>Student.LAST_NAME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CourseStudents</a:t>
            </a:r>
            <a:endParaRPr lang="en-US" dirty="0"/>
          </a:p>
          <a:p>
            <a:r>
              <a:rPr lang="en-US" dirty="0"/>
              <a:t>JOIN Students ON CourseStudents.S_ID=Student.ID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D1730-290F-4F9E-B09E-168579DC117B}"/>
              </a:ext>
            </a:extLst>
          </p:cNvPr>
          <p:cNvGraphicFramePr>
            <a:graphicFrameLocks/>
          </p:cNvGraphicFramePr>
          <p:nvPr/>
        </p:nvGraphicFramePr>
        <p:xfrm>
          <a:off x="3476723" y="3564190"/>
          <a:ext cx="54993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857">
                  <a:extLst>
                    <a:ext uri="{9D8B030D-6E8A-4147-A177-3AD203B41FA5}">
                      <a16:colId xmlns:a16="http://schemas.microsoft.com/office/drawing/2014/main" val="575427355"/>
                    </a:ext>
                  </a:extLst>
                </a:gridCol>
                <a:gridCol w="1873089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  <a:gridCol w="2127380">
                  <a:extLst>
                    <a:ext uri="{9D8B030D-6E8A-4147-A177-3AD203B41FA5}">
                      <a16:colId xmlns:a16="http://schemas.microsoft.com/office/drawing/2014/main" val="265260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Shmo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Shmo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Shmo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1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94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7B5-F3F9-489F-A4C5-4469F0DE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582" y="585216"/>
            <a:ext cx="4024618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Some Queries can get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5EA6F-4D3D-4937-A83B-C3588833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2279"/>
            <a:ext cx="9720073" cy="62170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e.employee_id</a:t>
            </a:r>
            <a:r>
              <a:rPr lang="en-US" dirty="0"/>
              <a:t> AS "Employee #"</a:t>
            </a:r>
          </a:p>
          <a:p>
            <a:r>
              <a:rPr lang="en-US" dirty="0"/>
              <a:t>  , </a:t>
            </a:r>
            <a:r>
              <a:rPr lang="en-US" dirty="0" err="1"/>
              <a:t>e.first_name</a:t>
            </a:r>
            <a:r>
              <a:rPr lang="en-US" dirty="0"/>
              <a:t> || ' ' || </a:t>
            </a:r>
            <a:r>
              <a:rPr lang="en-US" dirty="0" err="1"/>
              <a:t>e.last_name</a:t>
            </a:r>
            <a:r>
              <a:rPr lang="en-US" dirty="0"/>
              <a:t> AS "Name"</a:t>
            </a:r>
          </a:p>
          <a:p>
            <a:r>
              <a:rPr lang="en-US" dirty="0"/>
              <a:t>  , </a:t>
            </a:r>
            <a:r>
              <a:rPr lang="en-US" dirty="0" err="1"/>
              <a:t>e.email</a:t>
            </a:r>
            <a:r>
              <a:rPr lang="en-US" dirty="0"/>
              <a:t> AS "Email"</a:t>
            </a:r>
          </a:p>
          <a:p>
            <a:r>
              <a:rPr lang="en-US" dirty="0"/>
              <a:t>  , </a:t>
            </a:r>
            <a:r>
              <a:rPr lang="en-US" dirty="0" err="1"/>
              <a:t>e.phone_number</a:t>
            </a:r>
            <a:r>
              <a:rPr lang="en-US" dirty="0"/>
              <a:t> AS "Phone"</a:t>
            </a:r>
          </a:p>
          <a:p>
            <a:r>
              <a:rPr lang="en-US" dirty="0"/>
              <a:t>  , TO_CHAR(</a:t>
            </a:r>
            <a:r>
              <a:rPr lang="en-US" dirty="0" err="1"/>
              <a:t>e.hire_date</a:t>
            </a:r>
            <a:r>
              <a:rPr lang="en-US" dirty="0"/>
              <a:t>, 'MM/DD/YYYY') AS "Hire Date"</a:t>
            </a:r>
          </a:p>
          <a:p>
            <a:r>
              <a:rPr lang="en-US" dirty="0"/>
              <a:t>  , TO_CHAR(</a:t>
            </a:r>
            <a:r>
              <a:rPr lang="en-US" dirty="0" err="1"/>
              <a:t>e.salary</a:t>
            </a:r>
            <a:r>
              <a:rPr lang="en-US" dirty="0"/>
              <a:t>, 'L99G999D99', 'NLS_NUMERIC_CHARACTERS = ''.,'' NLS_CURRENCY = ''$''') AS "Salary"</a:t>
            </a:r>
          </a:p>
          <a:p>
            <a:r>
              <a:rPr lang="en-US" dirty="0"/>
              <a:t>  , </a:t>
            </a:r>
            <a:r>
              <a:rPr lang="en-US" dirty="0" err="1"/>
              <a:t>e.commission_pct</a:t>
            </a:r>
            <a:r>
              <a:rPr lang="en-US" dirty="0"/>
              <a:t> AS "</a:t>
            </a:r>
            <a:r>
              <a:rPr lang="en-US" dirty="0" err="1"/>
              <a:t>Comission</a:t>
            </a:r>
            <a:r>
              <a:rPr lang="en-US" dirty="0"/>
              <a:t> %"</a:t>
            </a:r>
          </a:p>
          <a:p>
            <a:r>
              <a:rPr lang="en-US" dirty="0"/>
              <a:t>  , 'works as ' || </a:t>
            </a:r>
            <a:r>
              <a:rPr lang="en-US" dirty="0" err="1"/>
              <a:t>j.job_title</a:t>
            </a:r>
            <a:r>
              <a:rPr lang="en-US" dirty="0"/>
              <a:t> || ' in ' || </a:t>
            </a:r>
            <a:r>
              <a:rPr lang="en-US" dirty="0" err="1"/>
              <a:t>d.department_name</a:t>
            </a:r>
            <a:r>
              <a:rPr lang="en-US" dirty="0"/>
              <a:t> || ' department (manager: '</a:t>
            </a:r>
          </a:p>
          <a:p>
            <a:r>
              <a:rPr lang="en-US" dirty="0"/>
              <a:t>    || </a:t>
            </a:r>
            <a:r>
              <a:rPr lang="en-US" dirty="0" err="1"/>
              <a:t>dm.first_name</a:t>
            </a:r>
            <a:r>
              <a:rPr lang="en-US" dirty="0"/>
              <a:t> || ' ' || </a:t>
            </a:r>
            <a:r>
              <a:rPr lang="en-US" dirty="0" err="1"/>
              <a:t>dm.last_name</a:t>
            </a:r>
            <a:r>
              <a:rPr lang="en-US" dirty="0"/>
              <a:t> || ') and immediate supervisor: ' || </a:t>
            </a:r>
            <a:r>
              <a:rPr lang="en-US" dirty="0" err="1"/>
              <a:t>m.first_name</a:t>
            </a:r>
            <a:r>
              <a:rPr lang="en-US" dirty="0"/>
              <a:t> || ' ' || </a:t>
            </a:r>
            <a:r>
              <a:rPr lang="en-US" dirty="0" err="1"/>
              <a:t>m.last_name</a:t>
            </a:r>
            <a:r>
              <a:rPr lang="en-US" dirty="0"/>
              <a:t> AS "Current Job"</a:t>
            </a:r>
          </a:p>
          <a:p>
            <a:r>
              <a:rPr lang="en-US" dirty="0"/>
              <a:t>  , TO_CHAR(</a:t>
            </a:r>
            <a:r>
              <a:rPr lang="en-US" dirty="0" err="1"/>
              <a:t>j.min_salary</a:t>
            </a:r>
            <a:r>
              <a:rPr lang="en-US" dirty="0"/>
              <a:t>, 'L99G999D99', 'NLS_NUMERIC_CHARACTERS = ''.,'' NLS_CURRENCY = ''$''') || ' - ' ||</a:t>
            </a:r>
          </a:p>
          <a:p>
            <a:r>
              <a:rPr lang="en-US" dirty="0"/>
              <a:t>      TO_CHAR(</a:t>
            </a:r>
            <a:r>
              <a:rPr lang="en-US" dirty="0" err="1"/>
              <a:t>j.max_salary</a:t>
            </a:r>
            <a:r>
              <a:rPr lang="en-US" dirty="0"/>
              <a:t>, 'L99G999D99', 'NLS_NUMERIC_CHARACTERS = ''.,'' NLS_CURRENCY = ''$''') AS "Current Salary"</a:t>
            </a:r>
          </a:p>
          <a:p>
            <a:r>
              <a:rPr lang="en-US" dirty="0"/>
              <a:t>  , </a:t>
            </a:r>
            <a:r>
              <a:rPr lang="en-US" dirty="0" err="1"/>
              <a:t>l.street_address</a:t>
            </a:r>
            <a:r>
              <a:rPr lang="en-US" dirty="0"/>
              <a:t> || ', ' || </a:t>
            </a:r>
            <a:r>
              <a:rPr lang="en-US" dirty="0" err="1"/>
              <a:t>l.postal_code</a:t>
            </a:r>
            <a:r>
              <a:rPr lang="en-US" dirty="0"/>
              <a:t> || ', ' || </a:t>
            </a:r>
            <a:r>
              <a:rPr lang="en-US" dirty="0" err="1"/>
              <a:t>l.city</a:t>
            </a:r>
            <a:r>
              <a:rPr lang="en-US" dirty="0"/>
              <a:t> || ', ' || </a:t>
            </a:r>
            <a:r>
              <a:rPr lang="en-US" dirty="0" err="1"/>
              <a:t>l.state_province</a:t>
            </a:r>
            <a:r>
              <a:rPr lang="en-US" dirty="0"/>
              <a:t> || ', '</a:t>
            </a:r>
          </a:p>
          <a:p>
            <a:r>
              <a:rPr lang="en-US" dirty="0"/>
              <a:t>    || </a:t>
            </a:r>
            <a:r>
              <a:rPr lang="en-US" dirty="0" err="1"/>
              <a:t>c.country_name</a:t>
            </a:r>
            <a:r>
              <a:rPr lang="en-US" dirty="0"/>
              <a:t> || ' (' || </a:t>
            </a:r>
            <a:r>
              <a:rPr lang="en-US" dirty="0" err="1"/>
              <a:t>r.region_name</a:t>
            </a:r>
            <a:r>
              <a:rPr lang="en-US" dirty="0"/>
              <a:t> || ')' AS "Location"</a:t>
            </a:r>
          </a:p>
          <a:p>
            <a:r>
              <a:rPr lang="en-US" dirty="0"/>
              <a:t>  , </a:t>
            </a:r>
            <a:r>
              <a:rPr lang="en-US" dirty="0" err="1"/>
              <a:t>jh.job_id</a:t>
            </a:r>
            <a:r>
              <a:rPr lang="en-US" dirty="0"/>
              <a:t> AS "History Job ID"</a:t>
            </a:r>
          </a:p>
          <a:p>
            <a:r>
              <a:rPr lang="en-US" dirty="0"/>
              <a:t>  , 'worked from ' || TO_CHAR(</a:t>
            </a:r>
            <a:r>
              <a:rPr lang="en-US" dirty="0" err="1"/>
              <a:t>jh.start_date</a:t>
            </a:r>
            <a:r>
              <a:rPr lang="en-US" dirty="0"/>
              <a:t>, 'MM/DD/YYYY') || ' to ' || TO_CHAR(</a:t>
            </a:r>
            <a:r>
              <a:rPr lang="en-US" dirty="0" err="1"/>
              <a:t>jh.end_date</a:t>
            </a:r>
            <a:r>
              <a:rPr lang="en-US" dirty="0"/>
              <a:t>, 'MM/DD/YYYY') ||</a:t>
            </a:r>
          </a:p>
          <a:p>
            <a:r>
              <a:rPr lang="en-US" dirty="0"/>
              <a:t>    ' as ' || </a:t>
            </a:r>
            <a:r>
              <a:rPr lang="en-US" dirty="0" err="1"/>
              <a:t>jj.job_title</a:t>
            </a:r>
            <a:r>
              <a:rPr lang="en-US" dirty="0"/>
              <a:t> || ' in ' || </a:t>
            </a:r>
            <a:r>
              <a:rPr lang="en-US" dirty="0" err="1"/>
              <a:t>dd.department_name</a:t>
            </a:r>
            <a:r>
              <a:rPr lang="en-US" dirty="0"/>
              <a:t> || ' department' AS "History Job Title"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FROM employees e</a:t>
            </a:r>
          </a:p>
          <a:p>
            <a:r>
              <a:rPr lang="en-US" dirty="0"/>
              <a:t>-- to get title of current </a:t>
            </a:r>
            <a:r>
              <a:rPr lang="en-US" dirty="0" err="1"/>
              <a:t>job_id</a:t>
            </a:r>
            <a:endParaRPr lang="en-US" dirty="0"/>
          </a:p>
          <a:p>
            <a:r>
              <a:rPr lang="en-US" dirty="0"/>
              <a:t>  JOIN jobs j </a:t>
            </a:r>
          </a:p>
          <a:p>
            <a:r>
              <a:rPr lang="en-US" dirty="0"/>
              <a:t>    ON </a:t>
            </a:r>
            <a:r>
              <a:rPr lang="en-US" dirty="0" err="1"/>
              <a:t>e.job_id</a:t>
            </a:r>
            <a:r>
              <a:rPr lang="en-US" dirty="0"/>
              <a:t> = </a:t>
            </a:r>
            <a:r>
              <a:rPr lang="en-US" dirty="0" err="1"/>
              <a:t>j.job_id</a:t>
            </a:r>
            <a:endParaRPr lang="en-US" dirty="0"/>
          </a:p>
          <a:p>
            <a:r>
              <a:rPr lang="en-US" dirty="0"/>
              <a:t>-- to get name of current </a:t>
            </a:r>
            <a:r>
              <a:rPr lang="en-US" dirty="0" err="1"/>
              <a:t>manager_id</a:t>
            </a:r>
            <a:endParaRPr lang="en-US" dirty="0"/>
          </a:p>
          <a:p>
            <a:r>
              <a:rPr lang="en-US" dirty="0"/>
              <a:t>  LEFT JOIN employees m </a:t>
            </a:r>
          </a:p>
          <a:p>
            <a:r>
              <a:rPr lang="en-US" dirty="0"/>
              <a:t>    ON </a:t>
            </a:r>
            <a:r>
              <a:rPr lang="en-US" dirty="0" err="1"/>
              <a:t>e.manager_id</a:t>
            </a:r>
            <a:r>
              <a:rPr lang="en-US" dirty="0"/>
              <a:t> = </a:t>
            </a:r>
            <a:r>
              <a:rPr lang="en-US" dirty="0" err="1"/>
              <a:t>m.employee_id</a:t>
            </a:r>
            <a:endParaRPr lang="en-US" dirty="0"/>
          </a:p>
          <a:p>
            <a:r>
              <a:rPr lang="en-US" dirty="0"/>
              <a:t>-- to get name of current </a:t>
            </a:r>
            <a:r>
              <a:rPr lang="en-US" dirty="0" err="1"/>
              <a:t>department_id</a:t>
            </a:r>
            <a:endParaRPr lang="en-US" dirty="0"/>
          </a:p>
          <a:p>
            <a:r>
              <a:rPr lang="en-US" dirty="0"/>
              <a:t>  LEFT JOIN departments d </a:t>
            </a:r>
          </a:p>
          <a:p>
            <a:r>
              <a:rPr lang="en-US" dirty="0"/>
              <a:t>    ON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endParaRPr lang="en-US" dirty="0"/>
          </a:p>
          <a:p>
            <a:r>
              <a:rPr lang="en-US" dirty="0"/>
              <a:t>-- to get name of manager of current department</a:t>
            </a:r>
          </a:p>
          <a:p>
            <a:r>
              <a:rPr lang="en-US" dirty="0"/>
              <a:t>-- (not equal to current manager and can be equal to the employee itself)</a:t>
            </a:r>
          </a:p>
          <a:p>
            <a:r>
              <a:rPr lang="en-US" dirty="0"/>
              <a:t>  LEFT JOIN employees dm </a:t>
            </a:r>
          </a:p>
          <a:p>
            <a:r>
              <a:rPr lang="en-US" dirty="0"/>
              <a:t>    ON </a:t>
            </a:r>
            <a:r>
              <a:rPr lang="en-US" dirty="0" err="1"/>
              <a:t>d.manager_id</a:t>
            </a:r>
            <a:r>
              <a:rPr lang="en-US" dirty="0"/>
              <a:t> = </a:t>
            </a:r>
            <a:r>
              <a:rPr lang="en-US" dirty="0" err="1"/>
              <a:t>dm.employee_id</a:t>
            </a:r>
            <a:endParaRPr lang="en-US" dirty="0"/>
          </a:p>
          <a:p>
            <a:r>
              <a:rPr lang="en-US" dirty="0"/>
              <a:t>-- to get name of location</a:t>
            </a:r>
          </a:p>
          <a:p>
            <a:r>
              <a:rPr lang="en-US" dirty="0"/>
              <a:t>  LEFT JOIN locations l</a:t>
            </a:r>
          </a:p>
          <a:p>
            <a:r>
              <a:rPr lang="en-US" dirty="0"/>
              <a:t>    ON </a:t>
            </a:r>
            <a:r>
              <a:rPr lang="en-US" dirty="0" err="1"/>
              <a:t>d.location_id</a:t>
            </a:r>
            <a:r>
              <a:rPr lang="en-US" dirty="0"/>
              <a:t> = </a:t>
            </a:r>
            <a:r>
              <a:rPr lang="en-US" dirty="0" err="1"/>
              <a:t>l.location_id</a:t>
            </a:r>
            <a:endParaRPr lang="en-US" dirty="0"/>
          </a:p>
          <a:p>
            <a:r>
              <a:rPr lang="en-US" dirty="0"/>
              <a:t>  LEFT JOIN countries c</a:t>
            </a:r>
          </a:p>
          <a:p>
            <a:r>
              <a:rPr lang="en-US" dirty="0"/>
              <a:t>    ON </a:t>
            </a:r>
            <a:r>
              <a:rPr lang="en-US" dirty="0" err="1"/>
              <a:t>l.country_id</a:t>
            </a:r>
            <a:r>
              <a:rPr lang="en-US" dirty="0"/>
              <a:t> = </a:t>
            </a:r>
            <a:r>
              <a:rPr lang="en-US" dirty="0" err="1"/>
              <a:t>c.country_id</a:t>
            </a:r>
            <a:endParaRPr lang="en-US" dirty="0"/>
          </a:p>
          <a:p>
            <a:r>
              <a:rPr lang="en-US" dirty="0"/>
              <a:t>  LEFT JOIN regions r</a:t>
            </a:r>
          </a:p>
          <a:p>
            <a:r>
              <a:rPr lang="en-US" dirty="0"/>
              <a:t>    ON </a:t>
            </a:r>
            <a:r>
              <a:rPr lang="en-US" dirty="0" err="1"/>
              <a:t>c.region_id</a:t>
            </a:r>
            <a:r>
              <a:rPr lang="en-US" dirty="0"/>
              <a:t> = </a:t>
            </a:r>
            <a:r>
              <a:rPr lang="en-US" dirty="0" err="1"/>
              <a:t>r.region_id</a:t>
            </a:r>
            <a:endParaRPr lang="en-US" dirty="0"/>
          </a:p>
          <a:p>
            <a:r>
              <a:rPr lang="en-US" dirty="0"/>
              <a:t>-- to get job history of employee</a:t>
            </a:r>
          </a:p>
          <a:p>
            <a:r>
              <a:rPr lang="en-US" dirty="0"/>
              <a:t>  LEFT JOIN </a:t>
            </a:r>
            <a:r>
              <a:rPr lang="en-US" dirty="0" err="1"/>
              <a:t>job_history</a:t>
            </a:r>
            <a:r>
              <a:rPr lang="en-US" dirty="0"/>
              <a:t> </a:t>
            </a:r>
            <a:r>
              <a:rPr lang="en-US" dirty="0" err="1"/>
              <a:t>jh</a:t>
            </a:r>
            <a:endParaRPr lang="en-US" dirty="0"/>
          </a:p>
          <a:p>
            <a:r>
              <a:rPr lang="en-US" dirty="0"/>
              <a:t>    ON </a:t>
            </a:r>
            <a:r>
              <a:rPr lang="en-US" dirty="0" err="1"/>
              <a:t>e.employee_id</a:t>
            </a:r>
            <a:r>
              <a:rPr lang="en-US" dirty="0"/>
              <a:t> = </a:t>
            </a:r>
            <a:r>
              <a:rPr lang="en-US" dirty="0" err="1"/>
              <a:t>jh.employee_id</a:t>
            </a:r>
            <a:endParaRPr lang="en-US" dirty="0"/>
          </a:p>
          <a:p>
            <a:r>
              <a:rPr lang="en-US" dirty="0"/>
              <a:t>-- to get title of job history </a:t>
            </a:r>
            <a:r>
              <a:rPr lang="en-US" dirty="0" err="1"/>
              <a:t>job_id</a:t>
            </a:r>
            <a:endParaRPr lang="en-US" dirty="0"/>
          </a:p>
          <a:p>
            <a:r>
              <a:rPr lang="en-US" dirty="0"/>
              <a:t>  LEFT JOIN jobs </a:t>
            </a:r>
            <a:r>
              <a:rPr lang="en-US" dirty="0" err="1"/>
              <a:t>jj</a:t>
            </a:r>
            <a:endParaRPr lang="en-US" dirty="0"/>
          </a:p>
          <a:p>
            <a:r>
              <a:rPr lang="en-US" dirty="0"/>
              <a:t>    ON </a:t>
            </a:r>
            <a:r>
              <a:rPr lang="en-US" dirty="0" err="1"/>
              <a:t>jj.job_id</a:t>
            </a:r>
            <a:r>
              <a:rPr lang="en-US" dirty="0"/>
              <a:t> = </a:t>
            </a:r>
            <a:r>
              <a:rPr lang="en-US" dirty="0" err="1"/>
              <a:t>jh.job_id</a:t>
            </a:r>
            <a:endParaRPr lang="en-US" dirty="0"/>
          </a:p>
          <a:p>
            <a:r>
              <a:rPr lang="en-US" dirty="0"/>
              <a:t>-- to get </a:t>
            </a:r>
            <a:r>
              <a:rPr lang="en-US" dirty="0" err="1"/>
              <a:t>namee</a:t>
            </a:r>
            <a:r>
              <a:rPr lang="en-US" dirty="0"/>
              <a:t> of department from job history</a:t>
            </a:r>
          </a:p>
          <a:p>
            <a:r>
              <a:rPr lang="en-US" dirty="0"/>
              <a:t>  LEFT JOIN departments dd</a:t>
            </a:r>
          </a:p>
          <a:p>
            <a:r>
              <a:rPr lang="en-US" dirty="0"/>
              <a:t>    ON </a:t>
            </a:r>
            <a:r>
              <a:rPr lang="en-US" dirty="0" err="1"/>
              <a:t>dd.department_id</a:t>
            </a:r>
            <a:r>
              <a:rPr lang="en-US" dirty="0"/>
              <a:t> = </a:t>
            </a:r>
            <a:r>
              <a:rPr lang="en-US" dirty="0" err="1"/>
              <a:t>jh.department_id</a:t>
            </a:r>
            <a:endParaRPr lang="en-US" dirty="0"/>
          </a:p>
          <a:p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e.employee_id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33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F670-6B13-4E08-9F50-E4B620BA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other modifications?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931-A064-4B8F-9BB9-58534440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ALTER TABLE</a:t>
            </a:r>
          </a:p>
          <a:p>
            <a:pPr lvl="1"/>
            <a:r>
              <a:rPr lang="en-US" dirty="0"/>
              <a:t>add, delete, modify columns</a:t>
            </a:r>
          </a:p>
          <a:p>
            <a:pPr lvl="1"/>
            <a:r>
              <a:rPr lang="en-US" dirty="0"/>
              <a:t>Ex: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ALTER TABLE Student</a:t>
            </a:r>
          </a:p>
          <a:p>
            <a:pPr marL="128016" lvl="1" indent="0">
              <a:buNone/>
            </a:pPr>
            <a:r>
              <a:rPr lang="en-US" dirty="0"/>
              <a:t>ADD MIDDLE_NAME varchar(255);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Also:</a:t>
            </a:r>
          </a:p>
          <a:p>
            <a:pPr marL="128016" lvl="1" indent="0">
              <a:buNone/>
            </a:pPr>
            <a:r>
              <a:rPr lang="en-US" dirty="0"/>
              <a:t>  DROP COLUMN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6C24-9968-41CE-86EF-C4BA8DB9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lots of other SQL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D888-DE4F-4CDC-B56D-7C491667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  <a:p>
            <a:r>
              <a:rPr lang="en-US" dirty="0"/>
              <a:t>UNION selections</a:t>
            </a:r>
          </a:p>
          <a:p>
            <a:r>
              <a:rPr lang="en-US" dirty="0"/>
              <a:t>COUNT results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AND, OR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7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66540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132514"/>
            <a:ext cx="9720073" cy="5176846"/>
          </a:xfrm>
        </p:spPr>
        <p:txBody>
          <a:bodyPr>
            <a:normAutofit/>
          </a:bodyPr>
          <a:lstStyle/>
          <a:p>
            <a:r>
              <a:rPr lang="en-US" dirty="0"/>
              <a:t>Object Relational Mapping</a:t>
            </a:r>
          </a:p>
          <a:p>
            <a:pPr lvl="1"/>
            <a:r>
              <a:rPr lang="en-US" dirty="0"/>
              <a:t>mapped to persistence layer</a:t>
            </a:r>
          </a:p>
          <a:p>
            <a:pPr lvl="1"/>
            <a:r>
              <a:rPr lang="en-US" dirty="0"/>
              <a:t>Java Persistence API</a:t>
            </a:r>
          </a:p>
          <a:p>
            <a:pPr lvl="1"/>
            <a:r>
              <a:rPr lang="en-US" dirty="0"/>
              <a:t>Hibernate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09416D-38CC-4445-98F2-D7BAFDD7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3139460"/>
            <a:ext cx="94627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@Entity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public class Book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@Id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private Integer 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private String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@ManyToMany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@JoinTable(name="BOOK_AUTHORS",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		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joinColumns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=@JoinColumn(name="BOOK_ID"),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		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inverseJoinColumns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=@JoinColumn(name="AUTHOR_ID"))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private Set&lt;Author&gt; authors = new HashSet&lt;&gt;();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0E4039-DFF2-4433-A4A2-86E8BD4AD5FE}"/>
              </a:ext>
            </a:extLst>
          </p:cNvPr>
          <p:cNvSpPr txBox="1">
            <a:spLocks/>
          </p:cNvSpPr>
          <p:nvPr/>
        </p:nvSpPr>
        <p:spPr>
          <a:xfrm>
            <a:off x="6689521" y="1208015"/>
            <a:ext cx="4929232" cy="3201599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this?</a:t>
            </a:r>
          </a:p>
          <a:p>
            <a:pPr lvl="1"/>
            <a:r>
              <a:rPr lang="en-US" dirty="0"/>
              <a:t>translates objects to/from tables</a:t>
            </a:r>
          </a:p>
          <a:p>
            <a:pPr lvl="1"/>
            <a:endParaRPr lang="en-US" dirty="0"/>
          </a:p>
          <a:p>
            <a:r>
              <a:rPr lang="en-US" dirty="0"/>
              <a:t>Java Entities specify mappings</a:t>
            </a:r>
          </a:p>
          <a:p>
            <a:endParaRPr lang="en-US" dirty="0"/>
          </a:p>
          <a:p>
            <a:r>
              <a:rPr lang="en-US" dirty="0" err="1"/>
              <a:t>EntityManager</a:t>
            </a:r>
            <a:r>
              <a:rPr lang="en-US" dirty="0"/>
              <a:t> performs the database interactions</a:t>
            </a:r>
          </a:p>
          <a:p>
            <a:endParaRPr lang="en-US" dirty="0"/>
          </a:p>
          <a:p>
            <a:pPr marL="0" indent="0">
              <a:buFont typeface="Tw Cen MT" panose="020B0602020104020603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4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10DFA-6BB7-4946-9B90-010C3E18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453" y="139085"/>
            <a:ext cx="3317712" cy="2944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0D610-CAF4-461C-B052-29C73264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031E-DEAA-4D0D-8371-80CD649E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 a relational database management system</a:t>
            </a:r>
          </a:p>
          <a:p>
            <a:pPr lvl="1"/>
            <a:r>
              <a:rPr lang="en-US" dirty="0"/>
              <a:t>RDBMS stores data in tables</a:t>
            </a:r>
          </a:p>
          <a:p>
            <a:pPr lvl="1"/>
            <a:r>
              <a:rPr lang="en-US" dirty="0"/>
              <a:t>Data is created/retrieved/updated/deleted via SQL</a:t>
            </a:r>
          </a:p>
          <a:p>
            <a:pPr lvl="1"/>
            <a:r>
              <a:rPr lang="en-US" dirty="0"/>
              <a:t>Queries can be written to extract all sorts of interesting things</a:t>
            </a:r>
          </a:p>
          <a:p>
            <a:endParaRPr lang="en-US" dirty="0"/>
          </a:p>
          <a:p>
            <a:r>
              <a:rPr lang="en-US" dirty="0"/>
              <a:t>So what about NoSQL?</a:t>
            </a:r>
          </a:p>
          <a:p>
            <a:pPr lvl="1"/>
            <a:r>
              <a:rPr lang="en-US" dirty="0"/>
              <a:t>ask for objects via function calls</a:t>
            </a:r>
          </a:p>
          <a:p>
            <a:pPr lvl="1"/>
            <a:r>
              <a:rPr lang="en-US" dirty="0"/>
              <a:t>ask via ids</a:t>
            </a:r>
          </a:p>
          <a:p>
            <a:pPr lvl="1"/>
            <a:r>
              <a:rPr lang="en-US" dirty="0"/>
              <a:t>still write queries for complicated things, just differently</a:t>
            </a:r>
          </a:p>
        </p:txBody>
      </p:sp>
    </p:spTree>
    <p:extLst>
      <p:ext uri="{BB962C8B-B14F-4D97-AF65-F5344CB8AC3E}">
        <p14:creationId xmlns:p14="http://schemas.microsoft.com/office/powerpoint/2010/main" val="234485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BF0A-FEAF-4270-9BA1-AAFE9B5E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B5B7-F675-40C6-BBFE-C73C3103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 in storing lots of data</a:t>
            </a:r>
          </a:p>
          <a:p>
            <a:pPr lvl="1"/>
            <a:r>
              <a:rPr lang="en-US" dirty="0"/>
              <a:t>efficient access and use of data</a:t>
            </a:r>
          </a:p>
          <a:p>
            <a:endParaRPr lang="en-US" dirty="0"/>
          </a:p>
          <a:p>
            <a:r>
              <a:rPr lang="en-US" dirty="0"/>
              <a:t>Cloud Services</a:t>
            </a:r>
          </a:p>
          <a:p>
            <a:pPr lvl="1"/>
            <a:r>
              <a:rPr lang="en-US" dirty="0"/>
              <a:t>make them available anywhere</a:t>
            </a:r>
          </a:p>
          <a:p>
            <a:pPr lvl="1"/>
            <a:endParaRPr lang="en-US" dirty="0"/>
          </a:p>
          <a:p>
            <a:r>
              <a:rPr lang="en-US" dirty="0"/>
              <a:t>Database Management Systems</a:t>
            </a:r>
          </a:p>
          <a:p>
            <a:pPr lvl="1"/>
            <a:r>
              <a:rPr lang="en-US" dirty="0"/>
              <a:t>DBMS</a:t>
            </a:r>
          </a:p>
          <a:p>
            <a:pPr lvl="1"/>
            <a:r>
              <a:rPr lang="en-US" dirty="0"/>
              <a:t>Applications that are optimized for these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FA028-0EF0-4E1A-B824-E4E954E5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41" y="371780"/>
            <a:ext cx="4981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7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C6E2-3DCD-473A-8035-7AF08C42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NoSQL Databases are Datastores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E5F2-5BD4-4543-BF09-FC08B651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tables, think objects</a:t>
            </a:r>
          </a:p>
          <a:p>
            <a:endParaRPr lang="en-US" dirty="0"/>
          </a:p>
          <a:p>
            <a:r>
              <a:rPr lang="en-US" dirty="0"/>
              <a:t>Typically stored in documents</a:t>
            </a:r>
          </a:p>
          <a:p>
            <a:endParaRPr lang="en-US" dirty="0"/>
          </a:p>
          <a:p>
            <a:r>
              <a:rPr lang="en-US" dirty="0"/>
              <a:t>Everything has an id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Firestore</a:t>
            </a:r>
            <a:r>
              <a:rPr lang="en-US" dirty="0"/>
              <a:t> (Google), MongoDB, etc.</a:t>
            </a:r>
          </a:p>
          <a:p>
            <a:pPr lvl="1"/>
            <a:r>
              <a:rPr lang="en-US" dirty="0"/>
              <a:t>Collections of Documents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4B14F-F6A0-4AA3-96C4-BC46333A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24" y="2189301"/>
            <a:ext cx="3705425" cy="29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313-61F6-40E4-93AB-4F078FFB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data organized?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A800-B0BE-4680-80F7-174F26F3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stores documents (think objects)</a:t>
            </a:r>
          </a:p>
          <a:p>
            <a:pPr lvl="1"/>
            <a:r>
              <a:rPr lang="en-US" dirty="0"/>
              <a:t>each doc has an id</a:t>
            </a:r>
          </a:p>
          <a:p>
            <a:pPr lvl="1"/>
            <a:r>
              <a:rPr lang="en-US" dirty="0"/>
              <a:t>ids can be auto-generated</a:t>
            </a:r>
          </a:p>
          <a:p>
            <a:endParaRPr lang="en-US" dirty="0"/>
          </a:p>
          <a:p>
            <a:r>
              <a:rPr lang="en-US" dirty="0"/>
              <a:t>Documents</a:t>
            </a:r>
          </a:p>
          <a:p>
            <a:pPr lvl="1"/>
            <a:r>
              <a:rPr lang="en-US" dirty="0"/>
              <a:t>store data in fields</a:t>
            </a:r>
          </a:p>
          <a:p>
            <a:endParaRPr lang="en-US" dirty="0"/>
          </a:p>
          <a:p>
            <a:r>
              <a:rPr lang="en-US" dirty="0"/>
              <a:t>Fields</a:t>
            </a:r>
          </a:p>
          <a:p>
            <a:pPr lvl="1"/>
            <a:r>
              <a:rPr lang="en-US" dirty="0"/>
              <a:t>i.e. primitives</a:t>
            </a:r>
          </a:p>
          <a:p>
            <a:pPr lvl="1"/>
            <a:r>
              <a:rPr lang="en-US" dirty="0"/>
              <a:t>string, number, Boolean, map, array, null, </a:t>
            </a:r>
          </a:p>
          <a:p>
            <a:pPr marL="128016" lvl="1" indent="0">
              <a:buNone/>
            </a:pPr>
            <a:r>
              <a:rPr lang="en-US" dirty="0"/>
              <a:t>  timestamp, </a:t>
            </a:r>
            <a:r>
              <a:rPr lang="en-US" dirty="0" err="1"/>
              <a:t>geopoint</a:t>
            </a:r>
            <a:r>
              <a:rPr lang="en-US" dirty="0"/>
              <a:t>,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B7548-F25F-49FA-860D-37BBEA2F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18" y="138220"/>
            <a:ext cx="4480004" cy="65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3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F206-952E-482E-97F0-C700A41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4D04-DF8B-48C8-88DD-2026F79B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MongoDB:</a:t>
            </a:r>
          </a:p>
          <a:p>
            <a:pPr lvl="1"/>
            <a:r>
              <a:rPr lang="en-US" dirty="0"/>
              <a:t>download </a:t>
            </a:r>
            <a:r>
              <a:rPr lang="en-US" dirty="0">
                <a:hlinkClick r:id="rId2"/>
              </a:rPr>
              <a:t>MongoDB Community Server</a:t>
            </a:r>
            <a:endParaRPr lang="en-US" dirty="0"/>
          </a:p>
          <a:p>
            <a:pPr lvl="1"/>
            <a:r>
              <a:rPr lang="en-US" dirty="0"/>
              <a:t>alternative: Mongo Atlas</a:t>
            </a:r>
          </a:p>
          <a:p>
            <a:endParaRPr lang="en-US" dirty="0"/>
          </a:p>
          <a:p>
            <a:r>
              <a:rPr lang="en-US" dirty="0"/>
              <a:t>Connect to a local MongoDB using:</a:t>
            </a:r>
          </a:p>
          <a:p>
            <a:pPr lvl="1"/>
            <a:r>
              <a:rPr lang="en-US" dirty="0">
                <a:hlinkClick r:id="rId3"/>
              </a:rPr>
              <a:t>http://localhost:27017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 to an Atlas DB using:</a:t>
            </a:r>
          </a:p>
          <a:p>
            <a:pPr lvl="1"/>
            <a:r>
              <a:rPr lang="en-US" b="0" i="0" dirty="0" err="1">
                <a:solidFill>
                  <a:srgbClr val="0A3069"/>
                </a:solidFill>
                <a:effectLst/>
                <a:latin typeface="ui-monospace"/>
              </a:rPr>
              <a:t>mongodb+srv</a:t>
            </a:r>
            <a:r>
              <a:rPr lang="en-US" b="0" i="0" dirty="0">
                <a:solidFill>
                  <a:srgbClr val="0A3069"/>
                </a:solidFill>
                <a:effectLst/>
                <a:latin typeface="ui-monospace"/>
              </a:rPr>
              <a:t>://wolfie:d92waZTrlfhBjsVg@cluster0.d3xwc.mongodb.net/</a:t>
            </a:r>
            <a:r>
              <a:rPr lang="en-US" b="0" i="0" dirty="0" err="1">
                <a:solidFill>
                  <a:srgbClr val="0A3069"/>
                </a:solidFill>
                <a:effectLst/>
                <a:latin typeface="ui-monospace"/>
              </a:rPr>
              <a:t>TodoTracker?retryWrites</a:t>
            </a:r>
            <a:r>
              <a:rPr lang="en-US" b="0" i="0" dirty="0">
                <a:solidFill>
                  <a:srgbClr val="0A3069"/>
                </a:solidFill>
                <a:effectLst/>
                <a:latin typeface="ui-monospace"/>
              </a:rPr>
              <a:t>=</a:t>
            </a:r>
            <a:r>
              <a:rPr lang="en-US" b="0" i="0" dirty="0" err="1">
                <a:solidFill>
                  <a:srgbClr val="0A3069"/>
                </a:solidFill>
                <a:effectLst/>
                <a:latin typeface="ui-monospace"/>
              </a:rPr>
              <a:t>true&amp;w</a:t>
            </a:r>
            <a:r>
              <a:rPr lang="en-US" b="0" i="0" dirty="0">
                <a:solidFill>
                  <a:srgbClr val="0A3069"/>
                </a:solidFill>
                <a:effectLst/>
                <a:latin typeface="ui-monospace"/>
              </a:rPr>
              <a:t>=majority</a:t>
            </a:r>
          </a:p>
          <a:p>
            <a:pPr lvl="2"/>
            <a:r>
              <a:rPr lang="en-US" dirty="0">
                <a:solidFill>
                  <a:srgbClr val="0A3069"/>
                </a:solidFill>
                <a:latin typeface="ui-monospace"/>
              </a:rPr>
              <a:t>note this is just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9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AB9A-63EE-45BE-A835-59C7437A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8910-22D2-4259-8708-294DCF6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written primarily in C++</a:t>
            </a:r>
          </a:p>
          <a:p>
            <a:endParaRPr lang="en-US" dirty="0"/>
          </a:p>
          <a:p>
            <a:r>
              <a:rPr lang="en-US" dirty="0"/>
              <a:t>You can start the Mongo Server:</a:t>
            </a:r>
          </a:p>
          <a:p>
            <a:pPr lvl="1"/>
            <a:r>
              <a:rPr lang="en-US" dirty="0"/>
              <a:t>run commands from command line</a:t>
            </a:r>
          </a:p>
          <a:p>
            <a:pPr marL="128016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listens for connections from other programs</a:t>
            </a:r>
          </a:p>
          <a:p>
            <a:endParaRPr lang="en-US" dirty="0"/>
          </a:p>
          <a:p>
            <a:r>
              <a:rPr lang="en-US" dirty="0"/>
              <a:t>Your JavaScript code can connect and CRUD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D6791-8F00-449F-8583-358BA8BE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6" y="132127"/>
            <a:ext cx="5026441" cy="33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CDAA7D-0918-4676-B528-6F011113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381000"/>
            <a:ext cx="86391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F0C-1D15-4F38-9A10-891E4DC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F31F-AAFE-4AF3-AA40-82460418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12 bytes hexadecimal number</a:t>
            </a:r>
          </a:p>
          <a:p>
            <a:pPr lvl="1"/>
            <a:r>
              <a:rPr lang="en-US" dirty="0"/>
              <a:t>4 bytes for the current timestamp</a:t>
            </a:r>
          </a:p>
          <a:p>
            <a:pPr lvl="1"/>
            <a:r>
              <a:rPr lang="en-US" dirty="0"/>
              <a:t>3 bytes for machine id</a:t>
            </a:r>
          </a:p>
          <a:p>
            <a:pPr lvl="1"/>
            <a:r>
              <a:rPr lang="en-US" dirty="0"/>
              <a:t>2 bytes for process id of MongoDB server</a:t>
            </a:r>
          </a:p>
          <a:p>
            <a:pPr lvl="1"/>
            <a:r>
              <a:rPr lang="en-US" dirty="0"/>
              <a:t>3 bytes are simple incremental VALUE</a:t>
            </a:r>
          </a:p>
          <a:p>
            <a:r>
              <a:rPr lang="en-US" dirty="0"/>
              <a:t>assures the uniqueness of every document</a:t>
            </a:r>
          </a:p>
          <a:p>
            <a:r>
              <a:rPr lang="en-US" dirty="0"/>
              <a:t>you can provide _id while inserting the document</a:t>
            </a:r>
          </a:p>
          <a:p>
            <a:r>
              <a:rPr lang="en-US" dirty="0"/>
              <a:t>if you don’t provide then MongoDB provides a unique id for every document</a:t>
            </a:r>
          </a:p>
        </p:txBody>
      </p:sp>
    </p:spTree>
    <p:extLst>
      <p:ext uri="{BB962C8B-B14F-4D97-AF65-F5344CB8AC3E}">
        <p14:creationId xmlns:p14="http://schemas.microsoft.com/office/powerpoint/2010/main" val="285279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35097-BDBE-4E80-AA49-4284F6BE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39" y="0"/>
            <a:ext cx="7058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87DB-51F2-4913-BF20-4876DF1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5D81-0817-479B-8E17-44D10800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– create a database named Top5Lists</a:t>
            </a:r>
          </a:p>
          <a:p>
            <a:r>
              <a:rPr lang="en-US" dirty="0"/>
              <a:t>top5Lists.createCollection(“lists”, – create a lists collection</a:t>
            </a:r>
          </a:p>
          <a:p>
            <a:r>
              <a:rPr lang="en-US" dirty="0"/>
              <a:t>top5Lists.lists.find, </a:t>
            </a:r>
            <a:r>
              <a:rPr lang="en-US" dirty="0" err="1"/>
              <a:t>findOne</a:t>
            </a:r>
            <a:r>
              <a:rPr lang="en-US" dirty="0"/>
              <a:t> – retrieve data from a lists collection</a:t>
            </a:r>
          </a:p>
          <a:p>
            <a:r>
              <a:rPr lang="en-US" dirty="0"/>
              <a:t>top5Lists.lists.insert({… - inserts a document in lists</a:t>
            </a:r>
          </a:p>
          <a:p>
            <a:r>
              <a:rPr lang="en-US" dirty="0"/>
              <a:t>top5Lists.lists.update({… - updates a document in lists</a:t>
            </a:r>
          </a:p>
          <a:p>
            <a:r>
              <a:rPr lang="en-US" dirty="0"/>
              <a:t>top5Lists.lists.drop – deletes a collection</a:t>
            </a:r>
          </a:p>
          <a:p>
            <a:r>
              <a:rPr lang="en-US" dirty="0"/>
              <a:t>drop top5Lists – delete a database named Top5Lists</a:t>
            </a:r>
          </a:p>
        </p:txBody>
      </p:sp>
    </p:spTree>
    <p:extLst>
      <p:ext uri="{BB962C8B-B14F-4D97-AF65-F5344CB8AC3E}">
        <p14:creationId xmlns:p14="http://schemas.microsoft.com/office/powerpoint/2010/main" val="89006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1ECE0-EECE-4A7D-A4A5-DFABAB38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86" y="0"/>
            <a:ext cx="7748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1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2D39-7EEB-42E3-B115-7CB9CC3C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AE1C-7316-495A-A424-01465419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this as our ODM (Object Database Mapping)</a:t>
            </a:r>
          </a:p>
          <a:p>
            <a:endParaRPr lang="en-US" dirty="0"/>
          </a:p>
          <a:p>
            <a:r>
              <a:rPr lang="en-US" dirty="0"/>
              <a:t>Use it to:</a:t>
            </a:r>
          </a:p>
          <a:p>
            <a:pPr lvl="1"/>
            <a:r>
              <a:rPr lang="en-US" dirty="0"/>
              <a:t>connect to Mongo from a JavaScript application</a:t>
            </a:r>
          </a:p>
          <a:p>
            <a:pPr lvl="1"/>
            <a:r>
              <a:rPr lang="en-US" dirty="0"/>
              <a:t>specify format of what we’ll put into our database (Schema)</a:t>
            </a:r>
          </a:p>
          <a:p>
            <a:pPr lvl="1"/>
            <a:r>
              <a:rPr lang="en-US" dirty="0"/>
              <a:t>specify how we’ll construct documents (Model)</a:t>
            </a:r>
          </a:p>
          <a:p>
            <a:pPr lvl="1"/>
            <a:r>
              <a:rPr lang="en-US" dirty="0"/>
              <a:t>query and mutate database</a:t>
            </a:r>
          </a:p>
        </p:txBody>
      </p:sp>
    </p:spTree>
    <p:extLst>
      <p:ext uri="{BB962C8B-B14F-4D97-AF65-F5344CB8AC3E}">
        <p14:creationId xmlns:p14="http://schemas.microsoft.com/office/powerpoint/2010/main" val="273308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a 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Management System</a:t>
            </a:r>
          </a:p>
          <a:p>
            <a:endParaRPr lang="en-US" dirty="0"/>
          </a:p>
          <a:p>
            <a:r>
              <a:rPr lang="en-US" dirty="0"/>
              <a:t>Keeps data stored efficiently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BTrees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Provides an interface for access</a:t>
            </a:r>
          </a:p>
          <a:p>
            <a:pPr lvl="1"/>
            <a:r>
              <a:rPr lang="en-US" dirty="0"/>
              <a:t>user access</a:t>
            </a:r>
          </a:p>
          <a:p>
            <a:pPr lvl="1"/>
            <a:r>
              <a:rPr lang="en-US" dirty="0"/>
              <a:t>program access</a:t>
            </a:r>
          </a:p>
          <a:p>
            <a:pPr lvl="1"/>
            <a:r>
              <a:rPr lang="en-US" dirty="0"/>
              <a:t>views, forms, CRUD</a:t>
            </a:r>
          </a:p>
        </p:txBody>
      </p:sp>
    </p:spTree>
    <p:extLst>
      <p:ext uri="{BB962C8B-B14F-4D97-AF65-F5344CB8AC3E}">
        <p14:creationId xmlns:p14="http://schemas.microsoft.com/office/powerpoint/2010/main" val="1273791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D89-443E-4F9C-924D-F67AF59D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to our local database called “test”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3832-0B36-42B9-9D80-EF6687E5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getting-started.js</a:t>
            </a:r>
          </a:p>
          <a:p>
            <a:r>
              <a:rPr lang="en-US" dirty="0"/>
              <a:t>const mongoose = require('mongoose');</a:t>
            </a:r>
          </a:p>
          <a:p>
            <a:endParaRPr lang="en-US" dirty="0"/>
          </a:p>
          <a:p>
            <a:r>
              <a:rPr lang="en-US" dirty="0"/>
              <a:t>main().catch(err =&gt; console.log(err));</a:t>
            </a:r>
          </a:p>
          <a:p>
            <a:endParaRPr lang="en-US" dirty="0"/>
          </a:p>
          <a:p>
            <a:r>
              <a:rPr lang="en-US" dirty="0"/>
              <a:t>async function main() {</a:t>
            </a:r>
          </a:p>
          <a:p>
            <a:r>
              <a:rPr lang="en-US" dirty="0"/>
              <a:t>  await </a:t>
            </a:r>
            <a:r>
              <a:rPr lang="en-US" dirty="0" err="1"/>
              <a:t>mongoose.connect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://localhost:27017/test');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974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93C8-F7C5-4C2F-8255-8BC05574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Format for Documents we’ll put in the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DC4B-0DB3-4C78-A0C1-9687C4B2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 </a:t>
            </a:r>
            <a:r>
              <a:rPr lang="en-US" dirty="0" err="1"/>
              <a:t>testSchema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r>
              <a:rPr lang="en-US" dirty="0"/>
              <a:t>  name: String,</a:t>
            </a:r>
          </a:p>
          <a:p>
            <a:r>
              <a:rPr lang="en-US" dirty="0"/>
              <a:t>  subject: String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testSchema.methods.grade</a:t>
            </a:r>
            <a:r>
              <a:rPr lang="en-US" dirty="0"/>
              <a:t> = function grade() {</a:t>
            </a:r>
          </a:p>
          <a:p>
            <a:r>
              <a:rPr lang="en-US" dirty="0"/>
              <a:t>   const greeting = “Welcome to the “ + this.name + “ test”;</a:t>
            </a:r>
          </a:p>
          <a:p>
            <a:r>
              <a:rPr lang="en-US" dirty="0"/>
              <a:t>   console.log(greeting);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5451-B795-488B-A289-9E415C31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 our schema some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7FFB-DB2F-4406-B015-96DB5805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SPECIFY HOW IT WILL BE CREATED</a:t>
            </a:r>
          </a:p>
          <a:p>
            <a:r>
              <a:rPr lang="en-US" dirty="0"/>
              <a:t>const Test = </a:t>
            </a:r>
            <a:r>
              <a:rPr lang="en-US" dirty="0" err="1"/>
              <a:t>mongoose.model</a:t>
            </a:r>
            <a:r>
              <a:rPr lang="en-US" dirty="0"/>
              <a:t>(‘Test’, </a:t>
            </a:r>
            <a:r>
              <a:rPr lang="en-US" dirty="0" err="1"/>
              <a:t>testSchema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NOW MAKE A DOCUMENT</a:t>
            </a:r>
          </a:p>
          <a:p>
            <a:r>
              <a:rPr lang="en-US" dirty="0"/>
              <a:t>const </a:t>
            </a:r>
            <a:r>
              <a:rPr lang="en-US" dirty="0" err="1"/>
              <a:t>finalExam</a:t>
            </a:r>
            <a:r>
              <a:rPr lang="en-US" dirty="0"/>
              <a:t> = new Test({ “name”: “Final”, “subject”: “CSE”});</a:t>
            </a:r>
          </a:p>
          <a:p>
            <a:r>
              <a:rPr lang="en-US" dirty="0" err="1"/>
              <a:t>finalExam.save</a:t>
            </a:r>
            <a:r>
              <a:rPr lang="en-US" dirty="0"/>
              <a:t>();</a:t>
            </a:r>
          </a:p>
          <a:p>
            <a:r>
              <a:rPr lang="en-US" dirty="0" err="1"/>
              <a:t>finalExam.grade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2139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40CA-F240-4AC6-9045-FA5F5BD0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find all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7D2E-2958-4701-AA84-F6A2C317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await </a:t>
            </a:r>
            <a:r>
              <a:rPr lang="en-US" dirty="0" err="1"/>
              <a:t>Test.find</a:t>
            </a:r>
            <a:r>
              <a:rPr lang="en-US" dirty="0"/>
              <a:t>().</a:t>
            </a:r>
            <a:r>
              <a:rPr lang="en-US" dirty="0" err="1"/>
              <a:t>byName</a:t>
            </a:r>
            <a:r>
              <a:rPr lang="en-US" dirty="0"/>
              <a:t>{ ‘Final’} (Tests) =&gt; {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Other query functions:</a:t>
            </a:r>
          </a:p>
          <a:p>
            <a:pPr lvl="1"/>
            <a:r>
              <a:rPr lang="en-US" dirty="0" err="1"/>
              <a:t>findOne</a:t>
            </a:r>
            <a:endParaRPr lang="en-US" dirty="0"/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6444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A6E7-4A2E-4391-A859-0F76F02C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2019 World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776E-0D4F-4EC1-A7F5-FF3D1937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Statisticians Hard at work</a:t>
            </a:r>
          </a:p>
          <a:p>
            <a:endParaRPr lang="en-US" dirty="0"/>
          </a:p>
          <a:p>
            <a:r>
              <a:rPr lang="en-US" dirty="0"/>
              <a:t>Visiting team won first 6 games</a:t>
            </a:r>
          </a:p>
          <a:p>
            <a:pPr lvl="1"/>
            <a:r>
              <a:rPr lang="en-US" dirty="0"/>
              <a:t>first time to happen ever in MLB, NBA, or NHL</a:t>
            </a:r>
          </a:p>
          <a:p>
            <a:endParaRPr lang="en-US" dirty="0"/>
          </a:p>
          <a:p>
            <a:r>
              <a:rPr lang="en-US" dirty="0"/>
              <a:t>Adam Eaton had HR, SB, and HBP</a:t>
            </a:r>
          </a:p>
          <a:p>
            <a:pPr lvl="1"/>
            <a:r>
              <a:rPr lang="en-US" dirty="0"/>
              <a:t>first player ever in a WS game (more than 600 games all time)</a:t>
            </a:r>
          </a:p>
          <a:p>
            <a:endParaRPr lang="en-US" dirty="0"/>
          </a:p>
          <a:p>
            <a:r>
              <a:rPr lang="en-US" dirty="0"/>
              <a:t>Who cares?</a:t>
            </a:r>
          </a:p>
          <a:p>
            <a:pPr lvl="1"/>
            <a:r>
              <a:rPr lang="en-US" dirty="0"/>
              <a:t>no one but the statisticians and the stat geeks (like 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The Washington Nationals celebrate after defeating the Houston Astros to win the World Series">
            <a:extLst>
              <a:ext uri="{FF2B5EF4-FFF2-40B4-BE49-F238E27FC236}">
                <a16:creationId xmlns:a16="http://schemas.microsoft.com/office/drawing/2014/main" id="{267D3966-76FD-4CDE-ABDC-D9F78C7B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64" y="121687"/>
            <a:ext cx="5013649" cy="342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2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There are many types of DBMSs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42532"/>
            <a:ext cx="9720073" cy="3666828"/>
          </a:xfrm>
        </p:spPr>
        <p:txBody>
          <a:bodyPr>
            <a:normAutofit/>
          </a:bodyPr>
          <a:lstStyle/>
          <a:p>
            <a:r>
              <a:rPr lang="en-US" dirty="0"/>
              <a:t>RDBMS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endParaRPr lang="en-US" dirty="0"/>
          </a:p>
          <a:p>
            <a:r>
              <a:rPr lang="en-US" dirty="0"/>
              <a:t>NoSQL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mysql">
            <a:extLst>
              <a:ext uri="{FF2B5EF4-FFF2-40B4-BE49-F238E27FC236}">
                <a16:creationId xmlns:a16="http://schemas.microsoft.com/office/drawing/2014/main" id="{3EEF6E46-DDC4-4129-B5FC-32C6FEE7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313" y="1662837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ongodb">
            <a:extLst>
              <a:ext uri="{FF2B5EF4-FFF2-40B4-BE49-F238E27FC236}">
                <a16:creationId xmlns:a16="http://schemas.microsoft.com/office/drawing/2014/main" id="{F8F3D7DC-8897-4432-9392-FD595E563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228" y="4099788"/>
            <a:ext cx="4171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1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F9-567A-455C-A605-6C83E563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3CA-1FDC-4284-A7CE-5B38F4F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 Management System</a:t>
            </a:r>
          </a:p>
          <a:p>
            <a:endParaRPr lang="en-US" dirty="0"/>
          </a:p>
          <a:p>
            <a:r>
              <a:rPr lang="en-US" dirty="0"/>
              <a:t>Data organized in tables</a:t>
            </a:r>
          </a:p>
          <a:p>
            <a:endParaRPr lang="en-US" dirty="0"/>
          </a:p>
          <a:p>
            <a:r>
              <a:rPr lang="en-US" dirty="0"/>
              <a:t>Fundamentals of Relational Math &amp; Set Theory used for access/manipulation of data</a:t>
            </a:r>
          </a:p>
          <a:p>
            <a:endParaRPr lang="en-US" dirty="0"/>
          </a:p>
          <a:p>
            <a:r>
              <a:rPr lang="en-US" dirty="0"/>
              <a:t>SQL?</a:t>
            </a:r>
          </a:p>
          <a:p>
            <a:pPr lvl="1"/>
            <a:r>
              <a:rPr lang="en-US" dirty="0"/>
              <a:t>Structured Query Language</a:t>
            </a:r>
          </a:p>
          <a:p>
            <a:pPr lvl="2"/>
            <a:r>
              <a:rPr lang="en-US" dirty="0"/>
              <a:t>SELECT * FROM Users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mysql">
            <a:extLst>
              <a:ext uri="{FF2B5EF4-FFF2-40B4-BE49-F238E27FC236}">
                <a16:creationId xmlns:a16="http://schemas.microsoft.com/office/drawing/2014/main" id="{8B877EDF-021D-4A06-B218-2D5D99E3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29" y="187748"/>
            <a:ext cx="4474947" cy="23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87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8E0-1646-42E7-8911-7F513D9F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BB9C-6CF5-4998-ADF5-6933FF0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ordered n-tuple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consists of the elements 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together with the ordering: first x</a:t>
            </a:r>
            <a:r>
              <a:rPr lang="en-US" baseline="-25000" dirty="0"/>
              <a:t>1</a:t>
            </a:r>
            <a:r>
              <a:rPr lang="en-US" dirty="0"/>
              <a:t>, then x</a:t>
            </a:r>
            <a:r>
              <a:rPr lang="en-US" baseline="-25000" dirty="0"/>
              <a:t>2</a:t>
            </a:r>
            <a:r>
              <a:rPr lang="en-US" dirty="0"/>
              <a:t>, and so forth up to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dirty="0"/>
          </a:p>
          <a:p>
            <a:r>
              <a:rPr lang="en-US" dirty="0"/>
              <a:t>Two ordered n-tuples 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and (y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 are equal: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)=(y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 x</a:t>
            </a:r>
            <a:r>
              <a:rPr lang="en-US" baseline="-25000" dirty="0"/>
              <a:t>1</a:t>
            </a:r>
            <a:r>
              <a:rPr lang="en-US" dirty="0"/>
              <a:t>=y1and x</a:t>
            </a:r>
            <a:r>
              <a:rPr lang="en-US" baseline="-25000" dirty="0"/>
              <a:t>2</a:t>
            </a:r>
            <a:r>
              <a:rPr lang="en-US" dirty="0"/>
              <a:t>=y</a:t>
            </a:r>
            <a:r>
              <a:rPr lang="en-US" baseline="-25000" dirty="0"/>
              <a:t>2</a:t>
            </a:r>
            <a:r>
              <a:rPr lang="en-US" dirty="0"/>
              <a:t> and ...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Cartesian Product</a:t>
            </a:r>
            <a:r>
              <a:rPr lang="en-US" dirty="0"/>
              <a:t> of 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,...,A</a:t>
            </a:r>
            <a:r>
              <a:rPr lang="en-US" baseline="-25000" dirty="0"/>
              <a:t>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×A</a:t>
            </a:r>
            <a:r>
              <a:rPr lang="en-US" baseline="-25000" dirty="0"/>
              <a:t>2</a:t>
            </a:r>
            <a:r>
              <a:rPr lang="en-US" dirty="0"/>
              <a:t>×... ×A</a:t>
            </a:r>
            <a:r>
              <a:rPr lang="en-US" baseline="-25000" dirty="0"/>
              <a:t>n</a:t>
            </a:r>
            <a:r>
              <a:rPr lang="en-US" dirty="0"/>
              <a:t>={(a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,..., a</a:t>
            </a:r>
            <a:r>
              <a:rPr lang="en-US" baseline="-25000" dirty="0"/>
              <a:t>n</a:t>
            </a:r>
            <a:r>
              <a:rPr lang="en-US" dirty="0"/>
              <a:t>) |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,...,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Example: A={1,2}, B={3,4} </a:t>
            </a:r>
          </a:p>
          <a:p>
            <a:pPr lvl="1"/>
            <a:r>
              <a:rPr lang="en-US" dirty="0"/>
              <a:t>A×B ={(1,3), (1,4), (2,3), (2,4)}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2A5E0-0AE3-45ED-91B4-9E2C2262A48B}"/>
              </a:ext>
            </a:extLst>
          </p:cNvPr>
          <p:cNvSpPr txBox="1"/>
          <p:nvPr/>
        </p:nvSpPr>
        <p:spPr>
          <a:xfrm>
            <a:off x="6096000" y="5536734"/>
            <a:ext cx="507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how we </a:t>
            </a:r>
            <a:r>
              <a:rPr lang="en-US" sz="2400" b="1" i="1" dirty="0">
                <a:solidFill>
                  <a:srgbClr val="FF0000"/>
                </a:solidFill>
              </a:rPr>
              <a:t>JOIN</a:t>
            </a:r>
            <a:r>
              <a:rPr lang="en-US" sz="2400" dirty="0">
                <a:solidFill>
                  <a:srgbClr val="FF0000"/>
                </a:solidFill>
              </a:rPr>
              <a:t> tables in SQL</a:t>
            </a:r>
          </a:p>
        </p:txBody>
      </p:sp>
    </p:spTree>
    <p:extLst>
      <p:ext uri="{BB962C8B-B14F-4D97-AF65-F5344CB8AC3E}">
        <p14:creationId xmlns:p14="http://schemas.microsoft.com/office/powerpoint/2010/main" val="75047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0DFC-1EDE-4780-B050-43DBA699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RDBMS Stores data in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D7E934-C147-40A8-8F04-1832BC2817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868" y="1598612"/>
          <a:ext cx="97202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575427355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893024D-0427-4EA9-9FC6-C09920D8F078}"/>
              </a:ext>
            </a:extLst>
          </p:cNvPr>
          <p:cNvGraphicFramePr>
            <a:graphicFrameLocks/>
          </p:cNvGraphicFramePr>
          <p:nvPr/>
        </p:nvGraphicFramePr>
        <p:xfrm>
          <a:off x="1235868" y="3676904"/>
          <a:ext cx="97202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93461666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575427355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9166443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1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1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1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4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AC3A-A30B-4CAD-84CA-DD19FC7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how do we do CRUD?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622F-90E2-4782-894B-30C2C68E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Retrieve/Read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dirty="0"/>
              <a:t>SQL – Structured Query Language</a:t>
            </a:r>
          </a:p>
          <a:p>
            <a:pPr lvl="1"/>
            <a:r>
              <a:rPr lang="en-US" dirty="0"/>
              <a:t>textual language</a:t>
            </a:r>
          </a:p>
          <a:p>
            <a:pPr lvl="1"/>
            <a:r>
              <a:rPr lang="en-US" dirty="0"/>
              <a:t>store queries in text files</a:t>
            </a:r>
          </a:p>
          <a:p>
            <a:pPr lvl="1"/>
            <a:r>
              <a:rPr lang="en-US" dirty="0"/>
              <a:t>call via RDBMS or library like </a:t>
            </a:r>
            <a:r>
              <a:rPr lang="en-US" dirty="0" err="1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9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5733</TotalTime>
  <Words>2142</Words>
  <Application>Microsoft Office PowerPoint</Application>
  <PresentationFormat>Widescreen</PresentationFormat>
  <Paragraphs>453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Unicode MS</vt:lpstr>
      <vt:lpstr>Calibri</vt:lpstr>
      <vt:lpstr>Tw Cen MT</vt:lpstr>
      <vt:lpstr>Tw Cen MT Condensed</vt:lpstr>
      <vt:lpstr>ui-monospace</vt:lpstr>
      <vt:lpstr>Wingdings 3</vt:lpstr>
      <vt:lpstr>Integral</vt:lpstr>
      <vt:lpstr>Cse 316 </vt:lpstr>
      <vt:lpstr>Databases</vt:lpstr>
      <vt:lpstr>What is a DBMS?</vt:lpstr>
      <vt:lpstr>2019 World Series</vt:lpstr>
      <vt:lpstr>There are many types of DBMSs</vt:lpstr>
      <vt:lpstr>RDBMS</vt:lpstr>
      <vt:lpstr>Cartesian Product</vt:lpstr>
      <vt:lpstr>An RDBMS Stores data in tables</vt:lpstr>
      <vt:lpstr>So how do we do CRUD?</vt:lpstr>
      <vt:lpstr>SQL CREATE</vt:lpstr>
      <vt:lpstr>SQL RETRIEVE</vt:lpstr>
      <vt:lpstr>SQL UPDATE</vt:lpstr>
      <vt:lpstr>SQL DELETE</vt:lpstr>
      <vt:lpstr>SQL Queries Can Combine Data From Different Tables</vt:lpstr>
      <vt:lpstr>Some Queries can get complicated</vt:lpstr>
      <vt:lpstr>What about other modifications?</vt:lpstr>
      <vt:lpstr>And lots of other SQL stuff</vt:lpstr>
      <vt:lpstr>ORM</vt:lpstr>
      <vt:lpstr>NoSQL?</vt:lpstr>
      <vt:lpstr>NoSQL Databases are Datastores</vt:lpstr>
      <vt:lpstr>How is data organized?</vt:lpstr>
      <vt:lpstr>First Things First</vt:lpstr>
      <vt:lpstr>MongoDB </vt:lpstr>
      <vt:lpstr>PowerPoint Presentation</vt:lpstr>
      <vt:lpstr>_id</vt:lpstr>
      <vt:lpstr>PowerPoint Presentation</vt:lpstr>
      <vt:lpstr>Mongo Commands</vt:lpstr>
      <vt:lpstr>PowerPoint Presentation</vt:lpstr>
      <vt:lpstr>Mongoose</vt:lpstr>
      <vt:lpstr>Connect to our local database called “test”</vt:lpstr>
      <vt:lpstr>Make a Format for Documents we’ll put in the DB</vt:lpstr>
      <vt:lpstr>Give our schema some additional functionality</vt:lpstr>
      <vt:lpstr>Let’s find all the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90</cp:revision>
  <dcterms:created xsi:type="dcterms:W3CDTF">2019-01-07T19:50:56Z</dcterms:created>
  <dcterms:modified xsi:type="dcterms:W3CDTF">2021-09-28T18:47:27Z</dcterms:modified>
</cp:coreProperties>
</file>