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67" r:id="rId3"/>
    <p:sldId id="268" r:id="rId4"/>
    <p:sldId id="269" r:id="rId5"/>
    <p:sldId id="270" r:id="rId6"/>
    <p:sldId id="273" r:id="rId7"/>
    <p:sldId id="274" r:id="rId8"/>
    <p:sldId id="275" r:id="rId9"/>
    <p:sldId id="283" r:id="rId10"/>
    <p:sldId id="28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59" r:id="rId19"/>
    <p:sldId id="260" r:id="rId20"/>
    <p:sldId id="271" r:id="rId21"/>
    <p:sldId id="262" r:id="rId22"/>
    <p:sldId id="285" r:id="rId23"/>
    <p:sldId id="287" r:id="rId24"/>
    <p:sldId id="288" r:id="rId25"/>
    <p:sldId id="289" r:id="rId26"/>
    <p:sldId id="286" r:id="rId27"/>
    <p:sldId id="290" r:id="rId28"/>
    <p:sldId id="291" r:id="rId29"/>
    <p:sldId id="263" r:id="rId30"/>
    <p:sldId id="264" r:id="rId31"/>
    <p:sldId id="265" r:id="rId32"/>
    <p:sldId id="266" r:id="rId33"/>
    <p:sldId id="29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E8AE7-2064-48A1-AAF0-FA5DDF1E3F7B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CF5BE-66CC-4EBB-BEB0-61C57215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5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36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661693"/>
          </a:xfrm>
        </p:spPr>
        <p:txBody>
          <a:bodyPr/>
          <a:lstStyle>
            <a:lvl1pPr>
              <a:defRPr cap="none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36914"/>
            <a:ext cx="9720073" cy="48724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4F04-8C5D-4DF7-B868-F12E7ED3B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solidFill>
                  <a:srgbClr val="0070C0"/>
                </a:solidFill>
              </a:rPr>
              <a:t>Cse</a:t>
            </a:r>
            <a:r>
              <a:rPr lang="en-US" sz="4800" dirty="0">
                <a:solidFill>
                  <a:srgbClr val="0070C0"/>
                </a:solidFill>
              </a:rPr>
              <a:t> 316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C3BD1-DE20-4246-9080-7686E38F5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Information</a:t>
            </a:r>
          </a:p>
          <a:p>
            <a:r>
              <a:rPr lang="en-US" sz="3200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74622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6276-8AF4-4607-A200-56850241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Internal vs. External Representations of PS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6447-8AD4-4699-8539-21BE0B0CC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obligation to reassemble and manipulate </a:t>
            </a:r>
            <a:r>
              <a:rPr lang="en-US" b="1" i="1" dirty="0"/>
              <a:t>everything</a:t>
            </a:r>
            <a:endParaRPr lang="en-US" dirty="0"/>
          </a:p>
          <a:p>
            <a:pPr lvl="1"/>
            <a:r>
              <a:rPr lang="en-US" dirty="0"/>
              <a:t>feed all internal algorithms and UI controls</a:t>
            </a:r>
          </a:p>
          <a:p>
            <a:pPr lvl="1"/>
            <a:r>
              <a:rPr lang="en-US" dirty="0"/>
              <a:t>Photoshop example:</a:t>
            </a:r>
          </a:p>
          <a:p>
            <a:pPr lvl="2"/>
            <a:r>
              <a:rPr lang="en-US" dirty="0"/>
              <a:t>layers</a:t>
            </a:r>
          </a:p>
          <a:p>
            <a:pPr lvl="2"/>
            <a:r>
              <a:rPr lang="en-US" dirty="0"/>
              <a:t>singular objects for formatting</a:t>
            </a:r>
          </a:p>
          <a:p>
            <a:endParaRPr lang="en-US" dirty="0"/>
          </a:p>
          <a:p>
            <a:r>
              <a:rPr lang="en-US" dirty="0"/>
              <a:t>External</a:t>
            </a:r>
          </a:p>
          <a:p>
            <a:pPr lvl="1"/>
            <a:r>
              <a:rPr lang="en-US" dirty="0"/>
              <a:t>obligation to external formats</a:t>
            </a:r>
          </a:p>
          <a:p>
            <a:pPr lvl="1"/>
            <a:r>
              <a:rPr lang="en-US" dirty="0"/>
              <a:t>presentation </a:t>
            </a:r>
          </a:p>
          <a:p>
            <a:pPr lvl="1"/>
            <a:r>
              <a:rPr lang="en-US" dirty="0"/>
              <a:t>Photoshop example:</a:t>
            </a:r>
          </a:p>
          <a:p>
            <a:pPr lvl="2"/>
            <a:r>
              <a:rPr lang="en-US" dirty="0"/>
              <a:t>array of pixels</a:t>
            </a:r>
          </a:p>
          <a:p>
            <a:pPr lvl="2"/>
            <a:r>
              <a:rPr lang="en-US" dirty="0"/>
              <a:t>that’s it</a:t>
            </a:r>
          </a:p>
        </p:txBody>
      </p:sp>
      <p:pic>
        <p:nvPicPr>
          <p:cNvPr id="4" name="Picture 2" descr="Image result for adobe photoshop">
            <a:extLst>
              <a:ext uri="{FF2B5EF4-FFF2-40B4-BE49-F238E27FC236}">
                <a16:creationId xmlns:a16="http://schemas.microsoft.com/office/drawing/2014/main" id="{1E9D484D-73FF-46B6-AEB1-A81221F53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581" y="2802463"/>
            <a:ext cx="5301567" cy="388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956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A75D-6EA0-465E-A4A0-5CB2BF02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5400" dirty="0">
                <a:cs typeface="Times New Roman" panose="02020603050405020304" pitchFamily="18" charset="0"/>
              </a:rPr>
              <a:t>I/O Streams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A4259-4723-4540-B4E2-A14BCBE82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Program I/O must work together</a:t>
            </a:r>
          </a:p>
          <a:p>
            <a:pPr lvl="1"/>
            <a:r>
              <a:rPr lang="en-US" dirty="0"/>
              <a:t>Input Streams must know how the Output Stream sent data:</a:t>
            </a:r>
          </a:p>
          <a:p>
            <a:pPr lvl="1"/>
            <a:r>
              <a:rPr lang="en-US" dirty="0"/>
              <a:t>What data?</a:t>
            </a:r>
          </a:p>
          <a:p>
            <a:pPr lvl="1"/>
            <a:r>
              <a:rPr lang="en-US" dirty="0"/>
              <a:t>What types?</a:t>
            </a:r>
          </a:p>
          <a:p>
            <a:pPr lvl="1"/>
            <a:r>
              <a:rPr lang="en-US" dirty="0"/>
              <a:t>What format are the types? (not an issue in Java)</a:t>
            </a:r>
          </a:p>
          <a:p>
            <a:pPr lvl="1"/>
            <a:r>
              <a:rPr lang="en-US" dirty="0"/>
              <a:t>What type of stream was used?</a:t>
            </a:r>
          </a:p>
          <a:p>
            <a:pPr lvl="1"/>
            <a:r>
              <a:rPr lang="en-US" dirty="0"/>
              <a:t>In what order?</a:t>
            </a:r>
          </a:p>
          <a:p>
            <a:endParaRPr lang="en-US" dirty="0"/>
          </a:p>
          <a:p>
            <a:r>
              <a:rPr lang="en-US" dirty="0"/>
              <a:t>I/O Streams typically use Sequential Access</a:t>
            </a:r>
          </a:p>
          <a:p>
            <a:pPr lvl="1"/>
            <a:r>
              <a:rPr lang="en-US" dirty="0"/>
              <a:t>for output streams</a:t>
            </a:r>
          </a:p>
          <a:p>
            <a:pPr lvl="1"/>
            <a:r>
              <a:rPr lang="en-US" dirty="0"/>
              <a:t>data appears in the file in the order it is written out</a:t>
            </a:r>
          </a:p>
          <a:p>
            <a:pPr lvl="1"/>
            <a:r>
              <a:rPr lang="en-US" dirty="0"/>
              <a:t>for input streams:</a:t>
            </a:r>
          </a:p>
          <a:p>
            <a:pPr lvl="1"/>
            <a:r>
              <a:rPr lang="en-US" dirty="0"/>
              <a:t>data is read from the file in the order it appears in the file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 descr="Image result for io streams">
            <a:extLst>
              <a:ext uri="{FF2B5EF4-FFF2-40B4-BE49-F238E27FC236}">
                <a16:creationId xmlns:a16="http://schemas.microsoft.com/office/drawing/2014/main" id="{0B73693E-D5DE-484A-9686-A6F0DCE08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411" y="2625362"/>
            <a:ext cx="36671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52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F588-CECE-4446-AEBB-DC6557EE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EC811-4618-46F2-9811-5E0A22B45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has extensive support for I/O of all sorts</a:t>
            </a:r>
          </a:p>
          <a:p>
            <a:pPr lvl="1"/>
            <a:r>
              <a:rPr lang="en-US" dirty="0"/>
              <a:t>java.io.* package</a:t>
            </a:r>
          </a:p>
          <a:p>
            <a:pPr lvl="1"/>
            <a:r>
              <a:rPr lang="en-US" dirty="0"/>
              <a:t>more than 60 different stream types</a:t>
            </a:r>
          </a:p>
          <a:p>
            <a:endParaRPr lang="en-US" dirty="0"/>
          </a:p>
          <a:p>
            <a:r>
              <a:rPr lang="en-US" dirty="0"/>
              <a:t>Lots of features</a:t>
            </a:r>
          </a:p>
          <a:p>
            <a:pPr lvl="1"/>
            <a:r>
              <a:rPr lang="en-US" dirty="0"/>
              <a:t>I/O to programs/files/Internet (files &amp; servers)</a:t>
            </a:r>
          </a:p>
          <a:p>
            <a:pPr lvl="1"/>
            <a:r>
              <a:rPr lang="en-US" dirty="0"/>
              <a:t>encoding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encryption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 descr="Image result for java io">
            <a:extLst>
              <a:ext uri="{FF2B5EF4-FFF2-40B4-BE49-F238E27FC236}">
                <a16:creationId xmlns:a16="http://schemas.microsoft.com/office/drawing/2014/main" id="{BD60A32D-0B80-440D-80A4-D1A98D6AF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734" y="3060832"/>
            <a:ext cx="4579220" cy="30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037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C69B-FDF1-4918-BAAD-A7AD6D6F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Java Stream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A473C-2080-40C6-8444-35F04696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Text</a:t>
            </a:r>
          </a:p>
          <a:p>
            <a:pPr lvl="1"/>
            <a:r>
              <a:rPr lang="en-US" dirty="0" err="1"/>
              <a:t>BufferedReader</a:t>
            </a:r>
            <a:r>
              <a:rPr lang="en-US" dirty="0"/>
              <a:t>/</a:t>
            </a:r>
            <a:r>
              <a:rPr lang="en-US" dirty="0" err="1"/>
              <a:t>PrintWriter</a:t>
            </a:r>
            <a:endParaRPr lang="en-US" dirty="0"/>
          </a:p>
          <a:p>
            <a:pPr lvl="1"/>
            <a:r>
              <a:rPr lang="en-US" dirty="0"/>
              <a:t>reads/writes Unicode</a:t>
            </a:r>
          </a:p>
          <a:p>
            <a:endParaRPr lang="en-US" dirty="0"/>
          </a:p>
          <a:p>
            <a:r>
              <a:rPr lang="en-US" dirty="0"/>
              <a:t>Binary</a:t>
            </a:r>
          </a:p>
          <a:p>
            <a:pPr lvl="1"/>
            <a:r>
              <a:rPr lang="en-US" dirty="0" err="1"/>
              <a:t>DataInputStream</a:t>
            </a:r>
            <a:r>
              <a:rPr lang="en-US" dirty="0"/>
              <a:t>/</a:t>
            </a:r>
            <a:r>
              <a:rPr lang="en-US" dirty="0" err="1"/>
              <a:t>DataOutputStream</a:t>
            </a:r>
            <a:endParaRPr lang="en-US" dirty="0"/>
          </a:p>
          <a:p>
            <a:pPr lvl="1"/>
            <a:r>
              <a:rPr lang="en-US" dirty="0"/>
              <a:t>reads/writes bytes</a:t>
            </a:r>
          </a:p>
          <a:p>
            <a:endParaRPr lang="en-US" dirty="0"/>
          </a:p>
          <a:p>
            <a:r>
              <a:rPr lang="en-US" dirty="0"/>
              <a:t>Object files (using Object Serialization)</a:t>
            </a:r>
          </a:p>
          <a:p>
            <a:pPr lvl="1"/>
            <a:r>
              <a:rPr lang="en-US" dirty="0" err="1"/>
              <a:t>ObjectInputStream</a:t>
            </a:r>
            <a:r>
              <a:rPr lang="en-US" dirty="0"/>
              <a:t>/</a:t>
            </a:r>
            <a:r>
              <a:rPr lang="en-US" dirty="0" err="1"/>
              <a:t>ObjectOutputStream</a:t>
            </a:r>
            <a:endParaRPr lang="en-US" dirty="0"/>
          </a:p>
          <a:p>
            <a:pPr lvl="1"/>
            <a:r>
              <a:rPr lang="en-US" dirty="0"/>
              <a:t>reads/writes Java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6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A278-9FD5-4F34-ACAD-7A504D62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Development vs. Release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A487-DFCE-4A4C-AC36-59DD18BD6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During project development:</a:t>
            </a:r>
          </a:p>
          <a:p>
            <a:pPr lvl="1"/>
            <a:r>
              <a:rPr lang="en-US" dirty="0"/>
              <a:t>have program use readable (like text) files</a:t>
            </a:r>
          </a:p>
          <a:p>
            <a:pPr lvl="1"/>
            <a:r>
              <a:rPr lang="en-US" dirty="0"/>
              <a:t>readable</a:t>
            </a:r>
          </a:p>
          <a:p>
            <a:pPr lvl="1"/>
            <a:r>
              <a:rPr lang="en-US" dirty="0"/>
              <a:t>helps with changing parameters</a:t>
            </a:r>
          </a:p>
          <a:p>
            <a:pPr lvl="1"/>
            <a:r>
              <a:rPr lang="en-US" dirty="0"/>
              <a:t>helps with debugging</a:t>
            </a:r>
          </a:p>
          <a:p>
            <a:endParaRPr lang="en-US" dirty="0"/>
          </a:p>
          <a:p>
            <a:r>
              <a:rPr lang="en-US" dirty="0"/>
              <a:t>When product is released</a:t>
            </a:r>
          </a:p>
          <a:p>
            <a:pPr lvl="1"/>
            <a:r>
              <a:rPr lang="en-US" dirty="0"/>
              <a:t>have program use compressed files</a:t>
            </a:r>
          </a:p>
          <a:p>
            <a:pPr lvl="1"/>
            <a:r>
              <a:rPr lang="en-US" dirty="0"/>
              <a:t>less memory</a:t>
            </a:r>
          </a:p>
          <a:p>
            <a:pPr lvl="1"/>
            <a:r>
              <a:rPr lang="en-US" dirty="0"/>
              <a:t>faster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347EA0-1FDB-4780-8882-ADEFF4D5D91B}"/>
              </a:ext>
            </a:extLst>
          </p:cNvPr>
          <p:cNvSpPr/>
          <p:nvPr/>
        </p:nvSpPr>
        <p:spPr>
          <a:xfrm>
            <a:off x="7396857" y="2497714"/>
            <a:ext cx="3572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 that this is an option, not a rule.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BD30A7-D674-48F8-A05F-6E933B94CC1D}"/>
              </a:ext>
            </a:extLst>
          </p:cNvPr>
          <p:cNvSpPr/>
          <p:nvPr/>
        </p:nvSpPr>
        <p:spPr>
          <a:xfrm>
            <a:off x="6444174" y="4403537"/>
            <a:ext cx="4907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XML and JSON are common throughout both stages</a:t>
            </a:r>
          </a:p>
        </p:txBody>
      </p:sp>
    </p:spTree>
    <p:extLst>
      <p:ext uri="{BB962C8B-B14F-4D97-AF65-F5344CB8AC3E}">
        <p14:creationId xmlns:p14="http://schemas.microsoft.com/office/powerpoint/2010/main" val="330691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F76B-4A42-4898-8E89-BC99E8A5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 File Writing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9227-FBCF-4ACC-B735-CA3594C1D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File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File("Output.txt");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Writer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(file);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out = new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(writer);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("Janie Jones");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("" + 25);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("File not Found");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55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9B5E-8D4A-42AA-8128-DA4C65FC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 File Reading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CFA0-45CC-4DB8-9C19-F3BF9D249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 p;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File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File("Output.txt");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Reader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(file);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= new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(reader);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String name =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ageText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age =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ageText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 = new Person(name, age);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("File not Found");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78171E-BF7A-4A28-AD5B-E36BA17F25AF}"/>
              </a:ext>
            </a:extLst>
          </p:cNvPr>
          <p:cNvSpPr/>
          <p:nvPr/>
        </p:nvSpPr>
        <p:spPr>
          <a:xfrm>
            <a:off x="7513733" y="3580749"/>
            <a:ext cx="19127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ct val="0"/>
              </a:spcAft>
            </a:pPr>
            <a:r>
              <a:rPr lang="en-US" altLang="en-US" sz="32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Output?</a:t>
            </a:r>
          </a:p>
        </p:txBody>
      </p:sp>
      <p:sp>
        <p:nvSpPr>
          <p:cNvPr id="5" name="Text Box 1028">
            <a:extLst>
              <a:ext uri="{FF2B5EF4-FFF2-40B4-BE49-F238E27FC236}">
                <a16:creationId xmlns:a16="http://schemas.microsoft.com/office/drawing/2014/main" id="{C73F9D66-2B9E-41E1-95A0-DF78EF280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267200"/>
            <a:ext cx="3690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Janie Jones, 25</a:t>
            </a:r>
          </a:p>
        </p:txBody>
      </p:sp>
    </p:spTree>
    <p:extLst>
      <p:ext uri="{BB962C8B-B14F-4D97-AF65-F5344CB8AC3E}">
        <p14:creationId xmlns:p14="http://schemas.microsoft.com/office/powerpoint/2010/main" val="205346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4625-6034-4E4A-B986-7D6722D1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much data does the file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50D1-C57F-4FAA-9A67-8354F60A4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times we don’t know</a:t>
            </a:r>
          </a:p>
          <a:p>
            <a:endParaRPr lang="en-US" dirty="0"/>
          </a:p>
          <a:p>
            <a:r>
              <a:rPr lang="en-US" dirty="0"/>
              <a:t>A Web browser doesn’t know how much text is in Web page until it reads in the entire thing</a:t>
            </a:r>
          </a:p>
          <a:p>
            <a:pPr lvl="1"/>
            <a:r>
              <a:rPr lang="en-US" dirty="0"/>
              <a:t>read text one line at a time using </a:t>
            </a:r>
            <a:r>
              <a:rPr lang="en-US" dirty="0" err="1"/>
              <a:t>readLine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readLine</a:t>
            </a:r>
            <a:r>
              <a:rPr lang="en-US" dirty="0"/>
              <a:t> returns null if no more text to read</a:t>
            </a:r>
          </a:p>
          <a:p>
            <a:endParaRPr lang="en-US" dirty="0"/>
          </a:p>
          <a:p>
            <a:r>
              <a:rPr lang="en-US" dirty="0"/>
              <a:t>What happens after reading a text file?</a:t>
            </a:r>
          </a:p>
          <a:p>
            <a:pPr lvl="1"/>
            <a:r>
              <a:rPr lang="en-US" dirty="0"/>
              <a:t>parsing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61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C9F9-567A-455C-A605-6C83E563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Information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93CA-1FDC-4284-A7CE-5B38F4FD4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an organization:</a:t>
            </a:r>
          </a:p>
          <a:p>
            <a:pPr lvl="1"/>
            <a:r>
              <a:rPr lang="en-US" dirty="0"/>
              <a:t>gathers data</a:t>
            </a:r>
          </a:p>
          <a:p>
            <a:pPr lvl="1"/>
            <a:r>
              <a:rPr lang="en-US" dirty="0"/>
              <a:t>stores and manages data</a:t>
            </a:r>
          </a:p>
          <a:p>
            <a:pPr lvl="1"/>
            <a:r>
              <a:rPr lang="en-US" dirty="0"/>
              <a:t>updates data</a:t>
            </a:r>
          </a:p>
          <a:p>
            <a:pPr lvl="1"/>
            <a:r>
              <a:rPr lang="en-US" dirty="0"/>
              <a:t>distributes data</a:t>
            </a:r>
          </a:p>
          <a:p>
            <a:pPr lvl="1"/>
            <a:r>
              <a:rPr lang="en-US" dirty="0"/>
              <a:t>uses data</a:t>
            </a:r>
          </a:p>
          <a:p>
            <a:pPr lvl="1"/>
            <a:r>
              <a:rPr lang="en-US" dirty="0"/>
              <a:t>synthesizes data into information</a:t>
            </a:r>
          </a:p>
          <a:p>
            <a:endParaRPr lang="en-US" dirty="0"/>
          </a:p>
          <a:p>
            <a:r>
              <a:rPr lang="en-US" dirty="0"/>
              <a:t>Information gleans meaning from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04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C9F9-567A-455C-A605-6C83E563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How is data gathered?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93CA-1FDC-4284-A7CE-5B38F4FD4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Users enter it</a:t>
            </a:r>
          </a:p>
          <a:p>
            <a:endParaRPr lang="en-US" dirty="0"/>
          </a:p>
          <a:p>
            <a:r>
              <a:rPr lang="en-US" dirty="0"/>
              <a:t>Employees enter it</a:t>
            </a:r>
          </a:p>
          <a:p>
            <a:endParaRPr lang="en-US" dirty="0"/>
          </a:p>
          <a:p>
            <a:r>
              <a:rPr lang="en-US" dirty="0"/>
              <a:t>Generated via algorithms/learning</a:t>
            </a:r>
          </a:p>
          <a:p>
            <a:endParaRPr lang="en-US" dirty="0"/>
          </a:p>
          <a:p>
            <a:r>
              <a:rPr lang="en-US" dirty="0"/>
              <a:t>Acquired from other sources</a:t>
            </a:r>
          </a:p>
          <a:p>
            <a:pPr lvl="1"/>
            <a:r>
              <a:rPr lang="en-US" dirty="0"/>
              <a:t>governments</a:t>
            </a:r>
          </a:p>
          <a:p>
            <a:pPr lvl="1"/>
            <a:r>
              <a:rPr lang="en-US" dirty="0"/>
              <a:t>licensed</a:t>
            </a:r>
          </a:p>
          <a:p>
            <a:pPr lvl="1"/>
            <a:r>
              <a:rPr lang="en-US" dirty="0"/>
              <a:t>partners</a:t>
            </a:r>
          </a:p>
          <a:p>
            <a:pPr lvl="1"/>
            <a:r>
              <a:rPr lang="en-US" dirty="0"/>
              <a:t>etc.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BFDC-3332-4BC0-84BD-341CC5F3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data storage?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2DF1C-C683-4694-986C-F4F2FB78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means by which a program stores its data</a:t>
            </a:r>
          </a:p>
          <a:p>
            <a:endParaRPr lang="en-US" dirty="0"/>
          </a:p>
          <a:p>
            <a:r>
              <a:rPr lang="en-US" dirty="0"/>
              <a:t>Can you name data associated with this program?</a:t>
            </a:r>
          </a:p>
          <a:p>
            <a:pPr lvl="1"/>
            <a:r>
              <a:rPr lang="en-US" dirty="0"/>
              <a:t>How about your favorite game?</a:t>
            </a:r>
          </a:p>
          <a:p>
            <a:endParaRPr lang="en-US" dirty="0"/>
          </a:p>
          <a:p>
            <a:r>
              <a:rPr lang="en-US" dirty="0"/>
              <a:t>How is this done?</a:t>
            </a:r>
          </a:p>
          <a:p>
            <a:pPr lvl="1"/>
            <a:r>
              <a:rPr lang="en-US" dirty="0"/>
              <a:t>temporarily</a:t>
            </a:r>
          </a:p>
          <a:p>
            <a:pPr lvl="1"/>
            <a:r>
              <a:rPr lang="en-US" dirty="0"/>
              <a:t>persistently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8DC6579-734B-4778-AE9A-9A5F96E3A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055" y="3363686"/>
            <a:ext cx="5283708" cy="309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8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C9F9-567A-455C-A605-6C83E563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How is data synthesized into information?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93CA-1FDC-4284-A7CE-5B38F4FD4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mechanisms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training models that can be used for prediction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Human analysis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22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C9F9-567A-455C-A605-6C83E563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What is a CRUD Web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93CA-1FDC-4284-A7CE-5B38F4FD4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Web app that:</a:t>
            </a:r>
          </a:p>
          <a:p>
            <a:pPr lvl="1"/>
            <a:r>
              <a:rPr lang="en-US" dirty="0"/>
              <a:t>Creates data</a:t>
            </a:r>
          </a:p>
          <a:p>
            <a:pPr lvl="1"/>
            <a:r>
              <a:rPr lang="en-US" dirty="0"/>
              <a:t>Retrieves data</a:t>
            </a:r>
          </a:p>
          <a:p>
            <a:pPr lvl="1"/>
            <a:r>
              <a:rPr lang="en-US" dirty="0"/>
              <a:t>Updates data</a:t>
            </a:r>
          </a:p>
          <a:p>
            <a:pPr lvl="1"/>
            <a:r>
              <a:rPr lang="en-US" dirty="0"/>
              <a:t>Deletes data</a:t>
            </a:r>
          </a:p>
          <a:p>
            <a:endParaRPr lang="en-US" dirty="0"/>
          </a:p>
          <a:p>
            <a:r>
              <a:rPr lang="en-US" dirty="0"/>
              <a:t>Requires a back-end</a:t>
            </a:r>
          </a:p>
          <a:p>
            <a:endParaRPr lang="en-US" dirty="0"/>
          </a:p>
          <a:p>
            <a:r>
              <a:rPr lang="en-US" dirty="0"/>
              <a:t>Requires high-permanence exchanges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6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12E8-0B00-4320-A819-2A9262D2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Mechanisms for Web app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7781A-C20E-4E42-BCE5-293068B5E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Storage (i.e. browsers)</a:t>
            </a:r>
          </a:p>
          <a:p>
            <a:pPr lvl="1"/>
            <a:r>
              <a:rPr lang="en-US" dirty="0"/>
              <a:t>Cookies</a:t>
            </a:r>
          </a:p>
          <a:p>
            <a:pPr lvl="1"/>
            <a:r>
              <a:rPr lang="en-US" dirty="0"/>
              <a:t>Web/Local Storage</a:t>
            </a:r>
          </a:p>
          <a:p>
            <a:endParaRPr lang="en-US" dirty="0"/>
          </a:p>
          <a:p>
            <a:r>
              <a:rPr lang="en-US" dirty="0"/>
              <a:t>Server Storage</a:t>
            </a:r>
          </a:p>
          <a:p>
            <a:pPr lvl="1"/>
            <a:r>
              <a:rPr lang="en-US" dirty="0"/>
              <a:t>Back-end Databases</a:t>
            </a:r>
          </a:p>
        </p:txBody>
      </p:sp>
    </p:spTree>
    <p:extLst>
      <p:ext uri="{BB962C8B-B14F-4D97-AF65-F5344CB8AC3E}">
        <p14:creationId xmlns:p14="http://schemas.microsoft.com/office/powerpoint/2010/main" val="3866821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DFF18-2B1B-4D7E-91DE-93FCE6CC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1DB66-6A1B-40DD-8D59-DA3FE5B4D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Small text files stored on a client machine</a:t>
            </a:r>
          </a:p>
          <a:p>
            <a:endParaRPr lang="en-US" dirty="0"/>
          </a:p>
          <a:p>
            <a:r>
              <a:rPr lang="en-US" dirty="0"/>
              <a:t>Data stored in name, value pairs</a:t>
            </a:r>
          </a:p>
          <a:p>
            <a:pPr lvl="1"/>
            <a:r>
              <a:rPr lang="en-US" dirty="0"/>
              <a:t>pairs can be saved/retrieved via </a:t>
            </a:r>
            <a:r>
              <a:rPr lang="en-US" dirty="0" err="1"/>
              <a:t>document.cookie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Intended to store information about the user</a:t>
            </a:r>
          </a:p>
          <a:p>
            <a:pPr lvl="1"/>
            <a:r>
              <a:rPr lang="en-US" dirty="0"/>
              <a:t>improve session-to-session usage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Standard Browser limits:</a:t>
            </a:r>
          </a:p>
          <a:p>
            <a:pPr lvl="2"/>
            <a:r>
              <a:rPr lang="en-US" dirty="0"/>
              <a:t>Max 4,096 bytes per cookie</a:t>
            </a:r>
          </a:p>
          <a:p>
            <a:pPr lvl="2"/>
            <a:r>
              <a:rPr lang="en-US" dirty="0"/>
              <a:t>Max 50 cookies per site</a:t>
            </a:r>
          </a:p>
          <a:p>
            <a:pPr lvl="2"/>
            <a:r>
              <a:rPr lang="en-US" dirty="0"/>
              <a:t>Max 3,000 cookies in total</a:t>
            </a:r>
          </a:p>
        </p:txBody>
      </p:sp>
    </p:spTree>
    <p:extLst>
      <p:ext uri="{BB962C8B-B14F-4D97-AF65-F5344CB8AC3E}">
        <p14:creationId xmlns:p14="http://schemas.microsoft.com/office/powerpoint/2010/main" val="1274543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D226-92D2-45D8-A518-CCF36D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Cookies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C471-B235-4E12-B4BB-355002013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622" y="1436914"/>
            <a:ext cx="11232859" cy="487244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// MAKE A COOKIE</a:t>
            </a:r>
          </a:p>
          <a:p>
            <a:r>
              <a:rPr lang="en-US" sz="2000" dirty="0" err="1"/>
              <a:t>document.cookie</a:t>
            </a:r>
            <a:r>
              <a:rPr lang="en-US" sz="2000" dirty="0"/>
              <a:t> = "username=Joe";</a:t>
            </a:r>
          </a:p>
          <a:p>
            <a:r>
              <a:rPr lang="en-US" sz="2000" dirty="0"/>
              <a:t>…</a:t>
            </a:r>
          </a:p>
          <a:p>
            <a:r>
              <a:rPr lang="en-US" sz="2000" dirty="0"/>
              <a:t>// READ ALL COOKIES FOR THIS SITE (i.e. all name/value pairs)</a:t>
            </a:r>
          </a:p>
          <a:p>
            <a:r>
              <a:rPr lang="en-US" sz="2000" dirty="0"/>
              <a:t>let </a:t>
            </a:r>
            <a:r>
              <a:rPr lang="en-US" sz="2000" dirty="0" err="1"/>
              <a:t>myCookie</a:t>
            </a:r>
            <a:r>
              <a:rPr lang="en-US" sz="2000" dirty="0"/>
              <a:t> = </a:t>
            </a:r>
            <a:r>
              <a:rPr lang="en-US" sz="2000" dirty="0" err="1"/>
              <a:t>document.cookie</a:t>
            </a:r>
            <a:r>
              <a:rPr lang="en-US" sz="2000" dirty="0"/>
              <a:t>;</a:t>
            </a:r>
          </a:p>
          <a:p>
            <a:r>
              <a:rPr lang="en-US" sz="2000" dirty="0"/>
              <a:t>…</a:t>
            </a:r>
          </a:p>
          <a:p>
            <a:pPr marL="0" indent="0">
              <a:buNone/>
            </a:pPr>
            <a:r>
              <a:rPr lang="en-US" sz="2000" dirty="0"/>
              <a:t> // GET THE username COOKIE VALUE</a:t>
            </a:r>
          </a:p>
          <a:p>
            <a:r>
              <a:rPr lang="en-US" sz="2000" dirty="0"/>
              <a:t>let </a:t>
            </a:r>
            <a:r>
              <a:rPr lang="en-US" sz="2000" dirty="0" err="1"/>
              <a:t>userNameCookie</a:t>
            </a:r>
            <a:r>
              <a:rPr lang="en-US" sz="2000" dirty="0"/>
              <a:t> = </a:t>
            </a:r>
            <a:r>
              <a:rPr lang="en-US" sz="2000" dirty="0" err="1"/>
              <a:t>myCookie.replace</a:t>
            </a:r>
            <a:r>
              <a:rPr lang="en-US" sz="2000" dirty="0"/>
              <a:t>(/(?:(?:^|.*;\s*)username\s*\=\s*([^;]*).*$)|^.*$/, "$1"); </a:t>
            </a:r>
          </a:p>
          <a:p>
            <a:r>
              <a:rPr lang="en-US" sz="2000" dirty="0"/>
              <a:t>…</a:t>
            </a:r>
          </a:p>
          <a:p>
            <a:r>
              <a:rPr lang="en-US" sz="2000" dirty="0"/>
              <a:t>// DELETE THE COOKIE – SET EXPIRES TO PAST DATE</a:t>
            </a:r>
          </a:p>
          <a:p>
            <a:r>
              <a:rPr lang="en-US" sz="2000" dirty="0" err="1"/>
              <a:t>document.cookie</a:t>
            </a:r>
            <a:r>
              <a:rPr lang="en-US" sz="2000" dirty="0"/>
              <a:t> = "expires=Thu, 01 Jan 1970 00:00:00 UTC";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89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88C7-B69F-4E8F-8349-32A23DF93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175175" cy="661693"/>
          </a:xfrm>
        </p:spPr>
        <p:txBody>
          <a:bodyPr>
            <a:normAutofit fontScale="90000"/>
          </a:bodyPr>
          <a:lstStyle/>
          <a:p>
            <a:r>
              <a:rPr lang="en-US" dirty="0"/>
              <a:t>We could store multiple name/value pairs in a 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9FE98-418B-4635-BDEA-AF3C7C582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Separate name=value pairs using ‘;’</a:t>
            </a:r>
          </a:p>
          <a:p>
            <a:endParaRPr lang="en-US" dirty="0"/>
          </a:p>
          <a:p>
            <a:r>
              <a:rPr lang="en-US" dirty="0"/>
              <a:t>Read back cookie</a:t>
            </a:r>
          </a:p>
          <a:p>
            <a:pPr lvl="1"/>
            <a:r>
              <a:rPr lang="en-US" dirty="0"/>
              <a:t>split using ‘;’ as delimiter (to get all values)</a:t>
            </a:r>
          </a:p>
          <a:p>
            <a:pPr marL="128016" lvl="1" indent="0">
              <a:buNone/>
            </a:pPr>
            <a:r>
              <a:rPr lang="en-US" dirty="0"/>
              <a:t>OR</a:t>
            </a:r>
          </a:p>
          <a:p>
            <a:pPr lvl="1"/>
            <a:r>
              <a:rPr lang="en-US" dirty="0"/>
              <a:t>filter result to find particular name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document.cookie.split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(';').filter(function(item)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item.indexOf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('username=‘) &gt;= 0}).length)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console.log('A username cookie was found’);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16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BD1C-1BA9-4DC8-ABF7-F09CB3EA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Storage?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D508A-676B-4C87-8E07-E1B2F437D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Local/Session</a:t>
            </a:r>
          </a:p>
          <a:p>
            <a:endParaRPr lang="en-US" dirty="0"/>
          </a:p>
          <a:p>
            <a:r>
              <a:rPr lang="en-US" dirty="0"/>
              <a:t>Much Larger limit than Cookies</a:t>
            </a:r>
          </a:p>
          <a:p>
            <a:pPr lvl="1"/>
            <a:r>
              <a:rPr lang="en-US" dirty="0"/>
              <a:t>recommended limit: 5MB</a:t>
            </a:r>
          </a:p>
          <a:p>
            <a:endParaRPr lang="en-US" dirty="0"/>
          </a:p>
          <a:p>
            <a:r>
              <a:rPr lang="en-US" dirty="0"/>
              <a:t>Per origin storage</a:t>
            </a:r>
          </a:p>
          <a:p>
            <a:pPr lvl="1"/>
            <a:r>
              <a:rPr lang="en-US" dirty="0"/>
              <a:t>per domain &amp; protocol</a:t>
            </a:r>
          </a:p>
          <a:p>
            <a:pPr lvl="1"/>
            <a:r>
              <a:rPr lang="en-US" dirty="0"/>
              <a:t>all pages from one origin can store and access the same data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F7012-EF37-48B5-A9EE-BB7433B4C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958" y="916062"/>
            <a:ext cx="6403596" cy="360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06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674B-A408-4914-85DD-9915BCB6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objects for Web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3496-EDFE-4811-A882-93980BC53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window.localStorage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no expiration date</a:t>
            </a:r>
          </a:p>
          <a:p>
            <a:pPr lvl="1"/>
            <a:endParaRPr lang="en-US" dirty="0"/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window.sessionStorage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data for one session only</a:t>
            </a:r>
          </a:p>
          <a:p>
            <a:endParaRPr lang="en-US" dirty="0"/>
          </a:p>
          <a:p>
            <a:r>
              <a:rPr lang="en-US" dirty="0"/>
              <a:t>To check support: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(Storage) !== "undefined")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// Code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sessionStorage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// Sorry! No Web Storage support..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798053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D05C-4524-4E7A-8E5B-E36E79C9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get and set data in local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A7B0A-ED9F-46B4-9D75-AC61EC911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53966"/>
            <a:ext cx="9720073" cy="4418817"/>
          </a:xfrm>
        </p:spPr>
        <p:txBody>
          <a:bodyPr>
            <a:normAutofit/>
          </a:bodyPr>
          <a:lstStyle/>
          <a:p>
            <a:r>
              <a:rPr lang="en-US" dirty="0"/>
              <a:t>// Store</a:t>
            </a:r>
          </a:p>
          <a:p>
            <a:r>
              <a:rPr lang="en-US" dirty="0" err="1"/>
              <a:t>localStorage.setItem</a:t>
            </a:r>
            <a:r>
              <a:rPr lang="en-US" dirty="0"/>
              <a:t>("</a:t>
            </a:r>
            <a:r>
              <a:rPr lang="en-US" dirty="0" err="1"/>
              <a:t>lastName</a:t>
            </a:r>
            <a:r>
              <a:rPr lang="en-US" dirty="0"/>
              <a:t>", "</a:t>
            </a:r>
            <a:r>
              <a:rPr lang="en-US" dirty="0" err="1"/>
              <a:t>Shmo</a:t>
            </a:r>
            <a:r>
              <a:rPr lang="en-US" dirty="0"/>
              <a:t>");</a:t>
            </a:r>
          </a:p>
          <a:p>
            <a:r>
              <a:rPr lang="en-US" dirty="0" err="1"/>
              <a:t>localStorage.setItem</a:t>
            </a:r>
            <a:r>
              <a:rPr lang="en-US" dirty="0"/>
              <a:t>("</a:t>
            </a:r>
            <a:r>
              <a:rPr lang="en-US" dirty="0" err="1"/>
              <a:t>firstName</a:t>
            </a:r>
            <a:r>
              <a:rPr lang="en-US" dirty="0"/>
              <a:t>", "Joe");</a:t>
            </a:r>
          </a:p>
          <a:p>
            <a:endParaRPr lang="en-US" dirty="0"/>
          </a:p>
          <a:p>
            <a:r>
              <a:rPr lang="en-US" dirty="0"/>
              <a:t>// Retrieve</a:t>
            </a:r>
          </a:p>
          <a:p>
            <a:r>
              <a:rPr lang="en-US" dirty="0"/>
              <a:t>let </a:t>
            </a:r>
            <a:r>
              <a:rPr lang="en-US" dirty="0" err="1"/>
              <a:t>lastName</a:t>
            </a:r>
            <a:r>
              <a:rPr lang="en-US" dirty="0"/>
              <a:t> = </a:t>
            </a:r>
            <a:r>
              <a:rPr lang="en-US" dirty="0" err="1"/>
              <a:t>localStorage.getItem</a:t>
            </a:r>
            <a:r>
              <a:rPr lang="en-US" dirty="0"/>
              <a:t>("</a:t>
            </a:r>
            <a:r>
              <a:rPr lang="en-US" dirty="0" err="1"/>
              <a:t>lastName</a:t>
            </a:r>
            <a:r>
              <a:rPr lang="en-US" dirty="0"/>
              <a:t>");</a:t>
            </a:r>
          </a:p>
          <a:p>
            <a:r>
              <a:rPr lang="en-US" dirty="0"/>
              <a:t>let </a:t>
            </a:r>
            <a:r>
              <a:rPr lang="en-US" dirty="0" err="1"/>
              <a:t>firstName</a:t>
            </a:r>
            <a:r>
              <a:rPr lang="en-US" dirty="0"/>
              <a:t> = </a:t>
            </a:r>
            <a:r>
              <a:rPr lang="en-US" dirty="0" err="1"/>
              <a:t>localStorage.getItem</a:t>
            </a:r>
            <a:r>
              <a:rPr lang="en-US" dirty="0"/>
              <a:t>("</a:t>
            </a:r>
            <a:r>
              <a:rPr lang="en-US" dirty="0" err="1"/>
              <a:t>firstName</a:t>
            </a:r>
            <a:r>
              <a:rPr lang="en-US" dirty="0"/>
              <a:t>");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0DB8B-8351-4291-AA8E-EA05A77D0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540" y="171756"/>
            <a:ext cx="39433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53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C9F9-567A-455C-A605-6C83E563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What is a DBMS?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93CA-1FDC-4284-A7CE-5B38F4FD4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Management System</a:t>
            </a:r>
          </a:p>
          <a:p>
            <a:endParaRPr lang="en-US" dirty="0"/>
          </a:p>
          <a:p>
            <a:r>
              <a:rPr lang="en-US" dirty="0"/>
              <a:t>Keeps data stored efficiently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Btrees</a:t>
            </a:r>
            <a:r>
              <a:rPr lang="en-US" dirty="0"/>
              <a:t> for an RDBMS</a:t>
            </a:r>
          </a:p>
          <a:p>
            <a:endParaRPr lang="en-US" dirty="0"/>
          </a:p>
          <a:p>
            <a:r>
              <a:rPr lang="en-US" dirty="0"/>
              <a:t>Provides an interface for access</a:t>
            </a:r>
          </a:p>
          <a:p>
            <a:pPr lvl="1"/>
            <a:r>
              <a:rPr lang="en-US" dirty="0"/>
              <a:t>user access</a:t>
            </a:r>
          </a:p>
          <a:p>
            <a:pPr lvl="1"/>
            <a:r>
              <a:rPr lang="en-US" dirty="0"/>
              <a:t>program access</a:t>
            </a:r>
          </a:p>
        </p:txBody>
      </p:sp>
    </p:spTree>
    <p:extLst>
      <p:ext uri="{BB962C8B-B14F-4D97-AF65-F5344CB8AC3E}">
        <p14:creationId xmlns:p14="http://schemas.microsoft.com/office/powerpoint/2010/main" val="368872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78F9-D3EB-456D-9FFB-F38CD542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Temporary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D1DC1-3938-4026-8153-CC5D7D70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loaded into RAM</a:t>
            </a:r>
          </a:p>
          <a:p>
            <a:pPr lvl="1"/>
            <a:r>
              <a:rPr lang="en-US" dirty="0"/>
              <a:t>stack, heap, and global segments of program space</a:t>
            </a:r>
          </a:p>
          <a:p>
            <a:endParaRPr lang="en-US" dirty="0"/>
          </a:p>
          <a:p>
            <a:r>
              <a:rPr lang="en-US" dirty="0"/>
              <a:t>Used for programs currently running</a:t>
            </a:r>
          </a:p>
          <a:p>
            <a:pPr lvl="1"/>
            <a:r>
              <a:rPr lang="en-US" dirty="0"/>
              <a:t>primitives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arrays</a:t>
            </a:r>
          </a:p>
          <a:p>
            <a:endParaRPr lang="en-US" dirty="0"/>
          </a:p>
          <a:p>
            <a:r>
              <a:rPr lang="en-US" dirty="0"/>
              <a:t>What happens to this data (in RAM) when a program terminates?</a:t>
            </a:r>
          </a:p>
          <a:p>
            <a:pPr lvl="1"/>
            <a:r>
              <a:rPr lang="en-US" dirty="0"/>
              <a:t>It’s gone</a:t>
            </a:r>
          </a:p>
          <a:p>
            <a:pPr lvl="1"/>
            <a:r>
              <a:rPr lang="en-US" dirty="0"/>
              <a:t>Some other program will be given that region of RAM.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Image result for random access memory">
            <a:extLst>
              <a:ext uri="{FF2B5EF4-FFF2-40B4-BE49-F238E27FC236}">
                <a16:creationId xmlns:a16="http://schemas.microsoft.com/office/drawing/2014/main" id="{EA6FFF70-375A-421E-A6E9-F0C3A1D31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112" y="174377"/>
            <a:ext cx="4401310" cy="440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570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C9F9-567A-455C-A605-6C83E563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There are different types of DBMSs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93CA-1FDC-4284-A7CE-5B38F4FD4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65028"/>
            <a:ext cx="9720073" cy="40443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RDBMS</a:t>
            </a:r>
          </a:p>
          <a:p>
            <a:pPr lvl="1"/>
            <a:r>
              <a:rPr lang="en-US" dirty="0"/>
              <a:t>Relational Database Management System</a:t>
            </a:r>
          </a:p>
          <a:p>
            <a:pPr lvl="1"/>
            <a:r>
              <a:rPr lang="en-US" dirty="0"/>
              <a:t>typically employ SQL and ORM</a:t>
            </a:r>
          </a:p>
          <a:p>
            <a:endParaRPr lang="en-US" dirty="0"/>
          </a:p>
          <a:p>
            <a:r>
              <a:rPr lang="en-US" dirty="0"/>
              <a:t>JSON Database (NoSQL)</a:t>
            </a:r>
          </a:p>
          <a:p>
            <a:pPr lvl="1"/>
            <a:r>
              <a:rPr lang="en-US" dirty="0"/>
              <a:t>may employ various QLs and ODM</a:t>
            </a:r>
          </a:p>
          <a:p>
            <a:pPr lvl="1"/>
            <a:r>
              <a:rPr lang="en-US" dirty="0"/>
              <a:t>we’ll use </a:t>
            </a:r>
            <a:r>
              <a:rPr lang="en-US" dirty="0" err="1"/>
              <a:t>GraphQL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Graph, Object, Blob, etc.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4" name="Picture 2" descr="Image result for mysql">
            <a:extLst>
              <a:ext uri="{FF2B5EF4-FFF2-40B4-BE49-F238E27FC236}">
                <a16:creationId xmlns:a16="http://schemas.microsoft.com/office/drawing/2014/main" id="{3EEF6E46-DDC4-4129-B5FC-32C6FEE7D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57" y="1667723"/>
            <a:ext cx="29813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mongodb">
            <a:extLst>
              <a:ext uri="{FF2B5EF4-FFF2-40B4-BE49-F238E27FC236}">
                <a16:creationId xmlns:a16="http://schemas.microsoft.com/office/drawing/2014/main" id="{F8F3D7DC-8897-4432-9392-FD595E563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922" y="4137468"/>
            <a:ext cx="41719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491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C9F9-567A-455C-A605-6C83E563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93CA-1FDC-4284-A7CE-5B38F4FD4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 Management System</a:t>
            </a:r>
          </a:p>
          <a:p>
            <a:endParaRPr lang="en-US" dirty="0"/>
          </a:p>
          <a:p>
            <a:r>
              <a:rPr lang="en-US" dirty="0"/>
              <a:t>Data is stored in tables</a:t>
            </a:r>
          </a:p>
          <a:p>
            <a:endParaRPr lang="en-US" dirty="0"/>
          </a:p>
          <a:p>
            <a:r>
              <a:rPr lang="en-US" dirty="0"/>
              <a:t>Employs Relational Mathematics for combining tables</a:t>
            </a:r>
          </a:p>
          <a:p>
            <a:endParaRPr lang="en-US" dirty="0"/>
          </a:p>
          <a:p>
            <a:r>
              <a:rPr lang="en-US" dirty="0"/>
              <a:t>SQL?</a:t>
            </a:r>
          </a:p>
          <a:p>
            <a:pPr lvl="1"/>
            <a:r>
              <a:rPr lang="en-US" dirty="0"/>
              <a:t>Structured Query Language</a:t>
            </a:r>
          </a:p>
          <a:p>
            <a:pPr lvl="2"/>
            <a:r>
              <a:rPr lang="en-US" dirty="0"/>
              <a:t>SELECT * FROM Users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C9F9-567A-455C-A605-6C83E563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359733" cy="66169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Working with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93CA-1FDC-4284-A7CE-5B38F4FD4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Set it Up</a:t>
            </a:r>
          </a:p>
          <a:p>
            <a:pPr lvl="1"/>
            <a:r>
              <a:rPr lang="en-US" dirty="0"/>
              <a:t>install proper software</a:t>
            </a:r>
          </a:p>
          <a:p>
            <a:pPr lvl="1"/>
            <a:r>
              <a:rPr lang="en-US" dirty="0"/>
              <a:t>create proper account</a:t>
            </a:r>
          </a:p>
          <a:p>
            <a:endParaRPr lang="en-US" dirty="0"/>
          </a:p>
          <a:p>
            <a:r>
              <a:rPr lang="en-US" dirty="0"/>
              <a:t>Start It</a:t>
            </a:r>
          </a:p>
          <a:p>
            <a:pPr lvl="1"/>
            <a:r>
              <a:rPr lang="en-US" dirty="0"/>
              <a:t>make sure it’s listening</a:t>
            </a:r>
          </a:p>
          <a:p>
            <a:pPr lvl="1"/>
            <a:endParaRPr lang="en-US" dirty="0"/>
          </a:p>
          <a:p>
            <a:r>
              <a:rPr lang="en-US" dirty="0"/>
              <a:t>Connect to it</a:t>
            </a:r>
          </a:p>
          <a:p>
            <a:pPr lvl="1"/>
            <a:r>
              <a:rPr lang="en-US" dirty="0"/>
              <a:t>from various applications</a:t>
            </a:r>
          </a:p>
          <a:p>
            <a:endParaRPr lang="en-US" dirty="0"/>
          </a:p>
          <a:p>
            <a:r>
              <a:rPr lang="en-US" dirty="0"/>
              <a:t>Learn its monitoring tools</a:t>
            </a:r>
          </a:p>
          <a:p>
            <a:pPr lvl="1"/>
            <a:r>
              <a:rPr lang="en-US" dirty="0"/>
              <a:t>Ex: MongoDB Compass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24F9F-14C3-490B-A94D-833FCB75D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175" y="1758675"/>
            <a:ext cx="6187321" cy="400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46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B766-438E-4E18-A6D5-D4220BE6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20749-8569-4D4A-8DBD-5BF2060C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</a:t>
            </a:r>
          </a:p>
          <a:p>
            <a:pPr lvl="1"/>
            <a:r>
              <a:rPr lang="en-US" dirty="0"/>
              <a:t>install it</a:t>
            </a:r>
          </a:p>
          <a:p>
            <a:pPr lvl="1"/>
            <a:r>
              <a:rPr lang="en-US" dirty="0"/>
              <a:t>set it up</a:t>
            </a:r>
          </a:p>
          <a:p>
            <a:pPr lvl="1"/>
            <a:r>
              <a:rPr lang="en-US" dirty="0"/>
              <a:t>Collections, Documents, and Fields</a:t>
            </a:r>
          </a:p>
          <a:p>
            <a:pPr lvl="1"/>
            <a:r>
              <a:rPr lang="en-US" dirty="0"/>
              <a:t>CRUD</a:t>
            </a:r>
          </a:p>
          <a:p>
            <a:endParaRPr lang="en-US" dirty="0"/>
          </a:p>
          <a:p>
            <a:r>
              <a:rPr lang="en-US" dirty="0"/>
              <a:t>Making a Back-End API</a:t>
            </a:r>
          </a:p>
          <a:p>
            <a:pPr lvl="1"/>
            <a:r>
              <a:rPr lang="en-US" dirty="0"/>
              <a:t>map JavaScript objects to MongoDB Schemas</a:t>
            </a:r>
          </a:p>
          <a:p>
            <a:pPr lvl="1"/>
            <a:r>
              <a:rPr lang="en-US" dirty="0"/>
              <a:t>add a means to query/mutate our database (</a:t>
            </a:r>
            <a:r>
              <a:rPr lang="en-US" dirty="0" err="1"/>
              <a:t>GraphQL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a back-end server (Express)</a:t>
            </a:r>
          </a:p>
          <a:p>
            <a:pPr lvl="1"/>
            <a:r>
              <a:rPr lang="en-US" dirty="0"/>
              <a:t>connect Front-end code to our back-end API (Apollo)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9019-9DBC-4A99-BA6D-AB989BF7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Persistent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0A188-3FB7-4204-BBA7-7C0BF29D8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a program ends, this data is not destroyed</a:t>
            </a:r>
          </a:p>
          <a:p>
            <a:pPr lvl="1"/>
            <a:r>
              <a:rPr lang="en-US" dirty="0"/>
              <a:t>i.e. it </a:t>
            </a:r>
            <a:r>
              <a:rPr lang="en-US" b="1" i="1" dirty="0"/>
              <a:t>persists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It’s not only (if at all) in RAM. Where is it then?</a:t>
            </a:r>
          </a:p>
          <a:p>
            <a:pPr lvl="2"/>
            <a:r>
              <a:rPr lang="en-US" dirty="0"/>
              <a:t>Hard drive, CD, DVD, Server, i.e. permanent storage</a:t>
            </a:r>
          </a:p>
          <a:p>
            <a:endParaRPr lang="en-US" dirty="0"/>
          </a:p>
          <a:p>
            <a:r>
              <a:rPr lang="en-US" dirty="0"/>
              <a:t>What on these devices store this data?</a:t>
            </a:r>
          </a:p>
          <a:p>
            <a:pPr lvl="1"/>
            <a:r>
              <a:rPr lang="en-US" dirty="0"/>
              <a:t>files</a:t>
            </a:r>
          </a:p>
          <a:p>
            <a:pPr lvl="1"/>
            <a:r>
              <a:rPr lang="en-US" dirty="0"/>
              <a:t>database (managed via a group of files)</a:t>
            </a:r>
          </a:p>
          <a:p>
            <a:endParaRPr lang="en-US" dirty="0"/>
          </a:p>
        </p:txBody>
      </p:sp>
      <p:pic>
        <p:nvPicPr>
          <p:cNvPr id="3074" name="Picture 2" descr="WD - Blue 1TB Internal SATA Hard Drive for Desktops - Front_Standard. 1 of 3 . Swipe left for next.">
            <a:extLst>
              <a:ext uri="{FF2B5EF4-FFF2-40B4-BE49-F238E27FC236}">
                <a16:creationId xmlns:a16="http://schemas.microsoft.com/office/drawing/2014/main" id="{9E1458BF-D63C-464B-B062-0FDCC3DAB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505" y="2164360"/>
            <a:ext cx="4476400" cy="44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08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E3C2-8C4F-4A6B-9E93-4EDB7E6D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temporary data get its values?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D2D35-A1D6-4E8F-9BFC-F0FD932B8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436913"/>
            <a:ext cx="9720073" cy="52742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Potentially by many means. Ex:</a:t>
            </a:r>
          </a:p>
          <a:p>
            <a:endParaRPr lang="en-US" dirty="0"/>
          </a:p>
          <a:p>
            <a:pPr lvl="1"/>
            <a:r>
              <a:rPr lang="en-US" dirty="0"/>
              <a:t>Values hard-coded into a program:</a:t>
            </a:r>
          </a:p>
          <a:p>
            <a:r>
              <a:rPr lang="en-US" dirty="0"/>
              <a:t>	</a:t>
            </a:r>
          </a:p>
          <a:p>
            <a:pPr lvl="1"/>
            <a:r>
              <a:rPr lang="en-US" dirty="0"/>
              <a:t>Program instructions/calculations:</a:t>
            </a:r>
          </a:p>
          <a:p>
            <a:r>
              <a:rPr lang="en-US" dirty="0"/>
              <a:t>	</a:t>
            </a:r>
          </a:p>
          <a:p>
            <a:pPr lvl="1"/>
            <a:r>
              <a:rPr lang="en-US" dirty="0"/>
              <a:t>User input via a device &amp; stream:</a:t>
            </a:r>
          </a:p>
          <a:p>
            <a:r>
              <a:rPr lang="en-US" dirty="0"/>
              <a:t>	</a:t>
            </a:r>
          </a:p>
          <a:p>
            <a:pPr lvl="1"/>
            <a:r>
              <a:rPr lang="en-US" dirty="0"/>
              <a:t>The Computer’s System:</a:t>
            </a:r>
          </a:p>
          <a:p>
            <a:r>
              <a:rPr lang="en-US" dirty="0"/>
              <a:t>	</a:t>
            </a:r>
          </a:p>
          <a:p>
            <a:pPr lvl="1"/>
            <a:r>
              <a:rPr lang="en-US" dirty="0"/>
              <a:t>An input stream from a file or server:</a:t>
            </a:r>
          </a:p>
          <a:p>
            <a:r>
              <a:rPr lang="en-US" dirty="0"/>
              <a:t>	</a:t>
            </a:r>
          </a:p>
          <a:p>
            <a:pPr lvl="1"/>
            <a:r>
              <a:rPr lang="en-US" dirty="0"/>
              <a:t>A database: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209CF1-D7B1-4916-AB42-7A9EC5CD1C92}"/>
              </a:ext>
            </a:extLst>
          </p:cNvPr>
          <p:cNvSpPr/>
          <p:nvPr/>
        </p:nvSpPr>
        <p:spPr>
          <a:xfrm>
            <a:off x="5633950" y="2133072"/>
            <a:ext cx="1250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int 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= 0;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60C378-7810-40A3-8B66-3152C14C91CF}"/>
              </a:ext>
            </a:extLst>
          </p:cNvPr>
          <p:cNvSpPr/>
          <p:nvPr/>
        </p:nvSpPr>
        <p:spPr>
          <a:xfrm>
            <a:off x="5633950" y="2892964"/>
            <a:ext cx="1693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int 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= j + 5;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D8629E-7285-4FBE-82E2-008DF90CA7E0}"/>
              </a:ext>
            </a:extLst>
          </p:cNvPr>
          <p:cNvSpPr/>
          <p:nvPr/>
        </p:nvSpPr>
        <p:spPr>
          <a:xfrm>
            <a:off x="5633950" y="3669044"/>
            <a:ext cx="330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int 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keyboard.nextInt</a:t>
            </a:r>
            <a:r>
              <a:rPr lang="en-US" sz="2400" dirty="0">
                <a:solidFill>
                  <a:srgbClr val="FF0000"/>
                </a:solidFill>
              </a:rPr>
              <a:t>();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2E7C9F-E341-49F3-B86C-E5FFF464DE6A}"/>
              </a:ext>
            </a:extLst>
          </p:cNvPr>
          <p:cNvSpPr/>
          <p:nvPr/>
        </p:nvSpPr>
        <p:spPr>
          <a:xfrm>
            <a:off x="5633950" y="4434647"/>
            <a:ext cx="4851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int 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= (int)(</a:t>
            </a:r>
            <a:r>
              <a:rPr lang="en-US" sz="2400" dirty="0" err="1">
                <a:solidFill>
                  <a:srgbClr val="FF0000"/>
                </a:solidFill>
              </a:rPr>
              <a:t>Math.random</a:t>
            </a:r>
            <a:r>
              <a:rPr lang="en-US" sz="2400" dirty="0">
                <a:solidFill>
                  <a:srgbClr val="FF0000"/>
                </a:solidFill>
              </a:rPr>
              <a:t>() * 100) + 1;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E8B91D-5F68-4F66-AE66-AB643A885469}"/>
              </a:ext>
            </a:extLst>
          </p:cNvPr>
          <p:cNvSpPr/>
          <p:nvPr/>
        </p:nvSpPr>
        <p:spPr>
          <a:xfrm>
            <a:off x="5633950" y="5179637"/>
            <a:ext cx="4291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int 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binaryFileReader.readInt</a:t>
            </a:r>
            <a:r>
              <a:rPr lang="en-US" sz="2400" dirty="0">
                <a:solidFill>
                  <a:srgbClr val="FF0000"/>
                </a:solidFill>
              </a:rPr>
              <a:t>();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B7B437-24C3-4171-BA3A-FD90A1412A68}"/>
              </a:ext>
            </a:extLst>
          </p:cNvPr>
          <p:cNvSpPr/>
          <p:nvPr/>
        </p:nvSpPr>
        <p:spPr>
          <a:xfrm>
            <a:off x="5633950" y="5945414"/>
            <a:ext cx="4207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int 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resultSet.getInt</a:t>
            </a:r>
            <a:r>
              <a:rPr lang="en-US" sz="2400" dirty="0">
                <a:solidFill>
                  <a:srgbClr val="FF0000"/>
                </a:solidFill>
              </a:rPr>
              <a:t>("SALARY");</a:t>
            </a:r>
          </a:p>
        </p:txBody>
      </p:sp>
    </p:spTree>
    <p:extLst>
      <p:ext uri="{BB962C8B-B14F-4D97-AF65-F5344CB8AC3E}">
        <p14:creationId xmlns:p14="http://schemas.microsoft.com/office/powerpoint/2010/main" val="59268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E3C2-8C4F-4A6B-9E93-4EDB7E6D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persistent data get its values?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D2D35-A1D6-4E8F-9BFC-F0FD932B8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436913"/>
            <a:ext cx="9720073" cy="5274279"/>
          </a:xfrm>
        </p:spPr>
        <p:txBody>
          <a:bodyPr>
            <a:normAutofit/>
          </a:bodyPr>
          <a:lstStyle/>
          <a:p>
            <a:r>
              <a:rPr lang="en-US" dirty="0"/>
              <a:t>An output stream in your program:</a:t>
            </a:r>
          </a:p>
          <a:p>
            <a:pPr lvl="1"/>
            <a:r>
              <a:rPr lang="en-US" dirty="0" err="1"/>
              <a:t>printWriter.println</a:t>
            </a:r>
            <a:r>
              <a:rPr lang="en-US" dirty="0"/>
              <a:t>(</a:t>
            </a:r>
            <a:r>
              <a:rPr lang="en-US" dirty="0" err="1"/>
              <a:t>outputText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An output stream in some program:</a:t>
            </a:r>
          </a:p>
          <a:p>
            <a:pPr lvl="1"/>
            <a:r>
              <a:rPr lang="en-US" dirty="0"/>
              <a:t>Notepad</a:t>
            </a:r>
          </a:p>
          <a:p>
            <a:pPr lvl="1"/>
            <a:r>
              <a:rPr lang="en-US" dirty="0"/>
              <a:t>Microsoft Word</a:t>
            </a:r>
          </a:p>
          <a:p>
            <a:pPr lvl="1"/>
            <a:r>
              <a:rPr lang="en-US" dirty="0"/>
              <a:t>Maya</a:t>
            </a:r>
          </a:p>
          <a:p>
            <a:pPr lvl="1"/>
            <a:r>
              <a:rPr lang="en-US" dirty="0" err="1"/>
              <a:t>Starcraft</a:t>
            </a:r>
            <a:r>
              <a:rPr lang="en-US" dirty="0"/>
              <a:t> Campaign Editor</a:t>
            </a:r>
          </a:p>
          <a:p>
            <a:pPr lvl="1"/>
            <a:r>
              <a:rPr lang="en-US" dirty="0"/>
              <a:t>Anything that can save files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2D5405-8F42-4AB8-84B3-38E7B9A2A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543" y="2117557"/>
            <a:ext cx="5726075" cy="30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1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B622-8C37-4B47-99B6-44C727C7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Ex: </a:t>
            </a:r>
            <a:r>
              <a:rPr lang="en-US" dirty="0" err="1"/>
              <a:t>Starcraft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716EF-77CF-49E9-8FD3-BB5D6D66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err="1"/>
              <a:t>Starcraft</a:t>
            </a:r>
            <a:r>
              <a:rPr lang="en-US" altLang="en-US" dirty="0"/>
              <a:t> Campaign Editor</a:t>
            </a:r>
          </a:p>
          <a:p>
            <a:pPr lvl="1"/>
            <a:r>
              <a:rPr lang="en-US" altLang="en-US" dirty="0"/>
              <a:t>for making your own map level</a:t>
            </a:r>
          </a:p>
          <a:p>
            <a:pPr lvl="1"/>
            <a:r>
              <a:rPr lang="en-US" altLang="en-US" dirty="0"/>
              <a:t>saves your and all necessary data  to .</a:t>
            </a:r>
            <a:r>
              <a:rPr lang="en-US" altLang="en-US" dirty="0" err="1"/>
              <a:t>scm</a:t>
            </a:r>
            <a:r>
              <a:rPr lang="en-US" altLang="en-US" dirty="0"/>
              <a:t> file</a:t>
            </a:r>
          </a:p>
          <a:p>
            <a:pPr lvl="2"/>
            <a:r>
              <a:rPr lang="en-US" altLang="en-US" dirty="0"/>
              <a:t>done via </a:t>
            </a:r>
            <a:r>
              <a:rPr lang="en-US" altLang="en-US" b="1" i="1" dirty="0"/>
              <a:t>output </a:t>
            </a:r>
            <a:r>
              <a:rPr lang="en-US" altLang="en-US" dirty="0"/>
              <a:t>stream</a:t>
            </a:r>
          </a:p>
          <a:p>
            <a:pPr lvl="1"/>
            <a:endParaRPr lang="en-US" altLang="en-US" dirty="0"/>
          </a:p>
          <a:p>
            <a:r>
              <a:rPr lang="en-US" altLang="en-US" dirty="0" err="1"/>
              <a:t>Starcraft</a:t>
            </a:r>
            <a:endParaRPr lang="en-US" altLang="en-US" dirty="0"/>
          </a:p>
          <a:p>
            <a:pPr lvl="1"/>
            <a:r>
              <a:rPr lang="en-US" altLang="en-US" dirty="0"/>
              <a:t>lets player pick map level to play</a:t>
            </a:r>
          </a:p>
          <a:p>
            <a:pPr lvl="1"/>
            <a:r>
              <a:rPr lang="en-US" altLang="en-US" dirty="0"/>
              <a:t>loads all necessary data from .</a:t>
            </a:r>
            <a:r>
              <a:rPr lang="en-US" altLang="en-US" dirty="0" err="1"/>
              <a:t>scm</a:t>
            </a:r>
            <a:r>
              <a:rPr lang="en-US" altLang="en-US" dirty="0"/>
              <a:t> file</a:t>
            </a:r>
          </a:p>
          <a:p>
            <a:pPr lvl="2"/>
            <a:r>
              <a:rPr lang="en-US" altLang="en-US" dirty="0"/>
              <a:t>done via </a:t>
            </a:r>
            <a:r>
              <a:rPr lang="en-US" altLang="en-US" b="1" i="1" dirty="0"/>
              <a:t>input</a:t>
            </a:r>
            <a:r>
              <a:rPr lang="en-US" altLang="en-US" dirty="0"/>
              <a:t> stream</a:t>
            </a:r>
          </a:p>
          <a:p>
            <a:endParaRPr lang="en-US" altLang="en-US" dirty="0"/>
          </a:p>
          <a:p>
            <a:r>
              <a:rPr lang="en-US" altLang="en-US" dirty="0"/>
              <a:t>Note: this only works if </a:t>
            </a:r>
            <a:r>
              <a:rPr lang="en-US" altLang="en-US" dirty="0" err="1"/>
              <a:t>Starcraft</a:t>
            </a:r>
            <a:r>
              <a:rPr lang="en-US" altLang="en-US" dirty="0"/>
              <a:t> knows how the data in .</a:t>
            </a:r>
            <a:r>
              <a:rPr lang="en-US" altLang="en-US" dirty="0" err="1"/>
              <a:t>scm</a:t>
            </a:r>
            <a:r>
              <a:rPr lang="en-US" altLang="en-US" dirty="0"/>
              <a:t> files is arranged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2DD32-1780-4CE4-9663-2EE359D26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008" y="152772"/>
            <a:ext cx="4962219" cy="372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1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F7B2-5B2C-403B-9AEC-175A550F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open the </a:t>
            </a:r>
            <a:r>
              <a:rPr lang="en-US" dirty="0" err="1"/>
              <a:t>Fastest.scm</a:t>
            </a:r>
            <a:r>
              <a:rPr lang="en-US" dirty="0"/>
              <a:t> map in Notepad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868D1-8893-455B-99EA-58802A4A5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happened?</a:t>
            </a:r>
          </a:p>
          <a:p>
            <a:endParaRPr lang="en-US" dirty="0"/>
          </a:p>
          <a:p>
            <a:r>
              <a:rPr lang="en-US" dirty="0"/>
              <a:t>MPQ    ã_     Ã  Ã_        s(</a:t>
            </a:r>
            <a:r>
              <a:rPr lang="en-US" dirty="0" err="1"/>
              <a:t>Oì</a:t>
            </a:r>
            <a:r>
              <a:rPr lang="en-US" dirty="0"/>
              <a:t>¬“ÊÁÝ©ˆ¨</a:t>
            </a:r>
            <a:r>
              <a:rPr lang="en-US" dirty="0" err="1"/>
              <a:t>ÀPæÒñwA'ŒŠ</a:t>
            </a:r>
            <a:r>
              <a:rPr lang="en-US" dirty="0"/>
              <a:t>’'$¶›„qÚu!ÿA±7m_‘&gt;Îû3®²E¿õµõ4‹‘.B¡]N™.&gt;›ÝØ&amp;ÜB,&gt;</a:t>
            </a:r>
            <a:r>
              <a:rPr lang="en-US" dirty="0" err="1"/>
              <a:t>Bžiã</a:t>
            </a:r>
            <a:r>
              <a:rPr lang="en-US" dirty="0"/>
              <a:t>¥£ÂÛ?Ò€€¼âB´dqÝj|¨ç›4ê´Cº3Ñ.ÒÓõ(0J4q¶ñ~¢n‰¿</a:t>
            </a:r>
            <a:r>
              <a:rPr lang="en-US" dirty="0" err="1"/>
              <a:t>wAŽÚY</a:t>
            </a:r>
            <a:r>
              <a:rPr lang="en-US" dirty="0"/>
              <a:t>™×=</a:t>
            </a:r>
            <a:r>
              <a:rPr lang="en-US" dirty="0" err="1"/>
              <a:t>nââpQ</a:t>
            </a:r>
            <a:r>
              <a:rPr lang="en-US" dirty="0"/>
              <a:t>]À&amp;¶‘©1,#õbw}ž}Ú5åNBˆÃYïŠ{</a:t>
            </a:r>
            <a:r>
              <a:rPr lang="en-US" dirty="0" err="1"/>
              <a:t>sRøÃ</a:t>
            </a:r>
            <a:r>
              <a:rPr lang="en-US" dirty="0"/>
              <a:t>¶‡</a:t>
            </a:r>
            <a:r>
              <a:rPr lang="en-US" dirty="0" err="1"/>
              <a:t>Ë¤Vò_V˜i</a:t>
            </a:r>
            <a:r>
              <a:rPr lang="en-US" dirty="0"/>
              <a:t>‰£</a:t>
            </a:r>
            <a:r>
              <a:rPr lang="en-US" dirty="0" err="1"/>
              <a:t>k'CòÑœ</a:t>
            </a:r>
            <a:r>
              <a:rPr lang="en-US" dirty="0"/>
              <a:t>]ñRê®Ÿþ’å„à^Ÿ³fJêöÄòK}</a:t>
            </a:r>
            <a:r>
              <a:rPr lang="en-US" dirty="0" err="1"/>
              <a:t>S~c</a:t>
            </a:r>
            <a:r>
              <a:rPr lang="en-US" dirty="0"/>
              <a:t>«“¬­$u\è¯£7&lt;º</a:t>
            </a:r>
            <a:r>
              <a:rPr lang="en-US" dirty="0" err="1"/>
              <a:t>ƒÚXAi¯LÃúvá</a:t>
            </a:r>
            <a:r>
              <a:rPr lang="en-US" dirty="0"/>
              <a:t>·™</a:t>
            </a:r>
            <a:r>
              <a:rPr lang="en-US" dirty="0" err="1"/>
              <a:t>õÙ</a:t>
            </a:r>
            <a:r>
              <a:rPr lang="en-US" dirty="0"/>
              <a:t>^»</a:t>
            </a:r>
            <a:r>
              <a:rPr lang="en-US" dirty="0" err="1"/>
              <a:t>W;õÄÇq»M</a:t>
            </a:r>
            <a:r>
              <a:rPr lang="en-US" dirty="0"/>
              <a:t>˜p#´#</a:t>
            </a:r>
            <a:r>
              <a:rPr lang="en-US" dirty="0" err="1"/>
              <a:t>ÈÎv</a:t>
            </a:r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8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B8FC-CD0E-4AC3-8195-EFD40391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Internal vs. External Data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46701-8C05-46AF-ACB9-57BB783BF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applications make data for other applications</a:t>
            </a:r>
          </a:p>
          <a:p>
            <a:endParaRPr lang="en-US" dirty="0"/>
          </a:p>
          <a:p>
            <a:r>
              <a:rPr lang="en-US" dirty="0"/>
              <a:t>Ex: Photoshop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psd</a:t>
            </a:r>
            <a:r>
              <a:rPr lang="en-US" dirty="0"/>
              <a:t> vs .</a:t>
            </a:r>
            <a:r>
              <a:rPr lang="en-US" dirty="0" err="1"/>
              <a:t>png</a:t>
            </a:r>
            <a:r>
              <a:rPr lang="en-US" dirty="0"/>
              <a:t>/.jpg/etc.</a:t>
            </a:r>
          </a:p>
        </p:txBody>
      </p:sp>
      <p:pic>
        <p:nvPicPr>
          <p:cNvPr id="1026" name="Picture 2" descr="Image result for adobe photoshop">
            <a:extLst>
              <a:ext uri="{FF2B5EF4-FFF2-40B4-BE49-F238E27FC236}">
                <a16:creationId xmlns:a16="http://schemas.microsoft.com/office/drawing/2014/main" id="{C1D25EB1-D1B0-49DD-886F-B289472A0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228" y="1996014"/>
            <a:ext cx="6241133" cy="457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763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6562</TotalTime>
  <Words>1740</Words>
  <Application>Microsoft Office PowerPoint</Application>
  <PresentationFormat>Widescreen</PresentationFormat>
  <Paragraphs>362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Courier New</vt:lpstr>
      <vt:lpstr>Tw Cen MT</vt:lpstr>
      <vt:lpstr>Tw Cen MT Condensed</vt:lpstr>
      <vt:lpstr>Wingdings 3</vt:lpstr>
      <vt:lpstr>Integral</vt:lpstr>
      <vt:lpstr>Cse 316 </vt:lpstr>
      <vt:lpstr>What is data storage?</vt:lpstr>
      <vt:lpstr>Temporary Data</vt:lpstr>
      <vt:lpstr>Persistent Data</vt:lpstr>
      <vt:lpstr>How does temporary data get its values?</vt:lpstr>
      <vt:lpstr>How does persistent data get its values?</vt:lpstr>
      <vt:lpstr>Ex: Starcraft</vt:lpstr>
      <vt:lpstr>Let’s open the Fastest.scm map in Notepad</vt:lpstr>
      <vt:lpstr>Internal vs. External Data Representations</vt:lpstr>
      <vt:lpstr>Internal vs. External Representations of PS Data</vt:lpstr>
      <vt:lpstr>I/O Streams</vt:lpstr>
      <vt:lpstr>Java I/O</vt:lpstr>
      <vt:lpstr>Some Java Stream Types</vt:lpstr>
      <vt:lpstr>Development vs. Release Formats</vt:lpstr>
      <vt:lpstr>Text File Writing Example</vt:lpstr>
      <vt:lpstr>Text File Reading Example</vt:lpstr>
      <vt:lpstr>How much data does the file have?</vt:lpstr>
      <vt:lpstr>Information Management</vt:lpstr>
      <vt:lpstr>How is data gathered?</vt:lpstr>
      <vt:lpstr>How is data synthesized into information?</vt:lpstr>
      <vt:lpstr>What is a CRUD Web application?</vt:lpstr>
      <vt:lpstr>Mechanisms for Web app storage</vt:lpstr>
      <vt:lpstr>Cookies</vt:lpstr>
      <vt:lpstr>Using Cookies in JavaScript</vt:lpstr>
      <vt:lpstr>We could store multiple name/value pairs in a Cookie</vt:lpstr>
      <vt:lpstr>Web Storage?</vt:lpstr>
      <vt:lpstr>Two objects for Web Storage</vt:lpstr>
      <vt:lpstr>To get and set data in local storage</vt:lpstr>
      <vt:lpstr>What is a DBMS?</vt:lpstr>
      <vt:lpstr>There are different types of DBMSs</vt:lpstr>
      <vt:lpstr>RDBMS</vt:lpstr>
      <vt:lpstr>Working with a Database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380 computer game programming</dc:title>
  <dc:creator>McKillaGorilla</dc:creator>
  <cp:lastModifiedBy>Richard</cp:lastModifiedBy>
  <cp:revision>104</cp:revision>
  <dcterms:created xsi:type="dcterms:W3CDTF">2019-01-07T19:50:56Z</dcterms:created>
  <dcterms:modified xsi:type="dcterms:W3CDTF">2021-09-22T21:39:56Z</dcterms:modified>
</cp:coreProperties>
</file>