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7" r:id="rId2"/>
    <p:sldId id="258" r:id="rId3"/>
    <p:sldId id="259" r:id="rId4"/>
    <p:sldId id="297" r:id="rId5"/>
    <p:sldId id="298" r:id="rId6"/>
    <p:sldId id="290" r:id="rId7"/>
    <p:sldId id="262" r:id="rId8"/>
    <p:sldId id="263" r:id="rId9"/>
    <p:sldId id="265" r:id="rId10"/>
    <p:sldId id="292" r:id="rId11"/>
    <p:sldId id="293" r:id="rId12"/>
    <p:sldId id="295" r:id="rId13"/>
    <p:sldId id="294" r:id="rId14"/>
    <p:sldId id="267" r:id="rId15"/>
    <p:sldId id="268" r:id="rId16"/>
    <p:sldId id="291" r:id="rId17"/>
    <p:sldId id="260" r:id="rId18"/>
    <p:sldId id="271" r:id="rId19"/>
    <p:sldId id="299" r:id="rId20"/>
    <p:sldId id="273" r:id="rId21"/>
    <p:sldId id="272" r:id="rId22"/>
    <p:sldId id="274" r:id="rId23"/>
    <p:sldId id="275" r:id="rId24"/>
    <p:sldId id="276" r:id="rId25"/>
    <p:sldId id="277" r:id="rId26"/>
    <p:sldId id="288" r:id="rId27"/>
    <p:sldId id="289" r:id="rId28"/>
    <p:sldId id="278" r:id="rId29"/>
    <p:sldId id="281"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00986-B722-45FB-89DA-82E72A87FA97}"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76AB0-D5DF-482A-90F4-EFE463762230}" type="slidenum">
              <a:rPr lang="en-US" smtClean="0"/>
              <a:t>‹#›</a:t>
            </a:fld>
            <a:endParaRPr lang="en-US"/>
          </a:p>
        </p:txBody>
      </p:sp>
    </p:spTree>
    <p:extLst>
      <p:ext uri="{BB962C8B-B14F-4D97-AF65-F5344CB8AC3E}">
        <p14:creationId xmlns:p14="http://schemas.microsoft.com/office/powerpoint/2010/main" val="236561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dailymail.co.uk/i/pix/2010/04/28/article-0-09562375000005DC-283_964x699.jp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mg.timeinc.net/time/daily/2009/0903/3mile_island_0326.jp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Ref: </a:t>
            </a:r>
            <a:r>
              <a:rPr lang="en-US" sz="1050" dirty="0">
                <a:hlinkClick r:id="rId3"/>
              </a:rPr>
              <a:t>http://i.dailymail.co.uk/i/pix/2010/04/28/article-0-09562375000005DC-283_964x699.jpg</a:t>
            </a:r>
            <a:endParaRPr lang="en-US" sz="1050" dirty="0"/>
          </a:p>
          <a:p>
            <a:endParaRPr lang="en-US" sz="1050" dirty="0"/>
          </a:p>
        </p:txBody>
      </p:sp>
      <p:sp>
        <p:nvSpPr>
          <p:cNvPr id="4" name="Slide Number Placeholder 3"/>
          <p:cNvSpPr>
            <a:spLocks noGrp="1"/>
          </p:cNvSpPr>
          <p:nvPr>
            <p:ph type="sldNum" sz="quarter" idx="10"/>
          </p:nvPr>
        </p:nvSpPr>
        <p:spPr/>
        <p:txBody>
          <a:bodyPr/>
          <a:lstStyle/>
          <a:p>
            <a:fld id="{1DB8055B-D923-42BF-BB21-45ADF51872F2}" type="slidenum">
              <a:rPr lang="en-US" smtClean="0"/>
              <a:t>20</a:t>
            </a:fld>
            <a:endParaRPr lang="en-US"/>
          </a:p>
        </p:txBody>
      </p:sp>
    </p:spTree>
    <p:extLst>
      <p:ext uri="{BB962C8B-B14F-4D97-AF65-F5344CB8AC3E}">
        <p14:creationId xmlns:p14="http://schemas.microsoft.com/office/powerpoint/2010/main" val="102962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dirty="0">
                <a:hlinkClick r:id="rId3"/>
              </a:rPr>
              <a:t>http://img.timeinc.net/time/daily/2009/0903/3mile_island_0326.jpg</a:t>
            </a:r>
            <a:endParaRPr lang="en-US" dirty="0"/>
          </a:p>
          <a:p>
            <a:endParaRPr lang="en-US" dirty="0"/>
          </a:p>
        </p:txBody>
      </p:sp>
      <p:sp>
        <p:nvSpPr>
          <p:cNvPr id="4" name="Slide Number Placeholder 3"/>
          <p:cNvSpPr>
            <a:spLocks noGrp="1"/>
          </p:cNvSpPr>
          <p:nvPr>
            <p:ph type="sldNum" sz="quarter" idx="10"/>
          </p:nvPr>
        </p:nvSpPr>
        <p:spPr/>
        <p:txBody>
          <a:bodyPr/>
          <a:lstStyle/>
          <a:p>
            <a:fld id="{1DB8055B-D923-42BF-BB21-45ADF51872F2}" type="slidenum">
              <a:rPr lang="en-US" smtClean="0"/>
              <a:t>25</a:t>
            </a:fld>
            <a:endParaRPr lang="en-US"/>
          </a:p>
        </p:txBody>
      </p:sp>
    </p:spTree>
    <p:extLst>
      <p:ext uri="{BB962C8B-B14F-4D97-AF65-F5344CB8AC3E}">
        <p14:creationId xmlns:p14="http://schemas.microsoft.com/office/powerpoint/2010/main" val="2530439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stonybrook.edu/~richard" TargetMode="External"/><Relationship Id="rId2" Type="http://schemas.openxmlformats.org/officeDocument/2006/relationships/hyperlink" Target="mailto:richard@cs.stonybrook.edu"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lackboard.stonybrook.edu/" TargetMode="External"/><Relationship Id="rId2" Type="http://schemas.openxmlformats.org/officeDocument/2006/relationships/hyperlink" Target="http://www.cs.stonybrook.edu/~cse316"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CSE 316</a:t>
            </a:r>
            <a:br>
              <a:rPr lang="en-US" dirty="0"/>
            </a:br>
            <a:r>
              <a:rPr lang="en-US" dirty="0"/>
              <a:t>Fundamentals of </a:t>
            </a:r>
            <a:br>
              <a:rPr lang="en-US" dirty="0"/>
            </a:br>
            <a:r>
              <a:rPr lang="en-US" dirty="0"/>
              <a:t>Software Development</a:t>
            </a:r>
          </a:p>
        </p:txBody>
      </p:sp>
      <p:sp>
        <p:nvSpPr>
          <p:cNvPr id="3" name="Subtitle 2"/>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14892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69C1-A01F-483C-A5F6-F605C569FB68}"/>
              </a:ext>
            </a:extLst>
          </p:cNvPr>
          <p:cNvSpPr>
            <a:spLocks noGrp="1"/>
          </p:cNvSpPr>
          <p:nvPr>
            <p:ph type="title"/>
          </p:nvPr>
        </p:nvSpPr>
        <p:spPr/>
        <p:txBody>
          <a:bodyPr/>
          <a:lstStyle/>
          <a:p>
            <a:r>
              <a:rPr lang="en-US" dirty="0"/>
              <a:t>Course Server: Web server for Chrome</a:t>
            </a:r>
          </a:p>
        </p:txBody>
      </p:sp>
      <p:pic>
        <p:nvPicPr>
          <p:cNvPr id="1026" name="Picture 2" descr="Web Server for Chrome">
            <a:extLst>
              <a:ext uri="{FF2B5EF4-FFF2-40B4-BE49-F238E27FC236}">
                <a16:creationId xmlns:a16="http://schemas.microsoft.com/office/drawing/2014/main" id="{DC57E50A-4FBB-4286-98C7-4C7EC9189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77" y="2320954"/>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3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B611-27CB-497F-A881-5507C3103ED5}"/>
              </a:ext>
            </a:extLst>
          </p:cNvPr>
          <p:cNvSpPr>
            <a:spLocks noGrp="1"/>
          </p:cNvSpPr>
          <p:nvPr>
            <p:ph type="title"/>
          </p:nvPr>
        </p:nvSpPr>
        <p:spPr/>
        <p:txBody>
          <a:bodyPr/>
          <a:lstStyle/>
          <a:p>
            <a:r>
              <a:rPr lang="en-US" dirty="0"/>
              <a:t>Course Version Control: GitHub</a:t>
            </a:r>
          </a:p>
        </p:txBody>
      </p:sp>
      <p:pic>
        <p:nvPicPr>
          <p:cNvPr id="2050" name="Picture 2" descr="A Deep Dive Into GitHub Actions. Learn about the architecture of… | by  Deborah Digges | Better Programming | Medium">
            <a:extLst>
              <a:ext uri="{FF2B5EF4-FFF2-40B4-BE49-F238E27FC236}">
                <a16:creationId xmlns:a16="http://schemas.microsoft.com/office/drawing/2014/main" id="{48E59593-6DEB-4BC7-86BE-84CBB5D97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484" y="2419132"/>
            <a:ext cx="684847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7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B7B4-6646-47C0-9C65-78DC3D0F15EB}"/>
              </a:ext>
            </a:extLst>
          </p:cNvPr>
          <p:cNvSpPr>
            <a:spLocks noGrp="1"/>
          </p:cNvSpPr>
          <p:nvPr>
            <p:ph type="title"/>
          </p:nvPr>
        </p:nvSpPr>
        <p:spPr/>
        <p:txBody>
          <a:bodyPr/>
          <a:lstStyle/>
          <a:p>
            <a:r>
              <a:rPr lang="en-US" dirty="0"/>
              <a:t>Course language: JavaScript</a:t>
            </a:r>
          </a:p>
        </p:txBody>
      </p:sp>
      <p:pic>
        <p:nvPicPr>
          <p:cNvPr id="4098" name="Picture 2" descr="JavaScript &amp; JavaScript with ASP.NET - Pragim Tech">
            <a:extLst>
              <a:ext uri="{FF2B5EF4-FFF2-40B4-BE49-F238E27FC236}">
                <a16:creationId xmlns:a16="http://schemas.microsoft.com/office/drawing/2014/main" id="{F9C36A6A-991A-4360-98F7-BCED1F791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094" y="2197916"/>
            <a:ext cx="5921229" cy="4440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76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1001-CE77-447A-9E73-A29BDAEE1E49}"/>
              </a:ext>
            </a:extLst>
          </p:cNvPr>
          <p:cNvSpPr>
            <a:spLocks noGrp="1"/>
          </p:cNvSpPr>
          <p:nvPr>
            <p:ph type="title"/>
          </p:nvPr>
        </p:nvSpPr>
        <p:spPr/>
        <p:txBody>
          <a:bodyPr/>
          <a:lstStyle/>
          <a:p>
            <a:r>
              <a:rPr lang="en-US" dirty="0"/>
              <a:t>Course platform: Node</a:t>
            </a:r>
          </a:p>
        </p:txBody>
      </p:sp>
      <p:pic>
        <p:nvPicPr>
          <p:cNvPr id="3076" name="Picture 4" descr="Node.js - Wikipedia">
            <a:extLst>
              <a:ext uri="{FF2B5EF4-FFF2-40B4-BE49-F238E27FC236}">
                <a16:creationId xmlns:a16="http://schemas.microsoft.com/office/drawing/2014/main" id="{1F05ACD0-4D59-4433-B4AA-1C0068512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07" y="1887522"/>
            <a:ext cx="7687600" cy="470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12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grades computed?</a:t>
            </a:r>
          </a:p>
        </p:txBody>
      </p:sp>
      <p:sp>
        <p:nvSpPr>
          <p:cNvPr id="3" name="Content Placeholder 2"/>
          <p:cNvSpPr>
            <a:spLocks noGrp="1"/>
          </p:cNvSpPr>
          <p:nvPr>
            <p:ph idx="1"/>
          </p:nvPr>
        </p:nvSpPr>
        <p:spPr>
          <a:xfrm>
            <a:off x="1141412" y="1988190"/>
            <a:ext cx="9905999" cy="4653909"/>
          </a:xfrm>
        </p:spPr>
        <p:txBody>
          <a:bodyPr>
            <a:normAutofit/>
          </a:bodyPr>
          <a:lstStyle/>
          <a:p>
            <a:r>
              <a:rPr lang="en-US" dirty="0"/>
              <a:t>3 Homework Assignments		30 %</a:t>
            </a:r>
          </a:p>
          <a:p>
            <a:r>
              <a:rPr lang="en-US" dirty="0"/>
              <a:t>Final Project (3 stages)			25 %</a:t>
            </a:r>
          </a:p>
          <a:p>
            <a:r>
              <a:rPr lang="en-US" dirty="0"/>
              <a:t>Midterm				15 % </a:t>
            </a:r>
          </a:p>
          <a:p>
            <a:r>
              <a:rPr lang="en-US" dirty="0"/>
              <a:t>Final   					30%</a:t>
            </a:r>
          </a:p>
          <a:p>
            <a:r>
              <a:rPr lang="en-US" dirty="0"/>
              <a:t>				         100 %</a:t>
            </a:r>
          </a:p>
          <a:p>
            <a:endParaRPr lang="en-US" dirty="0"/>
          </a:p>
          <a:p>
            <a:r>
              <a:rPr lang="en-US" dirty="0"/>
              <a:t>Note CEAS Policy: The Pass/No Credit (P/NC) option is </a:t>
            </a:r>
            <a:r>
              <a:rPr lang="en-US" b="1" i="1" dirty="0">
                <a:solidFill>
                  <a:schemeClr val="accent2">
                    <a:lumMod val="75000"/>
                  </a:schemeClr>
                </a:solidFill>
              </a:rPr>
              <a:t>not</a:t>
            </a:r>
            <a:r>
              <a:rPr lang="en-US" dirty="0"/>
              <a:t> available for this course.</a:t>
            </a:r>
          </a:p>
          <a:p>
            <a:endParaRPr lang="en-US" dirty="0"/>
          </a:p>
        </p:txBody>
      </p:sp>
    </p:spTree>
    <p:extLst>
      <p:ext uri="{BB962C8B-B14F-4D97-AF65-F5344CB8AC3E}">
        <p14:creationId xmlns:p14="http://schemas.microsoft.com/office/powerpoint/2010/main" val="1867593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dishonesty</a:t>
            </a:r>
          </a:p>
        </p:txBody>
      </p:sp>
      <p:sp>
        <p:nvSpPr>
          <p:cNvPr id="3" name="Content Placeholder 2"/>
          <p:cNvSpPr>
            <a:spLocks noGrp="1"/>
          </p:cNvSpPr>
          <p:nvPr>
            <p:ph idx="1"/>
          </p:nvPr>
        </p:nvSpPr>
        <p:spPr/>
        <p:txBody>
          <a:bodyPr/>
          <a:lstStyle/>
          <a:p>
            <a:r>
              <a:rPr lang="en-US" dirty="0"/>
              <a:t>All work you submit for homework, projects, or exams </a:t>
            </a:r>
            <a:r>
              <a:rPr lang="en-US" b="1" i="1" dirty="0">
                <a:solidFill>
                  <a:srgbClr val="FCA342"/>
                </a:solidFill>
              </a:rPr>
              <a:t>MUST</a:t>
            </a:r>
            <a:r>
              <a:rPr lang="en-US" dirty="0"/>
              <a:t> be your own work.</a:t>
            </a:r>
          </a:p>
          <a:p>
            <a:endParaRPr lang="en-US" dirty="0"/>
          </a:p>
          <a:p>
            <a:r>
              <a:rPr lang="en-US" dirty="0">
                <a:solidFill>
                  <a:srgbClr val="FCA342"/>
                </a:solidFill>
              </a:rPr>
              <a:t>PLEASE UNDERSTAND THESE RULES</a:t>
            </a:r>
          </a:p>
          <a:p>
            <a:endParaRPr lang="en-US" dirty="0"/>
          </a:p>
        </p:txBody>
      </p:sp>
    </p:spTree>
    <p:extLst>
      <p:ext uri="{BB962C8B-B14F-4D97-AF65-F5344CB8AC3E}">
        <p14:creationId xmlns:p14="http://schemas.microsoft.com/office/powerpoint/2010/main" val="409052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idx="1"/>
          </p:nvPr>
        </p:nvSpPr>
        <p:spPr/>
        <p:txBody>
          <a:bodyPr>
            <a:normAutofit/>
          </a:bodyPr>
          <a:lstStyle/>
          <a:p>
            <a:r>
              <a:rPr lang="en-US" dirty="0"/>
              <a:t>Introduction to systematic design, development and testing of software systems, including event-driven and Web programming, information management, principles and practices for secure computing, software design and development fundamentals, and the application of these skills to the construction of large, robust programs. Students design and implement a secure, full-stack, distributed web application.</a:t>
            </a:r>
          </a:p>
          <a:p>
            <a:endParaRPr lang="en-US" dirty="0"/>
          </a:p>
          <a:p>
            <a:pPr marL="0" indent="0">
              <a:buNone/>
            </a:pPr>
            <a:r>
              <a:rPr lang="en-US" dirty="0"/>
              <a:t>NOTE: You must have taken CSE 216 and received a grade of "C" or better in order to take this course. CS Major</a:t>
            </a:r>
          </a:p>
          <a:p>
            <a:endParaRPr lang="en-US" dirty="0"/>
          </a:p>
        </p:txBody>
      </p:sp>
    </p:spTree>
    <p:extLst>
      <p:ext uri="{BB962C8B-B14F-4D97-AF65-F5344CB8AC3E}">
        <p14:creationId xmlns:p14="http://schemas.microsoft.com/office/powerpoint/2010/main" val="158848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topics</a:t>
            </a:r>
          </a:p>
        </p:txBody>
      </p:sp>
      <p:sp>
        <p:nvSpPr>
          <p:cNvPr id="3" name="Content Placeholder 2"/>
          <p:cNvSpPr>
            <a:spLocks noGrp="1"/>
          </p:cNvSpPr>
          <p:nvPr>
            <p:ph idx="1"/>
          </p:nvPr>
        </p:nvSpPr>
        <p:spPr/>
        <p:txBody>
          <a:bodyPr>
            <a:normAutofit/>
          </a:bodyPr>
          <a:lstStyle/>
          <a:p>
            <a:r>
              <a:rPr lang="en-US" dirty="0"/>
              <a:t>Event-driven programming, including the use of front-end Web frameworks</a:t>
            </a:r>
          </a:p>
          <a:p>
            <a:r>
              <a:rPr lang="en-US" dirty="0"/>
              <a:t>Information management, including database CRUD operations and transactions</a:t>
            </a:r>
          </a:p>
          <a:p>
            <a:r>
              <a:rPr lang="en-US" dirty="0"/>
              <a:t>Software design principles, techniques and patterns</a:t>
            </a:r>
          </a:p>
          <a:p>
            <a:r>
              <a:rPr lang="en-US" dirty="0"/>
              <a:t>Continuous integration / continuous development</a:t>
            </a:r>
          </a:p>
          <a:p>
            <a:r>
              <a:rPr lang="en-US" dirty="0"/>
              <a:t>Fundamentals of secure, distributed computing</a:t>
            </a:r>
            <a:endParaRPr lang="en-US" sz="3200" dirty="0"/>
          </a:p>
        </p:txBody>
      </p:sp>
    </p:spTree>
    <p:extLst>
      <p:ext uri="{BB962C8B-B14F-4D97-AF65-F5344CB8AC3E}">
        <p14:creationId xmlns:p14="http://schemas.microsoft.com/office/powerpoint/2010/main" val="694751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THIS COURSE </a:t>
            </a:r>
            <a:r>
              <a:rPr lang="en-US" b="1" i="1" dirty="0">
                <a:solidFill>
                  <a:srgbClr val="FCA342"/>
                </a:solidFill>
              </a:rPr>
              <a:t>REALLY</a:t>
            </a:r>
            <a:r>
              <a:rPr lang="en-US" dirty="0"/>
              <a:t> ABOUT?</a:t>
            </a:r>
          </a:p>
        </p:txBody>
      </p:sp>
      <p:sp>
        <p:nvSpPr>
          <p:cNvPr id="3" name="Content Placeholder 2"/>
          <p:cNvSpPr>
            <a:spLocks noGrp="1"/>
          </p:cNvSpPr>
          <p:nvPr>
            <p:ph idx="1"/>
          </p:nvPr>
        </p:nvSpPr>
        <p:spPr/>
        <p:txBody>
          <a:bodyPr>
            <a:normAutofit/>
          </a:bodyPr>
          <a:lstStyle/>
          <a:p>
            <a:pPr lvl="1"/>
            <a:r>
              <a:rPr lang="en-US" sz="2800" dirty="0"/>
              <a:t>Web Technologies</a:t>
            </a:r>
          </a:p>
          <a:p>
            <a:pPr lvl="1"/>
            <a:r>
              <a:rPr lang="en-US" sz="2800" dirty="0"/>
              <a:t>Professional Development Tools</a:t>
            </a:r>
          </a:p>
          <a:p>
            <a:pPr lvl="1"/>
            <a:r>
              <a:rPr lang="en-US" sz="2800" dirty="0"/>
              <a:t>Plan, then do (design, then code)</a:t>
            </a:r>
          </a:p>
          <a:p>
            <a:pPr lvl="1"/>
            <a:r>
              <a:rPr lang="en-US" sz="2800" dirty="0"/>
              <a:t>Student to Pro</a:t>
            </a:r>
          </a:p>
          <a:p>
            <a:pPr lvl="1"/>
            <a:r>
              <a:rPr lang="en-US" sz="2800" dirty="0"/>
              <a:t>Get you ready for 416 (making a great Web app)</a:t>
            </a:r>
          </a:p>
          <a:p>
            <a:pPr lvl="1"/>
            <a:r>
              <a:rPr lang="en-US" sz="2800" dirty="0"/>
              <a:t>No more toys</a:t>
            </a:r>
          </a:p>
          <a:p>
            <a:pPr lvl="1"/>
            <a:endParaRPr lang="en-US" sz="2800" dirty="0"/>
          </a:p>
          <a:p>
            <a:endParaRPr lang="en-US" dirty="0"/>
          </a:p>
        </p:txBody>
      </p:sp>
    </p:spTree>
    <p:extLst>
      <p:ext uri="{BB962C8B-B14F-4D97-AF65-F5344CB8AC3E}">
        <p14:creationId xmlns:p14="http://schemas.microsoft.com/office/powerpoint/2010/main" val="327013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5A7E-F475-4D24-83E8-E2B8CD3A7CB1}"/>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9FA918EA-0AE4-4B94-9A4C-BE1C6753BF51}"/>
              </a:ext>
            </a:extLst>
          </p:cNvPr>
          <p:cNvSpPr>
            <a:spLocks noGrp="1"/>
          </p:cNvSpPr>
          <p:nvPr>
            <p:ph idx="1"/>
          </p:nvPr>
        </p:nvSpPr>
        <p:spPr>
          <a:xfrm>
            <a:off x="104509" y="2414016"/>
            <a:ext cx="3509371" cy="4023360"/>
          </a:xfrm>
        </p:spPr>
        <p:txBody>
          <a:bodyPr/>
          <a:lstStyle/>
          <a:p>
            <a:r>
              <a:rPr lang="en-US" dirty="0"/>
              <a:t>"When we understand that slide, we'll have won the war." </a:t>
            </a:r>
          </a:p>
          <a:p>
            <a:r>
              <a:rPr lang="en-US" dirty="0"/>
              <a:t>-General Stanley McChrystal</a:t>
            </a:r>
          </a:p>
        </p:txBody>
      </p:sp>
      <p:pic>
        <p:nvPicPr>
          <p:cNvPr id="4" name="Picture 2" descr="http://i.dailymail.co.uk/i/pix/2010/04/28/article-0-09562375000005DC-283_964x699.jpg">
            <a:extLst>
              <a:ext uri="{FF2B5EF4-FFF2-40B4-BE49-F238E27FC236}">
                <a16:creationId xmlns:a16="http://schemas.microsoft.com/office/drawing/2014/main" id="{5AA956C3-2318-4BC5-94E1-430CA84A4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843" y="585216"/>
            <a:ext cx="8529647" cy="6181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20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a:t>
            </a:r>
            <a:r>
              <a:rPr lang="en-US" dirty="0" err="1"/>
              <a:t>i</a:t>
            </a:r>
            <a:r>
              <a:rPr lang="en-US" dirty="0"/>
              <a:t>?</a:t>
            </a:r>
          </a:p>
        </p:txBody>
      </p:sp>
      <p:sp>
        <p:nvSpPr>
          <p:cNvPr id="3" name="Content Placeholder 2"/>
          <p:cNvSpPr>
            <a:spLocks noGrp="1"/>
          </p:cNvSpPr>
          <p:nvPr>
            <p:ph idx="1"/>
          </p:nvPr>
        </p:nvSpPr>
        <p:spPr/>
        <p:txBody>
          <a:bodyPr>
            <a:normAutofit lnSpcReduction="10000"/>
          </a:bodyPr>
          <a:lstStyle/>
          <a:p>
            <a:pPr marL="0" indent="0">
              <a:buNone/>
            </a:pPr>
            <a:endParaRPr lang="en-US" sz="2800" dirty="0"/>
          </a:p>
          <a:p>
            <a:pPr marL="0" indent="0">
              <a:buNone/>
            </a:pPr>
            <a:r>
              <a:rPr lang="en-US" sz="2800" dirty="0"/>
              <a:t>Richard McKenna </a:t>
            </a:r>
          </a:p>
          <a:p>
            <a:pPr marL="0" indent="0">
              <a:buNone/>
            </a:pPr>
            <a:r>
              <a:rPr lang="en-US" dirty="0">
                <a:solidFill>
                  <a:srgbClr val="F1F7A7"/>
                </a:solidFill>
                <a:hlinkClick r:id="rId2"/>
              </a:rPr>
              <a:t>richard@cs.stonybrook.edu</a:t>
            </a:r>
            <a:endParaRPr lang="en-US" dirty="0">
              <a:solidFill>
                <a:srgbClr val="F1F7A7"/>
              </a:solidFill>
            </a:endParaRPr>
          </a:p>
          <a:p>
            <a:pPr marL="0" indent="0">
              <a:buNone/>
            </a:pPr>
            <a:endParaRPr lang="en-US" dirty="0"/>
          </a:p>
          <a:p>
            <a:pPr marL="0" indent="0">
              <a:buNone/>
            </a:pPr>
            <a:r>
              <a:rPr lang="en-US" dirty="0"/>
              <a:t>New CS 216  </a:t>
            </a:r>
          </a:p>
          <a:p>
            <a:pPr lvl="1"/>
            <a:r>
              <a:rPr lang="en-US" dirty="0"/>
              <a:t>Tu 1pm – 3pm </a:t>
            </a:r>
          </a:p>
          <a:p>
            <a:pPr lvl="1"/>
            <a:r>
              <a:rPr lang="en-US" dirty="0"/>
              <a:t>Th 1pm – 3pm </a:t>
            </a:r>
          </a:p>
          <a:p>
            <a:pPr marL="0" indent="0">
              <a:buNone/>
            </a:pPr>
            <a:endParaRPr lang="en-US" dirty="0"/>
          </a:p>
          <a:p>
            <a:pPr marL="0" indent="0">
              <a:buNone/>
            </a:pPr>
            <a:r>
              <a:rPr lang="en-US" sz="2800" dirty="0">
                <a:hlinkClick r:id="rId3"/>
              </a:rPr>
              <a:t>http://www.cs.stonybrook.edu/~richard</a:t>
            </a:r>
            <a:endParaRPr lang="en-US" sz="2800" dirty="0"/>
          </a:p>
          <a:p>
            <a:endParaRPr lang="en-US" dirty="0"/>
          </a:p>
        </p:txBody>
      </p:sp>
      <p:pic>
        <p:nvPicPr>
          <p:cNvPr id="4" name="Picture 3"/>
          <p:cNvPicPr>
            <a:picLocks noChangeAspect="1"/>
          </p:cNvPicPr>
          <p:nvPr/>
        </p:nvPicPr>
        <p:blipFill>
          <a:blip r:embed="rId4"/>
          <a:stretch>
            <a:fillRect/>
          </a:stretch>
        </p:blipFill>
        <p:spPr>
          <a:xfrm>
            <a:off x="6050808" y="210689"/>
            <a:ext cx="4996601" cy="5090120"/>
          </a:xfrm>
          <a:prstGeom prst="rect">
            <a:avLst/>
          </a:prstGeom>
        </p:spPr>
      </p:pic>
    </p:spTree>
    <p:extLst>
      <p:ext uri="{BB962C8B-B14F-4D97-AF65-F5344CB8AC3E}">
        <p14:creationId xmlns:p14="http://schemas.microsoft.com/office/powerpoint/2010/main" val="2963258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klocs</a:t>
            </a:r>
            <a:endParaRPr lang="en-US" dirty="0"/>
          </a:p>
        </p:txBody>
      </p:sp>
      <p:sp>
        <p:nvSpPr>
          <p:cNvPr id="3" name="Content Placeholder 2"/>
          <p:cNvSpPr>
            <a:spLocks noGrp="1"/>
          </p:cNvSpPr>
          <p:nvPr>
            <p:ph idx="1"/>
          </p:nvPr>
        </p:nvSpPr>
        <p:spPr/>
        <p:txBody>
          <a:bodyPr/>
          <a:lstStyle/>
          <a:p>
            <a:r>
              <a:rPr lang="en-US" dirty="0"/>
              <a:t>As programs get larger, these goals become much more difficult to achieve. Why?</a:t>
            </a:r>
            <a:endParaRPr lang="en-US" sz="3600" dirty="0"/>
          </a:p>
          <a:p>
            <a:pPr lvl="1"/>
            <a:r>
              <a:rPr lang="en-US" dirty="0"/>
              <a:t>program complexity</a:t>
            </a:r>
          </a:p>
          <a:p>
            <a:pPr lvl="1"/>
            <a:r>
              <a:rPr lang="en-US" dirty="0"/>
              <a:t>team complexity</a:t>
            </a:r>
          </a:p>
        </p:txBody>
      </p:sp>
      <p:pic>
        <p:nvPicPr>
          <p:cNvPr id="1026" name="Picture 2" descr="IBM Global Services - Wikipedia">
            <a:extLst>
              <a:ext uri="{FF2B5EF4-FFF2-40B4-BE49-F238E27FC236}">
                <a16:creationId xmlns:a16="http://schemas.microsoft.com/office/drawing/2014/main" id="{BCF0627B-13B3-46AB-8316-FE876D397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4514148"/>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has prepared an implementation of eBPF for Windows | Linux Addicts">
            <a:extLst>
              <a:ext uri="{FF2B5EF4-FFF2-40B4-BE49-F238E27FC236}">
                <a16:creationId xmlns:a16="http://schemas.microsoft.com/office/drawing/2014/main" id="{743CE549-F4CB-4D78-8384-7B0A6DC28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706" y="4251960"/>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6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what else?</a:t>
            </a:r>
          </a:p>
        </p:txBody>
      </p:sp>
      <p:sp>
        <p:nvSpPr>
          <p:cNvPr id="3" name="Content Placeholder 2"/>
          <p:cNvSpPr>
            <a:spLocks noGrp="1"/>
          </p:cNvSpPr>
          <p:nvPr>
            <p:ph idx="1"/>
          </p:nvPr>
        </p:nvSpPr>
        <p:spPr/>
        <p:txBody>
          <a:bodyPr>
            <a:normAutofit fontScale="92500" lnSpcReduction="20000"/>
          </a:bodyPr>
          <a:lstStyle/>
          <a:p>
            <a:r>
              <a:rPr lang="en-US" dirty="0"/>
              <a:t>Learn </a:t>
            </a:r>
            <a:r>
              <a:rPr lang="en-US" b="1" i="1" dirty="0">
                <a:solidFill>
                  <a:srgbClr val="FCA342"/>
                </a:solidFill>
              </a:rPr>
              <a:t>methodologies</a:t>
            </a:r>
            <a:r>
              <a:rPr lang="en-US" dirty="0"/>
              <a:t> for building high quality software systems</a:t>
            </a:r>
          </a:p>
          <a:p>
            <a:endParaRPr lang="en-US" dirty="0"/>
          </a:p>
          <a:p>
            <a:r>
              <a:rPr lang="en-US" dirty="0"/>
              <a:t>What properties make a software system high quality?</a:t>
            </a:r>
            <a:endParaRPr lang="en-US" sz="3600" dirty="0"/>
          </a:p>
          <a:p>
            <a:pPr lvl="1"/>
            <a:r>
              <a:rPr lang="en-US" sz="2600" dirty="0"/>
              <a:t>correctness</a:t>
            </a:r>
          </a:p>
          <a:p>
            <a:pPr lvl="1"/>
            <a:r>
              <a:rPr lang="en-US" sz="2600" dirty="0"/>
              <a:t>efficiency</a:t>
            </a:r>
          </a:p>
          <a:p>
            <a:pPr lvl="1"/>
            <a:r>
              <a:rPr lang="en-US" sz="2600" dirty="0"/>
              <a:t>ease of use</a:t>
            </a:r>
          </a:p>
          <a:p>
            <a:pPr lvl="1"/>
            <a:r>
              <a:rPr lang="en-US" sz="2600" dirty="0"/>
              <a:t>reliability/robustness</a:t>
            </a:r>
          </a:p>
          <a:p>
            <a:pPr lvl="1"/>
            <a:r>
              <a:rPr lang="en-US" sz="2600" dirty="0"/>
              <a:t>maintainability</a:t>
            </a:r>
          </a:p>
          <a:p>
            <a:pPr lvl="1"/>
            <a:r>
              <a:rPr lang="en-US" sz="2600" dirty="0"/>
              <a:t>modifiability</a:t>
            </a:r>
          </a:p>
          <a:p>
            <a:pPr lvl="1"/>
            <a:r>
              <a:rPr lang="en-US" sz="2600" dirty="0"/>
              <a:t>extensibility</a:t>
            </a:r>
          </a:p>
          <a:p>
            <a:pPr lvl="1"/>
            <a:r>
              <a:rPr lang="en-US" sz="2600" dirty="0"/>
              <a:t>scalability </a:t>
            </a:r>
          </a:p>
          <a:p>
            <a:endParaRPr lang="en-US" dirty="0"/>
          </a:p>
        </p:txBody>
      </p:sp>
    </p:spTree>
    <p:extLst>
      <p:ext uri="{BB962C8B-B14F-4D97-AF65-F5344CB8AC3E}">
        <p14:creationId xmlns:p14="http://schemas.microsoft.com/office/powerpoint/2010/main" val="3328118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these properties be achieved?</a:t>
            </a:r>
          </a:p>
        </p:txBody>
      </p:sp>
      <p:sp>
        <p:nvSpPr>
          <p:cNvPr id="3" name="Content Placeholder 2"/>
          <p:cNvSpPr>
            <a:spLocks noGrp="1"/>
          </p:cNvSpPr>
          <p:nvPr>
            <p:ph idx="1"/>
          </p:nvPr>
        </p:nvSpPr>
        <p:spPr>
          <a:xfrm>
            <a:off x="1024128" y="1862356"/>
            <a:ext cx="9720073" cy="4447004"/>
          </a:xfrm>
        </p:spPr>
        <p:txBody>
          <a:bodyPr>
            <a:normAutofit/>
          </a:bodyPr>
          <a:lstStyle/>
          <a:p>
            <a:r>
              <a:rPr lang="en-US" dirty="0"/>
              <a:t>By using well proven, established processes preferably while taking advantage of good tools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4" name="Group 3"/>
          <p:cNvGrpSpPr>
            <a:grpSpLocks/>
          </p:cNvGrpSpPr>
          <p:nvPr/>
        </p:nvGrpSpPr>
        <p:grpSpPr bwMode="auto">
          <a:xfrm>
            <a:off x="1371212" y="2735262"/>
            <a:ext cx="9132888" cy="2047876"/>
            <a:chOff x="0" y="1776"/>
            <a:chExt cx="5753" cy="1290"/>
          </a:xfrm>
        </p:grpSpPr>
        <p:sp>
          <p:nvSpPr>
            <p:cNvPr id="5" name="Text Box 4"/>
            <p:cNvSpPr txBox="1">
              <a:spLocks noChangeArrowheads="1"/>
            </p:cNvSpPr>
            <p:nvPr/>
          </p:nvSpPr>
          <p:spPr bwMode="auto">
            <a:xfrm>
              <a:off x="288" y="1776"/>
              <a:ext cx="953"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Requirements Analysis</a:t>
              </a:r>
            </a:p>
          </p:txBody>
        </p:sp>
        <p:sp>
          <p:nvSpPr>
            <p:cNvPr id="6" name="Text Box 5"/>
            <p:cNvSpPr txBox="1">
              <a:spLocks noChangeArrowheads="1"/>
            </p:cNvSpPr>
            <p:nvPr/>
          </p:nvSpPr>
          <p:spPr bwMode="auto">
            <a:xfrm>
              <a:off x="1488" y="1776"/>
              <a:ext cx="761"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Design &amp; Document</a:t>
              </a:r>
            </a:p>
          </p:txBody>
        </p:sp>
        <p:sp>
          <p:nvSpPr>
            <p:cNvPr id="7" name="Text Box 6"/>
            <p:cNvSpPr txBox="1">
              <a:spLocks noChangeArrowheads="1"/>
            </p:cNvSpPr>
            <p:nvPr/>
          </p:nvSpPr>
          <p:spPr bwMode="auto">
            <a:xfrm>
              <a:off x="3408" y="1824"/>
              <a:ext cx="473"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Code</a:t>
              </a:r>
            </a:p>
          </p:txBody>
        </p:sp>
        <p:sp>
          <p:nvSpPr>
            <p:cNvPr id="8" name="Text Box 7"/>
            <p:cNvSpPr txBox="1">
              <a:spLocks noChangeArrowheads="1"/>
            </p:cNvSpPr>
            <p:nvPr/>
          </p:nvSpPr>
          <p:spPr bwMode="auto">
            <a:xfrm>
              <a:off x="4128" y="1824"/>
              <a:ext cx="473"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Test</a:t>
              </a:r>
            </a:p>
          </p:txBody>
        </p:sp>
        <p:sp>
          <p:nvSpPr>
            <p:cNvPr id="9" name="Text Box 8"/>
            <p:cNvSpPr txBox="1">
              <a:spLocks noChangeArrowheads="1"/>
            </p:cNvSpPr>
            <p:nvPr/>
          </p:nvSpPr>
          <p:spPr bwMode="auto">
            <a:xfrm>
              <a:off x="3744" y="2832"/>
              <a:ext cx="521"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Debug</a:t>
              </a:r>
            </a:p>
          </p:txBody>
        </p:sp>
        <p:sp>
          <p:nvSpPr>
            <p:cNvPr id="10" name="Text Box 9"/>
            <p:cNvSpPr txBox="1">
              <a:spLocks noChangeArrowheads="1"/>
            </p:cNvSpPr>
            <p:nvPr/>
          </p:nvSpPr>
          <p:spPr bwMode="auto">
            <a:xfrm>
              <a:off x="3744" y="2448"/>
              <a:ext cx="521"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Profile</a:t>
              </a:r>
            </a:p>
          </p:txBody>
        </p:sp>
        <p:sp>
          <p:nvSpPr>
            <p:cNvPr id="11" name="Text Box 10"/>
            <p:cNvSpPr txBox="1">
              <a:spLocks noChangeArrowheads="1"/>
            </p:cNvSpPr>
            <p:nvPr/>
          </p:nvSpPr>
          <p:spPr bwMode="auto">
            <a:xfrm>
              <a:off x="4848" y="1824"/>
              <a:ext cx="617"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Deploy</a:t>
              </a:r>
            </a:p>
          </p:txBody>
        </p:sp>
        <p:sp>
          <p:nvSpPr>
            <p:cNvPr id="12" name="Text Box 11"/>
            <p:cNvSpPr txBox="1">
              <a:spLocks noChangeArrowheads="1"/>
            </p:cNvSpPr>
            <p:nvPr/>
          </p:nvSpPr>
          <p:spPr bwMode="auto">
            <a:xfrm>
              <a:off x="2496" y="1776"/>
              <a:ext cx="665"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Evaluate Design</a:t>
              </a:r>
            </a:p>
          </p:txBody>
        </p:sp>
        <p:sp>
          <p:nvSpPr>
            <p:cNvPr id="13" name="Line 12"/>
            <p:cNvSpPr>
              <a:spLocks noChangeShapeType="1"/>
            </p:cNvSpPr>
            <p:nvPr/>
          </p:nvSpPr>
          <p:spPr bwMode="auto">
            <a:xfrm>
              <a:off x="124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3"/>
            <p:cNvSpPr>
              <a:spLocks noChangeShapeType="1"/>
            </p:cNvSpPr>
            <p:nvPr/>
          </p:nvSpPr>
          <p:spPr bwMode="auto">
            <a:xfrm>
              <a:off x="460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4"/>
            <p:cNvSpPr>
              <a:spLocks noChangeShapeType="1"/>
            </p:cNvSpPr>
            <p:nvPr/>
          </p:nvSpPr>
          <p:spPr bwMode="auto">
            <a:xfrm>
              <a:off x="388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5"/>
            <p:cNvSpPr>
              <a:spLocks noChangeShapeType="1"/>
            </p:cNvSpPr>
            <p:nvPr/>
          </p:nvSpPr>
          <p:spPr bwMode="auto">
            <a:xfrm>
              <a:off x="316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6"/>
            <p:cNvSpPr>
              <a:spLocks noChangeShapeType="1"/>
            </p:cNvSpPr>
            <p:nvPr/>
          </p:nvSpPr>
          <p:spPr bwMode="auto">
            <a:xfrm>
              <a:off x="2256"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7"/>
            <p:cNvSpPr>
              <a:spLocks noChangeShapeType="1"/>
            </p:cNvSpPr>
            <p:nvPr/>
          </p:nvSpPr>
          <p:spPr bwMode="auto">
            <a:xfrm>
              <a:off x="5472" y="1968"/>
              <a:ext cx="28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18"/>
            <p:cNvSpPr>
              <a:spLocks noChangeShapeType="1"/>
            </p:cNvSpPr>
            <p:nvPr/>
          </p:nvSpPr>
          <p:spPr bwMode="auto">
            <a:xfrm>
              <a:off x="0" y="1968"/>
              <a:ext cx="28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p:cNvSpPr>
              <a:spLocks noChangeShapeType="1"/>
            </p:cNvSpPr>
            <p:nvPr/>
          </p:nvSpPr>
          <p:spPr bwMode="auto">
            <a:xfrm>
              <a:off x="4416" y="2064"/>
              <a:ext cx="0" cy="4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p:cNvSpPr>
              <a:spLocks noChangeShapeType="1"/>
            </p:cNvSpPr>
            <p:nvPr/>
          </p:nvSpPr>
          <p:spPr bwMode="auto">
            <a:xfrm flipH="1">
              <a:off x="4265" y="2544"/>
              <a:ext cx="15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p:cNvSpPr>
              <a:spLocks noChangeShapeType="1"/>
            </p:cNvSpPr>
            <p:nvPr/>
          </p:nvSpPr>
          <p:spPr bwMode="auto">
            <a:xfrm flipH="1">
              <a:off x="4265" y="2928"/>
              <a:ext cx="247"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p:cNvSpPr>
              <a:spLocks noChangeShapeType="1"/>
            </p:cNvSpPr>
            <p:nvPr/>
          </p:nvSpPr>
          <p:spPr bwMode="auto">
            <a:xfrm flipV="1">
              <a:off x="3648" y="2057"/>
              <a:ext cx="0" cy="4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p:cNvSpPr>
              <a:spLocks noChangeShapeType="1"/>
            </p:cNvSpPr>
            <p:nvPr/>
          </p:nvSpPr>
          <p:spPr bwMode="auto">
            <a:xfrm flipV="1">
              <a:off x="3504" y="2056"/>
              <a:ext cx="0" cy="871"/>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p:cNvSpPr>
              <a:spLocks noChangeShapeType="1"/>
            </p:cNvSpPr>
            <p:nvPr/>
          </p:nvSpPr>
          <p:spPr bwMode="auto">
            <a:xfrm flipH="1">
              <a:off x="3497" y="2928"/>
              <a:ext cx="247"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25"/>
            <p:cNvSpPr>
              <a:spLocks noChangeShapeType="1"/>
            </p:cNvSpPr>
            <p:nvPr/>
          </p:nvSpPr>
          <p:spPr bwMode="auto">
            <a:xfrm flipH="1">
              <a:off x="3641" y="2544"/>
              <a:ext cx="10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26"/>
            <p:cNvSpPr>
              <a:spLocks noChangeShapeType="1"/>
            </p:cNvSpPr>
            <p:nvPr/>
          </p:nvSpPr>
          <p:spPr bwMode="auto">
            <a:xfrm>
              <a:off x="4512" y="2064"/>
              <a:ext cx="0" cy="85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27"/>
            <p:cNvSpPr>
              <a:spLocks noChangeShapeType="1"/>
            </p:cNvSpPr>
            <p:nvPr/>
          </p:nvSpPr>
          <p:spPr bwMode="auto">
            <a:xfrm>
              <a:off x="2832" y="2208"/>
              <a:ext cx="0" cy="4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28"/>
            <p:cNvSpPr>
              <a:spLocks noChangeShapeType="1"/>
            </p:cNvSpPr>
            <p:nvPr/>
          </p:nvSpPr>
          <p:spPr bwMode="auto">
            <a:xfrm flipH="1">
              <a:off x="1865" y="2688"/>
              <a:ext cx="967"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Line 29"/>
            <p:cNvSpPr>
              <a:spLocks noChangeShapeType="1"/>
            </p:cNvSpPr>
            <p:nvPr/>
          </p:nvSpPr>
          <p:spPr bwMode="auto">
            <a:xfrm flipV="1">
              <a:off x="1872" y="2201"/>
              <a:ext cx="0" cy="4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409997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steps to consider</a:t>
            </a:r>
          </a:p>
        </p:txBody>
      </p:sp>
      <p:sp>
        <p:nvSpPr>
          <p:cNvPr id="3" name="Content Placeholder 2"/>
          <p:cNvSpPr>
            <a:spLocks noGrp="1"/>
          </p:cNvSpPr>
          <p:nvPr>
            <p:ph idx="1"/>
          </p:nvPr>
        </p:nvSpPr>
        <p:spPr/>
        <p:txBody>
          <a:bodyPr>
            <a:normAutofit/>
          </a:bodyPr>
          <a:lstStyle/>
          <a:p>
            <a:pPr algn="ctr"/>
            <a:endParaRPr lang="en-US" sz="6000" dirty="0"/>
          </a:p>
          <a:p>
            <a:pPr algn="ctr"/>
            <a:r>
              <a:rPr lang="en-US" sz="6000" dirty="0"/>
              <a:t>Integration</a:t>
            </a:r>
          </a:p>
          <a:p>
            <a:pPr algn="ctr"/>
            <a:endParaRPr lang="en-US" sz="6000" dirty="0"/>
          </a:p>
          <a:p>
            <a:pPr algn="ctr"/>
            <a:r>
              <a:rPr lang="en-US" sz="6000" dirty="0"/>
              <a:t>Maintenance</a:t>
            </a:r>
          </a:p>
        </p:txBody>
      </p:sp>
    </p:spTree>
    <p:extLst>
      <p:ext uri="{BB962C8B-B14F-4D97-AF65-F5344CB8AC3E}">
        <p14:creationId xmlns:p14="http://schemas.microsoft.com/office/powerpoint/2010/main" val="94656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a:t>
            </a:r>
          </a:p>
        </p:txBody>
      </p:sp>
      <p:sp>
        <p:nvSpPr>
          <p:cNvPr id="3" name="Content Placeholder 2"/>
          <p:cNvSpPr>
            <a:spLocks noGrp="1"/>
          </p:cNvSpPr>
          <p:nvPr>
            <p:ph idx="1"/>
          </p:nvPr>
        </p:nvSpPr>
        <p:spPr>
          <a:xfrm>
            <a:off x="1024128" y="1979802"/>
            <a:ext cx="9720073" cy="4329558"/>
          </a:xfrm>
        </p:spPr>
        <p:txBody>
          <a:bodyPr/>
          <a:lstStyle/>
          <a:p>
            <a:r>
              <a:rPr lang="en-US" dirty="0"/>
              <a:t>Done in large projects</a:t>
            </a:r>
          </a:p>
          <a:p>
            <a:endParaRPr lang="en-US" dirty="0"/>
          </a:p>
          <a:p>
            <a:r>
              <a:rPr lang="en-US" dirty="0"/>
              <a:t>Combine developed software into a cohesive unit</a:t>
            </a:r>
          </a:p>
          <a:p>
            <a:endParaRPr lang="en-US" dirty="0"/>
          </a:p>
        </p:txBody>
      </p:sp>
      <p:sp>
        <p:nvSpPr>
          <p:cNvPr id="4" name="Text Box 3"/>
          <p:cNvSpPr txBox="1">
            <a:spLocks noChangeArrowheads="1"/>
          </p:cNvSpPr>
          <p:nvPr/>
        </p:nvSpPr>
        <p:spPr bwMode="auto">
          <a:xfrm>
            <a:off x="26953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A</a:t>
            </a:r>
          </a:p>
        </p:txBody>
      </p:sp>
      <p:sp>
        <p:nvSpPr>
          <p:cNvPr id="5" name="Text Box 4"/>
          <p:cNvSpPr txBox="1">
            <a:spLocks noChangeArrowheads="1"/>
          </p:cNvSpPr>
          <p:nvPr/>
        </p:nvSpPr>
        <p:spPr bwMode="auto">
          <a:xfrm>
            <a:off x="40669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B</a:t>
            </a:r>
          </a:p>
        </p:txBody>
      </p:sp>
      <p:sp>
        <p:nvSpPr>
          <p:cNvPr id="6" name="Text Box 5"/>
          <p:cNvSpPr txBox="1">
            <a:spLocks noChangeArrowheads="1"/>
          </p:cNvSpPr>
          <p:nvPr/>
        </p:nvSpPr>
        <p:spPr bwMode="auto">
          <a:xfrm>
            <a:off x="54385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C</a:t>
            </a:r>
          </a:p>
        </p:txBody>
      </p:sp>
      <p:sp>
        <p:nvSpPr>
          <p:cNvPr id="7" name="Text Box 6"/>
          <p:cNvSpPr txBox="1">
            <a:spLocks noChangeArrowheads="1"/>
          </p:cNvSpPr>
          <p:nvPr/>
        </p:nvSpPr>
        <p:spPr bwMode="auto">
          <a:xfrm>
            <a:off x="68101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D</a:t>
            </a:r>
          </a:p>
        </p:txBody>
      </p:sp>
      <p:sp>
        <p:nvSpPr>
          <p:cNvPr id="8" name="Text Box 7"/>
          <p:cNvSpPr txBox="1">
            <a:spLocks noChangeArrowheads="1"/>
          </p:cNvSpPr>
          <p:nvPr/>
        </p:nvSpPr>
        <p:spPr bwMode="auto">
          <a:xfrm>
            <a:off x="81817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E</a:t>
            </a:r>
          </a:p>
        </p:txBody>
      </p:sp>
      <p:sp>
        <p:nvSpPr>
          <p:cNvPr id="9" name="Text Box 8"/>
          <p:cNvSpPr txBox="1">
            <a:spLocks noChangeArrowheads="1"/>
          </p:cNvSpPr>
          <p:nvPr/>
        </p:nvSpPr>
        <p:spPr bwMode="auto">
          <a:xfrm>
            <a:off x="5514703" y="57672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ABCDE</a:t>
            </a:r>
          </a:p>
        </p:txBody>
      </p:sp>
      <p:cxnSp>
        <p:nvCxnSpPr>
          <p:cNvPr id="10" name="AutoShape 9"/>
          <p:cNvCxnSpPr>
            <a:cxnSpLocks noChangeShapeType="1"/>
            <a:stCxn id="4" idx="2"/>
            <a:endCxn id="9" idx="0"/>
          </p:cNvCxnSpPr>
          <p:nvPr/>
        </p:nvCxnSpPr>
        <p:spPr bwMode="auto">
          <a:xfrm>
            <a:off x="3304903" y="4078152"/>
            <a:ext cx="28194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10"/>
          <p:cNvCxnSpPr>
            <a:cxnSpLocks noChangeShapeType="1"/>
            <a:endCxn id="9" idx="0"/>
          </p:cNvCxnSpPr>
          <p:nvPr/>
        </p:nvCxnSpPr>
        <p:spPr bwMode="auto">
          <a:xfrm flipH="1">
            <a:off x="6124303" y="4092440"/>
            <a:ext cx="1236663" cy="1674812"/>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AutoShape 11"/>
          <p:cNvCxnSpPr>
            <a:cxnSpLocks noChangeShapeType="1"/>
            <a:stCxn id="6" idx="2"/>
            <a:endCxn id="9" idx="0"/>
          </p:cNvCxnSpPr>
          <p:nvPr/>
        </p:nvCxnSpPr>
        <p:spPr bwMode="auto">
          <a:xfrm>
            <a:off x="6048103" y="4078152"/>
            <a:ext cx="762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2"/>
          <p:cNvCxnSpPr>
            <a:cxnSpLocks noChangeShapeType="1"/>
            <a:stCxn id="5" idx="2"/>
            <a:endCxn id="9" idx="0"/>
          </p:cNvCxnSpPr>
          <p:nvPr/>
        </p:nvCxnSpPr>
        <p:spPr bwMode="auto">
          <a:xfrm>
            <a:off x="4676503" y="4078152"/>
            <a:ext cx="14478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3"/>
          <p:cNvCxnSpPr>
            <a:cxnSpLocks noChangeShapeType="1"/>
            <a:stCxn id="8" idx="2"/>
            <a:endCxn id="9" idx="0"/>
          </p:cNvCxnSpPr>
          <p:nvPr/>
        </p:nvCxnSpPr>
        <p:spPr bwMode="auto">
          <a:xfrm flipH="1">
            <a:off x="6124303" y="4078152"/>
            <a:ext cx="26670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82249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a:xfrm>
            <a:off x="1024128" y="1963024"/>
            <a:ext cx="9720073" cy="4346336"/>
          </a:xfrm>
        </p:spPr>
        <p:txBody>
          <a:bodyPr/>
          <a:lstStyle/>
          <a:p>
            <a:r>
              <a:rPr lang="en-US" dirty="0"/>
              <a:t>Follows Deployment</a:t>
            </a:r>
          </a:p>
          <a:p>
            <a:endParaRPr lang="en-US" dirty="0"/>
          </a:p>
          <a:p>
            <a:r>
              <a:rPr lang="en-US" dirty="0"/>
              <a:t>Monitoring and Updating deployed software</a:t>
            </a:r>
          </a:p>
          <a:p>
            <a:endParaRPr lang="en-US" dirty="0"/>
          </a:p>
        </p:txBody>
      </p:sp>
      <p:pic>
        <p:nvPicPr>
          <p:cNvPr id="6146" name="Picture 2" descr="http://img.timeinc.net/time/daily/2009/0903/3mile_island_03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478" y="3491819"/>
            <a:ext cx="5000625"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163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jobs</a:t>
            </a:r>
          </a:p>
        </p:txBody>
      </p:sp>
      <p:sp>
        <p:nvSpPr>
          <p:cNvPr id="3" name="Content Placeholder 2"/>
          <p:cNvSpPr>
            <a:spLocks noGrp="1"/>
          </p:cNvSpPr>
          <p:nvPr>
            <p:ph idx="1"/>
          </p:nvPr>
        </p:nvSpPr>
        <p:spPr/>
        <p:txBody>
          <a:bodyPr>
            <a:normAutofit fontScale="92500" lnSpcReduction="10000"/>
          </a:bodyPr>
          <a:lstStyle/>
          <a:p>
            <a:r>
              <a:rPr lang="en-US" dirty="0"/>
              <a:t>Not all of you are going to be programmers</a:t>
            </a:r>
            <a:endParaRPr lang="en-US" sz="3600" dirty="0"/>
          </a:p>
          <a:p>
            <a:pPr lvl="1"/>
            <a:r>
              <a:rPr lang="en-US" dirty="0"/>
              <a:t>but you should know how to design, program, test, debug software</a:t>
            </a:r>
          </a:p>
          <a:p>
            <a:r>
              <a:rPr lang="en-US" dirty="0"/>
              <a:t>Other types of jobs:</a:t>
            </a:r>
            <a:endParaRPr lang="en-US" sz="3600" dirty="0"/>
          </a:p>
          <a:p>
            <a:pPr lvl="1"/>
            <a:r>
              <a:rPr lang="en-US" dirty="0"/>
              <a:t>Designer</a:t>
            </a:r>
          </a:p>
          <a:p>
            <a:pPr lvl="1"/>
            <a:r>
              <a:rPr lang="en-US" dirty="0"/>
              <a:t>Tester</a:t>
            </a:r>
          </a:p>
          <a:p>
            <a:pPr lvl="1"/>
            <a:r>
              <a:rPr lang="en-US" dirty="0"/>
              <a:t>Database, Network, Security Administrator</a:t>
            </a:r>
          </a:p>
          <a:p>
            <a:pPr lvl="1"/>
            <a:r>
              <a:rPr lang="en-US" dirty="0"/>
              <a:t>Project Leader</a:t>
            </a:r>
          </a:p>
          <a:p>
            <a:pPr lvl="1"/>
            <a:r>
              <a:rPr lang="en-US" dirty="0"/>
              <a:t>Manager</a:t>
            </a:r>
          </a:p>
          <a:p>
            <a:pPr lvl="1"/>
            <a:r>
              <a:rPr lang="en-US" b="1" i="1" dirty="0">
                <a:solidFill>
                  <a:srgbClr val="FCA342"/>
                </a:solidFill>
              </a:rPr>
              <a:t>Founder/CEO</a:t>
            </a:r>
          </a:p>
          <a:p>
            <a:pPr lvl="1"/>
            <a:r>
              <a:rPr lang="en-US" dirty="0"/>
              <a:t>Professor</a:t>
            </a:r>
          </a:p>
          <a:p>
            <a:pPr lvl="1"/>
            <a:r>
              <a:rPr lang="en-US" dirty="0" err="1"/>
              <a:t>etc</a:t>
            </a:r>
            <a:r>
              <a:rPr lang="en-US" dirty="0"/>
              <a:t> …</a:t>
            </a:r>
          </a:p>
          <a:p>
            <a:r>
              <a:rPr lang="en-US" sz="2600" dirty="0"/>
              <a:t>NOTE: designers &amp; programmers on a project may not be the same people</a:t>
            </a:r>
          </a:p>
          <a:p>
            <a:endParaRPr lang="en-US" dirty="0"/>
          </a:p>
        </p:txBody>
      </p:sp>
    </p:spTree>
    <p:extLst>
      <p:ext uri="{BB962C8B-B14F-4D97-AF65-F5344CB8AC3E}">
        <p14:creationId xmlns:p14="http://schemas.microsoft.com/office/powerpoint/2010/main" val="2105820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then code</a:t>
            </a:r>
          </a:p>
        </p:txBody>
      </p:sp>
      <p:sp>
        <p:nvSpPr>
          <p:cNvPr id="3" name="Content Placeholder 2"/>
          <p:cNvSpPr>
            <a:spLocks noGrp="1"/>
          </p:cNvSpPr>
          <p:nvPr>
            <p:ph idx="1"/>
          </p:nvPr>
        </p:nvSpPr>
        <p:spPr/>
        <p:txBody>
          <a:bodyPr>
            <a:normAutofit/>
          </a:bodyPr>
          <a:lstStyle/>
          <a:p>
            <a:r>
              <a:rPr lang="en-US" dirty="0"/>
              <a:t>In our final project we will design before coding</a:t>
            </a:r>
            <a:endParaRPr lang="en-US" sz="3600" dirty="0"/>
          </a:p>
          <a:p>
            <a:pPr lvl="1"/>
            <a:r>
              <a:rPr lang="en-US" dirty="0"/>
              <a:t>not easy to do</a:t>
            </a:r>
          </a:p>
          <a:p>
            <a:pPr lvl="1"/>
            <a:r>
              <a:rPr lang="en-US" dirty="0"/>
              <a:t>UML can be used for software design</a:t>
            </a:r>
          </a:p>
          <a:p>
            <a:endParaRPr lang="en-US" dirty="0"/>
          </a:p>
          <a:p>
            <a:r>
              <a:rPr lang="en-US" dirty="0"/>
              <a:t>You cannot design a system unless you really understand the necessary technology</a:t>
            </a:r>
            <a:endParaRPr lang="en-US" sz="3600" dirty="0"/>
          </a:p>
          <a:p>
            <a:pPr lvl="1"/>
            <a:r>
              <a:rPr lang="en-US" dirty="0"/>
              <a:t>designs cannot be created without a little testing</a:t>
            </a:r>
          </a:p>
          <a:p>
            <a:pPr lvl="1"/>
            <a:r>
              <a:rPr lang="en-US" dirty="0"/>
              <a:t>trying out different small-scale examples (HWs 1, 2, &amp; 3)</a:t>
            </a:r>
          </a:p>
          <a:p>
            <a:endParaRPr lang="en-US" dirty="0"/>
          </a:p>
        </p:txBody>
      </p:sp>
    </p:spTree>
    <p:extLst>
      <p:ext uri="{BB962C8B-B14F-4D97-AF65-F5344CB8AC3E}">
        <p14:creationId xmlns:p14="http://schemas.microsoft.com/office/powerpoint/2010/main" val="3425962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447448"/>
          </a:xfrm>
        </p:spPr>
        <p:txBody>
          <a:bodyPr>
            <a:normAutofit fontScale="90000"/>
          </a:bodyPr>
          <a:lstStyle/>
          <a:p>
            <a:r>
              <a:rPr lang="en-US" dirty="0"/>
              <a:t>Updated software development lifecycle</a:t>
            </a:r>
          </a:p>
        </p:txBody>
      </p:sp>
      <p:sp>
        <p:nvSpPr>
          <p:cNvPr id="3" name="Content Placeholder 2"/>
          <p:cNvSpPr>
            <a:spLocks noGrp="1"/>
          </p:cNvSpPr>
          <p:nvPr>
            <p:ph idx="1"/>
          </p:nvPr>
        </p:nvSpPr>
        <p:spPr>
          <a:xfrm>
            <a:off x="1024128" y="1409350"/>
            <a:ext cx="9720073" cy="4900010"/>
          </a:xfrm>
        </p:spPr>
        <p:txBody>
          <a:bodyPr>
            <a:noAutofit/>
          </a:bodyPr>
          <a:lstStyle/>
          <a:p>
            <a:r>
              <a:rPr lang="en-US" sz="2800" dirty="0"/>
              <a:t>Waterfall Model</a:t>
            </a:r>
          </a:p>
          <a:p>
            <a:pPr lvl="1"/>
            <a:r>
              <a:rPr lang="en-US" sz="2000" dirty="0"/>
              <a:t>many variations</a:t>
            </a:r>
          </a:p>
          <a:p>
            <a:endParaRPr lang="en-US" sz="2000" dirty="0"/>
          </a:p>
          <a:p>
            <a:pPr marL="514350" indent="-514350">
              <a:buFont typeface="+mj-lt"/>
              <a:buAutoNum type="arabicPeriod"/>
            </a:pPr>
            <a:r>
              <a:rPr lang="en-US" sz="2000" dirty="0"/>
              <a:t>Requirements Analysis</a:t>
            </a:r>
          </a:p>
          <a:p>
            <a:pPr marL="514350" indent="-514350">
              <a:buFont typeface="+mj-lt"/>
              <a:buAutoNum type="arabicPeriod"/>
            </a:pPr>
            <a:r>
              <a:rPr lang="en-US" sz="2000" dirty="0"/>
              <a:t>Design</a:t>
            </a:r>
          </a:p>
          <a:p>
            <a:pPr marL="514350" indent="-514350">
              <a:buFont typeface="+mj-lt"/>
              <a:buAutoNum type="arabicPeriod"/>
            </a:pPr>
            <a:r>
              <a:rPr lang="en-US" sz="2000" dirty="0"/>
              <a:t>Evaluate Design</a:t>
            </a:r>
          </a:p>
          <a:p>
            <a:pPr marL="514350" indent="-514350">
              <a:buFont typeface="+mj-lt"/>
              <a:buAutoNum type="arabicPeriod"/>
            </a:pPr>
            <a:r>
              <a:rPr lang="en-US" sz="2000" dirty="0"/>
              <a:t>Code</a:t>
            </a:r>
          </a:p>
          <a:p>
            <a:pPr marL="514350" indent="-514350">
              <a:buFont typeface="+mj-lt"/>
              <a:buAutoNum type="arabicPeriod"/>
            </a:pPr>
            <a:r>
              <a:rPr lang="en-US" sz="2000" dirty="0"/>
              <a:t>Test, Debug, &amp; Profile Components</a:t>
            </a:r>
          </a:p>
          <a:p>
            <a:pPr marL="514350" indent="-514350">
              <a:buFont typeface="+mj-lt"/>
              <a:buAutoNum type="arabicPeriod"/>
            </a:pPr>
            <a:r>
              <a:rPr lang="en-US" sz="2000" dirty="0"/>
              <a:t>Integrate</a:t>
            </a:r>
          </a:p>
          <a:p>
            <a:pPr marL="514350" indent="-514350">
              <a:buFont typeface="+mj-lt"/>
              <a:buAutoNum type="arabicPeriod"/>
            </a:pPr>
            <a:r>
              <a:rPr lang="en-US" sz="2000" dirty="0"/>
              <a:t>Test, Debug, &amp; Profile Whole</a:t>
            </a:r>
          </a:p>
          <a:p>
            <a:pPr marL="514350" indent="-514350">
              <a:buFont typeface="+mj-lt"/>
              <a:buAutoNum type="arabicPeriod"/>
            </a:pPr>
            <a:r>
              <a:rPr lang="en-US" sz="2000" dirty="0"/>
              <a:t>Deploy</a:t>
            </a:r>
          </a:p>
          <a:p>
            <a:pPr marL="514350" indent="-514350">
              <a:buFont typeface="+mj-lt"/>
              <a:buAutoNum type="arabicPeriod"/>
            </a:pPr>
            <a:r>
              <a:rPr lang="en-US" sz="2000" dirty="0"/>
              <a:t>Maintain</a:t>
            </a:r>
          </a:p>
        </p:txBody>
      </p:sp>
      <p:pic>
        <p:nvPicPr>
          <p:cNvPr id="4" name="Picture 3"/>
          <p:cNvPicPr>
            <a:picLocks noChangeAspect="1"/>
          </p:cNvPicPr>
          <p:nvPr/>
        </p:nvPicPr>
        <p:blipFill>
          <a:blip r:embed="rId2"/>
          <a:stretch>
            <a:fillRect/>
          </a:stretch>
        </p:blipFill>
        <p:spPr>
          <a:xfrm>
            <a:off x="5659074" y="2029096"/>
            <a:ext cx="5692549" cy="2446076"/>
          </a:xfrm>
          <a:prstGeom prst="rect">
            <a:avLst/>
          </a:prstGeom>
        </p:spPr>
      </p:pic>
      <p:pic>
        <p:nvPicPr>
          <p:cNvPr id="9218" name="Picture 2" descr="https://encrypted-tbn0.gstatic.com/images?q=tbn:ANd9GcTDebBh8A0YqxpIgmqaXn04K38_l7-YUXbSPu13NkMC61G1GE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108" y="5291936"/>
            <a:ext cx="9429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encrypted-tbn0.gstatic.com/images?q=tbn:ANd9GcTnH8Bgp35D0anwLT7ufCO4Q5LPWQV24llEGhv0WS75DwMJSYObLrP7AU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5759" y="5082386"/>
            <a:ext cx="1524000" cy="9525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Elbow Connector 9"/>
          <p:cNvCxnSpPr/>
          <p:nvPr/>
        </p:nvCxnSpPr>
        <p:spPr>
          <a:xfrm>
            <a:off x="3749041" y="1715587"/>
            <a:ext cx="1910033" cy="661853"/>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7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HW Plan</a:t>
            </a:r>
          </a:p>
        </p:txBody>
      </p:sp>
      <p:sp>
        <p:nvSpPr>
          <p:cNvPr id="3" name="Content Placeholder 2"/>
          <p:cNvSpPr>
            <a:spLocks noGrp="1"/>
          </p:cNvSpPr>
          <p:nvPr>
            <p:ph idx="1"/>
          </p:nvPr>
        </p:nvSpPr>
        <p:spPr/>
        <p:txBody>
          <a:bodyPr>
            <a:normAutofit fontScale="70000" lnSpcReduction="20000"/>
          </a:bodyPr>
          <a:lstStyle/>
          <a:p>
            <a:r>
              <a:rPr lang="en-US" sz="2400" b="1" dirty="0"/>
              <a:t>HW 1 – Vanilla JavaScript and Local Storage</a:t>
            </a:r>
          </a:p>
          <a:p>
            <a:endParaRPr lang="en-US" sz="2400" b="1" dirty="0"/>
          </a:p>
          <a:p>
            <a:r>
              <a:rPr lang="en-US" sz="2400" b="1" dirty="0"/>
              <a:t>HW 2 – React, AJAX, and a Relational DBMS</a:t>
            </a:r>
          </a:p>
          <a:p>
            <a:endParaRPr lang="en-US" sz="2400" b="1" dirty="0"/>
          </a:p>
          <a:p>
            <a:r>
              <a:rPr lang="en-US" sz="2400" b="1" dirty="0"/>
              <a:t>HW 3 – MERN</a:t>
            </a:r>
          </a:p>
          <a:p>
            <a:endParaRPr lang="en-US" sz="2400" b="1" dirty="0"/>
          </a:p>
          <a:p>
            <a:r>
              <a:rPr lang="en-US" sz="2400" b="1" dirty="0"/>
              <a:t>HW 4 – Project Mockups and UML Design</a:t>
            </a:r>
          </a:p>
          <a:p>
            <a:endParaRPr lang="en-US" sz="2400" b="1" dirty="0"/>
          </a:p>
          <a:p>
            <a:r>
              <a:rPr lang="en-US" sz="2400" b="1" dirty="0"/>
              <a:t>HW 5 – Project Implementation Stage #1</a:t>
            </a:r>
          </a:p>
          <a:p>
            <a:endParaRPr lang="en-US" sz="2400" b="1" dirty="0"/>
          </a:p>
          <a:p>
            <a:r>
              <a:rPr lang="en-US" sz="2400" b="1" dirty="0"/>
              <a:t>Final Project – Completed Work</a:t>
            </a:r>
          </a:p>
          <a:p>
            <a:endParaRPr lang="en-US" sz="2400" b="1" dirty="0"/>
          </a:p>
        </p:txBody>
      </p:sp>
    </p:spTree>
    <p:extLst>
      <p:ext uri="{BB962C8B-B14F-4D97-AF65-F5344CB8AC3E}">
        <p14:creationId xmlns:p14="http://schemas.microsoft.com/office/powerpoint/2010/main" val="51364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homepages</a:t>
            </a:r>
          </a:p>
        </p:txBody>
      </p:sp>
      <p:sp>
        <p:nvSpPr>
          <p:cNvPr id="3" name="Content Placeholder 2"/>
          <p:cNvSpPr>
            <a:spLocks noGrp="1"/>
          </p:cNvSpPr>
          <p:nvPr>
            <p:ph idx="1"/>
          </p:nvPr>
        </p:nvSpPr>
        <p:spPr/>
        <p:txBody>
          <a:bodyPr>
            <a:normAutofit/>
          </a:bodyPr>
          <a:lstStyle/>
          <a:p>
            <a:endParaRPr lang="fr-FR" sz="3600" dirty="0"/>
          </a:p>
          <a:p>
            <a:r>
              <a:rPr lang="fr-FR" sz="2800" dirty="0">
                <a:hlinkClick r:id="rId2"/>
              </a:rPr>
              <a:t>http://www.cs.stonybrook.edu/~cse316</a:t>
            </a:r>
            <a:r>
              <a:rPr lang="fr-FR" sz="2800" dirty="0"/>
              <a:t> </a:t>
            </a:r>
          </a:p>
          <a:p>
            <a:pPr lvl="1"/>
            <a:r>
              <a:rPr lang="fr-FR" dirty="0"/>
              <a:t>s</a:t>
            </a:r>
            <a:r>
              <a:rPr lang="fr-FR" sz="2400" dirty="0"/>
              <a:t>yllabus</a:t>
            </a:r>
          </a:p>
          <a:p>
            <a:pPr lvl="1"/>
            <a:r>
              <a:rPr lang="fr-FR" sz="2400" dirty="0" err="1"/>
              <a:t>schedule</a:t>
            </a:r>
            <a:r>
              <a:rPr lang="fr-FR" sz="2400" dirty="0"/>
              <a:t> (lecture slides, </a:t>
            </a:r>
            <a:r>
              <a:rPr lang="fr-FR" sz="2400" dirty="0" err="1"/>
              <a:t>hw</a:t>
            </a:r>
            <a:r>
              <a:rPr lang="fr-FR" sz="2400" dirty="0"/>
              <a:t>, </a:t>
            </a:r>
            <a:r>
              <a:rPr lang="fr-FR" sz="2400" dirty="0" err="1"/>
              <a:t>etc</a:t>
            </a:r>
            <a:r>
              <a:rPr lang="fr-FR" sz="2400" dirty="0"/>
              <a:t> …)</a:t>
            </a:r>
          </a:p>
          <a:p>
            <a:pPr lvl="1"/>
            <a:r>
              <a:rPr lang="fr-FR" sz="2400" dirty="0"/>
              <a:t>etc.</a:t>
            </a:r>
          </a:p>
          <a:p>
            <a:endParaRPr lang="fr-FR" sz="3600" dirty="0"/>
          </a:p>
          <a:p>
            <a:pPr marL="0" indent="0">
              <a:buNone/>
            </a:pPr>
            <a:r>
              <a:rPr lang="fr-FR" sz="2800" dirty="0">
                <a:hlinkClick r:id="rId3"/>
              </a:rPr>
              <a:t>http://blackboard.stonybrook.edu</a:t>
            </a:r>
            <a:endParaRPr lang="fr-FR" sz="2800" dirty="0"/>
          </a:p>
          <a:p>
            <a:pPr lvl="1"/>
            <a:r>
              <a:rPr lang="fr-FR" sz="2400" dirty="0"/>
              <a:t>grades</a:t>
            </a:r>
          </a:p>
        </p:txBody>
      </p:sp>
      <p:pic>
        <p:nvPicPr>
          <p:cNvPr id="5" name="Picture 4">
            <a:extLst>
              <a:ext uri="{FF2B5EF4-FFF2-40B4-BE49-F238E27FC236}">
                <a16:creationId xmlns:a16="http://schemas.microsoft.com/office/drawing/2014/main" id="{48DE480A-4ECC-43B4-9BE1-D6CE4DEEE8A4}"/>
              </a:ext>
            </a:extLst>
          </p:cNvPr>
          <p:cNvPicPr>
            <a:picLocks noChangeAspect="1"/>
          </p:cNvPicPr>
          <p:nvPr/>
        </p:nvPicPr>
        <p:blipFill>
          <a:blip r:embed="rId4"/>
          <a:stretch>
            <a:fillRect/>
          </a:stretch>
        </p:blipFill>
        <p:spPr>
          <a:xfrm>
            <a:off x="6174298" y="234192"/>
            <a:ext cx="5606642" cy="2514970"/>
          </a:xfrm>
          <a:prstGeom prst="rect">
            <a:avLst/>
          </a:prstGeom>
        </p:spPr>
      </p:pic>
    </p:spTree>
    <p:extLst>
      <p:ext uri="{BB962C8B-B14F-4D97-AF65-F5344CB8AC3E}">
        <p14:creationId xmlns:p14="http://schemas.microsoft.com/office/powerpoint/2010/main" val="2362554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389" y="249691"/>
            <a:ext cx="9720072" cy="278850"/>
          </a:xfrm>
        </p:spPr>
        <p:txBody>
          <a:bodyPr>
            <a:normAutofit fontScale="90000"/>
          </a:bodyPr>
          <a:lstStyle/>
          <a:p>
            <a:r>
              <a:rPr lang="en-US" dirty="0"/>
              <a:t>Your project? T5L - The Top 5 Lister!</a:t>
            </a:r>
          </a:p>
        </p:txBody>
      </p:sp>
      <p:pic>
        <p:nvPicPr>
          <p:cNvPr id="11" name="Picture 10">
            <a:extLst>
              <a:ext uri="{FF2B5EF4-FFF2-40B4-BE49-F238E27FC236}">
                <a16:creationId xmlns:a16="http://schemas.microsoft.com/office/drawing/2014/main" id="{F49A1DDD-2386-4AA1-8792-9523F59C2CFC}"/>
              </a:ext>
            </a:extLst>
          </p:cNvPr>
          <p:cNvPicPr>
            <a:picLocks noChangeAspect="1"/>
          </p:cNvPicPr>
          <p:nvPr/>
        </p:nvPicPr>
        <p:blipFill>
          <a:blip r:embed="rId2"/>
          <a:stretch>
            <a:fillRect/>
          </a:stretch>
        </p:blipFill>
        <p:spPr>
          <a:xfrm>
            <a:off x="2319689" y="873888"/>
            <a:ext cx="8106827" cy="5402033"/>
          </a:xfrm>
          <a:prstGeom prst="rect">
            <a:avLst/>
          </a:prstGeom>
        </p:spPr>
      </p:pic>
    </p:spTree>
    <p:extLst>
      <p:ext uri="{BB962C8B-B14F-4D97-AF65-F5344CB8AC3E}">
        <p14:creationId xmlns:p14="http://schemas.microsoft.com/office/powerpoint/2010/main" val="397804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7646-258C-4002-86C9-705BD18183F5}"/>
              </a:ext>
            </a:extLst>
          </p:cNvPr>
          <p:cNvSpPr>
            <a:spLocks noGrp="1"/>
          </p:cNvSpPr>
          <p:nvPr>
            <p:ph type="title"/>
          </p:nvPr>
        </p:nvSpPr>
        <p:spPr/>
        <p:txBody>
          <a:bodyPr/>
          <a:lstStyle/>
          <a:p>
            <a:r>
              <a:rPr lang="en-US" dirty="0" err="1"/>
              <a:t>PIazza</a:t>
            </a:r>
            <a:endParaRPr lang="en-US" dirty="0"/>
          </a:p>
        </p:txBody>
      </p:sp>
      <p:sp>
        <p:nvSpPr>
          <p:cNvPr id="3" name="Content Placeholder 2">
            <a:extLst>
              <a:ext uri="{FF2B5EF4-FFF2-40B4-BE49-F238E27FC236}">
                <a16:creationId xmlns:a16="http://schemas.microsoft.com/office/drawing/2014/main" id="{0C55CED4-546C-4F82-AD93-9C21751F71B3}"/>
              </a:ext>
            </a:extLst>
          </p:cNvPr>
          <p:cNvSpPr>
            <a:spLocks noGrp="1"/>
          </p:cNvSpPr>
          <p:nvPr>
            <p:ph idx="1"/>
          </p:nvPr>
        </p:nvSpPr>
        <p:spPr>
          <a:xfrm>
            <a:off x="352338" y="1963024"/>
            <a:ext cx="10391863" cy="4346336"/>
          </a:xfrm>
        </p:spPr>
        <p:txBody>
          <a:bodyPr>
            <a:normAutofit fontScale="92500" lnSpcReduction="20000"/>
          </a:bodyPr>
          <a:lstStyle/>
          <a:p>
            <a:r>
              <a:rPr lang="en-US" dirty="0"/>
              <a:t>Note, this semester I am teaching:</a:t>
            </a:r>
          </a:p>
          <a:p>
            <a:pPr lvl="1"/>
            <a:r>
              <a:rPr lang="en-US" dirty="0"/>
              <a:t>CSE 316 (~160 students)</a:t>
            </a:r>
          </a:p>
          <a:p>
            <a:pPr lvl="1"/>
            <a:r>
              <a:rPr lang="en-US" dirty="0"/>
              <a:t>CSE 381 (30 students, 15 projects)</a:t>
            </a:r>
          </a:p>
          <a:p>
            <a:pPr lvl="1"/>
            <a:r>
              <a:rPr lang="en-US" dirty="0"/>
              <a:t>CSE 416 (~80 students, 20 projects)</a:t>
            </a:r>
          </a:p>
          <a:p>
            <a:endParaRPr lang="en-US" dirty="0"/>
          </a:p>
          <a:p>
            <a:r>
              <a:rPr lang="en-US" dirty="0"/>
              <a:t>… and advising many Research Teams</a:t>
            </a:r>
          </a:p>
          <a:p>
            <a:pPr lvl="1"/>
            <a:r>
              <a:rPr lang="en-US" dirty="0"/>
              <a:t>VIP-BEAR, Vent, </a:t>
            </a:r>
            <a:r>
              <a:rPr lang="en-US" dirty="0" err="1"/>
              <a:t>Wireframer</a:t>
            </a:r>
            <a:r>
              <a:rPr lang="en-US" dirty="0"/>
              <a:t>, Animated Poseur, Wolfie2D, </a:t>
            </a:r>
            <a:r>
              <a:rPr lang="en-US" dirty="0" err="1"/>
              <a:t>WolfieTools</a:t>
            </a:r>
            <a:r>
              <a:rPr lang="en-US" dirty="0"/>
              <a:t>, Algorithms for Games, </a:t>
            </a:r>
            <a:r>
              <a:rPr lang="en-US" dirty="0" err="1"/>
              <a:t>Audifly</a:t>
            </a:r>
            <a:r>
              <a:rPr lang="en-US" dirty="0"/>
              <a:t>, etc.</a:t>
            </a:r>
          </a:p>
          <a:p>
            <a:endParaRPr lang="en-US" dirty="0"/>
          </a:p>
          <a:p>
            <a:r>
              <a:rPr lang="en-US" dirty="0"/>
              <a:t>… and advising 4 Student Organizations</a:t>
            </a:r>
          </a:p>
          <a:p>
            <a:pPr lvl="1"/>
            <a:r>
              <a:rPr lang="en-US" dirty="0"/>
              <a:t>SBCS, SBGD, Student Blood Drive Committee, </a:t>
            </a:r>
            <a:r>
              <a:rPr lang="en-US" dirty="0" err="1"/>
              <a:t>ColorStack</a:t>
            </a:r>
            <a:endParaRPr lang="en-US" dirty="0"/>
          </a:p>
          <a:p>
            <a:endParaRPr lang="en-US" dirty="0"/>
          </a:p>
          <a:p>
            <a:r>
              <a:rPr lang="en-US" dirty="0"/>
              <a:t>… and I have lots of other CS Department duties</a:t>
            </a:r>
          </a:p>
          <a:p>
            <a:pPr lvl="1"/>
            <a:r>
              <a:rPr lang="en-US" dirty="0"/>
              <a:t>Undergrad Curriculum Committee, etc.</a:t>
            </a:r>
          </a:p>
        </p:txBody>
      </p:sp>
      <p:pic>
        <p:nvPicPr>
          <p:cNvPr id="5" name="Picture 4">
            <a:extLst>
              <a:ext uri="{FF2B5EF4-FFF2-40B4-BE49-F238E27FC236}">
                <a16:creationId xmlns:a16="http://schemas.microsoft.com/office/drawing/2014/main" id="{5883562C-6601-4485-9461-92B4F8507867}"/>
              </a:ext>
            </a:extLst>
          </p:cNvPr>
          <p:cNvPicPr>
            <a:picLocks noChangeAspect="1"/>
          </p:cNvPicPr>
          <p:nvPr/>
        </p:nvPicPr>
        <p:blipFill>
          <a:blip r:embed="rId2"/>
          <a:stretch>
            <a:fillRect/>
          </a:stretch>
        </p:blipFill>
        <p:spPr>
          <a:xfrm>
            <a:off x="6090407" y="186794"/>
            <a:ext cx="5749255" cy="3226519"/>
          </a:xfrm>
          <a:prstGeom prst="rect">
            <a:avLst/>
          </a:prstGeom>
        </p:spPr>
      </p:pic>
    </p:spTree>
    <p:extLst>
      <p:ext uri="{BB962C8B-B14F-4D97-AF65-F5344CB8AC3E}">
        <p14:creationId xmlns:p14="http://schemas.microsoft.com/office/powerpoint/2010/main" val="31086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7646-258C-4002-86C9-705BD18183F5}"/>
              </a:ext>
            </a:extLst>
          </p:cNvPr>
          <p:cNvSpPr>
            <a:spLocks noGrp="1"/>
          </p:cNvSpPr>
          <p:nvPr>
            <p:ph type="title"/>
          </p:nvPr>
        </p:nvSpPr>
        <p:spPr/>
        <p:txBody>
          <a:bodyPr/>
          <a:lstStyle/>
          <a:p>
            <a:r>
              <a:rPr lang="en-US" dirty="0" err="1"/>
              <a:t>PIazza</a:t>
            </a:r>
            <a:endParaRPr lang="en-US" dirty="0"/>
          </a:p>
        </p:txBody>
      </p:sp>
      <p:sp>
        <p:nvSpPr>
          <p:cNvPr id="3" name="Content Placeholder 2">
            <a:extLst>
              <a:ext uri="{FF2B5EF4-FFF2-40B4-BE49-F238E27FC236}">
                <a16:creationId xmlns:a16="http://schemas.microsoft.com/office/drawing/2014/main" id="{0C55CED4-546C-4F82-AD93-9C21751F71B3}"/>
              </a:ext>
            </a:extLst>
          </p:cNvPr>
          <p:cNvSpPr>
            <a:spLocks noGrp="1"/>
          </p:cNvSpPr>
          <p:nvPr>
            <p:ph idx="1"/>
          </p:nvPr>
        </p:nvSpPr>
        <p:spPr>
          <a:xfrm>
            <a:off x="352338" y="1971414"/>
            <a:ext cx="4110605" cy="4714612"/>
          </a:xfrm>
        </p:spPr>
        <p:txBody>
          <a:bodyPr>
            <a:normAutofit fontScale="92500" lnSpcReduction="20000"/>
          </a:bodyPr>
          <a:lstStyle/>
          <a:p>
            <a:r>
              <a:rPr lang="en-US" dirty="0"/>
              <a:t>I like to answer HW questions at the start of </a:t>
            </a:r>
            <a:r>
              <a:rPr lang="en-US" b="1" i="1" dirty="0">
                <a:solidFill>
                  <a:srgbClr val="FF0000"/>
                </a:solidFill>
              </a:rPr>
              <a:t>lecture</a:t>
            </a:r>
          </a:p>
          <a:p>
            <a:endParaRPr lang="en-US" dirty="0"/>
          </a:p>
          <a:p>
            <a:r>
              <a:rPr lang="en-US" dirty="0"/>
              <a:t>Why?</a:t>
            </a:r>
          </a:p>
          <a:p>
            <a:pPr lvl="1"/>
            <a:r>
              <a:rPr lang="en-US" dirty="0"/>
              <a:t>everyone (theoretically) is here</a:t>
            </a:r>
          </a:p>
          <a:p>
            <a:pPr lvl="1"/>
            <a:r>
              <a:rPr lang="en-US" dirty="0"/>
              <a:t>I only have to answer the question once</a:t>
            </a:r>
          </a:p>
          <a:p>
            <a:endParaRPr lang="en-US" dirty="0"/>
          </a:p>
          <a:p>
            <a:r>
              <a:rPr lang="en-US" dirty="0"/>
              <a:t>I am also happy to answer questions in office hours</a:t>
            </a:r>
          </a:p>
          <a:p>
            <a:pPr lvl="1"/>
            <a:r>
              <a:rPr lang="en-US" dirty="0"/>
              <a:t>1pm-3pm, Tu Th</a:t>
            </a:r>
          </a:p>
          <a:p>
            <a:endParaRPr lang="en-US" dirty="0"/>
          </a:p>
          <a:p>
            <a:r>
              <a:rPr lang="en-US" dirty="0"/>
              <a:t>Piazza is primarily for:</a:t>
            </a:r>
          </a:p>
          <a:p>
            <a:pPr lvl="1"/>
            <a:r>
              <a:rPr lang="en-US" dirty="0"/>
              <a:t>Teaching Assistants to answer questions</a:t>
            </a:r>
          </a:p>
          <a:p>
            <a:pPr lvl="1"/>
            <a:r>
              <a:rPr lang="en-US" dirty="0"/>
              <a:t>Students to answer each other’s questions</a:t>
            </a:r>
          </a:p>
          <a:p>
            <a:pPr lvl="2"/>
            <a:r>
              <a:rPr lang="en-US" dirty="0"/>
              <a:t>Do not post your code, of course</a:t>
            </a:r>
          </a:p>
        </p:txBody>
      </p:sp>
      <p:pic>
        <p:nvPicPr>
          <p:cNvPr id="5" name="Picture 4">
            <a:extLst>
              <a:ext uri="{FF2B5EF4-FFF2-40B4-BE49-F238E27FC236}">
                <a16:creationId xmlns:a16="http://schemas.microsoft.com/office/drawing/2014/main" id="{5883562C-6601-4485-9461-92B4F8507867}"/>
              </a:ext>
            </a:extLst>
          </p:cNvPr>
          <p:cNvPicPr>
            <a:picLocks noChangeAspect="1"/>
          </p:cNvPicPr>
          <p:nvPr/>
        </p:nvPicPr>
        <p:blipFill>
          <a:blip r:embed="rId2"/>
          <a:stretch>
            <a:fillRect/>
          </a:stretch>
        </p:blipFill>
        <p:spPr>
          <a:xfrm>
            <a:off x="6090407" y="186794"/>
            <a:ext cx="5749255" cy="3226519"/>
          </a:xfrm>
          <a:prstGeom prst="rect">
            <a:avLst/>
          </a:prstGeom>
        </p:spPr>
      </p:pic>
      <p:sp>
        <p:nvSpPr>
          <p:cNvPr id="6" name="Content Placeholder 2">
            <a:extLst>
              <a:ext uri="{FF2B5EF4-FFF2-40B4-BE49-F238E27FC236}">
                <a16:creationId xmlns:a16="http://schemas.microsoft.com/office/drawing/2014/main" id="{A09C9AA2-4F92-4B94-AE8B-3CDC1390B363}"/>
              </a:ext>
            </a:extLst>
          </p:cNvPr>
          <p:cNvSpPr txBox="1">
            <a:spLocks/>
          </p:cNvSpPr>
          <p:nvPr/>
        </p:nvSpPr>
        <p:spPr>
          <a:xfrm>
            <a:off x="5715701" y="4462943"/>
            <a:ext cx="6045664" cy="1946246"/>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i="1" dirty="0"/>
              <a:t>Note</a:t>
            </a:r>
            <a:r>
              <a:rPr lang="en-US" dirty="0"/>
              <a:t>, you can email me of course, I try my best to keep my email inbox clear, but it can be a challenge</a:t>
            </a:r>
          </a:p>
          <a:p>
            <a:endParaRPr lang="en-US" dirty="0"/>
          </a:p>
          <a:p>
            <a:r>
              <a:rPr lang="en-US" b="1" i="1" dirty="0"/>
              <a:t>Also note</a:t>
            </a:r>
            <a:r>
              <a:rPr lang="en-US" dirty="0"/>
              <a:t>, I cannot be a HW debugger and look through miles of code for all students. See one of our TAs first.</a:t>
            </a:r>
          </a:p>
        </p:txBody>
      </p:sp>
    </p:spTree>
    <p:extLst>
      <p:ext uri="{BB962C8B-B14F-4D97-AF65-F5344CB8AC3E}">
        <p14:creationId xmlns:p14="http://schemas.microsoft.com/office/powerpoint/2010/main" val="3044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D033-9F37-4D4D-9240-8AB370D71585}"/>
              </a:ext>
            </a:extLst>
          </p:cNvPr>
          <p:cNvSpPr>
            <a:spLocks noGrp="1"/>
          </p:cNvSpPr>
          <p:nvPr>
            <p:ph type="title"/>
          </p:nvPr>
        </p:nvSpPr>
        <p:spPr/>
        <p:txBody>
          <a:bodyPr/>
          <a:lstStyle/>
          <a:p>
            <a:r>
              <a:rPr lang="en-US" dirty="0"/>
              <a:t>Textbook #1</a:t>
            </a:r>
          </a:p>
        </p:txBody>
      </p:sp>
      <p:pic>
        <p:nvPicPr>
          <p:cNvPr id="4" name="Picture 3">
            <a:extLst>
              <a:ext uri="{FF2B5EF4-FFF2-40B4-BE49-F238E27FC236}">
                <a16:creationId xmlns:a16="http://schemas.microsoft.com/office/drawing/2014/main" id="{C45021BA-3D63-4030-A0C6-2E9F2CDFF8A3}"/>
              </a:ext>
            </a:extLst>
          </p:cNvPr>
          <p:cNvPicPr>
            <a:picLocks noChangeAspect="1"/>
          </p:cNvPicPr>
          <p:nvPr/>
        </p:nvPicPr>
        <p:blipFill>
          <a:blip r:embed="rId2"/>
          <a:stretch>
            <a:fillRect/>
          </a:stretch>
        </p:blipFill>
        <p:spPr>
          <a:xfrm>
            <a:off x="5324146" y="741285"/>
            <a:ext cx="4318833" cy="5375429"/>
          </a:xfrm>
          <a:prstGeom prst="rect">
            <a:avLst/>
          </a:prstGeom>
        </p:spPr>
      </p:pic>
    </p:spTree>
    <p:extLst>
      <p:ext uri="{BB962C8B-B14F-4D97-AF65-F5344CB8AC3E}">
        <p14:creationId xmlns:p14="http://schemas.microsoft.com/office/powerpoint/2010/main" val="314555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#2</a:t>
            </a:r>
          </a:p>
        </p:txBody>
      </p:sp>
      <p:sp>
        <p:nvSpPr>
          <p:cNvPr id="3" name="Content Placeholder 2"/>
          <p:cNvSpPr>
            <a:spLocks noGrp="1"/>
          </p:cNvSpPr>
          <p:nvPr>
            <p:ph idx="1"/>
          </p:nvPr>
        </p:nvSpPr>
        <p:spPr/>
        <p:txBody>
          <a:bodyPr/>
          <a:lstStyle/>
          <a:p>
            <a:pPr marL="0" indent="0">
              <a:buNone/>
            </a:pPr>
            <a:r>
              <a:rPr lang="en-US" b="1" dirty="0"/>
              <a:t>Head First Object Oriented Design and Analysis </a:t>
            </a:r>
          </a:p>
          <a:p>
            <a:pPr marL="0" indent="0">
              <a:buNone/>
            </a:pPr>
            <a:r>
              <a:rPr lang="en-US" b="1" dirty="0"/>
              <a:t>(on-line version)</a:t>
            </a:r>
          </a:p>
          <a:p>
            <a:pPr marL="457200" lvl="1" indent="0">
              <a:buNone/>
            </a:pPr>
            <a:r>
              <a:rPr lang="en-US" dirty="0"/>
              <a:t>by Brett McLaughlin, Gary </a:t>
            </a:r>
            <a:r>
              <a:rPr lang="en-US" dirty="0" err="1"/>
              <a:t>Pollice</a:t>
            </a:r>
            <a:r>
              <a:rPr lang="en-US" dirty="0"/>
              <a:t>, David West</a:t>
            </a:r>
          </a:p>
          <a:p>
            <a:pPr marL="457200" lvl="1" indent="0">
              <a:buNone/>
            </a:pPr>
            <a:r>
              <a:rPr lang="en-US" dirty="0"/>
              <a:t>Published by O'Reilly Media, Inc. 2006</a:t>
            </a:r>
          </a:p>
          <a:p>
            <a:pPr marL="457200" lvl="1" indent="0">
              <a:buNone/>
            </a:pPr>
            <a:r>
              <a:rPr lang="en-US" dirty="0"/>
              <a:t>Print ISBN-10: 0-596-00867-8</a:t>
            </a:r>
          </a:p>
          <a:p>
            <a:pPr marL="457200" lvl="1" indent="0">
              <a:buNone/>
            </a:pPr>
            <a:r>
              <a:rPr lang="en-US" dirty="0"/>
              <a:t>Print ISBN-13: 978-0-596-00867-3</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249" y="2946400"/>
            <a:ext cx="3139779" cy="36358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568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#3</a:t>
            </a:r>
          </a:p>
        </p:txBody>
      </p:sp>
      <p:sp>
        <p:nvSpPr>
          <p:cNvPr id="3" name="Content Placeholder 2"/>
          <p:cNvSpPr>
            <a:spLocks noGrp="1"/>
          </p:cNvSpPr>
          <p:nvPr>
            <p:ph idx="1"/>
          </p:nvPr>
        </p:nvSpPr>
        <p:spPr/>
        <p:txBody>
          <a:bodyPr/>
          <a:lstStyle/>
          <a:p>
            <a:pPr marL="0" indent="0">
              <a:buNone/>
            </a:pPr>
            <a:r>
              <a:rPr lang="en-US" b="1" dirty="0"/>
              <a:t>Head First Design Patterns </a:t>
            </a:r>
          </a:p>
          <a:p>
            <a:pPr marL="0" indent="0">
              <a:buNone/>
            </a:pPr>
            <a:r>
              <a:rPr lang="en-US" b="1" dirty="0"/>
              <a:t>(on-line version)</a:t>
            </a:r>
          </a:p>
          <a:p>
            <a:pPr marL="457200" lvl="1" indent="0">
              <a:buNone/>
            </a:pPr>
            <a:r>
              <a:rPr lang="en-US" dirty="0"/>
              <a:t>by Eric T Freeman, Elisabeth Robson, Bert Bates, Kathy Sierra</a:t>
            </a:r>
          </a:p>
          <a:p>
            <a:pPr marL="457200" lvl="1" indent="0">
              <a:buNone/>
            </a:pPr>
            <a:r>
              <a:rPr lang="en-US" dirty="0"/>
              <a:t>Published by O'Reilly Media, Inc. 2004</a:t>
            </a:r>
          </a:p>
          <a:p>
            <a:pPr marL="457200" lvl="1" indent="0">
              <a:buNone/>
            </a:pPr>
            <a:r>
              <a:rPr lang="en-US" dirty="0"/>
              <a:t>Print ISBN-10: 0-596-00712-4</a:t>
            </a:r>
          </a:p>
          <a:p>
            <a:pPr marL="457200" lvl="1" indent="0">
              <a:buNone/>
            </a:pPr>
            <a:r>
              <a:rPr lang="en-US" dirty="0"/>
              <a:t>Print ISBN-13: 978-0-596-00712-6</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095" y="2953657"/>
            <a:ext cx="3330326" cy="38408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0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IDE: Visual Studio Code</a:t>
            </a:r>
          </a:p>
        </p:txBody>
      </p:sp>
      <p:sp>
        <p:nvSpPr>
          <p:cNvPr id="3" name="Content Placeholder 2"/>
          <p:cNvSpPr>
            <a:spLocks noGrp="1"/>
          </p:cNvSpPr>
          <p:nvPr>
            <p:ph idx="1"/>
          </p:nvPr>
        </p:nvSpPr>
        <p:spPr>
          <a:xfrm>
            <a:off x="1141412" y="3429000"/>
            <a:ext cx="9905999" cy="3213099"/>
          </a:xfrm>
        </p:spPr>
        <p:txBody>
          <a:bodyPr>
            <a:noAutofit/>
          </a:bodyPr>
          <a:lstStyle/>
          <a:p>
            <a:endParaRPr lang="en-US" dirty="0"/>
          </a:p>
          <a:p>
            <a:endParaRPr lang="en-US" dirty="0"/>
          </a:p>
          <a:p>
            <a:endParaRPr lang="en-US" dirty="0"/>
          </a:p>
          <a:p>
            <a:endParaRPr lang="en-US" dirty="0"/>
          </a:p>
          <a:p>
            <a:endParaRPr lang="en-US" dirty="0"/>
          </a:p>
          <a:p>
            <a:endParaRPr lang="en-US" dirty="0"/>
          </a:p>
          <a:p>
            <a:r>
              <a:rPr lang="en-US" dirty="0">
                <a:hlinkClick r:id="rId2"/>
              </a:rPr>
              <a:t>https://code.visualstudio.com/</a:t>
            </a:r>
            <a:endParaRPr lang="en-US" dirty="0"/>
          </a:p>
        </p:txBody>
      </p:sp>
      <p:pic>
        <p:nvPicPr>
          <p:cNvPr id="4" name="Picture 3">
            <a:extLst>
              <a:ext uri="{FF2B5EF4-FFF2-40B4-BE49-F238E27FC236}">
                <a16:creationId xmlns:a16="http://schemas.microsoft.com/office/drawing/2014/main" id="{1C36F194-2E5E-4F49-ABDF-C92482782E85}"/>
              </a:ext>
            </a:extLst>
          </p:cNvPr>
          <p:cNvPicPr>
            <a:picLocks noChangeAspect="1"/>
          </p:cNvPicPr>
          <p:nvPr/>
        </p:nvPicPr>
        <p:blipFill>
          <a:blip r:embed="rId3"/>
          <a:stretch>
            <a:fillRect/>
          </a:stretch>
        </p:blipFill>
        <p:spPr>
          <a:xfrm>
            <a:off x="2203526" y="1895538"/>
            <a:ext cx="7781770" cy="4377246"/>
          </a:xfrm>
          <a:prstGeom prst="rect">
            <a:avLst/>
          </a:prstGeom>
        </p:spPr>
      </p:pic>
    </p:spTree>
    <p:extLst>
      <p:ext uri="{BB962C8B-B14F-4D97-AF65-F5344CB8AC3E}">
        <p14:creationId xmlns:p14="http://schemas.microsoft.com/office/powerpoint/2010/main" val="3035323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762</TotalTime>
  <Words>1053</Words>
  <Application>Microsoft Office PowerPoint</Application>
  <PresentationFormat>Widescreen</PresentationFormat>
  <Paragraphs>213</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Times New Roman</vt:lpstr>
      <vt:lpstr>Tw Cen MT</vt:lpstr>
      <vt:lpstr>Tw Cen MT Condensed</vt:lpstr>
      <vt:lpstr>Wingdings 3</vt:lpstr>
      <vt:lpstr>Integral</vt:lpstr>
      <vt:lpstr>CSE 316 Fundamentals of  Software Development</vt:lpstr>
      <vt:lpstr>Who am i?</vt:lpstr>
      <vt:lpstr>Course homepages</vt:lpstr>
      <vt:lpstr>PIazza</vt:lpstr>
      <vt:lpstr>PIazza</vt:lpstr>
      <vt:lpstr>Textbook #1</vt:lpstr>
      <vt:lpstr>Textbook #2</vt:lpstr>
      <vt:lpstr>Textbook #3</vt:lpstr>
      <vt:lpstr>Course IDE: Visual Studio Code</vt:lpstr>
      <vt:lpstr>Course Server: Web server for Chrome</vt:lpstr>
      <vt:lpstr>Course Version Control: GitHub</vt:lpstr>
      <vt:lpstr>Course language: JavaScript</vt:lpstr>
      <vt:lpstr>Course platform: Node</vt:lpstr>
      <vt:lpstr>How are grades computed?</vt:lpstr>
      <vt:lpstr>Academic dishonesty</vt:lpstr>
      <vt:lpstr>Course description</vt:lpstr>
      <vt:lpstr>Course topics</vt:lpstr>
      <vt:lpstr>SO WHAT IS THIS COURSE REALLY ABOUT?</vt:lpstr>
      <vt:lpstr>complexity</vt:lpstr>
      <vt:lpstr>klocs</vt:lpstr>
      <vt:lpstr>And what else?</vt:lpstr>
      <vt:lpstr>How can these properties be achieved?</vt:lpstr>
      <vt:lpstr>Other steps to consider</vt:lpstr>
      <vt:lpstr>integration</vt:lpstr>
      <vt:lpstr>Software maintenance</vt:lpstr>
      <vt:lpstr>Software jobs</vt:lpstr>
      <vt:lpstr>Design, then code</vt:lpstr>
      <vt:lpstr>Updated software development lifecycle</vt:lpstr>
      <vt:lpstr>The HW Plan</vt:lpstr>
      <vt:lpstr>Your project? T5L - The Top 5 Lister!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McKillaGorilla</dc:creator>
  <cp:lastModifiedBy>Richard</cp:lastModifiedBy>
  <cp:revision>16</cp:revision>
  <dcterms:created xsi:type="dcterms:W3CDTF">2020-01-28T15:01:26Z</dcterms:created>
  <dcterms:modified xsi:type="dcterms:W3CDTF">2021-08-23T19:08:51Z</dcterms:modified>
</cp:coreProperties>
</file>