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341" r:id="rId3"/>
    <p:sldId id="342" r:id="rId4"/>
    <p:sldId id="343" r:id="rId5"/>
    <p:sldId id="344" r:id="rId6"/>
    <p:sldId id="274" r:id="rId7"/>
    <p:sldId id="345" r:id="rId8"/>
    <p:sldId id="346" r:id="rId9"/>
    <p:sldId id="312" r:id="rId10"/>
    <p:sldId id="354" r:id="rId11"/>
    <p:sldId id="357" r:id="rId12"/>
    <p:sldId id="356" r:id="rId13"/>
    <p:sldId id="311" r:id="rId14"/>
    <p:sldId id="347" r:id="rId15"/>
    <p:sldId id="348" r:id="rId16"/>
    <p:sldId id="349" r:id="rId17"/>
    <p:sldId id="350" r:id="rId18"/>
    <p:sldId id="351" r:id="rId19"/>
    <p:sldId id="352" r:id="rId20"/>
    <p:sldId id="396" r:id="rId21"/>
    <p:sldId id="370" r:id="rId22"/>
    <p:sldId id="353" r:id="rId23"/>
    <p:sldId id="372" r:id="rId24"/>
    <p:sldId id="373" r:id="rId25"/>
    <p:sldId id="374" r:id="rId26"/>
    <p:sldId id="375" r:id="rId27"/>
    <p:sldId id="376" r:id="rId28"/>
    <p:sldId id="377" r:id="rId29"/>
    <p:sldId id="379" r:id="rId30"/>
    <p:sldId id="380" r:id="rId31"/>
    <p:sldId id="382" r:id="rId32"/>
    <p:sldId id="378" r:id="rId33"/>
    <p:sldId id="383" r:id="rId34"/>
    <p:sldId id="384" r:id="rId35"/>
    <p:sldId id="385" r:id="rId36"/>
    <p:sldId id="386" r:id="rId37"/>
    <p:sldId id="392" r:id="rId38"/>
    <p:sldId id="272" r:id="rId39"/>
    <p:sldId id="388" r:id="rId40"/>
    <p:sldId id="387" r:id="rId41"/>
    <p:sldId id="389" r:id="rId42"/>
    <p:sldId id="390" r:id="rId43"/>
    <p:sldId id="391" r:id="rId44"/>
    <p:sldId id="393" r:id="rId45"/>
    <p:sldId id="394" r:id="rId46"/>
    <p:sldId id="395"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sorterViewPr>
    <p:cViewPr>
      <p:scale>
        <a:sx n="100" d="100"/>
        <a:sy n="100" d="100"/>
      </p:scale>
      <p:origin x="0" y="-7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4E8AE7-2064-48A1-AAF0-FA5DDF1E3F7B}" type="datetimeFigureOut">
              <a:rPr lang="en-US" smtClean="0"/>
              <a:t>9/16/2021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CF5BE-66CC-4EBB-BEB0-61C572158507}" type="slidenum">
              <a:rPr lang="en-US" smtClean="0"/>
              <a:t>‹#›</a:t>
            </a:fld>
            <a:endParaRPr lang="en-US"/>
          </a:p>
        </p:txBody>
      </p:sp>
    </p:spTree>
    <p:extLst>
      <p:ext uri="{BB962C8B-B14F-4D97-AF65-F5344CB8AC3E}">
        <p14:creationId xmlns:p14="http://schemas.microsoft.com/office/powerpoint/2010/main" val="759456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3600" spc="200" baseline="0"/>
            </a:lvl1pPr>
          </a:lstStyle>
          <a:p>
            <a:r>
              <a:rPr lang="en-US" dirty="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4128" y="585216"/>
            <a:ext cx="9720072" cy="661693"/>
          </a:xfrm>
        </p:spPr>
        <p:txBody>
          <a:bodyPr/>
          <a:lstStyle>
            <a:lvl1pPr>
              <a:defRPr cap="none">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1024128" y="1436914"/>
            <a:ext cx="9720073" cy="4872446"/>
          </a:xfrm>
        </p:spPr>
        <p:txBody>
          <a:bodyPr/>
          <a:lstStyle>
            <a:lvl1pPr>
              <a:defRPr sz="2800"/>
            </a:lvl1pPr>
            <a:lvl2pPr>
              <a:defRPr sz="2400"/>
            </a:lvl2pPr>
            <a:lvl3pPr>
              <a:defRPr sz="2000"/>
            </a:lvl3pPr>
            <a:lvl4pPr>
              <a:defRPr sz="18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5D3794B-289A-4A80-97D7-111025398D45}" type="datetimeFigureOut">
              <a:rPr lang="en-US" dirty="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9/16/2021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9/16/2021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9/16/2021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9/16/2021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reactjs.org/docs/react-api.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C4F04-8C5D-4DF7-B868-F12E7ED3B3BF}"/>
              </a:ext>
            </a:extLst>
          </p:cNvPr>
          <p:cNvSpPr>
            <a:spLocks noGrp="1"/>
          </p:cNvSpPr>
          <p:nvPr>
            <p:ph type="ctrTitle"/>
          </p:nvPr>
        </p:nvSpPr>
        <p:spPr/>
        <p:txBody>
          <a:bodyPr>
            <a:normAutofit/>
          </a:bodyPr>
          <a:lstStyle/>
          <a:p>
            <a:r>
              <a:rPr lang="en-US" sz="4800" dirty="0" err="1">
                <a:solidFill>
                  <a:srgbClr val="0070C0"/>
                </a:solidFill>
              </a:rPr>
              <a:t>Cse</a:t>
            </a:r>
            <a:r>
              <a:rPr lang="en-US" sz="4800" dirty="0">
                <a:solidFill>
                  <a:srgbClr val="0070C0"/>
                </a:solidFill>
              </a:rPr>
              <a:t> 316</a:t>
            </a:r>
            <a:br>
              <a:rPr lang="en-US" dirty="0">
                <a:solidFill>
                  <a:srgbClr val="0070C0"/>
                </a:solidFill>
              </a:rPr>
            </a:br>
            <a:endParaRPr lang="en-US" dirty="0">
              <a:solidFill>
                <a:srgbClr val="0070C0"/>
              </a:solidFill>
            </a:endParaRPr>
          </a:p>
        </p:txBody>
      </p:sp>
      <p:sp>
        <p:nvSpPr>
          <p:cNvPr id="3" name="Subtitle 2">
            <a:extLst>
              <a:ext uri="{FF2B5EF4-FFF2-40B4-BE49-F238E27FC236}">
                <a16:creationId xmlns:a16="http://schemas.microsoft.com/office/drawing/2014/main" id="{762C3BD1-DE20-4246-9080-7686E38F552F}"/>
              </a:ext>
            </a:extLst>
          </p:cNvPr>
          <p:cNvSpPr>
            <a:spLocks noGrp="1"/>
          </p:cNvSpPr>
          <p:nvPr>
            <p:ph type="subTitle" idx="1"/>
          </p:nvPr>
        </p:nvSpPr>
        <p:spPr/>
        <p:txBody>
          <a:bodyPr>
            <a:normAutofit/>
          </a:bodyPr>
          <a:lstStyle/>
          <a:p>
            <a:r>
              <a:rPr lang="en-US" sz="3200" dirty="0"/>
              <a:t>Reactive</a:t>
            </a:r>
          </a:p>
          <a:p>
            <a:r>
              <a:rPr lang="en-US" sz="3200" dirty="0"/>
              <a:t>Programming</a:t>
            </a:r>
          </a:p>
        </p:txBody>
      </p:sp>
    </p:spTree>
    <p:extLst>
      <p:ext uri="{BB962C8B-B14F-4D97-AF65-F5344CB8AC3E}">
        <p14:creationId xmlns:p14="http://schemas.microsoft.com/office/powerpoint/2010/main" val="3746221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09B5-079F-4395-B81B-EE4684A350AE}"/>
              </a:ext>
            </a:extLst>
          </p:cNvPr>
          <p:cNvSpPr>
            <a:spLocks noGrp="1"/>
          </p:cNvSpPr>
          <p:nvPr>
            <p:ph type="title"/>
          </p:nvPr>
        </p:nvSpPr>
        <p:spPr/>
        <p:txBody>
          <a:bodyPr>
            <a:normAutofit fontScale="90000"/>
          </a:bodyPr>
          <a:lstStyle/>
          <a:p>
            <a:r>
              <a:rPr lang="en-US" dirty="0"/>
              <a:t>Design Decisions</a:t>
            </a:r>
          </a:p>
        </p:txBody>
      </p:sp>
      <p:sp>
        <p:nvSpPr>
          <p:cNvPr id="3" name="Content Placeholder 2">
            <a:extLst>
              <a:ext uri="{FF2B5EF4-FFF2-40B4-BE49-F238E27FC236}">
                <a16:creationId xmlns:a16="http://schemas.microsoft.com/office/drawing/2014/main" id="{4C580077-4878-4AFD-83F9-1F6246234036}"/>
              </a:ext>
            </a:extLst>
          </p:cNvPr>
          <p:cNvSpPr>
            <a:spLocks noGrp="1"/>
          </p:cNvSpPr>
          <p:nvPr>
            <p:ph idx="1"/>
          </p:nvPr>
        </p:nvSpPr>
        <p:spPr/>
        <p:txBody>
          <a:bodyPr/>
          <a:lstStyle/>
          <a:p>
            <a:r>
              <a:rPr lang="en-US" dirty="0"/>
              <a:t>Logo/Branding</a:t>
            </a:r>
          </a:p>
          <a:p>
            <a:r>
              <a:rPr lang="en-US" dirty="0"/>
              <a:t>Color Scheme</a:t>
            </a:r>
          </a:p>
          <a:p>
            <a:r>
              <a:rPr lang="en-US" dirty="0"/>
              <a:t>Layout Scheme</a:t>
            </a:r>
          </a:p>
          <a:p>
            <a:r>
              <a:rPr lang="en-US" dirty="0"/>
              <a:t>Font Selection</a:t>
            </a:r>
          </a:p>
          <a:p>
            <a:r>
              <a:rPr lang="en-US" dirty="0"/>
              <a:t>Design Philosophy</a:t>
            </a:r>
          </a:p>
          <a:p>
            <a:endParaRPr lang="en-US" dirty="0"/>
          </a:p>
          <a:p>
            <a:r>
              <a:rPr lang="en-US" dirty="0"/>
              <a:t>A good API can help with all of this</a:t>
            </a:r>
          </a:p>
          <a:p>
            <a:endParaRPr lang="en-US" dirty="0"/>
          </a:p>
          <a:p>
            <a:endParaRPr lang="en-US" dirty="0"/>
          </a:p>
        </p:txBody>
      </p:sp>
      <p:pic>
        <p:nvPicPr>
          <p:cNvPr id="4" name="Picture 1">
            <a:extLst>
              <a:ext uri="{FF2B5EF4-FFF2-40B4-BE49-F238E27FC236}">
                <a16:creationId xmlns:a16="http://schemas.microsoft.com/office/drawing/2014/main" id="{3BC940DC-C8A6-4781-A1D1-F78846AD8F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64200" y="862014"/>
            <a:ext cx="469900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8492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8F29-ED56-450F-B3CB-9D61BD97FBE4}"/>
              </a:ext>
            </a:extLst>
          </p:cNvPr>
          <p:cNvSpPr>
            <a:spLocks noGrp="1"/>
          </p:cNvSpPr>
          <p:nvPr>
            <p:ph type="title"/>
          </p:nvPr>
        </p:nvSpPr>
        <p:spPr/>
        <p:txBody>
          <a:bodyPr>
            <a:normAutofit fontScale="90000"/>
          </a:bodyPr>
          <a:lstStyle/>
          <a:p>
            <a:r>
              <a:rPr lang="en-US" dirty="0"/>
              <a:t>Visually Pleasing Composition</a:t>
            </a:r>
          </a:p>
        </p:txBody>
      </p:sp>
      <p:sp>
        <p:nvSpPr>
          <p:cNvPr id="3" name="Content Placeholder 2">
            <a:extLst>
              <a:ext uri="{FF2B5EF4-FFF2-40B4-BE49-F238E27FC236}">
                <a16:creationId xmlns:a16="http://schemas.microsoft.com/office/drawing/2014/main" id="{50396AEC-2CAA-40C6-86B2-193E103E4AEF}"/>
              </a:ext>
            </a:extLst>
          </p:cNvPr>
          <p:cNvSpPr>
            <a:spLocks noGrp="1"/>
          </p:cNvSpPr>
          <p:nvPr>
            <p:ph idx="1"/>
          </p:nvPr>
        </p:nvSpPr>
        <p:spPr/>
        <p:txBody>
          <a:bodyPr>
            <a:normAutofit fontScale="92500" lnSpcReduction="10000"/>
          </a:bodyPr>
          <a:lstStyle/>
          <a:p>
            <a:r>
              <a:rPr lang="en-US" dirty="0"/>
              <a:t>Balance</a:t>
            </a:r>
          </a:p>
          <a:p>
            <a:r>
              <a:rPr lang="en-US" dirty="0"/>
              <a:t>Symmetry</a:t>
            </a:r>
          </a:p>
          <a:p>
            <a:r>
              <a:rPr lang="en-US" dirty="0"/>
              <a:t>Regularity</a:t>
            </a:r>
          </a:p>
          <a:p>
            <a:r>
              <a:rPr lang="en-US" dirty="0"/>
              <a:t>Predictability</a:t>
            </a:r>
          </a:p>
          <a:p>
            <a:r>
              <a:rPr lang="en-US" dirty="0" err="1"/>
              <a:t>Sequentiality</a:t>
            </a:r>
            <a:endParaRPr lang="en-US" dirty="0"/>
          </a:p>
          <a:p>
            <a:r>
              <a:rPr lang="en-US" dirty="0"/>
              <a:t>Economy</a:t>
            </a:r>
          </a:p>
          <a:p>
            <a:r>
              <a:rPr lang="en-US" dirty="0"/>
              <a:t>Unity</a:t>
            </a:r>
          </a:p>
          <a:p>
            <a:r>
              <a:rPr lang="en-US" dirty="0"/>
              <a:t>Proportion</a:t>
            </a:r>
          </a:p>
          <a:p>
            <a:r>
              <a:rPr lang="en-US" dirty="0"/>
              <a:t>Simplicity</a:t>
            </a:r>
          </a:p>
          <a:p>
            <a:r>
              <a:rPr lang="en-US" dirty="0"/>
              <a:t>Groupings</a:t>
            </a:r>
          </a:p>
        </p:txBody>
      </p:sp>
      <p:pic>
        <p:nvPicPr>
          <p:cNvPr id="4" name="Picture 1">
            <a:extLst>
              <a:ext uri="{FF2B5EF4-FFF2-40B4-BE49-F238E27FC236}">
                <a16:creationId xmlns:a16="http://schemas.microsoft.com/office/drawing/2014/main" id="{1A733F4D-AC55-46DE-88EC-329027D2A6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79754" y="1859393"/>
            <a:ext cx="7248525" cy="402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391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121BC-5E4A-4A2C-B209-B6426D69D74C}"/>
              </a:ext>
            </a:extLst>
          </p:cNvPr>
          <p:cNvSpPr>
            <a:spLocks noGrp="1"/>
          </p:cNvSpPr>
          <p:nvPr>
            <p:ph type="title"/>
          </p:nvPr>
        </p:nvSpPr>
        <p:spPr/>
        <p:txBody>
          <a:bodyPr>
            <a:normAutofit fontScale="90000"/>
          </a:bodyPr>
          <a:lstStyle/>
          <a:p>
            <a:r>
              <a:rPr lang="en-US" dirty="0"/>
              <a:t>Material Design</a:t>
            </a:r>
          </a:p>
        </p:txBody>
      </p:sp>
      <p:pic>
        <p:nvPicPr>
          <p:cNvPr id="4" name="Picture 5" descr="Image result for material design">
            <a:extLst>
              <a:ext uri="{FF2B5EF4-FFF2-40B4-BE49-F238E27FC236}">
                <a16:creationId xmlns:a16="http://schemas.microsoft.com/office/drawing/2014/main" id="{3025F6B3-8D9A-4CB3-8BC3-809C4953E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49" y="585216"/>
            <a:ext cx="5486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2207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0F35-B6B1-4981-8421-28D849D280F5}"/>
              </a:ext>
            </a:extLst>
          </p:cNvPr>
          <p:cNvSpPr>
            <a:spLocks noGrp="1"/>
          </p:cNvSpPr>
          <p:nvPr>
            <p:ph type="title"/>
          </p:nvPr>
        </p:nvSpPr>
        <p:spPr/>
        <p:txBody>
          <a:bodyPr>
            <a:normAutofit fontScale="90000"/>
          </a:bodyPr>
          <a:lstStyle/>
          <a:p>
            <a:r>
              <a:rPr lang="en-US" dirty="0"/>
              <a:t>Server-Side Templating Libraries</a:t>
            </a:r>
          </a:p>
        </p:txBody>
      </p:sp>
      <p:sp>
        <p:nvSpPr>
          <p:cNvPr id="3" name="Content Placeholder 2">
            <a:extLst>
              <a:ext uri="{FF2B5EF4-FFF2-40B4-BE49-F238E27FC236}">
                <a16:creationId xmlns:a16="http://schemas.microsoft.com/office/drawing/2014/main" id="{132A9A55-99CE-4FA8-8504-03BCE18C02B1}"/>
              </a:ext>
            </a:extLst>
          </p:cNvPr>
          <p:cNvSpPr>
            <a:spLocks noGrp="1"/>
          </p:cNvSpPr>
          <p:nvPr>
            <p:ph idx="1"/>
          </p:nvPr>
        </p:nvSpPr>
        <p:spPr/>
        <p:txBody>
          <a:bodyPr/>
          <a:lstStyle/>
          <a:p>
            <a:r>
              <a:rPr lang="en-US" dirty="0"/>
              <a:t>JSP/JSTL</a:t>
            </a:r>
          </a:p>
          <a:p>
            <a:r>
              <a:rPr lang="en-US" dirty="0"/>
              <a:t>JSF</a:t>
            </a:r>
          </a:p>
          <a:p>
            <a:r>
              <a:rPr lang="en-US" dirty="0"/>
              <a:t>Angular</a:t>
            </a:r>
          </a:p>
          <a:p>
            <a:r>
              <a:rPr lang="en-US" dirty="0"/>
              <a:t>React</a:t>
            </a:r>
          </a:p>
          <a:p>
            <a:r>
              <a:rPr lang="en-US" dirty="0"/>
              <a:t>Vue</a:t>
            </a:r>
          </a:p>
          <a:p>
            <a:r>
              <a:rPr lang="en-US" dirty="0" err="1"/>
              <a:t>Thymeleaf</a:t>
            </a:r>
            <a:endParaRPr lang="en-US" dirty="0"/>
          </a:p>
        </p:txBody>
      </p:sp>
      <p:pic>
        <p:nvPicPr>
          <p:cNvPr id="2050" name="Picture 2" descr="Image result for angular">
            <a:extLst>
              <a:ext uri="{FF2B5EF4-FFF2-40B4-BE49-F238E27FC236}">
                <a16:creationId xmlns:a16="http://schemas.microsoft.com/office/drawing/2014/main" id="{3A063790-9A9F-4D99-9070-A5A97DD9D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4164" y="1436914"/>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react">
            <a:extLst>
              <a:ext uri="{FF2B5EF4-FFF2-40B4-BE49-F238E27FC236}">
                <a16:creationId xmlns:a16="http://schemas.microsoft.com/office/drawing/2014/main" id="{D9DF1C2D-81CC-4070-8E97-8DC14621D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961" y="1246909"/>
            <a:ext cx="4315039" cy="30493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vue">
            <a:extLst>
              <a:ext uri="{FF2B5EF4-FFF2-40B4-BE49-F238E27FC236}">
                <a16:creationId xmlns:a16="http://schemas.microsoft.com/office/drawing/2014/main" id="{56BF2E93-D2E5-4425-B470-FB29D71E8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8558" y="4675038"/>
            <a:ext cx="1721782" cy="149209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thymeleaf">
            <a:extLst>
              <a:ext uri="{FF2B5EF4-FFF2-40B4-BE49-F238E27FC236}">
                <a16:creationId xmlns:a16="http://schemas.microsoft.com/office/drawing/2014/main" id="{D17DB654-1DE6-484F-9E81-F807C87986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6518" y="4379799"/>
            <a:ext cx="1968558" cy="1972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961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90C7-76D0-4BC8-B1CA-29FD0A5C6D88}"/>
              </a:ext>
            </a:extLst>
          </p:cNvPr>
          <p:cNvSpPr>
            <a:spLocks noGrp="1"/>
          </p:cNvSpPr>
          <p:nvPr>
            <p:ph type="title"/>
          </p:nvPr>
        </p:nvSpPr>
        <p:spPr/>
        <p:txBody>
          <a:bodyPr>
            <a:normAutofit fontScale="90000"/>
          </a:bodyPr>
          <a:lstStyle/>
          <a:p>
            <a:r>
              <a:rPr lang="en-US" dirty="0"/>
              <a:t>Why are JSP/JSF/Angular/React front end?</a:t>
            </a:r>
          </a:p>
        </p:txBody>
      </p:sp>
      <p:sp>
        <p:nvSpPr>
          <p:cNvPr id="3" name="Content Placeholder 2">
            <a:extLst>
              <a:ext uri="{FF2B5EF4-FFF2-40B4-BE49-F238E27FC236}">
                <a16:creationId xmlns:a16="http://schemas.microsoft.com/office/drawing/2014/main" id="{14AC8B79-11D2-4561-B1A8-72E4D3645E66}"/>
              </a:ext>
            </a:extLst>
          </p:cNvPr>
          <p:cNvSpPr>
            <a:spLocks noGrp="1"/>
          </p:cNvSpPr>
          <p:nvPr>
            <p:ph idx="1"/>
          </p:nvPr>
        </p:nvSpPr>
        <p:spPr/>
        <p:txBody>
          <a:bodyPr>
            <a:normAutofit/>
          </a:bodyPr>
          <a:lstStyle/>
          <a:p>
            <a:r>
              <a:rPr lang="en-US" dirty="0"/>
              <a:t>Produce JavaScript</a:t>
            </a:r>
          </a:p>
          <a:p>
            <a:endParaRPr lang="en-US" dirty="0"/>
          </a:p>
          <a:p>
            <a:r>
              <a:rPr lang="en-US" dirty="0" err="1"/>
              <a:t>JavaEE</a:t>
            </a:r>
            <a:r>
              <a:rPr lang="en-US" dirty="0"/>
              <a:t> Server:</a:t>
            </a:r>
          </a:p>
          <a:p>
            <a:pPr lvl="1"/>
            <a:r>
              <a:rPr lang="en-US" dirty="0"/>
              <a:t>Receives request</a:t>
            </a:r>
          </a:p>
          <a:p>
            <a:pPr lvl="1"/>
            <a:r>
              <a:rPr lang="en-US" dirty="0"/>
              <a:t>Processes JSP/JSF and generates appropriate JavaScript</a:t>
            </a:r>
          </a:p>
          <a:p>
            <a:endParaRPr lang="en-US" dirty="0"/>
          </a:p>
          <a:p>
            <a:r>
              <a:rPr lang="en-US" dirty="0"/>
              <a:t>Why?</a:t>
            </a:r>
          </a:p>
          <a:p>
            <a:pPr lvl="1"/>
            <a:r>
              <a:rPr lang="en-US" dirty="0"/>
              <a:t>browsers have no idea what JSP &amp; JSF are</a:t>
            </a:r>
          </a:p>
          <a:p>
            <a:endParaRPr lang="en-US" dirty="0"/>
          </a:p>
        </p:txBody>
      </p:sp>
      <p:pic>
        <p:nvPicPr>
          <p:cNvPr id="4" name="Picture 1">
            <a:extLst>
              <a:ext uri="{FF2B5EF4-FFF2-40B4-BE49-F238E27FC236}">
                <a16:creationId xmlns:a16="http://schemas.microsoft.com/office/drawing/2014/main" id="{296D9463-E6A0-4C26-8FE4-959B49C5F5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10694" y="3830797"/>
            <a:ext cx="15525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91797F2C-940C-4E14-A1B5-B06669689C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39493" y="3830797"/>
            <a:ext cx="183673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6229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4B6D5-D09D-440C-9059-6D8A24C4EA2C}"/>
              </a:ext>
            </a:extLst>
          </p:cNvPr>
          <p:cNvSpPr>
            <a:spLocks noGrp="1"/>
          </p:cNvSpPr>
          <p:nvPr>
            <p:ph type="title"/>
          </p:nvPr>
        </p:nvSpPr>
        <p:spPr/>
        <p:txBody>
          <a:bodyPr>
            <a:normAutofit fontScale="90000"/>
          </a:bodyPr>
          <a:lstStyle/>
          <a:p>
            <a:r>
              <a:rPr lang="en-US" dirty="0"/>
              <a:t>So what are front-end templating libraries about?</a:t>
            </a:r>
          </a:p>
        </p:txBody>
      </p:sp>
      <p:sp>
        <p:nvSpPr>
          <p:cNvPr id="3" name="Content Placeholder 2">
            <a:extLst>
              <a:ext uri="{FF2B5EF4-FFF2-40B4-BE49-F238E27FC236}">
                <a16:creationId xmlns:a16="http://schemas.microsoft.com/office/drawing/2014/main" id="{0520F769-D25B-425C-BD4B-829C097CF3EB}"/>
              </a:ext>
            </a:extLst>
          </p:cNvPr>
          <p:cNvSpPr>
            <a:spLocks noGrp="1"/>
          </p:cNvSpPr>
          <p:nvPr>
            <p:ph idx="1"/>
          </p:nvPr>
        </p:nvSpPr>
        <p:spPr/>
        <p:txBody>
          <a:bodyPr>
            <a:normAutofit lnSpcReduction="10000"/>
          </a:bodyPr>
          <a:lstStyle/>
          <a:p>
            <a:r>
              <a:rPr lang="en-US" dirty="0"/>
              <a:t>Asynchronous interfacing with back-end code</a:t>
            </a:r>
          </a:p>
          <a:p>
            <a:pPr lvl="1"/>
            <a:r>
              <a:rPr lang="en-US" dirty="0"/>
              <a:t>In response to user interactions</a:t>
            </a:r>
          </a:p>
          <a:p>
            <a:pPr lvl="1"/>
            <a:r>
              <a:rPr lang="en-US" dirty="0"/>
              <a:t>In response to timed events</a:t>
            </a:r>
          </a:p>
          <a:p>
            <a:pPr lvl="1"/>
            <a:r>
              <a:rPr lang="en-US" dirty="0"/>
              <a:t>AJAX vs. Web Sockets</a:t>
            </a:r>
          </a:p>
          <a:p>
            <a:endParaRPr lang="en-US" dirty="0"/>
          </a:p>
          <a:p>
            <a:r>
              <a:rPr lang="en-US" dirty="0"/>
              <a:t>Rendering</a:t>
            </a:r>
          </a:p>
          <a:p>
            <a:endParaRPr lang="en-US" dirty="0"/>
          </a:p>
          <a:p>
            <a:r>
              <a:rPr lang="en-US" dirty="0"/>
              <a:t>Interactivity</a:t>
            </a:r>
          </a:p>
          <a:p>
            <a:endParaRPr lang="en-US" dirty="0"/>
          </a:p>
          <a:p>
            <a:r>
              <a:rPr lang="en-US" dirty="0" err="1"/>
              <a:t>Widgits</a:t>
            </a:r>
            <a:endParaRPr lang="en-US" dirty="0"/>
          </a:p>
          <a:p>
            <a:endParaRPr lang="en-US" dirty="0"/>
          </a:p>
          <a:p>
            <a:endParaRPr lang="en-US" dirty="0"/>
          </a:p>
        </p:txBody>
      </p:sp>
      <p:pic>
        <p:nvPicPr>
          <p:cNvPr id="4" name="Picture 2">
            <a:extLst>
              <a:ext uri="{FF2B5EF4-FFF2-40B4-BE49-F238E27FC236}">
                <a16:creationId xmlns:a16="http://schemas.microsoft.com/office/drawing/2014/main" id="{A8EE62F4-F1FA-4E31-958E-F267CA91AC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748089"/>
            <a:ext cx="411480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5772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0308-CC6F-44E6-9C5C-F33DE62F1B08}"/>
              </a:ext>
            </a:extLst>
          </p:cNvPr>
          <p:cNvSpPr>
            <a:spLocks noGrp="1"/>
          </p:cNvSpPr>
          <p:nvPr>
            <p:ph type="title"/>
          </p:nvPr>
        </p:nvSpPr>
        <p:spPr/>
        <p:txBody>
          <a:bodyPr>
            <a:normAutofit fontScale="90000"/>
          </a:bodyPr>
          <a:lstStyle/>
          <a:p>
            <a:r>
              <a:rPr lang="en-US" dirty="0"/>
              <a:t>HTML</a:t>
            </a:r>
          </a:p>
        </p:txBody>
      </p:sp>
      <p:pic>
        <p:nvPicPr>
          <p:cNvPr id="4" name="Picture 5" descr="Image result for html skeleton">
            <a:extLst>
              <a:ext uri="{FF2B5EF4-FFF2-40B4-BE49-F238E27FC236}">
                <a16:creationId xmlns:a16="http://schemas.microsoft.com/office/drawing/2014/main" id="{EB25BA00-51CB-4B19-9DB0-6FB8EEA89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1600200"/>
            <a:ext cx="67849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0110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7EC6-51C9-40A5-961A-0D7D4223DCC0}"/>
              </a:ext>
            </a:extLst>
          </p:cNvPr>
          <p:cNvSpPr>
            <a:spLocks noGrp="1"/>
          </p:cNvSpPr>
          <p:nvPr>
            <p:ph type="title"/>
          </p:nvPr>
        </p:nvSpPr>
        <p:spPr/>
        <p:txBody>
          <a:bodyPr>
            <a:normAutofit fontScale="90000"/>
          </a:bodyPr>
          <a:lstStyle/>
          <a:p>
            <a:r>
              <a:rPr lang="en-US" dirty="0"/>
              <a:t>JSP Templating</a:t>
            </a:r>
          </a:p>
        </p:txBody>
      </p:sp>
      <p:pic>
        <p:nvPicPr>
          <p:cNvPr id="4" name="Picture 5" descr="Image result for java server page basic">
            <a:extLst>
              <a:ext uri="{FF2B5EF4-FFF2-40B4-BE49-F238E27FC236}">
                <a16:creationId xmlns:a16="http://schemas.microsoft.com/office/drawing/2014/main" id="{E2A53977-A1A3-45BE-8B9B-CBAF8CE81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2323" y="916062"/>
            <a:ext cx="51435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1265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48BF3-C076-4FFF-94B4-33E8C4398340}"/>
              </a:ext>
            </a:extLst>
          </p:cNvPr>
          <p:cNvSpPr>
            <a:spLocks noGrp="1"/>
          </p:cNvSpPr>
          <p:nvPr>
            <p:ph type="title"/>
          </p:nvPr>
        </p:nvSpPr>
        <p:spPr/>
        <p:txBody>
          <a:bodyPr>
            <a:normAutofit fontScale="90000"/>
          </a:bodyPr>
          <a:lstStyle/>
          <a:p>
            <a:r>
              <a:rPr lang="en-US" dirty="0"/>
              <a:t>JSF Templating</a:t>
            </a:r>
          </a:p>
        </p:txBody>
      </p:sp>
      <p:pic>
        <p:nvPicPr>
          <p:cNvPr id="4" name="Picture 5" descr="Image result for java server page">
            <a:extLst>
              <a:ext uri="{FF2B5EF4-FFF2-40B4-BE49-F238E27FC236}">
                <a16:creationId xmlns:a16="http://schemas.microsoft.com/office/drawing/2014/main" id="{B8CB7ED4-7217-4099-9C9F-F0B769731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8411" y="1328737"/>
            <a:ext cx="598170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2702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98F3-D8DF-4E7E-A0B7-F3E976128C6E}"/>
              </a:ext>
            </a:extLst>
          </p:cNvPr>
          <p:cNvSpPr>
            <a:spLocks noGrp="1"/>
          </p:cNvSpPr>
          <p:nvPr>
            <p:ph type="title"/>
          </p:nvPr>
        </p:nvSpPr>
        <p:spPr>
          <a:xfrm>
            <a:off x="931849" y="149224"/>
            <a:ext cx="9720072" cy="661693"/>
          </a:xfrm>
        </p:spPr>
        <p:txBody>
          <a:bodyPr>
            <a:normAutofit fontScale="90000"/>
          </a:bodyPr>
          <a:lstStyle/>
          <a:p>
            <a:r>
              <a:rPr lang="en-US" dirty="0"/>
              <a:t>Angular Templating</a:t>
            </a:r>
          </a:p>
        </p:txBody>
      </p:sp>
      <p:sp>
        <p:nvSpPr>
          <p:cNvPr id="4" name="Text Box 2">
            <a:extLst>
              <a:ext uri="{FF2B5EF4-FFF2-40B4-BE49-F238E27FC236}">
                <a16:creationId xmlns:a16="http://schemas.microsoft.com/office/drawing/2014/main" id="{F00A2660-C898-4E05-8E18-03F3FBFCF7FE}"/>
              </a:ext>
            </a:extLst>
          </p:cNvPr>
          <p:cNvSpPr txBox="1">
            <a:spLocks noChangeArrowheads="1"/>
          </p:cNvSpPr>
          <p:nvPr/>
        </p:nvSpPr>
        <p:spPr bwMode="auto">
          <a:xfrm>
            <a:off x="1828800" y="838201"/>
            <a:ext cx="8534400" cy="587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b="1">
                <a:solidFill>
                  <a:schemeClr val="bg1"/>
                </a:solidFill>
                <a:latin typeface="Courier New" panose="02070309020205020404" pitchFamily="49" charset="0"/>
                <a:ea typeface="Microsoft YaHei" panose="020B0503020204020204" pitchFamily="34" charset="-122"/>
              </a:defRPr>
            </a:lvl1pPr>
            <a:lvl2pPr marL="741363" indent="-28098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b="1">
                <a:solidFill>
                  <a:schemeClr val="bg1"/>
                </a:solidFill>
                <a:latin typeface="Courier New" panose="02070309020205020404" pitchFamily="49" charset="0"/>
                <a:ea typeface="Microsoft YaHei" panose="020B0503020204020204" pitchFamily="34" charset="-122"/>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b="1">
                <a:solidFill>
                  <a:schemeClr val="bg1"/>
                </a:solidFill>
                <a:latin typeface="Courier New" panose="02070309020205020404" pitchFamily="49" charset="0"/>
                <a:ea typeface="Microsoft YaHei" panose="020B0503020204020204" pitchFamily="34" charset="-122"/>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b="1">
                <a:solidFill>
                  <a:schemeClr val="bg1"/>
                </a:solidFill>
                <a:latin typeface="Courier New" panose="02070309020205020404" pitchFamily="49" charset="0"/>
                <a:ea typeface="Microsoft YaHei" panose="020B0503020204020204" pitchFamily="34" charset="-122"/>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b="1">
                <a:solidFill>
                  <a:schemeClr val="bg1"/>
                </a:solidFill>
                <a:latin typeface="Courier New" panose="02070309020205020404" pitchFamily="49" charset="0"/>
                <a:ea typeface="Microsoft YaHei" panose="020B0503020204020204" pitchFamily="34" charset="-122"/>
              </a:defRPr>
            </a:lvl5pPr>
            <a:lvl6pPr marL="2514600" indent="-228600" defTabSz="457200" eaLnBrk="0" fontAlgn="base" hangingPunct="0">
              <a:spcBef>
                <a:spcPct val="0"/>
              </a:spcBef>
              <a:spcAft>
                <a:spcPct val="0"/>
              </a:spcAft>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b="1">
                <a:solidFill>
                  <a:schemeClr val="bg1"/>
                </a:solidFill>
                <a:latin typeface="Courier New" panose="02070309020205020404" pitchFamily="49" charset="0"/>
                <a:ea typeface="Microsoft YaHei" panose="020B0503020204020204" pitchFamily="34" charset="-122"/>
              </a:defRPr>
            </a:lvl6pPr>
            <a:lvl7pPr marL="2971800" indent="-228600" defTabSz="457200" eaLnBrk="0" fontAlgn="base" hangingPunct="0">
              <a:spcBef>
                <a:spcPct val="0"/>
              </a:spcBef>
              <a:spcAft>
                <a:spcPct val="0"/>
              </a:spcAft>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b="1">
                <a:solidFill>
                  <a:schemeClr val="bg1"/>
                </a:solidFill>
                <a:latin typeface="Courier New" panose="02070309020205020404" pitchFamily="49" charset="0"/>
                <a:ea typeface="Microsoft YaHei" panose="020B0503020204020204" pitchFamily="34" charset="-122"/>
              </a:defRPr>
            </a:lvl7pPr>
            <a:lvl8pPr marL="3429000" indent="-228600" defTabSz="457200" eaLnBrk="0" fontAlgn="base" hangingPunct="0">
              <a:spcBef>
                <a:spcPct val="0"/>
              </a:spcBef>
              <a:spcAft>
                <a:spcPct val="0"/>
              </a:spcAft>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b="1">
                <a:solidFill>
                  <a:schemeClr val="bg1"/>
                </a:solidFill>
                <a:latin typeface="Courier New" panose="02070309020205020404" pitchFamily="49" charset="0"/>
                <a:ea typeface="Microsoft YaHei" panose="020B0503020204020204" pitchFamily="34" charset="-122"/>
              </a:defRPr>
            </a:lvl8pPr>
            <a:lvl9pPr marL="3886200" indent="-228600" defTabSz="457200" eaLnBrk="0" fontAlgn="base" hangingPunct="0">
              <a:spcBef>
                <a:spcPct val="0"/>
              </a:spcBef>
              <a:spcAft>
                <a:spcPct val="0"/>
              </a:spcAft>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b="1">
                <a:solidFill>
                  <a:schemeClr val="bg1"/>
                </a:solidFill>
                <a:latin typeface="Courier New" panose="02070309020205020404" pitchFamily="49" charset="0"/>
                <a:ea typeface="Microsoft YaHei" panose="020B0503020204020204" pitchFamily="34" charset="-122"/>
              </a:defRPr>
            </a:lvl9pPr>
          </a:lstStyle>
          <a:p>
            <a:pPr>
              <a:spcBef>
                <a:spcPts val="800"/>
              </a:spcBef>
              <a:buClr>
                <a:srgbClr val="000000"/>
              </a:buClr>
              <a:buSzPct val="100000"/>
            </a:pPr>
            <a:r>
              <a:rPr lang="en-US" altLang="en-US" dirty="0">
                <a:solidFill>
                  <a:schemeClr val="tx1"/>
                </a:solidFill>
                <a:cs typeface="Courier New" panose="02070309020205020404" pitchFamily="49" charset="0"/>
              </a:rPr>
              <a:t>&lt;div ng-app="</a:t>
            </a:r>
            <a:r>
              <a:rPr lang="en-US" altLang="en-US" dirty="0" err="1">
                <a:solidFill>
                  <a:schemeClr val="tx1"/>
                </a:solidFill>
                <a:cs typeface="Courier New" panose="02070309020205020404" pitchFamily="49" charset="0"/>
              </a:rPr>
              <a:t>myApp</a:t>
            </a:r>
            <a:r>
              <a:rPr lang="en-US" altLang="en-US" dirty="0">
                <a:solidFill>
                  <a:schemeClr val="tx1"/>
                </a:solidFill>
                <a:cs typeface="Courier New" panose="02070309020205020404" pitchFamily="49" charset="0"/>
              </a:rPr>
              <a:t>" ng-controller="</a:t>
            </a:r>
            <a:r>
              <a:rPr lang="en-US" altLang="en-US" dirty="0" err="1">
                <a:solidFill>
                  <a:schemeClr val="tx1"/>
                </a:solidFill>
                <a:cs typeface="Courier New" panose="02070309020205020404" pitchFamily="49" charset="0"/>
              </a:rPr>
              <a:t>customersCtrl</a:t>
            </a:r>
            <a:r>
              <a:rPr lang="en-US" altLang="en-US" dirty="0">
                <a:solidFill>
                  <a:schemeClr val="tx1"/>
                </a:solidFill>
                <a:cs typeface="Courier New" panose="02070309020205020404" pitchFamily="49" charset="0"/>
              </a:rPr>
              <a:t>"&gt; </a:t>
            </a:r>
          </a:p>
          <a:p>
            <a:pPr>
              <a:spcBef>
                <a:spcPts val="800"/>
              </a:spcBef>
              <a:buClr>
                <a:srgbClr val="000000"/>
              </a:buClr>
              <a:buSzPct val="100000"/>
            </a:pPr>
            <a:r>
              <a:rPr lang="en-US" altLang="en-US" dirty="0">
                <a:solidFill>
                  <a:schemeClr val="tx1"/>
                </a:solidFill>
                <a:cs typeface="Courier New" panose="02070309020205020404" pitchFamily="49" charset="0"/>
              </a:rPr>
              <a:t> &lt;table&gt;</a:t>
            </a:r>
          </a:p>
          <a:p>
            <a:pPr>
              <a:spcBef>
                <a:spcPts val="800"/>
              </a:spcBef>
              <a:buClr>
                <a:srgbClr val="000000"/>
              </a:buClr>
              <a:buSzPct val="100000"/>
            </a:pPr>
            <a:r>
              <a:rPr lang="en-US" altLang="en-US" dirty="0">
                <a:solidFill>
                  <a:schemeClr val="tx1"/>
                </a:solidFill>
                <a:cs typeface="Courier New" panose="02070309020205020404" pitchFamily="49" charset="0"/>
              </a:rPr>
              <a:t>  &lt;tr ng-repeat="x in names"&gt;</a:t>
            </a:r>
          </a:p>
          <a:p>
            <a:pPr>
              <a:spcBef>
                <a:spcPts val="800"/>
              </a:spcBef>
              <a:buClr>
                <a:srgbClr val="000000"/>
              </a:buClr>
              <a:buSzPct val="100000"/>
            </a:pPr>
            <a:r>
              <a:rPr lang="en-US" altLang="en-US" dirty="0">
                <a:solidFill>
                  <a:schemeClr val="tx1"/>
                </a:solidFill>
                <a:cs typeface="Courier New" panose="02070309020205020404" pitchFamily="49" charset="0"/>
              </a:rPr>
              <a:t>   &lt;td&gt;{{ </a:t>
            </a:r>
            <a:r>
              <a:rPr lang="en-US" altLang="en-US" dirty="0" err="1">
                <a:solidFill>
                  <a:schemeClr val="tx1"/>
                </a:solidFill>
                <a:cs typeface="Courier New" panose="02070309020205020404" pitchFamily="49" charset="0"/>
              </a:rPr>
              <a:t>x.Name</a:t>
            </a:r>
            <a:r>
              <a:rPr lang="en-US" altLang="en-US" dirty="0">
                <a:solidFill>
                  <a:schemeClr val="tx1"/>
                </a:solidFill>
                <a:cs typeface="Courier New" panose="02070309020205020404" pitchFamily="49" charset="0"/>
              </a:rPr>
              <a:t> }}&lt;/td&gt;</a:t>
            </a:r>
          </a:p>
          <a:p>
            <a:pPr>
              <a:spcBef>
                <a:spcPts val="800"/>
              </a:spcBef>
              <a:buClr>
                <a:srgbClr val="000000"/>
              </a:buClr>
              <a:buSzPct val="100000"/>
            </a:pPr>
            <a:r>
              <a:rPr lang="en-US" altLang="en-US" dirty="0">
                <a:solidFill>
                  <a:schemeClr val="tx1"/>
                </a:solidFill>
                <a:cs typeface="Courier New" panose="02070309020205020404" pitchFamily="49" charset="0"/>
              </a:rPr>
              <a:t>   &lt;td&gt;{{ </a:t>
            </a:r>
            <a:r>
              <a:rPr lang="en-US" altLang="en-US" dirty="0" err="1">
                <a:solidFill>
                  <a:schemeClr val="tx1"/>
                </a:solidFill>
                <a:cs typeface="Courier New" panose="02070309020205020404" pitchFamily="49" charset="0"/>
              </a:rPr>
              <a:t>x.Country</a:t>
            </a:r>
            <a:r>
              <a:rPr lang="en-US" altLang="en-US" dirty="0">
                <a:solidFill>
                  <a:schemeClr val="tx1"/>
                </a:solidFill>
                <a:cs typeface="Courier New" panose="02070309020205020404" pitchFamily="49" charset="0"/>
              </a:rPr>
              <a:t> }}&lt;/td&gt;</a:t>
            </a:r>
          </a:p>
          <a:p>
            <a:pPr>
              <a:spcBef>
                <a:spcPts val="800"/>
              </a:spcBef>
              <a:buClr>
                <a:srgbClr val="000000"/>
              </a:buClr>
              <a:buSzPct val="100000"/>
            </a:pPr>
            <a:r>
              <a:rPr lang="en-US" altLang="en-US" dirty="0">
                <a:solidFill>
                  <a:schemeClr val="tx1"/>
                </a:solidFill>
                <a:cs typeface="Courier New" panose="02070309020205020404" pitchFamily="49" charset="0"/>
              </a:rPr>
              <a:t>  &lt;/tr&gt;</a:t>
            </a:r>
          </a:p>
          <a:p>
            <a:pPr>
              <a:spcBef>
                <a:spcPts val="800"/>
              </a:spcBef>
              <a:buClr>
                <a:srgbClr val="000000"/>
              </a:buClr>
              <a:buSzPct val="100000"/>
            </a:pPr>
            <a:r>
              <a:rPr lang="en-US" altLang="en-US" dirty="0">
                <a:solidFill>
                  <a:schemeClr val="tx1"/>
                </a:solidFill>
                <a:cs typeface="Courier New" panose="02070309020205020404" pitchFamily="49" charset="0"/>
              </a:rPr>
              <a:t> &lt;/table&gt;</a:t>
            </a:r>
          </a:p>
          <a:p>
            <a:pPr>
              <a:spcBef>
                <a:spcPts val="800"/>
              </a:spcBef>
              <a:buClr>
                <a:srgbClr val="000000"/>
              </a:buClr>
              <a:buSzPct val="100000"/>
            </a:pPr>
            <a:r>
              <a:rPr lang="en-US" altLang="en-US" dirty="0">
                <a:solidFill>
                  <a:schemeClr val="tx1"/>
                </a:solidFill>
                <a:cs typeface="Courier New" panose="02070309020205020404" pitchFamily="49" charset="0"/>
              </a:rPr>
              <a:t>&lt;/div&gt;</a:t>
            </a:r>
          </a:p>
          <a:p>
            <a:pPr>
              <a:spcBef>
                <a:spcPts val="800"/>
              </a:spcBef>
              <a:buClr>
                <a:srgbClr val="000000"/>
              </a:buClr>
              <a:buSzPct val="100000"/>
            </a:pPr>
            <a:r>
              <a:rPr lang="en-US" altLang="en-US" dirty="0">
                <a:solidFill>
                  <a:schemeClr val="tx1"/>
                </a:solidFill>
                <a:cs typeface="Courier New" panose="02070309020205020404" pitchFamily="49" charset="0"/>
              </a:rPr>
              <a:t>&lt;script&gt;</a:t>
            </a:r>
          </a:p>
          <a:p>
            <a:pPr>
              <a:spcBef>
                <a:spcPts val="800"/>
              </a:spcBef>
              <a:buClr>
                <a:srgbClr val="000000"/>
              </a:buClr>
              <a:buSzPct val="100000"/>
            </a:pPr>
            <a:r>
              <a:rPr lang="en-US" altLang="en-US" dirty="0">
                <a:solidFill>
                  <a:schemeClr val="tx1"/>
                </a:solidFill>
                <a:cs typeface="Courier New" panose="02070309020205020404" pitchFamily="49" charset="0"/>
              </a:rPr>
              <a:t> var app = </a:t>
            </a:r>
            <a:r>
              <a:rPr lang="en-US" altLang="en-US" dirty="0" err="1">
                <a:solidFill>
                  <a:schemeClr val="tx1"/>
                </a:solidFill>
                <a:cs typeface="Courier New" panose="02070309020205020404" pitchFamily="49" charset="0"/>
              </a:rPr>
              <a:t>angular.module</a:t>
            </a:r>
            <a:r>
              <a:rPr lang="en-US" altLang="en-US" dirty="0">
                <a:solidFill>
                  <a:schemeClr val="tx1"/>
                </a:solidFill>
                <a:cs typeface="Courier New" panose="02070309020205020404" pitchFamily="49" charset="0"/>
              </a:rPr>
              <a:t>('</a:t>
            </a:r>
            <a:r>
              <a:rPr lang="en-US" altLang="en-US" dirty="0" err="1">
                <a:solidFill>
                  <a:schemeClr val="tx1"/>
                </a:solidFill>
                <a:cs typeface="Courier New" panose="02070309020205020404" pitchFamily="49" charset="0"/>
              </a:rPr>
              <a:t>myApp</a:t>
            </a:r>
            <a:r>
              <a:rPr lang="en-US" altLang="en-US" dirty="0">
                <a:solidFill>
                  <a:schemeClr val="tx1"/>
                </a:solidFill>
                <a:cs typeface="Courier New" panose="02070309020205020404" pitchFamily="49" charset="0"/>
              </a:rPr>
              <a:t>', []);</a:t>
            </a:r>
          </a:p>
          <a:p>
            <a:pPr>
              <a:spcBef>
                <a:spcPts val="800"/>
              </a:spcBef>
              <a:buClr>
                <a:srgbClr val="000000"/>
              </a:buClr>
              <a:buSzPct val="100000"/>
            </a:pPr>
            <a:r>
              <a:rPr lang="en-US" altLang="en-US" dirty="0">
                <a:solidFill>
                  <a:schemeClr val="tx1"/>
                </a:solidFill>
                <a:cs typeface="Courier New" panose="02070309020205020404" pitchFamily="49" charset="0"/>
              </a:rPr>
              <a:t> </a:t>
            </a:r>
            <a:r>
              <a:rPr lang="en-US" altLang="en-US" dirty="0" err="1">
                <a:solidFill>
                  <a:schemeClr val="tx1"/>
                </a:solidFill>
                <a:cs typeface="Courier New" panose="02070309020205020404" pitchFamily="49" charset="0"/>
              </a:rPr>
              <a:t>app.controller</a:t>
            </a:r>
            <a:r>
              <a:rPr lang="en-US" altLang="en-US" dirty="0">
                <a:solidFill>
                  <a:schemeClr val="tx1"/>
                </a:solidFill>
                <a:cs typeface="Courier New" panose="02070309020205020404" pitchFamily="49" charset="0"/>
              </a:rPr>
              <a:t>('</a:t>
            </a:r>
            <a:r>
              <a:rPr lang="en-US" altLang="en-US" dirty="0" err="1">
                <a:solidFill>
                  <a:schemeClr val="tx1"/>
                </a:solidFill>
                <a:cs typeface="Courier New" panose="02070309020205020404" pitchFamily="49" charset="0"/>
              </a:rPr>
              <a:t>customersCtrl</a:t>
            </a:r>
            <a:r>
              <a:rPr lang="en-US" altLang="en-US" dirty="0">
                <a:solidFill>
                  <a:schemeClr val="tx1"/>
                </a:solidFill>
                <a:cs typeface="Courier New" panose="02070309020205020404" pitchFamily="49" charset="0"/>
              </a:rPr>
              <a:t>', function($scope, $http) {</a:t>
            </a:r>
          </a:p>
          <a:p>
            <a:pPr>
              <a:spcBef>
                <a:spcPts val="800"/>
              </a:spcBef>
              <a:buClr>
                <a:srgbClr val="000000"/>
              </a:buClr>
              <a:buSzPct val="100000"/>
            </a:pPr>
            <a:r>
              <a:rPr lang="en-US" altLang="en-US" dirty="0">
                <a:solidFill>
                  <a:schemeClr val="tx1"/>
                </a:solidFill>
                <a:cs typeface="Courier New" panose="02070309020205020404" pitchFamily="49" charset="0"/>
              </a:rPr>
              <a:t>  $</a:t>
            </a:r>
            <a:r>
              <a:rPr lang="en-US" altLang="en-US" dirty="0" err="1">
                <a:solidFill>
                  <a:schemeClr val="tx1"/>
                </a:solidFill>
                <a:cs typeface="Courier New" panose="02070309020205020404" pitchFamily="49" charset="0"/>
              </a:rPr>
              <a:t>http.get</a:t>
            </a:r>
            <a:r>
              <a:rPr lang="en-US" altLang="en-US" dirty="0">
                <a:solidFill>
                  <a:schemeClr val="tx1"/>
                </a:solidFill>
                <a:cs typeface="Courier New" panose="02070309020205020404" pitchFamily="49" charset="0"/>
              </a:rPr>
              <a:t>("http://www.w3schools.com/angular/ex_mysql.php")</a:t>
            </a:r>
            <a:br>
              <a:rPr lang="en-US" altLang="en-US" dirty="0">
                <a:solidFill>
                  <a:schemeClr val="tx1"/>
                </a:solidFill>
                <a:cs typeface="Courier New" panose="02070309020205020404" pitchFamily="49" charset="0"/>
              </a:rPr>
            </a:br>
            <a:r>
              <a:rPr lang="en-US" altLang="en-US" dirty="0">
                <a:solidFill>
                  <a:schemeClr val="tx1"/>
                </a:solidFill>
                <a:cs typeface="Courier New" panose="02070309020205020404" pitchFamily="49" charset="0"/>
              </a:rPr>
              <a:t>    .then(function (response) {</a:t>
            </a:r>
          </a:p>
          <a:p>
            <a:pPr>
              <a:spcBef>
                <a:spcPts val="800"/>
              </a:spcBef>
              <a:buClr>
                <a:srgbClr val="000000"/>
              </a:buClr>
              <a:buSzPct val="100000"/>
            </a:pPr>
            <a:r>
              <a:rPr lang="en-US" altLang="en-US" dirty="0">
                <a:solidFill>
                  <a:schemeClr val="tx1"/>
                </a:solidFill>
                <a:cs typeface="Courier New" panose="02070309020205020404" pitchFamily="49" charset="0"/>
              </a:rPr>
              <a:t>    $</a:t>
            </a:r>
            <a:r>
              <a:rPr lang="en-US" altLang="en-US" dirty="0" err="1">
                <a:solidFill>
                  <a:schemeClr val="tx1"/>
                </a:solidFill>
                <a:cs typeface="Courier New" panose="02070309020205020404" pitchFamily="49" charset="0"/>
              </a:rPr>
              <a:t>scope.names</a:t>
            </a:r>
            <a:r>
              <a:rPr lang="en-US" altLang="en-US" dirty="0">
                <a:solidFill>
                  <a:schemeClr val="tx1"/>
                </a:solidFill>
                <a:cs typeface="Courier New" panose="02070309020205020404" pitchFamily="49" charset="0"/>
              </a:rPr>
              <a:t> = </a:t>
            </a:r>
            <a:r>
              <a:rPr lang="en-US" altLang="en-US" dirty="0" err="1">
                <a:solidFill>
                  <a:schemeClr val="tx1"/>
                </a:solidFill>
                <a:cs typeface="Courier New" panose="02070309020205020404" pitchFamily="49" charset="0"/>
              </a:rPr>
              <a:t>response.data.records</a:t>
            </a:r>
            <a:r>
              <a:rPr lang="en-US" altLang="en-US" dirty="0">
                <a:solidFill>
                  <a:schemeClr val="tx1"/>
                </a:solidFill>
                <a:cs typeface="Courier New" panose="02070309020205020404" pitchFamily="49" charset="0"/>
              </a:rPr>
              <a:t>;});</a:t>
            </a:r>
            <a:br>
              <a:rPr lang="en-US" altLang="en-US" dirty="0">
                <a:solidFill>
                  <a:schemeClr val="tx1"/>
                </a:solidFill>
                <a:cs typeface="Courier New" panose="02070309020205020404" pitchFamily="49" charset="0"/>
              </a:rPr>
            </a:br>
            <a:r>
              <a:rPr lang="en-US" altLang="en-US" dirty="0">
                <a:solidFill>
                  <a:schemeClr val="tx1"/>
                </a:solidFill>
                <a:cs typeface="Courier New" panose="02070309020205020404" pitchFamily="49" charset="0"/>
              </a:rPr>
              <a:t>  });</a:t>
            </a:r>
            <a:br>
              <a:rPr lang="en-US" altLang="en-US" dirty="0">
                <a:solidFill>
                  <a:schemeClr val="tx1"/>
                </a:solidFill>
                <a:cs typeface="Courier New" panose="02070309020205020404" pitchFamily="49" charset="0"/>
              </a:rPr>
            </a:br>
            <a:r>
              <a:rPr lang="en-US" altLang="en-US" dirty="0">
                <a:solidFill>
                  <a:schemeClr val="tx1"/>
                </a:solidFill>
                <a:cs typeface="Courier New" panose="02070309020205020404" pitchFamily="49" charset="0"/>
              </a:rPr>
              <a:t>&lt;/script&gt;</a:t>
            </a:r>
          </a:p>
          <a:p>
            <a:pPr lvl="1">
              <a:spcBef>
                <a:spcPts val="700"/>
              </a:spcBef>
              <a:buSzPct val="100000"/>
            </a:pPr>
            <a:endParaRPr lang="en-US" altLang="en-US" dirty="0">
              <a:solidFill>
                <a:schemeClr val="tx1"/>
              </a:solidFill>
              <a:cs typeface="Courier New" panose="02070309020205020404" pitchFamily="49" charset="0"/>
            </a:endParaRPr>
          </a:p>
        </p:txBody>
      </p:sp>
    </p:spTree>
    <p:extLst>
      <p:ext uri="{BB962C8B-B14F-4D97-AF65-F5344CB8AC3E}">
        <p14:creationId xmlns:p14="http://schemas.microsoft.com/office/powerpoint/2010/main" val="288132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1AC6-CC6E-4AB6-AC73-CFE42D62E112}"/>
              </a:ext>
            </a:extLst>
          </p:cNvPr>
          <p:cNvSpPr>
            <a:spLocks noGrp="1"/>
          </p:cNvSpPr>
          <p:nvPr>
            <p:ph type="title"/>
          </p:nvPr>
        </p:nvSpPr>
        <p:spPr/>
        <p:txBody>
          <a:bodyPr>
            <a:normAutofit fontScale="90000"/>
          </a:bodyPr>
          <a:lstStyle/>
          <a:p>
            <a:r>
              <a:rPr lang="en-US" dirty="0"/>
              <a:t>Web Apps Are Complicated</a:t>
            </a:r>
          </a:p>
        </p:txBody>
      </p:sp>
      <p:sp>
        <p:nvSpPr>
          <p:cNvPr id="3" name="Content Placeholder 2">
            <a:extLst>
              <a:ext uri="{FF2B5EF4-FFF2-40B4-BE49-F238E27FC236}">
                <a16:creationId xmlns:a16="http://schemas.microsoft.com/office/drawing/2014/main" id="{779C6F23-498B-48E0-AF45-5DF8D9F4183D}"/>
              </a:ext>
            </a:extLst>
          </p:cNvPr>
          <p:cNvSpPr>
            <a:spLocks noGrp="1"/>
          </p:cNvSpPr>
          <p:nvPr>
            <p:ph idx="1"/>
          </p:nvPr>
        </p:nvSpPr>
        <p:spPr/>
        <p:txBody>
          <a:bodyPr/>
          <a:lstStyle/>
          <a:p>
            <a:r>
              <a:rPr lang="en-US" dirty="0"/>
              <a:t>The good: Web standards</a:t>
            </a:r>
          </a:p>
          <a:p>
            <a:pPr lvl="1"/>
            <a:r>
              <a:rPr lang="en-US" dirty="0"/>
              <a:t>URL, HTTP, HTML5, CSS3, JavaScript, JSON, etc.</a:t>
            </a:r>
          </a:p>
          <a:p>
            <a:endParaRPr lang="en-US" dirty="0"/>
          </a:p>
          <a:p>
            <a:r>
              <a:rPr lang="en-US" dirty="0"/>
              <a:t>The bad: complexity</a:t>
            </a:r>
          </a:p>
          <a:p>
            <a:pPr lvl="1"/>
            <a:r>
              <a:rPr lang="en-US" dirty="0"/>
              <a:t>Platforms</a:t>
            </a:r>
          </a:p>
          <a:p>
            <a:pPr lvl="1"/>
            <a:r>
              <a:rPr lang="en-US" dirty="0"/>
              <a:t>Languages</a:t>
            </a:r>
          </a:p>
          <a:p>
            <a:pPr lvl="1"/>
            <a:r>
              <a:rPr lang="en-US" dirty="0"/>
              <a:t>Libraries</a:t>
            </a:r>
          </a:p>
          <a:p>
            <a:endParaRPr lang="en-US" dirty="0"/>
          </a:p>
        </p:txBody>
      </p:sp>
      <p:pic>
        <p:nvPicPr>
          <p:cNvPr id="4" name="Picture 1">
            <a:extLst>
              <a:ext uri="{FF2B5EF4-FFF2-40B4-BE49-F238E27FC236}">
                <a16:creationId xmlns:a16="http://schemas.microsoft.com/office/drawing/2014/main" id="{6B7BAE2D-538C-47DD-BB59-D3987EBF16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7001" y="2512501"/>
            <a:ext cx="5086525" cy="419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7723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06F7-4BE9-49D5-BDC9-339926A1CF86}"/>
              </a:ext>
            </a:extLst>
          </p:cNvPr>
          <p:cNvSpPr>
            <a:spLocks noGrp="1"/>
          </p:cNvSpPr>
          <p:nvPr>
            <p:ph type="title"/>
          </p:nvPr>
        </p:nvSpPr>
        <p:spPr/>
        <p:txBody>
          <a:bodyPr>
            <a:normAutofit fontScale="90000"/>
          </a:bodyPr>
          <a:lstStyle/>
          <a:p>
            <a:r>
              <a:rPr lang="en-US" dirty="0"/>
              <a:t>React</a:t>
            </a:r>
          </a:p>
        </p:txBody>
      </p:sp>
      <p:sp>
        <p:nvSpPr>
          <p:cNvPr id="3" name="Content Placeholder 2">
            <a:extLst>
              <a:ext uri="{FF2B5EF4-FFF2-40B4-BE49-F238E27FC236}">
                <a16:creationId xmlns:a16="http://schemas.microsoft.com/office/drawing/2014/main" id="{50ACA1AD-20B7-450B-925D-7A4DBC8F7050}"/>
              </a:ext>
            </a:extLst>
          </p:cNvPr>
          <p:cNvSpPr>
            <a:spLocks noGrp="1"/>
          </p:cNvSpPr>
          <p:nvPr>
            <p:ph idx="1"/>
          </p:nvPr>
        </p:nvSpPr>
        <p:spPr/>
        <p:txBody>
          <a:bodyPr>
            <a:normAutofit lnSpcReduction="10000"/>
          </a:bodyPr>
          <a:lstStyle/>
          <a:p>
            <a:r>
              <a:rPr lang="en-US" dirty="0"/>
              <a:t>Templating library created by Facebook</a:t>
            </a:r>
          </a:p>
          <a:p>
            <a:r>
              <a:rPr lang="en-US" dirty="0"/>
              <a:t>Runs on Node</a:t>
            </a:r>
          </a:p>
          <a:p>
            <a:r>
              <a:rPr lang="en-US" dirty="0"/>
              <a:t>Multiple programming styles</a:t>
            </a:r>
          </a:p>
          <a:p>
            <a:endParaRPr lang="en-US" dirty="0"/>
          </a:p>
          <a:p>
            <a:r>
              <a:rPr lang="en-US" dirty="0"/>
              <a:t>Today:</a:t>
            </a:r>
          </a:p>
          <a:p>
            <a:pPr lvl="1"/>
            <a:r>
              <a:rPr lang="en-US" dirty="0"/>
              <a:t>using class-based components (and props)</a:t>
            </a:r>
          </a:p>
          <a:p>
            <a:endParaRPr lang="en-US" dirty="0"/>
          </a:p>
          <a:p>
            <a:r>
              <a:rPr lang="en-US" dirty="0"/>
              <a:t>Next time:</a:t>
            </a:r>
          </a:p>
          <a:p>
            <a:pPr lvl="1"/>
            <a:r>
              <a:rPr lang="en-US" dirty="0"/>
              <a:t>functional components (Hooks)</a:t>
            </a:r>
          </a:p>
          <a:p>
            <a:pPr lvl="1"/>
            <a:r>
              <a:rPr lang="en-US" dirty="0"/>
              <a:t>state management (Context)</a:t>
            </a:r>
          </a:p>
        </p:txBody>
      </p:sp>
    </p:spTree>
    <p:extLst>
      <p:ext uri="{BB962C8B-B14F-4D97-AF65-F5344CB8AC3E}">
        <p14:creationId xmlns:p14="http://schemas.microsoft.com/office/powerpoint/2010/main" val="2950578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8E59-488C-4AFC-9AAF-C69313A1C83F}"/>
              </a:ext>
            </a:extLst>
          </p:cNvPr>
          <p:cNvSpPr>
            <a:spLocks noGrp="1"/>
          </p:cNvSpPr>
          <p:nvPr>
            <p:ph type="title"/>
          </p:nvPr>
        </p:nvSpPr>
        <p:spPr/>
        <p:txBody>
          <a:bodyPr>
            <a:normAutofit fontScale="90000"/>
          </a:bodyPr>
          <a:lstStyle/>
          <a:p>
            <a:r>
              <a:rPr lang="en-US" dirty="0"/>
              <a:t>React runs on Node</a:t>
            </a:r>
          </a:p>
        </p:txBody>
      </p:sp>
      <p:sp>
        <p:nvSpPr>
          <p:cNvPr id="3" name="Content Placeholder 2">
            <a:extLst>
              <a:ext uri="{FF2B5EF4-FFF2-40B4-BE49-F238E27FC236}">
                <a16:creationId xmlns:a16="http://schemas.microsoft.com/office/drawing/2014/main" id="{672E2F28-E5B2-445A-AF2A-B1886DB3394F}"/>
              </a:ext>
            </a:extLst>
          </p:cNvPr>
          <p:cNvSpPr>
            <a:spLocks noGrp="1"/>
          </p:cNvSpPr>
          <p:nvPr>
            <p:ph idx="1"/>
          </p:nvPr>
        </p:nvSpPr>
        <p:spPr/>
        <p:txBody>
          <a:bodyPr/>
          <a:lstStyle/>
          <a:p>
            <a:r>
              <a:rPr lang="en-US" dirty="0"/>
              <a:t>To make it available, start a Node server</a:t>
            </a:r>
          </a:p>
          <a:p>
            <a:endParaRPr lang="en-US" dirty="0"/>
          </a:p>
          <a:p>
            <a:r>
              <a:rPr lang="en-US" dirty="0"/>
              <a:t>From project home directory:</a:t>
            </a:r>
          </a:p>
          <a:p>
            <a:pPr lvl="1"/>
            <a:r>
              <a:rPr lang="en-US" dirty="0" err="1"/>
              <a:t>npm</a:t>
            </a:r>
            <a:r>
              <a:rPr lang="en-US" dirty="0"/>
              <a:t> start</a:t>
            </a:r>
          </a:p>
          <a:p>
            <a:pPr marL="128016" lvl="1" indent="0">
              <a:buNone/>
            </a:pPr>
            <a:r>
              <a:rPr lang="en-US" dirty="0"/>
              <a:t>OR</a:t>
            </a:r>
          </a:p>
          <a:p>
            <a:pPr lvl="1"/>
            <a:r>
              <a:rPr lang="en-US" dirty="0"/>
              <a:t>yarn start</a:t>
            </a:r>
          </a:p>
          <a:p>
            <a:endParaRPr lang="en-US" dirty="0"/>
          </a:p>
          <a:p>
            <a:r>
              <a:rPr lang="en-US" dirty="0"/>
              <a:t>Starts Web server and Node server</a:t>
            </a:r>
          </a:p>
        </p:txBody>
      </p:sp>
    </p:spTree>
    <p:extLst>
      <p:ext uri="{BB962C8B-B14F-4D97-AF65-F5344CB8AC3E}">
        <p14:creationId xmlns:p14="http://schemas.microsoft.com/office/powerpoint/2010/main" val="3442154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55A0-3D91-44D0-B92E-7F4F7539653F}"/>
              </a:ext>
            </a:extLst>
          </p:cNvPr>
          <p:cNvSpPr>
            <a:spLocks noGrp="1"/>
          </p:cNvSpPr>
          <p:nvPr>
            <p:ph type="title"/>
          </p:nvPr>
        </p:nvSpPr>
        <p:spPr>
          <a:xfrm>
            <a:off x="957016" y="149223"/>
            <a:ext cx="9720072" cy="661693"/>
          </a:xfrm>
        </p:spPr>
        <p:txBody>
          <a:bodyPr>
            <a:normAutofit fontScale="90000"/>
          </a:bodyPr>
          <a:lstStyle/>
          <a:p>
            <a:r>
              <a:rPr lang="en-US" dirty="0"/>
              <a:t>React Templating uses JSX</a:t>
            </a:r>
          </a:p>
        </p:txBody>
      </p:sp>
      <p:sp>
        <p:nvSpPr>
          <p:cNvPr id="4" name="Text Box 2">
            <a:extLst>
              <a:ext uri="{FF2B5EF4-FFF2-40B4-BE49-F238E27FC236}">
                <a16:creationId xmlns:a16="http://schemas.microsoft.com/office/drawing/2014/main" id="{E51E8B1C-D256-44B6-83CD-60B339BF1060}"/>
              </a:ext>
            </a:extLst>
          </p:cNvPr>
          <p:cNvSpPr txBox="1">
            <a:spLocks noChangeArrowheads="1"/>
          </p:cNvSpPr>
          <p:nvPr/>
        </p:nvSpPr>
        <p:spPr bwMode="auto">
          <a:xfrm>
            <a:off x="671119" y="962025"/>
            <a:ext cx="11157358" cy="5746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b="1">
                <a:solidFill>
                  <a:schemeClr val="bg1"/>
                </a:solidFill>
                <a:latin typeface="Courier New" panose="02070309020205020404" pitchFamily="49" charset="0"/>
                <a:ea typeface="Microsoft YaHei" panose="020B0503020204020204" pitchFamily="34" charset="-122"/>
              </a:defRPr>
            </a:lvl1pPr>
            <a:lvl2pPr marL="741363" indent="-28098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b="1">
                <a:solidFill>
                  <a:schemeClr val="bg1"/>
                </a:solidFill>
                <a:latin typeface="Courier New" panose="02070309020205020404" pitchFamily="49" charset="0"/>
                <a:ea typeface="Microsoft YaHei" panose="020B0503020204020204" pitchFamily="34" charset="-122"/>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b="1">
                <a:solidFill>
                  <a:schemeClr val="bg1"/>
                </a:solidFill>
                <a:latin typeface="Courier New" panose="02070309020205020404" pitchFamily="49" charset="0"/>
                <a:ea typeface="Microsoft YaHei" panose="020B0503020204020204" pitchFamily="34" charset="-122"/>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b="1">
                <a:solidFill>
                  <a:schemeClr val="bg1"/>
                </a:solidFill>
                <a:latin typeface="Courier New" panose="02070309020205020404" pitchFamily="49" charset="0"/>
                <a:ea typeface="Microsoft YaHei" panose="020B0503020204020204" pitchFamily="34" charset="-122"/>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b="1">
                <a:solidFill>
                  <a:schemeClr val="bg1"/>
                </a:solidFill>
                <a:latin typeface="Courier New" panose="02070309020205020404" pitchFamily="49" charset="0"/>
                <a:ea typeface="Microsoft YaHei" panose="020B0503020204020204" pitchFamily="34" charset="-122"/>
              </a:defRPr>
            </a:lvl5pPr>
            <a:lvl6pPr marL="2514600" indent="-228600" defTabSz="457200" eaLnBrk="0" fontAlgn="base" hangingPunct="0">
              <a:spcBef>
                <a:spcPct val="0"/>
              </a:spcBef>
              <a:spcAft>
                <a:spcPct val="0"/>
              </a:spcAft>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b="1">
                <a:solidFill>
                  <a:schemeClr val="bg1"/>
                </a:solidFill>
                <a:latin typeface="Courier New" panose="02070309020205020404" pitchFamily="49" charset="0"/>
                <a:ea typeface="Microsoft YaHei" panose="020B0503020204020204" pitchFamily="34" charset="-122"/>
              </a:defRPr>
            </a:lvl6pPr>
            <a:lvl7pPr marL="2971800" indent="-228600" defTabSz="457200" eaLnBrk="0" fontAlgn="base" hangingPunct="0">
              <a:spcBef>
                <a:spcPct val="0"/>
              </a:spcBef>
              <a:spcAft>
                <a:spcPct val="0"/>
              </a:spcAft>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b="1">
                <a:solidFill>
                  <a:schemeClr val="bg1"/>
                </a:solidFill>
                <a:latin typeface="Courier New" panose="02070309020205020404" pitchFamily="49" charset="0"/>
                <a:ea typeface="Microsoft YaHei" panose="020B0503020204020204" pitchFamily="34" charset="-122"/>
              </a:defRPr>
            </a:lvl7pPr>
            <a:lvl8pPr marL="3429000" indent="-228600" defTabSz="457200" eaLnBrk="0" fontAlgn="base" hangingPunct="0">
              <a:spcBef>
                <a:spcPct val="0"/>
              </a:spcBef>
              <a:spcAft>
                <a:spcPct val="0"/>
              </a:spcAft>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b="1">
                <a:solidFill>
                  <a:schemeClr val="bg1"/>
                </a:solidFill>
                <a:latin typeface="Courier New" panose="02070309020205020404" pitchFamily="49" charset="0"/>
                <a:ea typeface="Microsoft YaHei" panose="020B0503020204020204" pitchFamily="34" charset="-122"/>
              </a:defRPr>
            </a:lvl8pPr>
            <a:lvl9pPr marL="3886200" indent="-228600" defTabSz="457200" eaLnBrk="0" fontAlgn="base" hangingPunct="0">
              <a:spcBef>
                <a:spcPct val="0"/>
              </a:spcBef>
              <a:spcAft>
                <a:spcPct val="0"/>
              </a:spcAft>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b="1">
                <a:solidFill>
                  <a:schemeClr val="bg1"/>
                </a:solidFill>
                <a:latin typeface="Courier New" panose="02070309020205020404" pitchFamily="49" charset="0"/>
                <a:ea typeface="Microsoft YaHei" panose="020B0503020204020204" pitchFamily="34" charset="-122"/>
              </a:defRPr>
            </a:lvl9pPr>
          </a:lstStyle>
          <a:p>
            <a:pPr>
              <a:spcBef>
                <a:spcPts val="800"/>
              </a:spcBef>
              <a:buClr>
                <a:srgbClr val="000000"/>
              </a:buClr>
              <a:buSzPct val="100000"/>
            </a:pPr>
            <a:r>
              <a:rPr lang="en-US" altLang="en-US" sz="2000" dirty="0">
                <a:solidFill>
                  <a:schemeClr val="tx1"/>
                </a:solidFill>
                <a:cs typeface="Courier New" panose="02070309020205020404" pitchFamily="49" charset="0"/>
              </a:rPr>
              <a:t>import React from "react";</a:t>
            </a:r>
          </a:p>
          <a:p>
            <a:pPr>
              <a:spcBef>
                <a:spcPts val="800"/>
              </a:spcBef>
              <a:buClr>
                <a:srgbClr val="000000"/>
              </a:buClr>
              <a:buSzPct val="100000"/>
            </a:pPr>
            <a:r>
              <a:rPr lang="en-US" altLang="en-US" sz="2000" dirty="0">
                <a:solidFill>
                  <a:schemeClr val="tx1"/>
                </a:solidFill>
                <a:cs typeface="Courier New" panose="02070309020205020404" pitchFamily="49" charset="0"/>
              </a:rPr>
              <a:t>import </a:t>
            </a:r>
            <a:r>
              <a:rPr lang="en-US" altLang="en-US" sz="2000" dirty="0" err="1">
                <a:solidFill>
                  <a:schemeClr val="tx1"/>
                </a:solidFill>
                <a:cs typeface="Courier New" panose="02070309020205020404" pitchFamily="49" charset="0"/>
              </a:rPr>
              <a:t>PropTypes</a:t>
            </a:r>
            <a:r>
              <a:rPr lang="en-US" altLang="en-US" sz="2000" dirty="0">
                <a:solidFill>
                  <a:schemeClr val="tx1"/>
                </a:solidFill>
                <a:cs typeface="Courier New" panose="02070309020205020404" pitchFamily="49" charset="0"/>
              </a:rPr>
              <a:t> from "prop-types";</a:t>
            </a:r>
          </a:p>
          <a:p>
            <a:pPr>
              <a:spcBef>
                <a:spcPts val="800"/>
              </a:spcBef>
              <a:buClr>
                <a:srgbClr val="000000"/>
              </a:buClr>
              <a:buSzPct val="100000"/>
            </a:pPr>
            <a:r>
              <a:rPr lang="en-US" altLang="en-US" sz="2000" dirty="0">
                <a:solidFill>
                  <a:schemeClr val="tx1"/>
                </a:solidFill>
                <a:cs typeface="Courier New" panose="02070309020205020404" pitchFamily="49" charset="0"/>
              </a:rPr>
              <a:t>import "./Button.css";</a:t>
            </a:r>
          </a:p>
          <a:p>
            <a:pPr>
              <a:spcBef>
                <a:spcPts val="800"/>
              </a:spcBef>
              <a:buClr>
                <a:srgbClr val="000000"/>
              </a:buClr>
              <a:buSzPct val="100000"/>
            </a:pPr>
            <a:endParaRPr lang="en-US" altLang="en-US" sz="2000" dirty="0">
              <a:solidFill>
                <a:schemeClr val="tx1"/>
              </a:solidFill>
              <a:cs typeface="Courier New" panose="02070309020205020404" pitchFamily="49" charset="0"/>
            </a:endParaRPr>
          </a:p>
          <a:p>
            <a:pPr>
              <a:spcBef>
                <a:spcPts val="800"/>
              </a:spcBef>
              <a:buClr>
                <a:srgbClr val="000000"/>
              </a:buClr>
              <a:buSzPct val="100000"/>
            </a:pPr>
            <a:r>
              <a:rPr lang="en-US" altLang="en-US" sz="2000" dirty="0">
                <a:solidFill>
                  <a:schemeClr val="tx1"/>
                </a:solidFill>
                <a:cs typeface="Courier New" panose="02070309020205020404" pitchFamily="49" charset="0"/>
              </a:rPr>
              <a:t>export default class Button extends </a:t>
            </a:r>
            <a:r>
              <a:rPr lang="en-US" altLang="en-US" sz="2000" dirty="0" err="1">
                <a:solidFill>
                  <a:schemeClr val="tx1"/>
                </a:solidFill>
                <a:cs typeface="Courier New" panose="02070309020205020404" pitchFamily="49" charset="0"/>
              </a:rPr>
              <a:t>React.Component</a:t>
            </a:r>
            <a:r>
              <a:rPr lang="en-US" altLang="en-US" sz="2000" dirty="0">
                <a:solidFill>
                  <a:schemeClr val="tx1"/>
                </a:solidFill>
                <a:cs typeface="Courier New" panose="02070309020205020404" pitchFamily="49" charset="0"/>
              </a:rPr>
              <a:t> {</a:t>
            </a:r>
          </a:p>
          <a:p>
            <a:pPr>
              <a:spcBef>
                <a:spcPts val="800"/>
              </a:spcBef>
              <a:buClr>
                <a:srgbClr val="000000"/>
              </a:buClr>
              <a:buSzPct val="100000"/>
            </a:pPr>
            <a:r>
              <a:rPr lang="en-US" altLang="en-US" sz="2000" dirty="0">
                <a:solidFill>
                  <a:schemeClr val="tx1"/>
                </a:solidFill>
                <a:cs typeface="Courier New" panose="02070309020205020404" pitchFamily="49" charset="0"/>
              </a:rPr>
              <a:t>	…</a:t>
            </a:r>
          </a:p>
          <a:p>
            <a:pPr>
              <a:spcBef>
                <a:spcPts val="800"/>
              </a:spcBef>
              <a:buClr>
                <a:srgbClr val="000000"/>
              </a:buClr>
              <a:buSzPct val="100000"/>
            </a:pPr>
            <a:r>
              <a:rPr lang="en-US" altLang="en-US" sz="2000" dirty="0">
                <a:solidFill>
                  <a:schemeClr val="tx1"/>
                </a:solidFill>
                <a:cs typeface="Courier New" panose="02070309020205020404" pitchFamily="49" charset="0"/>
              </a:rPr>
              <a:t>    return (</a:t>
            </a:r>
          </a:p>
          <a:p>
            <a:pPr>
              <a:spcBef>
                <a:spcPts val="800"/>
              </a:spcBef>
              <a:buClr>
                <a:srgbClr val="000000"/>
              </a:buClr>
              <a:buSzPct val="100000"/>
            </a:pPr>
            <a:r>
              <a:rPr lang="en-US" altLang="en-US" sz="2000" dirty="0">
                <a:solidFill>
                  <a:schemeClr val="tx1"/>
                </a:solidFill>
                <a:cs typeface="Courier New" panose="02070309020205020404" pitchFamily="49" charset="0"/>
              </a:rPr>
              <a:t>      &lt;div </a:t>
            </a:r>
            <a:r>
              <a:rPr lang="en-US" altLang="en-US" sz="2000" dirty="0" err="1">
                <a:solidFill>
                  <a:schemeClr val="tx1"/>
                </a:solidFill>
                <a:cs typeface="Courier New" panose="02070309020205020404" pitchFamily="49" charset="0"/>
              </a:rPr>
              <a:t>className</a:t>
            </a:r>
            <a:r>
              <a:rPr lang="en-US" altLang="en-US" sz="2000" dirty="0">
                <a:solidFill>
                  <a:schemeClr val="tx1"/>
                </a:solidFill>
                <a:cs typeface="Courier New" panose="02070309020205020404" pitchFamily="49" charset="0"/>
              </a:rPr>
              <a:t>={</a:t>
            </a:r>
            <a:r>
              <a:rPr lang="en-US" altLang="en-US" sz="2000" dirty="0" err="1">
                <a:solidFill>
                  <a:schemeClr val="tx1"/>
                </a:solidFill>
                <a:cs typeface="Courier New" panose="02070309020205020404" pitchFamily="49" charset="0"/>
              </a:rPr>
              <a:t>className.join</a:t>
            </a:r>
            <a:r>
              <a:rPr lang="en-US" altLang="en-US" sz="2000" dirty="0">
                <a:solidFill>
                  <a:schemeClr val="tx1"/>
                </a:solidFill>
                <a:cs typeface="Courier New" panose="02070309020205020404" pitchFamily="49" charset="0"/>
              </a:rPr>
              <a:t>(" ").trim()}&gt;</a:t>
            </a:r>
          </a:p>
          <a:p>
            <a:pPr>
              <a:spcBef>
                <a:spcPts val="800"/>
              </a:spcBef>
              <a:buClr>
                <a:srgbClr val="000000"/>
              </a:buClr>
              <a:buSzPct val="100000"/>
            </a:pPr>
            <a:r>
              <a:rPr lang="en-US" altLang="en-US" sz="2000" dirty="0">
                <a:solidFill>
                  <a:schemeClr val="tx1"/>
                </a:solidFill>
                <a:cs typeface="Courier New" panose="02070309020205020404" pitchFamily="49" charset="0"/>
              </a:rPr>
              <a:t>        &lt;button </a:t>
            </a:r>
            <a:r>
              <a:rPr lang="en-US" altLang="en-US" sz="2000" dirty="0" err="1">
                <a:solidFill>
                  <a:schemeClr val="tx1"/>
                </a:solidFill>
                <a:cs typeface="Courier New" panose="02070309020205020404" pitchFamily="49" charset="0"/>
              </a:rPr>
              <a:t>onClick</a:t>
            </a:r>
            <a:r>
              <a:rPr lang="en-US" altLang="en-US" sz="2000" dirty="0">
                <a:solidFill>
                  <a:schemeClr val="tx1"/>
                </a:solidFill>
                <a:cs typeface="Courier New" panose="02070309020205020404" pitchFamily="49" charset="0"/>
              </a:rPr>
              <a:t>={</a:t>
            </a:r>
            <a:r>
              <a:rPr lang="en-US" altLang="en-US" sz="2000" dirty="0" err="1">
                <a:solidFill>
                  <a:schemeClr val="tx1"/>
                </a:solidFill>
                <a:cs typeface="Courier New" panose="02070309020205020404" pitchFamily="49" charset="0"/>
              </a:rPr>
              <a:t>this.handleClick</a:t>
            </a:r>
            <a:r>
              <a:rPr lang="en-US" altLang="en-US" sz="2000" dirty="0">
                <a:solidFill>
                  <a:schemeClr val="tx1"/>
                </a:solidFill>
                <a:cs typeface="Courier New" panose="02070309020205020404" pitchFamily="49" charset="0"/>
              </a:rPr>
              <a:t>}&gt;{this.props.name}&lt;/button&gt;</a:t>
            </a:r>
          </a:p>
          <a:p>
            <a:pPr>
              <a:spcBef>
                <a:spcPts val="800"/>
              </a:spcBef>
              <a:buClr>
                <a:srgbClr val="000000"/>
              </a:buClr>
              <a:buSzPct val="100000"/>
            </a:pPr>
            <a:r>
              <a:rPr lang="en-US" altLang="en-US" sz="2000" dirty="0">
                <a:solidFill>
                  <a:schemeClr val="tx1"/>
                </a:solidFill>
                <a:cs typeface="Courier New" panose="02070309020205020404" pitchFamily="49" charset="0"/>
              </a:rPr>
              <a:t>      &lt;/div&gt;</a:t>
            </a:r>
          </a:p>
          <a:p>
            <a:pPr>
              <a:spcBef>
                <a:spcPts val="800"/>
              </a:spcBef>
              <a:buClr>
                <a:srgbClr val="000000"/>
              </a:buClr>
              <a:buSzPct val="100000"/>
            </a:pPr>
            <a:r>
              <a:rPr lang="en-US" altLang="en-US" sz="2000" dirty="0">
                <a:solidFill>
                  <a:schemeClr val="tx1"/>
                </a:solidFill>
                <a:cs typeface="Courier New" panose="02070309020205020404" pitchFamily="49" charset="0"/>
              </a:rPr>
              <a:t>    );</a:t>
            </a:r>
          </a:p>
          <a:p>
            <a:pPr>
              <a:spcBef>
                <a:spcPts val="800"/>
              </a:spcBef>
              <a:buClr>
                <a:srgbClr val="000000"/>
              </a:buClr>
              <a:buSzPct val="100000"/>
            </a:pPr>
            <a:r>
              <a:rPr lang="en-US" altLang="en-US" sz="2000" dirty="0">
                <a:solidFill>
                  <a:schemeClr val="tx1"/>
                </a:solidFill>
                <a:cs typeface="Courier New" panose="02070309020205020404" pitchFamily="49" charset="0"/>
              </a:rPr>
              <a:t>  }</a:t>
            </a:r>
          </a:p>
          <a:p>
            <a:pPr>
              <a:spcBef>
                <a:spcPts val="800"/>
              </a:spcBef>
              <a:buClr>
                <a:srgbClr val="000000"/>
              </a:buClr>
              <a:buSzPct val="100000"/>
            </a:pPr>
            <a:r>
              <a:rPr lang="en-US" altLang="en-US" sz="2000" dirty="0">
                <a:solidFill>
                  <a:schemeClr val="tx1"/>
                </a:solidFill>
                <a:cs typeface="Courier New" panose="02070309020205020404" pitchFamily="49" charset="0"/>
              </a:rPr>
              <a:t>}</a:t>
            </a:r>
          </a:p>
        </p:txBody>
      </p:sp>
    </p:spTree>
    <p:extLst>
      <p:ext uri="{BB962C8B-B14F-4D97-AF65-F5344CB8AC3E}">
        <p14:creationId xmlns:p14="http://schemas.microsoft.com/office/powerpoint/2010/main" val="1969612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4084-0D05-4708-8C9E-4238574CE66F}"/>
              </a:ext>
            </a:extLst>
          </p:cNvPr>
          <p:cNvSpPr>
            <a:spLocks noGrp="1"/>
          </p:cNvSpPr>
          <p:nvPr>
            <p:ph type="title"/>
          </p:nvPr>
        </p:nvSpPr>
        <p:spPr/>
        <p:txBody>
          <a:bodyPr>
            <a:normAutofit fontScale="90000"/>
          </a:bodyPr>
          <a:lstStyle/>
          <a:p>
            <a:r>
              <a:rPr lang="en-US" dirty="0"/>
              <a:t>A few pre-technologies</a:t>
            </a:r>
          </a:p>
        </p:txBody>
      </p:sp>
      <p:sp>
        <p:nvSpPr>
          <p:cNvPr id="3" name="Content Placeholder 2">
            <a:extLst>
              <a:ext uri="{FF2B5EF4-FFF2-40B4-BE49-F238E27FC236}">
                <a16:creationId xmlns:a16="http://schemas.microsoft.com/office/drawing/2014/main" id="{D21E77A6-A467-4F04-AB46-E245CA9A2C86}"/>
              </a:ext>
            </a:extLst>
          </p:cNvPr>
          <p:cNvSpPr>
            <a:spLocks noGrp="1"/>
          </p:cNvSpPr>
          <p:nvPr>
            <p:ph idx="1"/>
          </p:nvPr>
        </p:nvSpPr>
        <p:spPr/>
        <p:txBody>
          <a:bodyPr/>
          <a:lstStyle/>
          <a:p>
            <a:r>
              <a:rPr lang="en-US" dirty="0"/>
              <a:t>ECMAScript 2015+ (i.e. ES6+)</a:t>
            </a:r>
          </a:p>
          <a:p>
            <a:endParaRPr lang="en-US" dirty="0"/>
          </a:p>
          <a:p>
            <a:r>
              <a:rPr lang="en-US" dirty="0"/>
              <a:t>Babel</a:t>
            </a:r>
          </a:p>
          <a:p>
            <a:pPr lvl="1"/>
            <a:r>
              <a:rPr lang="en-US" dirty="0"/>
              <a:t>converts ES6 into a backwards compatible version of JavaScript for older browsers</a:t>
            </a:r>
          </a:p>
          <a:p>
            <a:endParaRPr lang="en-US" dirty="0"/>
          </a:p>
          <a:p>
            <a:r>
              <a:rPr lang="en-US" dirty="0"/>
              <a:t>JSX (i.e. JavaScript XML)</a:t>
            </a:r>
          </a:p>
          <a:p>
            <a:pPr lvl="1"/>
            <a:r>
              <a:rPr lang="en-US" dirty="0"/>
              <a:t>JavaScript language extension</a:t>
            </a:r>
          </a:p>
          <a:p>
            <a:pPr lvl="1"/>
            <a:r>
              <a:rPr lang="en-US" dirty="0"/>
              <a:t>Looks like HTML</a:t>
            </a:r>
          </a:p>
          <a:p>
            <a:endParaRPr lang="en-US" dirty="0"/>
          </a:p>
        </p:txBody>
      </p:sp>
      <p:sp>
        <p:nvSpPr>
          <p:cNvPr id="4" name="TextBox 3">
            <a:extLst>
              <a:ext uri="{FF2B5EF4-FFF2-40B4-BE49-F238E27FC236}">
                <a16:creationId xmlns:a16="http://schemas.microsoft.com/office/drawing/2014/main" id="{87C15AD0-5B5D-40A7-8855-4074C1E86E15}"/>
              </a:ext>
            </a:extLst>
          </p:cNvPr>
          <p:cNvSpPr txBox="1"/>
          <p:nvPr/>
        </p:nvSpPr>
        <p:spPr>
          <a:xfrm>
            <a:off x="6665927" y="3580002"/>
            <a:ext cx="5377185" cy="3139321"/>
          </a:xfrm>
          <a:prstGeom prst="rect">
            <a:avLst/>
          </a:prstGeom>
          <a:noFill/>
        </p:spPr>
        <p:txBody>
          <a:bodyPr wrap="square" rtlCol="0">
            <a:spAutoFit/>
          </a:bodyPr>
          <a:lstStyle/>
          <a:p>
            <a:r>
              <a:rPr lang="en-US" b="1" dirty="0">
                <a:solidFill>
                  <a:srgbClr val="FF0000"/>
                </a:solidFill>
                <a:latin typeface="Courier New" panose="02070309020205020404" pitchFamily="49" charset="0"/>
                <a:cs typeface="Courier New" panose="02070309020205020404" pitchFamily="49" charset="0"/>
              </a:rPr>
              <a:t>class App extends </a:t>
            </a:r>
            <a:r>
              <a:rPr lang="en-US" b="1" dirty="0" err="1">
                <a:solidFill>
                  <a:srgbClr val="FF0000"/>
                </a:solidFill>
                <a:latin typeface="Courier New" panose="02070309020205020404" pitchFamily="49" charset="0"/>
                <a:cs typeface="Courier New" panose="02070309020205020404" pitchFamily="49" charset="0"/>
              </a:rPr>
              <a:t>React.Component</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render() {</a:t>
            </a:r>
          </a:p>
          <a:p>
            <a:r>
              <a:rPr lang="en-US" b="1" dirty="0">
                <a:solidFill>
                  <a:srgbClr val="FF0000"/>
                </a:solidFill>
                <a:latin typeface="Courier New" panose="02070309020205020404" pitchFamily="49" charset="0"/>
                <a:cs typeface="Courier New" panose="02070309020205020404" pitchFamily="49" charset="0"/>
              </a:rPr>
              <a:t>    return (</a:t>
            </a:r>
          </a:p>
          <a:p>
            <a:r>
              <a:rPr lang="en-US" b="1" dirty="0">
                <a:solidFill>
                  <a:srgbClr val="FF0000"/>
                </a:solidFill>
                <a:latin typeface="Courier New" panose="02070309020205020404" pitchFamily="49" charset="0"/>
                <a:cs typeface="Courier New" panose="02070309020205020404" pitchFamily="49" charset="0"/>
              </a:rPr>
              <a:t>      &lt;div&gt;</a:t>
            </a:r>
          </a:p>
          <a:p>
            <a:r>
              <a:rPr lang="en-US" b="1" dirty="0">
                <a:solidFill>
                  <a:srgbClr val="FF0000"/>
                </a:solidFill>
                <a:latin typeface="Courier New" panose="02070309020205020404" pitchFamily="49" charset="0"/>
                <a:cs typeface="Courier New" panose="02070309020205020404" pitchFamily="49" charset="0"/>
              </a:rPr>
              <a:t>        &lt;p&gt;{}&lt;/p&gt;</a:t>
            </a:r>
          </a:p>
          <a:p>
            <a:r>
              <a:rPr lang="en-US" b="1" dirty="0">
                <a:solidFill>
                  <a:srgbClr val="FF0000"/>
                </a:solidFill>
                <a:latin typeface="Courier New" panose="02070309020205020404" pitchFamily="49" charset="0"/>
                <a:cs typeface="Courier New" panose="02070309020205020404" pitchFamily="49" charset="0"/>
              </a:rPr>
              <a:t>        &lt;p&gt;Content&lt;/p&gt;</a:t>
            </a:r>
          </a:p>
          <a:p>
            <a:r>
              <a:rPr lang="en-US" b="1" dirty="0">
                <a:solidFill>
                  <a:srgbClr val="FF0000"/>
                </a:solidFill>
                <a:latin typeface="Courier New" panose="02070309020205020404" pitchFamily="49" charset="0"/>
                <a:cs typeface="Courier New" panose="02070309020205020404" pitchFamily="49" charset="0"/>
              </a:rPr>
              <a:t>        &lt;p&gt;Footer&lt;/p&gt;</a:t>
            </a:r>
          </a:p>
          <a:p>
            <a:r>
              <a:rPr lang="en-US" b="1" dirty="0">
                <a:solidFill>
                  <a:srgbClr val="FF0000"/>
                </a:solidFill>
                <a:latin typeface="Courier New" panose="02070309020205020404" pitchFamily="49" charset="0"/>
                <a:cs typeface="Courier New" panose="02070309020205020404" pitchFamily="49" charset="0"/>
              </a:rPr>
              <a:t>      &lt;/div&gt;</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9226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3F3C-62F1-4C85-BBE0-B7F57E6F3077}"/>
              </a:ext>
            </a:extLst>
          </p:cNvPr>
          <p:cNvSpPr>
            <a:spLocks noGrp="1"/>
          </p:cNvSpPr>
          <p:nvPr>
            <p:ph type="title"/>
          </p:nvPr>
        </p:nvSpPr>
        <p:spPr/>
        <p:txBody>
          <a:bodyPr>
            <a:normAutofit fontScale="90000"/>
          </a:bodyPr>
          <a:lstStyle/>
          <a:p>
            <a:r>
              <a:rPr lang="en-US" dirty="0"/>
              <a:t>Our Node </a:t>
            </a:r>
            <a:r>
              <a:rPr lang="en-US" dirty="0" err="1"/>
              <a:t>buildchain</a:t>
            </a:r>
            <a:endParaRPr lang="en-US" dirty="0"/>
          </a:p>
        </p:txBody>
      </p:sp>
      <p:sp>
        <p:nvSpPr>
          <p:cNvPr id="3" name="Content Placeholder 2">
            <a:extLst>
              <a:ext uri="{FF2B5EF4-FFF2-40B4-BE49-F238E27FC236}">
                <a16:creationId xmlns:a16="http://schemas.microsoft.com/office/drawing/2014/main" id="{696E6432-70B3-416A-AA3C-F2175F8AB6B3}"/>
              </a:ext>
            </a:extLst>
          </p:cNvPr>
          <p:cNvSpPr>
            <a:spLocks noGrp="1"/>
          </p:cNvSpPr>
          <p:nvPr>
            <p:ph idx="1"/>
          </p:nvPr>
        </p:nvSpPr>
        <p:spPr/>
        <p:txBody>
          <a:bodyPr>
            <a:normAutofit fontScale="92500" lnSpcReduction="20000"/>
          </a:bodyPr>
          <a:lstStyle/>
          <a:p>
            <a:r>
              <a:rPr lang="en-US" dirty="0"/>
              <a:t>Package manager</a:t>
            </a:r>
          </a:p>
          <a:p>
            <a:pPr lvl="1"/>
            <a:r>
              <a:rPr lang="en-US" dirty="0"/>
              <a:t>For easily installing/updating 3rd party software</a:t>
            </a:r>
          </a:p>
          <a:p>
            <a:pPr lvl="1"/>
            <a:r>
              <a:rPr lang="en-US" dirty="0"/>
              <a:t>yarn or </a:t>
            </a:r>
            <a:r>
              <a:rPr lang="en-US" dirty="0" err="1"/>
              <a:t>npm</a:t>
            </a:r>
            <a:endParaRPr lang="en-US" dirty="0"/>
          </a:p>
          <a:p>
            <a:pPr lvl="1"/>
            <a:endParaRPr lang="en-US" dirty="0"/>
          </a:p>
          <a:p>
            <a:r>
              <a:rPr lang="en-US" dirty="0"/>
              <a:t>Bundler</a:t>
            </a:r>
          </a:p>
          <a:p>
            <a:pPr lvl="1"/>
            <a:r>
              <a:rPr lang="en-US" dirty="0"/>
              <a:t>bundles code to optimize load time</a:t>
            </a:r>
          </a:p>
          <a:p>
            <a:pPr lvl="1"/>
            <a:r>
              <a:rPr lang="en-US" dirty="0"/>
              <a:t>webpack, Parcel</a:t>
            </a:r>
          </a:p>
          <a:p>
            <a:pPr lvl="1"/>
            <a:endParaRPr lang="en-US" dirty="0"/>
          </a:p>
          <a:p>
            <a:r>
              <a:rPr lang="en-US" dirty="0"/>
              <a:t>Compiler/</a:t>
            </a:r>
            <a:r>
              <a:rPr lang="en-US" dirty="0" err="1"/>
              <a:t>Transpiler</a:t>
            </a:r>
            <a:endParaRPr lang="en-US" dirty="0"/>
          </a:p>
          <a:p>
            <a:pPr lvl="1"/>
            <a:r>
              <a:rPr lang="en-US" dirty="0"/>
              <a:t>make backwards compatible code</a:t>
            </a:r>
          </a:p>
          <a:p>
            <a:pPr lvl="1"/>
            <a:r>
              <a:rPr lang="en-US" dirty="0"/>
              <a:t>Babel</a:t>
            </a:r>
          </a:p>
          <a:p>
            <a:pPr lvl="1"/>
            <a:endParaRPr lang="en-US" dirty="0"/>
          </a:p>
          <a:p>
            <a:r>
              <a:rPr lang="en-US" dirty="0"/>
              <a:t>Note: .</a:t>
            </a:r>
            <a:r>
              <a:rPr lang="en-US" dirty="0" err="1"/>
              <a:t>gitignore</a:t>
            </a:r>
            <a:r>
              <a:rPr lang="en-US" dirty="0"/>
              <a:t> </a:t>
            </a:r>
            <a:r>
              <a:rPr lang="en-US" dirty="0" err="1"/>
              <a:t>node_modules</a:t>
            </a:r>
            <a:r>
              <a:rPr lang="en-US" dirty="0"/>
              <a:t> and </a:t>
            </a:r>
            <a:r>
              <a:rPr lang="en-US" b="1" i="1" dirty="0"/>
              <a:t>don’t</a:t>
            </a:r>
            <a:r>
              <a:rPr lang="en-US" dirty="0"/>
              <a:t> submit to blackboard</a:t>
            </a:r>
          </a:p>
        </p:txBody>
      </p:sp>
    </p:spTree>
    <p:extLst>
      <p:ext uri="{BB962C8B-B14F-4D97-AF65-F5344CB8AC3E}">
        <p14:creationId xmlns:p14="http://schemas.microsoft.com/office/powerpoint/2010/main" val="38354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879A-E579-446D-A380-D29D8A99D698}"/>
              </a:ext>
            </a:extLst>
          </p:cNvPr>
          <p:cNvSpPr>
            <a:spLocks noGrp="1"/>
          </p:cNvSpPr>
          <p:nvPr>
            <p:ph type="title"/>
          </p:nvPr>
        </p:nvSpPr>
        <p:spPr/>
        <p:txBody>
          <a:bodyPr>
            <a:normAutofit fontScale="90000"/>
          </a:bodyPr>
          <a:lstStyle/>
          <a:p>
            <a:r>
              <a:rPr lang="en-US" dirty="0"/>
              <a:t>Why use React?</a:t>
            </a:r>
          </a:p>
        </p:txBody>
      </p:sp>
      <p:sp>
        <p:nvSpPr>
          <p:cNvPr id="3" name="Content Placeholder 2">
            <a:extLst>
              <a:ext uri="{FF2B5EF4-FFF2-40B4-BE49-F238E27FC236}">
                <a16:creationId xmlns:a16="http://schemas.microsoft.com/office/drawing/2014/main" id="{4F1CC27E-76D4-47B3-80B5-7552BC337C87}"/>
              </a:ext>
            </a:extLst>
          </p:cNvPr>
          <p:cNvSpPr>
            <a:spLocks noGrp="1"/>
          </p:cNvSpPr>
          <p:nvPr>
            <p:ph idx="1"/>
          </p:nvPr>
        </p:nvSpPr>
        <p:spPr/>
        <p:txBody>
          <a:bodyPr/>
          <a:lstStyle/>
          <a:p>
            <a:r>
              <a:rPr lang="en-US" dirty="0"/>
              <a:t>Because this is some ugliness:</a:t>
            </a:r>
          </a:p>
        </p:txBody>
      </p:sp>
      <p:sp>
        <p:nvSpPr>
          <p:cNvPr id="4" name="Rectangle 3">
            <a:extLst>
              <a:ext uri="{FF2B5EF4-FFF2-40B4-BE49-F238E27FC236}">
                <a16:creationId xmlns:a16="http://schemas.microsoft.com/office/drawing/2014/main" id="{3DB87049-D653-47DE-8BE1-D6C18CDCEBAA}"/>
              </a:ext>
            </a:extLst>
          </p:cNvPr>
          <p:cNvSpPr/>
          <p:nvPr/>
        </p:nvSpPr>
        <p:spPr>
          <a:xfrm>
            <a:off x="2066488" y="2323880"/>
            <a:ext cx="9904602" cy="3693319"/>
          </a:xfrm>
          <a:prstGeom prst="rect">
            <a:avLst/>
          </a:prstGeom>
        </p:spPr>
        <p:txBody>
          <a:bodyPr wrap="square">
            <a:spAutoFit/>
          </a:bodyPr>
          <a:lstStyle/>
          <a:p>
            <a:r>
              <a:rPr lang="en-US" b="1" dirty="0" err="1">
                <a:solidFill>
                  <a:srgbClr val="FF0000"/>
                </a:solidFill>
                <a:latin typeface="Courier New" panose="02070309020205020404" pitchFamily="49" charset="0"/>
                <a:cs typeface="Courier New" panose="02070309020205020404" pitchFamily="49" charset="0"/>
              </a:rPr>
              <a:t>buildRecentWorkLink</a:t>
            </a:r>
            <a:r>
              <a:rPr lang="en-US" b="1" dirty="0">
                <a:solidFill>
                  <a:srgbClr val="FF0000"/>
                </a:solidFill>
                <a:latin typeface="Courier New" panose="02070309020205020404" pitchFamily="49" charset="0"/>
                <a:cs typeface="Courier New" panose="02070309020205020404" pitchFamily="49" charset="0"/>
              </a:rPr>
              <a:t>(</a:t>
            </a:r>
            <a:r>
              <a:rPr lang="en-US" b="1" dirty="0" err="1">
                <a:solidFill>
                  <a:srgbClr val="FF0000"/>
                </a:solidFill>
                <a:latin typeface="Courier New" panose="02070309020205020404" pitchFamily="49" charset="0"/>
                <a:cs typeface="Courier New" panose="02070309020205020404" pitchFamily="49" charset="0"/>
              </a:rPr>
              <a:t>workName</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let </a:t>
            </a:r>
            <a:r>
              <a:rPr lang="en-US" b="1" dirty="0" err="1">
                <a:solidFill>
                  <a:srgbClr val="FF0000"/>
                </a:solidFill>
                <a:latin typeface="Courier New" panose="02070309020205020404" pitchFamily="49" charset="0"/>
                <a:cs typeface="Courier New" panose="02070309020205020404" pitchFamily="49" charset="0"/>
              </a:rPr>
              <a:t>newA</a:t>
            </a:r>
            <a:r>
              <a:rPr lang="en-US" b="1" dirty="0">
                <a:solidFill>
                  <a:srgbClr val="FF0000"/>
                </a:solidFill>
                <a:latin typeface="Courier New" panose="02070309020205020404" pitchFamily="49" charset="0"/>
                <a:cs typeface="Courier New" panose="02070309020205020404" pitchFamily="49" charset="0"/>
              </a:rPr>
              <a:t> = </a:t>
            </a:r>
            <a:r>
              <a:rPr lang="en-US" b="1" dirty="0" err="1">
                <a:solidFill>
                  <a:srgbClr val="FF0000"/>
                </a:solidFill>
                <a:latin typeface="Courier New" panose="02070309020205020404" pitchFamily="49" charset="0"/>
                <a:cs typeface="Courier New" panose="02070309020205020404" pitchFamily="49" charset="0"/>
              </a:rPr>
              <a:t>document.createElement</a:t>
            </a:r>
            <a:r>
              <a:rPr lang="en-US" b="1" dirty="0">
                <a:solidFill>
                  <a:srgbClr val="FF0000"/>
                </a:solidFill>
                <a:latin typeface="Courier New" panose="02070309020205020404" pitchFamily="49" charset="0"/>
                <a:cs typeface="Courier New" panose="02070309020205020404" pitchFamily="49" charset="0"/>
              </a:rPr>
              <a:t>(</a:t>
            </a:r>
            <a:r>
              <a:rPr lang="en-US" b="1" dirty="0" err="1">
                <a:solidFill>
                  <a:srgbClr val="FF0000"/>
                </a:solidFill>
                <a:latin typeface="Courier New" panose="02070309020205020404" pitchFamily="49" charset="0"/>
                <a:cs typeface="Courier New" panose="02070309020205020404" pitchFamily="49" charset="0"/>
              </a:rPr>
              <a:t>AppsterHTML.A</a:t>
            </a:r>
            <a:r>
              <a:rPr lang="en-US" b="1" dirty="0">
                <a:solidFill>
                  <a:srgbClr val="FF0000"/>
                </a:solidFill>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newA.setAttribute</a:t>
            </a:r>
            <a:r>
              <a:rPr lang="en-US" b="1" dirty="0">
                <a:solidFill>
                  <a:srgbClr val="FF0000"/>
                </a:solidFill>
                <a:latin typeface="Courier New" panose="02070309020205020404" pitchFamily="49" charset="0"/>
                <a:cs typeface="Courier New" panose="02070309020205020404" pitchFamily="49" charset="0"/>
              </a:rPr>
              <a:t>(</a:t>
            </a:r>
            <a:r>
              <a:rPr lang="en-US" b="1" dirty="0" err="1">
                <a:solidFill>
                  <a:srgbClr val="FF0000"/>
                </a:solidFill>
                <a:latin typeface="Courier New" panose="02070309020205020404" pitchFamily="49" charset="0"/>
                <a:cs typeface="Courier New" panose="02070309020205020404" pitchFamily="49" charset="0"/>
              </a:rPr>
              <a:t>AppsterHTML.CLASS</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AppGUIClass.HOME_RECENT_WORK_LINK</a:t>
            </a:r>
            <a:r>
              <a:rPr lang="en-US" b="1" dirty="0">
                <a:solidFill>
                  <a:srgbClr val="FF0000"/>
                </a:solidFill>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newA.setAttribute</a:t>
            </a:r>
            <a:r>
              <a:rPr lang="en-US" b="1" dirty="0">
                <a:solidFill>
                  <a:srgbClr val="FF0000"/>
                </a:solidFill>
                <a:latin typeface="Courier New" panose="02070309020205020404" pitchFamily="49" charset="0"/>
                <a:cs typeface="Courier New" panose="02070309020205020404" pitchFamily="49" charset="0"/>
              </a:rPr>
              <a:t>('</a:t>
            </a:r>
            <a:r>
              <a:rPr lang="en-US" b="1" dirty="0" err="1">
                <a:solidFill>
                  <a:srgbClr val="FF0000"/>
                </a:solidFill>
                <a:latin typeface="Courier New" panose="02070309020205020404" pitchFamily="49" charset="0"/>
                <a:cs typeface="Courier New" panose="02070309020205020404" pitchFamily="49" charset="0"/>
              </a:rPr>
              <a:t>href</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newA.innerHTML</a:t>
            </a:r>
            <a:r>
              <a:rPr lang="en-US" b="1" dirty="0">
                <a:solidFill>
                  <a:srgbClr val="FF0000"/>
                </a:solidFill>
                <a:latin typeface="Courier New" panose="02070309020205020404" pitchFamily="49" charset="0"/>
                <a:cs typeface="Courier New" panose="02070309020205020404" pitchFamily="49" charset="0"/>
              </a:rPr>
              <a:t> = </a:t>
            </a:r>
            <a:r>
              <a:rPr lang="en-US" b="1" dirty="0" err="1">
                <a:solidFill>
                  <a:srgbClr val="FF0000"/>
                </a:solidFill>
                <a:latin typeface="Courier New" panose="02070309020205020404" pitchFamily="49" charset="0"/>
                <a:cs typeface="Courier New" panose="02070309020205020404" pitchFamily="49" charset="0"/>
              </a:rPr>
              <a:t>workName</a:t>
            </a:r>
            <a:r>
              <a:rPr lang="en-US" b="1" dirty="0">
                <a:solidFill>
                  <a:srgbClr val="FF0000"/>
                </a:solidFill>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	let </a:t>
            </a:r>
            <a:r>
              <a:rPr lang="en-US" b="1" dirty="0" err="1">
                <a:solidFill>
                  <a:srgbClr val="FF0000"/>
                </a:solidFill>
                <a:latin typeface="Courier New" panose="02070309020205020404" pitchFamily="49" charset="0"/>
                <a:cs typeface="Courier New" panose="02070309020205020404" pitchFamily="49" charset="0"/>
              </a:rPr>
              <a:t>br</a:t>
            </a:r>
            <a:r>
              <a:rPr lang="en-US" b="1" dirty="0">
                <a:solidFill>
                  <a:srgbClr val="FF0000"/>
                </a:solidFill>
                <a:latin typeface="Courier New" panose="02070309020205020404" pitchFamily="49" charset="0"/>
                <a:cs typeface="Courier New" panose="02070309020205020404" pitchFamily="49" charset="0"/>
              </a:rPr>
              <a:t> = </a:t>
            </a:r>
            <a:r>
              <a:rPr lang="en-US" b="1" dirty="0" err="1">
                <a:solidFill>
                  <a:srgbClr val="FF0000"/>
                </a:solidFill>
                <a:latin typeface="Courier New" panose="02070309020205020404" pitchFamily="49" charset="0"/>
                <a:cs typeface="Courier New" panose="02070309020205020404" pitchFamily="49" charset="0"/>
              </a:rPr>
              <a:t>document.createElement</a:t>
            </a:r>
            <a:r>
              <a:rPr lang="en-US" b="1" dirty="0">
                <a:solidFill>
                  <a:srgbClr val="FF0000"/>
                </a:solidFill>
                <a:latin typeface="Courier New" panose="02070309020205020404" pitchFamily="49" charset="0"/>
                <a:cs typeface="Courier New" panose="02070309020205020404" pitchFamily="49" charset="0"/>
              </a:rPr>
              <a:t>(AppsterHTML.BR);</a:t>
            </a: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newA.appendChild</a:t>
            </a:r>
            <a:r>
              <a:rPr lang="en-US" b="1" dirty="0">
                <a:solidFill>
                  <a:srgbClr val="FF0000"/>
                </a:solidFill>
                <a:latin typeface="Courier New" panose="02070309020205020404" pitchFamily="49" charset="0"/>
                <a:cs typeface="Courier New" panose="02070309020205020404" pitchFamily="49" charset="0"/>
              </a:rPr>
              <a:t>(</a:t>
            </a:r>
            <a:r>
              <a:rPr lang="en-US" b="1" dirty="0" err="1">
                <a:solidFill>
                  <a:srgbClr val="FF0000"/>
                </a:solidFill>
                <a:latin typeface="Courier New" panose="02070309020205020404" pitchFamily="49" charset="0"/>
                <a:cs typeface="Courier New" panose="02070309020205020404" pitchFamily="49" charset="0"/>
              </a:rPr>
              <a:t>br</a:t>
            </a:r>
            <a:r>
              <a:rPr lang="en-US" b="1" dirty="0">
                <a:solidFill>
                  <a:srgbClr val="FF0000"/>
                </a:solidFill>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	let </a:t>
            </a:r>
            <a:r>
              <a:rPr lang="en-US" b="1" dirty="0" err="1">
                <a:solidFill>
                  <a:srgbClr val="FF0000"/>
                </a:solidFill>
                <a:latin typeface="Courier New" panose="02070309020205020404" pitchFamily="49" charset="0"/>
                <a:cs typeface="Courier New" panose="02070309020205020404" pitchFamily="49" charset="0"/>
              </a:rPr>
              <a:t>callbackArguments</a:t>
            </a:r>
            <a:r>
              <a:rPr lang="en-US" b="1" dirty="0">
                <a:solidFill>
                  <a:srgbClr val="FF0000"/>
                </a:solidFill>
                <a:latin typeface="Courier New" panose="02070309020205020404" pitchFamily="49" charset="0"/>
                <a:cs typeface="Courier New" panose="02070309020205020404" pitchFamily="49" charset="0"/>
              </a:rPr>
              <a:t> = [</a:t>
            </a:r>
            <a:r>
              <a:rPr lang="en-US" b="1" dirty="0" err="1">
                <a:solidFill>
                  <a:srgbClr val="FF0000"/>
                </a:solidFill>
                <a:latin typeface="Courier New" panose="02070309020205020404" pitchFamily="49" charset="0"/>
                <a:cs typeface="Courier New" panose="02070309020205020404" pitchFamily="49" charset="0"/>
              </a:rPr>
              <a:t>recentWorkName</a:t>
            </a:r>
            <a:r>
              <a:rPr lang="en-US" b="1" dirty="0">
                <a:solidFill>
                  <a:srgbClr val="FF0000"/>
                </a:solidFill>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this.setupCallback</a:t>
            </a:r>
            <a:r>
              <a:rPr lang="en-US" b="1" dirty="0">
                <a:solidFill>
                  <a:srgbClr val="FF0000"/>
                </a:solidFill>
                <a:latin typeface="Courier New" panose="02070309020205020404" pitchFamily="49" charset="0"/>
                <a:cs typeface="Courier New" panose="02070309020205020404" pitchFamily="49" charset="0"/>
              </a:rPr>
              <a:t>(</a:t>
            </a:r>
            <a:r>
              <a:rPr lang="en-US" b="1" dirty="0" err="1">
                <a:solidFill>
                  <a:srgbClr val="FF0000"/>
                </a:solidFill>
                <a:latin typeface="Courier New" panose="02070309020205020404" pitchFamily="49" charset="0"/>
                <a:cs typeface="Courier New" panose="02070309020205020404" pitchFamily="49" charset="0"/>
              </a:rPr>
              <a:t>newA</a:t>
            </a:r>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AppsterHTML.ONCLICK</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AppsterCallback.PROCESS_EDIT_WORK</a:t>
            </a:r>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callbackArguments</a:t>
            </a:r>
            <a:r>
              <a:rPr lang="en-US" b="1" dirty="0">
                <a:solidFill>
                  <a:srgbClr val="FF0000"/>
                </a:solidFill>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	return </a:t>
            </a:r>
            <a:r>
              <a:rPr lang="en-US" b="1" dirty="0" err="1">
                <a:solidFill>
                  <a:srgbClr val="FF0000"/>
                </a:solidFill>
                <a:latin typeface="Courier New" panose="02070309020205020404" pitchFamily="49" charset="0"/>
                <a:cs typeface="Courier New" panose="02070309020205020404" pitchFamily="49" charset="0"/>
              </a:rPr>
              <a:t>newA</a:t>
            </a:r>
            <a:r>
              <a:rPr lang="en-US" b="1" dirty="0">
                <a:solidFill>
                  <a:srgbClr val="FF0000"/>
                </a:solidFill>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05010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754F-B8B8-4CE9-8ACA-8DA07FF91A59}"/>
              </a:ext>
            </a:extLst>
          </p:cNvPr>
          <p:cNvSpPr>
            <a:spLocks noGrp="1"/>
          </p:cNvSpPr>
          <p:nvPr>
            <p:ph type="title"/>
          </p:nvPr>
        </p:nvSpPr>
        <p:spPr/>
        <p:txBody>
          <a:bodyPr>
            <a:normAutofit fontScale="90000"/>
          </a:bodyPr>
          <a:lstStyle/>
          <a:p>
            <a:r>
              <a:rPr lang="en-US" dirty="0" err="1"/>
              <a:t>React.Component</a:t>
            </a:r>
            <a:endParaRPr lang="en-US" dirty="0"/>
          </a:p>
        </p:txBody>
      </p:sp>
      <p:sp>
        <p:nvSpPr>
          <p:cNvPr id="3" name="Content Placeholder 2">
            <a:extLst>
              <a:ext uri="{FF2B5EF4-FFF2-40B4-BE49-F238E27FC236}">
                <a16:creationId xmlns:a16="http://schemas.microsoft.com/office/drawing/2014/main" id="{859DFE48-CDCB-44D2-8539-8D5067EAC1C7}"/>
              </a:ext>
            </a:extLst>
          </p:cNvPr>
          <p:cNvSpPr>
            <a:spLocks noGrp="1"/>
          </p:cNvSpPr>
          <p:nvPr>
            <p:ph idx="1"/>
          </p:nvPr>
        </p:nvSpPr>
        <p:spPr/>
        <p:txBody>
          <a:bodyPr>
            <a:normAutofit/>
          </a:bodyPr>
          <a:lstStyle/>
          <a:p>
            <a:r>
              <a:rPr lang="en-US" dirty="0"/>
              <a:t>You must override </a:t>
            </a:r>
            <a:r>
              <a:rPr lang="en-US" b="1" dirty="0">
                <a:solidFill>
                  <a:srgbClr val="FF0000"/>
                </a:solidFill>
              </a:rPr>
              <a:t>render</a:t>
            </a:r>
          </a:p>
          <a:p>
            <a:pPr lvl="1"/>
            <a:r>
              <a:rPr lang="en-US" dirty="0"/>
              <a:t>return JSX element</a:t>
            </a:r>
          </a:p>
          <a:p>
            <a:pPr lvl="1"/>
            <a:endParaRPr lang="en-US" dirty="0"/>
          </a:p>
          <a:p>
            <a:r>
              <a:rPr lang="en-US" sz="2000" b="1" dirty="0">
                <a:solidFill>
                  <a:srgbClr val="FF0000"/>
                </a:solidFill>
                <a:latin typeface="Courier New" panose="02070309020205020404" pitchFamily="49" charset="0"/>
                <a:cs typeface="Courier New" panose="02070309020205020404" pitchFamily="49" charset="0"/>
              </a:rPr>
              <a:t>class </a:t>
            </a:r>
            <a:r>
              <a:rPr lang="en-US" sz="2000" b="1" dirty="0" err="1">
                <a:solidFill>
                  <a:srgbClr val="FF0000"/>
                </a:solidFill>
                <a:latin typeface="Courier New" panose="02070309020205020404" pitchFamily="49" charset="0"/>
                <a:cs typeface="Courier New" panose="02070309020205020404" pitchFamily="49" charset="0"/>
              </a:rPr>
              <a:t>MyComponent</a:t>
            </a:r>
            <a:r>
              <a:rPr lang="en-US" sz="2000" b="1" dirty="0">
                <a:solidFill>
                  <a:srgbClr val="FF0000"/>
                </a:solidFill>
                <a:latin typeface="Courier New" panose="02070309020205020404" pitchFamily="49" charset="0"/>
                <a:cs typeface="Courier New" panose="02070309020205020404" pitchFamily="49" charset="0"/>
              </a:rPr>
              <a:t> extends </a:t>
            </a:r>
            <a:r>
              <a:rPr lang="en-US" sz="2000" b="1" dirty="0" err="1">
                <a:solidFill>
                  <a:srgbClr val="FF0000"/>
                </a:solidFill>
                <a:latin typeface="Courier New" panose="02070309020205020404" pitchFamily="49" charset="0"/>
                <a:cs typeface="Courier New" panose="02070309020205020404" pitchFamily="49" charset="0"/>
              </a:rPr>
              <a:t>React.Component</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render() {</a:t>
            </a:r>
          </a:p>
          <a:p>
            <a:r>
              <a:rPr lang="en-US" sz="2000" b="1" dirty="0">
                <a:solidFill>
                  <a:srgbClr val="FF0000"/>
                </a:solidFill>
                <a:latin typeface="Courier New" panose="02070309020205020404" pitchFamily="49" charset="0"/>
                <a:cs typeface="Courier New" panose="02070309020205020404" pitchFamily="49" charset="0"/>
              </a:rPr>
              <a:t>    return &lt;div </a:t>
            </a:r>
            <a:r>
              <a:rPr lang="en-US" sz="2000" b="1" dirty="0" err="1">
                <a:solidFill>
                  <a:srgbClr val="FF0000"/>
                </a:solidFill>
                <a:latin typeface="Courier New" panose="02070309020205020404" pitchFamily="49" charset="0"/>
                <a:cs typeface="Courier New" panose="02070309020205020404" pitchFamily="49" charset="0"/>
              </a:rPr>
              <a:t>className</a:t>
            </a:r>
            <a:r>
              <a:rPr lang="en-US" sz="2000" b="1" dirty="0">
                <a:solidFill>
                  <a:srgbClr val="FF0000"/>
                </a:solidFill>
                <a:latin typeface="Courier New" panose="02070309020205020404" pitchFamily="49" charset="0"/>
                <a:cs typeface="Courier New" panose="02070309020205020404" pitchFamily="49" charset="0"/>
              </a:rPr>
              <a:t>="</a:t>
            </a:r>
            <a:r>
              <a:rPr lang="en-US" sz="2000" b="1" dirty="0" err="1">
                <a:solidFill>
                  <a:srgbClr val="FF0000"/>
                </a:solidFill>
                <a:latin typeface="Courier New" panose="02070309020205020404" pitchFamily="49" charset="0"/>
                <a:cs typeface="Courier New" panose="02070309020205020404" pitchFamily="49" charset="0"/>
              </a:rPr>
              <a:t>my_header</a:t>
            </a:r>
            <a:r>
              <a:rPr lang="en-US" sz="2000" b="1" dirty="0">
                <a:solidFill>
                  <a:srgbClr val="FF0000"/>
                </a:solidFill>
                <a:latin typeface="Courier New" panose="02070309020205020404" pitchFamily="49" charset="0"/>
                <a:cs typeface="Courier New" panose="02070309020205020404" pitchFamily="49" charset="0"/>
              </a:rPr>
              <a:t>"&gt;</a:t>
            </a:r>
          </a:p>
          <a:p>
            <a:r>
              <a:rPr lang="en-US" sz="2000" b="1" dirty="0">
                <a:solidFill>
                  <a:srgbClr val="FF0000"/>
                </a:solidFill>
                <a:latin typeface="Courier New" panose="02070309020205020404" pitchFamily="49" charset="0"/>
                <a:cs typeface="Courier New" panose="02070309020205020404" pitchFamily="49" charset="0"/>
              </a:rPr>
              <a:t>                Hello, World</a:t>
            </a:r>
          </a:p>
          <a:p>
            <a:r>
              <a:rPr lang="en-US" sz="2000" b="1" dirty="0">
                <a:solidFill>
                  <a:srgbClr val="FF0000"/>
                </a:solidFill>
                <a:latin typeface="Courier New" panose="02070309020205020404" pitchFamily="49" charset="0"/>
                <a:cs typeface="Courier New" panose="02070309020205020404" pitchFamily="49" charset="0"/>
              </a:rPr>
              <a:t>           &lt;/div&gt;</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3209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0F39-4E44-4C3B-8C91-1A77ED87D323}"/>
              </a:ext>
            </a:extLst>
          </p:cNvPr>
          <p:cNvSpPr>
            <a:spLocks noGrp="1"/>
          </p:cNvSpPr>
          <p:nvPr>
            <p:ph type="title"/>
          </p:nvPr>
        </p:nvSpPr>
        <p:spPr/>
        <p:txBody>
          <a:bodyPr>
            <a:normAutofit fontScale="90000"/>
          </a:bodyPr>
          <a:lstStyle/>
          <a:p>
            <a:r>
              <a:rPr lang="en-US" dirty="0"/>
              <a:t>React Usage</a:t>
            </a:r>
          </a:p>
        </p:txBody>
      </p:sp>
      <p:sp>
        <p:nvSpPr>
          <p:cNvPr id="3" name="Content Placeholder 2">
            <a:extLst>
              <a:ext uri="{FF2B5EF4-FFF2-40B4-BE49-F238E27FC236}">
                <a16:creationId xmlns:a16="http://schemas.microsoft.com/office/drawing/2014/main" id="{D8DA149D-6FA1-4F54-A060-3404F9D1BF08}"/>
              </a:ext>
            </a:extLst>
          </p:cNvPr>
          <p:cNvSpPr>
            <a:spLocks noGrp="1"/>
          </p:cNvSpPr>
          <p:nvPr>
            <p:ph idx="1"/>
          </p:nvPr>
        </p:nvSpPr>
        <p:spPr/>
        <p:txBody>
          <a:bodyPr/>
          <a:lstStyle/>
          <a:p>
            <a:r>
              <a:rPr lang="en-US" dirty="0"/>
              <a:t>Encourages top-down construction</a:t>
            </a:r>
          </a:p>
          <a:p>
            <a:endParaRPr lang="en-US" dirty="0"/>
          </a:p>
          <a:p>
            <a:r>
              <a:rPr lang="en-US" dirty="0"/>
              <a:t>Each component maintains a state object</a:t>
            </a:r>
          </a:p>
          <a:p>
            <a:pPr lvl="1"/>
            <a:r>
              <a:rPr lang="en-US" dirty="0"/>
              <a:t>Any change should go through </a:t>
            </a:r>
            <a:r>
              <a:rPr lang="en-US" dirty="0" err="1">
                <a:solidFill>
                  <a:srgbClr val="FF0000"/>
                </a:solidFill>
              </a:rPr>
              <a:t>setState</a:t>
            </a:r>
            <a:endParaRPr lang="en-US" dirty="0">
              <a:solidFill>
                <a:srgbClr val="FF0000"/>
              </a:solidFill>
            </a:endParaRPr>
          </a:p>
          <a:p>
            <a:pPr lvl="1"/>
            <a:r>
              <a:rPr lang="en-US" dirty="0" err="1">
                <a:solidFill>
                  <a:srgbClr val="FF0000"/>
                </a:solidFill>
              </a:rPr>
              <a:t>setState</a:t>
            </a:r>
            <a:r>
              <a:rPr lang="en-US" dirty="0"/>
              <a:t> forces a call to </a:t>
            </a:r>
            <a:r>
              <a:rPr lang="en-US" dirty="0">
                <a:solidFill>
                  <a:srgbClr val="FF0000"/>
                </a:solidFill>
              </a:rPr>
              <a:t>render</a:t>
            </a:r>
            <a:r>
              <a:rPr lang="en-US" dirty="0"/>
              <a:t> for that component (and any children)</a:t>
            </a:r>
          </a:p>
          <a:p>
            <a:endParaRPr lang="en-US" dirty="0"/>
          </a:p>
          <a:p>
            <a:r>
              <a:rPr lang="en-US" dirty="0"/>
              <a:t>What do you provide to </a:t>
            </a:r>
            <a:r>
              <a:rPr lang="en-US" dirty="0" err="1"/>
              <a:t>setState</a:t>
            </a:r>
            <a:r>
              <a:rPr lang="en-US" dirty="0"/>
              <a:t>?</a:t>
            </a:r>
          </a:p>
          <a:p>
            <a:pPr lvl="1"/>
            <a:r>
              <a:rPr lang="en-US" dirty="0"/>
              <a:t>an entirely new state object</a:t>
            </a:r>
          </a:p>
          <a:p>
            <a:pPr lvl="1"/>
            <a:r>
              <a:rPr lang="en-US" dirty="0"/>
              <a:t>Ex: to insert one element into a state array, create a whole brand new array</a:t>
            </a:r>
          </a:p>
        </p:txBody>
      </p:sp>
    </p:spTree>
    <p:extLst>
      <p:ext uri="{BB962C8B-B14F-4D97-AF65-F5344CB8AC3E}">
        <p14:creationId xmlns:p14="http://schemas.microsoft.com/office/powerpoint/2010/main" val="1393693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D16C-5F19-4A2E-8D79-B721DE7A8536}"/>
              </a:ext>
            </a:extLst>
          </p:cNvPr>
          <p:cNvSpPr>
            <a:spLocks noGrp="1"/>
          </p:cNvSpPr>
          <p:nvPr>
            <p:ph type="title"/>
          </p:nvPr>
        </p:nvSpPr>
        <p:spPr/>
        <p:txBody>
          <a:bodyPr>
            <a:normAutofit fontScale="90000"/>
          </a:bodyPr>
          <a:lstStyle/>
          <a:p>
            <a:r>
              <a:rPr lang="en-US" dirty="0"/>
              <a:t>Important: JavaScript array manipulation</a:t>
            </a:r>
          </a:p>
        </p:txBody>
      </p:sp>
      <p:sp>
        <p:nvSpPr>
          <p:cNvPr id="3" name="Content Placeholder 2">
            <a:extLst>
              <a:ext uri="{FF2B5EF4-FFF2-40B4-BE49-F238E27FC236}">
                <a16:creationId xmlns:a16="http://schemas.microsoft.com/office/drawing/2014/main" id="{3BE71193-2446-44CF-940F-1E66253C7A10}"/>
              </a:ext>
            </a:extLst>
          </p:cNvPr>
          <p:cNvSpPr>
            <a:spLocks noGrp="1"/>
          </p:cNvSpPr>
          <p:nvPr>
            <p:ph idx="1"/>
          </p:nvPr>
        </p:nvSpPr>
        <p:spPr>
          <a:xfrm>
            <a:off x="1024128" y="1436914"/>
            <a:ext cx="9720073" cy="5265890"/>
          </a:xfrm>
        </p:spPr>
        <p:txBody>
          <a:bodyPr>
            <a:normAutofit lnSpcReduction="10000"/>
          </a:bodyPr>
          <a:lstStyle/>
          <a:p>
            <a:r>
              <a:rPr lang="en-US" sz="2200" b="1" dirty="0">
                <a:latin typeface="Courier New" panose="02070309020205020404" pitchFamily="49" charset="0"/>
                <a:cs typeface="Courier New" panose="02070309020205020404" pitchFamily="49" charset="0"/>
              </a:rPr>
              <a:t>let </a:t>
            </a:r>
            <a:r>
              <a:rPr lang="en-US" sz="2200" b="1" dirty="0" err="1">
                <a:latin typeface="Courier New" panose="02070309020205020404" pitchFamily="49" charset="0"/>
                <a:cs typeface="Courier New" panose="02070309020205020404" pitchFamily="49" charset="0"/>
              </a:rPr>
              <a:t>arr</a:t>
            </a:r>
            <a:r>
              <a:rPr lang="en-US" sz="2200" b="1" dirty="0">
                <a:latin typeface="Courier New" panose="02070309020205020404" pitchFamily="49" charset="0"/>
                <a:cs typeface="Courier New" panose="02070309020205020404" pitchFamily="49" charset="0"/>
              </a:rPr>
              <a:t> = ["A", "B", "C", "D"];</a:t>
            </a:r>
          </a:p>
          <a:p>
            <a:r>
              <a:rPr lang="en-US" dirty="0"/>
              <a:t>In-place array manipulation:</a:t>
            </a:r>
          </a:p>
          <a:p>
            <a:pPr lvl="1"/>
            <a:r>
              <a:rPr lang="en-US" dirty="0"/>
              <a:t>push/pop	</a:t>
            </a:r>
            <a:r>
              <a:rPr lang="en-US" b="1" dirty="0" err="1">
                <a:latin typeface="Courier New" panose="02070309020205020404" pitchFamily="49" charset="0"/>
                <a:cs typeface="Courier New" panose="02070309020205020404" pitchFamily="49" charset="0"/>
              </a:rPr>
              <a:t>arr.push</a:t>
            </a:r>
            <a:r>
              <a:rPr lang="en-US" b="1" dirty="0">
                <a:latin typeface="Courier New" panose="02070309020205020404" pitchFamily="49" charset="0"/>
                <a:cs typeface="Courier New" panose="02070309020205020404" pitchFamily="49" charset="0"/>
              </a:rPr>
              <a:t>("E");	</a:t>
            </a:r>
            <a:r>
              <a:rPr lang="en-US" b="1" dirty="0" err="1">
                <a:latin typeface="Courier New" panose="02070309020205020404" pitchFamily="49" charset="0"/>
                <a:cs typeface="Courier New" panose="02070309020205020404" pitchFamily="49" charset="0"/>
              </a:rPr>
              <a:t>arr.pop</a:t>
            </a:r>
            <a:r>
              <a:rPr lang="en-US" b="1" dirty="0">
                <a:latin typeface="Courier New" panose="02070309020205020404" pitchFamily="49" charset="0"/>
                <a:cs typeface="Courier New" panose="02070309020205020404" pitchFamily="49" charset="0"/>
              </a:rPr>
              <a:t>();</a:t>
            </a:r>
          </a:p>
          <a:p>
            <a:pPr lvl="1"/>
            <a:r>
              <a:rPr lang="en-US" dirty="0"/>
              <a:t>shift/unshift	</a:t>
            </a:r>
            <a:r>
              <a:rPr lang="en-US" b="1" dirty="0" err="1">
                <a:latin typeface="Courier New" panose="02070309020205020404" pitchFamily="49" charset="0"/>
                <a:cs typeface="Courier New" panose="02070309020205020404" pitchFamily="49" charset="0"/>
              </a:rPr>
              <a:t>arr.shift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arr.unshift</a:t>
            </a:r>
            <a:r>
              <a:rPr lang="en-US" b="1" dirty="0">
                <a:latin typeface="Courier New" panose="02070309020205020404" pitchFamily="49" charset="0"/>
                <a:cs typeface="Courier New" panose="02070309020205020404" pitchFamily="49" charset="0"/>
              </a:rPr>
              <a:t>("A");</a:t>
            </a:r>
          </a:p>
          <a:p>
            <a:pPr lvl="1"/>
            <a:r>
              <a:rPr lang="en-US" dirty="0"/>
              <a:t>delete	</a:t>
            </a: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arr</a:t>
            </a:r>
            <a:r>
              <a:rPr lang="en-US" b="1" dirty="0">
                <a:latin typeface="Courier New" panose="02070309020205020404" pitchFamily="49" charset="0"/>
                <a:cs typeface="Courier New" panose="02070309020205020404" pitchFamily="49" charset="0"/>
              </a:rPr>
              <a:t>[0];</a:t>
            </a:r>
          </a:p>
          <a:p>
            <a:pPr lvl="1"/>
            <a:r>
              <a:rPr lang="en-US" dirty="0"/>
              <a:t>splice	</a:t>
            </a:r>
            <a:r>
              <a:rPr lang="en-US" b="1" dirty="0" err="1">
                <a:latin typeface="Courier New" panose="02070309020205020404" pitchFamily="49" charset="0"/>
                <a:cs typeface="Courier New" panose="02070309020205020404" pitchFamily="49" charset="0"/>
              </a:rPr>
              <a:t>arr.splice</a:t>
            </a:r>
            <a:r>
              <a:rPr lang="en-US" b="1" dirty="0">
                <a:latin typeface="Courier New" panose="02070309020205020404" pitchFamily="49" charset="0"/>
                <a:cs typeface="Courier New" panose="02070309020205020404" pitchFamily="49" charset="0"/>
              </a:rPr>
              <a:t>(2, 0, "X", "Y");</a:t>
            </a:r>
          </a:p>
          <a:p>
            <a:pPr marL="128016" lvl="1" indent="0">
              <a:buNone/>
            </a:pPr>
            <a:r>
              <a:rPr lang="en-US" dirty="0"/>
              <a:t>		</a:t>
            </a:r>
            <a:r>
              <a:rPr lang="en-US" b="1" dirty="0" err="1">
                <a:latin typeface="Courier New" panose="02070309020205020404" pitchFamily="49" charset="0"/>
                <a:cs typeface="Courier New" panose="02070309020205020404" pitchFamily="49" charset="0"/>
              </a:rPr>
              <a:t>arr</a:t>
            </a:r>
            <a:r>
              <a:rPr lang="en-US" b="1" dirty="0">
                <a:latin typeface="Courier New" panose="02070309020205020404" pitchFamily="49" charset="0"/>
                <a:cs typeface="Courier New" panose="02070309020205020404" pitchFamily="49" charset="0"/>
              </a:rPr>
              <a:t>(2, 2);</a:t>
            </a:r>
            <a:endParaRPr lang="en-US" dirty="0"/>
          </a:p>
          <a:p>
            <a:pPr marL="128016" lvl="1" indent="0">
              <a:buNone/>
            </a:pPr>
            <a:endParaRPr lang="en-US" b="1" dirty="0">
              <a:latin typeface="Courier New" panose="02070309020205020404" pitchFamily="49" charset="0"/>
              <a:cs typeface="Courier New" panose="02070309020205020404" pitchFamily="49" charset="0"/>
            </a:endParaRPr>
          </a:p>
          <a:p>
            <a:pPr marL="128016" lvl="1" indent="0">
              <a:buNone/>
            </a:pPr>
            <a:r>
              <a:rPr lang="en-US" b="1" dirty="0">
                <a:latin typeface="Courier New" panose="02070309020205020404" pitchFamily="49" charset="0"/>
                <a:cs typeface="Courier New" panose="02070309020205020404" pitchFamily="49" charset="0"/>
              </a:rPr>
              <a:t>let arr2 = ["E", "F"];</a:t>
            </a:r>
          </a:p>
          <a:p>
            <a:pPr marL="128016" lvl="1" indent="0">
              <a:buNone/>
            </a:pPr>
            <a:r>
              <a:rPr lang="en-US" dirty="0"/>
              <a:t>New array construction:</a:t>
            </a:r>
          </a:p>
          <a:p>
            <a:pPr lvl="1"/>
            <a:r>
              <a:rPr lang="en-US" dirty="0" err="1"/>
              <a:t>concat</a:t>
            </a:r>
            <a:r>
              <a:rPr lang="en-US" dirty="0"/>
              <a:t>	</a:t>
            </a:r>
            <a:r>
              <a:rPr lang="en-US" b="1" dirty="0">
                <a:latin typeface="Courier New" panose="02070309020205020404" pitchFamily="49" charset="0"/>
                <a:cs typeface="Courier New" panose="02070309020205020404" pitchFamily="49" charset="0"/>
              </a:rPr>
              <a:t>let arr3 = </a:t>
            </a:r>
            <a:r>
              <a:rPr lang="en-US" b="1" dirty="0" err="1">
                <a:latin typeface="Courier New" panose="02070309020205020404" pitchFamily="49" charset="0"/>
                <a:cs typeface="Courier New" panose="02070309020205020404" pitchFamily="49" charset="0"/>
              </a:rPr>
              <a:t>arr.concat</a:t>
            </a:r>
            <a:r>
              <a:rPr lang="en-US" b="1" dirty="0">
                <a:latin typeface="Courier New" panose="02070309020205020404" pitchFamily="49" charset="0"/>
                <a:cs typeface="Courier New" panose="02070309020205020404" pitchFamily="49" charset="0"/>
              </a:rPr>
              <a:t>(arr2);</a:t>
            </a:r>
          </a:p>
          <a:p>
            <a:pPr lvl="1"/>
            <a:r>
              <a:rPr lang="en-US" dirty="0"/>
              <a:t>slice		</a:t>
            </a:r>
            <a:r>
              <a:rPr lang="en-US" b="1" dirty="0">
                <a:latin typeface="Courier New" panose="02070309020205020404" pitchFamily="49" charset="0"/>
                <a:cs typeface="Courier New" panose="02070309020205020404" pitchFamily="49" charset="0"/>
              </a:rPr>
              <a:t>let arr3 = </a:t>
            </a:r>
            <a:r>
              <a:rPr lang="en-US" b="1" dirty="0" err="1">
                <a:latin typeface="Courier New" panose="02070309020205020404" pitchFamily="49" charset="0"/>
                <a:cs typeface="Courier New" panose="02070309020205020404" pitchFamily="49" charset="0"/>
              </a:rPr>
              <a:t>arr.slice</a:t>
            </a:r>
            <a:r>
              <a:rPr lang="en-US" b="1" dirty="0">
                <a:latin typeface="Courier New" panose="02070309020205020404" pitchFamily="49" charset="0"/>
                <a:cs typeface="Courier New" panose="02070309020205020404" pitchFamily="49" charset="0"/>
              </a:rPr>
              <a:t>(1);</a:t>
            </a:r>
            <a:endParaRPr lang="en-US" dirty="0"/>
          </a:p>
          <a:p>
            <a:pPr lvl="1"/>
            <a:r>
              <a:rPr lang="en-US" dirty="0"/>
              <a:t>empty:	</a:t>
            </a:r>
            <a:r>
              <a:rPr lang="en-US" b="1" dirty="0" err="1">
                <a:latin typeface="Courier New" panose="02070309020205020404" pitchFamily="49" charset="0"/>
                <a:cs typeface="Courier New" panose="02070309020205020404" pitchFamily="49" charset="0"/>
              </a:rPr>
              <a:t>arr</a:t>
            </a:r>
            <a:r>
              <a:rPr lang="en-US" b="1" dirty="0">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1008914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0F94F-4BE2-4379-93A7-4BF81DE1172E}"/>
              </a:ext>
            </a:extLst>
          </p:cNvPr>
          <p:cNvSpPr>
            <a:spLocks noGrp="1"/>
          </p:cNvSpPr>
          <p:nvPr>
            <p:ph type="title"/>
          </p:nvPr>
        </p:nvSpPr>
        <p:spPr/>
        <p:txBody>
          <a:bodyPr>
            <a:normAutofit fontScale="90000"/>
          </a:bodyPr>
          <a:lstStyle/>
          <a:p>
            <a:r>
              <a:rPr lang="en-US" dirty="0"/>
              <a:t>The map function</a:t>
            </a:r>
          </a:p>
        </p:txBody>
      </p:sp>
      <p:sp>
        <p:nvSpPr>
          <p:cNvPr id="3" name="Content Placeholder 2">
            <a:extLst>
              <a:ext uri="{FF2B5EF4-FFF2-40B4-BE49-F238E27FC236}">
                <a16:creationId xmlns:a16="http://schemas.microsoft.com/office/drawing/2014/main" id="{962B6391-FE8C-4C20-97EC-2D5B17D2C522}"/>
              </a:ext>
            </a:extLst>
          </p:cNvPr>
          <p:cNvSpPr>
            <a:spLocks noGrp="1"/>
          </p:cNvSpPr>
          <p:nvPr>
            <p:ph idx="1"/>
          </p:nvPr>
        </p:nvSpPr>
        <p:spPr/>
        <p:txBody>
          <a:bodyPr>
            <a:normAutofit/>
          </a:bodyPr>
          <a:lstStyle/>
          <a:p>
            <a:r>
              <a:rPr lang="en-US" dirty="0"/>
              <a:t>Called on an array</a:t>
            </a:r>
          </a:p>
          <a:p>
            <a:pPr lvl="1"/>
            <a:r>
              <a:rPr lang="en-US" dirty="0"/>
              <a:t>creates and returns a new array after executing a callback function on each element in the array</a:t>
            </a:r>
          </a:p>
          <a:p>
            <a:pPr lvl="2"/>
            <a:r>
              <a:rPr lang="en-US" dirty="0"/>
              <a:t>callback returns updated value</a:t>
            </a:r>
          </a:p>
          <a:p>
            <a:pPr lvl="1"/>
            <a:r>
              <a:rPr lang="en-US" dirty="0"/>
              <a:t>Does not mutate original array</a:t>
            </a:r>
          </a:p>
          <a:p>
            <a:endParaRPr lang="nn-NO" dirty="0"/>
          </a:p>
          <a:p>
            <a:r>
              <a:rPr lang="nn-NO" dirty="0"/>
              <a:t>let array = [6, 7, 4, 5];</a:t>
            </a:r>
          </a:p>
          <a:p>
            <a:r>
              <a:rPr lang="nn-NO" dirty="0"/>
              <a:t>let array2 = array.map((val)=&gt;{  </a:t>
            </a:r>
          </a:p>
          <a:p>
            <a:r>
              <a:rPr lang="nn-NO" dirty="0"/>
              <a:t>            return val*val; </a:t>
            </a:r>
          </a:p>
          <a:p>
            <a:r>
              <a:rPr lang="nn-NO" dirty="0"/>
              <a:t>}) ;</a:t>
            </a:r>
            <a:endParaRPr lang="en-US" dirty="0"/>
          </a:p>
        </p:txBody>
      </p:sp>
    </p:spTree>
    <p:extLst>
      <p:ext uri="{BB962C8B-B14F-4D97-AF65-F5344CB8AC3E}">
        <p14:creationId xmlns:p14="http://schemas.microsoft.com/office/powerpoint/2010/main" val="2360237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97DC-E53B-4DB3-A6C3-646C2103E465}"/>
              </a:ext>
            </a:extLst>
          </p:cNvPr>
          <p:cNvSpPr>
            <a:spLocks noGrp="1"/>
          </p:cNvSpPr>
          <p:nvPr>
            <p:ph type="title"/>
          </p:nvPr>
        </p:nvSpPr>
        <p:spPr/>
        <p:txBody>
          <a:bodyPr>
            <a:normAutofit fontScale="90000"/>
          </a:bodyPr>
          <a:lstStyle/>
          <a:p>
            <a:r>
              <a:rPr lang="en-US" dirty="0"/>
              <a:t>Web Architecture for Flat Files</a:t>
            </a:r>
          </a:p>
        </p:txBody>
      </p:sp>
      <p:sp>
        <p:nvSpPr>
          <p:cNvPr id="3" name="Content Placeholder 2">
            <a:extLst>
              <a:ext uri="{FF2B5EF4-FFF2-40B4-BE49-F238E27FC236}">
                <a16:creationId xmlns:a16="http://schemas.microsoft.com/office/drawing/2014/main" id="{E001EA50-447C-4F6B-8074-13F9FD87A0AD}"/>
              </a:ext>
            </a:extLst>
          </p:cNvPr>
          <p:cNvSpPr>
            <a:spLocks noGrp="1"/>
          </p:cNvSpPr>
          <p:nvPr>
            <p:ph idx="1"/>
          </p:nvPr>
        </p:nvSpPr>
        <p:spPr/>
        <p:txBody>
          <a:bodyPr/>
          <a:lstStyle/>
          <a:p>
            <a:r>
              <a:rPr lang="en-US" dirty="0"/>
              <a:t>Client on PC/Mobile using Browser</a:t>
            </a:r>
          </a:p>
          <a:p>
            <a:pPr lvl="1"/>
            <a:r>
              <a:rPr lang="en-US" dirty="0"/>
              <a:t>Requests URL</a:t>
            </a:r>
          </a:p>
          <a:p>
            <a:pPr lvl="1"/>
            <a:r>
              <a:rPr lang="en-US" dirty="0"/>
              <a:t>Host translated to IP by DNS</a:t>
            </a:r>
          </a:p>
          <a:p>
            <a:pPr lvl="1"/>
            <a:r>
              <a:rPr lang="en-US" dirty="0"/>
              <a:t>Browser sends http request to Web Server</a:t>
            </a:r>
          </a:p>
          <a:p>
            <a:endParaRPr lang="en-US" dirty="0"/>
          </a:p>
          <a:p>
            <a:r>
              <a:rPr lang="en-US" dirty="0"/>
              <a:t>Server is Waiting for requests</a:t>
            </a:r>
          </a:p>
          <a:p>
            <a:pPr lvl="1"/>
            <a:r>
              <a:rPr lang="en-US" dirty="0"/>
              <a:t>Server receives request</a:t>
            </a:r>
          </a:p>
          <a:p>
            <a:pPr lvl="1"/>
            <a:r>
              <a:rPr lang="en-US" dirty="0"/>
              <a:t>Server gets requested file and linked files and sends back as response </a:t>
            </a:r>
          </a:p>
          <a:p>
            <a:endParaRPr lang="en-US" dirty="0"/>
          </a:p>
        </p:txBody>
      </p:sp>
      <p:pic>
        <p:nvPicPr>
          <p:cNvPr id="4" name="Picture 1">
            <a:extLst>
              <a:ext uri="{FF2B5EF4-FFF2-40B4-BE49-F238E27FC236}">
                <a16:creationId xmlns:a16="http://schemas.microsoft.com/office/drawing/2014/main" id="{30CC2813-C5FB-4C3E-95E6-CEFACB9AE9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0850" y="5334001"/>
            <a:ext cx="8610600"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6939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BC482-4C33-4C8E-8557-7FF72DDEDF62}"/>
              </a:ext>
            </a:extLst>
          </p:cNvPr>
          <p:cNvSpPr>
            <a:spLocks noGrp="1"/>
          </p:cNvSpPr>
          <p:nvPr>
            <p:ph type="title"/>
          </p:nvPr>
        </p:nvSpPr>
        <p:spPr/>
        <p:txBody>
          <a:bodyPr>
            <a:normAutofit fontScale="90000"/>
          </a:bodyPr>
          <a:lstStyle/>
          <a:p>
            <a:r>
              <a:rPr lang="en-US" dirty="0"/>
              <a:t>The filter function</a:t>
            </a:r>
          </a:p>
        </p:txBody>
      </p:sp>
      <p:sp>
        <p:nvSpPr>
          <p:cNvPr id="3" name="Content Placeholder 2">
            <a:extLst>
              <a:ext uri="{FF2B5EF4-FFF2-40B4-BE49-F238E27FC236}">
                <a16:creationId xmlns:a16="http://schemas.microsoft.com/office/drawing/2014/main" id="{F4F5A831-60FA-401A-ABA8-59DFF96705E3}"/>
              </a:ext>
            </a:extLst>
          </p:cNvPr>
          <p:cNvSpPr>
            <a:spLocks noGrp="1"/>
          </p:cNvSpPr>
          <p:nvPr>
            <p:ph idx="1"/>
          </p:nvPr>
        </p:nvSpPr>
        <p:spPr/>
        <p:txBody>
          <a:bodyPr/>
          <a:lstStyle/>
          <a:p>
            <a:r>
              <a:rPr lang="en-US" dirty="0"/>
              <a:t>Called on an array</a:t>
            </a:r>
          </a:p>
          <a:p>
            <a:pPr lvl="1"/>
            <a:r>
              <a:rPr lang="en-US" dirty="0"/>
              <a:t>creates and returns a new array only containing the elements that pass the callback test</a:t>
            </a:r>
          </a:p>
          <a:p>
            <a:pPr lvl="2"/>
            <a:r>
              <a:rPr lang="en-US" dirty="0"/>
              <a:t>callback returns </a:t>
            </a:r>
            <a:r>
              <a:rPr lang="en-US" dirty="0" err="1"/>
              <a:t>boolean</a:t>
            </a:r>
            <a:endParaRPr lang="en-US" dirty="0"/>
          </a:p>
          <a:p>
            <a:pPr lvl="1"/>
            <a:r>
              <a:rPr lang="en-US" dirty="0"/>
              <a:t>Does not mutate original array</a:t>
            </a:r>
          </a:p>
          <a:p>
            <a:endParaRPr lang="nn-NO" dirty="0"/>
          </a:p>
          <a:p>
            <a:r>
              <a:rPr lang="nn-NO" dirty="0"/>
              <a:t>let array = [6, 7, 4, 5];</a:t>
            </a:r>
          </a:p>
          <a:p>
            <a:r>
              <a:rPr lang="nn-NO" dirty="0"/>
              <a:t>let array2 = array.filter((val)=&gt;{  </a:t>
            </a:r>
          </a:p>
          <a:p>
            <a:r>
              <a:rPr lang="nn-NO" dirty="0"/>
              <a:t>	return ((val%2) == 0); </a:t>
            </a:r>
          </a:p>
          <a:p>
            <a:r>
              <a:rPr lang="nn-NO" dirty="0"/>
              <a:t>}) ;</a:t>
            </a:r>
            <a:endParaRPr lang="en-US" dirty="0"/>
          </a:p>
        </p:txBody>
      </p:sp>
    </p:spTree>
    <p:extLst>
      <p:ext uri="{BB962C8B-B14F-4D97-AF65-F5344CB8AC3E}">
        <p14:creationId xmlns:p14="http://schemas.microsoft.com/office/powerpoint/2010/main" val="3748121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41FBA-C6DC-4A34-96ED-90445176D491}"/>
              </a:ext>
            </a:extLst>
          </p:cNvPr>
          <p:cNvSpPr>
            <a:spLocks noGrp="1"/>
          </p:cNvSpPr>
          <p:nvPr>
            <p:ph type="title"/>
          </p:nvPr>
        </p:nvSpPr>
        <p:spPr/>
        <p:txBody>
          <a:bodyPr>
            <a:normAutofit fontScale="90000"/>
          </a:bodyPr>
          <a:lstStyle/>
          <a:p>
            <a:r>
              <a:rPr lang="en-US" dirty="0"/>
              <a:t>So what is React?</a:t>
            </a:r>
          </a:p>
        </p:txBody>
      </p:sp>
      <p:sp>
        <p:nvSpPr>
          <p:cNvPr id="3" name="Content Placeholder 2">
            <a:extLst>
              <a:ext uri="{FF2B5EF4-FFF2-40B4-BE49-F238E27FC236}">
                <a16:creationId xmlns:a16="http://schemas.microsoft.com/office/drawing/2014/main" id="{7DE3E26D-2C53-4BE6-B4C1-2831B56CC3BF}"/>
              </a:ext>
            </a:extLst>
          </p:cNvPr>
          <p:cNvSpPr>
            <a:spLocks noGrp="1"/>
          </p:cNvSpPr>
          <p:nvPr>
            <p:ph idx="1"/>
          </p:nvPr>
        </p:nvSpPr>
        <p:spPr/>
        <p:txBody>
          <a:bodyPr/>
          <a:lstStyle/>
          <a:p>
            <a:r>
              <a:rPr lang="en-US" dirty="0"/>
              <a:t>‘A declarative, efficient, and flexible JavaScript library for building user interfaces. It lets you compose complex UIs from small and isolated pieces of code called “components”.’</a:t>
            </a:r>
          </a:p>
          <a:p>
            <a:endParaRPr lang="en-US" dirty="0"/>
          </a:p>
          <a:p>
            <a:r>
              <a:rPr lang="en-US" dirty="0"/>
              <a:t>API:</a:t>
            </a:r>
          </a:p>
          <a:p>
            <a:pPr lvl="1"/>
            <a:r>
              <a:rPr lang="en-US" dirty="0">
                <a:hlinkClick r:id="rId2"/>
              </a:rPr>
              <a:t>https://reactjs.org/docs/react-api.html</a:t>
            </a:r>
            <a:endParaRPr lang="en-US" dirty="0"/>
          </a:p>
          <a:p>
            <a:endParaRPr lang="en-US" dirty="0"/>
          </a:p>
          <a:p>
            <a:r>
              <a:rPr lang="en-US" dirty="0"/>
              <a:t>Made by Facebook</a:t>
            </a:r>
          </a:p>
          <a:p>
            <a:endParaRPr lang="en-US" dirty="0"/>
          </a:p>
        </p:txBody>
      </p:sp>
    </p:spTree>
    <p:extLst>
      <p:ext uri="{BB962C8B-B14F-4D97-AF65-F5344CB8AC3E}">
        <p14:creationId xmlns:p14="http://schemas.microsoft.com/office/powerpoint/2010/main" val="3789216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FABF-D588-43A6-9B88-44618F076EFA}"/>
              </a:ext>
            </a:extLst>
          </p:cNvPr>
          <p:cNvSpPr>
            <a:spLocks noGrp="1"/>
          </p:cNvSpPr>
          <p:nvPr>
            <p:ph type="title"/>
          </p:nvPr>
        </p:nvSpPr>
        <p:spPr/>
        <p:txBody>
          <a:bodyPr>
            <a:normAutofit fontScale="90000"/>
          </a:bodyPr>
          <a:lstStyle/>
          <a:p>
            <a:r>
              <a:rPr lang="en-US" dirty="0"/>
              <a:t>Component Hierarchy</a:t>
            </a:r>
          </a:p>
        </p:txBody>
      </p:sp>
      <p:sp>
        <p:nvSpPr>
          <p:cNvPr id="3" name="Content Placeholder 2">
            <a:extLst>
              <a:ext uri="{FF2B5EF4-FFF2-40B4-BE49-F238E27FC236}">
                <a16:creationId xmlns:a16="http://schemas.microsoft.com/office/drawing/2014/main" id="{83299FCC-AB3C-4847-8A06-586B27E4ABE3}"/>
              </a:ext>
            </a:extLst>
          </p:cNvPr>
          <p:cNvSpPr>
            <a:spLocks noGrp="1"/>
          </p:cNvSpPr>
          <p:nvPr>
            <p:ph idx="1"/>
          </p:nvPr>
        </p:nvSpPr>
        <p:spPr/>
        <p:txBody>
          <a:bodyPr/>
          <a:lstStyle/>
          <a:p>
            <a:r>
              <a:rPr lang="en-US" dirty="0"/>
              <a:t>React Components are composed of other Components</a:t>
            </a:r>
          </a:p>
          <a:p>
            <a:endParaRPr lang="en-US" dirty="0"/>
          </a:p>
          <a:p>
            <a:r>
              <a:rPr lang="en-US" dirty="0"/>
              <a:t>i.e. one Component’s render requires another Component</a:t>
            </a:r>
          </a:p>
          <a:p>
            <a:endParaRPr lang="en-US" dirty="0"/>
          </a:p>
          <a:p>
            <a:r>
              <a:rPr lang="en-US" dirty="0"/>
              <a:t>Components may pass things to their child components:</a:t>
            </a:r>
          </a:p>
          <a:p>
            <a:pPr lvl="1"/>
            <a:r>
              <a:rPr lang="en-US" dirty="0"/>
              <a:t>data</a:t>
            </a:r>
          </a:p>
          <a:p>
            <a:pPr lvl="1"/>
            <a:r>
              <a:rPr lang="en-US" dirty="0"/>
              <a:t>callbacks</a:t>
            </a:r>
          </a:p>
          <a:p>
            <a:pPr lvl="1"/>
            <a:r>
              <a:rPr lang="en-US" dirty="0"/>
              <a:t>both done via props</a:t>
            </a:r>
          </a:p>
        </p:txBody>
      </p:sp>
    </p:spTree>
    <p:extLst>
      <p:ext uri="{BB962C8B-B14F-4D97-AF65-F5344CB8AC3E}">
        <p14:creationId xmlns:p14="http://schemas.microsoft.com/office/powerpoint/2010/main" val="3170102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C39B-DDA2-457E-B0AC-B588B31F21A2}"/>
              </a:ext>
            </a:extLst>
          </p:cNvPr>
          <p:cNvSpPr>
            <a:spLocks noGrp="1"/>
          </p:cNvSpPr>
          <p:nvPr>
            <p:ph type="title"/>
          </p:nvPr>
        </p:nvSpPr>
        <p:spPr/>
        <p:txBody>
          <a:bodyPr>
            <a:normAutofit fontScale="90000"/>
          </a:bodyPr>
          <a:lstStyle/>
          <a:p>
            <a:r>
              <a:rPr lang="en-US" dirty="0"/>
              <a:t>First things first</a:t>
            </a:r>
          </a:p>
        </p:txBody>
      </p:sp>
      <p:sp>
        <p:nvSpPr>
          <p:cNvPr id="3" name="Content Placeholder 2">
            <a:extLst>
              <a:ext uri="{FF2B5EF4-FFF2-40B4-BE49-F238E27FC236}">
                <a16:creationId xmlns:a16="http://schemas.microsoft.com/office/drawing/2014/main" id="{F306F850-351B-4A78-809E-6F05FA81CD9E}"/>
              </a:ext>
            </a:extLst>
          </p:cNvPr>
          <p:cNvSpPr>
            <a:spLocks noGrp="1"/>
          </p:cNvSpPr>
          <p:nvPr>
            <p:ph idx="1"/>
          </p:nvPr>
        </p:nvSpPr>
        <p:spPr/>
        <p:txBody>
          <a:bodyPr/>
          <a:lstStyle/>
          <a:p>
            <a:r>
              <a:rPr lang="en-US" dirty="0"/>
              <a:t>React apps run on Node.js</a:t>
            </a:r>
          </a:p>
          <a:p>
            <a:pPr lvl="1"/>
            <a:r>
              <a:rPr lang="en-US" dirty="0"/>
              <a:t>application you must install</a:t>
            </a:r>
          </a:p>
          <a:p>
            <a:endParaRPr lang="en-US" dirty="0"/>
          </a:p>
          <a:p>
            <a:r>
              <a:rPr lang="en-US" dirty="0"/>
              <a:t>The Node Package Manager (</a:t>
            </a:r>
            <a:r>
              <a:rPr lang="en-US" dirty="0" err="1"/>
              <a:t>npm</a:t>
            </a:r>
            <a:r>
              <a:rPr lang="en-US" dirty="0"/>
              <a:t>) helps us manage modules</a:t>
            </a:r>
          </a:p>
          <a:p>
            <a:pPr lvl="1"/>
            <a:r>
              <a:rPr lang="en-US" dirty="0"/>
              <a:t>modules? Libraries we’ll use</a:t>
            </a:r>
          </a:p>
          <a:p>
            <a:pPr lvl="1"/>
            <a:r>
              <a:rPr lang="en-US" dirty="0"/>
              <a:t>put in </a:t>
            </a:r>
            <a:r>
              <a:rPr lang="en-US" dirty="0" err="1"/>
              <a:t>node_modules</a:t>
            </a:r>
            <a:r>
              <a:rPr lang="en-US" dirty="0"/>
              <a:t> – never submit this (5 point deduction)</a:t>
            </a:r>
          </a:p>
          <a:p>
            <a:endParaRPr lang="en-US" dirty="0"/>
          </a:p>
          <a:p>
            <a:r>
              <a:rPr lang="en-US" dirty="0"/>
              <a:t>To create a React app, use Create React App (CRA)</a:t>
            </a:r>
          </a:p>
        </p:txBody>
      </p:sp>
    </p:spTree>
    <p:extLst>
      <p:ext uri="{BB962C8B-B14F-4D97-AF65-F5344CB8AC3E}">
        <p14:creationId xmlns:p14="http://schemas.microsoft.com/office/powerpoint/2010/main" val="651922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F41D-4FB5-4F16-A6BE-995023E768E8}"/>
              </a:ext>
            </a:extLst>
          </p:cNvPr>
          <p:cNvSpPr>
            <a:spLocks noGrp="1"/>
          </p:cNvSpPr>
          <p:nvPr>
            <p:ph type="title"/>
          </p:nvPr>
        </p:nvSpPr>
        <p:spPr/>
        <p:txBody>
          <a:bodyPr>
            <a:normAutofit fontScale="90000"/>
          </a:bodyPr>
          <a:lstStyle/>
          <a:p>
            <a:r>
              <a:rPr lang="en-US" dirty="0"/>
              <a:t>Make sure you’re using the proper versions</a:t>
            </a:r>
          </a:p>
        </p:txBody>
      </p:sp>
      <p:sp>
        <p:nvSpPr>
          <p:cNvPr id="3" name="Content Placeholder 2">
            <a:extLst>
              <a:ext uri="{FF2B5EF4-FFF2-40B4-BE49-F238E27FC236}">
                <a16:creationId xmlns:a16="http://schemas.microsoft.com/office/drawing/2014/main" id="{4E7BC070-CC4F-4F11-A175-9140C021F003}"/>
              </a:ext>
            </a:extLst>
          </p:cNvPr>
          <p:cNvSpPr>
            <a:spLocks noGrp="1"/>
          </p:cNvSpPr>
          <p:nvPr>
            <p:ph idx="1"/>
          </p:nvPr>
        </p:nvSpPr>
        <p:spPr/>
        <p:txBody>
          <a:bodyPr>
            <a:normAutofit lnSpcReduction="10000"/>
          </a:bodyPr>
          <a:lstStyle/>
          <a:p>
            <a:r>
              <a:rPr lang="en-US" dirty="0" err="1"/>
              <a:t>npm</a:t>
            </a:r>
            <a:r>
              <a:rPr lang="en-US" dirty="0"/>
              <a:t> uninstall -g create-react-app</a:t>
            </a:r>
          </a:p>
          <a:p>
            <a:pPr lvl="1"/>
            <a:r>
              <a:rPr lang="en-US" dirty="0"/>
              <a:t>didn't work for me, I still had it installed, </a:t>
            </a:r>
          </a:p>
          <a:p>
            <a:r>
              <a:rPr lang="en-US" dirty="0"/>
              <a:t>check using:</a:t>
            </a:r>
          </a:p>
          <a:p>
            <a:pPr lvl="1"/>
            <a:r>
              <a:rPr lang="en-US" dirty="0"/>
              <a:t>“where create-react-app” on Windows</a:t>
            </a:r>
          </a:p>
          <a:p>
            <a:pPr lvl="1"/>
            <a:r>
              <a:rPr lang="en-US" dirty="0"/>
              <a:t>“which create-react-app” on Mac</a:t>
            </a:r>
          </a:p>
          <a:p>
            <a:r>
              <a:rPr lang="en-US" dirty="0"/>
              <a:t>yarn global remove create-react-app</a:t>
            </a:r>
          </a:p>
          <a:p>
            <a:pPr lvl="1"/>
            <a:r>
              <a:rPr lang="en-US" dirty="0"/>
              <a:t>worked for me</a:t>
            </a:r>
          </a:p>
          <a:p>
            <a:r>
              <a:rPr lang="en-US" dirty="0"/>
              <a:t>To create React app:</a:t>
            </a:r>
          </a:p>
          <a:p>
            <a:pPr lvl="1"/>
            <a:r>
              <a:rPr lang="en-US" dirty="0" err="1"/>
              <a:t>npx</a:t>
            </a:r>
            <a:r>
              <a:rPr lang="en-US" dirty="0"/>
              <a:t> create-react-app</a:t>
            </a:r>
          </a:p>
          <a:p>
            <a:r>
              <a:rPr lang="en-US" dirty="0"/>
              <a:t>To start React app:</a:t>
            </a:r>
          </a:p>
          <a:p>
            <a:pPr lvl="1"/>
            <a:r>
              <a:rPr lang="en-US" dirty="0" err="1"/>
              <a:t>npm</a:t>
            </a:r>
            <a:r>
              <a:rPr lang="en-US" dirty="0"/>
              <a:t> start OR yarn start </a:t>
            </a:r>
          </a:p>
        </p:txBody>
      </p:sp>
    </p:spTree>
    <p:extLst>
      <p:ext uri="{BB962C8B-B14F-4D97-AF65-F5344CB8AC3E}">
        <p14:creationId xmlns:p14="http://schemas.microsoft.com/office/powerpoint/2010/main" val="3830263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4E9B8-C77B-44AE-A816-CF0FC5B67944}"/>
              </a:ext>
            </a:extLst>
          </p:cNvPr>
          <p:cNvSpPr>
            <a:spLocks noGrp="1"/>
          </p:cNvSpPr>
          <p:nvPr>
            <p:ph type="title"/>
          </p:nvPr>
        </p:nvSpPr>
        <p:spPr/>
        <p:txBody>
          <a:bodyPr>
            <a:normAutofit fontScale="90000"/>
          </a:bodyPr>
          <a:lstStyle/>
          <a:p>
            <a:r>
              <a:rPr lang="en-US" dirty="0"/>
              <a:t>index.js</a:t>
            </a:r>
          </a:p>
        </p:txBody>
      </p:sp>
      <p:sp>
        <p:nvSpPr>
          <p:cNvPr id="3" name="Content Placeholder 2">
            <a:extLst>
              <a:ext uri="{FF2B5EF4-FFF2-40B4-BE49-F238E27FC236}">
                <a16:creationId xmlns:a16="http://schemas.microsoft.com/office/drawing/2014/main" id="{B3A16BC4-F95F-48DA-A13D-EF30A19A48CD}"/>
              </a:ext>
            </a:extLst>
          </p:cNvPr>
          <p:cNvSpPr>
            <a:spLocks noGrp="1"/>
          </p:cNvSpPr>
          <p:nvPr>
            <p:ph idx="1"/>
          </p:nvPr>
        </p:nvSpPr>
        <p:spPr>
          <a:xfrm>
            <a:off x="1024128" y="1436914"/>
            <a:ext cx="9720073" cy="5198778"/>
          </a:xfrm>
        </p:spPr>
        <p:txBody>
          <a:bodyPr>
            <a:normAutofit/>
          </a:bodyPr>
          <a:lstStyle/>
          <a:p>
            <a:r>
              <a:rPr lang="en-US" dirty="0"/>
              <a:t>Entry point for our application</a:t>
            </a:r>
          </a:p>
          <a:p>
            <a:pPr lvl="1"/>
            <a:r>
              <a:rPr lang="en-US" dirty="0"/>
              <a:t>imports necessary things like JSON and CSS files</a:t>
            </a:r>
          </a:p>
          <a:p>
            <a:pPr lvl="1"/>
            <a:r>
              <a:rPr lang="en-US" dirty="0"/>
              <a:t>sets up root node (typically App from App.js)</a:t>
            </a:r>
          </a:p>
          <a:p>
            <a:pPr lvl="1"/>
            <a:endParaRPr lang="en-US" dirty="0"/>
          </a:p>
          <a:p>
            <a:r>
              <a:rPr lang="en-US" dirty="0"/>
              <a:t>import React from 'react';</a:t>
            </a:r>
          </a:p>
          <a:p>
            <a:r>
              <a:rPr lang="en-US" dirty="0"/>
              <a:t>import </a:t>
            </a:r>
            <a:r>
              <a:rPr lang="en-US" dirty="0" err="1"/>
              <a:t>ReactDOM</a:t>
            </a:r>
            <a:r>
              <a:rPr lang="en-US" dirty="0"/>
              <a:t> from 'react-</a:t>
            </a:r>
            <a:r>
              <a:rPr lang="en-US" dirty="0" err="1"/>
              <a:t>dom</a:t>
            </a:r>
            <a:r>
              <a:rPr lang="en-US" dirty="0"/>
              <a:t>';</a:t>
            </a:r>
          </a:p>
          <a:p>
            <a:r>
              <a:rPr lang="en-US" dirty="0"/>
              <a:t>import './</a:t>
            </a:r>
            <a:r>
              <a:rPr lang="en-US" dirty="0" err="1"/>
              <a:t>css</a:t>
            </a:r>
            <a:r>
              <a:rPr lang="en-US" dirty="0"/>
              <a:t>/todo_layout.css';</a:t>
            </a:r>
          </a:p>
          <a:p>
            <a:r>
              <a:rPr lang="en-US" dirty="0"/>
              <a:t>import './</a:t>
            </a:r>
            <a:r>
              <a:rPr lang="en-US" dirty="0" err="1"/>
              <a:t>css</a:t>
            </a:r>
            <a:r>
              <a:rPr lang="en-US" dirty="0"/>
              <a:t>/todo_style.css';</a:t>
            </a:r>
          </a:p>
          <a:p>
            <a:r>
              <a:rPr lang="en-US" dirty="0"/>
              <a:t>import App from './App’; </a:t>
            </a:r>
          </a:p>
          <a:p>
            <a:r>
              <a:rPr lang="en-US" dirty="0" err="1"/>
              <a:t>ReactDOM.render</a:t>
            </a:r>
            <a:r>
              <a:rPr lang="en-US" dirty="0"/>
              <a:t>(&lt;App /&gt;, </a:t>
            </a:r>
            <a:r>
              <a:rPr lang="en-US" dirty="0" err="1"/>
              <a:t>document.getElementById</a:t>
            </a:r>
            <a:r>
              <a:rPr lang="en-US" dirty="0"/>
              <a:t>('root'));</a:t>
            </a:r>
          </a:p>
          <a:p>
            <a:endParaRPr lang="en-US" dirty="0"/>
          </a:p>
        </p:txBody>
      </p:sp>
    </p:spTree>
    <p:extLst>
      <p:ext uri="{BB962C8B-B14F-4D97-AF65-F5344CB8AC3E}">
        <p14:creationId xmlns:p14="http://schemas.microsoft.com/office/powerpoint/2010/main" val="3645859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AF62-1944-43A4-A82B-8FFB1F43875F}"/>
              </a:ext>
            </a:extLst>
          </p:cNvPr>
          <p:cNvSpPr>
            <a:spLocks noGrp="1"/>
          </p:cNvSpPr>
          <p:nvPr>
            <p:ph type="title"/>
          </p:nvPr>
        </p:nvSpPr>
        <p:spPr/>
        <p:txBody>
          <a:bodyPr>
            <a:normAutofit fontScale="90000"/>
          </a:bodyPr>
          <a:lstStyle/>
          <a:p>
            <a:r>
              <a:rPr lang="en-US" dirty="0"/>
              <a:t>App would be the root </a:t>
            </a:r>
            <a:r>
              <a:rPr lang="en-US" dirty="0" err="1"/>
              <a:t>React.Component</a:t>
            </a:r>
            <a:endParaRPr lang="en-US" dirty="0"/>
          </a:p>
        </p:txBody>
      </p:sp>
      <p:sp>
        <p:nvSpPr>
          <p:cNvPr id="3" name="Content Placeholder 2">
            <a:extLst>
              <a:ext uri="{FF2B5EF4-FFF2-40B4-BE49-F238E27FC236}">
                <a16:creationId xmlns:a16="http://schemas.microsoft.com/office/drawing/2014/main" id="{61438720-1E22-4E21-B2B8-793C22EB3C13}"/>
              </a:ext>
            </a:extLst>
          </p:cNvPr>
          <p:cNvSpPr>
            <a:spLocks noGrp="1"/>
          </p:cNvSpPr>
          <p:nvPr>
            <p:ph idx="1"/>
          </p:nvPr>
        </p:nvSpPr>
        <p:spPr/>
        <p:txBody>
          <a:bodyPr/>
          <a:lstStyle/>
          <a:p>
            <a:r>
              <a:rPr lang="en-US" dirty="0"/>
              <a:t>class App extends </a:t>
            </a:r>
            <a:r>
              <a:rPr lang="en-US" dirty="0" err="1"/>
              <a:t>React.Component</a:t>
            </a:r>
            <a:endParaRPr lang="en-US" dirty="0"/>
          </a:p>
          <a:p>
            <a:endParaRPr lang="en-US" dirty="0"/>
          </a:p>
          <a:p>
            <a:r>
              <a:rPr lang="en-US" dirty="0"/>
              <a:t>Define state for App in constructor</a:t>
            </a:r>
          </a:p>
          <a:p>
            <a:pPr lvl="1"/>
            <a:r>
              <a:rPr lang="en-US" dirty="0"/>
              <a:t>should contain all data needed by it and what needs to be passed down to descendent components</a:t>
            </a:r>
          </a:p>
          <a:p>
            <a:endParaRPr lang="en-US" dirty="0"/>
          </a:p>
          <a:p>
            <a:r>
              <a:rPr lang="en-US" dirty="0"/>
              <a:t>Override render method</a:t>
            </a:r>
          </a:p>
          <a:p>
            <a:pPr lvl="1"/>
            <a:r>
              <a:rPr lang="en-US" dirty="0"/>
              <a:t>return JSX elements</a:t>
            </a:r>
          </a:p>
          <a:p>
            <a:pPr lvl="1"/>
            <a:r>
              <a:rPr lang="en-US" dirty="0"/>
              <a:t>pass parameters to lower-order components</a:t>
            </a:r>
          </a:p>
          <a:p>
            <a:pPr lvl="1"/>
            <a:r>
              <a:rPr lang="en-US" dirty="0"/>
              <a:t>gets called when </a:t>
            </a:r>
            <a:r>
              <a:rPr lang="en-US" dirty="0" err="1"/>
              <a:t>setState</a:t>
            </a:r>
            <a:r>
              <a:rPr lang="en-US" dirty="0"/>
              <a:t> is called</a:t>
            </a:r>
          </a:p>
          <a:p>
            <a:endParaRPr lang="en-US" dirty="0"/>
          </a:p>
        </p:txBody>
      </p:sp>
    </p:spTree>
    <p:extLst>
      <p:ext uri="{BB962C8B-B14F-4D97-AF65-F5344CB8AC3E}">
        <p14:creationId xmlns:p14="http://schemas.microsoft.com/office/powerpoint/2010/main" val="3128518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C8C9D-79E5-4C4D-9B78-A47C7FD066ED}"/>
              </a:ext>
            </a:extLst>
          </p:cNvPr>
          <p:cNvSpPr>
            <a:spLocks noGrp="1"/>
          </p:cNvSpPr>
          <p:nvPr>
            <p:ph type="title"/>
          </p:nvPr>
        </p:nvSpPr>
        <p:spPr/>
        <p:txBody>
          <a:bodyPr>
            <a:normAutofit fontScale="90000"/>
          </a:bodyPr>
          <a:lstStyle/>
          <a:p>
            <a:r>
              <a:rPr lang="en-US" dirty="0"/>
              <a:t>Component Example: </a:t>
            </a:r>
            <a:r>
              <a:rPr lang="en-US" dirty="0" err="1"/>
              <a:t>ShoppingList</a:t>
            </a:r>
            <a:endParaRPr lang="en-US" dirty="0"/>
          </a:p>
        </p:txBody>
      </p:sp>
      <p:sp>
        <p:nvSpPr>
          <p:cNvPr id="3" name="Content Placeholder 2">
            <a:extLst>
              <a:ext uri="{FF2B5EF4-FFF2-40B4-BE49-F238E27FC236}">
                <a16:creationId xmlns:a16="http://schemas.microsoft.com/office/drawing/2014/main" id="{53AB6290-E60D-4F92-83C4-C3057FFB3D7E}"/>
              </a:ext>
            </a:extLst>
          </p:cNvPr>
          <p:cNvSpPr>
            <a:spLocks noGrp="1"/>
          </p:cNvSpPr>
          <p:nvPr>
            <p:ph idx="1"/>
          </p:nvPr>
        </p:nvSpPr>
        <p:spPr>
          <a:xfrm>
            <a:off x="906012" y="1436914"/>
            <a:ext cx="9838190" cy="4872446"/>
          </a:xfrm>
        </p:spPr>
        <p:txBody>
          <a:bodyPr>
            <a:normAutofit fontScale="62500" lnSpcReduction="20000"/>
          </a:bodyPr>
          <a:lstStyle/>
          <a:p>
            <a:pPr marL="0" indent="0">
              <a:lnSpc>
                <a:spcPct val="80000"/>
              </a:lnSpc>
              <a:spcBef>
                <a:spcPts val="800"/>
              </a:spcBef>
            </a:pPr>
            <a:r>
              <a:rPr lang="en-US" altLang="en-US" b="1" dirty="0">
                <a:latin typeface="Courier New" panose="02070309020205020404" pitchFamily="49" charset="0"/>
                <a:cs typeface="Courier New" panose="02070309020205020404" pitchFamily="49" charset="0"/>
              </a:rPr>
              <a:t>class </a:t>
            </a:r>
            <a:r>
              <a:rPr lang="en-US" altLang="en-US" b="1" dirty="0" err="1">
                <a:latin typeface="Courier New" panose="02070309020205020404" pitchFamily="49" charset="0"/>
                <a:cs typeface="Courier New" panose="02070309020205020404" pitchFamily="49" charset="0"/>
              </a:rPr>
              <a:t>ShoppingList</a:t>
            </a:r>
            <a:r>
              <a:rPr lang="en-US" altLang="en-US" b="1" dirty="0">
                <a:latin typeface="Courier New" panose="02070309020205020404" pitchFamily="49" charset="0"/>
                <a:cs typeface="Courier New" panose="02070309020205020404" pitchFamily="49" charset="0"/>
              </a:rPr>
              <a:t> extends </a:t>
            </a:r>
            <a:r>
              <a:rPr lang="en-US" altLang="en-US" b="1" dirty="0" err="1">
                <a:latin typeface="Courier New" panose="02070309020205020404" pitchFamily="49" charset="0"/>
                <a:cs typeface="Courier New" panose="02070309020205020404" pitchFamily="49" charset="0"/>
              </a:rPr>
              <a:t>React.Component</a:t>
            </a:r>
            <a:r>
              <a:rPr lang="en-US" altLang="en-US" b="1" dirty="0">
                <a:latin typeface="Courier New" panose="02070309020205020404" pitchFamily="49" charset="0"/>
                <a:cs typeface="Courier New" panose="02070309020205020404" pitchFamily="49" charset="0"/>
              </a:rPr>
              <a:t> {</a:t>
            </a:r>
          </a:p>
          <a:p>
            <a:pPr marL="0" indent="0">
              <a:lnSpc>
                <a:spcPct val="80000"/>
              </a:lnSpc>
              <a:spcBef>
                <a:spcPts val="800"/>
              </a:spcBef>
            </a:pPr>
            <a:r>
              <a:rPr lang="en-US" altLang="en-US" b="1" dirty="0">
                <a:latin typeface="Courier New" panose="02070309020205020404" pitchFamily="49" charset="0"/>
                <a:cs typeface="Courier New" panose="02070309020205020404" pitchFamily="49" charset="0"/>
              </a:rPr>
              <a:t>  render() {</a:t>
            </a:r>
          </a:p>
          <a:p>
            <a:pPr marL="0" indent="0">
              <a:lnSpc>
                <a:spcPct val="80000"/>
              </a:lnSpc>
              <a:spcBef>
                <a:spcPts val="800"/>
              </a:spcBef>
            </a:pPr>
            <a:r>
              <a:rPr lang="en-US" altLang="en-US" b="1" dirty="0">
                <a:latin typeface="Courier New" panose="02070309020205020404" pitchFamily="49" charset="0"/>
                <a:cs typeface="Courier New" panose="02070309020205020404" pitchFamily="49" charset="0"/>
              </a:rPr>
              <a:t>    return (</a:t>
            </a:r>
          </a:p>
          <a:p>
            <a:pPr marL="0" indent="0">
              <a:lnSpc>
                <a:spcPct val="80000"/>
              </a:lnSpc>
              <a:spcBef>
                <a:spcPts val="800"/>
              </a:spcBef>
            </a:pPr>
            <a:r>
              <a:rPr lang="en-US" altLang="en-US" b="1" dirty="0">
                <a:latin typeface="Courier New" panose="02070309020205020404" pitchFamily="49" charset="0"/>
                <a:cs typeface="Courier New" panose="02070309020205020404" pitchFamily="49" charset="0"/>
              </a:rPr>
              <a:t>      &lt;div </a:t>
            </a:r>
            <a:r>
              <a:rPr lang="en-US" altLang="en-US" b="1" dirty="0" err="1">
                <a:latin typeface="Courier New" panose="02070309020205020404" pitchFamily="49" charset="0"/>
                <a:cs typeface="Courier New" panose="02070309020205020404" pitchFamily="49" charset="0"/>
              </a:rPr>
              <a:t>className</a:t>
            </a:r>
            <a:r>
              <a:rPr lang="en-US" altLang="en-US" b="1" dirty="0">
                <a:latin typeface="Courier New" panose="02070309020205020404" pitchFamily="49" charset="0"/>
                <a:cs typeface="Courier New" panose="02070309020205020404" pitchFamily="49" charset="0"/>
              </a:rPr>
              <a:t>="shopping-list"&gt;</a:t>
            </a:r>
          </a:p>
          <a:p>
            <a:pPr marL="0" indent="0">
              <a:lnSpc>
                <a:spcPct val="80000"/>
              </a:lnSpc>
              <a:spcBef>
                <a:spcPts val="800"/>
              </a:spcBef>
            </a:pPr>
            <a:r>
              <a:rPr lang="en-US" altLang="en-US" b="1" dirty="0">
                <a:latin typeface="Courier New" panose="02070309020205020404" pitchFamily="49" charset="0"/>
                <a:cs typeface="Courier New" panose="02070309020205020404" pitchFamily="49" charset="0"/>
              </a:rPr>
              <a:t>        &lt;h1&gt;Shopping List for {this.props.name}&lt;/h1&gt;</a:t>
            </a:r>
          </a:p>
          <a:p>
            <a:pPr marL="0" indent="0">
              <a:lnSpc>
                <a:spcPct val="80000"/>
              </a:lnSpc>
              <a:spcBef>
                <a:spcPts val="800"/>
              </a:spcBef>
            </a:pPr>
            <a:r>
              <a:rPr lang="en-US" altLang="en-US" b="1" dirty="0">
                <a:latin typeface="Courier New" panose="02070309020205020404" pitchFamily="49" charset="0"/>
                <a:cs typeface="Courier New" panose="02070309020205020404" pitchFamily="49" charset="0"/>
              </a:rPr>
              <a:t>        &lt;ul&gt;</a:t>
            </a:r>
          </a:p>
          <a:p>
            <a:pPr marL="0" indent="0">
              <a:lnSpc>
                <a:spcPct val="80000"/>
              </a:lnSpc>
              <a:spcBef>
                <a:spcPts val="800"/>
              </a:spcBef>
            </a:pPr>
            <a:r>
              <a:rPr lang="en-US" altLang="en-US" b="1" dirty="0">
                <a:latin typeface="Courier New" panose="02070309020205020404" pitchFamily="49" charset="0"/>
                <a:cs typeface="Courier New" panose="02070309020205020404" pitchFamily="49" charset="0"/>
              </a:rPr>
              <a:t>          &lt;li&gt;Instagram&lt;/li&gt;</a:t>
            </a:r>
          </a:p>
          <a:p>
            <a:pPr marL="0" indent="0">
              <a:lnSpc>
                <a:spcPct val="80000"/>
              </a:lnSpc>
              <a:spcBef>
                <a:spcPts val="800"/>
              </a:spcBef>
            </a:pPr>
            <a:r>
              <a:rPr lang="en-US" altLang="en-US" b="1" dirty="0">
                <a:latin typeface="Courier New" panose="02070309020205020404" pitchFamily="49" charset="0"/>
                <a:cs typeface="Courier New" panose="02070309020205020404" pitchFamily="49" charset="0"/>
              </a:rPr>
              <a:t>          &lt;li&gt;WhatsApp&lt;/li&gt;</a:t>
            </a:r>
          </a:p>
          <a:p>
            <a:pPr marL="0" indent="0">
              <a:lnSpc>
                <a:spcPct val="80000"/>
              </a:lnSpc>
              <a:spcBef>
                <a:spcPts val="800"/>
              </a:spcBef>
            </a:pPr>
            <a:r>
              <a:rPr lang="en-US" altLang="en-US" b="1" dirty="0">
                <a:latin typeface="Courier New" panose="02070309020205020404" pitchFamily="49" charset="0"/>
                <a:cs typeface="Courier New" panose="02070309020205020404" pitchFamily="49" charset="0"/>
              </a:rPr>
              <a:t>          &lt;li&gt;Oculus&lt;/li&gt;</a:t>
            </a:r>
          </a:p>
          <a:p>
            <a:pPr marL="0" indent="0">
              <a:lnSpc>
                <a:spcPct val="80000"/>
              </a:lnSpc>
              <a:spcBef>
                <a:spcPts val="800"/>
              </a:spcBef>
            </a:pPr>
            <a:r>
              <a:rPr lang="en-US" altLang="en-US" b="1" dirty="0">
                <a:latin typeface="Courier New" panose="02070309020205020404" pitchFamily="49" charset="0"/>
                <a:cs typeface="Courier New" panose="02070309020205020404" pitchFamily="49" charset="0"/>
              </a:rPr>
              <a:t>        &lt;/ul&gt;</a:t>
            </a:r>
          </a:p>
          <a:p>
            <a:pPr marL="0" indent="0">
              <a:lnSpc>
                <a:spcPct val="80000"/>
              </a:lnSpc>
              <a:spcBef>
                <a:spcPts val="800"/>
              </a:spcBef>
            </a:pPr>
            <a:r>
              <a:rPr lang="en-US" altLang="en-US" b="1" dirty="0">
                <a:latin typeface="Courier New" panose="02070309020205020404" pitchFamily="49" charset="0"/>
                <a:cs typeface="Courier New" panose="02070309020205020404" pitchFamily="49" charset="0"/>
              </a:rPr>
              <a:t>      &lt;/div&gt;</a:t>
            </a:r>
          </a:p>
          <a:p>
            <a:pPr marL="0" indent="0">
              <a:lnSpc>
                <a:spcPct val="80000"/>
              </a:lnSpc>
              <a:spcBef>
                <a:spcPts val="800"/>
              </a:spcBef>
            </a:pPr>
            <a:r>
              <a:rPr lang="en-US" altLang="en-US" b="1" dirty="0">
                <a:latin typeface="Courier New" panose="02070309020205020404" pitchFamily="49" charset="0"/>
                <a:cs typeface="Courier New" panose="02070309020205020404" pitchFamily="49" charset="0"/>
              </a:rPr>
              <a:t>    );</a:t>
            </a:r>
          </a:p>
          <a:p>
            <a:pPr marL="0" indent="0">
              <a:lnSpc>
                <a:spcPct val="80000"/>
              </a:lnSpc>
              <a:spcBef>
                <a:spcPts val="800"/>
              </a:spcBef>
            </a:pPr>
            <a:r>
              <a:rPr lang="en-US" altLang="en-US" b="1" dirty="0">
                <a:latin typeface="Courier New" panose="02070309020205020404" pitchFamily="49" charset="0"/>
                <a:cs typeface="Courier New" panose="02070309020205020404" pitchFamily="49" charset="0"/>
              </a:rPr>
              <a:t>  }</a:t>
            </a:r>
          </a:p>
          <a:p>
            <a:pPr marL="0" indent="0">
              <a:lnSpc>
                <a:spcPct val="80000"/>
              </a:lnSpc>
              <a:spcBef>
                <a:spcPts val="800"/>
              </a:spcBef>
            </a:pPr>
            <a:r>
              <a:rPr lang="en-US" altLang="en-US" b="1" dirty="0">
                <a:latin typeface="Courier New" panose="02070309020205020404" pitchFamily="49" charset="0"/>
                <a:cs typeface="Courier New" panose="02070309020205020404" pitchFamily="49" charset="0"/>
              </a:rPr>
              <a:t>}</a:t>
            </a:r>
          </a:p>
          <a:p>
            <a:pPr marL="0" indent="0">
              <a:lnSpc>
                <a:spcPct val="80000"/>
              </a:lnSpc>
              <a:spcBef>
                <a:spcPts val="800"/>
              </a:spcBef>
            </a:pPr>
            <a:endParaRPr lang="en-US" altLang="en-US" b="1" dirty="0">
              <a:latin typeface="Courier New" panose="02070309020205020404" pitchFamily="49" charset="0"/>
              <a:cs typeface="Courier New" panose="02070309020205020404" pitchFamily="49" charset="0"/>
            </a:endParaRPr>
          </a:p>
          <a:p>
            <a:pPr marL="0" indent="0">
              <a:lnSpc>
                <a:spcPct val="80000"/>
              </a:lnSpc>
              <a:spcBef>
                <a:spcPts val="800"/>
              </a:spcBef>
            </a:pPr>
            <a:r>
              <a:rPr lang="en-US" altLang="en-US" b="1" dirty="0">
                <a:latin typeface="Courier New" panose="02070309020205020404" pitchFamily="49" charset="0"/>
                <a:cs typeface="Courier New" panose="02070309020205020404" pitchFamily="49" charset="0"/>
              </a:rPr>
              <a:t>// Example usage: &lt;</a:t>
            </a:r>
            <a:r>
              <a:rPr lang="en-US" altLang="en-US" b="1" dirty="0" err="1">
                <a:latin typeface="Courier New" panose="02070309020205020404" pitchFamily="49" charset="0"/>
                <a:cs typeface="Courier New" panose="02070309020205020404" pitchFamily="49" charset="0"/>
              </a:rPr>
              <a:t>ShoppingList</a:t>
            </a:r>
            <a:r>
              <a:rPr lang="en-US" altLang="en-US" b="1" dirty="0">
                <a:latin typeface="Courier New" panose="02070309020205020404" pitchFamily="49" charset="0"/>
                <a:cs typeface="Courier New" panose="02070309020205020404" pitchFamily="49" charset="0"/>
              </a:rPr>
              <a:t> name="Mark" /&gt;</a:t>
            </a:r>
          </a:p>
        </p:txBody>
      </p:sp>
      <p:sp>
        <p:nvSpPr>
          <p:cNvPr id="4" name="TextBox 3">
            <a:extLst>
              <a:ext uri="{FF2B5EF4-FFF2-40B4-BE49-F238E27FC236}">
                <a16:creationId xmlns:a16="http://schemas.microsoft.com/office/drawing/2014/main" id="{BC6C9B20-8F73-4EEE-90D9-E2A70A73E201}"/>
              </a:ext>
            </a:extLst>
          </p:cNvPr>
          <p:cNvSpPr txBox="1"/>
          <p:nvPr/>
        </p:nvSpPr>
        <p:spPr>
          <a:xfrm>
            <a:off x="3409025" y="4083727"/>
            <a:ext cx="8930935" cy="1477328"/>
          </a:xfrm>
          <a:prstGeom prst="rect">
            <a:avLst/>
          </a:prstGeom>
          <a:noFill/>
        </p:spPr>
        <p:txBody>
          <a:bodyPr wrap="square" rtlCol="0">
            <a:spAutoFit/>
          </a:bodyPr>
          <a:lstStyle/>
          <a:p>
            <a:r>
              <a:rPr lang="en-US" b="1" dirty="0">
                <a:solidFill>
                  <a:srgbClr val="FF0000"/>
                </a:solidFill>
                <a:latin typeface="Courier New" panose="02070309020205020404" pitchFamily="49" charset="0"/>
                <a:cs typeface="Courier New" panose="02070309020205020404" pitchFamily="49" charset="0"/>
              </a:rPr>
              <a:t>Equivalent to:</a:t>
            </a:r>
          </a:p>
          <a:p>
            <a:r>
              <a:rPr lang="en-US" b="1" dirty="0">
                <a:solidFill>
                  <a:srgbClr val="FF0000"/>
                </a:solidFill>
                <a:latin typeface="Courier New" panose="02070309020205020404" pitchFamily="49" charset="0"/>
                <a:cs typeface="Courier New" panose="02070309020205020404" pitchFamily="49" charset="0"/>
              </a:rPr>
              <a:t>return </a:t>
            </a:r>
            <a:r>
              <a:rPr lang="en-US" b="1" dirty="0" err="1">
                <a:solidFill>
                  <a:srgbClr val="FF0000"/>
                </a:solidFill>
                <a:latin typeface="Courier New" panose="02070309020205020404" pitchFamily="49" charset="0"/>
                <a:cs typeface="Courier New" panose="02070309020205020404" pitchFamily="49" charset="0"/>
              </a:rPr>
              <a:t>React.createElement</a:t>
            </a:r>
            <a:r>
              <a:rPr lang="en-US" b="1" dirty="0">
                <a:solidFill>
                  <a:srgbClr val="FF0000"/>
                </a:solidFill>
                <a:latin typeface="Courier New" panose="02070309020205020404" pitchFamily="49" charset="0"/>
                <a:cs typeface="Courier New" panose="02070309020205020404" pitchFamily="49" charset="0"/>
              </a:rPr>
              <a:t>('div', {</a:t>
            </a:r>
            <a:r>
              <a:rPr lang="en-US" b="1" dirty="0" err="1">
                <a:solidFill>
                  <a:srgbClr val="FF0000"/>
                </a:solidFill>
                <a:latin typeface="Courier New" panose="02070309020205020404" pitchFamily="49" charset="0"/>
                <a:cs typeface="Courier New" panose="02070309020205020404" pitchFamily="49" charset="0"/>
              </a:rPr>
              <a:t>className</a:t>
            </a:r>
            <a:r>
              <a:rPr lang="en-US" b="1" dirty="0">
                <a:solidFill>
                  <a:srgbClr val="FF0000"/>
                </a:solidFill>
                <a:latin typeface="Courier New" panose="02070309020205020404" pitchFamily="49" charset="0"/>
                <a:cs typeface="Courier New" panose="02070309020205020404" pitchFamily="49" charset="0"/>
              </a:rPr>
              <a:t>: 'shopping-list'},</a:t>
            </a: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React.createElement</a:t>
            </a:r>
            <a:r>
              <a:rPr lang="en-US" b="1" dirty="0">
                <a:solidFill>
                  <a:srgbClr val="FF0000"/>
                </a:solidFill>
                <a:latin typeface="Courier New" panose="02070309020205020404" pitchFamily="49" charset="0"/>
                <a:cs typeface="Courier New" panose="02070309020205020404" pitchFamily="49" charset="0"/>
              </a:rPr>
              <a:t>('h1', /* ... h1 children ... */),</a:t>
            </a: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React.createElement</a:t>
            </a:r>
            <a:r>
              <a:rPr lang="en-US" b="1" dirty="0">
                <a:solidFill>
                  <a:srgbClr val="FF0000"/>
                </a:solidFill>
                <a:latin typeface="Courier New" panose="02070309020205020404" pitchFamily="49" charset="0"/>
                <a:cs typeface="Courier New" panose="02070309020205020404" pitchFamily="49" charset="0"/>
              </a:rPr>
              <a:t>('ul', /* ... ul children ... */)</a:t>
            </a:r>
          </a:p>
          <a:p>
            <a:r>
              <a:rPr lang="en-US" b="1"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5825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950153-A796-4B53-96A8-8D21F9FF3084}"/>
              </a:ext>
            </a:extLst>
          </p:cNvPr>
          <p:cNvPicPr>
            <a:picLocks noChangeAspect="1"/>
          </p:cNvPicPr>
          <p:nvPr/>
        </p:nvPicPr>
        <p:blipFill>
          <a:blip r:embed="rId2"/>
          <a:stretch>
            <a:fillRect/>
          </a:stretch>
        </p:blipFill>
        <p:spPr>
          <a:xfrm>
            <a:off x="1538287" y="204787"/>
            <a:ext cx="9115425" cy="6448425"/>
          </a:xfrm>
          <a:prstGeom prst="rect">
            <a:avLst/>
          </a:prstGeom>
        </p:spPr>
      </p:pic>
    </p:spTree>
    <p:extLst>
      <p:ext uri="{BB962C8B-B14F-4D97-AF65-F5344CB8AC3E}">
        <p14:creationId xmlns:p14="http://schemas.microsoft.com/office/powerpoint/2010/main" val="3259552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4BA7-EEF2-42A6-AE59-E9E8D3E17785}"/>
              </a:ext>
            </a:extLst>
          </p:cNvPr>
          <p:cNvSpPr>
            <a:spLocks noGrp="1"/>
          </p:cNvSpPr>
          <p:nvPr>
            <p:ph type="title"/>
          </p:nvPr>
        </p:nvSpPr>
        <p:spPr/>
        <p:txBody>
          <a:bodyPr>
            <a:normAutofit fontScale="90000"/>
          </a:bodyPr>
          <a:lstStyle/>
          <a:p>
            <a:r>
              <a:rPr lang="en-US" dirty="0"/>
              <a:t>React has its own Virtual DOM</a:t>
            </a:r>
          </a:p>
        </p:txBody>
      </p:sp>
      <p:sp>
        <p:nvSpPr>
          <p:cNvPr id="3" name="Content Placeholder 2">
            <a:extLst>
              <a:ext uri="{FF2B5EF4-FFF2-40B4-BE49-F238E27FC236}">
                <a16:creationId xmlns:a16="http://schemas.microsoft.com/office/drawing/2014/main" id="{985D073B-1782-49C7-9272-8108B3C2216B}"/>
              </a:ext>
            </a:extLst>
          </p:cNvPr>
          <p:cNvSpPr>
            <a:spLocks noGrp="1"/>
          </p:cNvSpPr>
          <p:nvPr>
            <p:ph idx="1"/>
          </p:nvPr>
        </p:nvSpPr>
        <p:spPr/>
        <p:txBody>
          <a:bodyPr/>
          <a:lstStyle/>
          <a:p>
            <a:r>
              <a:rPr lang="en-US" dirty="0"/>
              <a:t>You may not manipulate </a:t>
            </a:r>
            <a:r>
              <a:rPr lang="en-US" b="1" i="1" dirty="0"/>
              <a:t>the</a:t>
            </a:r>
            <a:r>
              <a:rPr lang="en-US" dirty="0"/>
              <a:t> DOM directly</a:t>
            </a:r>
          </a:p>
          <a:p>
            <a:endParaRPr lang="en-US" dirty="0"/>
          </a:p>
          <a:p>
            <a:r>
              <a:rPr lang="en-US" dirty="0"/>
              <a:t>React Component are mounted to the virtual DOM</a:t>
            </a:r>
          </a:p>
          <a:p>
            <a:endParaRPr lang="en-US" dirty="0"/>
          </a:p>
          <a:p>
            <a:r>
              <a:rPr lang="en-US" dirty="0"/>
              <a:t>When a component is mounted:</a:t>
            </a:r>
          </a:p>
          <a:p>
            <a:pPr lvl="1"/>
            <a:r>
              <a:rPr lang="en-US" dirty="0"/>
              <a:t>its descendant components are also mounted</a:t>
            </a:r>
          </a:p>
          <a:p>
            <a:pPr lvl="1"/>
            <a:r>
              <a:rPr lang="en-US" dirty="0"/>
              <a:t>they can be rendered repeatedly without remounting</a:t>
            </a:r>
          </a:p>
          <a:p>
            <a:pPr lvl="1"/>
            <a:r>
              <a:rPr lang="en-US" dirty="0"/>
              <a:t>you can be informed of these events via Lifecycle methods</a:t>
            </a:r>
          </a:p>
        </p:txBody>
      </p:sp>
    </p:spTree>
    <p:extLst>
      <p:ext uri="{BB962C8B-B14F-4D97-AF65-F5344CB8AC3E}">
        <p14:creationId xmlns:p14="http://schemas.microsoft.com/office/powerpoint/2010/main" val="2848910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E84C5-C17B-4C82-9600-07CFEC0659DC}"/>
              </a:ext>
            </a:extLst>
          </p:cNvPr>
          <p:cNvSpPr>
            <a:spLocks noGrp="1"/>
          </p:cNvSpPr>
          <p:nvPr>
            <p:ph type="title"/>
          </p:nvPr>
        </p:nvSpPr>
        <p:spPr/>
        <p:txBody>
          <a:bodyPr>
            <a:normAutofit fontScale="90000"/>
          </a:bodyPr>
          <a:lstStyle/>
          <a:p>
            <a:r>
              <a:rPr lang="en-US" dirty="0"/>
              <a:t>What else only needs a Web Server?</a:t>
            </a:r>
          </a:p>
        </p:txBody>
      </p:sp>
      <p:sp>
        <p:nvSpPr>
          <p:cNvPr id="3" name="Content Placeholder 2">
            <a:extLst>
              <a:ext uri="{FF2B5EF4-FFF2-40B4-BE49-F238E27FC236}">
                <a16:creationId xmlns:a16="http://schemas.microsoft.com/office/drawing/2014/main" id="{2A34C707-CFCE-4CFC-8201-45772D489168}"/>
              </a:ext>
            </a:extLst>
          </p:cNvPr>
          <p:cNvSpPr>
            <a:spLocks noGrp="1"/>
          </p:cNvSpPr>
          <p:nvPr>
            <p:ph idx="1"/>
          </p:nvPr>
        </p:nvSpPr>
        <p:spPr/>
        <p:txBody>
          <a:bodyPr/>
          <a:lstStyle/>
          <a:p>
            <a:r>
              <a:rPr lang="en-US" dirty="0"/>
              <a:t>Front-End content</a:t>
            </a:r>
          </a:p>
          <a:p>
            <a:pPr lvl="1"/>
            <a:r>
              <a:rPr lang="en-US" dirty="0"/>
              <a:t>Images</a:t>
            </a:r>
          </a:p>
          <a:p>
            <a:pPr lvl="1"/>
            <a:r>
              <a:rPr lang="en-US" dirty="0"/>
              <a:t>Style sheets</a:t>
            </a:r>
          </a:p>
          <a:p>
            <a:pPr lvl="1"/>
            <a:r>
              <a:rPr lang="en-US" dirty="0"/>
              <a:t>JavaScript</a:t>
            </a:r>
          </a:p>
          <a:p>
            <a:pPr lvl="1"/>
            <a:r>
              <a:rPr lang="en-US" dirty="0"/>
              <a:t>JavaScript libraries</a:t>
            </a:r>
          </a:p>
          <a:p>
            <a:endParaRPr lang="en-US" dirty="0"/>
          </a:p>
          <a:p>
            <a:endParaRPr lang="en-US" dirty="0"/>
          </a:p>
        </p:txBody>
      </p:sp>
      <p:pic>
        <p:nvPicPr>
          <p:cNvPr id="4" name="Picture 3">
            <a:extLst>
              <a:ext uri="{FF2B5EF4-FFF2-40B4-BE49-F238E27FC236}">
                <a16:creationId xmlns:a16="http://schemas.microsoft.com/office/drawing/2014/main" id="{4117AD94-827E-45BA-9E23-C3C921180ADA}"/>
              </a:ext>
            </a:extLst>
          </p:cNvPr>
          <p:cNvPicPr>
            <a:picLocks noChangeAspect="1"/>
          </p:cNvPicPr>
          <p:nvPr/>
        </p:nvPicPr>
        <p:blipFill>
          <a:blip r:embed="rId2"/>
          <a:stretch>
            <a:fillRect/>
          </a:stretch>
        </p:blipFill>
        <p:spPr>
          <a:xfrm>
            <a:off x="4680382" y="1447800"/>
            <a:ext cx="7192835" cy="3892194"/>
          </a:xfrm>
          <a:prstGeom prst="rect">
            <a:avLst/>
          </a:prstGeom>
        </p:spPr>
      </p:pic>
    </p:spTree>
    <p:extLst>
      <p:ext uri="{BB962C8B-B14F-4D97-AF65-F5344CB8AC3E}">
        <p14:creationId xmlns:p14="http://schemas.microsoft.com/office/powerpoint/2010/main" val="3983209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F18B-7AAB-4053-915E-3A40AC05A56E}"/>
              </a:ext>
            </a:extLst>
          </p:cNvPr>
          <p:cNvSpPr>
            <a:spLocks noGrp="1"/>
          </p:cNvSpPr>
          <p:nvPr>
            <p:ph type="title"/>
          </p:nvPr>
        </p:nvSpPr>
        <p:spPr/>
        <p:txBody>
          <a:bodyPr>
            <a:normAutofit fontScale="90000"/>
          </a:bodyPr>
          <a:lstStyle/>
          <a:p>
            <a:r>
              <a:rPr lang="en-US" dirty="0" err="1"/>
              <a:t>React.Component</a:t>
            </a:r>
            <a:r>
              <a:rPr lang="en-US" dirty="0"/>
              <a:t> Lifecycle methods</a:t>
            </a:r>
          </a:p>
        </p:txBody>
      </p:sp>
      <p:sp>
        <p:nvSpPr>
          <p:cNvPr id="3" name="Content Placeholder 2">
            <a:extLst>
              <a:ext uri="{FF2B5EF4-FFF2-40B4-BE49-F238E27FC236}">
                <a16:creationId xmlns:a16="http://schemas.microsoft.com/office/drawing/2014/main" id="{7E167D28-38FF-4F32-90CA-CC23DC7223C9}"/>
              </a:ext>
            </a:extLst>
          </p:cNvPr>
          <p:cNvSpPr>
            <a:spLocks noGrp="1"/>
          </p:cNvSpPr>
          <p:nvPr>
            <p:ph idx="1"/>
          </p:nvPr>
        </p:nvSpPr>
        <p:spPr/>
        <p:txBody>
          <a:bodyPr>
            <a:normAutofit fontScale="70000" lnSpcReduction="20000"/>
          </a:bodyPr>
          <a:lstStyle/>
          <a:p>
            <a:r>
              <a:rPr lang="en-US" b="1" dirty="0" err="1"/>
              <a:t>componentWillMount</a:t>
            </a:r>
            <a:r>
              <a:rPr lang="en-US" dirty="0"/>
              <a:t> executed before rendering, on both the server and the client side</a:t>
            </a:r>
          </a:p>
          <a:p>
            <a:r>
              <a:rPr lang="en-US" b="1" dirty="0" err="1"/>
              <a:t>componentDidMount</a:t>
            </a:r>
            <a:r>
              <a:rPr lang="en-US" dirty="0"/>
              <a:t> executed after the first render only on the client side. This is where AJAX requests and DOM or state updates should occur. This method is also used for integration with other JavaScript frameworks and any functions with delayed execution such as </a:t>
            </a:r>
            <a:r>
              <a:rPr lang="en-US" dirty="0" err="1"/>
              <a:t>setTimeout</a:t>
            </a:r>
            <a:r>
              <a:rPr lang="en-US" dirty="0"/>
              <a:t> or </a:t>
            </a:r>
            <a:r>
              <a:rPr lang="en-US" dirty="0" err="1"/>
              <a:t>setInterval</a:t>
            </a:r>
            <a:r>
              <a:rPr lang="en-US" dirty="0"/>
              <a:t>. We are using it to update the state so we can trigger the other lifecycle methods.</a:t>
            </a:r>
          </a:p>
          <a:p>
            <a:r>
              <a:rPr lang="en-US" b="1" dirty="0" err="1"/>
              <a:t>componentWillReceiveProps</a:t>
            </a:r>
            <a:r>
              <a:rPr lang="en-US" dirty="0"/>
              <a:t> is invoked as soon as the props are updated before another render is called. We triggered it from </a:t>
            </a:r>
            <a:r>
              <a:rPr lang="en-US" dirty="0" err="1"/>
              <a:t>setNewNumber</a:t>
            </a:r>
            <a:r>
              <a:rPr lang="en-US" dirty="0"/>
              <a:t> when we updated the state.</a:t>
            </a:r>
          </a:p>
          <a:p>
            <a:r>
              <a:rPr lang="en-US" b="1" dirty="0" err="1"/>
              <a:t>shouldComponentUpdate</a:t>
            </a:r>
            <a:r>
              <a:rPr lang="en-US" dirty="0"/>
              <a:t> should return true or false value. This will determine if the component will be updated or not. This is set to true by default. If you are sure that the component doesn't need to render after state or props are updated, you can return false value.</a:t>
            </a:r>
          </a:p>
          <a:p>
            <a:r>
              <a:rPr lang="en-US" b="1" dirty="0" err="1"/>
              <a:t>componentWillUpdate</a:t>
            </a:r>
            <a:r>
              <a:rPr lang="en-US" dirty="0"/>
              <a:t> is called just before rendering.</a:t>
            </a:r>
          </a:p>
          <a:p>
            <a:r>
              <a:rPr lang="en-US" b="1" dirty="0" err="1"/>
              <a:t>componentDidUpdate</a:t>
            </a:r>
            <a:r>
              <a:rPr lang="en-US" dirty="0"/>
              <a:t> is called just after rendering.</a:t>
            </a:r>
          </a:p>
          <a:p>
            <a:r>
              <a:rPr lang="en-US" b="1" dirty="0" err="1"/>
              <a:t>componentWillUnmount</a:t>
            </a:r>
            <a:r>
              <a:rPr lang="en-US" dirty="0"/>
              <a:t> is called after the component is unmounted from the dom.</a:t>
            </a:r>
          </a:p>
        </p:txBody>
      </p:sp>
    </p:spTree>
    <p:extLst>
      <p:ext uri="{BB962C8B-B14F-4D97-AF65-F5344CB8AC3E}">
        <p14:creationId xmlns:p14="http://schemas.microsoft.com/office/powerpoint/2010/main" val="32181089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165DC-961A-4C0A-9C54-E86A69DC6A4B}"/>
              </a:ext>
            </a:extLst>
          </p:cNvPr>
          <p:cNvSpPr>
            <a:spLocks noGrp="1"/>
          </p:cNvSpPr>
          <p:nvPr>
            <p:ph idx="1"/>
          </p:nvPr>
        </p:nvSpPr>
        <p:spPr>
          <a:xfrm>
            <a:off x="1024128" y="176169"/>
            <a:ext cx="9720073" cy="6493079"/>
          </a:xfrm>
        </p:spPr>
        <p:txBody>
          <a:bodyPr>
            <a:normAutofit fontScale="92500" lnSpcReduction="10000"/>
          </a:bodyPr>
          <a:lstStyle/>
          <a:p>
            <a:r>
              <a:rPr lang="en-US" dirty="0"/>
              <a:t>export default class Dummy extends </a:t>
            </a:r>
            <a:r>
              <a:rPr lang="en-US" dirty="0" err="1"/>
              <a:t>React.Component</a:t>
            </a:r>
            <a:r>
              <a:rPr lang="en-US" dirty="0"/>
              <a:t> {</a:t>
            </a:r>
          </a:p>
          <a:p>
            <a:r>
              <a:rPr lang="en-US" dirty="0"/>
              <a:t>   </a:t>
            </a:r>
            <a:r>
              <a:rPr lang="en-US" dirty="0" err="1"/>
              <a:t>componentDidMount</a:t>
            </a:r>
            <a:r>
              <a:rPr lang="en-US" dirty="0"/>
              <a:t>() {</a:t>
            </a:r>
          </a:p>
          <a:p>
            <a:r>
              <a:rPr lang="en-US" dirty="0"/>
              <a:t>      console.log('Component WILL MOUNT!')</a:t>
            </a:r>
          </a:p>
          <a:p>
            <a:r>
              <a:rPr lang="en-US" dirty="0"/>
              <a:t>   }</a:t>
            </a:r>
          </a:p>
          <a:p>
            <a:r>
              <a:rPr lang="en-US" dirty="0"/>
              <a:t>   </a:t>
            </a:r>
            <a:r>
              <a:rPr lang="en-US" dirty="0" err="1"/>
              <a:t>componentDidUnmount</a:t>
            </a:r>
            <a:r>
              <a:rPr lang="en-US" dirty="0"/>
              <a:t>() {</a:t>
            </a:r>
          </a:p>
          <a:p>
            <a:r>
              <a:rPr lang="en-US" dirty="0"/>
              <a:t>      console.log('Component WILL UNMOUNT!')</a:t>
            </a:r>
          </a:p>
          <a:p>
            <a:r>
              <a:rPr lang="en-US" dirty="0"/>
              <a:t>   }</a:t>
            </a:r>
          </a:p>
          <a:p>
            <a:r>
              <a:rPr lang="en-US" dirty="0"/>
              <a:t>   render() {</a:t>
            </a:r>
          </a:p>
          <a:p>
            <a:r>
              <a:rPr lang="en-US" dirty="0"/>
              <a:t>      return (</a:t>
            </a:r>
          </a:p>
          <a:p>
            <a:r>
              <a:rPr lang="en-US" dirty="0"/>
              <a:t>         &lt;div&gt;&lt;h3&gt;{</a:t>
            </a:r>
            <a:r>
              <a:rPr lang="en-US" dirty="0" err="1"/>
              <a:t>this.props.myNumber</a:t>
            </a:r>
            <a:r>
              <a:rPr lang="en-US" dirty="0"/>
              <a:t>}&lt;/h3&gt;&lt;/div&gt;</a:t>
            </a:r>
          </a:p>
          <a:p>
            <a:r>
              <a:rPr lang="en-US" dirty="0"/>
              <a:t>      );</a:t>
            </a:r>
          </a:p>
          <a:p>
            <a:r>
              <a:rPr lang="en-US" dirty="0"/>
              <a:t>   }</a:t>
            </a:r>
          </a:p>
          <a:p>
            <a:r>
              <a:rPr lang="en-US" dirty="0"/>
              <a:t>}</a:t>
            </a:r>
          </a:p>
        </p:txBody>
      </p:sp>
    </p:spTree>
    <p:extLst>
      <p:ext uri="{BB962C8B-B14F-4D97-AF65-F5344CB8AC3E}">
        <p14:creationId xmlns:p14="http://schemas.microsoft.com/office/powerpoint/2010/main" val="3832791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35F8B-B885-4CBE-B21D-B9FA0FA7A8DA}"/>
              </a:ext>
            </a:extLst>
          </p:cNvPr>
          <p:cNvSpPr>
            <a:spLocks noGrp="1"/>
          </p:cNvSpPr>
          <p:nvPr>
            <p:ph type="title"/>
          </p:nvPr>
        </p:nvSpPr>
        <p:spPr/>
        <p:txBody>
          <a:bodyPr>
            <a:normAutofit fontScale="90000"/>
          </a:bodyPr>
          <a:lstStyle/>
          <a:p>
            <a:r>
              <a:rPr lang="en-US" dirty="0"/>
              <a:t>React Components</a:t>
            </a:r>
          </a:p>
        </p:txBody>
      </p:sp>
      <p:sp>
        <p:nvSpPr>
          <p:cNvPr id="3" name="Content Placeholder 2">
            <a:extLst>
              <a:ext uri="{FF2B5EF4-FFF2-40B4-BE49-F238E27FC236}">
                <a16:creationId xmlns:a16="http://schemas.microsoft.com/office/drawing/2014/main" id="{6BB8E4E6-BCC5-4DD3-9044-0F07FDBDBCFE}"/>
              </a:ext>
            </a:extLst>
          </p:cNvPr>
          <p:cNvSpPr>
            <a:spLocks noGrp="1"/>
          </p:cNvSpPr>
          <p:nvPr>
            <p:ph idx="1"/>
          </p:nvPr>
        </p:nvSpPr>
        <p:spPr>
          <a:xfrm>
            <a:off x="1024128" y="1436913"/>
            <a:ext cx="9720073" cy="5341391"/>
          </a:xfrm>
        </p:spPr>
        <p:txBody>
          <a:bodyPr>
            <a:normAutofit fontScale="77500" lnSpcReduction="20000"/>
          </a:bodyPr>
          <a:lstStyle/>
          <a:p>
            <a:r>
              <a:rPr lang="en-US" dirty="0"/>
              <a:t>Are sent properties by their parents in parameters</a:t>
            </a:r>
          </a:p>
          <a:p>
            <a:pPr lvl="1"/>
            <a:r>
              <a:rPr lang="en-US" dirty="0"/>
              <a:t>props, i.e. properties</a:t>
            </a:r>
          </a:p>
          <a:p>
            <a:r>
              <a:rPr lang="en-US" dirty="0"/>
              <a:t>Let’s make an app with a names list:</a:t>
            </a:r>
          </a:p>
          <a:p>
            <a:endParaRPr lang="en-US" dirty="0"/>
          </a:p>
          <a:p>
            <a:r>
              <a:rPr lang="en-US" b="1" dirty="0"/>
              <a:t>class App extends </a:t>
            </a:r>
            <a:r>
              <a:rPr lang="en-US" b="1" dirty="0" err="1"/>
              <a:t>React.Component</a:t>
            </a:r>
            <a:r>
              <a:rPr lang="en-US" b="1" dirty="0"/>
              <a:t> {</a:t>
            </a:r>
          </a:p>
          <a:p>
            <a:r>
              <a:rPr lang="en-US" b="1" dirty="0"/>
              <a:t>  constructor() {</a:t>
            </a:r>
          </a:p>
          <a:p>
            <a:r>
              <a:rPr lang="en-US" b="1" dirty="0"/>
              <a:t>    </a:t>
            </a:r>
            <a:r>
              <a:rPr lang="en-US" b="1" dirty="0" err="1"/>
              <a:t>this.state</a:t>
            </a:r>
            <a:r>
              <a:rPr lang="en-US" b="1" dirty="0"/>
              <a:t> = {names: ["Joe", "Jim", "Bob"]};</a:t>
            </a:r>
          </a:p>
          <a:p>
            <a:r>
              <a:rPr lang="en-US" b="1" dirty="0"/>
              <a:t>  }</a:t>
            </a:r>
          </a:p>
          <a:p>
            <a:endParaRPr lang="en-US" b="1" dirty="0"/>
          </a:p>
          <a:p>
            <a:r>
              <a:rPr lang="en-US" b="1" dirty="0"/>
              <a:t>  render() {</a:t>
            </a:r>
          </a:p>
          <a:p>
            <a:r>
              <a:rPr lang="en-US" b="1" dirty="0"/>
              <a:t>    return &lt;</a:t>
            </a:r>
            <a:r>
              <a:rPr lang="en-US" b="1" dirty="0" err="1"/>
              <a:t>NamesList</a:t>
            </a:r>
            <a:r>
              <a:rPr lang="en-US" b="1" dirty="0"/>
              <a:t> names='</a:t>
            </a:r>
            <a:r>
              <a:rPr lang="en-US" b="1" dirty="0" err="1"/>
              <a:t>this.state.names</a:t>
            </a:r>
            <a:r>
              <a:rPr lang="en-US" b="1" dirty="0"/>
              <a:t>' /&gt;</a:t>
            </a:r>
          </a:p>
          <a:p>
            <a:r>
              <a:rPr lang="en-US" b="1" dirty="0"/>
              <a:t>  }</a:t>
            </a:r>
          </a:p>
          <a:p>
            <a:r>
              <a:rPr lang="en-US" b="1" dirty="0"/>
              <a:t>}</a:t>
            </a:r>
          </a:p>
          <a:p>
            <a:endParaRPr lang="en-US" dirty="0"/>
          </a:p>
        </p:txBody>
      </p:sp>
    </p:spTree>
    <p:extLst>
      <p:ext uri="{BB962C8B-B14F-4D97-AF65-F5344CB8AC3E}">
        <p14:creationId xmlns:p14="http://schemas.microsoft.com/office/powerpoint/2010/main" val="268465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030ECC-54B6-46C3-B298-710B0F4F80DE}"/>
              </a:ext>
            </a:extLst>
          </p:cNvPr>
          <p:cNvSpPr>
            <a:spLocks noGrp="1"/>
          </p:cNvSpPr>
          <p:nvPr>
            <p:ph idx="1"/>
          </p:nvPr>
        </p:nvSpPr>
        <p:spPr>
          <a:xfrm>
            <a:off x="1024128" y="486561"/>
            <a:ext cx="9720073" cy="5822799"/>
          </a:xfrm>
        </p:spPr>
        <p:txBody>
          <a:bodyPr>
            <a:normAutofit/>
          </a:bodyPr>
          <a:lstStyle/>
          <a:p>
            <a:r>
              <a:rPr lang="en-US" b="1" dirty="0"/>
              <a:t>class </a:t>
            </a:r>
            <a:r>
              <a:rPr lang="en-US" b="1" dirty="0" err="1"/>
              <a:t>NamesList</a:t>
            </a:r>
            <a:r>
              <a:rPr lang="en-US" b="1" dirty="0"/>
              <a:t> extends </a:t>
            </a:r>
            <a:r>
              <a:rPr lang="en-US" b="1" dirty="0" err="1"/>
              <a:t>React.Component</a:t>
            </a:r>
            <a:r>
              <a:rPr lang="en-US" b="1" dirty="0"/>
              <a:t> {</a:t>
            </a:r>
          </a:p>
          <a:p>
            <a:r>
              <a:rPr lang="en-US" b="1" dirty="0"/>
              <a:t>  render() {</a:t>
            </a:r>
          </a:p>
          <a:p>
            <a:r>
              <a:rPr lang="en-US" b="1" dirty="0"/>
              <a:t>    return &lt;ul&gt;</a:t>
            </a:r>
          </a:p>
          <a:p>
            <a:r>
              <a:rPr lang="en-US" b="1" dirty="0"/>
              <a:t>      {</a:t>
            </a:r>
            <a:r>
              <a:rPr lang="en-US" b="1" dirty="0" err="1"/>
              <a:t>this.props.names.map</a:t>
            </a:r>
            <a:r>
              <a:rPr lang="en-US" b="1" dirty="0"/>
              <a:t>(function(name, index) {</a:t>
            </a:r>
          </a:p>
          <a:p>
            <a:r>
              <a:rPr lang="en-US" b="1" dirty="0"/>
              <a:t>        return &lt;li key={ index }&gt;{name}&lt;/li&gt;;</a:t>
            </a:r>
          </a:p>
          <a:p>
            <a:r>
              <a:rPr lang="en-US" b="1" dirty="0"/>
              <a:t>      })}</a:t>
            </a:r>
          </a:p>
          <a:p>
            <a:r>
              <a:rPr lang="en-US" b="1" dirty="0"/>
              <a:t>    &lt;/ul&gt;;</a:t>
            </a:r>
          </a:p>
          <a:p>
            <a:r>
              <a:rPr lang="en-US" b="1" dirty="0"/>
              <a:t>  }</a:t>
            </a:r>
          </a:p>
          <a:p>
            <a:r>
              <a:rPr lang="en-US" b="1" dirty="0"/>
              <a:t>}</a:t>
            </a:r>
          </a:p>
        </p:txBody>
      </p:sp>
    </p:spTree>
    <p:extLst>
      <p:ext uri="{BB962C8B-B14F-4D97-AF65-F5344CB8AC3E}">
        <p14:creationId xmlns:p14="http://schemas.microsoft.com/office/powerpoint/2010/main" val="23636125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D28E-6706-47B5-B9AD-506868888D79}"/>
              </a:ext>
            </a:extLst>
          </p:cNvPr>
          <p:cNvSpPr>
            <a:spLocks noGrp="1"/>
          </p:cNvSpPr>
          <p:nvPr>
            <p:ph type="title"/>
          </p:nvPr>
        </p:nvSpPr>
        <p:spPr/>
        <p:txBody>
          <a:bodyPr>
            <a:normAutofit fontScale="90000"/>
          </a:bodyPr>
          <a:lstStyle/>
          <a:p>
            <a:r>
              <a:rPr lang="en-US" dirty="0"/>
              <a:t>We can pass callback functions too</a:t>
            </a:r>
          </a:p>
        </p:txBody>
      </p:sp>
      <p:sp>
        <p:nvSpPr>
          <p:cNvPr id="3" name="Content Placeholder 2">
            <a:extLst>
              <a:ext uri="{FF2B5EF4-FFF2-40B4-BE49-F238E27FC236}">
                <a16:creationId xmlns:a16="http://schemas.microsoft.com/office/drawing/2014/main" id="{85683E11-36D2-4F9E-9164-5E6D41BA8381}"/>
              </a:ext>
            </a:extLst>
          </p:cNvPr>
          <p:cNvSpPr>
            <a:spLocks noGrp="1"/>
          </p:cNvSpPr>
          <p:nvPr>
            <p:ph idx="1"/>
          </p:nvPr>
        </p:nvSpPr>
        <p:spPr/>
        <p:txBody>
          <a:bodyPr/>
          <a:lstStyle/>
          <a:p>
            <a:r>
              <a:rPr lang="en-US" dirty="0"/>
              <a:t>Can be done top-down</a:t>
            </a:r>
          </a:p>
          <a:p>
            <a:pPr lvl="1"/>
            <a:r>
              <a:rPr lang="en-US" dirty="0"/>
              <a:t>i.e. parent components to child</a:t>
            </a:r>
          </a:p>
          <a:p>
            <a:endParaRPr lang="en-US" dirty="0"/>
          </a:p>
          <a:p>
            <a:r>
              <a:rPr lang="en-US" dirty="0"/>
              <a:t>Why? </a:t>
            </a:r>
          </a:p>
          <a:p>
            <a:pPr lvl="1"/>
            <a:r>
              <a:rPr lang="en-US" dirty="0"/>
              <a:t>so child components can invoke callbacks that can change app state </a:t>
            </a:r>
          </a:p>
        </p:txBody>
      </p:sp>
    </p:spTree>
    <p:extLst>
      <p:ext uri="{BB962C8B-B14F-4D97-AF65-F5344CB8AC3E}">
        <p14:creationId xmlns:p14="http://schemas.microsoft.com/office/powerpoint/2010/main" val="36555866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08A1105-ACC4-4E01-8180-DA03320590D6}"/>
              </a:ext>
            </a:extLst>
          </p:cNvPr>
          <p:cNvSpPr txBox="1">
            <a:spLocks/>
          </p:cNvSpPr>
          <p:nvPr/>
        </p:nvSpPr>
        <p:spPr>
          <a:xfrm>
            <a:off x="6226030" y="71627"/>
            <a:ext cx="5965970" cy="6686026"/>
          </a:xfrm>
          <a:prstGeom prst="rect">
            <a:avLst/>
          </a:prstGeom>
          <a:ln>
            <a:solidFill>
              <a:schemeClr val="tx1"/>
            </a:solidFill>
          </a:ln>
        </p:spPr>
        <p:txBody>
          <a:bodyPr vert="horz" lIns="45720" tIns="45720" rIns="45720" bIns="45720" rtlCol="0">
            <a:normAutofit fontScale="4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8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24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b="0" dirty="0">
                <a:effectLst/>
                <a:latin typeface="Consolas" panose="020B0609020204030204" pitchFamily="49" charset="0"/>
              </a:rPr>
              <a:t>export default class </a:t>
            </a:r>
            <a:r>
              <a:rPr lang="en-US" b="0" dirty="0" err="1">
                <a:effectLst/>
                <a:latin typeface="Consolas" panose="020B0609020204030204" pitchFamily="49" charset="0"/>
              </a:rPr>
              <a:t>NamesList</a:t>
            </a:r>
            <a:r>
              <a:rPr lang="en-US" b="0" dirty="0">
                <a:effectLst/>
                <a:latin typeface="Consolas" panose="020B0609020204030204" pitchFamily="49" charset="0"/>
              </a:rPr>
              <a:t> extends </a:t>
            </a:r>
            <a:r>
              <a:rPr lang="en-US" b="0" dirty="0" err="1">
                <a:effectLst/>
                <a:latin typeface="Consolas" panose="020B0609020204030204" pitchFamily="49" charset="0"/>
              </a:rPr>
              <a:t>React.Component</a:t>
            </a:r>
            <a:r>
              <a:rPr lang="en-US" b="0" dirty="0">
                <a:effectLst/>
                <a:latin typeface="Consolas" panose="020B0609020204030204" pitchFamily="49" charset="0"/>
              </a:rPr>
              <a:t> {</a:t>
            </a:r>
          </a:p>
          <a:p>
            <a:r>
              <a:rPr lang="en-US" b="0" dirty="0">
                <a:effectLst/>
                <a:latin typeface="Consolas" panose="020B0609020204030204" pitchFamily="49" charset="0"/>
              </a:rPr>
              <a:t>    constructor(props) {</a:t>
            </a:r>
          </a:p>
          <a:p>
            <a:r>
              <a:rPr lang="en-US" b="0" dirty="0">
                <a:effectLst/>
                <a:latin typeface="Consolas" panose="020B0609020204030204" pitchFamily="49" charset="0"/>
              </a:rPr>
              <a:t>        super(props);</a:t>
            </a:r>
          </a:p>
          <a:p>
            <a:r>
              <a:rPr lang="en-US" b="0" dirty="0">
                <a:effectLst/>
                <a:latin typeface="Consolas" panose="020B0609020204030204" pitchFamily="49" charset="0"/>
              </a:rPr>
              <a:t>        </a:t>
            </a:r>
            <a:r>
              <a:rPr lang="en-US" b="0" dirty="0" err="1">
                <a:effectLst/>
                <a:latin typeface="Consolas" panose="020B0609020204030204" pitchFamily="49" charset="0"/>
              </a:rPr>
              <a:t>this.state</a:t>
            </a:r>
            <a:r>
              <a:rPr lang="en-US" b="0" dirty="0">
                <a:effectLst/>
                <a:latin typeface="Consolas" panose="020B0609020204030204" pitchFamily="49" charset="0"/>
              </a:rPr>
              <a:t> = { number: 0 }</a:t>
            </a:r>
          </a:p>
          <a:p>
            <a:r>
              <a:rPr lang="en-US" b="0" dirty="0">
                <a:effectLst/>
                <a:latin typeface="Consolas" panose="020B0609020204030204" pitchFamily="49" charset="0"/>
              </a:rPr>
              <a:t>    }</a:t>
            </a:r>
          </a:p>
          <a:p>
            <a:endParaRPr lang="en-US" b="0" dirty="0">
              <a:effectLst/>
              <a:latin typeface="Consolas" panose="020B0609020204030204" pitchFamily="49" charset="0"/>
            </a:endParaRPr>
          </a:p>
          <a:p>
            <a:r>
              <a:rPr lang="en-US" b="0" dirty="0">
                <a:effectLst/>
                <a:latin typeface="Consolas" panose="020B0609020204030204" pitchFamily="49" charset="0"/>
              </a:rPr>
              <a:t>    </a:t>
            </a:r>
            <a:r>
              <a:rPr lang="en-US" b="0" dirty="0" err="1">
                <a:solidFill>
                  <a:srgbClr val="CC00CC"/>
                </a:solidFill>
                <a:effectLst/>
                <a:latin typeface="Consolas" panose="020B0609020204030204" pitchFamily="49" charset="0"/>
              </a:rPr>
              <a:t>handleClick</a:t>
            </a:r>
            <a:r>
              <a:rPr lang="en-US" b="0" dirty="0">
                <a:effectLst/>
                <a:latin typeface="Consolas" panose="020B0609020204030204" pitchFamily="49" charset="0"/>
              </a:rPr>
              <a:t> = () =&gt; {</a:t>
            </a:r>
          </a:p>
          <a:p>
            <a:r>
              <a:rPr lang="en-US" b="0" dirty="0">
                <a:effectLst/>
                <a:latin typeface="Consolas" panose="020B0609020204030204" pitchFamily="49" charset="0"/>
              </a:rPr>
              <a:t>        </a:t>
            </a:r>
            <a:r>
              <a:rPr lang="en-US" b="0" dirty="0" err="1">
                <a:effectLst/>
                <a:latin typeface="Consolas" panose="020B0609020204030204" pitchFamily="49" charset="0"/>
              </a:rPr>
              <a:t>this.setState</a:t>
            </a:r>
            <a:r>
              <a:rPr lang="en-US" b="0" dirty="0">
                <a:effectLst/>
                <a:latin typeface="Consolas" panose="020B0609020204030204" pitchFamily="49" charset="0"/>
              </a:rPr>
              <a:t>({number: this.state.number+1})</a:t>
            </a:r>
          </a:p>
          <a:p>
            <a:r>
              <a:rPr lang="en-US" b="0" dirty="0">
                <a:effectLst/>
                <a:latin typeface="Consolas" panose="020B0609020204030204" pitchFamily="49" charset="0"/>
              </a:rPr>
              <a:t>        </a:t>
            </a:r>
            <a:r>
              <a:rPr lang="en-US" b="0" dirty="0" err="1">
                <a:solidFill>
                  <a:srgbClr val="00B050"/>
                </a:solidFill>
                <a:effectLst/>
                <a:latin typeface="Consolas" panose="020B0609020204030204" pitchFamily="49" charset="0"/>
              </a:rPr>
              <a:t>this.props.addNumCallback</a:t>
            </a:r>
            <a:r>
              <a:rPr lang="en-US" b="0" dirty="0">
                <a:effectLst/>
                <a:latin typeface="Consolas" panose="020B0609020204030204" pitchFamily="49" charset="0"/>
              </a:rPr>
              <a:t>(</a:t>
            </a:r>
            <a:r>
              <a:rPr lang="en-US" b="0" dirty="0" err="1">
                <a:effectLst/>
                <a:latin typeface="Consolas" panose="020B0609020204030204" pitchFamily="49" charset="0"/>
              </a:rPr>
              <a:t>this.state.number</a:t>
            </a:r>
            <a:r>
              <a:rPr lang="en-US" b="0" dirty="0">
                <a:effectLst/>
                <a:latin typeface="Consolas" panose="020B0609020204030204" pitchFamily="49" charset="0"/>
              </a:rPr>
              <a:t>);</a:t>
            </a:r>
          </a:p>
          <a:p>
            <a:r>
              <a:rPr lang="en-US" b="0" dirty="0">
                <a:effectLst/>
                <a:latin typeface="Consolas" panose="020B0609020204030204" pitchFamily="49" charset="0"/>
              </a:rPr>
              <a:t>    }</a:t>
            </a:r>
          </a:p>
          <a:p>
            <a:endParaRPr lang="en-US" b="0" dirty="0">
              <a:effectLst/>
              <a:latin typeface="Consolas" panose="020B0609020204030204" pitchFamily="49" charset="0"/>
            </a:endParaRPr>
          </a:p>
          <a:p>
            <a:r>
              <a:rPr lang="en-US" b="0" dirty="0">
                <a:effectLst/>
                <a:latin typeface="Consolas" panose="020B0609020204030204" pitchFamily="49" charset="0"/>
              </a:rPr>
              <a:t>    render() {</a:t>
            </a:r>
          </a:p>
          <a:p>
            <a:r>
              <a:rPr lang="en-US" b="0" dirty="0">
                <a:effectLst/>
                <a:latin typeface="Consolas" panose="020B0609020204030204" pitchFamily="49" charset="0"/>
              </a:rPr>
              <a:t>        return  (</a:t>
            </a:r>
          </a:p>
          <a:p>
            <a:r>
              <a:rPr lang="en-US" b="0" dirty="0">
                <a:effectLst/>
                <a:latin typeface="Consolas" panose="020B0609020204030204" pitchFamily="49" charset="0"/>
              </a:rPr>
              <a:t>            &lt;ul&gt;{</a:t>
            </a:r>
            <a:r>
              <a:rPr lang="en-US" b="0" dirty="0" err="1">
                <a:solidFill>
                  <a:srgbClr val="FF0000"/>
                </a:solidFill>
                <a:effectLst/>
                <a:latin typeface="Consolas" panose="020B0609020204030204" pitchFamily="49" charset="0"/>
              </a:rPr>
              <a:t>this.props.names</a:t>
            </a:r>
            <a:r>
              <a:rPr lang="en-US" b="0" dirty="0" err="1">
                <a:effectLst/>
                <a:latin typeface="Consolas" panose="020B0609020204030204" pitchFamily="49" charset="0"/>
              </a:rPr>
              <a:t>.map</a:t>
            </a:r>
            <a:r>
              <a:rPr lang="en-US" b="0" dirty="0">
                <a:effectLst/>
                <a:latin typeface="Consolas" panose="020B0609020204030204" pitchFamily="49" charset="0"/>
              </a:rPr>
              <a:t>((name, index) =&gt; {</a:t>
            </a:r>
          </a:p>
          <a:p>
            <a:r>
              <a:rPr lang="en-US" b="0" dirty="0">
                <a:effectLst/>
                <a:latin typeface="Consolas" panose="020B0609020204030204" pitchFamily="49" charset="0"/>
              </a:rPr>
              <a:t>                    return &lt;li key={index}</a:t>
            </a:r>
          </a:p>
          <a:p>
            <a:r>
              <a:rPr lang="en-US" b="0" dirty="0">
                <a:effectLst/>
                <a:latin typeface="Consolas" panose="020B0609020204030204" pitchFamily="49" charset="0"/>
              </a:rPr>
              <a:t>                        </a:t>
            </a:r>
            <a:r>
              <a:rPr lang="en-US" b="0" dirty="0" err="1">
                <a:effectLst/>
                <a:latin typeface="Consolas" panose="020B0609020204030204" pitchFamily="49" charset="0"/>
              </a:rPr>
              <a:t>onClick</a:t>
            </a:r>
            <a:r>
              <a:rPr lang="en-US" b="0" dirty="0">
                <a:effectLst/>
                <a:latin typeface="Consolas" panose="020B0609020204030204" pitchFamily="49" charset="0"/>
              </a:rPr>
              <a:t>={</a:t>
            </a:r>
            <a:r>
              <a:rPr lang="en-US" b="0" dirty="0" err="1">
                <a:solidFill>
                  <a:srgbClr val="7030A0"/>
                </a:solidFill>
                <a:effectLst/>
                <a:latin typeface="Consolas" panose="020B0609020204030204" pitchFamily="49" charset="0"/>
              </a:rPr>
              <a:t>this.handleClick</a:t>
            </a:r>
            <a:r>
              <a:rPr lang="en-US" b="0" dirty="0">
                <a:effectLst/>
                <a:latin typeface="Consolas" panose="020B0609020204030204" pitchFamily="49" charset="0"/>
              </a:rPr>
              <a:t>}&gt;{name}&lt;/li&gt;;</a:t>
            </a:r>
          </a:p>
          <a:p>
            <a:r>
              <a:rPr lang="en-US" b="0" dirty="0">
                <a:effectLst/>
                <a:latin typeface="Consolas" panose="020B0609020204030204" pitchFamily="49" charset="0"/>
              </a:rPr>
              <a:t>                })</a:t>
            </a:r>
          </a:p>
          <a:p>
            <a:r>
              <a:rPr lang="en-US" b="0" dirty="0">
                <a:effectLst/>
                <a:latin typeface="Consolas" panose="020B0609020204030204" pitchFamily="49" charset="0"/>
              </a:rPr>
              <a:t>            }</a:t>
            </a:r>
          </a:p>
          <a:p>
            <a:r>
              <a:rPr lang="en-US" b="0" dirty="0">
                <a:effectLst/>
                <a:latin typeface="Consolas" panose="020B0609020204030204" pitchFamily="49" charset="0"/>
              </a:rPr>
              <a:t>            &lt;/ul&gt;);</a:t>
            </a:r>
          </a:p>
          <a:p>
            <a:r>
              <a:rPr lang="en-US" b="0" dirty="0">
                <a:effectLst/>
                <a:latin typeface="Consolas" panose="020B0609020204030204" pitchFamily="49" charset="0"/>
              </a:rPr>
              <a:t>    }</a:t>
            </a:r>
          </a:p>
          <a:p>
            <a:r>
              <a:rPr lang="en-US" b="0" dirty="0">
                <a:effectLst/>
                <a:latin typeface="Consolas" panose="020B0609020204030204" pitchFamily="49" charset="0"/>
              </a:rPr>
              <a:t>}</a:t>
            </a:r>
          </a:p>
        </p:txBody>
      </p:sp>
      <p:sp>
        <p:nvSpPr>
          <p:cNvPr id="6" name="Content Placeholder 2">
            <a:extLst>
              <a:ext uri="{FF2B5EF4-FFF2-40B4-BE49-F238E27FC236}">
                <a16:creationId xmlns:a16="http://schemas.microsoft.com/office/drawing/2014/main" id="{56E754AA-0744-4BDA-96F4-BCBD642019B0}"/>
              </a:ext>
            </a:extLst>
          </p:cNvPr>
          <p:cNvSpPr txBox="1">
            <a:spLocks/>
          </p:cNvSpPr>
          <p:nvPr/>
        </p:nvSpPr>
        <p:spPr>
          <a:xfrm>
            <a:off x="672324" y="111520"/>
            <a:ext cx="5064882" cy="6686026"/>
          </a:xfrm>
          <a:prstGeom prst="rect">
            <a:avLst/>
          </a:prstGeom>
          <a:ln>
            <a:solidFill>
              <a:schemeClr val="tx1"/>
            </a:solidFill>
          </a:ln>
        </p:spPr>
        <p:txBody>
          <a:bodyPr vert="horz" lIns="45720" tIns="45720" rIns="45720" bIns="45720" rtlCol="0">
            <a:normAutofit fontScale="6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8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24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class App extends </a:t>
            </a:r>
            <a:r>
              <a:rPr lang="en-US" dirty="0" err="1"/>
              <a:t>React.Component</a:t>
            </a:r>
            <a:r>
              <a:rPr lang="en-US" dirty="0"/>
              <a:t> {</a:t>
            </a:r>
          </a:p>
          <a:p>
            <a:r>
              <a:rPr lang="en-US" dirty="0"/>
              <a:t>  constructor(props) {</a:t>
            </a:r>
          </a:p>
          <a:p>
            <a:r>
              <a:rPr lang="en-US" dirty="0"/>
              <a:t>    super(props);</a:t>
            </a:r>
          </a:p>
          <a:p>
            <a:r>
              <a:rPr lang="en-US" dirty="0"/>
              <a:t>    </a:t>
            </a:r>
            <a:r>
              <a:rPr lang="en-US" dirty="0" err="1"/>
              <a:t>this.state</a:t>
            </a:r>
            <a:r>
              <a:rPr lang="en-US" dirty="0"/>
              <a:t> = { </a:t>
            </a:r>
            <a:r>
              <a:rPr lang="en-US" dirty="0">
                <a:solidFill>
                  <a:srgbClr val="FF0000"/>
                </a:solidFill>
              </a:rPr>
              <a:t>names</a:t>
            </a:r>
            <a:r>
              <a:rPr lang="en-US" dirty="0"/>
              <a:t>: ["Joe", "Jim", "Bob"] };</a:t>
            </a:r>
          </a:p>
          <a:p>
            <a:r>
              <a:rPr lang="en-US" dirty="0"/>
              <a:t>  }</a:t>
            </a:r>
          </a:p>
          <a:p>
            <a:endParaRPr lang="en-US" dirty="0"/>
          </a:p>
          <a:p>
            <a:r>
              <a:rPr lang="en-US" dirty="0"/>
              <a:t>  </a:t>
            </a:r>
            <a:r>
              <a:rPr lang="en-US" dirty="0" err="1">
                <a:solidFill>
                  <a:srgbClr val="00B050"/>
                </a:solidFill>
              </a:rPr>
              <a:t>addNum</a:t>
            </a:r>
            <a:r>
              <a:rPr lang="en-US" dirty="0"/>
              <a:t> = (num) =&gt; {</a:t>
            </a:r>
          </a:p>
          <a:p>
            <a:r>
              <a:rPr lang="en-US" dirty="0"/>
              <a:t>    let </a:t>
            </a:r>
            <a:r>
              <a:rPr lang="en-US" dirty="0" err="1"/>
              <a:t>newNames</a:t>
            </a:r>
            <a:r>
              <a:rPr lang="en-US" dirty="0"/>
              <a:t> = </a:t>
            </a:r>
            <a:r>
              <a:rPr lang="en-US" dirty="0" err="1"/>
              <a:t>this.state.names.map</a:t>
            </a:r>
            <a:r>
              <a:rPr lang="en-US" dirty="0"/>
              <a:t>((name) =&gt; {</a:t>
            </a:r>
          </a:p>
          <a:p>
            <a:r>
              <a:rPr lang="en-US" dirty="0"/>
              <a:t>      return name + num;</a:t>
            </a:r>
          </a:p>
          <a:p>
            <a:r>
              <a:rPr lang="en-US" dirty="0"/>
              <a:t>    });</a:t>
            </a:r>
          </a:p>
          <a:p>
            <a:r>
              <a:rPr lang="en-US" dirty="0"/>
              <a:t>    </a:t>
            </a:r>
            <a:r>
              <a:rPr lang="en-US" dirty="0" err="1"/>
              <a:t>this.setState</a:t>
            </a:r>
            <a:r>
              <a:rPr lang="en-US" dirty="0"/>
              <a:t>({  names: </a:t>
            </a:r>
            <a:r>
              <a:rPr lang="en-US" dirty="0" err="1"/>
              <a:t>newNames</a:t>
            </a:r>
            <a:r>
              <a:rPr lang="en-US" dirty="0"/>
              <a:t> });</a:t>
            </a:r>
          </a:p>
          <a:p>
            <a:r>
              <a:rPr lang="en-US" dirty="0"/>
              <a:t>  }</a:t>
            </a:r>
          </a:p>
          <a:p>
            <a:endParaRPr lang="en-US" dirty="0"/>
          </a:p>
          <a:p>
            <a:r>
              <a:rPr lang="en-US" dirty="0"/>
              <a:t>  render() {</a:t>
            </a:r>
          </a:p>
          <a:p>
            <a:r>
              <a:rPr lang="en-US" dirty="0"/>
              <a:t>    return &lt;</a:t>
            </a:r>
            <a:r>
              <a:rPr lang="en-US" dirty="0" err="1"/>
              <a:t>NamesList</a:t>
            </a:r>
            <a:r>
              <a:rPr lang="en-US" dirty="0"/>
              <a:t> names={</a:t>
            </a:r>
            <a:r>
              <a:rPr lang="en-US" dirty="0" err="1">
                <a:solidFill>
                  <a:srgbClr val="FF0000"/>
                </a:solidFill>
              </a:rPr>
              <a:t>this.state.names</a:t>
            </a:r>
            <a:r>
              <a:rPr lang="en-US" dirty="0"/>
              <a:t>}</a:t>
            </a:r>
          </a:p>
          <a:p>
            <a:r>
              <a:rPr lang="en-US" dirty="0"/>
              <a:t>      </a:t>
            </a:r>
            <a:r>
              <a:rPr lang="en-US" dirty="0" err="1">
                <a:solidFill>
                  <a:srgbClr val="00B050"/>
                </a:solidFill>
              </a:rPr>
              <a:t>addNumCallback</a:t>
            </a:r>
            <a:r>
              <a:rPr lang="en-US" dirty="0"/>
              <a:t>={</a:t>
            </a:r>
            <a:r>
              <a:rPr lang="en-US" dirty="0" err="1">
                <a:solidFill>
                  <a:srgbClr val="00B050"/>
                </a:solidFill>
              </a:rPr>
              <a:t>this.addNum</a:t>
            </a:r>
            <a:r>
              <a:rPr lang="en-US" dirty="0"/>
              <a:t>} /&gt;</a:t>
            </a:r>
          </a:p>
          <a:p>
            <a:r>
              <a:rPr lang="en-US" dirty="0"/>
              <a:t>  }</a:t>
            </a:r>
          </a:p>
          <a:p>
            <a:r>
              <a:rPr lang="en-US" dirty="0"/>
              <a:t>}</a:t>
            </a:r>
          </a:p>
        </p:txBody>
      </p:sp>
    </p:spTree>
    <p:extLst>
      <p:ext uri="{BB962C8B-B14F-4D97-AF65-F5344CB8AC3E}">
        <p14:creationId xmlns:p14="http://schemas.microsoft.com/office/powerpoint/2010/main" val="2375308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F021-006E-419E-A34A-05E5331CF8E6}"/>
              </a:ext>
            </a:extLst>
          </p:cNvPr>
          <p:cNvSpPr>
            <a:spLocks noGrp="1"/>
          </p:cNvSpPr>
          <p:nvPr>
            <p:ph type="title"/>
          </p:nvPr>
        </p:nvSpPr>
        <p:spPr/>
        <p:txBody>
          <a:bodyPr>
            <a:normAutofit fontScale="90000"/>
          </a:bodyPr>
          <a:lstStyle/>
          <a:p>
            <a:r>
              <a:rPr lang="en-US" dirty="0"/>
              <a:t>More things to worry about</a:t>
            </a:r>
          </a:p>
        </p:txBody>
      </p:sp>
      <p:sp>
        <p:nvSpPr>
          <p:cNvPr id="3" name="Content Placeholder 2">
            <a:extLst>
              <a:ext uri="{FF2B5EF4-FFF2-40B4-BE49-F238E27FC236}">
                <a16:creationId xmlns:a16="http://schemas.microsoft.com/office/drawing/2014/main" id="{FD645089-2F6C-4228-8D1E-0FA316968677}"/>
              </a:ext>
            </a:extLst>
          </p:cNvPr>
          <p:cNvSpPr>
            <a:spLocks noGrp="1"/>
          </p:cNvSpPr>
          <p:nvPr>
            <p:ph idx="1"/>
          </p:nvPr>
        </p:nvSpPr>
        <p:spPr/>
        <p:txBody>
          <a:bodyPr/>
          <a:lstStyle/>
          <a:p>
            <a:r>
              <a:rPr lang="en-US" dirty="0"/>
              <a:t>State Management</a:t>
            </a:r>
          </a:p>
          <a:p>
            <a:endParaRPr lang="en-US" dirty="0"/>
          </a:p>
          <a:p>
            <a:r>
              <a:rPr lang="en-US" dirty="0"/>
              <a:t>Information Management</a:t>
            </a:r>
          </a:p>
          <a:p>
            <a:endParaRPr lang="en-US" dirty="0"/>
          </a:p>
          <a:p>
            <a:r>
              <a:rPr lang="en-US" dirty="0"/>
              <a:t>Data Flow</a:t>
            </a:r>
          </a:p>
        </p:txBody>
      </p:sp>
    </p:spTree>
    <p:extLst>
      <p:ext uri="{BB962C8B-B14F-4D97-AF65-F5344CB8AC3E}">
        <p14:creationId xmlns:p14="http://schemas.microsoft.com/office/powerpoint/2010/main" val="264753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4B09-A975-4EF9-BD6C-E47137BEF3C9}"/>
              </a:ext>
            </a:extLst>
          </p:cNvPr>
          <p:cNvSpPr>
            <a:spLocks noGrp="1"/>
          </p:cNvSpPr>
          <p:nvPr>
            <p:ph type="title"/>
          </p:nvPr>
        </p:nvSpPr>
        <p:spPr/>
        <p:txBody>
          <a:bodyPr>
            <a:normAutofit fontScale="90000"/>
          </a:bodyPr>
          <a:lstStyle/>
          <a:p>
            <a:r>
              <a:rPr lang="en-US" dirty="0"/>
              <a:t>What can’t we do with only a Web Server?</a:t>
            </a:r>
          </a:p>
        </p:txBody>
      </p:sp>
      <p:sp>
        <p:nvSpPr>
          <p:cNvPr id="3" name="Content Placeholder 2">
            <a:extLst>
              <a:ext uri="{FF2B5EF4-FFF2-40B4-BE49-F238E27FC236}">
                <a16:creationId xmlns:a16="http://schemas.microsoft.com/office/drawing/2014/main" id="{AECBDE60-3469-4A5A-9F97-F0AF1C4DF494}"/>
              </a:ext>
            </a:extLst>
          </p:cNvPr>
          <p:cNvSpPr>
            <a:spLocks noGrp="1"/>
          </p:cNvSpPr>
          <p:nvPr>
            <p:ph idx="1"/>
          </p:nvPr>
        </p:nvSpPr>
        <p:spPr/>
        <p:txBody>
          <a:bodyPr>
            <a:normAutofit/>
          </a:bodyPr>
          <a:lstStyle/>
          <a:p>
            <a:r>
              <a:rPr lang="it-IT" dirty="0"/>
              <a:t>CRUD</a:t>
            </a:r>
          </a:p>
          <a:p>
            <a:pPr lvl="1"/>
            <a:r>
              <a:rPr lang="it-IT" dirty="0"/>
              <a:t>Create Data</a:t>
            </a:r>
          </a:p>
          <a:p>
            <a:pPr lvl="1"/>
            <a:r>
              <a:rPr lang="it-IT" dirty="0"/>
              <a:t>Retrieve Data</a:t>
            </a:r>
          </a:p>
          <a:p>
            <a:pPr lvl="2"/>
            <a:r>
              <a:rPr lang="it-IT" dirty="0"/>
              <a:t>(Created Data)</a:t>
            </a:r>
          </a:p>
          <a:p>
            <a:pPr lvl="1"/>
            <a:r>
              <a:rPr lang="it-IT" dirty="0"/>
              <a:t>Update Data</a:t>
            </a:r>
          </a:p>
          <a:p>
            <a:pPr lvl="1"/>
            <a:r>
              <a:rPr lang="it-IT" dirty="0"/>
              <a:t>Delete Data</a:t>
            </a:r>
          </a:p>
          <a:p>
            <a:endParaRPr lang="it-IT" dirty="0"/>
          </a:p>
          <a:p>
            <a:r>
              <a:rPr lang="it-IT" dirty="0"/>
              <a:t>i.e. permanently</a:t>
            </a:r>
          </a:p>
          <a:p>
            <a:endParaRPr lang="it-IT" dirty="0"/>
          </a:p>
          <a:p>
            <a:r>
              <a:rPr lang="it-IT" dirty="0"/>
              <a:t>(note CRUD operations are not necessarily </a:t>
            </a:r>
            <a:r>
              <a:rPr lang="it-IT" b="1" i="1" dirty="0"/>
              <a:t>reactive</a:t>
            </a:r>
            <a:r>
              <a:rPr lang="it-IT" dirty="0"/>
              <a:t>)</a:t>
            </a:r>
          </a:p>
          <a:p>
            <a:endParaRPr lang="en-US" dirty="0"/>
          </a:p>
        </p:txBody>
      </p:sp>
      <p:pic>
        <p:nvPicPr>
          <p:cNvPr id="6" name="Picture 5">
            <a:extLst>
              <a:ext uri="{FF2B5EF4-FFF2-40B4-BE49-F238E27FC236}">
                <a16:creationId xmlns:a16="http://schemas.microsoft.com/office/drawing/2014/main" id="{FE44DFFC-0659-4DC2-A8B6-3925C0BB8786}"/>
              </a:ext>
            </a:extLst>
          </p:cNvPr>
          <p:cNvPicPr>
            <a:picLocks noChangeAspect="1"/>
          </p:cNvPicPr>
          <p:nvPr/>
        </p:nvPicPr>
        <p:blipFill>
          <a:blip r:embed="rId2"/>
          <a:stretch>
            <a:fillRect/>
          </a:stretch>
        </p:blipFill>
        <p:spPr>
          <a:xfrm>
            <a:off x="3607266" y="1436914"/>
            <a:ext cx="8333064" cy="4151286"/>
          </a:xfrm>
          <a:prstGeom prst="rect">
            <a:avLst/>
          </a:prstGeom>
        </p:spPr>
      </p:pic>
    </p:spTree>
    <p:extLst>
      <p:ext uri="{BB962C8B-B14F-4D97-AF65-F5344CB8AC3E}">
        <p14:creationId xmlns:p14="http://schemas.microsoft.com/office/powerpoint/2010/main" val="599931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AD6C8-E480-4284-B559-88B577C30D89}"/>
              </a:ext>
            </a:extLst>
          </p:cNvPr>
          <p:cNvSpPr>
            <a:spLocks noGrp="1"/>
          </p:cNvSpPr>
          <p:nvPr>
            <p:ph type="title"/>
          </p:nvPr>
        </p:nvSpPr>
        <p:spPr>
          <a:xfrm>
            <a:off x="1024128" y="186637"/>
            <a:ext cx="9720072" cy="499773"/>
          </a:xfrm>
        </p:spPr>
        <p:txBody>
          <a:bodyPr>
            <a:normAutofit fontScale="90000"/>
          </a:bodyPr>
          <a:lstStyle/>
          <a:p>
            <a:r>
              <a:rPr lang="en-US" dirty="0">
                <a:solidFill>
                  <a:srgbClr val="0070C0"/>
                </a:solidFill>
              </a:rPr>
              <a:t>CRUD Needs More</a:t>
            </a:r>
          </a:p>
        </p:txBody>
      </p:sp>
      <p:sp>
        <p:nvSpPr>
          <p:cNvPr id="3" name="Content Placeholder 2">
            <a:extLst>
              <a:ext uri="{FF2B5EF4-FFF2-40B4-BE49-F238E27FC236}">
                <a16:creationId xmlns:a16="http://schemas.microsoft.com/office/drawing/2014/main" id="{6E04288C-DA9F-437F-8FA3-75FFE1F1BD7F}"/>
              </a:ext>
            </a:extLst>
          </p:cNvPr>
          <p:cNvSpPr>
            <a:spLocks noGrp="1"/>
          </p:cNvSpPr>
          <p:nvPr>
            <p:ph idx="1"/>
          </p:nvPr>
        </p:nvSpPr>
        <p:spPr>
          <a:xfrm>
            <a:off x="1024128" y="1673117"/>
            <a:ext cx="1836518" cy="2252444"/>
          </a:xfrm>
          <a:ln>
            <a:solidFill>
              <a:schemeClr val="accent1"/>
            </a:solidFill>
          </a:ln>
        </p:spPr>
        <p:txBody>
          <a:bodyPr anchor="ctr"/>
          <a:lstStyle/>
          <a:p>
            <a:pPr algn="ctr"/>
            <a:r>
              <a:rPr lang="en-US" dirty="0"/>
              <a:t>Browser App</a:t>
            </a:r>
          </a:p>
        </p:txBody>
      </p:sp>
      <p:sp>
        <p:nvSpPr>
          <p:cNvPr id="4" name="Explosion: 8 Points 3">
            <a:extLst>
              <a:ext uri="{FF2B5EF4-FFF2-40B4-BE49-F238E27FC236}">
                <a16:creationId xmlns:a16="http://schemas.microsoft.com/office/drawing/2014/main" id="{A1ECDC90-52E9-47B4-A5D7-58FAE01A93B1}"/>
              </a:ext>
            </a:extLst>
          </p:cNvPr>
          <p:cNvSpPr/>
          <p:nvPr/>
        </p:nvSpPr>
        <p:spPr>
          <a:xfrm>
            <a:off x="4417417" y="1191841"/>
            <a:ext cx="3707934" cy="2978092"/>
          </a:xfrm>
          <a:prstGeom prst="irregularSeal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934324CE-73DB-4A97-9458-A8862903123A}"/>
              </a:ext>
            </a:extLst>
          </p:cNvPr>
          <p:cNvSpPr txBox="1">
            <a:spLocks/>
          </p:cNvSpPr>
          <p:nvPr/>
        </p:nvSpPr>
        <p:spPr>
          <a:xfrm>
            <a:off x="9532832" y="1931079"/>
            <a:ext cx="1836518" cy="1499616"/>
          </a:xfrm>
          <a:prstGeom prst="rect">
            <a:avLst/>
          </a:prstGeom>
          <a:ln>
            <a:solidFill>
              <a:schemeClr val="accent1"/>
            </a:solidFill>
          </a:ln>
        </p:spPr>
        <p:txBody>
          <a:bodyPr vert="horz" lIns="45720" tIns="45720" rIns="4572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en-US" dirty="0"/>
              <a:t>Web Server</a:t>
            </a:r>
          </a:p>
        </p:txBody>
      </p:sp>
      <p:cxnSp>
        <p:nvCxnSpPr>
          <p:cNvPr id="7" name="Straight Arrow Connector 6">
            <a:extLst>
              <a:ext uri="{FF2B5EF4-FFF2-40B4-BE49-F238E27FC236}">
                <a16:creationId xmlns:a16="http://schemas.microsoft.com/office/drawing/2014/main" id="{5339F125-F6B7-4F1B-BE64-6DBAE6B52E03}"/>
              </a:ext>
            </a:extLst>
          </p:cNvPr>
          <p:cNvCxnSpPr>
            <a:cxnSpLocks/>
            <a:endCxn id="4" idx="1"/>
          </p:cNvCxnSpPr>
          <p:nvPr/>
        </p:nvCxnSpPr>
        <p:spPr>
          <a:xfrm>
            <a:off x="2935291" y="2379631"/>
            <a:ext cx="14821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3FB1B5F-F74D-4B28-89F5-48E8E6D1DF6B}"/>
              </a:ext>
            </a:extLst>
          </p:cNvPr>
          <p:cNvCxnSpPr>
            <a:cxnSpLocks/>
          </p:cNvCxnSpPr>
          <p:nvPr/>
        </p:nvCxnSpPr>
        <p:spPr>
          <a:xfrm>
            <a:off x="7770959" y="2457386"/>
            <a:ext cx="176187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B6BE525F-0408-4ED1-966D-D0D37081C93F}"/>
              </a:ext>
            </a:extLst>
          </p:cNvPr>
          <p:cNvSpPr txBox="1">
            <a:spLocks/>
          </p:cNvSpPr>
          <p:nvPr/>
        </p:nvSpPr>
        <p:spPr>
          <a:xfrm>
            <a:off x="2720772" y="1703204"/>
            <a:ext cx="1836518" cy="459711"/>
          </a:xfrm>
          <a:prstGeom prst="rect">
            <a:avLst/>
          </a:prstGeom>
          <a:ln>
            <a:noFill/>
          </a:ln>
        </p:spPr>
        <p:txBody>
          <a:bodyPr vert="horz" lIns="45720" tIns="45720" rIns="4572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en-US" dirty="0"/>
              <a:t>http request</a:t>
            </a:r>
          </a:p>
        </p:txBody>
      </p:sp>
      <p:sp>
        <p:nvSpPr>
          <p:cNvPr id="12" name="Content Placeholder 2">
            <a:extLst>
              <a:ext uri="{FF2B5EF4-FFF2-40B4-BE49-F238E27FC236}">
                <a16:creationId xmlns:a16="http://schemas.microsoft.com/office/drawing/2014/main" id="{DF899EAE-D666-41B6-8B77-F5A4C0CD054B}"/>
              </a:ext>
            </a:extLst>
          </p:cNvPr>
          <p:cNvSpPr txBox="1">
            <a:spLocks/>
          </p:cNvSpPr>
          <p:nvPr/>
        </p:nvSpPr>
        <p:spPr>
          <a:xfrm>
            <a:off x="2841985" y="3217643"/>
            <a:ext cx="1836518" cy="3102659"/>
          </a:xfrm>
          <a:prstGeom prst="rect">
            <a:avLst/>
          </a:prstGeom>
          <a:ln>
            <a:noFill/>
          </a:ln>
        </p:spPr>
        <p:txBody>
          <a:bodyPr vert="horz" lIns="45720" tIns="45720" rIns="45720" bIns="45720" rtlCol="0" anchor="ct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en-US" dirty="0"/>
              <a:t>http response</a:t>
            </a:r>
          </a:p>
          <a:p>
            <a:pPr algn="ctr"/>
            <a:r>
              <a:rPr lang="en-US" dirty="0"/>
              <a:t>.html</a:t>
            </a:r>
          </a:p>
          <a:p>
            <a:pPr algn="ctr"/>
            <a:r>
              <a:rPr lang="en-US" dirty="0"/>
              <a:t>.</a:t>
            </a:r>
            <a:r>
              <a:rPr lang="en-US" dirty="0" err="1"/>
              <a:t>css</a:t>
            </a:r>
            <a:endParaRPr lang="en-US" dirty="0"/>
          </a:p>
          <a:p>
            <a:pPr algn="ctr"/>
            <a:r>
              <a:rPr lang="en-US" dirty="0"/>
              <a:t>.</a:t>
            </a:r>
            <a:r>
              <a:rPr lang="en-US" dirty="0" err="1"/>
              <a:t>js</a:t>
            </a:r>
            <a:endParaRPr lang="en-US" dirty="0"/>
          </a:p>
          <a:p>
            <a:pPr algn="ctr"/>
            <a:r>
              <a:rPr lang="en-US" dirty="0"/>
              <a:t>.json</a:t>
            </a:r>
          </a:p>
          <a:p>
            <a:pPr algn="ctr"/>
            <a:r>
              <a:rPr lang="en-US" dirty="0"/>
              <a:t>.</a:t>
            </a:r>
            <a:r>
              <a:rPr lang="en-US" dirty="0" err="1"/>
              <a:t>png</a:t>
            </a:r>
            <a:endParaRPr lang="en-US" dirty="0"/>
          </a:p>
          <a:p>
            <a:pPr algn="ctr"/>
            <a:r>
              <a:rPr lang="en-US" dirty="0"/>
              <a:t>…</a:t>
            </a:r>
          </a:p>
        </p:txBody>
      </p:sp>
      <p:sp>
        <p:nvSpPr>
          <p:cNvPr id="13" name="Content Placeholder 2">
            <a:extLst>
              <a:ext uri="{FF2B5EF4-FFF2-40B4-BE49-F238E27FC236}">
                <a16:creationId xmlns:a16="http://schemas.microsoft.com/office/drawing/2014/main" id="{0732F093-27DC-4432-B8B5-0E43B54F7630}"/>
              </a:ext>
            </a:extLst>
          </p:cNvPr>
          <p:cNvSpPr txBox="1">
            <a:spLocks/>
          </p:cNvSpPr>
          <p:nvPr/>
        </p:nvSpPr>
        <p:spPr>
          <a:xfrm>
            <a:off x="7706344" y="1931079"/>
            <a:ext cx="1836518" cy="459711"/>
          </a:xfrm>
          <a:prstGeom prst="rect">
            <a:avLst/>
          </a:prstGeom>
          <a:ln>
            <a:noFill/>
          </a:ln>
        </p:spPr>
        <p:txBody>
          <a:bodyPr vert="horz" lIns="45720" tIns="45720" rIns="4572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en-US" dirty="0"/>
              <a:t>http request</a:t>
            </a:r>
          </a:p>
        </p:txBody>
      </p:sp>
      <p:sp>
        <p:nvSpPr>
          <p:cNvPr id="14" name="Content Placeholder 2">
            <a:extLst>
              <a:ext uri="{FF2B5EF4-FFF2-40B4-BE49-F238E27FC236}">
                <a16:creationId xmlns:a16="http://schemas.microsoft.com/office/drawing/2014/main" id="{ADF7A066-574A-45A3-A4F3-646E44D3EDC9}"/>
              </a:ext>
            </a:extLst>
          </p:cNvPr>
          <p:cNvSpPr txBox="1">
            <a:spLocks/>
          </p:cNvSpPr>
          <p:nvPr/>
        </p:nvSpPr>
        <p:spPr>
          <a:xfrm>
            <a:off x="7724912" y="3109480"/>
            <a:ext cx="1836518" cy="3305509"/>
          </a:xfrm>
          <a:prstGeom prst="rect">
            <a:avLst/>
          </a:prstGeom>
          <a:ln>
            <a:noFill/>
          </a:ln>
        </p:spPr>
        <p:txBody>
          <a:bodyPr vert="horz" lIns="45720" tIns="45720" rIns="4572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en-US" dirty="0"/>
              <a:t>http response</a:t>
            </a:r>
          </a:p>
          <a:p>
            <a:pPr algn="ctr"/>
            <a:r>
              <a:rPr lang="en-US" dirty="0"/>
              <a:t>.html</a:t>
            </a:r>
          </a:p>
          <a:p>
            <a:pPr algn="ctr"/>
            <a:r>
              <a:rPr lang="en-US" dirty="0"/>
              <a:t>.</a:t>
            </a:r>
            <a:r>
              <a:rPr lang="en-US" dirty="0" err="1"/>
              <a:t>css</a:t>
            </a:r>
            <a:endParaRPr lang="en-US" dirty="0"/>
          </a:p>
          <a:p>
            <a:pPr algn="ctr"/>
            <a:r>
              <a:rPr lang="en-US" dirty="0"/>
              <a:t>.</a:t>
            </a:r>
            <a:r>
              <a:rPr lang="en-US" dirty="0" err="1"/>
              <a:t>js</a:t>
            </a:r>
            <a:endParaRPr lang="en-US" dirty="0"/>
          </a:p>
          <a:p>
            <a:pPr algn="ctr"/>
            <a:r>
              <a:rPr lang="en-US" dirty="0"/>
              <a:t>.json</a:t>
            </a:r>
          </a:p>
          <a:p>
            <a:pPr algn="ctr"/>
            <a:r>
              <a:rPr lang="en-US" dirty="0"/>
              <a:t>.</a:t>
            </a:r>
            <a:r>
              <a:rPr lang="en-US" dirty="0" err="1"/>
              <a:t>png</a:t>
            </a:r>
            <a:endParaRPr lang="en-US" dirty="0"/>
          </a:p>
          <a:p>
            <a:pPr algn="ctr"/>
            <a:r>
              <a:rPr lang="en-US" dirty="0"/>
              <a:t>…</a:t>
            </a:r>
          </a:p>
        </p:txBody>
      </p:sp>
      <p:cxnSp>
        <p:nvCxnSpPr>
          <p:cNvPr id="15" name="Straight Arrow Connector 14">
            <a:extLst>
              <a:ext uri="{FF2B5EF4-FFF2-40B4-BE49-F238E27FC236}">
                <a16:creationId xmlns:a16="http://schemas.microsoft.com/office/drawing/2014/main" id="{6E52333B-2217-4760-BEE0-432BEB3E42DE}"/>
              </a:ext>
            </a:extLst>
          </p:cNvPr>
          <p:cNvCxnSpPr>
            <a:cxnSpLocks/>
          </p:cNvCxnSpPr>
          <p:nvPr/>
        </p:nvCxnSpPr>
        <p:spPr>
          <a:xfrm flipH="1" flipV="1">
            <a:off x="8079154" y="2970984"/>
            <a:ext cx="1463708" cy="97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B5692E9-4A55-4139-A746-110621C4F2F3}"/>
              </a:ext>
            </a:extLst>
          </p:cNvPr>
          <p:cNvCxnSpPr>
            <a:cxnSpLocks/>
          </p:cNvCxnSpPr>
          <p:nvPr/>
        </p:nvCxnSpPr>
        <p:spPr>
          <a:xfrm flipH="1" flipV="1">
            <a:off x="2889094" y="3149134"/>
            <a:ext cx="1574520" cy="97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A27EC616-CCF4-492A-938D-8AE704522B6C}"/>
              </a:ext>
            </a:extLst>
          </p:cNvPr>
          <p:cNvSpPr txBox="1">
            <a:spLocks/>
          </p:cNvSpPr>
          <p:nvPr/>
        </p:nvSpPr>
        <p:spPr>
          <a:xfrm>
            <a:off x="5230701" y="2339628"/>
            <a:ext cx="1836518" cy="459711"/>
          </a:xfrm>
          <a:prstGeom prst="rect">
            <a:avLst/>
          </a:prstGeom>
          <a:ln>
            <a:noFill/>
          </a:ln>
        </p:spPr>
        <p:txBody>
          <a:bodyPr vert="horz" lIns="45720" tIns="45720" rIns="4572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en-US" dirty="0"/>
              <a:t>Internet</a:t>
            </a:r>
          </a:p>
        </p:txBody>
      </p:sp>
      <p:sp>
        <p:nvSpPr>
          <p:cNvPr id="22" name="Content Placeholder 2">
            <a:extLst>
              <a:ext uri="{FF2B5EF4-FFF2-40B4-BE49-F238E27FC236}">
                <a16:creationId xmlns:a16="http://schemas.microsoft.com/office/drawing/2014/main" id="{D9614ADC-FE27-4F61-8AC3-C5624B2764C2}"/>
              </a:ext>
            </a:extLst>
          </p:cNvPr>
          <p:cNvSpPr txBox="1">
            <a:spLocks/>
          </p:cNvSpPr>
          <p:nvPr/>
        </p:nvSpPr>
        <p:spPr>
          <a:xfrm>
            <a:off x="516245" y="4912268"/>
            <a:ext cx="1836518" cy="1716186"/>
          </a:xfrm>
          <a:prstGeom prst="rect">
            <a:avLst/>
          </a:prstGeom>
          <a:ln>
            <a:noFill/>
          </a:ln>
        </p:spPr>
        <p:txBody>
          <a:bodyPr vert="horz" lIns="45720" tIns="45720" rIns="4572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en-US" dirty="0">
                <a:solidFill>
                  <a:srgbClr val="FF0000"/>
                </a:solidFill>
              </a:rPr>
              <a:t>What does the browser do with the response?</a:t>
            </a:r>
          </a:p>
        </p:txBody>
      </p:sp>
      <p:cxnSp>
        <p:nvCxnSpPr>
          <p:cNvPr id="16" name="Straight Arrow Connector 15">
            <a:extLst>
              <a:ext uri="{FF2B5EF4-FFF2-40B4-BE49-F238E27FC236}">
                <a16:creationId xmlns:a16="http://schemas.microsoft.com/office/drawing/2014/main" id="{1DEC5C6E-73B2-4178-A277-79B7AC1C2519}"/>
              </a:ext>
            </a:extLst>
          </p:cNvPr>
          <p:cNvCxnSpPr>
            <a:cxnSpLocks/>
          </p:cNvCxnSpPr>
          <p:nvPr/>
        </p:nvCxnSpPr>
        <p:spPr>
          <a:xfrm>
            <a:off x="10956022" y="3429000"/>
            <a:ext cx="21613" cy="7409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DDAF1FC-E269-41EB-B034-1AAA2C983482}"/>
              </a:ext>
            </a:extLst>
          </p:cNvPr>
          <p:cNvCxnSpPr>
            <a:cxnSpLocks/>
          </p:cNvCxnSpPr>
          <p:nvPr/>
        </p:nvCxnSpPr>
        <p:spPr>
          <a:xfrm flipV="1">
            <a:off x="10201013" y="3429000"/>
            <a:ext cx="0" cy="6732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0A92AD8A-2F5C-4B26-960F-DEE89B6DBE82}"/>
              </a:ext>
            </a:extLst>
          </p:cNvPr>
          <p:cNvSpPr txBox="1">
            <a:spLocks/>
          </p:cNvSpPr>
          <p:nvPr/>
        </p:nvSpPr>
        <p:spPr>
          <a:xfrm>
            <a:off x="9532832" y="4162460"/>
            <a:ext cx="1836518" cy="1499616"/>
          </a:xfrm>
          <a:prstGeom prst="rect">
            <a:avLst/>
          </a:prstGeom>
          <a:ln>
            <a:solidFill>
              <a:schemeClr val="accent1"/>
            </a:solidFill>
          </a:ln>
        </p:spPr>
        <p:txBody>
          <a:bodyPr vert="horz" lIns="45720" tIns="45720" rIns="4572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en-US" dirty="0"/>
              <a:t>Back-End</a:t>
            </a:r>
          </a:p>
          <a:p>
            <a:pPr algn="ctr"/>
            <a:r>
              <a:rPr lang="en-US" dirty="0"/>
              <a:t>Server</a:t>
            </a:r>
          </a:p>
        </p:txBody>
      </p:sp>
      <p:sp>
        <p:nvSpPr>
          <p:cNvPr id="27" name="Cylinder 26">
            <a:extLst>
              <a:ext uri="{FF2B5EF4-FFF2-40B4-BE49-F238E27FC236}">
                <a16:creationId xmlns:a16="http://schemas.microsoft.com/office/drawing/2014/main" id="{67B93C43-89B1-4C99-80A6-5884E755AAF6}"/>
              </a:ext>
            </a:extLst>
          </p:cNvPr>
          <p:cNvSpPr/>
          <p:nvPr/>
        </p:nvSpPr>
        <p:spPr>
          <a:xfrm>
            <a:off x="9570154" y="6315168"/>
            <a:ext cx="1836518" cy="4799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E788B21A-BAA2-4FBB-A14D-D5AF8B6941AD}"/>
              </a:ext>
            </a:extLst>
          </p:cNvPr>
          <p:cNvCxnSpPr>
            <a:cxnSpLocks/>
          </p:cNvCxnSpPr>
          <p:nvPr/>
        </p:nvCxnSpPr>
        <p:spPr>
          <a:xfrm>
            <a:off x="10873530" y="5656512"/>
            <a:ext cx="21613" cy="7409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18F12D8-A059-433C-A826-D93EFC8E83AF}"/>
              </a:ext>
            </a:extLst>
          </p:cNvPr>
          <p:cNvCxnSpPr>
            <a:cxnSpLocks/>
          </p:cNvCxnSpPr>
          <p:nvPr/>
        </p:nvCxnSpPr>
        <p:spPr>
          <a:xfrm flipV="1">
            <a:off x="10118521" y="5656512"/>
            <a:ext cx="0" cy="6732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FC3E4C8-0D01-47F4-B74B-B5EB743CCF20}"/>
              </a:ext>
            </a:extLst>
          </p:cNvPr>
          <p:cNvSpPr txBox="1"/>
          <p:nvPr/>
        </p:nvSpPr>
        <p:spPr>
          <a:xfrm>
            <a:off x="9938934" y="6411598"/>
            <a:ext cx="1098958" cy="369332"/>
          </a:xfrm>
          <a:prstGeom prst="rect">
            <a:avLst/>
          </a:prstGeom>
          <a:noFill/>
        </p:spPr>
        <p:txBody>
          <a:bodyPr wrap="square" rtlCol="0">
            <a:spAutoFit/>
          </a:bodyPr>
          <a:lstStyle/>
          <a:p>
            <a:pPr algn="ctr"/>
            <a:r>
              <a:rPr lang="en-US" dirty="0"/>
              <a:t>database</a:t>
            </a:r>
          </a:p>
        </p:txBody>
      </p:sp>
    </p:spTree>
    <p:extLst>
      <p:ext uri="{BB962C8B-B14F-4D97-AF65-F5344CB8AC3E}">
        <p14:creationId xmlns:p14="http://schemas.microsoft.com/office/powerpoint/2010/main" val="278824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5C16F-47A7-446C-9828-B8EAC5BC59AF}"/>
              </a:ext>
            </a:extLst>
          </p:cNvPr>
          <p:cNvSpPr>
            <a:spLocks noGrp="1"/>
          </p:cNvSpPr>
          <p:nvPr>
            <p:ph type="title"/>
          </p:nvPr>
        </p:nvSpPr>
        <p:spPr/>
        <p:txBody>
          <a:bodyPr>
            <a:normAutofit fontScale="90000"/>
          </a:bodyPr>
          <a:lstStyle/>
          <a:p>
            <a:r>
              <a:rPr lang="en-US" dirty="0"/>
              <a:t>There are many technologies for Back-End Servers</a:t>
            </a:r>
          </a:p>
        </p:txBody>
      </p:sp>
      <p:sp>
        <p:nvSpPr>
          <p:cNvPr id="3" name="Content Placeholder 2">
            <a:extLst>
              <a:ext uri="{FF2B5EF4-FFF2-40B4-BE49-F238E27FC236}">
                <a16:creationId xmlns:a16="http://schemas.microsoft.com/office/drawing/2014/main" id="{8EEBFB55-E9AF-4B36-9184-26040F9A928B}"/>
              </a:ext>
            </a:extLst>
          </p:cNvPr>
          <p:cNvSpPr>
            <a:spLocks noGrp="1"/>
          </p:cNvSpPr>
          <p:nvPr>
            <p:ph idx="1"/>
          </p:nvPr>
        </p:nvSpPr>
        <p:spPr>
          <a:xfrm>
            <a:off x="1024128" y="1588168"/>
            <a:ext cx="9720073" cy="4721192"/>
          </a:xfrm>
        </p:spPr>
        <p:txBody>
          <a:bodyPr>
            <a:normAutofit/>
          </a:bodyPr>
          <a:lstStyle/>
          <a:p>
            <a:r>
              <a:rPr lang="en-US" dirty="0" err="1"/>
              <a:t>JavaEE</a:t>
            </a:r>
            <a:r>
              <a:rPr lang="en-US" dirty="0"/>
              <a:t> Application Servers (Servlets, Java Server Pages, etc.)</a:t>
            </a:r>
          </a:p>
          <a:p>
            <a:endParaRPr lang="en-US" dirty="0"/>
          </a:p>
          <a:p>
            <a:endParaRPr lang="en-US" dirty="0"/>
          </a:p>
          <a:p>
            <a:r>
              <a:rPr lang="en-US" dirty="0"/>
              <a:t>Python server using Flask</a:t>
            </a:r>
          </a:p>
          <a:p>
            <a:endParaRPr lang="en-US" dirty="0"/>
          </a:p>
          <a:p>
            <a:endParaRPr lang="en-US" dirty="0"/>
          </a:p>
          <a:p>
            <a:r>
              <a:rPr lang="en-US" dirty="0"/>
              <a:t>Node server running </a:t>
            </a:r>
            <a:r>
              <a:rPr lang="en-US" dirty="0" err="1"/>
              <a:t>ExpressJS</a:t>
            </a:r>
            <a:endParaRPr lang="en-US" dirty="0"/>
          </a:p>
          <a:p>
            <a:endParaRPr lang="en-US" dirty="0"/>
          </a:p>
          <a:p>
            <a:endParaRPr lang="en-US" dirty="0"/>
          </a:p>
          <a:p>
            <a:pPr marL="0" indent="0">
              <a:buNone/>
            </a:pPr>
            <a:endParaRPr lang="en-US" dirty="0"/>
          </a:p>
        </p:txBody>
      </p:sp>
      <p:pic>
        <p:nvPicPr>
          <p:cNvPr id="4" name="Picture 2">
            <a:extLst>
              <a:ext uri="{FF2B5EF4-FFF2-40B4-BE49-F238E27FC236}">
                <a16:creationId xmlns:a16="http://schemas.microsoft.com/office/drawing/2014/main" id="{B34C4B1B-9410-4BB7-BB0A-451EA50F45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90240" y="113031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Understanding Flask and Building Web API using Python and Flask. | by  Nikhil pentapalli | Analytics Vidhya | Medium">
            <a:extLst>
              <a:ext uri="{FF2B5EF4-FFF2-40B4-BE49-F238E27FC236}">
                <a16:creationId xmlns:a16="http://schemas.microsoft.com/office/drawing/2014/main" id="{2362A02B-E084-4047-AD36-CA96D620ED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4440" y="2442403"/>
            <a:ext cx="2728440" cy="1705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press.JS â€“ An Ideal Node.JS Framework to develop Enterprise Web  Applications">
            <a:extLst>
              <a:ext uri="{FF2B5EF4-FFF2-40B4-BE49-F238E27FC236}">
                <a16:creationId xmlns:a16="http://schemas.microsoft.com/office/drawing/2014/main" id="{996E4FB7-D8AD-43F3-9083-BD498C4AE8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352544"/>
            <a:ext cx="3413760" cy="192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179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037B-FB86-489D-B368-89E0DCC39104}"/>
              </a:ext>
            </a:extLst>
          </p:cNvPr>
          <p:cNvSpPr>
            <a:spLocks noGrp="1"/>
          </p:cNvSpPr>
          <p:nvPr>
            <p:ph type="title"/>
          </p:nvPr>
        </p:nvSpPr>
        <p:spPr/>
        <p:txBody>
          <a:bodyPr>
            <a:normAutofit fontScale="90000"/>
          </a:bodyPr>
          <a:lstStyle/>
          <a:p>
            <a:r>
              <a:rPr lang="en-US" dirty="0"/>
              <a:t>So what’s front-end?</a:t>
            </a:r>
          </a:p>
        </p:txBody>
      </p:sp>
      <p:sp>
        <p:nvSpPr>
          <p:cNvPr id="3" name="Content Placeholder 2">
            <a:extLst>
              <a:ext uri="{FF2B5EF4-FFF2-40B4-BE49-F238E27FC236}">
                <a16:creationId xmlns:a16="http://schemas.microsoft.com/office/drawing/2014/main" id="{CFCBD518-5244-4717-935C-1383CCD8E8F0}"/>
              </a:ext>
            </a:extLst>
          </p:cNvPr>
          <p:cNvSpPr>
            <a:spLocks noGrp="1"/>
          </p:cNvSpPr>
          <p:nvPr>
            <p:ph idx="1"/>
          </p:nvPr>
        </p:nvSpPr>
        <p:spPr/>
        <p:txBody>
          <a:bodyPr>
            <a:normAutofit lnSpcReduction="10000"/>
          </a:bodyPr>
          <a:lstStyle/>
          <a:p>
            <a:r>
              <a:rPr lang="en-US" dirty="0"/>
              <a:t>HTML5/CSS3</a:t>
            </a:r>
          </a:p>
          <a:p>
            <a:endParaRPr lang="en-US" dirty="0"/>
          </a:p>
          <a:p>
            <a:r>
              <a:rPr lang="en-US" dirty="0"/>
              <a:t>JavaScript</a:t>
            </a:r>
          </a:p>
          <a:p>
            <a:endParaRPr lang="en-US" dirty="0"/>
          </a:p>
          <a:p>
            <a:r>
              <a:rPr lang="en-US" dirty="0"/>
              <a:t>JavaScript/Node Libraries</a:t>
            </a:r>
          </a:p>
          <a:p>
            <a:pPr lvl="1"/>
            <a:r>
              <a:rPr lang="en-US" dirty="0"/>
              <a:t>React, Angular, Vue, etc.</a:t>
            </a:r>
          </a:p>
          <a:p>
            <a:endParaRPr lang="en-US" dirty="0"/>
          </a:p>
          <a:p>
            <a:r>
              <a:rPr lang="en-US" dirty="0" err="1"/>
              <a:t>JavaEE</a:t>
            </a:r>
            <a:r>
              <a:rPr lang="en-US" dirty="0"/>
              <a:t> Templating Libraries</a:t>
            </a:r>
          </a:p>
          <a:p>
            <a:pPr lvl="1"/>
            <a:r>
              <a:rPr lang="en-US" dirty="0"/>
              <a:t>JSP</a:t>
            </a:r>
          </a:p>
          <a:p>
            <a:pPr lvl="1"/>
            <a:r>
              <a:rPr lang="en-US" dirty="0"/>
              <a:t>JSF</a:t>
            </a:r>
          </a:p>
          <a:p>
            <a:endParaRPr lang="en-US" dirty="0"/>
          </a:p>
        </p:txBody>
      </p:sp>
      <p:pic>
        <p:nvPicPr>
          <p:cNvPr id="4" name="Picture 5" descr="Image result for angular js">
            <a:extLst>
              <a:ext uri="{FF2B5EF4-FFF2-40B4-BE49-F238E27FC236}">
                <a16:creationId xmlns:a16="http://schemas.microsoft.com/office/drawing/2014/main" id="{3BD2626E-3B3C-4848-8FA4-CFAE7EA1C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3861" y="723900"/>
            <a:ext cx="38100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Image result for vue js">
            <a:extLst>
              <a:ext uri="{FF2B5EF4-FFF2-40B4-BE49-F238E27FC236}">
                <a16:creationId xmlns:a16="http://schemas.microsoft.com/office/drawing/2014/main" id="{123AF342-8743-4100-BC99-AD2039D56C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5590" y="5159449"/>
            <a:ext cx="143827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react js">
            <a:extLst>
              <a:ext uri="{FF2B5EF4-FFF2-40B4-BE49-F238E27FC236}">
                <a16:creationId xmlns:a16="http://schemas.microsoft.com/office/drawing/2014/main" id="{F832DBDE-4CDC-462C-BEB5-68DB0EA58D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8902" y="2743200"/>
            <a:ext cx="1771650"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90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0E99-3846-4AB7-80FD-9933C3B72A85}"/>
              </a:ext>
            </a:extLst>
          </p:cNvPr>
          <p:cNvSpPr>
            <a:spLocks noGrp="1"/>
          </p:cNvSpPr>
          <p:nvPr>
            <p:ph type="title"/>
          </p:nvPr>
        </p:nvSpPr>
        <p:spPr/>
        <p:txBody>
          <a:bodyPr>
            <a:normAutofit fontScale="90000"/>
          </a:bodyPr>
          <a:lstStyle/>
          <a:p>
            <a:r>
              <a:rPr lang="en-US" dirty="0"/>
              <a:t>CSS/JS Libraries</a:t>
            </a:r>
          </a:p>
        </p:txBody>
      </p:sp>
      <p:sp>
        <p:nvSpPr>
          <p:cNvPr id="3" name="Content Placeholder 2">
            <a:extLst>
              <a:ext uri="{FF2B5EF4-FFF2-40B4-BE49-F238E27FC236}">
                <a16:creationId xmlns:a16="http://schemas.microsoft.com/office/drawing/2014/main" id="{B0629274-EB49-45ED-B772-02338D3919BF}"/>
              </a:ext>
            </a:extLst>
          </p:cNvPr>
          <p:cNvSpPr>
            <a:spLocks noGrp="1"/>
          </p:cNvSpPr>
          <p:nvPr>
            <p:ph idx="1"/>
          </p:nvPr>
        </p:nvSpPr>
        <p:spPr/>
        <p:txBody>
          <a:bodyPr/>
          <a:lstStyle/>
          <a:p>
            <a:r>
              <a:rPr lang="en-US" dirty="0"/>
              <a:t>Things where the server is not needed</a:t>
            </a:r>
          </a:p>
          <a:p>
            <a:endParaRPr lang="en-US" dirty="0"/>
          </a:p>
          <a:p>
            <a:r>
              <a:rPr lang="en-US" dirty="0"/>
              <a:t>Attach style via pre-made components</a:t>
            </a:r>
          </a:p>
          <a:p>
            <a:endParaRPr lang="en-US" dirty="0"/>
          </a:p>
          <a:p>
            <a:r>
              <a:rPr lang="en-US" dirty="0"/>
              <a:t>Interactivity</a:t>
            </a:r>
          </a:p>
          <a:p>
            <a:pPr lvl="1"/>
            <a:r>
              <a:rPr lang="en-US" dirty="0"/>
              <a:t>card lists</a:t>
            </a:r>
          </a:p>
          <a:p>
            <a:pPr lvl="1"/>
            <a:r>
              <a:rPr lang="en-US" dirty="0"/>
              <a:t>scrolling</a:t>
            </a:r>
          </a:p>
          <a:p>
            <a:pPr lvl="1"/>
            <a:endParaRPr lang="en-US" dirty="0"/>
          </a:p>
          <a:p>
            <a:r>
              <a:rPr lang="en-US" dirty="0"/>
              <a:t>Materialize, Bootstrap, etc.</a:t>
            </a:r>
          </a:p>
        </p:txBody>
      </p:sp>
      <p:pic>
        <p:nvPicPr>
          <p:cNvPr id="1026" name="Picture 2" descr="Image result for twitter bootstrap">
            <a:extLst>
              <a:ext uri="{FF2B5EF4-FFF2-40B4-BE49-F238E27FC236}">
                <a16:creationId xmlns:a16="http://schemas.microsoft.com/office/drawing/2014/main" id="{5DC8C12F-E7FE-48DE-8126-DE95F55220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3104" y="3322040"/>
            <a:ext cx="4902186" cy="3378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235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6023</TotalTime>
  <Words>2447</Words>
  <Application>Microsoft Office PowerPoint</Application>
  <PresentationFormat>Widescreen</PresentationFormat>
  <Paragraphs>477</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Calibri</vt:lpstr>
      <vt:lpstr>Consolas</vt:lpstr>
      <vt:lpstr>Courier New</vt:lpstr>
      <vt:lpstr>Tw Cen MT</vt:lpstr>
      <vt:lpstr>Tw Cen MT Condensed</vt:lpstr>
      <vt:lpstr>Wingdings 3</vt:lpstr>
      <vt:lpstr>Integral</vt:lpstr>
      <vt:lpstr>Cse 316 </vt:lpstr>
      <vt:lpstr>Web Apps Are Complicated</vt:lpstr>
      <vt:lpstr>Web Architecture for Flat Files</vt:lpstr>
      <vt:lpstr>What else only needs a Web Server?</vt:lpstr>
      <vt:lpstr>What can’t we do with only a Web Server?</vt:lpstr>
      <vt:lpstr>CRUD Needs More</vt:lpstr>
      <vt:lpstr>There are many technologies for Back-End Servers</vt:lpstr>
      <vt:lpstr>So what’s front-end?</vt:lpstr>
      <vt:lpstr>CSS/JS Libraries</vt:lpstr>
      <vt:lpstr>Design Decisions</vt:lpstr>
      <vt:lpstr>Visually Pleasing Composition</vt:lpstr>
      <vt:lpstr>Material Design</vt:lpstr>
      <vt:lpstr>Server-Side Templating Libraries</vt:lpstr>
      <vt:lpstr>Why are JSP/JSF/Angular/React front end?</vt:lpstr>
      <vt:lpstr>So what are front-end templating libraries about?</vt:lpstr>
      <vt:lpstr>HTML</vt:lpstr>
      <vt:lpstr>JSP Templating</vt:lpstr>
      <vt:lpstr>JSF Templating</vt:lpstr>
      <vt:lpstr>Angular Templating</vt:lpstr>
      <vt:lpstr>React</vt:lpstr>
      <vt:lpstr>React runs on Node</vt:lpstr>
      <vt:lpstr>React Templating uses JSX</vt:lpstr>
      <vt:lpstr>A few pre-technologies</vt:lpstr>
      <vt:lpstr>Our Node buildchain</vt:lpstr>
      <vt:lpstr>Why use React?</vt:lpstr>
      <vt:lpstr>React.Component</vt:lpstr>
      <vt:lpstr>React Usage</vt:lpstr>
      <vt:lpstr>Important: JavaScript array manipulation</vt:lpstr>
      <vt:lpstr>The map function</vt:lpstr>
      <vt:lpstr>The filter function</vt:lpstr>
      <vt:lpstr>So what is React?</vt:lpstr>
      <vt:lpstr>Component Hierarchy</vt:lpstr>
      <vt:lpstr>First things first</vt:lpstr>
      <vt:lpstr>Make sure you’re using the proper versions</vt:lpstr>
      <vt:lpstr>index.js</vt:lpstr>
      <vt:lpstr>App would be the root React.Component</vt:lpstr>
      <vt:lpstr>Component Example: ShoppingList</vt:lpstr>
      <vt:lpstr>PowerPoint Presentation</vt:lpstr>
      <vt:lpstr>React has its own Virtual DOM</vt:lpstr>
      <vt:lpstr>React.Component Lifecycle methods</vt:lpstr>
      <vt:lpstr>PowerPoint Presentation</vt:lpstr>
      <vt:lpstr>React Components</vt:lpstr>
      <vt:lpstr>PowerPoint Presentation</vt:lpstr>
      <vt:lpstr>We can pass callback functions too</vt:lpstr>
      <vt:lpstr>PowerPoint Presentation</vt:lpstr>
      <vt:lpstr>More things to worry about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380 computer game programming</dc:title>
  <dc:creator>McKillaGorilla</dc:creator>
  <cp:lastModifiedBy>Richard</cp:lastModifiedBy>
  <cp:revision>113</cp:revision>
  <dcterms:created xsi:type="dcterms:W3CDTF">2019-01-07T19:50:56Z</dcterms:created>
  <dcterms:modified xsi:type="dcterms:W3CDTF">2021-09-16T23:39:09Z</dcterms:modified>
</cp:coreProperties>
</file>