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420" r:id="rId3"/>
    <p:sldId id="419" r:id="rId4"/>
    <p:sldId id="422" r:id="rId5"/>
    <p:sldId id="423" r:id="rId6"/>
    <p:sldId id="424" r:id="rId7"/>
    <p:sldId id="411" r:id="rId8"/>
    <p:sldId id="425" r:id="rId9"/>
    <p:sldId id="426" r:id="rId10"/>
    <p:sldId id="427" r:id="rId11"/>
    <p:sldId id="428" r:id="rId12"/>
    <p:sldId id="429" r:id="rId13"/>
    <p:sldId id="430" r:id="rId14"/>
    <p:sldId id="432" r:id="rId15"/>
    <p:sldId id="433" r:id="rId16"/>
    <p:sldId id="431" r:id="rId17"/>
    <p:sldId id="434" r:id="rId18"/>
    <p:sldId id="435" r:id="rId19"/>
    <p:sldId id="436" r:id="rId20"/>
    <p:sldId id="437" r:id="rId21"/>
    <p:sldId id="438" r:id="rId22"/>
    <p:sldId id="271" r:id="rId23"/>
    <p:sldId id="401" r:id="rId24"/>
    <p:sldId id="404" r:id="rId25"/>
    <p:sldId id="402" r:id="rId26"/>
    <p:sldId id="403" r:id="rId27"/>
    <p:sldId id="439" r:id="rId28"/>
    <p:sldId id="440" r:id="rId29"/>
    <p:sldId id="441" r:id="rId30"/>
    <p:sldId id="442" r:id="rId31"/>
    <p:sldId id="406" r:id="rId32"/>
    <p:sldId id="443" r:id="rId33"/>
    <p:sldId id="408" r:id="rId34"/>
    <p:sldId id="405" r:id="rId35"/>
    <p:sldId id="44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E8AE7-2064-48A1-AAF0-FA5DDF1E3F7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CF5BE-66CC-4EBB-BEB0-61C57215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5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36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661693"/>
          </a:xfrm>
        </p:spPr>
        <p:txBody>
          <a:bodyPr/>
          <a:lstStyle>
            <a:lvl1pPr>
              <a:defRPr cap="none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36914"/>
            <a:ext cx="9720073" cy="48724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4F04-8C5D-4DF7-B868-F12E7ED3B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solidFill>
                  <a:srgbClr val="0070C0"/>
                </a:solidFill>
              </a:rPr>
              <a:t>Cse</a:t>
            </a:r>
            <a:r>
              <a:rPr lang="en-US" sz="4800" dirty="0">
                <a:solidFill>
                  <a:srgbClr val="0070C0"/>
                </a:solidFill>
              </a:rPr>
              <a:t> 316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C3BD1-DE20-4246-9080-7686E38F5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Reactive</a:t>
            </a:r>
          </a:p>
          <a:p>
            <a:r>
              <a:rPr lang="en-US" sz="3200" dirty="0"/>
              <a:t>State</a:t>
            </a:r>
          </a:p>
          <a:p>
            <a:r>
              <a:rPr lang="en-US" sz="3200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74622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0847-8DE0-4D60-B9DE-34A1F352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setState</a:t>
            </a:r>
            <a:r>
              <a:rPr lang="en-US" dirty="0"/>
              <a:t>(</a:t>
            </a:r>
            <a:r>
              <a:rPr lang="en-US" dirty="0" err="1"/>
              <a:t>newState</a:t>
            </a:r>
            <a:r>
              <a:rPr lang="en-US" dirty="0"/>
              <a:t>, callback) and render()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2098D-A93E-411B-9DF5-087A4499D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happens when </a:t>
            </a:r>
            <a:r>
              <a:rPr lang="en-US" dirty="0" err="1"/>
              <a:t>setState</a:t>
            </a:r>
            <a:r>
              <a:rPr lang="en-US" dirty="0"/>
              <a:t> gets called?</a:t>
            </a:r>
          </a:p>
          <a:p>
            <a:pPr lvl="1"/>
            <a:r>
              <a:rPr lang="en-US" dirty="0"/>
              <a:t>note, this function updates the state </a:t>
            </a:r>
            <a:r>
              <a:rPr lang="en-US" b="1" i="1" dirty="0"/>
              <a:t>asynchronously</a:t>
            </a:r>
          </a:p>
          <a:p>
            <a:pPr lvl="1"/>
            <a:r>
              <a:rPr lang="en-US" b="1" i="1" dirty="0"/>
              <a:t>consecutive </a:t>
            </a:r>
            <a:r>
              <a:rPr lang="en-US" b="1" i="1" dirty="0" err="1"/>
              <a:t>setState</a:t>
            </a:r>
            <a:r>
              <a:rPr lang="en-US" b="1" i="1" dirty="0"/>
              <a:t> calls get merged</a:t>
            </a:r>
          </a:p>
          <a:p>
            <a:pPr lvl="1"/>
            <a:endParaRPr lang="en-US" dirty="0"/>
          </a:p>
          <a:p>
            <a:r>
              <a:rPr lang="en-US" dirty="0"/>
              <a:t>The state is scheduled for update, but doesn’t happen immediately</a:t>
            </a:r>
          </a:p>
          <a:p>
            <a:endParaRPr lang="en-US" dirty="0"/>
          </a:p>
          <a:p>
            <a:r>
              <a:rPr lang="en-US" dirty="0"/>
              <a:t>Once the state update happens:</a:t>
            </a:r>
          </a:p>
          <a:p>
            <a:pPr lvl="1"/>
            <a:r>
              <a:rPr lang="en-US" dirty="0"/>
              <a:t>render gets called (can use the new state)</a:t>
            </a:r>
          </a:p>
          <a:p>
            <a:pPr lvl="1"/>
            <a:r>
              <a:rPr lang="en-US" dirty="0" err="1"/>
              <a:t>setState’s</a:t>
            </a:r>
            <a:r>
              <a:rPr lang="en-US" dirty="0"/>
              <a:t> callback function gets called (at some point)</a:t>
            </a:r>
          </a:p>
          <a:p>
            <a:endParaRPr lang="en-US" dirty="0"/>
          </a:p>
          <a:p>
            <a:r>
              <a:rPr lang="en-US" dirty="0"/>
              <a:t>Don’t:</a:t>
            </a:r>
          </a:p>
          <a:p>
            <a:pPr lvl="1"/>
            <a:r>
              <a:rPr lang="en-US" dirty="0"/>
              <a:t>change state from render</a:t>
            </a:r>
          </a:p>
          <a:p>
            <a:pPr lvl="1"/>
            <a:r>
              <a:rPr lang="en-US" dirty="0"/>
              <a:t>have render dependent on a </a:t>
            </a:r>
            <a:r>
              <a:rPr lang="en-US" dirty="0" err="1"/>
              <a:t>setState</a:t>
            </a:r>
            <a:r>
              <a:rPr lang="en-US" dirty="0"/>
              <a:t> callback</a:t>
            </a:r>
          </a:p>
        </p:txBody>
      </p:sp>
    </p:spTree>
    <p:extLst>
      <p:ext uri="{BB962C8B-B14F-4D97-AF65-F5344CB8AC3E}">
        <p14:creationId xmlns:p14="http://schemas.microsoft.com/office/powerpoint/2010/main" val="68560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DF75-2ACA-423B-BE5F-8AF03D47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render()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AE1D8-B1A2-43F8-88C9-BF0A6D4F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happens inside this function?</a:t>
            </a:r>
          </a:p>
          <a:p>
            <a:endParaRPr lang="en-US" dirty="0"/>
          </a:p>
          <a:p>
            <a:r>
              <a:rPr lang="en-US" dirty="0"/>
              <a:t>Returns a single HTML element</a:t>
            </a:r>
          </a:p>
          <a:p>
            <a:pPr lvl="1"/>
            <a:r>
              <a:rPr lang="en-US" dirty="0"/>
              <a:t>which can have children, grandchildren, etc.</a:t>
            </a:r>
          </a:p>
          <a:p>
            <a:endParaRPr lang="en-US" dirty="0"/>
          </a:p>
          <a:p>
            <a:r>
              <a:rPr lang="en-US" dirty="0"/>
              <a:t>Each subcomponent:</a:t>
            </a:r>
          </a:p>
          <a:p>
            <a:pPr lvl="1"/>
            <a:r>
              <a:rPr lang="en-US" dirty="0"/>
              <a:t>is instantiated</a:t>
            </a:r>
          </a:p>
          <a:p>
            <a:pPr lvl="1"/>
            <a:r>
              <a:rPr lang="en-US" dirty="0"/>
              <a:t>is passed props</a:t>
            </a:r>
          </a:p>
          <a:p>
            <a:pPr lvl="1"/>
            <a:r>
              <a:rPr lang="en-US" dirty="0"/>
              <a:t>gets constructed</a:t>
            </a:r>
          </a:p>
          <a:p>
            <a:pPr lvl="1"/>
            <a:r>
              <a:rPr lang="en-US" dirty="0"/>
              <a:t>gets mounted in the virtual DOM</a:t>
            </a:r>
          </a:p>
          <a:p>
            <a:pPr lvl="1"/>
            <a:r>
              <a:rPr lang="en-US" dirty="0"/>
              <a:t>gets rendered (this propagates a similar cycle for its child components)</a:t>
            </a:r>
          </a:p>
          <a:p>
            <a:endParaRPr lang="en-US" dirty="0"/>
          </a:p>
          <a:p>
            <a:r>
              <a:rPr lang="en-US" dirty="0"/>
              <a:t>Note: components that were in the Virtual DOM but are no longer connected to the latest render cycle get unmounted</a:t>
            </a:r>
          </a:p>
        </p:txBody>
      </p:sp>
    </p:spTree>
    <p:extLst>
      <p:ext uri="{BB962C8B-B14F-4D97-AF65-F5344CB8AC3E}">
        <p14:creationId xmlns:p14="http://schemas.microsoft.com/office/powerpoint/2010/main" val="377084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B59F-795F-4FE2-8066-AD23D403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F5CEB-0A09-4E13-A48B-4C865B981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might be some things you want to do interleaved between construction, mounting, and rendering of a component</a:t>
            </a:r>
          </a:p>
          <a:p>
            <a:endParaRPr lang="en-US" dirty="0"/>
          </a:p>
          <a:p>
            <a:r>
              <a:rPr lang="en-US" dirty="0"/>
              <a:t>Some like to think of it as:</a:t>
            </a:r>
          </a:p>
          <a:p>
            <a:pPr lvl="1"/>
            <a:r>
              <a:rPr lang="en-US" dirty="0"/>
              <a:t>mounting – birth of your component (via parent render)</a:t>
            </a:r>
          </a:p>
          <a:p>
            <a:pPr lvl="1"/>
            <a:r>
              <a:rPr lang="en-US" dirty="0"/>
              <a:t>update – changing of your component (i.e. </a:t>
            </a:r>
            <a:r>
              <a:rPr lang="en-US" dirty="0" err="1"/>
              <a:t>setState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unmounting – death of a component (via not included in parent re-render)</a:t>
            </a:r>
          </a:p>
          <a:p>
            <a:pPr lvl="1"/>
            <a:endParaRPr lang="en-US" dirty="0"/>
          </a:p>
          <a:p>
            <a:r>
              <a:rPr lang="en-US" dirty="0"/>
              <a:t>What things might we want to do?</a:t>
            </a:r>
          </a:p>
          <a:p>
            <a:pPr lvl="1"/>
            <a:r>
              <a:rPr lang="en-US" dirty="0"/>
              <a:t>talk to other programs, like a back-end</a:t>
            </a:r>
          </a:p>
        </p:txBody>
      </p:sp>
    </p:spTree>
    <p:extLst>
      <p:ext uri="{BB962C8B-B14F-4D97-AF65-F5344CB8AC3E}">
        <p14:creationId xmlns:p14="http://schemas.microsoft.com/office/powerpoint/2010/main" val="1974667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7A34-7C27-4766-AC34-667BA4AA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Lifecycle Mounting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D798-1B71-44F4-8471-10679EA71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Mounting means putting components into the DOM</a:t>
            </a:r>
          </a:p>
          <a:p>
            <a:endParaRPr lang="en-US" dirty="0"/>
          </a:p>
          <a:p>
            <a:r>
              <a:rPr lang="en-US" dirty="0"/>
              <a:t>React has built-in methods that get called, in this order: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dirty="0"/>
              <a:t>constructor() – again, as the result of a component rendered in a parent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dirty="0" err="1"/>
              <a:t>getDerivedStateFromProps</a:t>
            </a:r>
            <a:r>
              <a:rPr lang="en-US" dirty="0"/>
              <a:t> – optional, takes state, returns new state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dirty="0"/>
              <a:t>render - required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dirty="0" err="1"/>
              <a:t>componentDidMount</a:t>
            </a:r>
            <a:r>
              <a:rPr lang="en-US" dirty="0"/>
              <a:t> – optional, for doing work with updated virtual DOM</a:t>
            </a:r>
          </a:p>
        </p:txBody>
      </p:sp>
    </p:spTree>
    <p:extLst>
      <p:ext uri="{BB962C8B-B14F-4D97-AF65-F5344CB8AC3E}">
        <p14:creationId xmlns:p14="http://schemas.microsoft.com/office/powerpoint/2010/main" val="428661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7A34-7C27-4766-AC34-667BA4AA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Lifecycle Updating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D798-1B71-44F4-8471-10679EA71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is updated whenever there is a change in the component’s </a:t>
            </a:r>
            <a:r>
              <a:rPr lang="en-US" b="1" dirty="0"/>
              <a:t>state</a:t>
            </a:r>
            <a:r>
              <a:rPr lang="en-US" dirty="0"/>
              <a:t> or </a:t>
            </a:r>
            <a:r>
              <a:rPr lang="en-US" b="1" dirty="0"/>
              <a:t>props</a:t>
            </a:r>
          </a:p>
          <a:p>
            <a:endParaRPr lang="en-US" dirty="0"/>
          </a:p>
          <a:p>
            <a:r>
              <a:rPr lang="en-US" dirty="0"/>
              <a:t>React has built-in methods that get called, in this order: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dirty="0" err="1"/>
              <a:t>getDerivedStateFromProps</a:t>
            </a:r>
            <a:r>
              <a:rPr lang="en-US" dirty="0"/>
              <a:t> – optional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dirty="0" err="1"/>
              <a:t>shouldComponentUpdate</a:t>
            </a:r>
            <a:r>
              <a:rPr lang="en-US" dirty="0"/>
              <a:t> - optional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dirty="0"/>
              <a:t>render – required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dirty="0" err="1"/>
              <a:t>getSnapshotBeforeUpdate</a:t>
            </a:r>
            <a:r>
              <a:rPr lang="en-US" dirty="0"/>
              <a:t> - optional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dirty="0" err="1"/>
              <a:t>componentDidUpdate</a:t>
            </a:r>
            <a:r>
              <a:rPr lang="en-US" dirty="0"/>
              <a:t> – optional</a:t>
            </a:r>
          </a:p>
        </p:txBody>
      </p:sp>
    </p:spTree>
    <p:extLst>
      <p:ext uri="{BB962C8B-B14F-4D97-AF65-F5344CB8AC3E}">
        <p14:creationId xmlns:p14="http://schemas.microsoft.com/office/powerpoint/2010/main" val="501098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7A34-7C27-4766-AC34-667BA4AA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Lifecycle Unmounting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D798-1B71-44F4-8471-10679EA71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component is updated whenever there is a change in the component’s </a:t>
            </a:r>
            <a:r>
              <a:rPr lang="en-US" b="1" dirty="0"/>
              <a:t>state</a:t>
            </a:r>
            <a:r>
              <a:rPr lang="en-US" dirty="0"/>
              <a:t> or </a:t>
            </a:r>
            <a:r>
              <a:rPr lang="en-US" b="1" dirty="0"/>
              <a:t>props</a:t>
            </a:r>
          </a:p>
          <a:p>
            <a:endParaRPr lang="en-US" dirty="0"/>
          </a:p>
          <a:p>
            <a:r>
              <a:rPr lang="en-US" dirty="0"/>
              <a:t>React has one method that get called:</a:t>
            </a:r>
          </a:p>
          <a:p>
            <a:pPr lvl="1"/>
            <a:r>
              <a:rPr lang="en-US" dirty="0" err="1"/>
              <a:t>componentWillUnmount</a:t>
            </a:r>
            <a:r>
              <a:rPr lang="en-US" dirty="0"/>
              <a:t> – optional</a:t>
            </a:r>
          </a:p>
          <a:p>
            <a:endParaRPr lang="en-US" dirty="0"/>
          </a:p>
          <a:p>
            <a:r>
              <a:rPr lang="en-US" dirty="0"/>
              <a:t>Again, with all of these, you may override them to do work</a:t>
            </a:r>
          </a:p>
          <a:p>
            <a:endParaRPr lang="en-US" dirty="0"/>
          </a:p>
          <a:p>
            <a:r>
              <a:rPr lang="en-US" dirty="0"/>
              <a:t>Note, many of these functions are now not used much because of some new libraries, specifically, Context and Hooks</a:t>
            </a:r>
          </a:p>
        </p:txBody>
      </p:sp>
    </p:spTree>
    <p:extLst>
      <p:ext uri="{BB962C8B-B14F-4D97-AF65-F5344CB8AC3E}">
        <p14:creationId xmlns:p14="http://schemas.microsoft.com/office/powerpoint/2010/main" val="4220751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742A8-FE8A-4280-A2D1-5AA05717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have seen class-based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A6116-AE1A-4D39-9F05-CE0A89C37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Again, what’s wrong with them?</a:t>
            </a:r>
          </a:p>
          <a:p>
            <a:pPr lvl="2"/>
            <a:r>
              <a:rPr lang="en-US" dirty="0"/>
              <a:t>lots of repetitive noise: </a:t>
            </a:r>
          </a:p>
          <a:p>
            <a:pPr lvl="1"/>
            <a:endParaRPr lang="en-US" dirty="0"/>
          </a:p>
          <a:p>
            <a:pPr marL="310896" lvl="2" indent="0">
              <a:buNone/>
            </a:pPr>
            <a:r>
              <a:rPr lang="en-US" b="1" dirty="0"/>
              <a:t>export class Banner extends </a:t>
            </a:r>
            <a:r>
              <a:rPr lang="en-US" b="1" dirty="0" err="1"/>
              <a:t>React.Component</a:t>
            </a:r>
            <a:r>
              <a:rPr lang="en-US" b="1" dirty="0"/>
              <a:t> {</a:t>
            </a:r>
          </a:p>
          <a:p>
            <a:pPr marL="310896" lvl="2" indent="0">
              <a:buNone/>
            </a:pPr>
            <a:r>
              <a:rPr lang="en-US" b="1" dirty="0"/>
              <a:t>	constructor(props) {</a:t>
            </a:r>
          </a:p>
          <a:p>
            <a:pPr marL="310896" lvl="2" indent="0">
              <a:buNone/>
            </a:pPr>
            <a:r>
              <a:rPr lang="en-US" b="1" dirty="0"/>
              <a:t>		super(props);</a:t>
            </a:r>
          </a:p>
          <a:p>
            <a:pPr marL="310896" lvl="2" indent="0">
              <a:buNone/>
            </a:pPr>
            <a:r>
              <a:rPr lang="en-US" b="1" dirty="0"/>
              <a:t>		</a:t>
            </a:r>
            <a:r>
              <a:rPr lang="en-US" b="1" dirty="0" err="1"/>
              <a:t>this.state</a:t>
            </a:r>
            <a:r>
              <a:rPr lang="en-US" b="1" dirty="0"/>
              <a:t> = { …</a:t>
            </a:r>
          </a:p>
          <a:p>
            <a:pPr marL="310896" lvl="2" indent="0">
              <a:buNone/>
            </a:pPr>
            <a:r>
              <a:rPr lang="en-US" b="1" dirty="0"/>
              <a:t>	}</a:t>
            </a:r>
          </a:p>
          <a:p>
            <a:pPr marL="310896" lvl="2" indent="0">
              <a:buNone/>
            </a:pPr>
            <a:r>
              <a:rPr lang="en-US" b="1" dirty="0"/>
              <a:t>	</a:t>
            </a:r>
            <a:r>
              <a:rPr lang="en-US" b="1" dirty="0" err="1"/>
              <a:t>componentDidMount</a:t>
            </a:r>
            <a:r>
              <a:rPr lang="en-US" b="1" dirty="0"/>
              <a:t> = () =&gt; {</a:t>
            </a:r>
          </a:p>
          <a:p>
            <a:pPr marL="310896" lvl="2" indent="0">
              <a:buNone/>
            </a:pPr>
            <a:r>
              <a:rPr lang="en-US" b="1" dirty="0"/>
              <a:t>		…</a:t>
            </a:r>
          </a:p>
          <a:p>
            <a:pPr marL="310896" lvl="2" indent="0">
              <a:buNone/>
            </a:pPr>
            <a:r>
              <a:rPr lang="en-US" b="1" dirty="0"/>
              <a:t>	}</a:t>
            </a:r>
          </a:p>
          <a:p>
            <a:pPr marL="310896" lvl="2" indent="0">
              <a:buNone/>
            </a:pPr>
            <a:r>
              <a:rPr lang="en-US" b="1" dirty="0"/>
              <a:t>	render() {</a:t>
            </a:r>
          </a:p>
          <a:p>
            <a:pPr marL="310896" lvl="2" indent="0">
              <a:buNone/>
            </a:pPr>
            <a:r>
              <a:rPr lang="en-US" b="1" dirty="0"/>
              <a:t>		return (</a:t>
            </a:r>
          </a:p>
          <a:p>
            <a:pPr marL="310896" lvl="2" indent="0">
              <a:buNone/>
            </a:pPr>
            <a:r>
              <a:rPr lang="en-US" b="1" dirty="0"/>
              <a:t>		)</a:t>
            </a:r>
          </a:p>
          <a:p>
            <a:pPr marL="310896" lvl="2" indent="0">
              <a:buNone/>
            </a:pPr>
            <a:r>
              <a:rPr lang="en-US" b="1" dirty="0"/>
              <a:t>	}</a:t>
            </a:r>
          </a:p>
          <a:p>
            <a:pPr marL="310896" lvl="2" indent="0">
              <a:buNone/>
            </a:pP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7919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9BF2-CB37-4B99-9446-4316B99B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986C-BAD8-4500-90C7-D0DD1B59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translated into similar code as class-based component</a:t>
            </a:r>
          </a:p>
          <a:p>
            <a:endParaRPr lang="en-US" dirty="0"/>
          </a:p>
          <a:p>
            <a:r>
              <a:rPr lang="en-US" dirty="0"/>
              <a:t>Look leaner:</a:t>
            </a:r>
          </a:p>
          <a:p>
            <a:pPr marL="0" indent="0">
              <a:buNone/>
            </a:pPr>
            <a:r>
              <a:rPr lang="en-US" b="1" dirty="0"/>
              <a:t>	function Banner(props) {</a:t>
            </a:r>
          </a:p>
          <a:p>
            <a:pPr marL="0" indent="0">
              <a:buNone/>
            </a:pPr>
            <a:r>
              <a:rPr lang="en-US" b="1" dirty="0"/>
              <a:t>		return &lt;h1&gt;THIS IS MY BANNER!&lt;/h1&gt;;</a:t>
            </a:r>
          </a:p>
          <a:p>
            <a:r>
              <a:rPr lang="en-US" b="1" dirty="0"/>
              <a:t> 	}</a:t>
            </a:r>
          </a:p>
          <a:p>
            <a:endParaRPr lang="en-US" dirty="0"/>
          </a:p>
          <a:p>
            <a:r>
              <a:rPr lang="en-US" dirty="0"/>
              <a:t>Where’s the render function?</a:t>
            </a:r>
          </a:p>
          <a:p>
            <a:pPr lvl="1"/>
            <a:r>
              <a:rPr lang="en-US" dirty="0"/>
              <a:t>it’s still there</a:t>
            </a:r>
          </a:p>
        </p:txBody>
      </p:sp>
    </p:spTree>
    <p:extLst>
      <p:ext uri="{BB962C8B-B14F-4D97-AF65-F5344CB8AC3E}">
        <p14:creationId xmlns:p14="http://schemas.microsoft.com/office/powerpoint/2010/main" val="3082044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0867-7BCE-48B4-B25C-29741FCD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0"/>
            <a:ext cx="9720072" cy="661693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components can use functional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2FE76-2E26-46EB-97C5-4DAC2D770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855677"/>
            <a:ext cx="9720073" cy="580518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Either class components:</a:t>
            </a:r>
          </a:p>
          <a:p>
            <a:pPr marL="0" indent="0">
              <a:buNone/>
            </a:pPr>
            <a:r>
              <a:rPr lang="en-US" b="1" dirty="0"/>
              <a:t>	class Workspace extends </a:t>
            </a:r>
            <a:r>
              <a:rPr lang="en-US" b="1" dirty="0" err="1"/>
              <a:t>React.Component</a:t>
            </a:r>
            <a:r>
              <a:rPr lang="en-US" b="1" dirty="0"/>
              <a:t> {</a:t>
            </a:r>
          </a:p>
          <a:p>
            <a:pPr marL="0" indent="0">
              <a:buNone/>
            </a:pPr>
            <a:r>
              <a:rPr lang="en-US" b="1" dirty="0"/>
              <a:t>		render() {</a:t>
            </a:r>
          </a:p>
          <a:p>
            <a:pPr marL="0" indent="0">
              <a:buNone/>
            </a:pPr>
            <a:r>
              <a:rPr lang="en-US" b="1" dirty="0"/>
              <a:t>			return (&lt;div id=“workspace”&gt;</a:t>
            </a:r>
          </a:p>
          <a:p>
            <a:pPr marL="0" indent="0">
              <a:buNone/>
            </a:pPr>
            <a:r>
              <a:rPr lang="en-US" b="1" dirty="0"/>
              <a:t>				&lt;Banner text={</a:t>
            </a:r>
            <a:r>
              <a:rPr lang="en-US" b="1" dirty="0" err="1"/>
              <a:t>this.props.heading</a:t>
            </a:r>
            <a:r>
              <a:rPr lang="en-US" b="1" dirty="0"/>
              <a:t>} /&gt;</a:t>
            </a:r>
          </a:p>
          <a:p>
            <a:pPr marL="0" indent="0">
              <a:buNone/>
            </a:pPr>
            <a:r>
              <a:rPr lang="en-US" b="1" dirty="0"/>
              <a:t>			&lt;/div&gt;)</a:t>
            </a:r>
          </a:p>
          <a:p>
            <a:pPr marL="0" indent="0">
              <a:buNone/>
            </a:pPr>
            <a:r>
              <a:rPr lang="en-US" b="1" dirty="0"/>
              <a:t>		}</a:t>
            </a:r>
          </a:p>
          <a:p>
            <a:pPr marL="0" indent="0">
              <a:buNone/>
            </a:pPr>
            <a:r>
              <a:rPr lang="en-US" b="1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 functional components:</a:t>
            </a:r>
          </a:p>
          <a:p>
            <a:pPr marL="0" indent="0">
              <a:buNone/>
            </a:pPr>
            <a:r>
              <a:rPr lang="en-US" b="1" dirty="0"/>
              <a:t>	function Workspace(props) {</a:t>
            </a:r>
          </a:p>
          <a:p>
            <a:pPr marL="0" indent="0">
              <a:buNone/>
            </a:pPr>
            <a:r>
              <a:rPr lang="en-US" b="1" dirty="0"/>
              <a:t>		return &lt;div id=“workspace”&gt;</a:t>
            </a:r>
          </a:p>
          <a:p>
            <a:pPr marL="0" indent="0">
              <a:buNone/>
            </a:pPr>
            <a:r>
              <a:rPr lang="en-US" b="1" dirty="0"/>
              <a:t>				&lt;Banner text={</a:t>
            </a:r>
            <a:r>
              <a:rPr lang="en-US" b="1" dirty="0" err="1"/>
              <a:t>this.props.heading</a:t>
            </a:r>
            <a:r>
              <a:rPr lang="en-US" b="1" dirty="0"/>
              <a:t>} /&gt;</a:t>
            </a:r>
          </a:p>
          <a:p>
            <a:pPr marL="0" indent="0">
              <a:buNone/>
            </a:pPr>
            <a:r>
              <a:rPr lang="en-US" b="1" dirty="0"/>
              <a:t>			&lt;/div&gt;</a:t>
            </a:r>
          </a:p>
          <a:p>
            <a:pPr marL="0" indent="0">
              <a:buNone/>
            </a:pPr>
            <a:r>
              <a:rPr lang="en-US" b="1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95325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897B-4839-47F8-A3DE-3958DAC8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132211"/>
            <a:ext cx="9720072" cy="661693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functional components can access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56DC4-9699-41C2-92D7-F83A0FC88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67406"/>
            <a:ext cx="9720073" cy="5358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function </a:t>
            </a:r>
            <a:r>
              <a:rPr lang="en-US" b="1" dirty="0" err="1"/>
              <a:t>UserInfo</a:t>
            </a:r>
            <a:r>
              <a:rPr lang="en-US" b="1" dirty="0"/>
              <a:t>(props) {</a:t>
            </a:r>
          </a:p>
          <a:p>
            <a:pPr marL="0" indent="0">
              <a:buNone/>
            </a:pPr>
            <a:r>
              <a:rPr lang="en-US" b="1" dirty="0"/>
              <a:t>  return (</a:t>
            </a:r>
          </a:p>
          <a:p>
            <a:pPr marL="0" indent="0">
              <a:buNone/>
            </a:pPr>
            <a:r>
              <a:rPr lang="en-US" b="1" dirty="0"/>
              <a:t>    &lt;div </a:t>
            </a:r>
            <a:r>
              <a:rPr lang="en-US" b="1" dirty="0" err="1"/>
              <a:t>className</a:t>
            </a:r>
            <a:r>
              <a:rPr lang="en-US" b="1" dirty="0"/>
              <a:t>="</a:t>
            </a:r>
            <a:r>
              <a:rPr lang="en-US" b="1" dirty="0" err="1"/>
              <a:t>UserInfo</a:t>
            </a:r>
            <a:r>
              <a:rPr lang="en-US" b="1" dirty="0"/>
              <a:t>"&gt;</a:t>
            </a:r>
          </a:p>
          <a:p>
            <a:pPr marL="0" indent="0">
              <a:buNone/>
            </a:pPr>
            <a:r>
              <a:rPr lang="en-US" b="1" dirty="0"/>
              <a:t>      &lt;Avatar user={</a:t>
            </a:r>
            <a:r>
              <a:rPr lang="en-US" b="1" dirty="0" err="1"/>
              <a:t>props.user</a:t>
            </a:r>
            <a:r>
              <a:rPr lang="en-US" b="1" dirty="0"/>
              <a:t>} /&gt;</a:t>
            </a:r>
          </a:p>
          <a:p>
            <a:pPr marL="0" indent="0">
              <a:buNone/>
            </a:pPr>
            <a:r>
              <a:rPr lang="en-US" b="1" dirty="0"/>
              <a:t>      &lt;div </a:t>
            </a:r>
            <a:r>
              <a:rPr lang="en-US" b="1" dirty="0" err="1"/>
              <a:t>className</a:t>
            </a:r>
            <a:r>
              <a:rPr lang="en-US" b="1" dirty="0"/>
              <a:t>="</a:t>
            </a:r>
            <a:r>
              <a:rPr lang="en-US" b="1" dirty="0" err="1"/>
              <a:t>UserInfo</a:t>
            </a:r>
            <a:r>
              <a:rPr lang="en-US" b="1" dirty="0"/>
              <a:t>-name"&gt;</a:t>
            </a:r>
          </a:p>
          <a:p>
            <a:pPr marL="0" indent="0">
              <a:buNone/>
            </a:pPr>
            <a:r>
              <a:rPr lang="en-US" b="1" dirty="0"/>
              <a:t>        {props.user.name}</a:t>
            </a:r>
          </a:p>
          <a:p>
            <a:pPr marL="0" indent="0">
              <a:buNone/>
            </a:pPr>
            <a:r>
              <a:rPr lang="en-US" b="1" dirty="0"/>
              <a:t>      &lt;/div&gt;</a:t>
            </a:r>
          </a:p>
          <a:p>
            <a:pPr marL="0" indent="0">
              <a:buNone/>
            </a:pPr>
            <a:r>
              <a:rPr lang="en-US" b="1" dirty="0"/>
              <a:t>    &lt;/div&gt;  );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AB5B8-C250-41AD-BC90-9EB946853BC6}"/>
              </a:ext>
            </a:extLst>
          </p:cNvPr>
          <p:cNvSpPr txBox="1"/>
          <p:nvPr/>
        </p:nvSpPr>
        <p:spPr>
          <a:xfrm>
            <a:off x="7852094" y="1895912"/>
            <a:ext cx="40183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Note: props are </a:t>
            </a:r>
            <a:r>
              <a:rPr lang="en-US" sz="2800" b="1" i="1" dirty="0">
                <a:solidFill>
                  <a:srgbClr val="FF0000"/>
                </a:solidFill>
              </a:rPr>
              <a:t>read-only</a:t>
            </a:r>
          </a:p>
          <a:p>
            <a:endParaRPr lang="en-US" sz="2800" b="1" i="1" dirty="0">
              <a:solidFill>
                <a:srgbClr val="FF0000"/>
              </a:solidFill>
            </a:endParaRPr>
          </a:p>
          <a:p>
            <a:r>
              <a:rPr lang="en-US" sz="2800" b="1" i="1" dirty="0">
                <a:solidFill>
                  <a:srgbClr val="FF0000"/>
                </a:solidFill>
              </a:rPr>
              <a:t>Rule: all React Components must act like pure functions with respect to their props</a:t>
            </a:r>
          </a:p>
        </p:txBody>
      </p:sp>
    </p:spTree>
    <p:extLst>
      <p:ext uri="{BB962C8B-B14F-4D97-AF65-F5344CB8AC3E}">
        <p14:creationId xmlns:p14="http://schemas.microsoft.com/office/powerpoint/2010/main" val="106015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8A1105-ACC4-4E01-8180-DA03320590D6}"/>
              </a:ext>
            </a:extLst>
          </p:cNvPr>
          <p:cNvSpPr txBox="1">
            <a:spLocks/>
          </p:cNvSpPr>
          <p:nvPr/>
        </p:nvSpPr>
        <p:spPr>
          <a:xfrm>
            <a:off x="6226030" y="71627"/>
            <a:ext cx="5965970" cy="66860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45720" tIns="45720" rIns="45720" bIns="45720" rtlCol="0">
            <a:normAutofit fontScale="4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effectLst/>
                <a:latin typeface="Consolas" panose="020B0609020204030204" pitchFamily="49" charset="0"/>
              </a:rPr>
              <a:t>export default class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NamesList</a:t>
            </a:r>
            <a:r>
              <a:rPr lang="en-US" b="0" dirty="0">
                <a:effectLst/>
                <a:latin typeface="Consolas" panose="020B0609020204030204" pitchFamily="49" charset="0"/>
              </a:rPr>
              <a:t> extends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React.Component</a:t>
            </a:r>
            <a:r>
              <a:rPr lang="en-US" b="0" dirty="0"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constructor(props)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    super(props);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this.state</a:t>
            </a:r>
            <a:r>
              <a:rPr lang="en-US" b="0" dirty="0">
                <a:effectLst/>
                <a:latin typeface="Consolas" panose="020B0609020204030204" pitchFamily="49" charset="0"/>
              </a:rPr>
              <a:t> = { number: 0 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}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CC00CC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b="0" dirty="0">
                <a:effectLst/>
                <a:latin typeface="Consolas" panose="020B0609020204030204" pitchFamily="49" charset="0"/>
              </a:rPr>
              <a:t> = () =&gt;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this.setState</a:t>
            </a:r>
            <a:r>
              <a:rPr lang="en-US" b="0" dirty="0">
                <a:effectLst/>
                <a:latin typeface="Consolas" panose="020B0609020204030204" pitchFamily="49" charset="0"/>
              </a:rPr>
              <a:t>({number: this.state.number+1})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this.props.addNumCallback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this.state.number</a:t>
            </a:r>
            <a:r>
              <a:rPr lang="en-US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}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render()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    return  (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        &lt;ul&gt;{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this.props.names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.map</a:t>
            </a:r>
            <a:r>
              <a:rPr lang="en-US" b="0" dirty="0">
                <a:effectLst/>
                <a:latin typeface="Consolas" panose="020B0609020204030204" pitchFamily="49" charset="0"/>
              </a:rPr>
              <a:t>((name, index) =&gt;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                return &lt;li key={index}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                   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effectLst/>
                <a:latin typeface="Consolas" panose="020B0609020204030204" pitchFamily="49" charset="0"/>
              </a:rPr>
              <a:t>={</a:t>
            </a:r>
            <a:r>
              <a:rPr lang="en-US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this.handleClick</a:t>
            </a:r>
            <a:r>
              <a:rPr lang="en-US" b="0" dirty="0">
                <a:effectLst/>
                <a:latin typeface="Consolas" panose="020B0609020204030204" pitchFamily="49" charset="0"/>
              </a:rPr>
              <a:t>}&gt;{name}&lt;/li&gt;;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            })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        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        &lt;/ul&gt;);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E754AA-0744-4BDA-96F4-BCBD642019B0}"/>
              </a:ext>
            </a:extLst>
          </p:cNvPr>
          <p:cNvSpPr txBox="1">
            <a:spLocks/>
          </p:cNvSpPr>
          <p:nvPr/>
        </p:nvSpPr>
        <p:spPr>
          <a:xfrm>
            <a:off x="672324" y="111520"/>
            <a:ext cx="5064882" cy="66860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45720" tIns="45720" rIns="4572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App extends </a:t>
            </a:r>
            <a:r>
              <a:rPr lang="en-US" dirty="0" err="1"/>
              <a:t>React.Component</a:t>
            </a:r>
            <a:r>
              <a:rPr lang="en-US" dirty="0"/>
              <a:t> {</a:t>
            </a:r>
          </a:p>
          <a:p>
            <a:r>
              <a:rPr lang="en-US" dirty="0"/>
              <a:t>  constructor(props) {</a:t>
            </a:r>
          </a:p>
          <a:p>
            <a:r>
              <a:rPr lang="en-US" dirty="0"/>
              <a:t>    super(props);</a:t>
            </a:r>
          </a:p>
          <a:p>
            <a:r>
              <a:rPr lang="en-US" dirty="0"/>
              <a:t>    </a:t>
            </a:r>
            <a:r>
              <a:rPr lang="en-US" dirty="0" err="1"/>
              <a:t>this.state</a:t>
            </a:r>
            <a:r>
              <a:rPr lang="en-US" dirty="0"/>
              <a:t> = { </a:t>
            </a:r>
            <a:r>
              <a:rPr lang="en-US" dirty="0">
                <a:solidFill>
                  <a:srgbClr val="FF0000"/>
                </a:solidFill>
              </a:rPr>
              <a:t>names</a:t>
            </a:r>
            <a:r>
              <a:rPr lang="en-US" dirty="0"/>
              <a:t>: ["Joe", "Jim", "Bob"] };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00B050"/>
                </a:solidFill>
              </a:rPr>
              <a:t>addNum</a:t>
            </a:r>
            <a:r>
              <a:rPr lang="en-US" dirty="0"/>
              <a:t> = (num) =&gt; {</a:t>
            </a:r>
          </a:p>
          <a:p>
            <a:r>
              <a:rPr lang="en-US" dirty="0"/>
              <a:t>    let </a:t>
            </a:r>
            <a:r>
              <a:rPr lang="en-US" dirty="0" err="1"/>
              <a:t>newNames</a:t>
            </a:r>
            <a:r>
              <a:rPr lang="en-US" dirty="0"/>
              <a:t> = </a:t>
            </a:r>
            <a:r>
              <a:rPr lang="en-US" dirty="0" err="1"/>
              <a:t>this.state.names.map</a:t>
            </a:r>
            <a:r>
              <a:rPr lang="en-US" dirty="0"/>
              <a:t>((name) =&gt; {</a:t>
            </a:r>
          </a:p>
          <a:p>
            <a:r>
              <a:rPr lang="en-US" dirty="0"/>
              <a:t>      return name + num;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    </a:t>
            </a:r>
            <a:r>
              <a:rPr lang="en-US" dirty="0" err="1"/>
              <a:t>this.setState</a:t>
            </a:r>
            <a:r>
              <a:rPr lang="en-US" dirty="0"/>
              <a:t>({  names: </a:t>
            </a:r>
            <a:r>
              <a:rPr lang="en-US" dirty="0" err="1"/>
              <a:t>newNames</a:t>
            </a:r>
            <a:r>
              <a:rPr lang="en-US" dirty="0"/>
              <a:t> });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render() {</a:t>
            </a:r>
          </a:p>
          <a:p>
            <a:r>
              <a:rPr lang="en-US" dirty="0"/>
              <a:t>    return &lt;</a:t>
            </a:r>
            <a:r>
              <a:rPr lang="en-US" dirty="0" err="1"/>
              <a:t>NamesList</a:t>
            </a:r>
            <a:r>
              <a:rPr lang="en-US" dirty="0"/>
              <a:t> names={</a:t>
            </a:r>
            <a:r>
              <a:rPr lang="en-US" dirty="0" err="1">
                <a:solidFill>
                  <a:srgbClr val="FF0000"/>
                </a:solidFill>
              </a:rPr>
              <a:t>this.state.names</a:t>
            </a:r>
            <a:r>
              <a:rPr lang="en-US" dirty="0"/>
              <a:t>}</a:t>
            </a:r>
          </a:p>
          <a:p>
            <a:r>
              <a:rPr lang="en-US" dirty="0"/>
              <a:t>      </a:t>
            </a:r>
            <a:r>
              <a:rPr lang="en-US" dirty="0" err="1">
                <a:solidFill>
                  <a:srgbClr val="00B050"/>
                </a:solidFill>
              </a:rPr>
              <a:t>addNumCallback</a:t>
            </a:r>
            <a:r>
              <a:rPr lang="en-US" dirty="0"/>
              <a:t>={</a:t>
            </a:r>
            <a:r>
              <a:rPr lang="en-US" dirty="0" err="1">
                <a:solidFill>
                  <a:srgbClr val="00B050"/>
                </a:solidFill>
              </a:rPr>
              <a:t>this.addNum</a:t>
            </a:r>
            <a:r>
              <a:rPr lang="en-US" dirty="0"/>
              <a:t>} /&gt;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9193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E662-D4C3-40FE-82D1-13F7FF36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Lifting state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486C1-535E-4CBF-A317-CBFEDF80B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times multiple components require the same data</a:t>
            </a:r>
          </a:p>
          <a:p>
            <a:endParaRPr lang="en-US" dirty="0"/>
          </a:p>
          <a:p>
            <a:r>
              <a:rPr lang="en-US" dirty="0"/>
              <a:t>Have that data managed in their common ancestor</a:t>
            </a:r>
          </a:p>
          <a:p>
            <a:endParaRPr lang="en-US" dirty="0"/>
          </a:p>
          <a:p>
            <a:r>
              <a:rPr lang="en-US" dirty="0"/>
              <a:t>In our Top 5 Lister app</a:t>
            </a:r>
          </a:p>
          <a:p>
            <a:pPr lvl="1"/>
            <a:r>
              <a:rPr lang="en-US" dirty="0" err="1"/>
              <a:t>currentList</a:t>
            </a:r>
            <a:r>
              <a:rPr lang="en-US" dirty="0"/>
              <a:t> is in App</a:t>
            </a:r>
          </a:p>
          <a:p>
            <a:pPr lvl="1"/>
            <a:r>
              <a:rPr lang="en-US" dirty="0"/>
              <a:t>Why?</a:t>
            </a:r>
          </a:p>
          <a:p>
            <a:pPr lvl="2"/>
            <a:r>
              <a:rPr lang="en-US" dirty="0"/>
              <a:t>many of the components need it</a:t>
            </a:r>
          </a:p>
          <a:p>
            <a:pPr lvl="2"/>
            <a:r>
              <a:rPr lang="en-US" dirty="0"/>
              <a:t>App can flow </a:t>
            </a:r>
            <a:r>
              <a:rPr lang="en-US" dirty="0" err="1"/>
              <a:t>currentList</a:t>
            </a:r>
            <a:r>
              <a:rPr lang="en-US" dirty="0"/>
              <a:t> down through props as needed</a:t>
            </a:r>
          </a:p>
          <a:p>
            <a:pPr lvl="2"/>
            <a:r>
              <a:rPr lang="en-US" dirty="0"/>
              <a:t>App can send down callback functions to update its state</a:t>
            </a:r>
          </a:p>
          <a:p>
            <a:pPr lvl="1"/>
            <a:endParaRPr lang="en-US" dirty="0"/>
          </a:p>
          <a:p>
            <a:r>
              <a:rPr lang="en-US" dirty="0"/>
              <a:t>Sending down callbacks through </a:t>
            </a:r>
            <a:r>
              <a:rPr lang="en-US" dirty="0" err="1"/>
              <a:t>multilple</a:t>
            </a:r>
            <a:r>
              <a:rPr lang="en-US" dirty="0"/>
              <a:t> levels is a </a:t>
            </a:r>
            <a:r>
              <a:rPr lang="en-US" dirty="0" err="1"/>
              <a:t>hassel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46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64F4-EE76-4DDC-AADB-F6EFEE34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build a React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599AF-B90E-49C6-9AE4-67846E2FD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Break the UI Into a Component Hierarchy</a:t>
            </a:r>
          </a:p>
          <a:p>
            <a:pPr marL="688086" lvl="1" indent="-514350"/>
            <a:r>
              <a:rPr lang="en-US" dirty="0"/>
              <a:t>elements that get repeated (like list items) should be their own components</a:t>
            </a:r>
          </a:p>
          <a:p>
            <a:pPr marL="688086" lvl="1" indent="-514350"/>
            <a:r>
              <a:rPr lang="en-US" dirty="0"/>
              <a:t>makes updating them and handling events easier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 Static Version in React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Minimal (but complete) Representation of UI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Where Your State Should Live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Inverse Data Flow</a:t>
            </a:r>
          </a:p>
          <a:p>
            <a:pPr marL="688086" lvl="1" indent="-514350"/>
            <a:r>
              <a:rPr lang="en-US" dirty="0"/>
              <a:t>this is the tricky part</a:t>
            </a:r>
          </a:p>
          <a:p>
            <a:pPr marL="688086" lvl="1" indent="-514350"/>
            <a:r>
              <a:rPr lang="en-US" dirty="0"/>
              <a:t>it’s also why there are new ways of doing things</a:t>
            </a:r>
          </a:p>
        </p:txBody>
      </p:sp>
    </p:spTree>
    <p:extLst>
      <p:ext uri="{BB962C8B-B14F-4D97-AF65-F5344CB8AC3E}">
        <p14:creationId xmlns:p14="http://schemas.microsoft.com/office/powerpoint/2010/main" val="545790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BFDC-3332-4BC0-84BD-341CC5F3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tricky about using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2DF1C-C683-4694-986C-F4F2FB78B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03632"/>
            <a:ext cx="4965611" cy="4505727"/>
          </a:xfrm>
        </p:spPr>
        <p:txBody>
          <a:bodyPr>
            <a:normAutofit fontScale="92500"/>
          </a:bodyPr>
          <a:lstStyle/>
          <a:p>
            <a:r>
              <a:rPr lang="en-US" dirty="0"/>
              <a:t>Awkward state management</a:t>
            </a:r>
          </a:p>
          <a:p>
            <a:endParaRPr lang="en-US" dirty="0"/>
          </a:p>
          <a:p>
            <a:r>
              <a:rPr lang="en-US" dirty="0"/>
              <a:t>Passing props and callbacks down</a:t>
            </a:r>
          </a:p>
          <a:p>
            <a:endParaRPr lang="en-US" dirty="0"/>
          </a:p>
          <a:p>
            <a:r>
              <a:rPr lang="en-US" dirty="0"/>
              <a:t>Walking up component hierarchies to invoke callbacks</a:t>
            </a:r>
          </a:p>
          <a:p>
            <a:endParaRPr lang="en-US" dirty="0"/>
          </a:p>
          <a:p>
            <a:r>
              <a:rPr lang="en-US" dirty="0"/>
              <a:t>Rebuilding entire state objects for each little change</a:t>
            </a:r>
          </a:p>
          <a:p>
            <a:endParaRPr lang="en-US" dirty="0"/>
          </a:p>
        </p:txBody>
      </p:sp>
      <p:pic>
        <p:nvPicPr>
          <p:cNvPr id="6" name="Picture 2" descr="Image result for reactjs">
            <a:extLst>
              <a:ext uri="{FF2B5EF4-FFF2-40B4-BE49-F238E27FC236}">
                <a16:creationId xmlns:a16="http://schemas.microsoft.com/office/drawing/2014/main" id="{238805F8-4BAE-4159-B4BC-4F6BD9853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368" y="0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8D915E-391B-40C9-9B14-1A735E967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142" y="1709694"/>
            <a:ext cx="56483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5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7CE-2D32-4672-9087-78F1D3B4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DBF07-CEB9-4F0A-AAB2-7F7F4C146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Provides a way to pass data through the component tree without having to pass props down manually at every level</a:t>
            </a:r>
          </a:p>
          <a:p>
            <a:endParaRPr lang="en-US" dirty="0"/>
          </a:p>
          <a:p>
            <a:r>
              <a:rPr lang="en-US" dirty="0"/>
              <a:t>Good for when “props” need to be used by multiple components</a:t>
            </a:r>
          </a:p>
          <a:p>
            <a:pPr lvl="1"/>
            <a:r>
              <a:rPr lang="en-US" dirty="0"/>
              <a:t>i.e. props have to be passed down through a chain of components for use</a:t>
            </a:r>
          </a:p>
          <a:p>
            <a:pPr lvl="1"/>
            <a:endParaRPr lang="en-US" dirty="0"/>
          </a:p>
          <a:p>
            <a:r>
              <a:rPr lang="en-US" dirty="0"/>
              <a:t>Think “global” sorts of data</a:t>
            </a:r>
          </a:p>
          <a:p>
            <a:endParaRPr lang="en-US" dirty="0"/>
          </a:p>
          <a:p>
            <a:r>
              <a:rPr lang="en-US" dirty="0"/>
              <a:t>Context is primarily used when some data needs to be accessible by many components at different nesting levels. Apply it sparingly because it makes component reuse more difficult.</a:t>
            </a:r>
          </a:p>
        </p:txBody>
      </p:sp>
    </p:spTree>
    <p:extLst>
      <p:ext uri="{BB962C8B-B14F-4D97-AF65-F5344CB8AC3E}">
        <p14:creationId xmlns:p14="http://schemas.microsoft.com/office/powerpoint/2010/main" val="4236699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D918-2EE5-4878-BABC-BCFDC851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73488"/>
            <a:ext cx="9720072" cy="661693"/>
          </a:xfrm>
        </p:spPr>
        <p:txBody>
          <a:bodyPr>
            <a:normAutofit fontScale="90000"/>
          </a:bodyPr>
          <a:lstStyle/>
          <a:p>
            <a:r>
              <a:rPr lang="en-US" dirty="0"/>
              <a:t>So 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D3D8-E14B-40B4-AE32-75D7EC92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517" y="735181"/>
            <a:ext cx="9720073" cy="55741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Make your own context: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const </a:t>
            </a:r>
            <a:r>
              <a:rPr lang="en-US" b="1" dirty="0" err="1"/>
              <a:t>ThemeContext</a:t>
            </a:r>
            <a:r>
              <a:rPr lang="en-US" b="1" dirty="0"/>
              <a:t> = </a:t>
            </a:r>
            <a:r>
              <a:rPr lang="en-US" b="1" dirty="0" err="1"/>
              <a:t>React.createContext</a:t>
            </a:r>
            <a:r>
              <a:rPr lang="en-US" b="1" dirty="0"/>
              <a:t>(‘light’);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will pass a value down through the entire Workspace:</a:t>
            </a:r>
          </a:p>
          <a:p>
            <a:pPr marL="0" indent="0">
              <a:buNone/>
            </a:pPr>
            <a:r>
              <a:rPr lang="en-US" b="1" dirty="0"/>
              <a:t>	&lt;</a:t>
            </a:r>
            <a:r>
              <a:rPr lang="en-US" b="1" dirty="0" err="1"/>
              <a:t>ThemeContext.Provider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value</a:t>
            </a:r>
            <a:r>
              <a:rPr lang="en-US" b="1" dirty="0"/>
              <a:t>="dark"&gt;</a:t>
            </a:r>
          </a:p>
          <a:p>
            <a:pPr marL="0" indent="0">
              <a:buNone/>
            </a:pPr>
            <a:r>
              <a:rPr lang="en-US" b="1" dirty="0"/>
              <a:t>		&lt;Workspace /&gt;</a:t>
            </a:r>
          </a:p>
          <a:p>
            <a:pPr marL="0" indent="0">
              <a:buNone/>
            </a:pPr>
            <a:r>
              <a:rPr lang="en-US" b="1" dirty="0"/>
              <a:t>	&lt;/</a:t>
            </a:r>
            <a:r>
              <a:rPr lang="en-US" b="1" dirty="0" err="1"/>
              <a:t>ThemeContext.Provider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will retrieve it:</a:t>
            </a:r>
          </a:p>
          <a:p>
            <a:pPr marL="0" indent="0">
              <a:buNone/>
            </a:pPr>
            <a:r>
              <a:rPr lang="en-US" b="1" dirty="0"/>
              <a:t>	static </a:t>
            </a:r>
            <a:r>
              <a:rPr lang="en-US" b="1" dirty="0" err="1">
                <a:solidFill>
                  <a:srgbClr val="FF0000"/>
                </a:solidFill>
              </a:rPr>
              <a:t>contextType</a:t>
            </a:r>
            <a:r>
              <a:rPr lang="en-US" b="1" dirty="0"/>
              <a:t> = </a:t>
            </a:r>
            <a:r>
              <a:rPr lang="en-US" b="1" dirty="0" err="1"/>
              <a:t>ThemeContext</a:t>
            </a:r>
            <a:r>
              <a:rPr lang="en-US" b="1" dirty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then we use it:</a:t>
            </a:r>
          </a:p>
          <a:p>
            <a:pPr marL="0" indent="0">
              <a:buNone/>
            </a:pPr>
            <a:r>
              <a:rPr lang="en-US" b="1" dirty="0"/>
              <a:t>	return &lt;div theme={</a:t>
            </a:r>
            <a:r>
              <a:rPr lang="en-US" b="1" dirty="0" err="1"/>
              <a:t>this.</a:t>
            </a:r>
            <a:r>
              <a:rPr lang="en-US" b="1" dirty="0" err="1">
                <a:solidFill>
                  <a:srgbClr val="FF0000"/>
                </a:solidFill>
              </a:rPr>
              <a:t>context</a:t>
            </a:r>
            <a:r>
              <a:rPr lang="en-US" b="1" dirty="0"/>
              <a:t>}&gt;Welcome!&lt;/div&gt;</a:t>
            </a:r>
          </a:p>
        </p:txBody>
      </p:sp>
    </p:spTree>
    <p:extLst>
      <p:ext uri="{BB962C8B-B14F-4D97-AF65-F5344CB8AC3E}">
        <p14:creationId xmlns:p14="http://schemas.microsoft.com/office/powerpoint/2010/main" val="3908248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A7C5-51FC-4D02-9283-58D2784E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Props Passing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68CD-10BC-46EA-9BDF-7711635A2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10" y="2088859"/>
            <a:ext cx="5636731" cy="4471332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dirty="0"/>
              <a:t>class App extends </a:t>
            </a:r>
            <a:r>
              <a:rPr lang="en-US" dirty="0" err="1"/>
              <a:t>React.Component</a:t>
            </a:r>
            <a:r>
              <a:rPr lang="en-US" dirty="0"/>
              <a:t> {</a:t>
            </a:r>
          </a:p>
          <a:p>
            <a:r>
              <a:rPr lang="en-US" dirty="0"/>
              <a:t>  render() {</a:t>
            </a:r>
          </a:p>
          <a:p>
            <a:r>
              <a:rPr lang="en-US" dirty="0"/>
              <a:t>    return &lt;Toolbar theme="dark" /&gt;;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A12E4A-019E-4289-8AB3-DEB2414C84DF}"/>
              </a:ext>
            </a:extLst>
          </p:cNvPr>
          <p:cNvSpPr txBox="1">
            <a:spLocks/>
          </p:cNvSpPr>
          <p:nvPr/>
        </p:nvSpPr>
        <p:spPr>
          <a:xfrm>
            <a:off x="6400801" y="226503"/>
            <a:ext cx="5570290" cy="6258078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vert="horz" lIns="45720" tIns="45720" rIns="4572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 Toolbar(props) {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   &lt;div&gt;</a:t>
            </a:r>
          </a:p>
          <a:p>
            <a:r>
              <a:rPr lang="en-US" dirty="0"/>
              <a:t>      &lt;</a:t>
            </a:r>
            <a:r>
              <a:rPr lang="en-US" dirty="0" err="1"/>
              <a:t>ThemedButton</a:t>
            </a:r>
            <a:r>
              <a:rPr lang="en-US" dirty="0"/>
              <a:t> theme={</a:t>
            </a:r>
            <a:r>
              <a:rPr lang="en-US" dirty="0" err="1"/>
              <a:t>props.theme</a:t>
            </a:r>
            <a:r>
              <a:rPr lang="en-US" dirty="0"/>
              <a:t>} /&gt;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ThemedButton</a:t>
            </a:r>
            <a:r>
              <a:rPr lang="en-US" dirty="0"/>
              <a:t> extends </a:t>
            </a:r>
            <a:r>
              <a:rPr lang="en-US" dirty="0" err="1"/>
              <a:t>React.Component</a:t>
            </a:r>
            <a:r>
              <a:rPr lang="en-US" dirty="0"/>
              <a:t> {</a:t>
            </a:r>
          </a:p>
          <a:p>
            <a:r>
              <a:rPr lang="en-US" dirty="0"/>
              <a:t>  render() {</a:t>
            </a:r>
          </a:p>
          <a:p>
            <a:r>
              <a:rPr lang="en-US" dirty="0"/>
              <a:t>    return &lt;Button theme={</a:t>
            </a:r>
            <a:r>
              <a:rPr lang="en-US" dirty="0" err="1"/>
              <a:t>this.props.theme</a:t>
            </a:r>
            <a:r>
              <a:rPr lang="en-US" dirty="0"/>
              <a:t>} /&gt;;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253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A7C5-51FC-4D02-9283-58D2784E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Context Instead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68CD-10BC-46EA-9BDF-7711635A2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11" y="2088859"/>
            <a:ext cx="5310232" cy="4471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70000" lnSpcReduction="20000"/>
          </a:bodyPr>
          <a:lstStyle/>
          <a:p>
            <a:r>
              <a:rPr lang="en-US" dirty="0"/>
              <a:t>const </a:t>
            </a:r>
            <a:r>
              <a:rPr lang="en-US" dirty="0" err="1"/>
              <a:t>ThemeContext</a:t>
            </a:r>
            <a:r>
              <a:rPr lang="en-US" dirty="0"/>
              <a:t> = </a:t>
            </a:r>
            <a:r>
              <a:rPr lang="en-US" dirty="0" err="1"/>
              <a:t>React.createContext</a:t>
            </a:r>
            <a:r>
              <a:rPr lang="en-US" dirty="0"/>
              <a:t>('light');</a:t>
            </a:r>
          </a:p>
          <a:p>
            <a:endParaRPr lang="en-US" dirty="0"/>
          </a:p>
          <a:p>
            <a:r>
              <a:rPr lang="en-US" dirty="0"/>
              <a:t>class App extends </a:t>
            </a:r>
            <a:r>
              <a:rPr lang="en-US" dirty="0" err="1"/>
              <a:t>React.Component</a:t>
            </a:r>
            <a:r>
              <a:rPr lang="en-US" dirty="0"/>
              <a:t> {</a:t>
            </a:r>
          </a:p>
          <a:p>
            <a:r>
              <a:rPr lang="en-US" dirty="0"/>
              <a:t>  render() {</a:t>
            </a:r>
          </a:p>
          <a:p>
            <a:r>
              <a:rPr lang="en-US" dirty="0"/>
              <a:t>    return (</a:t>
            </a:r>
          </a:p>
          <a:p>
            <a:r>
              <a:rPr lang="en-US" dirty="0"/>
              <a:t>      &lt;</a:t>
            </a:r>
            <a:r>
              <a:rPr lang="en-US" dirty="0" err="1"/>
              <a:t>ThemeContext.Provider</a:t>
            </a:r>
            <a:r>
              <a:rPr lang="en-US" dirty="0"/>
              <a:t> value="dark"&gt;</a:t>
            </a:r>
          </a:p>
          <a:p>
            <a:r>
              <a:rPr lang="en-US" dirty="0"/>
              <a:t>        &lt;Toolbar /&gt;</a:t>
            </a:r>
          </a:p>
          <a:p>
            <a:r>
              <a:rPr lang="en-US" dirty="0"/>
              <a:t>      &lt;/</a:t>
            </a:r>
            <a:r>
              <a:rPr lang="en-US" dirty="0" err="1"/>
              <a:t>ThemeContext.Provider</a:t>
            </a:r>
            <a:r>
              <a:rPr lang="en-US" dirty="0"/>
              <a:t>&gt;</a:t>
            </a:r>
          </a:p>
          <a:p>
            <a:r>
              <a:rPr lang="en-US" dirty="0"/>
              <a:t>    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A12E4A-019E-4289-8AB3-DEB2414C84DF}"/>
              </a:ext>
            </a:extLst>
          </p:cNvPr>
          <p:cNvSpPr txBox="1">
            <a:spLocks/>
          </p:cNvSpPr>
          <p:nvPr/>
        </p:nvSpPr>
        <p:spPr>
          <a:xfrm>
            <a:off x="5964573" y="226503"/>
            <a:ext cx="6006518" cy="6258078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vert="horz" lIns="45720" tIns="45720" rIns="4572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 Toolbar() {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   &lt;div&gt;</a:t>
            </a:r>
          </a:p>
          <a:p>
            <a:r>
              <a:rPr lang="en-US" dirty="0"/>
              <a:t>      &lt;</a:t>
            </a:r>
            <a:r>
              <a:rPr lang="en-US" dirty="0" err="1"/>
              <a:t>ThemedButton</a:t>
            </a:r>
            <a:r>
              <a:rPr lang="en-US" dirty="0"/>
              <a:t> /&gt;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ThemedButton</a:t>
            </a:r>
            <a:r>
              <a:rPr lang="en-US" dirty="0"/>
              <a:t> extends </a:t>
            </a:r>
            <a:r>
              <a:rPr lang="en-US" dirty="0" err="1"/>
              <a:t>React.Component</a:t>
            </a:r>
            <a:r>
              <a:rPr lang="en-US" dirty="0"/>
              <a:t> {</a:t>
            </a:r>
          </a:p>
          <a:p>
            <a:r>
              <a:rPr lang="en-US" dirty="0"/>
              <a:t>  static </a:t>
            </a:r>
            <a:r>
              <a:rPr lang="en-US" dirty="0" err="1"/>
              <a:t>contextType</a:t>
            </a:r>
            <a:r>
              <a:rPr lang="en-US" dirty="0"/>
              <a:t> = </a:t>
            </a:r>
            <a:r>
              <a:rPr lang="en-US" dirty="0" err="1"/>
              <a:t>ThemeContext</a:t>
            </a:r>
            <a:r>
              <a:rPr lang="en-US" dirty="0"/>
              <a:t>;</a:t>
            </a:r>
          </a:p>
          <a:p>
            <a:r>
              <a:rPr lang="en-US" dirty="0"/>
              <a:t>  render() {</a:t>
            </a:r>
          </a:p>
          <a:p>
            <a:r>
              <a:rPr lang="en-US" dirty="0"/>
              <a:t>    return &lt;Button theme={</a:t>
            </a:r>
            <a:r>
              <a:rPr lang="en-US" dirty="0" err="1"/>
              <a:t>this.context</a:t>
            </a:r>
            <a:r>
              <a:rPr lang="en-US" dirty="0"/>
              <a:t>} /&gt;;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94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345A-5B81-44B6-B426-F191D833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594" y="367102"/>
            <a:ext cx="3949117" cy="6616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context is made available throughout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F54C9-2D72-436E-AA12-735BC0BD8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7111"/>
            <a:ext cx="9720073" cy="6711193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class </a:t>
            </a:r>
            <a:r>
              <a:rPr lang="en-US" b="1" dirty="0" err="1"/>
              <a:t>MyClass</a:t>
            </a:r>
            <a:r>
              <a:rPr lang="en-US" b="1" dirty="0"/>
              <a:t> extends </a:t>
            </a:r>
            <a:r>
              <a:rPr lang="en-US" b="1" dirty="0" err="1"/>
              <a:t>React.Component</a:t>
            </a:r>
            <a:r>
              <a:rPr lang="en-US" b="1" dirty="0"/>
              <a:t> {</a:t>
            </a:r>
          </a:p>
          <a:p>
            <a:r>
              <a:rPr lang="en-US" b="1" dirty="0"/>
              <a:t>  </a:t>
            </a:r>
            <a:r>
              <a:rPr lang="en-US" b="1" dirty="0" err="1"/>
              <a:t>componentDidMount</a:t>
            </a:r>
            <a:r>
              <a:rPr lang="en-US" b="1" dirty="0"/>
              <a:t>() {</a:t>
            </a:r>
          </a:p>
          <a:p>
            <a:r>
              <a:rPr lang="en-US" b="1" dirty="0"/>
              <a:t>    let value = </a:t>
            </a:r>
            <a:r>
              <a:rPr lang="en-US" b="1" dirty="0" err="1"/>
              <a:t>this.context</a:t>
            </a:r>
            <a:r>
              <a:rPr lang="en-US" b="1" dirty="0"/>
              <a:t>;</a:t>
            </a:r>
          </a:p>
          <a:p>
            <a:r>
              <a:rPr lang="en-US" b="1" dirty="0"/>
              <a:t>    /* perform a side-effect at mount using the value of </a:t>
            </a:r>
            <a:r>
              <a:rPr lang="en-US" b="1" dirty="0" err="1"/>
              <a:t>MyContext</a:t>
            </a:r>
            <a:r>
              <a:rPr lang="en-US" b="1" dirty="0"/>
              <a:t> */</a:t>
            </a:r>
          </a:p>
          <a:p>
            <a:r>
              <a:rPr lang="en-US" b="1" dirty="0"/>
              <a:t>  }</a:t>
            </a:r>
          </a:p>
          <a:p>
            <a:r>
              <a:rPr lang="en-US" b="1" dirty="0"/>
              <a:t>  </a:t>
            </a:r>
            <a:r>
              <a:rPr lang="en-US" b="1" dirty="0" err="1"/>
              <a:t>componentDidUpdate</a:t>
            </a:r>
            <a:r>
              <a:rPr lang="en-US" b="1" dirty="0"/>
              <a:t>() {</a:t>
            </a:r>
          </a:p>
          <a:p>
            <a:r>
              <a:rPr lang="en-US" b="1" dirty="0"/>
              <a:t>    let value = </a:t>
            </a:r>
            <a:r>
              <a:rPr lang="en-US" b="1" dirty="0" err="1"/>
              <a:t>this.context</a:t>
            </a:r>
            <a:r>
              <a:rPr lang="en-US" b="1" dirty="0"/>
              <a:t>;</a:t>
            </a:r>
          </a:p>
          <a:p>
            <a:r>
              <a:rPr lang="en-US" b="1" dirty="0"/>
              <a:t>    /* ... */</a:t>
            </a:r>
          </a:p>
          <a:p>
            <a:r>
              <a:rPr lang="en-US" b="1" dirty="0"/>
              <a:t>  }</a:t>
            </a:r>
          </a:p>
          <a:p>
            <a:r>
              <a:rPr lang="en-US" b="1" dirty="0"/>
              <a:t>  </a:t>
            </a:r>
            <a:r>
              <a:rPr lang="en-US" b="1" dirty="0" err="1"/>
              <a:t>componentWillUnmount</a:t>
            </a:r>
            <a:r>
              <a:rPr lang="en-US" b="1" dirty="0"/>
              <a:t>() {</a:t>
            </a:r>
          </a:p>
          <a:p>
            <a:r>
              <a:rPr lang="en-US" b="1" dirty="0"/>
              <a:t>    let value = </a:t>
            </a:r>
            <a:r>
              <a:rPr lang="en-US" b="1" dirty="0" err="1"/>
              <a:t>this.context</a:t>
            </a:r>
            <a:r>
              <a:rPr lang="en-US" b="1" dirty="0"/>
              <a:t>;</a:t>
            </a:r>
          </a:p>
          <a:p>
            <a:r>
              <a:rPr lang="en-US" b="1" dirty="0"/>
              <a:t>    /* ... */</a:t>
            </a:r>
          </a:p>
          <a:p>
            <a:r>
              <a:rPr lang="en-US" b="1" dirty="0"/>
              <a:t>  }</a:t>
            </a:r>
          </a:p>
          <a:p>
            <a:r>
              <a:rPr lang="en-US" b="1" dirty="0"/>
              <a:t>  render() {</a:t>
            </a:r>
          </a:p>
          <a:p>
            <a:r>
              <a:rPr lang="en-US" b="1" dirty="0"/>
              <a:t>    let value = </a:t>
            </a:r>
            <a:r>
              <a:rPr lang="en-US" b="1" dirty="0" err="1"/>
              <a:t>this.context</a:t>
            </a:r>
            <a:r>
              <a:rPr lang="en-US" b="1" dirty="0"/>
              <a:t>;</a:t>
            </a:r>
          </a:p>
          <a:p>
            <a:r>
              <a:rPr lang="en-US" b="1" dirty="0"/>
              <a:t>    /* render something based on the value of </a:t>
            </a:r>
            <a:r>
              <a:rPr lang="en-US" b="1" dirty="0" err="1"/>
              <a:t>MyContext</a:t>
            </a:r>
            <a:r>
              <a:rPr lang="en-US" b="1" dirty="0"/>
              <a:t> */</a:t>
            </a:r>
          </a:p>
          <a:p>
            <a:r>
              <a:rPr lang="en-US" b="1" dirty="0"/>
              <a:t>  }</a:t>
            </a:r>
          </a:p>
          <a:p>
            <a:r>
              <a:rPr lang="en-US" b="1" dirty="0"/>
              <a:t>}</a:t>
            </a:r>
          </a:p>
          <a:p>
            <a:r>
              <a:rPr lang="en-US" b="1" dirty="0" err="1"/>
              <a:t>MyClass.contextType</a:t>
            </a:r>
            <a:r>
              <a:rPr lang="en-US" b="1" dirty="0"/>
              <a:t> = </a:t>
            </a:r>
            <a:r>
              <a:rPr lang="en-US" b="1" dirty="0" err="1"/>
              <a:t>MyContext</a:t>
            </a:r>
            <a:r>
              <a:rPr lang="en-US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36460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46C5-E2F9-4F50-9536-6F4DB1C4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vs. Functional Consumers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0FA1E-3AE1-478E-8236-51000714B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436914"/>
            <a:ext cx="9973839" cy="4872446"/>
          </a:xfrm>
        </p:spPr>
        <p:txBody>
          <a:bodyPr/>
          <a:lstStyle/>
          <a:p>
            <a:r>
              <a:rPr lang="en-US" dirty="0"/>
              <a:t>When the Context </a:t>
            </a:r>
            <a:r>
              <a:rPr lang="en-US" dirty="0">
                <a:solidFill>
                  <a:srgbClr val="FF0000"/>
                </a:solidFill>
              </a:rPr>
              <a:t>value</a:t>
            </a:r>
            <a:r>
              <a:rPr lang="en-US" dirty="0"/>
              <a:t> changes, the Provider notifies all Consumers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202737-9AC6-4557-B3E5-7101D3065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164" y="2571925"/>
            <a:ext cx="5334000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B58BE8-0B0B-4768-93AE-48FA6478C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564" y="5442090"/>
            <a:ext cx="73152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23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A997-0802-4208-99AA-98C6B830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9" y="130877"/>
            <a:ext cx="9720072" cy="661693"/>
          </a:xfrm>
        </p:spPr>
        <p:txBody>
          <a:bodyPr>
            <a:normAutofit fontScale="90000"/>
          </a:bodyPr>
          <a:lstStyle/>
          <a:p>
            <a:r>
              <a:rPr lang="en-US" dirty="0"/>
              <a:t>A component can consume multiple contexts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6E2D1-50E1-433B-8668-F6B819829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87" y="703040"/>
            <a:ext cx="5895975" cy="2266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BCCB90-3A5E-46AA-8585-FD8143B9A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99" y="3100867"/>
            <a:ext cx="5888663" cy="3757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D872C-94E0-4DDE-9795-025FB909F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136" y="703040"/>
            <a:ext cx="2097141" cy="2266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4DB801-FEC0-4D60-926B-D86D1B55B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736" y="3038813"/>
            <a:ext cx="5189939" cy="375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4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75DD-15F6-4C40-8CAA-A902D6EB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have seen class-based React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ED555-C98A-43D2-8E7E-88F28D30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would say the old way of doing things</a:t>
            </a:r>
          </a:p>
          <a:p>
            <a:pPr lvl="1"/>
            <a:r>
              <a:rPr lang="en-US" dirty="0"/>
              <a:t>we’ll do this in HW 2</a:t>
            </a:r>
          </a:p>
          <a:p>
            <a:pPr lvl="1"/>
            <a:r>
              <a:rPr lang="en-US" dirty="0"/>
              <a:t>still valid</a:t>
            </a:r>
          </a:p>
          <a:p>
            <a:endParaRPr lang="en-US" dirty="0"/>
          </a:p>
          <a:p>
            <a:r>
              <a:rPr lang="en-US" dirty="0"/>
              <a:t>What’s wrong with it?</a:t>
            </a:r>
          </a:p>
          <a:p>
            <a:pPr lvl="1"/>
            <a:r>
              <a:rPr lang="en-US" dirty="0"/>
              <a:t>lots of repetitive code (class definitions, passing props,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People want abbreviated code that does powerful things</a:t>
            </a:r>
          </a:p>
        </p:txBody>
      </p:sp>
    </p:spTree>
    <p:extLst>
      <p:ext uri="{BB962C8B-B14F-4D97-AF65-F5344CB8AC3E}">
        <p14:creationId xmlns:p14="http://schemas.microsoft.com/office/powerpoint/2010/main" val="1881477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B7D1-AD27-43A8-B2A2-321E6F92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217793"/>
            <a:ext cx="9720072" cy="661693"/>
          </a:xfrm>
        </p:spPr>
        <p:txBody>
          <a:bodyPr>
            <a:normAutofit fontScale="90000"/>
          </a:bodyPr>
          <a:lstStyle/>
          <a:p>
            <a:r>
              <a:rPr lang="en-US" dirty="0"/>
              <a:t>And then there’s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93648-295E-4F9C-B41D-86572B255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057013"/>
            <a:ext cx="9720073" cy="5252347"/>
          </a:xfrm>
        </p:spPr>
        <p:txBody>
          <a:bodyPr/>
          <a:lstStyle/>
          <a:p>
            <a:r>
              <a:rPr lang="en-US" dirty="0"/>
              <a:t>Use state without writing a class</a:t>
            </a:r>
          </a:p>
          <a:p>
            <a:pPr lvl="1"/>
            <a:r>
              <a:rPr lang="en-US" dirty="0"/>
              <a:t>Again, for functional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23C82-4E2D-4746-9DF2-D18AD86EC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873" y="2118613"/>
            <a:ext cx="70199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89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8DA0-79F2-424C-B938-3711F2B3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what is a “hook”?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8C6C8-F1D1-408B-9823-AE6B3A8E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436914"/>
            <a:ext cx="10135284" cy="4872446"/>
          </a:xfrm>
        </p:spPr>
        <p:txBody>
          <a:bodyPr/>
          <a:lstStyle/>
          <a:p>
            <a:r>
              <a:rPr lang="en-US" dirty="0"/>
              <a:t>A function</a:t>
            </a:r>
          </a:p>
          <a:p>
            <a:pPr lvl="1"/>
            <a:r>
              <a:rPr lang="en-US" dirty="0"/>
              <a:t>lets you “hook” into React state and lifecycle features</a:t>
            </a:r>
          </a:p>
          <a:p>
            <a:endParaRPr lang="en-US" dirty="0"/>
          </a:p>
          <a:p>
            <a:r>
              <a:rPr lang="en-US" dirty="0"/>
              <a:t>Things that commonly use hooks:</a:t>
            </a:r>
          </a:p>
          <a:p>
            <a:pPr lvl="1"/>
            <a:r>
              <a:rPr lang="en-US" dirty="0"/>
              <a:t>data fetching</a:t>
            </a:r>
          </a:p>
          <a:p>
            <a:pPr lvl="1"/>
            <a:r>
              <a:rPr lang="en-US" dirty="0"/>
              <a:t>subscriptions</a:t>
            </a:r>
          </a:p>
          <a:p>
            <a:pPr lvl="1"/>
            <a:r>
              <a:rPr lang="en-US" dirty="0"/>
              <a:t>updating the DOM</a:t>
            </a:r>
          </a:p>
          <a:p>
            <a:endParaRPr lang="en-US" dirty="0"/>
          </a:p>
          <a:p>
            <a:r>
              <a:rPr lang="en-US" dirty="0"/>
              <a:t>These are “side effects”, i.e. after an interaction, things get updated</a:t>
            </a:r>
          </a:p>
        </p:txBody>
      </p:sp>
    </p:spTree>
    <p:extLst>
      <p:ext uri="{BB962C8B-B14F-4D97-AF65-F5344CB8AC3E}">
        <p14:creationId xmlns:p14="http://schemas.microsoft.com/office/powerpoint/2010/main" val="3002640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72D8-5C2E-4061-B6FB-7CED02FA7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Hooks are functions from the Hooks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15F98-63F9-4EF7-9F3F-AE15B88D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436914"/>
            <a:ext cx="4504217" cy="4872446"/>
          </a:xfrm>
        </p:spPr>
        <p:txBody>
          <a:bodyPr/>
          <a:lstStyle/>
          <a:p>
            <a:r>
              <a:rPr lang="en-US" b="1" dirty="0"/>
              <a:t>Basic Hook functions:</a:t>
            </a:r>
          </a:p>
          <a:p>
            <a:pPr lvl="1"/>
            <a:r>
              <a:rPr lang="en-US" dirty="0" err="1"/>
              <a:t>useState</a:t>
            </a:r>
            <a:endParaRPr lang="en-US" dirty="0"/>
          </a:p>
          <a:p>
            <a:pPr lvl="1"/>
            <a:r>
              <a:rPr lang="en-US" dirty="0" err="1"/>
              <a:t>useEffect</a:t>
            </a:r>
            <a:endParaRPr lang="en-US" dirty="0"/>
          </a:p>
          <a:p>
            <a:pPr lvl="1"/>
            <a:r>
              <a:rPr lang="en-US" dirty="0" err="1"/>
              <a:t>useContext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C7B5D7-98EF-4ABE-84C8-EA03642DA5EF}"/>
              </a:ext>
            </a:extLst>
          </p:cNvPr>
          <p:cNvSpPr txBox="1">
            <a:spLocks/>
          </p:cNvSpPr>
          <p:nvPr/>
        </p:nvSpPr>
        <p:spPr>
          <a:xfrm>
            <a:off x="5698194" y="1436914"/>
            <a:ext cx="4504217" cy="487244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Additional Hooks:</a:t>
            </a:r>
          </a:p>
          <a:p>
            <a:pPr lvl="1"/>
            <a:r>
              <a:rPr lang="en-US" dirty="0" err="1"/>
              <a:t>useReducer</a:t>
            </a:r>
            <a:endParaRPr lang="en-US" dirty="0"/>
          </a:p>
          <a:p>
            <a:pPr lvl="1"/>
            <a:r>
              <a:rPr lang="en-US" dirty="0" err="1"/>
              <a:t>useCallback</a:t>
            </a:r>
            <a:endParaRPr lang="en-US" dirty="0"/>
          </a:p>
          <a:p>
            <a:pPr lvl="1"/>
            <a:r>
              <a:rPr lang="en-US" dirty="0" err="1"/>
              <a:t>useMemo</a:t>
            </a:r>
            <a:endParaRPr lang="en-US" dirty="0"/>
          </a:p>
          <a:p>
            <a:pPr lvl="1"/>
            <a:r>
              <a:rPr lang="en-US" dirty="0" err="1"/>
              <a:t>useRef</a:t>
            </a:r>
            <a:endParaRPr lang="en-US" dirty="0"/>
          </a:p>
          <a:p>
            <a:pPr lvl="1"/>
            <a:r>
              <a:rPr lang="en-US" dirty="0" err="1"/>
              <a:t>useImperativeHandle</a:t>
            </a:r>
            <a:endParaRPr lang="en-US" dirty="0"/>
          </a:p>
          <a:p>
            <a:pPr lvl="1"/>
            <a:r>
              <a:rPr lang="en-US" dirty="0" err="1"/>
              <a:t>useLayoutEffect</a:t>
            </a:r>
            <a:endParaRPr lang="en-US" dirty="0"/>
          </a:p>
          <a:p>
            <a:pPr lvl="1"/>
            <a:r>
              <a:rPr lang="en-US" dirty="0" err="1"/>
              <a:t>useDebugValue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2498E7-685C-4421-AC58-3A6D34309710}"/>
              </a:ext>
            </a:extLst>
          </p:cNvPr>
          <p:cNvSpPr txBox="1">
            <a:spLocks/>
          </p:cNvSpPr>
          <p:nvPr/>
        </p:nvSpPr>
        <p:spPr>
          <a:xfrm>
            <a:off x="1176528" y="5167618"/>
            <a:ext cx="9653659" cy="129414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Note: you can also build your own Hooks</a:t>
            </a:r>
          </a:p>
        </p:txBody>
      </p:sp>
    </p:spTree>
    <p:extLst>
      <p:ext uri="{BB962C8B-B14F-4D97-AF65-F5344CB8AC3E}">
        <p14:creationId xmlns:p14="http://schemas.microsoft.com/office/powerpoint/2010/main" val="3031765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793A-673C-47A4-987D-7B64B348E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7793"/>
            <a:ext cx="9720072" cy="6616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19F7-916B-4008-9CA6-B4E5FE744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082351"/>
            <a:ext cx="10928386" cy="555785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returns a pair: the current state value and a function that lets you update it</a:t>
            </a:r>
          </a:p>
          <a:p>
            <a:endParaRPr lang="en-US" dirty="0"/>
          </a:p>
          <a:p>
            <a:r>
              <a:rPr lang="en-US" b="1" dirty="0"/>
              <a:t>const [count, </a:t>
            </a:r>
            <a:r>
              <a:rPr lang="en-US" b="1" dirty="0" err="1"/>
              <a:t>setCount</a:t>
            </a:r>
            <a:r>
              <a:rPr lang="en-US" b="1" dirty="0"/>
              <a:t>] = </a:t>
            </a:r>
            <a:r>
              <a:rPr lang="en-US" b="1" dirty="0" err="1"/>
              <a:t>useState</a:t>
            </a:r>
            <a:r>
              <a:rPr lang="en-US" b="1" dirty="0"/>
              <a:t>(0);</a:t>
            </a:r>
          </a:p>
          <a:p>
            <a:endParaRPr lang="en-US" b="1" dirty="0"/>
          </a:p>
          <a:p>
            <a:r>
              <a:rPr lang="en-US" dirty="0"/>
              <a:t>You can setup multiple state variables at once:</a:t>
            </a:r>
          </a:p>
          <a:p>
            <a:endParaRPr lang="en-US" b="1" dirty="0"/>
          </a:p>
          <a:p>
            <a:r>
              <a:rPr lang="en-US" b="1" dirty="0"/>
              <a:t>function </a:t>
            </a:r>
            <a:r>
              <a:rPr lang="en-US" b="1" dirty="0" err="1"/>
              <a:t>ExampleWithManyStates</a:t>
            </a:r>
            <a:r>
              <a:rPr lang="en-US" b="1" dirty="0"/>
              <a:t>() {</a:t>
            </a:r>
          </a:p>
          <a:p>
            <a:r>
              <a:rPr lang="en-US" b="1" dirty="0"/>
              <a:t>  // Declare multiple state variables!</a:t>
            </a:r>
          </a:p>
          <a:p>
            <a:r>
              <a:rPr lang="en-US" b="1" dirty="0"/>
              <a:t>  const [age, </a:t>
            </a:r>
            <a:r>
              <a:rPr lang="en-US" b="1" dirty="0" err="1"/>
              <a:t>setAge</a:t>
            </a:r>
            <a:r>
              <a:rPr lang="en-US" b="1" dirty="0"/>
              <a:t>] = </a:t>
            </a:r>
            <a:r>
              <a:rPr lang="en-US" b="1" dirty="0" err="1"/>
              <a:t>useState</a:t>
            </a:r>
            <a:r>
              <a:rPr lang="en-US" b="1" dirty="0"/>
              <a:t>(42);</a:t>
            </a:r>
          </a:p>
          <a:p>
            <a:r>
              <a:rPr lang="en-US" b="1" dirty="0"/>
              <a:t>  const [fruit, </a:t>
            </a:r>
            <a:r>
              <a:rPr lang="en-US" b="1" dirty="0" err="1"/>
              <a:t>setFruit</a:t>
            </a:r>
            <a:r>
              <a:rPr lang="en-US" b="1" dirty="0"/>
              <a:t>] = </a:t>
            </a:r>
            <a:r>
              <a:rPr lang="en-US" b="1" dirty="0" err="1"/>
              <a:t>useState</a:t>
            </a:r>
            <a:r>
              <a:rPr lang="en-US" b="1" dirty="0"/>
              <a:t>('banana');</a:t>
            </a:r>
          </a:p>
          <a:p>
            <a:r>
              <a:rPr lang="en-US" b="1" dirty="0"/>
              <a:t>  const [top5List, setTop5List] = </a:t>
            </a:r>
            <a:r>
              <a:rPr lang="en-US" b="1" dirty="0" err="1"/>
              <a:t>useState</a:t>
            </a:r>
            <a:r>
              <a:rPr lang="en-US" b="1" dirty="0"/>
              <a:t>([{</a:t>
            </a:r>
            <a:r>
              <a:rPr lang="en-US" b="1" dirty="0" err="1"/>
              <a:t>name:’Games’,items</a:t>
            </a:r>
            <a:r>
              <a:rPr lang="en-US" b="1" dirty="0"/>
              <a:t>:[]}]);</a:t>
            </a:r>
          </a:p>
          <a:p>
            <a:r>
              <a:rPr lang="en-US" b="1" dirty="0"/>
              <a:t>  // ...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6300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E9FD-6958-47B6-A453-C528A155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193330"/>
            <a:ext cx="9720072" cy="661693"/>
          </a:xfrm>
        </p:spPr>
        <p:txBody>
          <a:bodyPr>
            <a:normAutofit fontScale="90000"/>
          </a:bodyPr>
          <a:lstStyle/>
          <a:p>
            <a:r>
              <a:rPr lang="en-US" dirty="0"/>
              <a:t>React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FAAAF-250F-4A02-BA68-9A5752A70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007706"/>
            <a:ext cx="9720073" cy="575698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Let you use state and other React features without writing a class.</a:t>
            </a:r>
          </a:p>
          <a:p>
            <a:endParaRPr lang="en-US" dirty="0"/>
          </a:p>
          <a:p>
            <a:r>
              <a:rPr lang="en-US" b="1" dirty="0"/>
              <a:t>import React, { </a:t>
            </a:r>
            <a:r>
              <a:rPr lang="en-US" b="1" dirty="0" err="1"/>
              <a:t>useState</a:t>
            </a:r>
            <a:r>
              <a:rPr lang="en-US" b="1" dirty="0"/>
              <a:t> } from 'react';</a:t>
            </a:r>
          </a:p>
          <a:p>
            <a:r>
              <a:rPr lang="en-US" b="1" dirty="0"/>
              <a:t>function Example() {</a:t>
            </a:r>
          </a:p>
          <a:p>
            <a:r>
              <a:rPr lang="en-US" b="1" dirty="0"/>
              <a:t>  const [count, </a:t>
            </a:r>
            <a:r>
              <a:rPr lang="en-US" b="1" dirty="0" err="1"/>
              <a:t>setCount</a:t>
            </a:r>
            <a:r>
              <a:rPr lang="en-US" b="1" dirty="0"/>
              <a:t>] = </a:t>
            </a:r>
            <a:r>
              <a:rPr lang="en-US" b="1" dirty="0" err="1"/>
              <a:t>useState</a:t>
            </a:r>
            <a:r>
              <a:rPr lang="en-US" b="1" dirty="0"/>
              <a:t>(0);</a:t>
            </a:r>
          </a:p>
          <a:p>
            <a:r>
              <a:rPr lang="en-US" b="1" dirty="0"/>
              <a:t>  return (</a:t>
            </a:r>
          </a:p>
          <a:p>
            <a:r>
              <a:rPr lang="en-US" b="1" dirty="0"/>
              <a:t>    &lt;div&gt;</a:t>
            </a:r>
          </a:p>
          <a:p>
            <a:r>
              <a:rPr lang="en-US" b="1" dirty="0"/>
              <a:t>      &lt;p&gt;You clicked {count} times&lt;/p&gt;</a:t>
            </a:r>
          </a:p>
          <a:p>
            <a:r>
              <a:rPr lang="en-US" b="1" dirty="0"/>
              <a:t>      &lt;button </a:t>
            </a:r>
            <a:r>
              <a:rPr lang="en-US" b="1" dirty="0" err="1"/>
              <a:t>onClick</a:t>
            </a:r>
            <a:r>
              <a:rPr lang="en-US" b="1" dirty="0"/>
              <a:t>={() =&gt; </a:t>
            </a:r>
            <a:r>
              <a:rPr lang="en-US" b="1" dirty="0" err="1"/>
              <a:t>setCount</a:t>
            </a:r>
            <a:r>
              <a:rPr lang="en-US" b="1" dirty="0"/>
              <a:t>(count + 1)}&gt;</a:t>
            </a:r>
          </a:p>
          <a:p>
            <a:r>
              <a:rPr lang="en-US" b="1" dirty="0"/>
              <a:t>        Click me</a:t>
            </a:r>
          </a:p>
          <a:p>
            <a:r>
              <a:rPr lang="en-US" b="1" dirty="0"/>
              <a:t>      &lt;/button&gt;</a:t>
            </a:r>
          </a:p>
          <a:p>
            <a:r>
              <a:rPr lang="en-US" b="1" dirty="0"/>
              <a:t>    &lt;/div&gt;</a:t>
            </a:r>
          </a:p>
          <a:p>
            <a:r>
              <a:rPr lang="en-US" b="1" dirty="0"/>
              <a:t>  );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2176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F71A-1827-42D5-AD1E-81CD2F60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to 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858EB-7519-42B0-966F-9D1F77AEB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make use of hooks in HW 3</a:t>
            </a:r>
          </a:p>
          <a:p>
            <a:endParaRPr lang="en-US" dirty="0"/>
          </a:p>
          <a:p>
            <a:r>
              <a:rPr lang="en-US" dirty="0"/>
              <a:t>Setting up functional components using Flux</a:t>
            </a:r>
          </a:p>
          <a:p>
            <a:pPr lvl="1"/>
            <a:r>
              <a:rPr lang="en-US" dirty="0"/>
              <a:t>state management strategy</a:t>
            </a:r>
          </a:p>
          <a:p>
            <a:pPr lvl="1"/>
            <a:r>
              <a:rPr lang="en-US" dirty="0"/>
              <a:t>pull data from database</a:t>
            </a:r>
          </a:p>
          <a:p>
            <a:pPr lvl="1"/>
            <a:r>
              <a:rPr lang="en-US" dirty="0"/>
              <a:t>subscribe to changes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In particular, </a:t>
            </a:r>
            <a:r>
              <a:rPr lang="en-US" dirty="0" err="1"/>
              <a:t>useEffect</a:t>
            </a:r>
            <a:r>
              <a:rPr lang="en-US" dirty="0"/>
              <a:t>, </a:t>
            </a:r>
            <a:r>
              <a:rPr lang="en-US" dirty="0" err="1"/>
              <a:t>useReducer</a:t>
            </a:r>
            <a:r>
              <a:rPr lang="en-US" dirty="0"/>
              <a:t>, and more</a:t>
            </a:r>
          </a:p>
        </p:txBody>
      </p:sp>
    </p:spTree>
    <p:extLst>
      <p:ext uri="{BB962C8B-B14F-4D97-AF65-F5344CB8AC3E}">
        <p14:creationId xmlns:p14="http://schemas.microsoft.com/office/powerpoint/2010/main" val="3418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CBDB-2F5F-47BB-899A-9FFEDBF7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Stateful apps are tricky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01474-BEED-42C4-9014-F853A950E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What’s the challenge?</a:t>
            </a:r>
          </a:p>
          <a:p>
            <a:pPr lvl="1"/>
            <a:r>
              <a:rPr lang="en-US" dirty="0"/>
              <a:t>how do all the components deal with the same “state”</a:t>
            </a:r>
          </a:p>
          <a:p>
            <a:endParaRPr lang="en-US" dirty="0"/>
          </a:p>
          <a:p>
            <a:r>
              <a:rPr lang="en-US" dirty="0"/>
              <a:t>Class-based way</a:t>
            </a:r>
          </a:p>
          <a:p>
            <a:pPr lvl="1"/>
            <a:r>
              <a:rPr lang="en-US" dirty="0"/>
              <a:t>store data state in App</a:t>
            </a:r>
          </a:p>
          <a:p>
            <a:pPr lvl="1"/>
            <a:r>
              <a:rPr lang="en-US" dirty="0"/>
              <a:t>pass down to components through props:</a:t>
            </a:r>
          </a:p>
          <a:p>
            <a:pPr lvl="2"/>
            <a:r>
              <a:rPr lang="en-US" dirty="0"/>
              <a:t>state data needed for display</a:t>
            </a:r>
          </a:p>
          <a:p>
            <a:pPr lvl="2"/>
            <a:r>
              <a:rPr lang="en-US" dirty="0"/>
              <a:t>callback functions needed to update state in App</a:t>
            </a:r>
          </a:p>
          <a:p>
            <a:pPr lvl="2"/>
            <a:r>
              <a:rPr lang="en-US" dirty="0"/>
              <a:t>this can get tedious and confusing</a:t>
            </a:r>
          </a:p>
          <a:p>
            <a:pPr lvl="1"/>
            <a:endParaRPr lang="en-US" dirty="0"/>
          </a:p>
          <a:p>
            <a:r>
              <a:rPr lang="en-US" dirty="0"/>
              <a:t>What about state for other components?</a:t>
            </a:r>
          </a:p>
          <a:p>
            <a:pPr lvl="1"/>
            <a:r>
              <a:rPr lang="en-US" dirty="0"/>
              <a:t>stores component state that doesn’t affect anything up the food chain</a:t>
            </a:r>
          </a:p>
        </p:txBody>
      </p:sp>
    </p:spTree>
    <p:extLst>
      <p:ext uri="{BB962C8B-B14F-4D97-AF65-F5344CB8AC3E}">
        <p14:creationId xmlns:p14="http://schemas.microsoft.com/office/powerpoint/2010/main" val="267530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8A87-B6C1-4228-A22B-312DBBA8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we want to be smart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5E982-77CE-4C9A-9A27-6EFD48D9B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want well-organized code</a:t>
            </a:r>
          </a:p>
          <a:p>
            <a:endParaRPr lang="en-US" dirty="0"/>
          </a:p>
          <a:p>
            <a:r>
              <a:rPr lang="en-US" dirty="0"/>
              <a:t>Mixing presentation and data management isn’t so good</a:t>
            </a:r>
          </a:p>
          <a:p>
            <a:endParaRPr lang="en-US" dirty="0"/>
          </a:p>
          <a:p>
            <a:r>
              <a:rPr lang="en-US" dirty="0"/>
              <a:t>Soon enough we’ll want to integrate:</a:t>
            </a:r>
          </a:p>
          <a:p>
            <a:pPr lvl="1"/>
            <a:r>
              <a:rPr lang="en-US" dirty="0"/>
              <a:t>back-end remote server</a:t>
            </a:r>
          </a:p>
          <a:p>
            <a:pPr lvl="1"/>
            <a:r>
              <a:rPr lang="en-US" dirty="0"/>
              <a:t>back-end database</a:t>
            </a:r>
          </a:p>
          <a:p>
            <a:pPr lvl="1"/>
            <a:r>
              <a:rPr lang="en-US" dirty="0"/>
              <a:t>together, the back-end API</a:t>
            </a:r>
          </a:p>
          <a:p>
            <a:endParaRPr lang="en-US" dirty="0"/>
          </a:p>
          <a:p>
            <a:r>
              <a:rPr lang="en-US" dirty="0"/>
              <a:t>We then have to be very careful managing state</a:t>
            </a:r>
          </a:p>
        </p:txBody>
      </p:sp>
    </p:spTree>
    <p:extLst>
      <p:ext uri="{BB962C8B-B14F-4D97-AF65-F5344CB8AC3E}">
        <p14:creationId xmlns:p14="http://schemas.microsoft.com/office/powerpoint/2010/main" val="109665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A286-B77F-4D98-BB61-D8F26CD9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what’s the plan?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0A729-3862-46D6-A1E1-A29414D44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learn about:</a:t>
            </a:r>
          </a:p>
          <a:p>
            <a:pPr lvl="1"/>
            <a:r>
              <a:rPr lang="en-US" dirty="0"/>
              <a:t>the React Component lifecycle</a:t>
            </a:r>
          </a:p>
          <a:p>
            <a:pPr lvl="1"/>
            <a:r>
              <a:rPr lang="en-US" dirty="0"/>
              <a:t>functional Components</a:t>
            </a:r>
          </a:p>
          <a:p>
            <a:pPr lvl="1"/>
            <a:r>
              <a:rPr lang="en-US" dirty="0"/>
              <a:t>React Context</a:t>
            </a:r>
          </a:p>
          <a:p>
            <a:pPr lvl="1"/>
            <a:r>
              <a:rPr lang="en-US" dirty="0"/>
              <a:t>React Hooks</a:t>
            </a:r>
          </a:p>
          <a:p>
            <a:endParaRPr lang="en-US" dirty="0"/>
          </a:p>
          <a:p>
            <a:r>
              <a:rPr lang="en-US" dirty="0"/>
              <a:t>Then what?</a:t>
            </a:r>
          </a:p>
          <a:p>
            <a:pPr lvl="1"/>
            <a:r>
              <a:rPr lang="en-US" dirty="0"/>
              <a:t>Databases with MongoDB and Mongoose</a:t>
            </a:r>
          </a:p>
          <a:p>
            <a:pPr lvl="1"/>
            <a:r>
              <a:rPr lang="en-US" dirty="0"/>
              <a:t>Query languages with </a:t>
            </a:r>
            <a:r>
              <a:rPr lang="en-US" dirty="0" err="1"/>
              <a:t>GraphQL</a:t>
            </a:r>
            <a:endParaRPr lang="en-US" dirty="0"/>
          </a:p>
          <a:p>
            <a:pPr lvl="1"/>
            <a:r>
              <a:rPr lang="en-US" dirty="0"/>
              <a:t>Back-end APIs with Express, AJAX, and Apollo</a:t>
            </a:r>
          </a:p>
        </p:txBody>
      </p:sp>
    </p:spTree>
    <p:extLst>
      <p:ext uri="{BB962C8B-B14F-4D97-AF65-F5344CB8AC3E}">
        <p14:creationId xmlns:p14="http://schemas.microsoft.com/office/powerpoint/2010/main" val="103268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883A-4FAF-415F-8BB9-E8FD2460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React Component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6EBA-9DF2-4503-B450-5E568245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that?</a:t>
            </a:r>
          </a:p>
          <a:p>
            <a:endParaRPr lang="en-US" dirty="0"/>
          </a:p>
          <a:p>
            <a:r>
              <a:rPr lang="en-US" dirty="0"/>
              <a:t>Helps us understand what happens when and in what order</a:t>
            </a:r>
          </a:p>
          <a:p>
            <a:endParaRPr lang="en-US" dirty="0"/>
          </a:p>
          <a:p>
            <a:r>
              <a:rPr lang="en-US" dirty="0"/>
              <a:t>What’s the Virtual DOM?</a:t>
            </a:r>
          </a:p>
          <a:p>
            <a:pPr lvl="1"/>
            <a:r>
              <a:rPr lang="en-US" dirty="0" err="1"/>
              <a:t>React’s</a:t>
            </a:r>
            <a:r>
              <a:rPr lang="en-US" dirty="0"/>
              <a:t> DOM</a:t>
            </a:r>
          </a:p>
          <a:p>
            <a:pPr lvl="1"/>
            <a:r>
              <a:rPr lang="en-US" dirty="0"/>
              <a:t>flowed to the real DOM by React</a:t>
            </a:r>
          </a:p>
          <a:p>
            <a:pPr lvl="1"/>
            <a:r>
              <a:rPr lang="en-US" dirty="0"/>
              <a:t>don’t mess with the real DOM in your code</a:t>
            </a:r>
          </a:p>
          <a:p>
            <a:pPr lvl="2"/>
            <a:r>
              <a:rPr lang="en-US" dirty="0"/>
              <a:t>i.e. no </a:t>
            </a:r>
            <a:r>
              <a:rPr lang="en-US" dirty="0" err="1"/>
              <a:t>document.anything</a:t>
            </a:r>
            <a:r>
              <a:rPr lang="en-US" dirty="0"/>
              <a:t>( ever</a:t>
            </a:r>
          </a:p>
        </p:txBody>
      </p:sp>
    </p:spTree>
    <p:extLst>
      <p:ext uri="{BB962C8B-B14F-4D97-AF65-F5344CB8AC3E}">
        <p14:creationId xmlns:p14="http://schemas.microsoft.com/office/powerpoint/2010/main" val="423741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EC43-691C-48CF-8711-BF9EF55C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React.Component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8FA50-48E4-417E-A24C-2ED56805B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component has:</a:t>
            </a:r>
          </a:p>
          <a:p>
            <a:pPr lvl="1"/>
            <a:r>
              <a:rPr lang="en-US" dirty="0"/>
              <a:t>state (do not modify directly, only via </a:t>
            </a:r>
            <a:r>
              <a:rPr lang="en-US" dirty="0" err="1"/>
              <a:t>setState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props (never modify at all)</a:t>
            </a:r>
          </a:p>
          <a:p>
            <a:endParaRPr lang="en-US" dirty="0"/>
          </a:p>
          <a:p>
            <a:r>
              <a:rPr lang="en-US" dirty="0"/>
              <a:t>Note that state changes flow to child components via props</a:t>
            </a:r>
          </a:p>
          <a:p>
            <a:endParaRPr lang="en-US" dirty="0"/>
          </a:p>
          <a:p>
            <a:r>
              <a:rPr lang="en-US" dirty="0"/>
              <a:t>props get passed via parent components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dirty="0"/>
              <a:t>&lt;Workspace</a:t>
            </a:r>
          </a:p>
          <a:p>
            <a:pPr marL="128016" lvl="1" indent="0">
              <a:buNone/>
            </a:pPr>
            <a:r>
              <a:rPr lang="en-US" dirty="0"/>
              <a:t>	</a:t>
            </a:r>
            <a:r>
              <a:rPr lang="en-US" dirty="0" err="1"/>
              <a:t>currentList</a:t>
            </a:r>
            <a:r>
              <a:rPr lang="en-US" dirty="0"/>
              <a:t>={</a:t>
            </a:r>
            <a:r>
              <a:rPr lang="en-US" dirty="0" err="1"/>
              <a:t>this.state.currentList</a:t>
            </a:r>
            <a:r>
              <a:rPr lang="en-US" dirty="0"/>
              <a:t>}</a:t>
            </a:r>
          </a:p>
          <a:p>
            <a:pPr marL="128016" lvl="1" indent="0">
              <a:buNone/>
            </a:pPr>
            <a:r>
              <a:rPr lang="en-US" dirty="0"/>
              <a:t>	</a:t>
            </a:r>
            <a:r>
              <a:rPr lang="en-US" dirty="0" err="1"/>
              <a:t>loadListCallback</a:t>
            </a:r>
            <a:r>
              <a:rPr lang="en-US" dirty="0"/>
              <a:t>={</a:t>
            </a:r>
            <a:r>
              <a:rPr lang="en-US" dirty="0" err="1"/>
              <a:t>this.loadList</a:t>
            </a:r>
            <a:r>
              <a:rPr lang="en-US" dirty="0"/>
              <a:t>} /&gt;</a:t>
            </a:r>
          </a:p>
        </p:txBody>
      </p:sp>
    </p:spTree>
    <p:extLst>
      <p:ext uri="{BB962C8B-B14F-4D97-AF65-F5344CB8AC3E}">
        <p14:creationId xmlns:p14="http://schemas.microsoft.com/office/powerpoint/2010/main" val="13356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3CF0-51AB-4FB6-A37F-9EA36C46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with class-based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AB9BC-CD9A-4B73-961F-D56D69EC7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// SETUP THE INITIAL STATE IN CONSTRUCTOR</a:t>
            </a:r>
          </a:p>
          <a:p>
            <a:pPr marL="0" indent="0">
              <a:buNone/>
            </a:pPr>
            <a:r>
              <a:rPr lang="en-US" dirty="0" err="1"/>
              <a:t>this.state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myArray</a:t>
            </a:r>
            <a:r>
              <a:rPr lang="en-US" dirty="0"/>
              <a:t> : [],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sessionData</a:t>
            </a:r>
            <a:r>
              <a:rPr lang="en-US" dirty="0"/>
              <a:t> : {</a:t>
            </a:r>
            <a:r>
              <a:rPr lang="en-US" dirty="0" err="1"/>
              <a:t>nextKey</a:t>
            </a:r>
            <a:r>
              <a:rPr lang="en-US" dirty="0"/>
              <a:t> : 0, counter : 0}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// LATER, CHANGE STATE TO EFFECT RESULTS IN COMPONENTS</a:t>
            </a:r>
          </a:p>
          <a:p>
            <a:pPr marL="0" indent="0">
              <a:buNone/>
            </a:pPr>
            <a:r>
              <a:rPr lang="en-US" dirty="0" err="1"/>
              <a:t>this.setState</a:t>
            </a:r>
            <a:r>
              <a:rPr lang="en-US" dirty="0"/>
              <a:t>(</a:t>
            </a:r>
            <a:r>
              <a:rPr lang="en-US" dirty="0" err="1"/>
              <a:t>prevState</a:t>
            </a:r>
            <a:r>
              <a:rPr lang="en-US" dirty="0"/>
              <a:t> =&gt; ({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currentList</a:t>
            </a:r>
            <a:r>
              <a:rPr lang="en-US" dirty="0"/>
              <a:t> : 	[…</a:t>
            </a:r>
            <a:r>
              <a:rPr lang="en-US" dirty="0" err="1"/>
              <a:t>prevState.myArray</a:t>
            </a:r>
            <a:r>
              <a:rPr lang="en-US" dirty="0"/>
              <a:t>, </a:t>
            </a:r>
            <a:r>
              <a:rPr lang="en-US" dirty="0" err="1"/>
              <a:t>newItem</a:t>
            </a:r>
            <a:r>
              <a:rPr lang="en-US" dirty="0"/>
              <a:t>],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sessionData</a:t>
            </a:r>
            <a:r>
              <a:rPr lang="en-US" dirty="0"/>
              <a:t>: { </a:t>
            </a:r>
            <a:r>
              <a:rPr lang="en-US" dirty="0" err="1"/>
              <a:t>nextKey</a:t>
            </a:r>
            <a:r>
              <a:rPr lang="en-US" dirty="0"/>
              <a:t>: prevState.nextKey+1, counter : </a:t>
            </a:r>
            <a:r>
              <a:rPr lang="en-US" dirty="0" err="1"/>
              <a:t>prevState.counter</a:t>
            </a:r>
            <a:r>
              <a:rPr lang="en-US" dirty="0"/>
              <a:t> + 1}</a:t>
            </a:r>
          </a:p>
          <a:p>
            <a:pPr marL="0" indent="0">
              <a:buNone/>
            </a:pPr>
            <a:r>
              <a:rPr lang="en-US" dirty="0"/>
              <a:t>}), () =&gt; {</a:t>
            </a:r>
          </a:p>
          <a:p>
            <a:pPr marL="0" indent="0">
              <a:buNone/>
            </a:pPr>
            <a:r>
              <a:rPr lang="en-US" dirty="0"/>
              <a:t>	// AFTER EFFECTS WOULD GO HERE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8225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11113</TotalTime>
  <Words>2316</Words>
  <Application>Microsoft Office PowerPoint</Application>
  <PresentationFormat>Widescreen</PresentationFormat>
  <Paragraphs>431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Consolas</vt:lpstr>
      <vt:lpstr>Tw Cen MT</vt:lpstr>
      <vt:lpstr>Tw Cen MT Condensed</vt:lpstr>
      <vt:lpstr>Wingdings 3</vt:lpstr>
      <vt:lpstr>Integral</vt:lpstr>
      <vt:lpstr>Cse 316 </vt:lpstr>
      <vt:lpstr>PowerPoint Presentation</vt:lpstr>
      <vt:lpstr>We have seen class-based React components</vt:lpstr>
      <vt:lpstr>Stateful apps are tricky</vt:lpstr>
      <vt:lpstr>But we want to be smart</vt:lpstr>
      <vt:lpstr>So what’s the plan?</vt:lpstr>
      <vt:lpstr>The React Component Lifecycle</vt:lpstr>
      <vt:lpstr>React.Component</vt:lpstr>
      <vt:lpstr>state with class-based components</vt:lpstr>
      <vt:lpstr>setState(newState, callback) and render()</vt:lpstr>
      <vt:lpstr>render()</vt:lpstr>
      <vt:lpstr>React Lifecycle</vt:lpstr>
      <vt:lpstr>Lifecycle Mounting Methods</vt:lpstr>
      <vt:lpstr>Lifecycle Updating Methods</vt:lpstr>
      <vt:lpstr>Lifecycle Unmounting Methods</vt:lpstr>
      <vt:lpstr>We have seen class-based components</vt:lpstr>
      <vt:lpstr>functional components</vt:lpstr>
      <vt:lpstr>Other components can use functional components</vt:lpstr>
      <vt:lpstr>functional components can access props</vt:lpstr>
      <vt:lpstr>Lifting state Up</vt:lpstr>
      <vt:lpstr>How to build a React application</vt:lpstr>
      <vt:lpstr>What’s tricky about using React?</vt:lpstr>
      <vt:lpstr>React Context</vt:lpstr>
      <vt:lpstr>So how does it work?</vt:lpstr>
      <vt:lpstr>Props Passing Example</vt:lpstr>
      <vt:lpstr>Using Context Instead</vt:lpstr>
      <vt:lpstr>context is made available throughout</vt:lpstr>
      <vt:lpstr>Class vs. Functional Consumers</vt:lpstr>
      <vt:lpstr>A component can consume multiple contexts</vt:lpstr>
      <vt:lpstr>And then there’s Hooks</vt:lpstr>
      <vt:lpstr>So what is a “hook”?</vt:lpstr>
      <vt:lpstr>Hooks are functions from the Hooks API</vt:lpstr>
      <vt:lpstr>useState</vt:lpstr>
      <vt:lpstr>React Hooks</vt:lpstr>
      <vt:lpstr>More to 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380 computer game programming</dc:title>
  <dc:creator>McKillaGorilla</dc:creator>
  <cp:lastModifiedBy>Richard</cp:lastModifiedBy>
  <cp:revision>131</cp:revision>
  <dcterms:created xsi:type="dcterms:W3CDTF">2019-01-07T19:50:56Z</dcterms:created>
  <dcterms:modified xsi:type="dcterms:W3CDTF">2021-09-21T01:55:47Z</dcterms:modified>
</cp:coreProperties>
</file>