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7" r:id="rId2"/>
    <p:sldId id="304" r:id="rId3"/>
    <p:sldId id="292" r:id="rId4"/>
    <p:sldId id="293" r:id="rId5"/>
    <p:sldId id="295" r:id="rId6"/>
    <p:sldId id="297" r:id="rId7"/>
    <p:sldId id="294" r:id="rId8"/>
    <p:sldId id="296" r:id="rId9"/>
    <p:sldId id="298" r:id="rId10"/>
    <p:sldId id="299" r:id="rId11"/>
    <p:sldId id="301" r:id="rId12"/>
    <p:sldId id="302" r:id="rId13"/>
    <p:sldId id="300" r:id="rId14"/>
    <p:sldId id="303" r:id="rId15"/>
    <p:sldId id="305" r:id="rId16"/>
    <p:sldId id="306" r:id="rId17"/>
    <p:sldId id="307" r:id="rId18"/>
    <p:sldId id="316" r:id="rId19"/>
    <p:sldId id="308" r:id="rId20"/>
    <p:sldId id="310" r:id="rId21"/>
    <p:sldId id="309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0986-B722-45FB-89DA-82E72A87FA9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6AB0-D5DF-482A-90F4-EFE46376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316</a:t>
            </a:r>
            <a:br>
              <a:rPr lang="en-US" dirty="0"/>
            </a:br>
            <a:r>
              <a:rPr lang="en-US" dirty="0"/>
              <a:t>Fundamentals of </a:t>
            </a:r>
            <a:br>
              <a:rPr lang="en-US" dirty="0"/>
            </a:br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11A-575E-4CBC-B7E6-4611E2E4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all we need is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B46E-AA9F-4621-8D1C-E3548823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2286000"/>
            <a:ext cx="10458975" cy="4023360"/>
          </a:xfrm>
        </p:spPr>
        <p:txBody>
          <a:bodyPr/>
          <a:lstStyle/>
          <a:p>
            <a:r>
              <a:rPr lang="en-US" sz="2800" dirty="0"/>
              <a:t>Front-End content</a:t>
            </a:r>
          </a:p>
          <a:p>
            <a:pPr lvl="1"/>
            <a:r>
              <a:rPr lang="en-US" sz="2400" dirty="0"/>
              <a:t>html (page structure)</a:t>
            </a:r>
          </a:p>
          <a:p>
            <a:pPr lvl="1"/>
            <a:r>
              <a:rPr lang="en-US" sz="2400" dirty="0" err="1"/>
              <a:t>css</a:t>
            </a:r>
            <a:r>
              <a:rPr lang="en-US" sz="2400" dirty="0"/>
              <a:t> (layout and style)</a:t>
            </a:r>
          </a:p>
          <a:p>
            <a:pPr lvl="1"/>
            <a:r>
              <a:rPr lang="en-US" sz="2400" dirty="0"/>
              <a:t>json (data)</a:t>
            </a:r>
          </a:p>
          <a:p>
            <a:pPr lvl="1"/>
            <a:r>
              <a:rPr lang="en-US" sz="2400" dirty="0"/>
              <a:t>Images &amp; multimedia</a:t>
            </a:r>
          </a:p>
          <a:p>
            <a:pPr lvl="1"/>
            <a:r>
              <a:rPr lang="en-US" sz="2400" dirty="0"/>
              <a:t>JavaScript (executable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1B185-C692-4BC0-960C-910949BC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1871428"/>
            <a:ext cx="5396917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1C38-86C6-401E-84EA-0E8D1CC7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97875"/>
            <a:ext cx="9720072" cy="726994"/>
          </a:xfrm>
        </p:spPr>
        <p:txBody>
          <a:bodyPr/>
          <a:lstStyle/>
          <a:p>
            <a:r>
              <a:rPr lang="en-US" dirty="0"/>
              <a:t>Web page requests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CEFD99-58FB-474E-8B67-034FBDCE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73117"/>
            <a:ext cx="1836518" cy="2252444"/>
          </a:xfrm>
          <a:ln>
            <a:solidFill>
              <a:schemeClr val="accent1"/>
            </a:solidFill>
          </a:ln>
        </p:spPr>
        <p:txBody>
          <a:bodyPr anchor="t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Browser App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21AE461-B270-478B-844A-7A576BB4BA4E}"/>
              </a:ext>
            </a:extLst>
          </p:cNvPr>
          <p:cNvSpPr/>
          <p:nvPr/>
        </p:nvSpPr>
        <p:spPr>
          <a:xfrm>
            <a:off x="4417417" y="1191841"/>
            <a:ext cx="3707934" cy="297809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1A358B-953E-4D19-8F9A-67419436C335}"/>
              </a:ext>
            </a:extLst>
          </p:cNvPr>
          <p:cNvSpPr txBox="1">
            <a:spLocks/>
          </p:cNvSpPr>
          <p:nvPr/>
        </p:nvSpPr>
        <p:spPr>
          <a:xfrm>
            <a:off x="9532832" y="1673117"/>
            <a:ext cx="1836518" cy="22524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6B7100-2B0F-4E2A-821D-DF935564E2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35291" y="2379631"/>
            <a:ext cx="14821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F9F1B2-09EB-4F8D-80A8-CF827EE9B6FC}"/>
              </a:ext>
            </a:extLst>
          </p:cNvPr>
          <p:cNvCxnSpPr>
            <a:cxnSpLocks/>
          </p:cNvCxnSpPr>
          <p:nvPr/>
        </p:nvCxnSpPr>
        <p:spPr>
          <a:xfrm>
            <a:off x="7770959" y="2457386"/>
            <a:ext cx="17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DED9C-82E3-4D78-A1B9-1BF14F333DF1}"/>
              </a:ext>
            </a:extLst>
          </p:cNvPr>
          <p:cNvSpPr txBox="1">
            <a:spLocks/>
          </p:cNvSpPr>
          <p:nvPr/>
        </p:nvSpPr>
        <p:spPr>
          <a:xfrm>
            <a:off x="2720772" y="1703204"/>
            <a:ext cx="1836518" cy="459711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request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C9A1D1-09D4-406A-9886-80E485E17AD2}"/>
              </a:ext>
            </a:extLst>
          </p:cNvPr>
          <p:cNvSpPr txBox="1">
            <a:spLocks/>
          </p:cNvSpPr>
          <p:nvPr/>
        </p:nvSpPr>
        <p:spPr>
          <a:xfrm>
            <a:off x="2841985" y="3217643"/>
            <a:ext cx="1836518" cy="3102659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.html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css</a:t>
            </a:r>
            <a:endParaRPr lang="en-US" dirty="0"/>
          </a:p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endParaRPr lang="en-US" dirty="0"/>
          </a:p>
          <a:p>
            <a:pPr algn="ctr"/>
            <a:r>
              <a:rPr lang="en-US" dirty="0"/>
              <a:t>.json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2897BB-D471-42C8-8DC3-52DA76BCE2FC}"/>
              </a:ext>
            </a:extLst>
          </p:cNvPr>
          <p:cNvSpPr txBox="1">
            <a:spLocks/>
          </p:cNvSpPr>
          <p:nvPr/>
        </p:nvSpPr>
        <p:spPr>
          <a:xfrm>
            <a:off x="7706344" y="1931079"/>
            <a:ext cx="1836518" cy="459711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request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E25DC8-A8EE-4E45-865D-7F4CDF1C35CA}"/>
              </a:ext>
            </a:extLst>
          </p:cNvPr>
          <p:cNvSpPr txBox="1">
            <a:spLocks/>
          </p:cNvSpPr>
          <p:nvPr/>
        </p:nvSpPr>
        <p:spPr>
          <a:xfrm>
            <a:off x="7733636" y="3217643"/>
            <a:ext cx="1836518" cy="3305509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.html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css</a:t>
            </a:r>
            <a:endParaRPr lang="en-US" dirty="0"/>
          </a:p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endParaRPr lang="en-US" dirty="0"/>
          </a:p>
          <a:p>
            <a:pPr algn="ctr"/>
            <a:r>
              <a:rPr lang="en-US" dirty="0"/>
              <a:t>.json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683A7-77C8-4A62-81DD-D0DBE62BE300}"/>
              </a:ext>
            </a:extLst>
          </p:cNvPr>
          <p:cNvCxnSpPr>
            <a:cxnSpLocks/>
          </p:cNvCxnSpPr>
          <p:nvPr/>
        </p:nvCxnSpPr>
        <p:spPr>
          <a:xfrm flipH="1" flipV="1">
            <a:off x="8079154" y="2970984"/>
            <a:ext cx="1463708" cy="9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339180-C828-40C7-868F-AB9E904BA97C}"/>
              </a:ext>
            </a:extLst>
          </p:cNvPr>
          <p:cNvCxnSpPr>
            <a:cxnSpLocks/>
          </p:cNvCxnSpPr>
          <p:nvPr/>
        </p:nvCxnSpPr>
        <p:spPr>
          <a:xfrm flipH="1" flipV="1">
            <a:off x="2889094" y="3149134"/>
            <a:ext cx="1574520" cy="9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C1D614-A6FB-4D65-8CF6-31288BBB03DF}"/>
              </a:ext>
            </a:extLst>
          </p:cNvPr>
          <p:cNvSpPr txBox="1">
            <a:spLocks/>
          </p:cNvSpPr>
          <p:nvPr/>
        </p:nvSpPr>
        <p:spPr>
          <a:xfrm>
            <a:off x="5230701" y="2339628"/>
            <a:ext cx="1836518" cy="459711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Internet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00F485-9EFA-42A6-A0CB-E2B940FC8A07}"/>
              </a:ext>
            </a:extLst>
          </p:cNvPr>
          <p:cNvSpPr txBox="1">
            <a:spLocks/>
          </p:cNvSpPr>
          <p:nvPr/>
        </p:nvSpPr>
        <p:spPr>
          <a:xfrm>
            <a:off x="516245" y="4912268"/>
            <a:ext cx="1836518" cy="1716186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What does the browser do with the response?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7BC789-1905-49CC-89F4-279E40AD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07" y="2780293"/>
            <a:ext cx="685099" cy="648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B660FB-1297-4D4F-90C1-B61D3FCC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722" y="2680887"/>
            <a:ext cx="832737" cy="8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53A-C045-49DB-923C-019EA9F3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D6F-8B86-4A48-ADEE-F23F4F3B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Browser data structure</a:t>
            </a:r>
          </a:p>
          <a:p>
            <a:endParaRPr lang="en-US" dirty="0"/>
          </a:p>
          <a:p>
            <a:r>
              <a:rPr lang="en-US" dirty="0"/>
              <a:t>What kind is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CB4EE-28F6-45AE-97B4-07B5122C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15" y="0"/>
            <a:ext cx="7694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4E6-89EB-4E32-AB58-6BA701B4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web applications need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90C4-BB3D-490C-9912-FE9CEC0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reate Data</a:t>
            </a:r>
          </a:p>
          <a:p>
            <a:r>
              <a:rPr lang="en-US" b="1" dirty="0"/>
              <a:t>R</a:t>
            </a:r>
            <a:r>
              <a:rPr lang="en-US" dirty="0"/>
              <a:t>etrieve/Read Data</a:t>
            </a:r>
          </a:p>
          <a:p>
            <a:r>
              <a:rPr lang="en-US" b="1" dirty="0"/>
              <a:t>U</a:t>
            </a:r>
            <a:r>
              <a:rPr lang="en-US" dirty="0"/>
              <a:t>pdate Data</a:t>
            </a:r>
          </a:p>
          <a:p>
            <a:r>
              <a:rPr lang="en-US" b="1" dirty="0"/>
              <a:t>D</a:t>
            </a:r>
            <a:r>
              <a:rPr lang="en-US" dirty="0"/>
              <a:t>elete Data</a:t>
            </a:r>
          </a:p>
          <a:p>
            <a:endParaRPr lang="en-US" dirty="0"/>
          </a:p>
          <a:p>
            <a:r>
              <a:rPr lang="en-US" dirty="0"/>
              <a:t>Requires back-end code (ex: </a:t>
            </a:r>
            <a:r>
              <a:rPr lang="en-US" dirty="0" err="1"/>
              <a:t>JavaEE</a:t>
            </a:r>
            <a:r>
              <a:rPr lang="en-US" dirty="0"/>
              <a:t>, JavaScript/Node.js, PHP, Python, etc.)</a:t>
            </a:r>
          </a:p>
          <a:p>
            <a:endParaRPr lang="en-US" dirty="0"/>
          </a:p>
          <a:p>
            <a:r>
              <a:rPr lang="en-US" dirty="0"/>
              <a:t>This greatly complicates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12078-1FC7-416A-91C0-0A8FF0EF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34" y="3230610"/>
            <a:ext cx="685099" cy="648707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05ABE171-01B2-480A-866C-2DEC4E7459CF}"/>
              </a:ext>
            </a:extLst>
          </p:cNvPr>
          <p:cNvSpPr/>
          <p:nvPr/>
        </p:nvSpPr>
        <p:spPr>
          <a:xfrm>
            <a:off x="5379021" y="2701796"/>
            <a:ext cx="1845664" cy="1738755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55675-7DE8-49D8-828C-224376898B9D}"/>
              </a:ext>
            </a:extLst>
          </p:cNvPr>
          <p:cNvSpPr txBox="1"/>
          <p:nvPr/>
        </p:nvSpPr>
        <p:spPr>
          <a:xfrm>
            <a:off x="7844433" y="2984215"/>
            <a:ext cx="905069" cy="1200329"/>
          </a:xfrm>
          <a:prstGeom prst="rect">
            <a:avLst/>
          </a:prstGeom>
          <a:noFill/>
          <a:ln w="31750" cap="rnd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B95C-FC61-4481-89B1-4037142AFA29}"/>
              </a:ext>
            </a:extLst>
          </p:cNvPr>
          <p:cNvSpPr txBox="1"/>
          <p:nvPr/>
        </p:nvSpPr>
        <p:spPr>
          <a:xfrm>
            <a:off x="9344810" y="2984215"/>
            <a:ext cx="1066666" cy="1200329"/>
          </a:xfrm>
          <a:prstGeom prst="rect">
            <a:avLst/>
          </a:prstGeom>
          <a:noFill/>
          <a:ln w="31750" cap="rnd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Back-End</a:t>
            </a:r>
          </a:p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2E2371E-8D3A-4D04-9B23-459993EB5705}"/>
              </a:ext>
            </a:extLst>
          </p:cNvPr>
          <p:cNvSpPr/>
          <p:nvPr/>
        </p:nvSpPr>
        <p:spPr>
          <a:xfrm>
            <a:off x="11000979" y="3069771"/>
            <a:ext cx="765110" cy="970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648BA-DF6A-47A6-8171-EC8CFC81E6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43933" y="3395286"/>
            <a:ext cx="835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AA4EAA-5C3E-46B0-B64F-AB3595328C17}"/>
              </a:ext>
            </a:extLst>
          </p:cNvPr>
          <p:cNvCxnSpPr>
            <a:cxnSpLocks/>
          </p:cNvCxnSpPr>
          <p:nvPr/>
        </p:nvCxnSpPr>
        <p:spPr>
          <a:xfrm>
            <a:off x="7224685" y="3395286"/>
            <a:ext cx="61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FF795-5B44-48E3-9874-380E0C90B089}"/>
              </a:ext>
            </a:extLst>
          </p:cNvPr>
          <p:cNvCxnSpPr>
            <a:cxnSpLocks/>
          </p:cNvCxnSpPr>
          <p:nvPr/>
        </p:nvCxnSpPr>
        <p:spPr>
          <a:xfrm>
            <a:off x="8832660" y="3395286"/>
            <a:ext cx="477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E9188-32BD-422E-A824-4150694127C5}"/>
              </a:ext>
            </a:extLst>
          </p:cNvPr>
          <p:cNvCxnSpPr>
            <a:cxnSpLocks/>
          </p:cNvCxnSpPr>
          <p:nvPr/>
        </p:nvCxnSpPr>
        <p:spPr>
          <a:xfrm>
            <a:off x="10467648" y="3416000"/>
            <a:ext cx="477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99593-9BF1-46FB-91D2-159A744DE3BD}"/>
              </a:ext>
            </a:extLst>
          </p:cNvPr>
          <p:cNvCxnSpPr>
            <a:cxnSpLocks/>
          </p:cNvCxnSpPr>
          <p:nvPr/>
        </p:nvCxnSpPr>
        <p:spPr>
          <a:xfrm flipH="1">
            <a:off x="10440305" y="3708359"/>
            <a:ext cx="504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949FE1-4D4E-4A81-BA57-4675553332FB}"/>
              </a:ext>
            </a:extLst>
          </p:cNvPr>
          <p:cNvCxnSpPr>
            <a:cxnSpLocks/>
          </p:cNvCxnSpPr>
          <p:nvPr/>
        </p:nvCxnSpPr>
        <p:spPr>
          <a:xfrm flipH="1">
            <a:off x="8805317" y="3708359"/>
            <a:ext cx="504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0E4BD8-65DA-4B37-A9B5-615835F13A53}"/>
              </a:ext>
            </a:extLst>
          </p:cNvPr>
          <p:cNvCxnSpPr>
            <a:cxnSpLocks/>
          </p:cNvCxnSpPr>
          <p:nvPr/>
        </p:nvCxnSpPr>
        <p:spPr>
          <a:xfrm flipH="1">
            <a:off x="7275762" y="3776783"/>
            <a:ext cx="5045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4FE2B5-68F7-43CD-BEC7-C827ECC6ABD7}"/>
              </a:ext>
            </a:extLst>
          </p:cNvPr>
          <p:cNvCxnSpPr>
            <a:cxnSpLocks/>
          </p:cNvCxnSpPr>
          <p:nvPr/>
        </p:nvCxnSpPr>
        <p:spPr>
          <a:xfrm flipH="1">
            <a:off x="4543933" y="3708359"/>
            <a:ext cx="835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39B5-AA49-4CA4-8C1A-065B1C24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44F3-3E13-401C-9D23-C3820635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0098"/>
            <a:ext cx="9720073" cy="43592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HTML</a:t>
            </a:r>
          </a:p>
          <a:p>
            <a:pPr lvl="1"/>
            <a:r>
              <a:rPr lang="en-US" sz="2400" dirty="0"/>
              <a:t>provides page structure</a:t>
            </a:r>
          </a:p>
          <a:p>
            <a:pPr lvl="1"/>
            <a:r>
              <a:rPr lang="en-US" sz="2400" dirty="0"/>
              <a:t>references other resources</a:t>
            </a:r>
          </a:p>
          <a:p>
            <a:pPr lvl="1"/>
            <a:r>
              <a:rPr lang="en-US" sz="2400" dirty="0"/>
              <a:t>can directly include page content</a:t>
            </a:r>
          </a:p>
          <a:p>
            <a:endParaRPr lang="en-US" dirty="0"/>
          </a:p>
          <a:p>
            <a:r>
              <a:rPr lang="en-US" sz="3600" dirty="0"/>
              <a:t>CSS</a:t>
            </a:r>
          </a:p>
          <a:p>
            <a:pPr lvl="1"/>
            <a:r>
              <a:rPr lang="en-US" sz="2400" dirty="0"/>
              <a:t>specifies custom page layout</a:t>
            </a:r>
          </a:p>
          <a:p>
            <a:pPr lvl="1"/>
            <a:r>
              <a:rPr lang="en-US" sz="2400" dirty="0"/>
              <a:t>specifies page style</a:t>
            </a:r>
          </a:p>
          <a:p>
            <a:pPr lvl="2"/>
            <a:r>
              <a:rPr lang="en-US" sz="2000" dirty="0"/>
              <a:t>fonts</a:t>
            </a:r>
          </a:p>
          <a:p>
            <a:pPr lvl="2"/>
            <a:r>
              <a:rPr lang="en-US" sz="2000" dirty="0"/>
              <a:t>colors</a:t>
            </a:r>
          </a:p>
          <a:p>
            <a:pPr lvl="2"/>
            <a:r>
              <a:rPr lang="en-US" sz="2000" dirty="0" err="1"/>
              <a:t>interactvity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E8E56-D099-449F-9AB5-2070EE62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48" y="193113"/>
            <a:ext cx="4631093" cy="378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EE1A0-9963-4B1E-B995-AA867A51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8" y="4423135"/>
            <a:ext cx="4511352" cy="22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C39D-2877-4D9A-B3C8-07CDB601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17839" cy="1499616"/>
          </a:xfrm>
        </p:spPr>
        <p:txBody>
          <a:bodyPr/>
          <a:lstStyle/>
          <a:p>
            <a:r>
              <a:rPr lang="en-US" cap="none" dirty="0" err="1"/>
              <a:t>HyperText</a:t>
            </a:r>
            <a:r>
              <a:rPr lang="en-US" cap="none" dirty="0"/>
              <a:t> Markup Language Basic Page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5092-7D89-42A1-9F72-3F644235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6082"/>
            <a:ext cx="9720073" cy="45160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&lt;title&gt;Window Title Bar Page Title&lt;/title&gt;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&lt;!-- META DATA AND FILES TO INCLUDE GO HERE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&lt;!-- VISIBLE WEB PAGE CONTENT GOES HERE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4869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4344-656D-4B8E-97BE-8E9C1CF4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we might reference in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00AD-E20A-4853-A4CA-00A5B0B5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2286000"/>
            <a:ext cx="1127138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CSS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 id="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/course_homepage_layout.css“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&lt;link id="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style_css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/sea_wolf.css"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dirty="0"/>
          </a:p>
          <a:p>
            <a:r>
              <a:rPr lang="en-US" sz="3200" b="1" dirty="0"/>
              <a:t>JavaScript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/jquery.min.js"&gt;&lt;/script&gt;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/PageBuilder.js"&gt;&lt;/script&gt;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2CA-9706-47B3-9B88-C9194AB5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for page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5D0-D83C-480B-B1FB-DE370364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Boxes for organizing sections</a:t>
            </a:r>
          </a:p>
          <a:p>
            <a:pPr lvl="1"/>
            <a:r>
              <a:rPr lang="en-US" dirty="0"/>
              <a:t>&lt;div&gt;</a:t>
            </a:r>
          </a:p>
          <a:p>
            <a:endParaRPr lang="en-US" dirty="0"/>
          </a:p>
          <a:p>
            <a:r>
              <a:rPr lang="en-US" dirty="0"/>
              <a:t>Sections for custom styling </a:t>
            </a:r>
            <a:r>
              <a:rPr lang="en-US" dirty="0" err="1"/>
              <a:t>inlined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&lt;span&gt;</a:t>
            </a:r>
          </a:p>
          <a:p>
            <a:endParaRPr lang="en-US" dirty="0"/>
          </a:p>
          <a:p>
            <a:r>
              <a:rPr lang="en-US" dirty="0"/>
              <a:t>Paragraphs &lt;p&gt;, Headers &lt;h&gt;-&lt;h6&gt;, Images &lt;</a:t>
            </a:r>
            <a:r>
              <a:rPr lang="en-US" dirty="0" err="1"/>
              <a:t>img</a:t>
            </a:r>
            <a:r>
              <a:rPr lang="en-US" dirty="0"/>
              <a:t>&gt;, Hyperlinks &lt;a&gt;, Tables &lt;table&gt;, Ordered Lists &lt;</a:t>
            </a:r>
            <a:r>
              <a:rPr lang="en-US" dirty="0" err="1"/>
              <a:t>ol</a:t>
            </a:r>
            <a:r>
              <a:rPr lang="en-US" dirty="0"/>
              <a:t>&gt;, Unordered Lists &lt;ul&gt;,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1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D114-6058-43B9-A323-14740C6C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can have “attributes”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7817-C7C4-4ED7-B3FD-9DD7BCED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elements have what attributes?</a:t>
            </a:r>
          </a:p>
          <a:p>
            <a:pPr lvl="1"/>
            <a:r>
              <a:rPr lang="en-US" dirty="0"/>
              <a:t>all have id, class, style and some others</a:t>
            </a:r>
          </a:p>
          <a:p>
            <a:pPr lvl="1"/>
            <a:r>
              <a:rPr lang="en-US" dirty="0"/>
              <a:t>some elements have their own attribute types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="http://www.cs.stonybrook.edu/~richard"&gt;Me&lt;/a&gt;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="./images/Me.png"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F47-58C3-47D5-BDF4-69EA6EF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get these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D5C1-5C3F-43D7-B844-0527784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807" y="2509933"/>
            <a:ext cx="5598368" cy="3584821"/>
          </a:xfrm>
        </p:spPr>
        <p:txBody>
          <a:bodyPr/>
          <a:lstStyle/>
          <a:p>
            <a:r>
              <a:rPr lang="en-US" dirty="0"/>
              <a:t>&lt;h3&gt;COURSE TOPICS&lt;/h3&gt;</a:t>
            </a:r>
          </a:p>
          <a:p>
            <a:r>
              <a:rPr lang="en-US" dirty="0"/>
              <a:t>&lt;ul&gt;</a:t>
            </a:r>
          </a:p>
          <a:p>
            <a:r>
              <a:rPr lang="en-US" dirty="0"/>
              <a:t> &lt;li&gt;Event-driven programming&lt;/li&gt;</a:t>
            </a:r>
          </a:p>
          <a:p>
            <a:r>
              <a:rPr lang="en-US" dirty="0"/>
              <a:t> &lt;li&gt;Information Management&lt;/li&gt;</a:t>
            </a:r>
          </a:p>
          <a:p>
            <a:r>
              <a:rPr lang="en-US" dirty="0"/>
              <a:t> &lt;li&gt;Program design&lt;/li&gt;</a:t>
            </a:r>
          </a:p>
          <a:p>
            <a:r>
              <a:rPr lang="en-US" dirty="0"/>
              <a:t> &lt;li&gt;Software Development Fundamentals&lt;/li&gt;</a:t>
            </a:r>
          </a:p>
          <a:p>
            <a:r>
              <a:rPr lang="en-US" dirty="0"/>
              <a:t>&lt;/ul&gt;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22D4-E8E0-4AF8-BF7E-02871D13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5" y="2836505"/>
            <a:ext cx="5848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2760-F6FB-4A95-AE77-B00C394C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1EB3-615C-451F-879A-686A0D6E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ready to write down terms</a:t>
            </a:r>
          </a:p>
          <a:p>
            <a:endParaRPr lang="en-US" dirty="0"/>
          </a:p>
          <a:p>
            <a:r>
              <a:rPr lang="en-US" dirty="0"/>
              <a:t>What terms?</a:t>
            </a:r>
          </a:p>
          <a:p>
            <a:endParaRPr lang="en-US" dirty="0"/>
          </a:p>
          <a:p>
            <a:r>
              <a:rPr lang="en-US" dirty="0"/>
              <a:t>Terms you are unfamiliar with</a:t>
            </a:r>
          </a:p>
          <a:p>
            <a:endParaRPr lang="en-US" dirty="0"/>
          </a:p>
          <a:p>
            <a:r>
              <a:rPr lang="en-US" dirty="0"/>
              <a:t>Write them down to look up later</a:t>
            </a:r>
          </a:p>
          <a:p>
            <a:endParaRPr lang="en-US" dirty="0"/>
          </a:p>
          <a:p>
            <a:r>
              <a:rPr lang="en-US" dirty="0"/>
              <a:t>Don’t be caught unfamiliar with a term twice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FADC6-A1D1-4BA9-B3FA-C3C33281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46" y="2653590"/>
            <a:ext cx="4406881" cy="17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3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F47-58C3-47D5-BDF4-69EA6EF8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14" y="593847"/>
            <a:ext cx="9720072" cy="1499616"/>
          </a:xfrm>
        </p:spPr>
        <p:txBody>
          <a:bodyPr/>
          <a:lstStyle/>
          <a:p>
            <a:r>
              <a:rPr lang="en-US" dirty="0"/>
              <a:t>How do we get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3F250-ED64-4A9E-A86D-ECF83002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4" y="3079102"/>
            <a:ext cx="5340026" cy="2435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BE6EF-3749-438E-947B-E553BAF2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61912"/>
            <a:ext cx="65341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F47-58C3-47D5-BDF4-69EA6EF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A377A-BC76-4485-9562-2A3BDE31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8" y="2492634"/>
            <a:ext cx="4305300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E8DB3-207C-4501-9D2A-D67F9C61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47" y="352425"/>
            <a:ext cx="47339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E5DF-EFDE-4A11-A366-35EDB87E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bottom row peach colored?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D31A-01DF-4728-A778-D0E8DB26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7" y="2034073"/>
            <a:ext cx="4305300" cy="4823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HTML:</a:t>
            </a:r>
          </a:p>
          <a:p>
            <a:r>
              <a:rPr lang="en-US" dirty="0"/>
              <a:t>&lt;tr </a:t>
            </a:r>
            <a:r>
              <a:rPr lang="en-US" dirty="0">
                <a:solidFill>
                  <a:srgbClr val="E19C1F"/>
                </a:solidFill>
              </a:rPr>
              <a:t>class="</a:t>
            </a:r>
            <a:r>
              <a:rPr lang="en-US" dirty="0" err="1">
                <a:solidFill>
                  <a:srgbClr val="E19C1F"/>
                </a:solidFill>
              </a:rPr>
              <a:t>grading_total</a:t>
            </a:r>
            <a:r>
              <a:rPr lang="en-US" dirty="0">
                <a:solidFill>
                  <a:srgbClr val="E19C1F"/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/>
              <a:t> &lt;td&gt;&lt;/td&gt;</a:t>
            </a:r>
          </a:p>
          <a:p>
            <a:r>
              <a:rPr lang="en-US" dirty="0"/>
              <a:t> &lt;td align="right"&gt;</a:t>
            </a:r>
          </a:p>
          <a:p>
            <a:r>
              <a:rPr lang="en-US" dirty="0"/>
              <a:t>  &lt;strong&gt;100 %&lt;/strong&gt;</a:t>
            </a:r>
          </a:p>
          <a:p>
            <a:r>
              <a:rPr lang="en-US" dirty="0"/>
              <a:t> &lt;/td&gt;</a:t>
            </a:r>
          </a:p>
          <a:p>
            <a:r>
              <a:rPr lang="en-US" dirty="0"/>
              <a:t>&lt;/tr&gt;</a:t>
            </a:r>
          </a:p>
          <a:p>
            <a:endParaRPr lang="en-US" dirty="0"/>
          </a:p>
          <a:p>
            <a:r>
              <a:rPr lang="en-US" dirty="0"/>
              <a:t>In CSS:</a:t>
            </a:r>
          </a:p>
          <a:p>
            <a:r>
              <a:rPr lang="en-US" dirty="0"/>
              <a:t>.</a:t>
            </a:r>
            <a:r>
              <a:rPr lang="en-US" dirty="0" err="1"/>
              <a:t>grading_total</a:t>
            </a:r>
            <a:r>
              <a:rPr lang="en-US" dirty="0"/>
              <a:t>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rgb</a:t>
            </a:r>
            <a:r>
              <a:rPr lang="en-US" dirty="0"/>
              <a:t>(255,190,150);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DEE71-8686-4F9A-94A2-43C25CFA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1335"/>
            <a:ext cx="4305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CAE-CD14-4BC7-86E1-75BA2F9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css</a:t>
            </a:r>
            <a:r>
              <a:rPr lang="en-US" dirty="0"/>
              <a:t>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95F3-5D95-4BA1-9098-54BE8031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01" y="2565918"/>
            <a:ext cx="9720073" cy="4023360"/>
          </a:xfrm>
        </p:spPr>
        <p:txBody>
          <a:bodyPr/>
          <a:lstStyle/>
          <a:p>
            <a:r>
              <a:rPr lang="en-US" dirty="0"/>
              <a:t>Positioning HTML elements</a:t>
            </a:r>
          </a:p>
          <a:p>
            <a:endParaRPr lang="en-US" dirty="0"/>
          </a:p>
          <a:p>
            <a:r>
              <a:rPr lang="en-US" dirty="0"/>
              <a:t>Stylizing HTML elements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i="1" dirty="0"/>
              <a:t>everything</a:t>
            </a:r>
            <a:r>
              <a:rPr lang="en-US" dirty="0"/>
              <a:t> is a box</a:t>
            </a:r>
          </a:p>
          <a:p>
            <a:endParaRPr lang="en-US" dirty="0"/>
          </a:p>
          <a:p>
            <a:r>
              <a:rPr lang="en-US" dirty="0"/>
              <a:t>First Priority: </a:t>
            </a:r>
            <a:r>
              <a:rPr lang="en-US" b="1" i="1" dirty="0"/>
              <a:t>Selecting</a:t>
            </a:r>
            <a:r>
              <a:rPr lang="en-US" dirty="0"/>
              <a:t> the necessary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D3A4-5D4E-49A7-A7CC-375D8952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82" y="470466"/>
            <a:ext cx="5396917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A14-753F-4875-A795-05D25BD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77306"/>
            <a:ext cx="9720072" cy="861029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b="1" i="1" dirty="0"/>
              <a:t>selecting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F9E7-A0EC-4D64-8343-99230EB8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16833"/>
            <a:ext cx="9720073" cy="4954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Mapping HTML boxes to CSS style</a:t>
            </a:r>
          </a:p>
          <a:p>
            <a:endParaRPr lang="en-US" dirty="0"/>
          </a:p>
          <a:p>
            <a:r>
              <a:rPr lang="en-US" dirty="0"/>
              <a:t>Map by Element: </a:t>
            </a:r>
          </a:p>
          <a:p>
            <a:pPr lvl="1"/>
            <a:r>
              <a:rPr lang="en-US" dirty="0"/>
              <a:t>HTML: &lt;p&gt;Red Paragraph&lt;/p&gt;</a:t>
            </a:r>
          </a:p>
          <a:p>
            <a:pPr lvl="1"/>
            <a:r>
              <a:rPr lang="en-US" dirty="0"/>
              <a:t>CSS: </a:t>
            </a:r>
            <a:r>
              <a:rPr lang="en-US" b="1" dirty="0"/>
              <a:t>p { background-color: </a:t>
            </a:r>
            <a:r>
              <a:rPr lang="en-US" b="1" dirty="0" err="1"/>
              <a:t>rgb</a:t>
            </a:r>
            <a:r>
              <a:rPr lang="en-US" b="1" dirty="0"/>
              <a:t>(255,140,140); }</a:t>
            </a:r>
          </a:p>
          <a:p>
            <a:endParaRPr lang="en-US" dirty="0"/>
          </a:p>
          <a:p>
            <a:r>
              <a:rPr lang="en-US" dirty="0"/>
              <a:t>Map by Class: </a:t>
            </a:r>
          </a:p>
          <a:p>
            <a:pPr lvl="1"/>
            <a:r>
              <a:rPr lang="en-US" dirty="0"/>
              <a:t>HTML: &lt;p class="</a:t>
            </a:r>
            <a:r>
              <a:rPr lang="en-US" dirty="0" err="1"/>
              <a:t>green_paragraph</a:t>
            </a:r>
            <a:r>
              <a:rPr lang="en-US" dirty="0"/>
              <a:t>“&gt;Green&lt;/p&gt;</a:t>
            </a:r>
          </a:p>
          <a:p>
            <a:pPr lvl="1"/>
            <a:r>
              <a:rPr lang="en-US" dirty="0"/>
              <a:t>CSS: </a:t>
            </a:r>
            <a:r>
              <a:rPr lang="en-US" b="1" dirty="0"/>
              <a:t>.</a:t>
            </a:r>
            <a:r>
              <a:rPr lang="en-US" b="1" dirty="0" err="1"/>
              <a:t>green_paragraph</a:t>
            </a:r>
            <a:r>
              <a:rPr lang="en-US" b="1" dirty="0"/>
              <a:t> { background-color: </a:t>
            </a:r>
            <a:r>
              <a:rPr lang="en-US" b="1" dirty="0" err="1"/>
              <a:t>rgb</a:t>
            </a:r>
            <a:r>
              <a:rPr lang="en-US" b="1" dirty="0"/>
              <a:t>(140, 255, 140); }</a:t>
            </a:r>
          </a:p>
          <a:p>
            <a:endParaRPr lang="en-US" dirty="0"/>
          </a:p>
          <a:p>
            <a:r>
              <a:rPr lang="en-US" dirty="0"/>
              <a:t>Map by Id:</a:t>
            </a:r>
          </a:p>
          <a:p>
            <a:pPr lvl="1"/>
            <a:r>
              <a:rPr lang="en-US" dirty="0"/>
              <a:t>HTML: &lt;p id="</a:t>
            </a:r>
            <a:r>
              <a:rPr lang="en-US" dirty="0" err="1"/>
              <a:t>blue_paragraph</a:t>
            </a:r>
            <a:r>
              <a:rPr lang="en-US" dirty="0"/>
              <a:t>"&gt;Blue&lt;/p&gt;</a:t>
            </a:r>
          </a:p>
          <a:p>
            <a:pPr lvl="1"/>
            <a:r>
              <a:rPr lang="en-US" dirty="0"/>
              <a:t>CSS: </a:t>
            </a:r>
            <a:r>
              <a:rPr lang="en-US" b="1" dirty="0"/>
              <a:t>#</a:t>
            </a:r>
            <a:r>
              <a:rPr lang="en-US" b="1" dirty="0" err="1"/>
              <a:t>blue_paragraph</a:t>
            </a:r>
            <a:r>
              <a:rPr lang="en-US" b="1" dirty="0"/>
              <a:t> { background-color: </a:t>
            </a:r>
            <a:r>
              <a:rPr lang="en-US" b="1" dirty="0" err="1"/>
              <a:t>rgb</a:t>
            </a:r>
            <a:r>
              <a:rPr lang="en-US" b="1" dirty="0"/>
              <a:t>(140, 140, 255);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5A1E-A241-44B6-BDCA-44E0C18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05" y="1716833"/>
            <a:ext cx="548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9027-01B1-4EFB-9F9D-81EA358E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AEF9-EF72-4E73-AB29-DBD5B737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these things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4142A-497E-4140-9882-707A302A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05" y="0"/>
            <a:ext cx="6844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5B75-3835-48F3-82FB-AF4E5466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positioning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62E1-2858-4A45-8009-549F4426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css</a:t>
            </a:r>
            <a:r>
              <a:rPr lang="en-US" sz="3600" dirty="0"/>
              <a:t> position property</a:t>
            </a:r>
          </a:p>
          <a:p>
            <a:pPr lvl="1"/>
            <a:r>
              <a:rPr lang="en-US" sz="2400" dirty="0"/>
              <a:t>static</a:t>
            </a:r>
          </a:p>
          <a:p>
            <a:pPr lvl="1"/>
            <a:r>
              <a:rPr lang="en-US" sz="2400" dirty="0"/>
              <a:t>relative</a:t>
            </a:r>
          </a:p>
          <a:p>
            <a:pPr lvl="1"/>
            <a:r>
              <a:rPr lang="en-US" sz="2400" dirty="0"/>
              <a:t>fixed</a:t>
            </a:r>
          </a:p>
          <a:p>
            <a:pPr lvl="1"/>
            <a:r>
              <a:rPr lang="en-US" sz="2400" dirty="0"/>
              <a:t>absolute</a:t>
            </a:r>
          </a:p>
          <a:p>
            <a:pPr lvl="1"/>
            <a:r>
              <a:rPr lang="en-US" sz="2400" dirty="0"/>
              <a:t>sticky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5D8B-1EAF-4ECE-8E57-81CD086E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943" y="74247"/>
            <a:ext cx="2891616" cy="67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5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A4F-26CF-4400-96AA-40C36679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7306"/>
            <a:ext cx="9720072" cy="1579486"/>
          </a:xfrm>
        </p:spPr>
        <p:txBody>
          <a:bodyPr>
            <a:normAutofit/>
          </a:bodyPr>
          <a:lstStyle/>
          <a:p>
            <a:r>
              <a:rPr lang="en-US" dirty="0"/>
              <a:t>Let’s take a look at some </a:t>
            </a:r>
            <a:r>
              <a:rPr lang="en-US" dirty="0" err="1"/>
              <a:t>css</a:t>
            </a:r>
            <a:r>
              <a:rPr lang="en-US" dirty="0"/>
              <a:t>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E05A6-EF05-412F-B5BA-DA0E445F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41" y="1856792"/>
            <a:ext cx="5396917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F356-2331-419F-A8D5-8CA6035A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89" y="277305"/>
            <a:ext cx="9720072" cy="291862"/>
          </a:xfrm>
        </p:spPr>
        <p:txBody>
          <a:bodyPr>
            <a:normAutofit fontScale="90000"/>
          </a:bodyPr>
          <a:lstStyle/>
          <a:p>
            <a:r>
              <a:rPr lang="en-US" dirty="0"/>
              <a:t>Everything is a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A19BB-93CB-475E-A5A7-84C548B4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88" y="872454"/>
            <a:ext cx="7713223" cy="58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560-9B5B-4008-B631-3AF51F82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56421"/>
            <a:ext cx="9720072" cy="833037"/>
          </a:xfrm>
        </p:spPr>
        <p:txBody>
          <a:bodyPr/>
          <a:lstStyle/>
          <a:p>
            <a:r>
              <a:rPr lang="en-US" dirty="0"/>
              <a:t>Alternate css3 layout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21CA-0C80-41B7-9CAD-742FEFA0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60320"/>
            <a:ext cx="9720073" cy="3749040"/>
          </a:xfrm>
        </p:spPr>
        <p:txBody>
          <a:bodyPr/>
          <a:lstStyle/>
          <a:p>
            <a:r>
              <a:rPr lang="en-US" dirty="0"/>
              <a:t>Flexbox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B6531-7BAD-4874-AEAF-FC2BA287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60" y="4297680"/>
            <a:ext cx="8743367" cy="2303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E3088-D0CC-455E-BF9E-A95AD1BF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60" y="1508873"/>
            <a:ext cx="9466877" cy="24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A5A8-CA8B-4D77-8E11-C07528C5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en-US" dirty="0"/>
              <a:t>Web users have high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E701-6FC6-45F6-A95E-187AC21A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93241"/>
            <a:ext cx="9720073" cy="5150840"/>
          </a:xfrm>
        </p:spPr>
        <p:txBody>
          <a:bodyPr>
            <a:normAutofit/>
          </a:bodyPr>
          <a:lstStyle/>
          <a:p>
            <a:r>
              <a:rPr lang="en-US" sz="3200" dirty="0"/>
              <a:t>Want apps that are:</a:t>
            </a:r>
          </a:p>
          <a:p>
            <a:pPr lvl="1"/>
            <a:r>
              <a:rPr lang="en-US" sz="2800" dirty="0"/>
              <a:t>fast</a:t>
            </a:r>
          </a:p>
          <a:p>
            <a:pPr lvl="1"/>
            <a:r>
              <a:rPr lang="en-US" sz="2800" dirty="0"/>
              <a:t>elegant</a:t>
            </a:r>
          </a:p>
          <a:p>
            <a:pPr lvl="1"/>
            <a:r>
              <a:rPr lang="en-US" sz="2800" dirty="0"/>
              <a:t>user friendly</a:t>
            </a:r>
          </a:p>
          <a:p>
            <a:pPr lvl="1"/>
            <a:r>
              <a:rPr lang="en-US" sz="2800" dirty="0"/>
              <a:t>dynamic</a:t>
            </a:r>
          </a:p>
          <a:p>
            <a:pPr lvl="1"/>
            <a:r>
              <a:rPr lang="en-US" sz="2800" dirty="0"/>
              <a:t>mobile</a:t>
            </a:r>
          </a:p>
          <a:p>
            <a:pPr lvl="1"/>
            <a:r>
              <a:rPr lang="en-US" sz="2800" dirty="0"/>
              <a:t>secure</a:t>
            </a:r>
          </a:p>
          <a:p>
            <a:pPr lvl="1"/>
            <a:r>
              <a:rPr lang="en-US" sz="2800" dirty="0"/>
              <a:t>social</a:t>
            </a:r>
          </a:p>
          <a:p>
            <a:pPr lvl="1"/>
            <a:r>
              <a:rPr lang="en-US" sz="2800" dirty="0"/>
              <a:t>cross-platform</a:t>
            </a:r>
          </a:p>
          <a:p>
            <a:pPr lvl="1"/>
            <a:r>
              <a:rPr lang="en-US" sz="2800" dirty="0"/>
              <a:t>solve customer pain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B6CB0-0A63-473E-9C59-0E1DFBED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42" y="1411546"/>
            <a:ext cx="5133678" cy="53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495F-8B1E-41C9-BCF8-E68AA31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59" y="98655"/>
            <a:ext cx="9720072" cy="983525"/>
          </a:xfrm>
        </p:spPr>
        <p:txBody>
          <a:bodyPr>
            <a:normAutofit/>
          </a:bodyPr>
          <a:lstStyle/>
          <a:p>
            <a:r>
              <a:rPr lang="en-US" sz="3200" dirty="0"/>
              <a:t>A brief history of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99EA7-0D29-4F7E-A146-48A4DB24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870" y="0"/>
            <a:ext cx="6162875" cy="6858000"/>
          </a:xfrm>
          <a:prstGeom prst="rect">
            <a:avLst/>
          </a:prstGeom>
        </p:spPr>
      </p:pic>
      <p:pic>
        <p:nvPicPr>
          <p:cNvPr id="4098" name="Picture 2" descr="Image result for first modem">
            <a:extLst>
              <a:ext uri="{FF2B5EF4-FFF2-40B4-BE49-F238E27FC236}">
                <a16:creationId xmlns:a16="http://schemas.microsoft.com/office/drawing/2014/main" id="{E159023C-F7E6-49E2-824A-36C1A416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4" y="2154180"/>
            <a:ext cx="4199914" cy="44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4841-6AA9-4F4C-8A34-456C479E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from 10,000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FFE5-6AA5-405B-B10F-2BD682B2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amalgamation of tech</a:t>
            </a:r>
          </a:p>
          <a:p>
            <a:endParaRPr lang="en-US" dirty="0"/>
          </a:p>
          <a:p>
            <a:r>
              <a:rPr lang="en-US" dirty="0"/>
              <a:t>Held together by standards</a:t>
            </a:r>
          </a:p>
          <a:p>
            <a:endParaRPr lang="en-US" dirty="0"/>
          </a:p>
          <a:p>
            <a:r>
              <a:rPr lang="en-US" dirty="0"/>
              <a:t>WWW, URL, URI, HTML, XHTML, XML, HTTP, HTTPS, TCP, IP, UDP, FTP, MIME, IMAP, DNS, JavaScript, CDN, ICANN, IANA, RSA, ICMP, LAN, WAN, POP3, WEP, WPA, LARP, LAIRE</a:t>
            </a:r>
          </a:p>
          <a:p>
            <a:endParaRPr lang="en-US" dirty="0"/>
          </a:p>
        </p:txBody>
      </p:sp>
      <p:pic>
        <p:nvPicPr>
          <p:cNvPr id="2050" name="Picture 2" descr="Image result for w3c">
            <a:extLst>
              <a:ext uri="{FF2B5EF4-FFF2-40B4-BE49-F238E27FC236}">
                <a16:creationId xmlns:a16="http://schemas.microsoft.com/office/drawing/2014/main" id="{280AF24A-87F3-42A0-BCFC-48BB6356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24" y="1670677"/>
            <a:ext cx="2885172" cy="19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ann">
            <a:extLst>
              <a:ext uri="{FF2B5EF4-FFF2-40B4-BE49-F238E27FC236}">
                <a16:creationId xmlns:a16="http://schemas.microsoft.com/office/drawing/2014/main" id="{A6C9E410-DDB3-44DC-849A-8C618794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06" y="1593908"/>
            <a:ext cx="2661504" cy="211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2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BB1E-A171-48BE-B7D6-0D1EDBCF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tech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A3DD-F658-4F57-BD6A-3BB27C6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33" y="2286000"/>
            <a:ext cx="4368568" cy="4023360"/>
          </a:xfrm>
        </p:spPr>
        <p:txBody>
          <a:bodyPr/>
          <a:lstStyle/>
          <a:p>
            <a:r>
              <a:rPr lang="en-US" dirty="0"/>
              <a:t>Early 1990s </a:t>
            </a:r>
          </a:p>
          <a:p>
            <a:pPr lvl="1"/>
            <a:r>
              <a:rPr lang="en-US" dirty="0"/>
              <a:t>1St – Flat HTML files, images, etc. </a:t>
            </a:r>
          </a:p>
          <a:p>
            <a:r>
              <a:rPr lang="en-US" dirty="0"/>
              <a:t>Mid 1990s </a:t>
            </a:r>
          </a:p>
          <a:p>
            <a:pPr lvl="1"/>
            <a:r>
              <a:rPr lang="en-US" dirty="0"/>
              <a:t>2nd – CGI, Perl, etc. </a:t>
            </a:r>
          </a:p>
          <a:p>
            <a:r>
              <a:rPr lang="en-US" dirty="0"/>
              <a:t>Late 1990s </a:t>
            </a:r>
          </a:p>
          <a:p>
            <a:pPr lvl="1"/>
            <a:r>
              <a:rPr lang="en-US" dirty="0"/>
              <a:t>3rd – Application Servers, Java, C#, etc. </a:t>
            </a:r>
          </a:p>
          <a:p>
            <a:r>
              <a:rPr lang="en-US" dirty="0"/>
              <a:t>Late 2000s+</a:t>
            </a:r>
          </a:p>
          <a:p>
            <a:pPr lvl="1"/>
            <a:r>
              <a:rPr lang="en-US" dirty="0"/>
              <a:t>4th – The Cloud, CDNs, AWS, Node,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3A4DC-7101-45E9-B0C1-F396C424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27" y="2170214"/>
            <a:ext cx="36957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0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5B09-8B4C-458A-991B-7319FC68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76" y="0"/>
            <a:ext cx="1016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A59-B550-4791-9A26-95A693CA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are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3495-85AF-4817-B4CD-EC48AD23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Web standards</a:t>
            </a:r>
          </a:p>
          <a:p>
            <a:pPr lvl="1"/>
            <a:r>
              <a:rPr lang="en-US" dirty="0"/>
              <a:t>URL, HTTP, HTML5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bad: complexity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Languages</a:t>
            </a:r>
          </a:p>
          <a:p>
            <a:pPr lvl="1"/>
            <a:r>
              <a:rPr lang="en-US" dirty="0"/>
              <a:t>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F2A65-3640-448C-A8AE-3FE9B04D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65" y="2084832"/>
            <a:ext cx="6885759" cy="45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B0EC-9C55-43C0-85C0-A053183A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78514" cy="1499616"/>
          </a:xfrm>
        </p:spPr>
        <p:txBody>
          <a:bodyPr/>
          <a:lstStyle/>
          <a:p>
            <a:r>
              <a:rPr lang="en-US" dirty="0"/>
              <a:t>Web architecture for flat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93FA-6BF5-433D-89B3-78744D92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on PC/Mobile using Browser</a:t>
            </a:r>
          </a:p>
          <a:p>
            <a:pPr lvl="1"/>
            <a:r>
              <a:rPr lang="en-US" dirty="0"/>
              <a:t>Requests URL</a:t>
            </a:r>
          </a:p>
          <a:p>
            <a:pPr lvl="1"/>
            <a:r>
              <a:rPr lang="en-US" dirty="0"/>
              <a:t>Host translated to IP by DNS</a:t>
            </a:r>
          </a:p>
          <a:p>
            <a:pPr lvl="1"/>
            <a:r>
              <a:rPr lang="en-US" dirty="0"/>
              <a:t>Browser sends http request to Web Server</a:t>
            </a:r>
          </a:p>
          <a:p>
            <a:endParaRPr lang="en-US" dirty="0"/>
          </a:p>
          <a:p>
            <a:r>
              <a:rPr lang="en-US" dirty="0"/>
              <a:t>Server is Waiting for requests</a:t>
            </a:r>
          </a:p>
          <a:p>
            <a:pPr lvl="1"/>
            <a:r>
              <a:rPr lang="en-US" dirty="0"/>
              <a:t>Server receives request</a:t>
            </a:r>
          </a:p>
          <a:p>
            <a:pPr lvl="1"/>
            <a:r>
              <a:rPr lang="en-US" dirty="0"/>
              <a:t>Server gets requested file and linked files and sends back as response </a:t>
            </a:r>
          </a:p>
          <a:p>
            <a:endParaRPr lang="en-US" dirty="0"/>
          </a:p>
        </p:txBody>
      </p:sp>
      <p:pic>
        <p:nvPicPr>
          <p:cNvPr id="5122" name="Picture 2" descr="Image result for client server architecture">
            <a:extLst>
              <a:ext uri="{FF2B5EF4-FFF2-40B4-BE49-F238E27FC236}">
                <a16:creationId xmlns:a16="http://schemas.microsoft.com/office/drawing/2014/main" id="{08F43D1D-E353-4611-B81A-41E035EA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48" y="1764695"/>
            <a:ext cx="4882729" cy="29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621</TotalTime>
  <Words>1009</Words>
  <Application>Microsoft Office PowerPoint</Application>
  <PresentationFormat>Widescreen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Tw Cen MT</vt:lpstr>
      <vt:lpstr>Tw Cen MT Condensed</vt:lpstr>
      <vt:lpstr>Wingdings 3</vt:lpstr>
      <vt:lpstr>Integral</vt:lpstr>
      <vt:lpstr>CSE 316 Fundamentals of  Software Development</vt:lpstr>
      <vt:lpstr>My advice to you</vt:lpstr>
      <vt:lpstr>Web users have high expectations</vt:lpstr>
      <vt:lpstr>A brief history of the internet</vt:lpstr>
      <vt:lpstr>The web from 10,000 feet</vt:lpstr>
      <vt:lpstr>www tech generations</vt:lpstr>
      <vt:lpstr>PowerPoint Presentation</vt:lpstr>
      <vt:lpstr>Web apps are complicated</vt:lpstr>
      <vt:lpstr>Web architecture for flat files</vt:lpstr>
      <vt:lpstr>Sometimes all we need is a web server</vt:lpstr>
      <vt:lpstr>Web page requests</vt:lpstr>
      <vt:lpstr>The DOM</vt:lpstr>
      <vt:lpstr>Crud web applications need more</vt:lpstr>
      <vt:lpstr>let’s start simple</vt:lpstr>
      <vt:lpstr>HyperText Markup Language Basic Page Structure</vt:lpstr>
      <vt:lpstr>Resources we might reference in head</vt:lpstr>
      <vt:lpstr>Html tags for page content</vt:lpstr>
      <vt:lpstr>Elements can have “attributes”</vt:lpstr>
      <vt:lpstr>How could we get these results?</vt:lpstr>
      <vt:lpstr>How do we get this?</vt:lpstr>
      <vt:lpstr>How do we get this?</vt:lpstr>
      <vt:lpstr>Why is the bottom row peach colored?</vt:lpstr>
      <vt:lpstr>What is css good for?</vt:lpstr>
      <vt:lpstr>What does selecting mean?</vt:lpstr>
      <vt:lpstr>Lots of style</vt:lpstr>
      <vt:lpstr>Css positioning is tricky</vt:lpstr>
      <vt:lpstr>Let’s take a look at some css layout</vt:lpstr>
      <vt:lpstr>Everything is a box</vt:lpstr>
      <vt:lpstr>Alternate css3 layout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McKillaGorilla</dc:creator>
  <cp:lastModifiedBy>Richard</cp:lastModifiedBy>
  <cp:revision>38</cp:revision>
  <dcterms:created xsi:type="dcterms:W3CDTF">2020-01-28T15:01:26Z</dcterms:created>
  <dcterms:modified xsi:type="dcterms:W3CDTF">2021-02-03T19:08:44Z</dcterms:modified>
</cp:coreProperties>
</file>