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89" r:id="rId2"/>
    <p:sldId id="291" r:id="rId3"/>
    <p:sldId id="341" r:id="rId4"/>
    <p:sldId id="294" r:id="rId5"/>
    <p:sldId id="344" r:id="rId6"/>
    <p:sldId id="333" r:id="rId7"/>
    <p:sldId id="295" r:id="rId8"/>
    <p:sldId id="334" r:id="rId9"/>
    <p:sldId id="337" r:id="rId10"/>
    <p:sldId id="342" r:id="rId11"/>
    <p:sldId id="345" r:id="rId12"/>
    <p:sldId id="343" r:id="rId13"/>
    <p:sldId id="303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0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pos="7401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orient="horz" pos="40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BC"/>
    <a:srgbClr val="5B9BD5"/>
    <a:srgbClr val="00338D"/>
    <a:srgbClr val="1D2A54"/>
    <a:srgbClr val="235E3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03" autoAdjust="0"/>
    <p:restoredTop sz="92381" autoAdjust="0"/>
  </p:normalViewPr>
  <p:slideViewPr>
    <p:cSldViewPr showGuides="1">
      <p:cViewPr>
        <p:scale>
          <a:sx n="125" d="100"/>
          <a:sy n="125" d="100"/>
        </p:scale>
        <p:origin x="90" y="-402"/>
      </p:cViewPr>
      <p:guideLst>
        <p:guide orient="horz" pos="1570"/>
        <p:guide pos="325"/>
        <p:guide pos="7401"/>
        <p:guide pos="3840"/>
        <p:guide orient="horz" pos="40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3246" y="102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은총 이" userId="09fc35547dede775" providerId="LiveId" clId="{A9B5F919-4991-41DE-A472-3D753EC731A7}"/>
    <pc:docChg chg="undo custSel modSld">
      <pc:chgData name="은총 이" userId="09fc35547dede775" providerId="LiveId" clId="{A9B5F919-4991-41DE-A472-3D753EC731A7}" dt="2024-06-25T00:29:57.953" v="166" actId="2711"/>
      <pc:docMkLst>
        <pc:docMk/>
      </pc:docMkLst>
      <pc:sldChg chg="addSp delSp modSp mod">
        <pc:chgData name="은총 이" userId="09fc35547dede775" providerId="LiveId" clId="{A9B5F919-4991-41DE-A472-3D753EC731A7}" dt="2024-06-25T00:29:41.447" v="162" actId="478"/>
        <pc:sldMkLst>
          <pc:docMk/>
          <pc:sldMk cId="2572801475" sldId="289"/>
        </pc:sldMkLst>
        <pc:spChg chg="mod">
          <ac:chgData name="은총 이" userId="09fc35547dede775" providerId="LiveId" clId="{A9B5F919-4991-41DE-A472-3D753EC731A7}" dt="2024-06-25T00:29:26.185" v="159" actId="2711"/>
          <ac:spMkLst>
            <pc:docMk/>
            <pc:sldMk cId="2572801475" sldId="289"/>
            <ac:spMk id="2" creationId="{EFFA678B-2EB1-169D-6EE4-F587EF397234}"/>
          </ac:spMkLst>
        </pc:spChg>
        <pc:spChg chg="mod">
          <ac:chgData name="은총 이" userId="09fc35547dede775" providerId="LiveId" clId="{A9B5F919-4991-41DE-A472-3D753EC731A7}" dt="2024-06-25T00:29:14.056" v="158" actId="2711"/>
          <ac:spMkLst>
            <pc:docMk/>
            <pc:sldMk cId="2572801475" sldId="289"/>
            <ac:spMk id="4" creationId="{A829A270-96EA-F97C-E5A6-A95390C1A2BA}"/>
          </ac:spMkLst>
        </pc:spChg>
        <pc:spChg chg="mod">
          <ac:chgData name="은총 이" userId="09fc35547dede775" providerId="LiveId" clId="{A9B5F919-4991-41DE-A472-3D753EC731A7}" dt="2024-06-25T00:28:50.477" v="156" actId="404"/>
          <ac:spMkLst>
            <pc:docMk/>
            <pc:sldMk cId="2572801475" sldId="289"/>
            <ac:spMk id="10" creationId="{A673C8D9-CE6D-AA17-08C5-62EEC7375D4E}"/>
          </ac:spMkLst>
        </pc:spChg>
        <pc:spChg chg="mod">
          <ac:chgData name="은총 이" userId="09fc35547dede775" providerId="LiveId" clId="{A9B5F919-4991-41DE-A472-3D753EC731A7}" dt="2024-06-25T00:29:29.762" v="160" actId="2711"/>
          <ac:spMkLst>
            <pc:docMk/>
            <pc:sldMk cId="2572801475" sldId="289"/>
            <ac:spMk id="80" creationId="{065ADEEF-A1EB-4A5E-B31D-2DD09939039D}"/>
          </ac:spMkLst>
        </pc:spChg>
        <pc:picChg chg="add del">
          <ac:chgData name="은총 이" userId="09fc35547dede775" providerId="LiveId" clId="{A9B5F919-4991-41DE-A472-3D753EC731A7}" dt="2024-06-25T00:29:41.447" v="162" actId="478"/>
          <ac:picMkLst>
            <pc:docMk/>
            <pc:sldMk cId="2572801475" sldId="289"/>
            <ac:picMk id="35" creationId="{0D726EA1-BE16-120A-6ADB-5C5AB1216ACF}"/>
          </ac:picMkLst>
        </pc:picChg>
      </pc:sldChg>
      <pc:sldChg chg="modSp mod">
        <pc:chgData name="은총 이" userId="09fc35547dede775" providerId="LiveId" clId="{A9B5F919-4991-41DE-A472-3D753EC731A7}" dt="2024-06-25T00:29:57.953" v="166" actId="2711"/>
        <pc:sldMkLst>
          <pc:docMk/>
          <pc:sldMk cId="3393930223" sldId="291"/>
        </pc:sldMkLst>
        <pc:spChg chg="mod">
          <ac:chgData name="은총 이" userId="09fc35547dede775" providerId="LiveId" clId="{A9B5F919-4991-41DE-A472-3D753EC731A7}" dt="2024-06-25T00:29:57.953" v="166" actId="2711"/>
          <ac:spMkLst>
            <pc:docMk/>
            <pc:sldMk cId="3393930223" sldId="291"/>
            <ac:spMk id="15" creationId="{34733C01-501E-BDB3-3FB4-8A1A6AFBB517}"/>
          </ac:spMkLst>
        </pc:spChg>
        <pc:spChg chg="mod">
          <ac:chgData name="은총 이" userId="09fc35547dede775" providerId="LiveId" clId="{A9B5F919-4991-41DE-A472-3D753EC731A7}" dt="2024-06-25T00:29:47.869" v="163" actId="14100"/>
          <ac:spMkLst>
            <pc:docMk/>
            <pc:sldMk cId="3393930223" sldId="291"/>
            <ac:spMk id="29" creationId="{5684A24D-EA77-472C-D9A2-BB6B189736F2}"/>
          </ac:spMkLst>
        </pc:spChg>
        <pc:picChg chg="mod">
          <ac:chgData name="은총 이" userId="09fc35547dede775" providerId="LiveId" clId="{A9B5F919-4991-41DE-A472-3D753EC731A7}" dt="2024-06-25T00:29:51.822" v="165" actId="1076"/>
          <ac:picMkLst>
            <pc:docMk/>
            <pc:sldMk cId="3393930223" sldId="291"/>
            <ac:picMk id="22" creationId="{DA74FF4B-66B3-60E4-0B66-EA525222454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964954-B38F-4578-94C6-C8E88EDFE59C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3FE73-7ADF-4335-B812-ED2D5D2ED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732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프로젝트 주제 및 선정 배경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기획의도 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스타벅스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커피브랜드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1)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커피브랜드 재무정보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등을 이용한 매장 수 비교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키워드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고객만족도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키워드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중심의 성공요인 분석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b="1" dirty="0" err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고객충성도에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미치는 영향 설명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2)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입지분석 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&gt; (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스타벅스 입지 선정 기준 파악 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or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다음 입지 분석을 할 것인가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?)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3)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추천모델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고객이 원하는 커피브랜드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키워드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 &gt;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매장 추천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평점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FFC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프로젝트 내용</a:t>
            </a:r>
            <a:r>
              <a: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: </a:t>
            </a:r>
            <a:r>
              <a: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스타벅스 매장 분석을 통한 성공요인 분석 및 추천모델 제시</a:t>
            </a:r>
            <a:endParaRPr lang="en-US" altLang="ko-KR" sz="12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FFC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활용 장비 및 재료 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프로젝트 구조 </a:t>
            </a:r>
            <a:r>
              <a: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활용방안 및 기대 효과 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endParaRPr lang="ko-KR" altLang="en-US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3FE73-7ADF-4335-B812-ED2D5D2ED89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68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프로젝트 주제 및 선정 배경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기획의도 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스타벅스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커피브랜드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1)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커피브랜드 재무정보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등을 이용한 매장 수 비교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키워드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고객만족도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키워드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중심의 성공요인 분석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b="1" dirty="0" err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고객충성도에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미치는 영향 설명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2)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입지분석 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&gt; (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스타벅스 입지 선정 기준 파악 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or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다음 입지 분석을 할 것인가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?)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3)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추천모델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고객이 원하는 커피브랜드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키워드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 &gt;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매장 추천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평점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FFC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프로젝트 내용</a:t>
            </a:r>
            <a:r>
              <a: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: </a:t>
            </a:r>
            <a:r>
              <a: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스타벅스 매장 분석을 통한 성공요인 분석 및 추천모델 제시</a:t>
            </a:r>
            <a:endParaRPr lang="en-US" altLang="ko-KR" sz="12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FFC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활용 장비 및 재료 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프로젝트 구조 </a:t>
            </a:r>
            <a:r>
              <a: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활용방안 및 기대 효과 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endParaRPr lang="ko-KR" altLang="en-US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3FE73-7ADF-4335-B812-ED2D5D2ED89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607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팀 역할 정하기</a:t>
            </a:r>
            <a:endParaRPr lang="en-US" altLang="ko-KR" dirty="0"/>
          </a:p>
          <a:p>
            <a:r>
              <a:rPr lang="ko-KR" altLang="en-US" dirty="0"/>
              <a:t>데이터 </a:t>
            </a:r>
            <a:r>
              <a:rPr lang="ko-KR" altLang="en-US" dirty="0" err="1"/>
              <a:t>크롤링</a:t>
            </a:r>
            <a:r>
              <a:rPr lang="en-US" altLang="ko-KR" dirty="0"/>
              <a:t>(</a:t>
            </a:r>
            <a:r>
              <a:rPr lang="ko-KR" altLang="en-US" dirty="0"/>
              <a:t>외부데이터 수집</a:t>
            </a:r>
            <a:r>
              <a:rPr lang="en-US" altLang="ko-KR" dirty="0"/>
              <a:t>) / </a:t>
            </a:r>
            <a:r>
              <a:rPr lang="ko-KR" altLang="en-US" dirty="0"/>
              <a:t>코딩</a:t>
            </a:r>
            <a:endParaRPr lang="en-US" altLang="ko-KR" dirty="0"/>
          </a:p>
          <a:p>
            <a:r>
              <a:rPr lang="ko-KR" altLang="en-US" dirty="0"/>
              <a:t>텍스트 마이닝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3FE73-7ADF-4335-B812-ED2D5D2ED89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651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우선 프로젝트를 진행하면서 사용된 기술 나열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&gt; </a:t>
            </a:r>
            <a:r>
              <a:rPr lang="ko-KR" altLang="en-US" dirty="0" err="1"/>
              <a:t>웹크롤링</a:t>
            </a:r>
            <a:r>
              <a:rPr lang="en-US" altLang="ko-KR" dirty="0"/>
              <a:t>(</a:t>
            </a:r>
            <a:r>
              <a:rPr lang="ko-KR" altLang="en-US" dirty="0"/>
              <a:t>스타벅스</a:t>
            </a:r>
            <a:r>
              <a:rPr lang="en-US" altLang="ko-KR" dirty="0"/>
              <a:t>/</a:t>
            </a:r>
            <a:r>
              <a:rPr lang="ko-KR" altLang="en-US" dirty="0" err="1"/>
              <a:t>이디야</a:t>
            </a:r>
            <a:r>
              <a:rPr lang="en-US" altLang="ko-KR" dirty="0"/>
              <a:t>/</a:t>
            </a:r>
            <a:r>
              <a:rPr lang="ko-KR" altLang="en-US" dirty="0" err="1"/>
              <a:t>커비빈홈페이지</a:t>
            </a:r>
            <a:r>
              <a:rPr lang="en-US" altLang="ko-KR" dirty="0"/>
              <a:t>,</a:t>
            </a:r>
            <a:r>
              <a:rPr lang="ko-KR" altLang="en-US" dirty="0"/>
              <a:t> 네이버</a:t>
            </a:r>
            <a:r>
              <a:rPr lang="en-US" altLang="ko-KR" dirty="0"/>
              <a:t>/</a:t>
            </a:r>
            <a:r>
              <a:rPr lang="ko-KR" altLang="en-US" dirty="0"/>
              <a:t>카카오</a:t>
            </a:r>
            <a:r>
              <a:rPr lang="en-US" altLang="ko-KR" dirty="0"/>
              <a:t>/</a:t>
            </a:r>
            <a:r>
              <a:rPr lang="ko-KR" altLang="en-US" dirty="0"/>
              <a:t>구글지도 </a:t>
            </a:r>
            <a:r>
              <a:rPr lang="en-US" altLang="ko-KR" dirty="0"/>
              <a:t>, API(   ), </a:t>
            </a:r>
            <a:r>
              <a:rPr lang="ko-KR" altLang="en-US" dirty="0" err="1"/>
              <a:t>텍스쳐마이닝</a:t>
            </a:r>
            <a:r>
              <a:rPr lang="en-US" altLang="ko-KR" dirty="0"/>
              <a:t>, </a:t>
            </a:r>
            <a:r>
              <a:rPr lang="ko-KR" altLang="en-US" dirty="0"/>
              <a:t>데이터분석</a:t>
            </a:r>
            <a:r>
              <a:rPr lang="en-US" altLang="ko-KR" dirty="0"/>
              <a:t>(</a:t>
            </a:r>
            <a:r>
              <a:rPr lang="ko-KR" altLang="en-US" dirty="0" err="1"/>
              <a:t>판다스</a:t>
            </a:r>
            <a:r>
              <a:rPr lang="en-US" altLang="ko-KR" dirty="0"/>
              <a:t>, DT </a:t>
            </a:r>
            <a:r>
              <a:rPr lang="ko-KR" altLang="en-US" dirty="0"/>
              <a:t>모델</a:t>
            </a:r>
            <a:r>
              <a:rPr lang="en-US" altLang="ko-KR" dirty="0"/>
              <a:t>), </a:t>
            </a:r>
            <a:r>
              <a:rPr lang="ko-KR" altLang="en-US" dirty="0"/>
              <a:t>업스테이지 </a:t>
            </a:r>
            <a:r>
              <a:rPr lang="en-US" altLang="ko-KR" dirty="0"/>
              <a:t>AI(GPT </a:t>
            </a:r>
            <a:r>
              <a:rPr lang="ko-KR" altLang="en-US" dirty="0"/>
              <a:t>모델</a:t>
            </a:r>
            <a:r>
              <a:rPr lang="en-US" altLang="ko-KR" dirty="0"/>
              <a:t>) </a:t>
            </a:r>
            <a:r>
              <a:rPr lang="ko-KR" altLang="en-US" dirty="0"/>
              <a:t>등등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3FE73-7ADF-4335-B812-ED2D5D2ED89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919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spc="-100" dirty="0">
                <a:solidFill>
                  <a:schemeClr val="accent1"/>
                </a:solidFill>
                <a:latin typeface="+mn-ea"/>
              </a:rPr>
              <a:t>예시에서는 아래와 같은 단계로 진행하였음</a:t>
            </a:r>
            <a:r>
              <a:rPr lang="en-US" altLang="ko-KR" sz="1200" b="1" spc="-100" dirty="0">
                <a:solidFill>
                  <a:schemeClr val="accent1"/>
                </a:solidFill>
                <a:latin typeface="+mn-ea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spc="-100" dirty="0">
                <a:solidFill>
                  <a:schemeClr val="accent1"/>
                </a:solidFill>
                <a:latin typeface="+mn-ea"/>
              </a:rPr>
              <a:t>①</a:t>
            </a:r>
            <a:r>
              <a:rPr lang="en-US" altLang="ko-KR" sz="12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200" b="1" spc="-100" dirty="0">
                <a:solidFill>
                  <a:schemeClr val="accent1"/>
                </a:solidFill>
                <a:latin typeface="+mn-ea"/>
              </a:rPr>
              <a:t>스타벅스 매장의 탐색적 분석</a:t>
            </a:r>
            <a:endParaRPr lang="en-US" altLang="ko-KR" sz="1200" b="1" spc="-100" dirty="0">
              <a:solidFill>
                <a:schemeClr val="accent1"/>
              </a:solidFill>
              <a:latin typeface="+mn-ea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spc="-100" dirty="0">
                <a:solidFill>
                  <a:schemeClr val="accent1"/>
                </a:solidFill>
                <a:latin typeface="+mn-ea"/>
              </a:rPr>
              <a:t>②</a:t>
            </a:r>
            <a:r>
              <a:rPr lang="en-US" altLang="ko-KR" sz="12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200" b="1" spc="-100" dirty="0">
                <a:solidFill>
                  <a:schemeClr val="accent1"/>
                </a:solidFill>
                <a:latin typeface="+mn-ea"/>
              </a:rPr>
              <a:t>모델 개요</a:t>
            </a:r>
            <a:endParaRPr lang="en-US" altLang="ko-KR" sz="1200" b="1" spc="-100" dirty="0">
              <a:solidFill>
                <a:schemeClr val="accent1"/>
              </a:solidFill>
              <a:latin typeface="+mn-ea"/>
            </a:endParaRPr>
          </a:p>
          <a:p>
            <a:pPr algn="l"/>
            <a:r>
              <a:rPr lang="ko-KR" altLang="en-US" sz="1200" b="1" spc="-100" dirty="0">
                <a:solidFill>
                  <a:schemeClr val="accent1"/>
                </a:solidFill>
                <a:latin typeface="+mn-ea"/>
              </a:rPr>
              <a:t>③</a:t>
            </a:r>
            <a:r>
              <a:rPr lang="en-US" altLang="ko-KR" sz="12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200" b="1" spc="-100" dirty="0">
                <a:solidFill>
                  <a:schemeClr val="accent1"/>
                </a:solidFill>
                <a:latin typeface="+mn-ea"/>
              </a:rPr>
              <a:t>모델 선정 및 분석</a:t>
            </a:r>
            <a:endParaRPr lang="en-US" altLang="ko-KR" sz="1200" b="1" spc="-100" dirty="0">
              <a:solidFill>
                <a:schemeClr val="accent1"/>
              </a:solidFill>
              <a:latin typeface="+mn-ea"/>
            </a:endParaRPr>
          </a:p>
          <a:p>
            <a:pPr algn="l"/>
            <a:r>
              <a:rPr lang="ko-KR" altLang="en-US" sz="1200" b="1" spc="-100" dirty="0">
                <a:solidFill>
                  <a:schemeClr val="accent1"/>
                </a:solidFill>
                <a:latin typeface="+mn-ea"/>
              </a:rPr>
              <a:t>④</a:t>
            </a:r>
            <a:r>
              <a:rPr lang="en-US" altLang="ko-KR" sz="12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200" b="1" spc="-100" dirty="0">
                <a:solidFill>
                  <a:schemeClr val="accent1"/>
                </a:solidFill>
                <a:latin typeface="+mn-ea"/>
              </a:rPr>
              <a:t>모델 평가 및 개선</a:t>
            </a:r>
          </a:p>
          <a:p>
            <a:r>
              <a:rPr lang="ko-KR" altLang="en-US" sz="1200" b="1" spc="-100" dirty="0">
                <a:solidFill>
                  <a:schemeClr val="accent1"/>
                </a:solidFill>
                <a:latin typeface="+mn-ea"/>
              </a:rPr>
              <a:t>⑤</a:t>
            </a:r>
            <a:r>
              <a:rPr lang="en-US" altLang="ko-KR" sz="12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200" b="1" spc="-100" dirty="0">
                <a:solidFill>
                  <a:schemeClr val="accent1"/>
                </a:solidFill>
                <a:latin typeface="+mn-ea"/>
              </a:rPr>
              <a:t>시연 동영상</a:t>
            </a:r>
            <a:endParaRPr lang="en-US" altLang="ko-KR" sz="1200" b="1" spc="-100" dirty="0">
              <a:solidFill>
                <a:schemeClr val="accent1"/>
              </a:solidFill>
              <a:latin typeface="+mn-ea"/>
            </a:endParaRPr>
          </a:p>
          <a:p>
            <a:endParaRPr lang="en-US" altLang="ko-KR" sz="1200" b="1" spc="-100" dirty="0">
              <a:solidFill>
                <a:schemeClr val="accent1"/>
              </a:solidFill>
              <a:latin typeface="+mn-ea"/>
            </a:endParaRPr>
          </a:p>
          <a:p>
            <a:r>
              <a:rPr lang="ko-KR" altLang="en-US" sz="1200" b="1" spc="-100" dirty="0">
                <a:solidFill>
                  <a:schemeClr val="accent1"/>
                </a:solidFill>
                <a:latin typeface="+mn-ea"/>
              </a:rPr>
              <a:t>다만</a:t>
            </a:r>
            <a:r>
              <a:rPr lang="en-US" altLang="ko-KR" sz="1200" b="1" spc="-100" dirty="0">
                <a:solidFill>
                  <a:schemeClr val="accent1"/>
                </a:solidFill>
                <a:latin typeface="+mn-ea"/>
              </a:rPr>
              <a:t>, </a:t>
            </a:r>
            <a:r>
              <a:rPr lang="ko-KR" altLang="en-US" sz="1200" b="1" spc="-100" dirty="0">
                <a:solidFill>
                  <a:schemeClr val="accent1"/>
                </a:solidFill>
                <a:latin typeface="+mn-ea"/>
              </a:rPr>
              <a:t>프로그램 개발은 아니므로</a:t>
            </a:r>
            <a:r>
              <a:rPr lang="en-US" altLang="ko-KR" sz="1200" b="1" spc="-100" dirty="0">
                <a:solidFill>
                  <a:schemeClr val="accent1"/>
                </a:solidFill>
                <a:latin typeface="+mn-ea"/>
              </a:rPr>
              <a:t>, </a:t>
            </a:r>
            <a:r>
              <a:rPr lang="ko-KR" altLang="en-US" sz="1200" b="1" spc="-100" dirty="0">
                <a:solidFill>
                  <a:schemeClr val="accent1"/>
                </a:solidFill>
                <a:latin typeface="+mn-ea"/>
              </a:rPr>
              <a:t>우리가 현재까지 배운 </a:t>
            </a:r>
            <a:r>
              <a:rPr lang="ko-KR" altLang="en-US" sz="1200" b="1" spc="-100" dirty="0" err="1">
                <a:solidFill>
                  <a:schemeClr val="accent1"/>
                </a:solidFill>
                <a:latin typeface="+mn-ea"/>
              </a:rPr>
              <a:t>웹크로링</a:t>
            </a:r>
            <a:r>
              <a:rPr lang="en-US" altLang="ko-KR" sz="1200" b="1" spc="-100" dirty="0">
                <a:solidFill>
                  <a:schemeClr val="accent1"/>
                </a:solidFill>
                <a:latin typeface="+mn-ea"/>
              </a:rPr>
              <a:t>, </a:t>
            </a:r>
            <a:r>
              <a:rPr lang="ko-KR" altLang="en-US" sz="1200" b="1" spc="-100" dirty="0">
                <a:solidFill>
                  <a:schemeClr val="accent1"/>
                </a:solidFill>
                <a:latin typeface="+mn-ea"/>
              </a:rPr>
              <a:t>데이터분석</a:t>
            </a:r>
            <a:r>
              <a:rPr lang="en-US" altLang="ko-KR" sz="1200" b="1" spc="-100" dirty="0">
                <a:solidFill>
                  <a:schemeClr val="accent1"/>
                </a:solidFill>
                <a:latin typeface="+mn-ea"/>
              </a:rPr>
              <a:t>(</a:t>
            </a:r>
            <a:r>
              <a:rPr lang="ko-KR" altLang="en-US" sz="1200" b="1" spc="-100" dirty="0" err="1">
                <a:solidFill>
                  <a:schemeClr val="accent1"/>
                </a:solidFill>
                <a:latin typeface="+mn-ea"/>
              </a:rPr>
              <a:t>판다스</a:t>
            </a:r>
            <a:r>
              <a:rPr lang="en-US" altLang="ko-KR" sz="1200" b="1" spc="-100" dirty="0">
                <a:solidFill>
                  <a:schemeClr val="accent1"/>
                </a:solidFill>
                <a:latin typeface="+mn-ea"/>
              </a:rPr>
              <a:t>, DT </a:t>
            </a:r>
            <a:r>
              <a:rPr lang="ko-KR" altLang="en-US" sz="1200" b="1" spc="-100" dirty="0">
                <a:solidFill>
                  <a:schemeClr val="accent1"/>
                </a:solidFill>
                <a:latin typeface="+mn-ea"/>
              </a:rPr>
              <a:t>모형 등</a:t>
            </a:r>
            <a:r>
              <a:rPr lang="en-US" altLang="ko-KR" sz="1200" b="1" spc="-100" dirty="0">
                <a:solidFill>
                  <a:schemeClr val="accent1"/>
                </a:solidFill>
                <a:latin typeface="+mn-ea"/>
              </a:rPr>
              <a:t>), </a:t>
            </a:r>
            <a:r>
              <a:rPr lang="ko-KR" altLang="en-US" sz="1200" b="1" spc="-100" dirty="0">
                <a:solidFill>
                  <a:schemeClr val="accent1"/>
                </a:solidFill>
                <a:latin typeface="+mn-ea"/>
              </a:rPr>
              <a:t>시각화</a:t>
            </a:r>
            <a:r>
              <a:rPr lang="en-US" altLang="ko-KR" sz="1200" b="1" spc="-100" dirty="0">
                <a:solidFill>
                  <a:schemeClr val="accent1"/>
                </a:solidFill>
                <a:latin typeface="+mn-ea"/>
              </a:rPr>
              <a:t>, </a:t>
            </a:r>
            <a:r>
              <a:rPr lang="ko-KR" altLang="en-US" sz="1200" b="1" spc="-100" dirty="0">
                <a:solidFill>
                  <a:schemeClr val="accent1"/>
                </a:solidFill>
                <a:latin typeface="+mn-ea"/>
              </a:rPr>
              <a:t>공공데이터수집</a:t>
            </a:r>
            <a:r>
              <a:rPr lang="en-US" altLang="ko-KR" sz="1200" b="1" spc="-100" dirty="0">
                <a:solidFill>
                  <a:schemeClr val="accent1"/>
                </a:solidFill>
                <a:latin typeface="+mn-ea"/>
              </a:rPr>
              <a:t>(API), </a:t>
            </a:r>
            <a:r>
              <a:rPr lang="ko-KR" altLang="en-US" sz="1200" b="1" spc="-100" dirty="0" err="1">
                <a:solidFill>
                  <a:schemeClr val="accent1"/>
                </a:solidFill>
                <a:latin typeface="+mn-ea"/>
              </a:rPr>
              <a:t>텍스쳐마이닝</a:t>
            </a:r>
            <a:r>
              <a:rPr lang="en-US" altLang="ko-KR" sz="12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200" b="1" spc="-100" dirty="0">
                <a:solidFill>
                  <a:schemeClr val="accent1"/>
                </a:solidFill>
                <a:latin typeface="+mn-ea"/>
              </a:rPr>
              <a:t>위주로 집중할 </a:t>
            </a:r>
            <a:r>
              <a:rPr lang="ko-KR" altLang="en-US" sz="1200" b="1" spc="-100" dirty="0" err="1">
                <a:solidFill>
                  <a:schemeClr val="accent1"/>
                </a:solidFill>
                <a:latin typeface="+mn-ea"/>
              </a:rPr>
              <a:t>필요있음</a:t>
            </a:r>
            <a:r>
              <a:rPr lang="en-US" altLang="ko-KR" sz="1200" b="1" spc="-100" dirty="0">
                <a:solidFill>
                  <a:schemeClr val="accent1"/>
                </a:solidFill>
                <a:latin typeface="+mn-ea"/>
              </a:rPr>
              <a:t>.</a:t>
            </a:r>
          </a:p>
          <a:p>
            <a:r>
              <a:rPr lang="ko-KR" altLang="en-US" sz="1200" b="1" spc="-100" dirty="0">
                <a:solidFill>
                  <a:schemeClr val="accent1"/>
                </a:solidFill>
                <a:latin typeface="+mn-ea"/>
              </a:rPr>
              <a:t>추가로 필요하다고 적용한 기술적인 부분도 기술 필요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3FE73-7ADF-4335-B812-ED2D5D2ED89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122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spc="-100" dirty="0">
                <a:solidFill>
                  <a:schemeClr val="accent1"/>
                </a:solidFill>
                <a:latin typeface="+mn-ea"/>
              </a:rPr>
              <a:t>예시에서는 아래와 같은 단계로 진행하였음</a:t>
            </a:r>
            <a:r>
              <a:rPr lang="en-US" altLang="ko-KR" sz="1200" b="1" spc="-100" dirty="0">
                <a:solidFill>
                  <a:schemeClr val="accent1"/>
                </a:solidFill>
                <a:latin typeface="+mn-ea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spc="-100" dirty="0">
                <a:solidFill>
                  <a:schemeClr val="accent1"/>
                </a:solidFill>
                <a:latin typeface="+mn-ea"/>
              </a:rPr>
              <a:t>①</a:t>
            </a:r>
            <a:r>
              <a:rPr lang="en-US" altLang="ko-KR" sz="12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200" b="1" spc="-100" dirty="0">
                <a:solidFill>
                  <a:schemeClr val="accent1"/>
                </a:solidFill>
                <a:latin typeface="+mn-ea"/>
              </a:rPr>
              <a:t>스타벅스 매장의 탐색적 분석</a:t>
            </a:r>
            <a:endParaRPr lang="en-US" altLang="ko-KR" sz="1200" b="1" spc="-100" dirty="0">
              <a:solidFill>
                <a:schemeClr val="accent1"/>
              </a:solidFill>
              <a:latin typeface="+mn-ea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spc="-100" dirty="0">
                <a:solidFill>
                  <a:schemeClr val="accent1"/>
                </a:solidFill>
                <a:latin typeface="+mn-ea"/>
              </a:rPr>
              <a:t>②</a:t>
            </a:r>
            <a:r>
              <a:rPr lang="en-US" altLang="ko-KR" sz="12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200" b="1" spc="-100" dirty="0">
                <a:solidFill>
                  <a:schemeClr val="accent1"/>
                </a:solidFill>
                <a:latin typeface="+mn-ea"/>
              </a:rPr>
              <a:t>모델 개요</a:t>
            </a:r>
            <a:endParaRPr lang="en-US" altLang="ko-KR" sz="1200" b="1" spc="-100" dirty="0">
              <a:solidFill>
                <a:schemeClr val="accent1"/>
              </a:solidFill>
              <a:latin typeface="+mn-ea"/>
            </a:endParaRPr>
          </a:p>
          <a:p>
            <a:pPr algn="l"/>
            <a:r>
              <a:rPr lang="ko-KR" altLang="en-US" sz="1200" b="1" spc="-100" dirty="0">
                <a:solidFill>
                  <a:schemeClr val="accent1"/>
                </a:solidFill>
                <a:latin typeface="+mn-ea"/>
              </a:rPr>
              <a:t>③</a:t>
            </a:r>
            <a:r>
              <a:rPr lang="en-US" altLang="ko-KR" sz="12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200" b="1" spc="-100" dirty="0">
                <a:solidFill>
                  <a:schemeClr val="accent1"/>
                </a:solidFill>
                <a:latin typeface="+mn-ea"/>
              </a:rPr>
              <a:t>모델 선정 및 분석</a:t>
            </a:r>
            <a:endParaRPr lang="en-US" altLang="ko-KR" sz="1200" b="1" spc="-100" dirty="0">
              <a:solidFill>
                <a:schemeClr val="accent1"/>
              </a:solidFill>
              <a:latin typeface="+mn-ea"/>
            </a:endParaRPr>
          </a:p>
          <a:p>
            <a:pPr algn="l"/>
            <a:r>
              <a:rPr lang="ko-KR" altLang="en-US" sz="1200" b="1" spc="-100" dirty="0">
                <a:solidFill>
                  <a:schemeClr val="accent1"/>
                </a:solidFill>
                <a:latin typeface="+mn-ea"/>
              </a:rPr>
              <a:t>④</a:t>
            </a:r>
            <a:r>
              <a:rPr lang="en-US" altLang="ko-KR" sz="12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200" b="1" spc="-100" dirty="0">
                <a:solidFill>
                  <a:schemeClr val="accent1"/>
                </a:solidFill>
                <a:latin typeface="+mn-ea"/>
              </a:rPr>
              <a:t>모델 평가 및 개선</a:t>
            </a:r>
          </a:p>
          <a:p>
            <a:r>
              <a:rPr lang="ko-KR" altLang="en-US" sz="1200" b="1" spc="-100" dirty="0">
                <a:solidFill>
                  <a:schemeClr val="accent1"/>
                </a:solidFill>
                <a:latin typeface="+mn-ea"/>
              </a:rPr>
              <a:t>⑤</a:t>
            </a:r>
            <a:r>
              <a:rPr lang="en-US" altLang="ko-KR" sz="12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200" b="1" spc="-100" dirty="0">
                <a:solidFill>
                  <a:schemeClr val="accent1"/>
                </a:solidFill>
                <a:latin typeface="+mn-ea"/>
              </a:rPr>
              <a:t>시연 동영상</a:t>
            </a:r>
            <a:endParaRPr lang="en-US" altLang="ko-KR" sz="1200" b="1" spc="-100" dirty="0">
              <a:solidFill>
                <a:schemeClr val="accent1"/>
              </a:solidFill>
              <a:latin typeface="+mn-ea"/>
            </a:endParaRPr>
          </a:p>
          <a:p>
            <a:endParaRPr lang="en-US" altLang="ko-KR" sz="1200" b="1" spc="-100" dirty="0">
              <a:solidFill>
                <a:schemeClr val="accent1"/>
              </a:solidFill>
              <a:latin typeface="+mn-ea"/>
            </a:endParaRPr>
          </a:p>
          <a:p>
            <a:r>
              <a:rPr lang="ko-KR" altLang="en-US" sz="1200" b="1" spc="-100" dirty="0">
                <a:solidFill>
                  <a:schemeClr val="accent1"/>
                </a:solidFill>
                <a:latin typeface="+mn-ea"/>
              </a:rPr>
              <a:t>다만</a:t>
            </a:r>
            <a:r>
              <a:rPr lang="en-US" altLang="ko-KR" sz="1200" b="1" spc="-100" dirty="0">
                <a:solidFill>
                  <a:schemeClr val="accent1"/>
                </a:solidFill>
                <a:latin typeface="+mn-ea"/>
              </a:rPr>
              <a:t>, </a:t>
            </a:r>
            <a:r>
              <a:rPr lang="ko-KR" altLang="en-US" sz="1200" b="1" spc="-100" dirty="0">
                <a:solidFill>
                  <a:schemeClr val="accent1"/>
                </a:solidFill>
                <a:latin typeface="+mn-ea"/>
              </a:rPr>
              <a:t>프로그램 개발은 아니므로</a:t>
            </a:r>
            <a:r>
              <a:rPr lang="en-US" altLang="ko-KR" sz="1200" b="1" spc="-100" dirty="0">
                <a:solidFill>
                  <a:schemeClr val="accent1"/>
                </a:solidFill>
                <a:latin typeface="+mn-ea"/>
              </a:rPr>
              <a:t>, </a:t>
            </a:r>
            <a:r>
              <a:rPr lang="ko-KR" altLang="en-US" sz="1200" b="1" spc="-100" dirty="0">
                <a:solidFill>
                  <a:schemeClr val="accent1"/>
                </a:solidFill>
                <a:latin typeface="+mn-ea"/>
              </a:rPr>
              <a:t>우리가 현재까지 배운 </a:t>
            </a:r>
            <a:r>
              <a:rPr lang="ko-KR" altLang="en-US" sz="1200" b="1" spc="-100" dirty="0" err="1">
                <a:solidFill>
                  <a:schemeClr val="accent1"/>
                </a:solidFill>
                <a:latin typeface="+mn-ea"/>
              </a:rPr>
              <a:t>웹크로링</a:t>
            </a:r>
            <a:r>
              <a:rPr lang="en-US" altLang="ko-KR" sz="1200" b="1" spc="-100" dirty="0">
                <a:solidFill>
                  <a:schemeClr val="accent1"/>
                </a:solidFill>
                <a:latin typeface="+mn-ea"/>
              </a:rPr>
              <a:t>, </a:t>
            </a:r>
            <a:r>
              <a:rPr lang="ko-KR" altLang="en-US" sz="1200" b="1" spc="-100" dirty="0">
                <a:solidFill>
                  <a:schemeClr val="accent1"/>
                </a:solidFill>
                <a:latin typeface="+mn-ea"/>
              </a:rPr>
              <a:t>데이터분석</a:t>
            </a:r>
            <a:r>
              <a:rPr lang="en-US" altLang="ko-KR" sz="1200" b="1" spc="-100" dirty="0">
                <a:solidFill>
                  <a:schemeClr val="accent1"/>
                </a:solidFill>
                <a:latin typeface="+mn-ea"/>
              </a:rPr>
              <a:t>(</a:t>
            </a:r>
            <a:r>
              <a:rPr lang="ko-KR" altLang="en-US" sz="1200" b="1" spc="-100" dirty="0" err="1">
                <a:solidFill>
                  <a:schemeClr val="accent1"/>
                </a:solidFill>
                <a:latin typeface="+mn-ea"/>
              </a:rPr>
              <a:t>판다스</a:t>
            </a:r>
            <a:r>
              <a:rPr lang="en-US" altLang="ko-KR" sz="1200" b="1" spc="-100" dirty="0">
                <a:solidFill>
                  <a:schemeClr val="accent1"/>
                </a:solidFill>
                <a:latin typeface="+mn-ea"/>
              </a:rPr>
              <a:t>, DT </a:t>
            </a:r>
            <a:r>
              <a:rPr lang="ko-KR" altLang="en-US" sz="1200" b="1" spc="-100" dirty="0">
                <a:solidFill>
                  <a:schemeClr val="accent1"/>
                </a:solidFill>
                <a:latin typeface="+mn-ea"/>
              </a:rPr>
              <a:t>모형 등</a:t>
            </a:r>
            <a:r>
              <a:rPr lang="en-US" altLang="ko-KR" sz="1200" b="1" spc="-100" dirty="0">
                <a:solidFill>
                  <a:schemeClr val="accent1"/>
                </a:solidFill>
                <a:latin typeface="+mn-ea"/>
              </a:rPr>
              <a:t>), </a:t>
            </a:r>
            <a:r>
              <a:rPr lang="ko-KR" altLang="en-US" sz="1200" b="1" spc="-100" dirty="0">
                <a:solidFill>
                  <a:schemeClr val="accent1"/>
                </a:solidFill>
                <a:latin typeface="+mn-ea"/>
              </a:rPr>
              <a:t>시각화</a:t>
            </a:r>
            <a:r>
              <a:rPr lang="en-US" altLang="ko-KR" sz="1200" b="1" spc="-100" dirty="0">
                <a:solidFill>
                  <a:schemeClr val="accent1"/>
                </a:solidFill>
                <a:latin typeface="+mn-ea"/>
              </a:rPr>
              <a:t>, </a:t>
            </a:r>
            <a:r>
              <a:rPr lang="ko-KR" altLang="en-US" sz="1200" b="1" spc="-100" dirty="0">
                <a:solidFill>
                  <a:schemeClr val="accent1"/>
                </a:solidFill>
                <a:latin typeface="+mn-ea"/>
              </a:rPr>
              <a:t>공공데이터수집</a:t>
            </a:r>
            <a:r>
              <a:rPr lang="en-US" altLang="ko-KR" sz="1200" b="1" spc="-100" dirty="0">
                <a:solidFill>
                  <a:schemeClr val="accent1"/>
                </a:solidFill>
                <a:latin typeface="+mn-ea"/>
              </a:rPr>
              <a:t>(API), </a:t>
            </a:r>
            <a:r>
              <a:rPr lang="ko-KR" altLang="en-US" sz="1200" b="1" spc="-100" dirty="0" err="1">
                <a:solidFill>
                  <a:schemeClr val="accent1"/>
                </a:solidFill>
                <a:latin typeface="+mn-ea"/>
              </a:rPr>
              <a:t>텍스쳐마이닝</a:t>
            </a:r>
            <a:r>
              <a:rPr lang="en-US" altLang="ko-KR" sz="12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200" b="1" spc="-100" dirty="0">
                <a:solidFill>
                  <a:schemeClr val="accent1"/>
                </a:solidFill>
                <a:latin typeface="+mn-ea"/>
              </a:rPr>
              <a:t>위주로 집중할 </a:t>
            </a:r>
            <a:r>
              <a:rPr lang="ko-KR" altLang="en-US" sz="1200" b="1" spc="-100" dirty="0" err="1">
                <a:solidFill>
                  <a:schemeClr val="accent1"/>
                </a:solidFill>
                <a:latin typeface="+mn-ea"/>
              </a:rPr>
              <a:t>필요있음</a:t>
            </a:r>
            <a:r>
              <a:rPr lang="en-US" altLang="ko-KR" sz="1200" b="1" spc="-100" dirty="0">
                <a:solidFill>
                  <a:schemeClr val="accent1"/>
                </a:solidFill>
                <a:latin typeface="+mn-ea"/>
              </a:rPr>
              <a:t>.</a:t>
            </a:r>
          </a:p>
          <a:p>
            <a:r>
              <a:rPr lang="ko-KR" altLang="en-US" sz="1200" b="1" spc="-100" dirty="0">
                <a:solidFill>
                  <a:schemeClr val="accent1"/>
                </a:solidFill>
                <a:latin typeface="+mn-ea"/>
              </a:rPr>
              <a:t>추가로 필요하다고 적용한 기술적인 부분도 기술 필요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3FE73-7ADF-4335-B812-ED2D5D2ED89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466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spc="-100" dirty="0">
                <a:solidFill>
                  <a:schemeClr val="accent1"/>
                </a:solidFill>
                <a:latin typeface="+mn-ea"/>
              </a:rPr>
              <a:t>예시에서는 아래와 같은 단계로 진행하였음</a:t>
            </a:r>
            <a:r>
              <a:rPr lang="en-US" altLang="ko-KR" sz="1200" b="1" spc="-100" dirty="0">
                <a:solidFill>
                  <a:schemeClr val="accent1"/>
                </a:solidFill>
                <a:latin typeface="+mn-ea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spc="-100" dirty="0">
                <a:solidFill>
                  <a:schemeClr val="accent1"/>
                </a:solidFill>
                <a:latin typeface="+mn-ea"/>
              </a:rPr>
              <a:t>①</a:t>
            </a:r>
            <a:r>
              <a:rPr lang="en-US" altLang="ko-KR" sz="12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200" b="1" spc="-100" dirty="0">
                <a:solidFill>
                  <a:schemeClr val="accent1"/>
                </a:solidFill>
                <a:latin typeface="+mn-ea"/>
              </a:rPr>
              <a:t>스타벅스 매장의 탐색적 분석</a:t>
            </a:r>
            <a:endParaRPr lang="en-US" altLang="ko-KR" sz="1200" b="1" spc="-100" dirty="0">
              <a:solidFill>
                <a:schemeClr val="accent1"/>
              </a:solidFill>
              <a:latin typeface="+mn-ea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spc="-100" dirty="0">
                <a:solidFill>
                  <a:schemeClr val="accent1"/>
                </a:solidFill>
                <a:latin typeface="+mn-ea"/>
              </a:rPr>
              <a:t>②</a:t>
            </a:r>
            <a:r>
              <a:rPr lang="en-US" altLang="ko-KR" sz="12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200" b="1" spc="-100" dirty="0">
                <a:solidFill>
                  <a:schemeClr val="accent1"/>
                </a:solidFill>
                <a:latin typeface="+mn-ea"/>
              </a:rPr>
              <a:t>모델 개요</a:t>
            </a:r>
            <a:endParaRPr lang="en-US" altLang="ko-KR" sz="1200" b="1" spc="-100" dirty="0">
              <a:solidFill>
                <a:schemeClr val="accent1"/>
              </a:solidFill>
              <a:latin typeface="+mn-ea"/>
            </a:endParaRPr>
          </a:p>
          <a:p>
            <a:pPr algn="l"/>
            <a:r>
              <a:rPr lang="ko-KR" altLang="en-US" sz="1200" b="1" spc="-100" dirty="0">
                <a:solidFill>
                  <a:schemeClr val="accent1"/>
                </a:solidFill>
                <a:latin typeface="+mn-ea"/>
              </a:rPr>
              <a:t>③</a:t>
            </a:r>
            <a:r>
              <a:rPr lang="en-US" altLang="ko-KR" sz="12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200" b="1" spc="-100" dirty="0">
                <a:solidFill>
                  <a:schemeClr val="accent1"/>
                </a:solidFill>
                <a:latin typeface="+mn-ea"/>
              </a:rPr>
              <a:t>모델 선정 및 분석</a:t>
            </a:r>
            <a:endParaRPr lang="en-US" altLang="ko-KR" sz="1200" b="1" spc="-100" dirty="0">
              <a:solidFill>
                <a:schemeClr val="accent1"/>
              </a:solidFill>
              <a:latin typeface="+mn-ea"/>
            </a:endParaRPr>
          </a:p>
          <a:p>
            <a:pPr algn="l"/>
            <a:r>
              <a:rPr lang="ko-KR" altLang="en-US" sz="1200" b="1" spc="-100" dirty="0">
                <a:solidFill>
                  <a:schemeClr val="accent1"/>
                </a:solidFill>
                <a:latin typeface="+mn-ea"/>
              </a:rPr>
              <a:t>④</a:t>
            </a:r>
            <a:r>
              <a:rPr lang="en-US" altLang="ko-KR" sz="12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200" b="1" spc="-100" dirty="0">
                <a:solidFill>
                  <a:schemeClr val="accent1"/>
                </a:solidFill>
                <a:latin typeface="+mn-ea"/>
              </a:rPr>
              <a:t>모델 평가 및 개선</a:t>
            </a:r>
          </a:p>
          <a:p>
            <a:r>
              <a:rPr lang="ko-KR" altLang="en-US" sz="1200" b="1" spc="-100" dirty="0">
                <a:solidFill>
                  <a:schemeClr val="accent1"/>
                </a:solidFill>
                <a:latin typeface="+mn-ea"/>
              </a:rPr>
              <a:t>⑤</a:t>
            </a:r>
            <a:r>
              <a:rPr lang="en-US" altLang="ko-KR" sz="12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200" b="1" spc="-100" dirty="0">
                <a:solidFill>
                  <a:schemeClr val="accent1"/>
                </a:solidFill>
                <a:latin typeface="+mn-ea"/>
              </a:rPr>
              <a:t>시연 동영상</a:t>
            </a:r>
            <a:endParaRPr lang="en-US" altLang="ko-KR" sz="1200" b="1" spc="-100" dirty="0">
              <a:solidFill>
                <a:schemeClr val="accent1"/>
              </a:solidFill>
              <a:latin typeface="+mn-ea"/>
            </a:endParaRPr>
          </a:p>
          <a:p>
            <a:endParaRPr lang="en-US" altLang="ko-KR" sz="1200" b="1" spc="-100" dirty="0">
              <a:solidFill>
                <a:schemeClr val="accent1"/>
              </a:solidFill>
              <a:latin typeface="+mn-ea"/>
            </a:endParaRPr>
          </a:p>
          <a:p>
            <a:r>
              <a:rPr lang="ko-KR" altLang="en-US" sz="1200" b="1" spc="-100" dirty="0">
                <a:solidFill>
                  <a:schemeClr val="accent1"/>
                </a:solidFill>
                <a:latin typeface="+mn-ea"/>
              </a:rPr>
              <a:t>다만</a:t>
            </a:r>
            <a:r>
              <a:rPr lang="en-US" altLang="ko-KR" sz="1200" b="1" spc="-100" dirty="0">
                <a:solidFill>
                  <a:schemeClr val="accent1"/>
                </a:solidFill>
                <a:latin typeface="+mn-ea"/>
              </a:rPr>
              <a:t>, </a:t>
            </a:r>
            <a:r>
              <a:rPr lang="ko-KR" altLang="en-US" sz="1200" b="1" spc="-100" dirty="0">
                <a:solidFill>
                  <a:schemeClr val="accent1"/>
                </a:solidFill>
                <a:latin typeface="+mn-ea"/>
              </a:rPr>
              <a:t>프로그램 개발은 아니므로</a:t>
            </a:r>
            <a:r>
              <a:rPr lang="en-US" altLang="ko-KR" sz="1200" b="1" spc="-100" dirty="0">
                <a:solidFill>
                  <a:schemeClr val="accent1"/>
                </a:solidFill>
                <a:latin typeface="+mn-ea"/>
              </a:rPr>
              <a:t>, </a:t>
            </a:r>
            <a:r>
              <a:rPr lang="ko-KR" altLang="en-US" sz="1200" b="1" spc="-100" dirty="0">
                <a:solidFill>
                  <a:schemeClr val="accent1"/>
                </a:solidFill>
                <a:latin typeface="+mn-ea"/>
              </a:rPr>
              <a:t>우리가 현재까지 배운 </a:t>
            </a:r>
            <a:r>
              <a:rPr lang="ko-KR" altLang="en-US" sz="1200" b="1" spc="-100" dirty="0" err="1">
                <a:solidFill>
                  <a:schemeClr val="accent1"/>
                </a:solidFill>
                <a:latin typeface="+mn-ea"/>
              </a:rPr>
              <a:t>웹크로링</a:t>
            </a:r>
            <a:r>
              <a:rPr lang="en-US" altLang="ko-KR" sz="1200" b="1" spc="-100" dirty="0">
                <a:solidFill>
                  <a:schemeClr val="accent1"/>
                </a:solidFill>
                <a:latin typeface="+mn-ea"/>
              </a:rPr>
              <a:t>, </a:t>
            </a:r>
            <a:r>
              <a:rPr lang="ko-KR" altLang="en-US" sz="1200" b="1" spc="-100" dirty="0">
                <a:solidFill>
                  <a:schemeClr val="accent1"/>
                </a:solidFill>
                <a:latin typeface="+mn-ea"/>
              </a:rPr>
              <a:t>데이터분석</a:t>
            </a:r>
            <a:r>
              <a:rPr lang="en-US" altLang="ko-KR" sz="1200" b="1" spc="-100" dirty="0">
                <a:solidFill>
                  <a:schemeClr val="accent1"/>
                </a:solidFill>
                <a:latin typeface="+mn-ea"/>
              </a:rPr>
              <a:t>(</a:t>
            </a:r>
            <a:r>
              <a:rPr lang="ko-KR" altLang="en-US" sz="1200" b="1" spc="-100" dirty="0" err="1">
                <a:solidFill>
                  <a:schemeClr val="accent1"/>
                </a:solidFill>
                <a:latin typeface="+mn-ea"/>
              </a:rPr>
              <a:t>판다스</a:t>
            </a:r>
            <a:r>
              <a:rPr lang="en-US" altLang="ko-KR" sz="1200" b="1" spc="-100" dirty="0">
                <a:solidFill>
                  <a:schemeClr val="accent1"/>
                </a:solidFill>
                <a:latin typeface="+mn-ea"/>
              </a:rPr>
              <a:t>, DT </a:t>
            </a:r>
            <a:r>
              <a:rPr lang="ko-KR" altLang="en-US" sz="1200" b="1" spc="-100" dirty="0">
                <a:solidFill>
                  <a:schemeClr val="accent1"/>
                </a:solidFill>
                <a:latin typeface="+mn-ea"/>
              </a:rPr>
              <a:t>모형 등</a:t>
            </a:r>
            <a:r>
              <a:rPr lang="en-US" altLang="ko-KR" sz="1200" b="1" spc="-100" dirty="0">
                <a:solidFill>
                  <a:schemeClr val="accent1"/>
                </a:solidFill>
                <a:latin typeface="+mn-ea"/>
              </a:rPr>
              <a:t>), </a:t>
            </a:r>
            <a:r>
              <a:rPr lang="ko-KR" altLang="en-US" sz="1200" b="1" spc="-100" dirty="0">
                <a:solidFill>
                  <a:schemeClr val="accent1"/>
                </a:solidFill>
                <a:latin typeface="+mn-ea"/>
              </a:rPr>
              <a:t>시각화</a:t>
            </a:r>
            <a:r>
              <a:rPr lang="en-US" altLang="ko-KR" sz="1200" b="1" spc="-100" dirty="0">
                <a:solidFill>
                  <a:schemeClr val="accent1"/>
                </a:solidFill>
                <a:latin typeface="+mn-ea"/>
              </a:rPr>
              <a:t>, </a:t>
            </a:r>
            <a:r>
              <a:rPr lang="ko-KR" altLang="en-US" sz="1200" b="1" spc="-100" dirty="0">
                <a:solidFill>
                  <a:schemeClr val="accent1"/>
                </a:solidFill>
                <a:latin typeface="+mn-ea"/>
              </a:rPr>
              <a:t>공공데이터수집</a:t>
            </a:r>
            <a:r>
              <a:rPr lang="en-US" altLang="ko-KR" sz="1200" b="1" spc="-100" dirty="0">
                <a:solidFill>
                  <a:schemeClr val="accent1"/>
                </a:solidFill>
                <a:latin typeface="+mn-ea"/>
              </a:rPr>
              <a:t>(API), </a:t>
            </a:r>
            <a:r>
              <a:rPr lang="ko-KR" altLang="en-US" sz="1200" b="1" spc="-100" dirty="0" err="1">
                <a:solidFill>
                  <a:schemeClr val="accent1"/>
                </a:solidFill>
                <a:latin typeface="+mn-ea"/>
              </a:rPr>
              <a:t>텍스쳐마이닝</a:t>
            </a:r>
            <a:r>
              <a:rPr lang="en-US" altLang="ko-KR" sz="12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200" b="1" spc="-100" dirty="0">
                <a:solidFill>
                  <a:schemeClr val="accent1"/>
                </a:solidFill>
                <a:latin typeface="+mn-ea"/>
              </a:rPr>
              <a:t>위주로 집중할 </a:t>
            </a:r>
            <a:r>
              <a:rPr lang="ko-KR" altLang="en-US" sz="1200" b="1" spc="-100" dirty="0" err="1">
                <a:solidFill>
                  <a:schemeClr val="accent1"/>
                </a:solidFill>
                <a:latin typeface="+mn-ea"/>
              </a:rPr>
              <a:t>필요있음</a:t>
            </a:r>
            <a:r>
              <a:rPr lang="en-US" altLang="ko-KR" sz="1200" b="1" spc="-100" dirty="0">
                <a:solidFill>
                  <a:schemeClr val="accent1"/>
                </a:solidFill>
                <a:latin typeface="+mn-ea"/>
              </a:rPr>
              <a:t>.</a:t>
            </a:r>
          </a:p>
          <a:p>
            <a:r>
              <a:rPr lang="ko-KR" altLang="en-US" sz="1200" b="1" spc="-100" dirty="0">
                <a:solidFill>
                  <a:schemeClr val="accent1"/>
                </a:solidFill>
                <a:latin typeface="+mn-ea"/>
              </a:rPr>
              <a:t>추가로 필요하다고 적용한 기술적인 부분도 기술 필요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3FE73-7ADF-4335-B812-ED2D5D2ED89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893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spc="-100" dirty="0">
                <a:solidFill>
                  <a:schemeClr val="accent1"/>
                </a:solidFill>
                <a:latin typeface="+mn-ea"/>
              </a:rPr>
              <a:t>예시에서는 아래와 같은 단계로 진행하였음</a:t>
            </a:r>
            <a:r>
              <a:rPr lang="en-US" altLang="ko-KR" sz="1200" b="1" spc="-100" dirty="0">
                <a:solidFill>
                  <a:schemeClr val="accent1"/>
                </a:solidFill>
                <a:latin typeface="+mn-ea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spc="-100" dirty="0">
                <a:solidFill>
                  <a:schemeClr val="accent1"/>
                </a:solidFill>
                <a:latin typeface="+mn-ea"/>
              </a:rPr>
              <a:t>①</a:t>
            </a:r>
            <a:r>
              <a:rPr lang="en-US" altLang="ko-KR" sz="12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200" b="1" spc="-100" dirty="0">
                <a:solidFill>
                  <a:schemeClr val="accent1"/>
                </a:solidFill>
                <a:latin typeface="+mn-ea"/>
              </a:rPr>
              <a:t>스타벅스 매장의 탐색적 분석</a:t>
            </a:r>
            <a:endParaRPr lang="en-US" altLang="ko-KR" sz="1200" b="1" spc="-100" dirty="0">
              <a:solidFill>
                <a:schemeClr val="accent1"/>
              </a:solidFill>
              <a:latin typeface="+mn-ea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spc="-100" dirty="0">
                <a:solidFill>
                  <a:schemeClr val="accent1"/>
                </a:solidFill>
                <a:latin typeface="+mn-ea"/>
              </a:rPr>
              <a:t>②</a:t>
            </a:r>
            <a:r>
              <a:rPr lang="en-US" altLang="ko-KR" sz="12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200" b="1" spc="-100" dirty="0">
                <a:solidFill>
                  <a:schemeClr val="accent1"/>
                </a:solidFill>
                <a:latin typeface="+mn-ea"/>
              </a:rPr>
              <a:t>모델 개요</a:t>
            </a:r>
            <a:endParaRPr lang="en-US" altLang="ko-KR" sz="1200" b="1" spc="-100" dirty="0">
              <a:solidFill>
                <a:schemeClr val="accent1"/>
              </a:solidFill>
              <a:latin typeface="+mn-ea"/>
            </a:endParaRPr>
          </a:p>
          <a:p>
            <a:pPr algn="l"/>
            <a:r>
              <a:rPr lang="ko-KR" altLang="en-US" sz="1200" b="1" spc="-100" dirty="0">
                <a:solidFill>
                  <a:schemeClr val="accent1"/>
                </a:solidFill>
                <a:latin typeface="+mn-ea"/>
              </a:rPr>
              <a:t>③</a:t>
            </a:r>
            <a:r>
              <a:rPr lang="en-US" altLang="ko-KR" sz="12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200" b="1" spc="-100" dirty="0">
                <a:solidFill>
                  <a:schemeClr val="accent1"/>
                </a:solidFill>
                <a:latin typeface="+mn-ea"/>
              </a:rPr>
              <a:t>모델 선정 및 분석</a:t>
            </a:r>
            <a:endParaRPr lang="en-US" altLang="ko-KR" sz="1200" b="1" spc="-100" dirty="0">
              <a:solidFill>
                <a:schemeClr val="accent1"/>
              </a:solidFill>
              <a:latin typeface="+mn-ea"/>
            </a:endParaRPr>
          </a:p>
          <a:p>
            <a:pPr algn="l"/>
            <a:r>
              <a:rPr lang="ko-KR" altLang="en-US" sz="1200" b="1" spc="-100" dirty="0">
                <a:solidFill>
                  <a:schemeClr val="accent1"/>
                </a:solidFill>
                <a:latin typeface="+mn-ea"/>
              </a:rPr>
              <a:t>④</a:t>
            </a:r>
            <a:r>
              <a:rPr lang="en-US" altLang="ko-KR" sz="12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200" b="1" spc="-100" dirty="0">
                <a:solidFill>
                  <a:schemeClr val="accent1"/>
                </a:solidFill>
                <a:latin typeface="+mn-ea"/>
              </a:rPr>
              <a:t>모델 평가 및 개선</a:t>
            </a:r>
          </a:p>
          <a:p>
            <a:r>
              <a:rPr lang="ko-KR" altLang="en-US" sz="1200" b="1" spc="-100" dirty="0">
                <a:solidFill>
                  <a:schemeClr val="accent1"/>
                </a:solidFill>
                <a:latin typeface="+mn-ea"/>
              </a:rPr>
              <a:t>⑤</a:t>
            </a:r>
            <a:r>
              <a:rPr lang="en-US" altLang="ko-KR" sz="12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200" b="1" spc="-100" dirty="0">
                <a:solidFill>
                  <a:schemeClr val="accent1"/>
                </a:solidFill>
                <a:latin typeface="+mn-ea"/>
              </a:rPr>
              <a:t>시연 동영상</a:t>
            </a:r>
            <a:endParaRPr lang="en-US" altLang="ko-KR" sz="1200" b="1" spc="-100" dirty="0">
              <a:solidFill>
                <a:schemeClr val="accent1"/>
              </a:solidFill>
              <a:latin typeface="+mn-ea"/>
            </a:endParaRPr>
          </a:p>
          <a:p>
            <a:endParaRPr lang="en-US" altLang="ko-KR" sz="1200" b="1" spc="-100" dirty="0">
              <a:solidFill>
                <a:schemeClr val="accent1"/>
              </a:solidFill>
              <a:latin typeface="+mn-ea"/>
            </a:endParaRPr>
          </a:p>
          <a:p>
            <a:r>
              <a:rPr lang="ko-KR" altLang="en-US" sz="1200" b="1" spc="-100" dirty="0">
                <a:solidFill>
                  <a:schemeClr val="accent1"/>
                </a:solidFill>
                <a:latin typeface="+mn-ea"/>
              </a:rPr>
              <a:t>다만</a:t>
            </a:r>
            <a:r>
              <a:rPr lang="en-US" altLang="ko-KR" sz="1200" b="1" spc="-100" dirty="0">
                <a:solidFill>
                  <a:schemeClr val="accent1"/>
                </a:solidFill>
                <a:latin typeface="+mn-ea"/>
              </a:rPr>
              <a:t>, </a:t>
            </a:r>
            <a:r>
              <a:rPr lang="ko-KR" altLang="en-US" sz="1200" b="1" spc="-100" dirty="0">
                <a:solidFill>
                  <a:schemeClr val="accent1"/>
                </a:solidFill>
                <a:latin typeface="+mn-ea"/>
              </a:rPr>
              <a:t>프로그램 개발은 아니므로</a:t>
            </a:r>
            <a:r>
              <a:rPr lang="en-US" altLang="ko-KR" sz="1200" b="1" spc="-100" dirty="0">
                <a:solidFill>
                  <a:schemeClr val="accent1"/>
                </a:solidFill>
                <a:latin typeface="+mn-ea"/>
              </a:rPr>
              <a:t>, </a:t>
            </a:r>
            <a:r>
              <a:rPr lang="ko-KR" altLang="en-US" sz="1200" b="1" spc="-100" dirty="0">
                <a:solidFill>
                  <a:schemeClr val="accent1"/>
                </a:solidFill>
                <a:latin typeface="+mn-ea"/>
              </a:rPr>
              <a:t>우리가 현재까지 배운 </a:t>
            </a:r>
            <a:r>
              <a:rPr lang="ko-KR" altLang="en-US" sz="1200" b="1" spc="-100" dirty="0" err="1">
                <a:solidFill>
                  <a:schemeClr val="accent1"/>
                </a:solidFill>
                <a:latin typeface="+mn-ea"/>
              </a:rPr>
              <a:t>웹크로링</a:t>
            </a:r>
            <a:r>
              <a:rPr lang="en-US" altLang="ko-KR" sz="1200" b="1" spc="-100" dirty="0">
                <a:solidFill>
                  <a:schemeClr val="accent1"/>
                </a:solidFill>
                <a:latin typeface="+mn-ea"/>
              </a:rPr>
              <a:t>, </a:t>
            </a:r>
            <a:r>
              <a:rPr lang="ko-KR" altLang="en-US" sz="1200" b="1" spc="-100" dirty="0">
                <a:solidFill>
                  <a:schemeClr val="accent1"/>
                </a:solidFill>
                <a:latin typeface="+mn-ea"/>
              </a:rPr>
              <a:t>데이터분석</a:t>
            </a:r>
            <a:r>
              <a:rPr lang="en-US" altLang="ko-KR" sz="1200" b="1" spc="-100" dirty="0">
                <a:solidFill>
                  <a:schemeClr val="accent1"/>
                </a:solidFill>
                <a:latin typeface="+mn-ea"/>
              </a:rPr>
              <a:t>(</a:t>
            </a:r>
            <a:r>
              <a:rPr lang="ko-KR" altLang="en-US" sz="1200" b="1" spc="-100" dirty="0" err="1">
                <a:solidFill>
                  <a:schemeClr val="accent1"/>
                </a:solidFill>
                <a:latin typeface="+mn-ea"/>
              </a:rPr>
              <a:t>판다스</a:t>
            </a:r>
            <a:r>
              <a:rPr lang="en-US" altLang="ko-KR" sz="1200" b="1" spc="-100" dirty="0">
                <a:solidFill>
                  <a:schemeClr val="accent1"/>
                </a:solidFill>
                <a:latin typeface="+mn-ea"/>
              </a:rPr>
              <a:t>, DT </a:t>
            </a:r>
            <a:r>
              <a:rPr lang="ko-KR" altLang="en-US" sz="1200" b="1" spc="-100" dirty="0">
                <a:solidFill>
                  <a:schemeClr val="accent1"/>
                </a:solidFill>
                <a:latin typeface="+mn-ea"/>
              </a:rPr>
              <a:t>모형 등</a:t>
            </a:r>
            <a:r>
              <a:rPr lang="en-US" altLang="ko-KR" sz="1200" b="1" spc="-100" dirty="0">
                <a:solidFill>
                  <a:schemeClr val="accent1"/>
                </a:solidFill>
                <a:latin typeface="+mn-ea"/>
              </a:rPr>
              <a:t>), </a:t>
            </a:r>
            <a:r>
              <a:rPr lang="ko-KR" altLang="en-US" sz="1200" b="1" spc="-100" dirty="0">
                <a:solidFill>
                  <a:schemeClr val="accent1"/>
                </a:solidFill>
                <a:latin typeface="+mn-ea"/>
              </a:rPr>
              <a:t>시각화</a:t>
            </a:r>
            <a:r>
              <a:rPr lang="en-US" altLang="ko-KR" sz="1200" b="1" spc="-100" dirty="0">
                <a:solidFill>
                  <a:schemeClr val="accent1"/>
                </a:solidFill>
                <a:latin typeface="+mn-ea"/>
              </a:rPr>
              <a:t>, </a:t>
            </a:r>
            <a:r>
              <a:rPr lang="ko-KR" altLang="en-US" sz="1200" b="1" spc="-100" dirty="0">
                <a:solidFill>
                  <a:schemeClr val="accent1"/>
                </a:solidFill>
                <a:latin typeface="+mn-ea"/>
              </a:rPr>
              <a:t>공공데이터수집</a:t>
            </a:r>
            <a:r>
              <a:rPr lang="en-US" altLang="ko-KR" sz="1200" b="1" spc="-100" dirty="0">
                <a:solidFill>
                  <a:schemeClr val="accent1"/>
                </a:solidFill>
                <a:latin typeface="+mn-ea"/>
              </a:rPr>
              <a:t>(API), </a:t>
            </a:r>
            <a:r>
              <a:rPr lang="ko-KR" altLang="en-US" sz="1200" b="1" spc="-100" dirty="0" err="1">
                <a:solidFill>
                  <a:schemeClr val="accent1"/>
                </a:solidFill>
                <a:latin typeface="+mn-ea"/>
              </a:rPr>
              <a:t>텍스쳐마이닝</a:t>
            </a:r>
            <a:r>
              <a:rPr lang="en-US" altLang="ko-KR" sz="12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200" b="1" spc="-100" dirty="0">
                <a:solidFill>
                  <a:schemeClr val="accent1"/>
                </a:solidFill>
                <a:latin typeface="+mn-ea"/>
              </a:rPr>
              <a:t>위주로 집중할 </a:t>
            </a:r>
            <a:r>
              <a:rPr lang="ko-KR" altLang="en-US" sz="1200" b="1" spc="-100" dirty="0" err="1">
                <a:solidFill>
                  <a:schemeClr val="accent1"/>
                </a:solidFill>
                <a:latin typeface="+mn-ea"/>
              </a:rPr>
              <a:t>필요있음</a:t>
            </a:r>
            <a:r>
              <a:rPr lang="en-US" altLang="ko-KR" sz="1200" b="1" spc="-100" dirty="0">
                <a:solidFill>
                  <a:schemeClr val="accent1"/>
                </a:solidFill>
                <a:latin typeface="+mn-ea"/>
              </a:rPr>
              <a:t>.</a:t>
            </a:r>
          </a:p>
          <a:p>
            <a:r>
              <a:rPr lang="ko-KR" altLang="en-US" sz="1200" b="1" spc="-100" dirty="0">
                <a:solidFill>
                  <a:schemeClr val="accent1"/>
                </a:solidFill>
                <a:latin typeface="+mn-ea"/>
              </a:rPr>
              <a:t>추가로 필요하다고 적용한 기술적인 부분도 기술 필요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3FE73-7ADF-4335-B812-ED2D5D2ED89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25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4013C-7378-DC31-F4ED-B46CA8F56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76F071-3481-0CC2-1BB9-C4D9A74B0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B610C4-EDCA-811A-CF06-40D184F4C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DF065-82AC-E640-093E-9FEA2942B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E5C52C-1AEA-EBB1-9B82-84E44E1FB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77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24B62-1CCE-2109-890A-B8A14002B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1D3EBD-0EDF-09DA-C673-5761B13D4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7A4A84-E915-4790-C063-9137D31C2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44CC9E-ECCD-1907-FBDB-4E99CB560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45CFEB-E7E9-1965-A08E-C58CEB0A6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842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F9625E-D84F-A608-2BF0-57CE6EC9F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E5686C-6158-23F3-8F8E-E4C40CA08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42BFE3-F9DD-C38D-29D5-82E06B6AD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B9B458-CCEE-F954-78F1-B71BB152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3ACFE7-3E2F-8807-4905-2E7642B0B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14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555185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E8E3A2E-1BAF-46D3-7BEB-B138289565DE}"/>
              </a:ext>
            </a:extLst>
          </p:cNvPr>
          <p:cNvSpPr/>
          <p:nvPr userDrawn="1"/>
        </p:nvSpPr>
        <p:spPr>
          <a:xfrm>
            <a:off x="0" y="229568"/>
            <a:ext cx="12192000" cy="312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F73F9E-8D1A-CE6F-F02E-4A2C485B307D}"/>
              </a:ext>
            </a:extLst>
          </p:cNvPr>
          <p:cNvSpPr txBox="1"/>
          <p:nvPr userDrawn="1"/>
        </p:nvSpPr>
        <p:spPr>
          <a:xfrm>
            <a:off x="7635810" y="6601849"/>
            <a:ext cx="346392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2024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년도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프로젝트평가 훈련기관 신청안내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D8DCB8-9B75-7CF9-7713-9B5345DBB23B}"/>
              </a:ext>
            </a:extLst>
          </p:cNvPr>
          <p:cNvSpPr txBox="1"/>
          <p:nvPr userDrawn="1"/>
        </p:nvSpPr>
        <p:spPr>
          <a:xfrm>
            <a:off x="9005162" y="6594154"/>
            <a:ext cx="275499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r" defTabSz="914400" rtl="0" eaLnBrk="1" latinLnBrk="1" hangingPunct="1"/>
            <a:fld id="{5426B8F6-3B26-4B2F-9C3C-1E76C1EF5307}" type="slidenum">
              <a:rPr lang="ko-KR" altLang="en-US" sz="10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  <a:cs typeface="+mn-cs"/>
              </a:rPr>
              <a:pPr marL="0" algn="r" defTabSz="914400" rtl="0" eaLnBrk="1" latinLnBrk="1" hangingPunct="1"/>
              <a:t>‹#›</a:t>
            </a:fld>
            <a:endParaRPr lang="ko-KR" altLang="en-US" sz="1000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18308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42">
          <p15:clr>
            <a:srgbClr val="FBAE40"/>
          </p15:clr>
        </p15:guide>
        <p15:guide id="2" pos="393">
          <p15:clr>
            <a:srgbClr val="FBAE40"/>
          </p15:clr>
        </p15:guide>
        <p15:guide id="3" pos="7287">
          <p15:clr>
            <a:srgbClr val="FBAE40"/>
          </p15:clr>
        </p15:guide>
        <p15:guide id="4" orient="horz" pos="109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DB432-EAD5-0CA6-D965-3752DE0A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25EC77-7408-6520-DCAF-3C9B1B79D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3DAE9B-E46C-F5BE-645F-D6291220A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687A4E-3016-B306-CD2F-AFDD977E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B4D866-21EF-2E55-3B47-B360DCA52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320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0473F-A5C5-5C8C-4FD2-D1DBD8BCA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EF7B6A-6A80-1816-89F7-DCEEC7216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356DF7-BB7A-5D84-C7A2-EA89039F2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437239-72B5-86D6-735B-8518AFB6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421596-53F4-89AF-FAB9-074AB8F95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30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0FD40-CBE2-BC63-8E2D-B448DBB03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E86938-4402-AE48-3657-90C063A48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C3CA31-F616-786B-7DA2-660650A17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906531-4539-559E-95E1-731FCC357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F6AF8E-3176-55EB-B7B1-C7C341821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228E95-121C-6FB7-E60F-817D9088A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96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A25C6-60CB-64C6-7657-0DC50FA6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0342A-6E03-4A86-7563-24A881B6B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5125C8-EF47-0BBD-133E-858DE0B30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31DF1A-A24A-9645-0BD2-FE2B27792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00A206-5CE6-11EE-BDA7-390D85C8D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A2E132-BFCA-FAF5-53F0-A1D388FA7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464187-404B-176C-CDC6-2836B4DDD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D2E746-A421-B21D-E16E-06D48764C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402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48684-EA1E-6FC0-148A-F24EE687E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99319F2-5E8B-FB8E-1859-85138954C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501846-9DA8-CC3F-B17F-9D8073F51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8BCA64-4FC8-4CF4-55BB-CF4FBB37F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608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97D02B-85D1-121E-41B2-25E146AAC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C24959-43CE-0F3B-D945-976A7540B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0E18F8-7AE0-0A54-625B-105AC7CD3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67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D68DC-72E3-4FF1-D019-E81F30077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6C3084-BFA0-C0D0-5B0B-79D12AC66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0468EC-D5A6-7D0F-138F-2490D46CA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930B80-8225-BAAF-3C4A-A30DA789F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FE4298-D6F6-5261-B063-6B445A63F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31DBFA-CEE3-843C-9743-B9DB0D616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42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2007E0-7B9A-3FEE-94D8-8EB9D29A1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CBC970-BA98-05D5-4501-CC3D119A5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BF5971-8BB5-D74E-D6A1-055291CB4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59E5CA-476A-B8E2-8D9F-D1705BE8C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9DDE8B-9AAF-CEEA-D986-698DF5068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A2EBFF-5594-6173-C36D-B41307CC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16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5A77C7-A655-F1A4-880A-C617304A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D0EEBC-2EED-2FC9-65F6-082EEBC4A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FCCA73-267C-FD7A-C97B-001EC7FC7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61153F-6875-29FF-F12F-3F96ADD65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AB6F47-B663-25BC-D896-1BCD76A3E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4A7EC-4654-49B0-A68C-FDC7FC22EFC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837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7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5.svg"/><Relationship Id="rId3" Type="http://schemas.openxmlformats.org/officeDocument/2006/relationships/image" Target="../media/image34.svg"/><Relationship Id="rId7" Type="http://schemas.openxmlformats.org/officeDocument/2006/relationships/image" Target="../media/image62.svg"/><Relationship Id="rId12" Type="http://schemas.openxmlformats.org/officeDocument/2006/relationships/image" Target="../media/image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1.png"/><Relationship Id="rId11" Type="http://schemas.openxmlformats.org/officeDocument/2006/relationships/image" Target="../media/image3.png"/><Relationship Id="rId5" Type="http://schemas.openxmlformats.org/officeDocument/2006/relationships/image" Target="../media/image60.svg"/><Relationship Id="rId10" Type="http://schemas.openxmlformats.org/officeDocument/2006/relationships/image" Target="../media/image64.svg"/><Relationship Id="rId4" Type="http://schemas.openxmlformats.org/officeDocument/2006/relationships/image" Target="../media/image59.png"/><Relationship Id="rId9" Type="http://schemas.openxmlformats.org/officeDocument/2006/relationships/image" Target="../media/image6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18" Type="http://schemas.openxmlformats.org/officeDocument/2006/relationships/image" Target="../media/image25.png"/><Relationship Id="rId26" Type="http://schemas.openxmlformats.org/officeDocument/2006/relationships/image" Target="../media/image30.svg"/><Relationship Id="rId3" Type="http://schemas.openxmlformats.org/officeDocument/2006/relationships/image" Target="../media/image10.png"/><Relationship Id="rId21" Type="http://schemas.openxmlformats.org/officeDocument/2006/relationships/image" Target="../media/image28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17" Type="http://schemas.openxmlformats.org/officeDocument/2006/relationships/image" Target="../media/image24.svg"/><Relationship Id="rId25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24" Type="http://schemas.openxmlformats.org/officeDocument/2006/relationships/image" Target="../media/image5.svg"/><Relationship Id="rId5" Type="http://schemas.openxmlformats.org/officeDocument/2006/relationships/image" Target="../media/image12.svg"/><Relationship Id="rId15" Type="http://schemas.openxmlformats.org/officeDocument/2006/relationships/image" Target="../media/image22.svg"/><Relationship Id="rId23" Type="http://schemas.openxmlformats.org/officeDocument/2006/relationships/image" Target="../media/image4.png"/><Relationship Id="rId28" Type="http://schemas.openxmlformats.org/officeDocument/2006/relationships/image" Target="../media/image32.svg"/><Relationship Id="rId10" Type="http://schemas.openxmlformats.org/officeDocument/2006/relationships/image" Target="../media/image17.png"/><Relationship Id="rId19" Type="http://schemas.openxmlformats.org/officeDocument/2006/relationships/image" Target="../media/image26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Relationship Id="rId14" Type="http://schemas.openxmlformats.org/officeDocument/2006/relationships/image" Target="../media/image21.png"/><Relationship Id="rId22" Type="http://schemas.openxmlformats.org/officeDocument/2006/relationships/image" Target="../media/image3.png"/><Relationship Id="rId27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4.svg"/><Relationship Id="rId7" Type="http://schemas.openxmlformats.org/officeDocument/2006/relationships/image" Target="../media/image38.svg"/><Relationship Id="rId12" Type="http://schemas.openxmlformats.org/officeDocument/2006/relationships/image" Target="../media/image42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7.png"/><Relationship Id="rId11" Type="http://schemas.openxmlformats.org/officeDocument/2006/relationships/image" Target="../media/image41.png"/><Relationship Id="rId5" Type="http://schemas.openxmlformats.org/officeDocument/2006/relationships/image" Target="../media/image36.svg"/><Relationship Id="rId10" Type="http://schemas.openxmlformats.org/officeDocument/2006/relationships/image" Target="../media/image40.svg"/><Relationship Id="rId4" Type="http://schemas.openxmlformats.org/officeDocument/2006/relationships/image" Target="../media/image35.png"/><Relationship Id="rId9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9.svg"/><Relationship Id="rId18" Type="http://schemas.openxmlformats.org/officeDocument/2006/relationships/image" Target="../media/image5.svg"/><Relationship Id="rId3" Type="http://schemas.openxmlformats.org/officeDocument/2006/relationships/image" Target="../media/image33.png"/><Relationship Id="rId7" Type="http://schemas.openxmlformats.org/officeDocument/2006/relationships/image" Target="../media/image10.png"/><Relationship Id="rId12" Type="http://schemas.openxmlformats.org/officeDocument/2006/relationships/image" Target="../media/image48.png"/><Relationship Id="rId1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4.svg"/><Relationship Id="rId11" Type="http://schemas.openxmlformats.org/officeDocument/2006/relationships/image" Target="../media/image47.svg"/><Relationship Id="rId5" Type="http://schemas.openxmlformats.org/officeDocument/2006/relationships/image" Target="../media/image43.png"/><Relationship Id="rId15" Type="http://schemas.openxmlformats.org/officeDocument/2006/relationships/image" Target="../media/image51.svg"/><Relationship Id="rId10" Type="http://schemas.openxmlformats.org/officeDocument/2006/relationships/image" Target="../media/image46.png"/><Relationship Id="rId4" Type="http://schemas.openxmlformats.org/officeDocument/2006/relationships/image" Target="../media/image34.svg"/><Relationship Id="rId9" Type="http://schemas.openxmlformats.org/officeDocument/2006/relationships/image" Target="../media/image45.svg"/><Relationship Id="rId14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cafe.naver.com/seacoffee/110730?art=ZXh0ZXJuYWwtc2VydmljZS1uYXZlci1zZWFyY2gtY2FmZS1wcg.eyJhbGciOiJIUzI1NiIsInR5cCI6IkpXVCJ9.eyJjYWZlVHlwZSI6IkNBRkVfVVJMIiwiY2FmZVVybCI6InNlYWNvZmZlZSIsImFydGljbGVJZCI6MTEwNzMwLCJpc3N1ZWRBdCI6MTcxOTMwNzIxOTkzNH0.C7P8dfk7-85WBoz9Hh9ZE6LqOOPErz_bkaN6dO-Ba8k" TargetMode="External"/><Relationship Id="rId5" Type="http://schemas.openxmlformats.org/officeDocument/2006/relationships/hyperlink" Target="https://blog.naver.com/moonsoo47/222858435852" TargetMode="External"/><Relationship Id="rId4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래픽 40">
            <a:extLst>
              <a:ext uri="{FF2B5EF4-FFF2-40B4-BE49-F238E27FC236}">
                <a16:creationId xmlns:a16="http://schemas.microsoft.com/office/drawing/2014/main" id="{377B7F54-DA4F-B3D9-04F9-D2EBDE1BC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148006"/>
            <a:ext cx="12192000" cy="4608512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6BB7F9CF-D2E8-11E8-C21E-3BFA51F0BBAB}"/>
              </a:ext>
            </a:extLst>
          </p:cNvPr>
          <p:cNvGrpSpPr/>
          <p:nvPr/>
        </p:nvGrpSpPr>
        <p:grpSpPr>
          <a:xfrm>
            <a:off x="4367809" y="1370504"/>
            <a:ext cx="7115886" cy="2101227"/>
            <a:chOff x="6747213" y="1370504"/>
            <a:chExt cx="4736481" cy="210122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829A270-96EA-F97C-E5A6-A95390C1A2BA}"/>
                </a:ext>
              </a:extLst>
            </p:cNvPr>
            <p:cNvSpPr txBox="1"/>
            <p:nvPr/>
          </p:nvSpPr>
          <p:spPr>
            <a:xfrm>
              <a:off x="6784188" y="1370504"/>
              <a:ext cx="29482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0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KG</a:t>
              </a:r>
              <a:r>
                <a:rPr lang="ko-KR" altLang="en-US" sz="2000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에듀원아카데미</a:t>
              </a:r>
              <a:endParaRPr lang="ko-KR" altLang="en-US" sz="20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73C8D9-CE6D-AA17-08C5-62EEC7375D4E}"/>
                </a:ext>
              </a:extLst>
            </p:cNvPr>
            <p:cNvSpPr txBox="1"/>
            <p:nvPr/>
          </p:nvSpPr>
          <p:spPr>
            <a:xfrm>
              <a:off x="6747213" y="1809738"/>
              <a:ext cx="4736481" cy="1661993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스타벅스 매장 분석</a:t>
              </a:r>
              <a:endParaRPr lang="en-US" altLang="ko-KR" sz="6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4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(</a:t>
              </a:r>
              <a:r>
                <a:rPr lang="ko-KR" altLang="en-US" sz="4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가제</a:t>
              </a:r>
              <a:r>
                <a:rPr lang="en-US" altLang="ko-KR" sz="4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)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7676DE3-7328-57E8-8B39-BD8F02E8E18B}"/>
              </a:ext>
            </a:extLst>
          </p:cNvPr>
          <p:cNvGrpSpPr/>
          <p:nvPr/>
        </p:nvGrpSpPr>
        <p:grpSpPr>
          <a:xfrm>
            <a:off x="8757764" y="6027409"/>
            <a:ext cx="2680001" cy="375740"/>
            <a:chOff x="921102" y="6027409"/>
            <a:chExt cx="2680001" cy="375740"/>
          </a:xfrm>
        </p:grpSpPr>
        <p:pic>
          <p:nvPicPr>
            <p:cNvPr id="7" name="_x278651016" descr="EMB0000378c3f3d">
              <a:extLst>
                <a:ext uri="{FF2B5EF4-FFF2-40B4-BE49-F238E27FC236}">
                  <a16:creationId xmlns:a16="http://schemas.microsoft.com/office/drawing/2014/main" id="{4DCE3619-3918-2F61-1012-6E0DDFBCE9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그래픽 23">
              <a:extLst>
                <a:ext uri="{FF2B5EF4-FFF2-40B4-BE49-F238E27FC236}">
                  <a16:creationId xmlns:a16="http://schemas.microsoft.com/office/drawing/2014/main" id="{020FDD6C-3DBB-FB83-FA79-DA13219A1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83" name="그래픽 82">
            <a:extLst>
              <a:ext uri="{FF2B5EF4-FFF2-40B4-BE49-F238E27FC236}">
                <a16:creationId xmlns:a16="http://schemas.microsoft.com/office/drawing/2014/main" id="{C8CDCDEF-234C-3475-E28B-71872D494B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160030" y="3915155"/>
            <a:ext cx="7469973" cy="36827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FFA678B-2EB1-169D-6EE4-F587EF397234}"/>
              </a:ext>
            </a:extLst>
          </p:cNvPr>
          <p:cNvSpPr txBox="1"/>
          <p:nvPr/>
        </p:nvSpPr>
        <p:spPr>
          <a:xfrm>
            <a:off x="6810988" y="4028125"/>
            <a:ext cx="5158567" cy="977191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DAMTA</a:t>
            </a:r>
          </a:p>
          <a:p>
            <a:pPr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000" b="1" dirty="0" err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김승래</a:t>
            </a:r>
            <a:r>
              <a:rPr lang="en-US" altLang="ko-KR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 b="1" dirty="0" err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김현빈</a:t>
            </a:r>
            <a:r>
              <a:rPr lang="en-US" altLang="ko-KR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신민석</a:t>
            </a:r>
            <a:r>
              <a:rPr lang="en-US" altLang="ko-KR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 b="1" dirty="0" err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이동걸</a:t>
            </a:r>
            <a:r>
              <a:rPr lang="en-US" altLang="ko-KR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이은총</a:t>
            </a:r>
            <a:endParaRPr lang="en-US" altLang="ko-KR" sz="20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65ADEEF-A1EB-4A5E-B31D-2DD09939039D}"/>
              </a:ext>
            </a:extLst>
          </p:cNvPr>
          <p:cNvSpPr txBox="1"/>
          <p:nvPr/>
        </p:nvSpPr>
        <p:spPr>
          <a:xfrm>
            <a:off x="6824895" y="5121188"/>
            <a:ext cx="5158567" cy="423193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[</a:t>
            </a:r>
            <a:r>
              <a:rPr lang="ko-KR" altLang="en-US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멘토</a:t>
            </a:r>
            <a:r>
              <a:rPr lang="en-US" altLang="ko-KR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] </a:t>
            </a:r>
            <a:r>
              <a:rPr lang="ko-KR" altLang="en-US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신동윤</a:t>
            </a:r>
            <a:endParaRPr lang="en-US" altLang="ko-KR" sz="20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2801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텍스트, 라인, 스크린샷, 그래프이(가) 표시된 사진&#10;&#10;자동 생성된 설명">
            <a:extLst>
              <a:ext uri="{FF2B5EF4-FFF2-40B4-BE49-F238E27FC236}">
                <a16:creationId xmlns:a16="http://schemas.microsoft.com/office/drawing/2014/main" id="{AE84D81A-7FED-1433-C12F-6781C856C0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02" y="1836970"/>
            <a:ext cx="6760962" cy="31204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7F04AE5-D365-4B0E-9031-83310E282831}"/>
              </a:ext>
            </a:extLst>
          </p:cNvPr>
          <p:cNvSpPr txBox="1"/>
          <p:nvPr/>
        </p:nvSpPr>
        <p:spPr>
          <a:xfrm>
            <a:off x="376102" y="1198517"/>
            <a:ext cx="110124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스타벅스는 다국적 커피전문점으로 </a:t>
            </a:r>
            <a:r>
              <a:rPr lang="en-US" altLang="ko-KR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1971</a:t>
            </a:r>
            <a:r>
              <a:rPr lang="ko-KR" altLang="en-US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년 창립하였으며</a:t>
            </a:r>
            <a:r>
              <a:rPr lang="en-US" altLang="ko-KR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국내에는 </a:t>
            </a:r>
            <a:r>
              <a:rPr lang="en-US" altLang="ko-KR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1999</a:t>
            </a:r>
            <a:r>
              <a:rPr lang="ko-KR" altLang="en-US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년 이화여대 앞에 최초 입점하였습니다</a:t>
            </a:r>
            <a:r>
              <a:rPr lang="en-US" altLang="ko-KR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lang="ko-KR" altLang="en-US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b="1" spc="-100" dirty="0">
                <a:solidFill>
                  <a:schemeClr val="accent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①</a:t>
            </a:r>
            <a:r>
              <a:rPr lang="en-US" altLang="ko-KR" b="1" spc="-100" dirty="0">
                <a:solidFill>
                  <a:schemeClr val="accent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b="1" spc="-100" dirty="0">
                <a:solidFill>
                  <a:schemeClr val="accent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스타벅스 매장의 탐색적 분석</a:t>
            </a:r>
            <a:endParaRPr lang="ko-KR" altLang="en-US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678443"/>
            <a:ext cx="12192000" cy="23358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A91D314A-507C-7C22-BCD8-A077D0CF76FA}"/>
              </a:ext>
            </a:extLst>
          </p:cNvPr>
          <p:cNvGrpSpPr/>
          <p:nvPr/>
        </p:nvGrpSpPr>
        <p:grpSpPr>
          <a:xfrm>
            <a:off x="376102" y="333243"/>
            <a:ext cx="5938973" cy="836589"/>
            <a:chOff x="376102" y="333243"/>
            <a:chExt cx="5938973" cy="83658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5076C2-CF9C-4B3F-B068-88194982090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1232FDC-BBCF-767D-0986-7D95F4FFFEBC}"/>
                </a:ext>
              </a:extLst>
            </p:cNvPr>
            <p:cNvSpPr txBox="1"/>
            <p:nvPr/>
          </p:nvSpPr>
          <p:spPr>
            <a:xfrm>
              <a:off x="1452196" y="585057"/>
              <a:ext cx="48628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3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프로젝트 수행 경과</a:t>
              </a:r>
              <a:r>
                <a:rPr lang="en-US" altLang="ko-KR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, </a:t>
              </a:r>
              <a:r>
                <a:rPr lang="ko-KR" altLang="en-US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계속</a:t>
              </a:r>
              <a:endParaRPr lang="ko-KR" altLang="en-US" sz="3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E68C4BF-4078-DE2A-57CE-F1C18D001EAB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65CE3E50-24AC-46AA-C3C6-A405EAB44EE2}"/>
              </a:ext>
            </a:extLst>
          </p:cNvPr>
          <p:cNvSpPr/>
          <p:nvPr/>
        </p:nvSpPr>
        <p:spPr>
          <a:xfrm>
            <a:off x="7314562" y="71451"/>
            <a:ext cx="5143897" cy="261668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sz="1600" dirty="0">
                <a:solidFill>
                  <a:srgbClr val="FF0000"/>
                </a:solidFill>
              </a:rPr>
              <a:t>한때 라이벌이었던 스타벅스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그리고 신흥강자 </a:t>
            </a:r>
            <a:r>
              <a:rPr lang="ko-KR" altLang="en-US" sz="1600" dirty="0" err="1">
                <a:solidFill>
                  <a:srgbClr val="FF0000"/>
                </a:solidFill>
              </a:rPr>
              <a:t>이디야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스타벅스의 매출액 비교 그래프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600" u="sng" dirty="0">
                <a:solidFill>
                  <a:srgbClr val="FF0000"/>
                </a:solidFill>
              </a:rPr>
              <a:t>스타벅스 꾸준히 매출액과 매장수가 증가함</a:t>
            </a:r>
            <a:r>
              <a:rPr lang="en-US" altLang="ko-KR" sz="1600" u="sng" dirty="0">
                <a:solidFill>
                  <a:srgbClr val="FF0000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600" dirty="0">
                <a:solidFill>
                  <a:srgbClr val="FF0000"/>
                </a:solidFill>
              </a:rPr>
              <a:t>매출액 뿐만 아니라 이익률이 매점당 매출액과 이익률이 매년 개선되고 있음을 확인함</a:t>
            </a:r>
            <a:r>
              <a:rPr lang="en-US" altLang="ko-KR" sz="1600" dirty="0">
                <a:solidFill>
                  <a:srgbClr val="FF0000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600" dirty="0" err="1">
                <a:solidFill>
                  <a:srgbClr val="FF0000"/>
                </a:solidFill>
              </a:rPr>
              <a:t>이디야</a:t>
            </a:r>
            <a:r>
              <a:rPr lang="ko-KR" altLang="en-US" sz="1600" dirty="0">
                <a:solidFill>
                  <a:srgbClr val="FF0000"/>
                </a:solidFill>
              </a:rPr>
              <a:t> 매장 커피빈의 비교 과거 </a:t>
            </a:r>
            <a:r>
              <a:rPr lang="en-US" altLang="ko-KR" sz="1600" dirty="0">
                <a:solidFill>
                  <a:srgbClr val="FF0000"/>
                </a:solidFill>
              </a:rPr>
              <a:t>10</a:t>
            </a:r>
            <a:r>
              <a:rPr lang="ko-KR" altLang="en-US" sz="1600" dirty="0">
                <a:solidFill>
                  <a:srgbClr val="FF0000"/>
                </a:solidFill>
              </a:rPr>
              <a:t>개년 </a:t>
            </a:r>
            <a:r>
              <a:rPr lang="ko-KR" altLang="en-US" sz="1600" dirty="0" err="1">
                <a:solidFill>
                  <a:srgbClr val="FF0000"/>
                </a:solidFill>
              </a:rPr>
              <a:t>매장수</a:t>
            </a:r>
            <a:r>
              <a:rPr lang="ko-KR" altLang="en-US" sz="1600" dirty="0">
                <a:solidFill>
                  <a:srgbClr val="FF0000"/>
                </a:solidFill>
              </a:rPr>
              <a:t> 개점</a:t>
            </a:r>
            <a:r>
              <a:rPr lang="en-US" altLang="ko-KR" sz="1600" dirty="0">
                <a:solidFill>
                  <a:srgbClr val="FF0000"/>
                </a:solidFill>
              </a:rPr>
              <a:t>/</a:t>
            </a:r>
            <a:r>
              <a:rPr lang="ko-KR" altLang="en-US" sz="1600" dirty="0">
                <a:solidFill>
                  <a:srgbClr val="FF0000"/>
                </a:solidFill>
              </a:rPr>
              <a:t>폐점 추세와 매출</a:t>
            </a:r>
            <a:r>
              <a:rPr lang="en-US" altLang="ko-KR" sz="1600" dirty="0">
                <a:solidFill>
                  <a:srgbClr val="FF0000"/>
                </a:solidFill>
              </a:rPr>
              <a:t>/</a:t>
            </a:r>
            <a:r>
              <a:rPr lang="ko-KR" altLang="en-US" sz="1600" dirty="0">
                <a:solidFill>
                  <a:srgbClr val="FF0000"/>
                </a:solidFill>
              </a:rPr>
              <a:t>손익 추세 비교 분석해 보여줌으로써 재무적인 영향을 보여줌</a:t>
            </a:r>
            <a:r>
              <a:rPr lang="en-US" altLang="ko-KR" sz="1600" dirty="0">
                <a:solidFill>
                  <a:srgbClr val="FF0000"/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600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endParaRPr lang="en-US" altLang="ko-KR" sz="1600" dirty="0">
              <a:solidFill>
                <a:srgbClr val="FF0000"/>
              </a:solidFill>
            </a:endParaRPr>
          </a:p>
          <a:p>
            <a:pPr marL="342900" indent="-342900" algn="ctr">
              <a:buAutoNum type="arabicPeriod"/>
            </a:pPr>
            <a:endParaRPr lang="ko-KR" altLang="en-US" sz="1600" dirty="0">
              <a:solidFill>
                <a:srgbClr val="FF0000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1242AC0-1EE0-9E11-C65F-72F573153225}"/>
              </a:ext>
            </a:extLst>
          </p:cNvPr>
          <p:cNvCxnSpPr>
            <a:cxnSpLocks/>
            <a:stCxn id="29" idx="4"/>
            <a:endCxn id="27" idx="0"/>
          </p:cNvCxnSpPr>
          <p:nvPr/>
        </p:nvCxnSpPr>
        <p:spPr>
          <a:xfrm>
            <a:off x="7796304" y="2685847"/>
            <a:ext cx="8639" cy="901286"/>
          </a:xfrm>
          <a:prstGeom prst="straightConnector1">
            <a:avLst/>
          </a:prstGeom>
          <a:ln w="25400">
            <a:solidFill>
              <a:srgbClr val="5B9BD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65D6FCD-7B29-F3ED-12E0-D424CA3CE28D}"/>
              </a:ext>
            </a:extLst>
          </p:cNvPr>
          <p:cNvGrpSpPr/>
          <p:nvPr/>
        </p:nvGrpSpPr>
        <p:grpSpPr>
          <a:xfrm>
            <a:off x="7444773" y="3587133"/>
            <a:ext cx="724765" cy="726195"/>
            <a:chOff x="7444773" y="3930076"/>
            <a:chExt cx="724765" cy="726195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6E08D2A-F3E8-408E-AF56-B4CBD8234F0F}"/>
                </a:ext>
              </a:extLst>
            </p:cNvPr>
            <p:cNvSpPr/>
            <p:nvPr/>
          </p:nvSpPr>
          <p:spPr>
            <a:xfrm>
              <a:off x="7444773" y="3930076"/>
              <a:ext cx="720340" cy="726195"/>
            </a:xfrm>
            <a:prstGeom prst="ellipse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88AFA027-5282-4BA1-D3AB-B2CBE52123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474178" y="4052161"/>
              <a:ext cx="695360" cy="515856"/>
            </a:xfrm>
            <a:prstGeom prst="rect">
              <a:avLst/>
            </a:prstGeom>
          </p:spPr>
        </p:pic>
      </p:grpSp>
      <p:sp>
        <p:nvSpPr>
          <p:cNvPr id="29" name="타원 28">
            <a:extLst>
              <a:ext uri="{FF2B5EF4-FFF2-40B4-BE49-F238E27FC236}">
                <a16:creationId xmlns:a16="http://schemas.microsoft.com/office/drawing/2014/main" id="{8C333FE2-C4AA-72B1-E1DD-6130955CAD1B}"/>
              </a:ext>
            </a:extLst>
          </p:cNvPr>
          <p:cNvSpPr/>
          <p:nvPr/>
        </p:nvSpPr>
        <p:spPr>
          <a:xfrm>
            <a:off x="7436134" y="1944346"/>
            <a:ext cx="720340" cy="741501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4B0A468-2594-8356-86EC-6936A8721FBB}"/>
              </a:ext>
            </a:extLst>
          </p:cNvPr>
          <p:cNvGrpSpPr/>
          <p:nvPr/>
        </p:nvGrpSpPr>
        <p:grpSpPr>
          <a:xfrm>
            <a:off x="7573074" y="2127577"/>
            <a:ext cx="497205" cy="346867"/>
            <a:chOff x="1563689" y="3775075"/>
            <a:chExt cx="382587" cy="276225"/>
          </a:xfrm>
          <a:solidFill>
            <a:schemeClr val="bg1"/>
          </a:solidFill>
        </p:grpSpPr>
        <p:sp>
          <p:nvSpPr>
            <p:cNvPr id="31" name="Freeform 1321">
              <a:extLst>
                <a:ext uri="{FF2B5EF4-FFF2-40B4-BE49-F238E27FC236}">
                  <a16:creationId xmlns:a16="http://schemas.microsoft.com/office/drawing/2014/main" id="{B1D8A768-1CA8-4733-81F7-ADBB958F0DBB}"/>
                </a:ext>
              </a:extLst>
            </p:cNvPr>
            <p:cNvSpPr/>
            <p:nvPr/>
          </p:nvSpPr>
          <p:spPr bwMode="auto">
            <a:xfrm>
              <a:off x="1563689" y="3775075"/>
              <a:ext cx="309563" cy="276225"/>
            </a:xfrm>
            <a:custGeom>
              <a:avLst/>
              <a:gdLst>
                <a:gd name="T0" fmla="*/ 166 w 171"/>
                <a:gd name="T1" fmla="*/ 0 h 152"/>
                <a:gd name="T2" fmla="*/ 6 w 171"/>
                <a:gd name="T3" fmla="*/ 0 h 152"/>
                <a:gd name="T4" fmla="*/ 0 w 171"/>
                <a:gd name="T5" fmla="*/ 5 h 152"/>
                <a:gd name="T6" fmla="*/ 0 w 171"/>
                <a:gd name="T7" fmla="*/ 146 h 152"/>
                <a:gd name="T8" fmla="*/ 6 w 171"/>
                <a:gd name="T9" fmla="*/ 152 h 152"/>
                <a:gd name="T10" fmla="*/ 166 w 171"/>
                <a:gd name="T11" fmla="*/ 152 h 152"/>
                <a:gd name="T12" fmla="*/ 171 w 171"/>
                <a:gd name="T13" fmla="*/ 146 h 152"/>
                <a:gd name="T14" fmla="*/ 171 w 171"/>
                <a:gd name="T15" fmla="*/ 5 h 152"/>
                <a:gd name="T16" fmla="*/ 166 w 171"/>
                <a:gd name="T17" fmla="*/ 0 h 152"/>
                <a:gd name="T18" fmla="*/ 132 w 171"/>
                <a:gd name="T19" fmla="*/ 11 h 152"/>
                <a:gd name="T20" fmla="*/ 139 w 171"/>
                <a:gd name="T21" fmla="*/ 19 h 152"/>
                <a:gd name="T22" fmla="*/ 132 w 171"/>
                <a:gd name="T23" fmla="*/ 26 h 152"/>
                <a:gd name="T24" fmla="*/ 125 w 171"/>
                <a:gd name="T25" fmla="*/ 19 h 152"/>
                <a:gd name="T26" fmla="*/ 132 w 171"/>
                <a:gd name="T27" fmla="*/ 11 h 152"/>
                <a:gd name="T28" fmla="*/ 111 w 171"/>
                <a:gd name="T29" fmla="*/ 11 h 152"/>
                <a:gd name="T30" fmla="*/ 118 w 171"/>
                <a:gd name="T31" fmla="*/ 19 h 152"/>
                <a:gd name="T32" fmla="*/ 111 w 171"/>
                <a:gd name="T33" fmla="*/ 26 h 152"/>
                <a:gd name="T34" fmla="*/ 104 w 171"/>
                <a:gd name="T35" fmla="*/ 19 h 152"/>
                <a:gd name="T36" fmla="*/ 111 w 171"/>
                <a:gd name="T37" fmla="*/ 11 h 152"/>
                <a:gd name="T38" fmla="*/ 160 w 171"/>
                <a:gd name="T39" fmla="*/ 141 h 152"/>
                <a:gd name="T40" fmla="*/ 11 w 171"/>
                <a:gd name="T41" fmla="*/ 141 h 152"/>
                <a:gd name="T42" fmla="*/ 11 w 171"/>
                <a:gd name="T43" fmla="*/ 38 h 152"/>
                <a:gd name="T44" fmla="*/ 160 w 171"/>
                <a:gd name="T45" fmla="*/ 38 h 152"/>
                <a:gd name="T46" fmla="*/ 160 w 171"/>
                <a:gd name="T47" fmla="*/ 141 h 152"/>
                <a:gd name="T48" fmla="*/ 153 w 171"/>
                <a:gd name="T49" fmla="*/ 26 h 152"/>
                <a:gd name="T50" fmla="*/ 146 w 171"/>
                <a:gd name="T51" fmla="*/ 19 h 152"/>
                <a:gd name="T52" fmla="*/ 153 w 171"/>
                <a:gd name="T53" fmla="*/ 11 h 152"/>
                <a:gd name="T54" fmla="*/ 160 w 171"/>
                <a:gd name="T55" fmla="*/ 19 h 152"/>
                <a:gd name="T56" fmla="*/ 153 w 171"/>
                <a:gd name="T57" fmla="*/ 2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71" h="152">
                  <a:moveTo>
                    <a:pt x="16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0" y="149"/>
                    <a:pt x="3" y="152"/>
                    <a:pt x="6" y="152"/>
                  </a:cubicBezTo>
                  <a:cubicBezTo>
                    <a:pt x="166" y="152"/>
                    <a:pt x="166" y="152"/>
                    <a:pt x="166" y="152"/>
                  </a:cubicBezTo>
                  <a:cubicBezTo>
                    <a:pt x="169" y="152"/>
                    <a:pt x="171" y="149"/>
                    <a:pt x="171" y="146"/>
                  </a:cubicBezTo>
                  <a:cubicBezTo>
                    <a:pt x="171" y="5"/>
                    <a:pt x="171" y="5"/>
                    <a:pt x="171" y="5"/>
                  </a:cubicBezTo>
                  <a:cubicBezTo>
                    <a:pt x="171" y="2"/>
                    <a:pt x="169" y="0"/>
                    <a:pt x="166" y="0"/>
                  </a:cubicBezTo>
                  <a:close/>
                  <a:moveTo>
                    <a:pt x="132" y="11"/>
                  </a:moveTo>
                  <a:cubicBezTo>
                    <a:pt x="136" y="11"/>
                    <a:pt x="139" y="15"/>
                    <a:pt x="139" y="19"/>
                  </a:cubicBezTo>
                  <a:cubicBezTo>
                    <a:pt x="139" y="23"/>
                    <a:pt x="136" y="26"/>
                    <a:pt x="132" y="26"/>
                  </a:cubicBezTo>
                  <a:cubicBezTo>
                    <a:pt x="128" y="26"/>
                    <a:pt x="125" y="23"/>
                    <a:pt x="125" y="19"/>
                  </a:cubicBezTo>
                  <a:cubicBezTo>
                    <a:pt x="125" y="15"/>
                    <a:pt x="128" y="11"/>
                    <a:pt x="132" y="11"/>
                  </a:cubicBezTo>
                  <a:close/>
                  <a:moveTo>
                    <a:pt x="111" y="11"/>
                  </a:moveTo>
                  <a:cubicBezTo>
                    <a:pt x="115" y="11"/>
                    <a:pt x="118" y="15"/>
                    <a:pt x="118" y="19"/>
                  </a:cubicBezTo>
                  <a:cubicBezTo>
                    <a:pt x="118" y="23"/>
                    <a:pt x="115" y="26"/>
                    <a:pt x="111" y="26"/>
                  </a:cubicBezTo>
                  <a:cubicBezTo>
                    <a:pt x="107" y="26"/>
                    <a:pt x="104" y="23"/>
                    <a:pt x="104" y="19"/>
                  </a:cubicBezTo>
                  <a:cubicBezTo>
                    <a:pt x="104" y="15"/>
                    <a:pt x="107" y="11"/>
                    <a:pt x="111" y="11"/>
                  </a:cubicBezTo>
                  <a:close/>
                  <a:moveTo>
                    <a:pt x="160" y="141"/>
                  </a:moveTo>
                  <a:cubicBezTo>
                    <a:pt x="11" y="141"/>
                    <a:pt x="11" y="141"/>
                    <a:pt x="11" y="141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60" y="38"/>
                    <a:pt x="160" y="38"/>
                    <a:pt x="160" y="38"/>
                  </a:cubicBezTo>
                  <a:lnTo>
                    <a:pt x="160" y="141"/>
                  </a:lnTo>
                  <a:close/>
                  <a:moveTo>
                    <a:pt x="153" y="26"/>
                  </a:moveTo>
                  <a:cubicBezTo>
                    <a:pt x="149" y="26"/>
                    <a:pt x="146" y="23"/>
                    <a:pt x="146" y="19"/>
                  </a:cubicBezTo>
                  <a:cubicBezTo>
                    <a:pt x="146" y="15"/>
                    <a:pt x="149" y="11"/>
                    <a:pt x="153" y="11"/>
                  </a:cubicBezTo>
                  <a:cubicBezTo>
                    <a:pt x="157" y="11"/>
                    <a:pt x="160" y="15"/>
                    <a:pt x="160" y="19"/>
                  </a:cubicBezTo>
                  <a:cubicBezTo>
                    <a:pt x="160" y="23"/>
                    <a:pt x="157" y="26"/>
                    <a:pt x="153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pc="-3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32" name="Freeform 1322">
              <a:extLst>
                <a:ext uri="{FF2B5EF4-FFF2-40B4-BE49-F238E27FC236}">
                  <a16:creationId xmlns:a16="http://schemas.microsoft.com/office/drawing/2014/main" id="{6C850CDF-CDDC-D71F-529A-732F8671D978}"/>
                </a:ext>
              </a:extLst>
            </p:cNvPr>
            <p:cNvSpPr/>
            <p:nvPr/>
          </p:nvSpPr>
          <p:spPr bwMode="auto">
            <a:xfrm>
              <a:off x="1776414" y="3960812"/>
              <a:ext cx="28575" cy="28575"/>
            </a:xfrm>
            <a:custGeom>
              <a:avLst/>
              <a:gdLst>
                <a:gd name="T0" fmla="*/ 4 w 18"/>
                <a:gd name="T1" fmla="*/ 0 h 18"/>
                <a:gd name="T2" fmla="*/ 4 w 18"/>
                <a:gd name="T3" fmla="*/ 2 h 18"/>
                <a:gd name="T4" fmla="*/ 0 w 18"/>
                <a:gd name="T5" fmla="*/ 18 h 18"/>
                <a:gd name="T6" fmla="*/ 16 w 18"/>
                <a:gd name="T7" fmla="*/ 13 h 18"/>
                <a:gd name="T8" fmla="*/ 18 w 18"/>
                <a:gd name="T9" fmla="*/ 13 h 18"/>
                <a:gd name="T10" fmla="*/ 4 w 18"/>
                <a:gd name="T1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8">
                  <a:moveTo>
                    <a:pt x="4" y="0"/>
                  </a:moveTo>
                  <a:lnTo>
                    <a:pt x="4" y="2"/>
                  </a:lnTo>
                  <a:lnTo>
                    <a:pt x="0" y="18"/>
                  </a:lnTo>
                  <a:lnTo>
                    <a:pt x="16" y="13"/>
                  </a:lnTo>
                  <a:lnTo>
                    <a:pt x="18" y="13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pc="-3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33" name="Freeform 1323">
              <a:extLst>
                <a:ext uri="{FF2B5EF4-FFF2-40B4-BE49-F238E27FC236}">
                  <a16:creationId xmlns:a16="http://schemas.microsoft.com/office/drawing/2014/main" id="{36C0B7A3-569D-6093-72EE-39E77C52C8BC}"/>
                </a:ext>
              </a:extLst>
            </p:cNvPr>
            <p:cNvSpPr/>
            <p:nvPr/>
          </p:nvSpPr>
          <p:spPr bwMode="auto">
            <a:xfrm>
              <a:off x="1892301" y="3817937"/>
              <a:ext cx="53975" cy="55562"/>
            </a:xfrm>
            <a:custGeom>
              <a:avLst/>
              <a:gdLst>
                <a:gd name="T0" fmla="*/ 22 w 30"/>
                <a:gd name="T1" fmla="*/ 30 h 30"/>
                <a:gd name="T2" fmla="*/ 28 w 30"/>
                <a:gd name="T3" fmla="*/ 25 h 30"/>
                <a:gd name="T4" fmla="*/ 28 w 30"/>
                <a:gd name="T5" fmla="*/ 17 h 30"/>
                <a:gd name="T6" fmla="*/ 13 w 30"/>
                <a:gd name="T7" fmla="*/ 2 h 30"/>
                <a:gd name="T8" fmla="*/ 5 w 30"/>
                <a:gd name="T9" fmla="*/ 2 h 30"/>
                <a:gd name="T10" fmla="*/ 0 w 30"/>
                <a:gd name="T11" fmla="*/ 8 h 30"/>
                <a:gd name="T12" fmla="*/ 22 w 30"/>
                <a:gd name="T1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0">
                  <a:moveTo>
                    <a:pt x="22" y="30"/>
                  </a:moveTo>
                  <a:cubicBezTo>
                    <a:pt x="28" y="25"/>
                    <a:pt x="28" y="25"/>
                    <a:pt x="28" y="25"/>
                  </a:cubicBezTo>
                  <a:cubicBezTo>
                    <a:pt x="30" y="23"/>
                    <a:pt x="30" y="19"/>
                    <a:pt x="28" y="17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1" y="0"/>
                    <a:pt x="7" y="0"/>
                    <a:pt x="5" y="2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2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pc="-3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34" name="Freeform 1324">
              <a:extLst>
                <a:ext uri="{FF2B5EF4-FFF2-40B4-BE49-F238E27FC236}">
                  <a16:creationId xmlns:a16="http://schemas.microsoft.com/office/drawing/2014/main" id="{ADFD21C9-B6A0-04A0-617A-5C9400BF3745}"/>
                </a:ext>
              </a:extLst>
            </p:cNvPr>
            <p:cNvSpPr/>
            <p:nvPr/>
          </p:nvSpPr>
          <p:spPr bwMode="auto">
            <a:xfrm>
              <a:off x="1797051" y="3838575"/>
              <a:ext cx="130175" cy="128587"/>
            </a:xfrm>
            <a:custGeom>
              <a:avLst/>
              <a:gdLst>
                <a:gd name="T0" fmla="*/ 49 w 71"/>
                <a:gd name="T1" fmla="*/ 0 h 71"/>
                <a:gd name="T2" fmla="*/ 49 w 71"/>
                <a:gd name="T3" fmla="*/ 0 h 71"/>
                <a:gd name="T4" fmla="*/ 2 w 71"/>
                <a:gd name="T5" fmla="*/ 46 h 71"/>
                <a:gd name="T6" fmla="*/ 2 w 71"/>
                <a:gd name="T7" fmla="*/ 54 h 71"/>
                <a:gd name="T8" fmla="*/ 3 w 71"/>
                <a:gd name="T9" fmla="*/ 55 h 71"/>
                <a:gd name="T10" fmla="*/ 8 w 71"/>
                <a:gd name="T11" fmla="*/ 56 h 71"/>
                <a:gd name="T12" fmla="*/ 9 w 71"/>
                <a:gd name="T13" fmla="*/ 61 h 71"/>
                <a:gd name="T14" fmla="*/ 10 w 71"/>
                <a:gd name="T15" fmla="*/ 62 h 71"/>
                <a:gd name="T16" fmla="*/ 15 w 71"/>
                <a:gd name="T17" fmla="*/ 63 h 71"/>
                <a:gd name="T18" fmla="*/ 16 w 71"/>
                <a:gd name="T19" fmla="*/ 69 h 71"/>
                <a:gd name="T20" fmla="*/ 17 w 71"/>
                <a:gd name="T21" fmla="*/ 69 h 71"/>
                <a:gd name="T22" fmla="*/ 25 w 71"/>
                <a:gd name="T23" fmla="*/ 69 h 71"/>
                <a:gd name="T24" fmla="*/ 71 w 71"/>
                <a:gd name="T25" fmla="*/ 22 h 71"/>
                <a:gd name="T26" fmla="*/ 71 w 71"/>
                <a:gd name="T27" fmla="*/ 22 h 71"/>
                <a:gd name="T28" fmla="*/ 49 w 71"/>
                <a:gd name="T2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71">
                  <a:moveTo>
                    <a:pt x="49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0" y="49"/>
                    <a:pt x="0" y="52"/>
                    <a:pt x="2" y="54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4" y="56"/>
                    <a:pt x="6" y="56"/>
                    <a:pt x="8" y="56"/>
                  </a:cubicBezTo>
                  <a:cubicBezTo>
                    <a:pt x="7" y="58"/>
                    <a:pt x="8" y="60"/>
                    <a:pt x="9" y="61"/>
                  </a:cubicBezTo>
                  <a:cubicBezTo>
                    <a:pt x="10" y="62"/>
                    <a:pt x="10" y="62"/>
                    <a:pt x="10" y="62"/>
                  </a:cubicBezTo>
                  <a:cubicBezTo>
                    <a:pt x="11" y="63"/>
                    <a:pt x="13" y="64"/>
                    <a:pt x="15" y="63"/>
                  </a:cubicBezTo>
                  <a:cubicBezTo>
                    <a:pt x="15" y="65"/>
                    <a:pt x="15" y="67"/>
                    <a:pt x="16" y="69"/>
                  </a:cubicBezTo>
                  <a:cubicBezTo>
                    <a:pt x="17" y="69"/>
                    <a:pt x="17" y="69"/>
                    <a:pt x="17" y="69"/>
                  </a:cubicBezTo>
                  <a:cubicBezTo>
                    <a:pt x="19" y="71"/>
                    <a:pt x="22" y="71"/>
                    <a:pt x="25" y="69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71" y="22"/>
                    <a:pt x="71" y="22"/>
                    <a:pt x="71" y="22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pc="-3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36" name="Rectangle 1325">
              <a:extLst>
                <a:ext uri="{FF2B5EF4-FFF2-40B4-BE49-F238E27FC236}">
                  <a16:creationId xmlns:a16="http://schemas.microsoft.com/office/drawing/2014/main" id="{8E087564-414B-5084-CEA2-5603B2B433E2}"/>
                </a:ext>
              </a:extLst>
            </p:cNvPr>
            <p:cNvSpPr/>
            <p:nvPr/>
          </p:nvSpPr>
          <p:spPr bwMode="auto">
            <a:xfrm>
              <a:off x="1604964" y="3879850"/>
              <a:ext cx="100013" cy="111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pc="-3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37" name="Rectangle 1326">
              <a:extLst>
                <a:ext uri="{FF2B5EF4-FFF2-40B4-BE49-F238E27FC236}">
                  <a16:creationId xmlns:a16="http://schemas.microsoft.com/office/drawing/2014/main" id="{87155630-A157-F1A8-8331-573A872AE963}"/>
                </a:ext>
              </a:extLst>
            </p:cNvPr>
            <p:cNvSpPr/>
            <p:nvPr/>
          </p:nvSpPr>
          <p:spPr bwMode="auto">
            <a:xfrm>
              <a:off x="1604964" y="3914775"/>
              <a:ext cx="160338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pc="-3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38" name="Rectangle 1327">
              <a:extLst>
                <a:ext uri="{FF2B5EF4-FFF2-40B4-BE49-F238E27FC236}">
                  <a16:creationId xmlns:a16="http://schemas.microsoft.com/office/drawing/2014/main" id="{B562F2CA-0555-5F66-38D8-E1801E23E098}"/>
                </a:ext>
              </a:extLst>
            </p:cNvPr>
            <p:cNvSpPr/>
            <p:nvPr/>
          </p:nvSpPr>
          <p:spPr bwMode="auto">
            <a:xfrm>
              <a:off x="1604964" y="3948112"/>
              <a:ext cx="160338" cy="79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pc="-3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39" name="Rectangle 1328">
              <a:extLst>
                <a:ext uri="{FF2B5EF4-FFF2-40B4-BE49-F238E27FC236}">
                  <a16:creationId xmlns:a16="http://schemas.microsoft.com/office/drawing/2014/main" id="{7F8D9114-BB05-F03E-E4BF-85AD2606CAD3}"/>
                </a:ext>
              </a:extLst>
            </p:cNvPr>
            <p:cNvSpPr/>
            <p:nvPr/>
          </p:nvSpPr>
          <p:spPr bwMode="auto">
            <a:xfrm>
              <a:off x="1604964" y="3979862"/>
              <a:ext cx="160338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pc="-3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pic>
        <p:nvPicPr>
          <p:cNvPr id="41" name="그래픽 40" descr="오른쪽으로 굽은 화살표 단색으로 채워진">
            <a:extLst>
              <a:ext uri="{FF2B5EF4-FFF2-40B4-BE49-F238E27FC236}">
                <a16:creationId xmlns:a16="http://schemas.microsoft.com/office/drawing/2014/main" id="{5DA019DB-67C4-E4D1-E16C-C04F243B91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50150" y="4986969"/>
            <a:ext cx="504106" cy="504106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9B959BE0-742E-1F16-BC86-CDAB388D64FA}"/>
              </a:ext>
            </a:extLst>
          </p:cNvPr>
          <p:cNvSpPr/>
          <p:nvPr/>
        </p:nvSpPr>
        <p:spPr bwMode="auto">
          <a:xfrm>
            <a:off x="8255254" y="1797081"/>
            <a:ext cx="3457370" cy="1381917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 latinLnBrk="1">
              <a:lnSpc>
                <a:spcPct val="120000"/>
              </a:lnSpc>
              <a:spcBef>
                <a:spcPct val="50000"/>
              </a:spcBef>
              <a:spcAft>
                <a:spcPts val="300"/>
              </a:spcAft>
            </a:pPr>
            <a:r>
              <a:rPr lang="ko-KR" altLang="en-US" sz="1400" b="1" spc="-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활용 데이터 출처</a:t>
            </a:r>
            <a:endParaRPr lang="en-US" altLang="ko-KR" sz="1400" b="1" spc="-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108000" indent="-108000" fontAlgn="ctr"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sz="1100" kern="800" spc="-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연도별 매출액 </a:t>
            </a:r>
            <a:r>
              <a:rPr lang="en-US" altLang="ko-KR" sz="1100" kern="800" spc="-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Data – </a:t>
            </a:r>
            <a:r>
              <a:rPr lang="ko-KR" altLang="en-US" sz="1100" kern="800" spc="-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전자공시시스템</a:t>
            </a:r>
            <a:r>
              <a:rPr lang="en-US" altLang="ko-KR" sz="1100" kern="800" spc="-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(DART)</a:t>
            </a:r>
          </a:p>
          <a:p>
            <a:pPr marL="108000" indent="-108000" fontAlgn="ctr"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sz="1100" kern="800" spc="-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연도별 </a:t>
            </a:r>
            <a:r>
              <a:rPr lang="ko-KR" altLang="en-US" sz="1100" kern="800" spc="-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매장수</a:t>
            </a:r>
            <a:r>
              <a:rPr lang="ko-KR" altLang="en-US" sz="1100" kern="800" spc="-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1100" kern="800" spc="-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Data – </a:t>
            </a:r>
            <a:r>
              <a:rPr lang="ko-KR" altLang="en-US" sz="1100" kern="800" spc="-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전자공시시스템</a:t>
            </a:r>
            <a:r>
              <a:rPr lang="en-US" altLang="ko-KR" sz="1100" kern="800" spc="-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(DART)</a:t>
            </a:r>
          </a:p>
          <a:p>
            <a:pPr marL="108000" indent="-108000" fontAlgn="ctr"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sz="1100" kern="800" spc="-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연도별 </a:t>
            </a:r>
            <a:r>
              <a:rPr lang="ko-KR" altLang="en-US" sz="1100" kern="800" spc="-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매장수</a:t>
            </a:r>
            <a:r>
              <a:rPr lang="ko-KR" altLang="en-US" sz="1100" kern="800" spc="-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1100" kern="800" spc="-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– Global </a:t>
            </a:r>
            <a:r>
              <a:rPr lang="en-US" altLang="ko-KR" sz="1100" kern="800" spc="-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Starbugs</a:t>
            </a:r>
            <a:r>
              <a:rPr lang="en-US" altLang="ko-KR" sz="1100" kern="800" spc="-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SEC</a:t>
            </a:r>
            <a:r>
              <a:rPr lang="ko-KR" altLang="en-US" sz="1100" kern="800" spc="-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1100" kern="800" spc="-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10-K Report</a:t>
            </a:r>
          </a:p>
          <a:p>
            <a:pPr marL="108000" indent="-108000" fontAlgn="ctr"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sz="1100" kern="800" spc="-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국내 산업 성장률 </a:t>
            </a:r>
            <a:r>
              <a:rPr lang="en-US" altLang="ko-KR" sz="1100" kern="800" spc="-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– 2023</a:t>
            </a:r>
            <a:r>
              <a:rPr lang="ko-KR" altLang="en-US" sz="1100" kern="800" spc="-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년 </a:t>
            </a:r>
            <a:r>
              <a:rPr lang="en-US" altLang="ko-KR" sz="1100" kern="800" spc="-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KREI </a:t>
            </a:r>
            <a:r>
              <a:rPr lang="ko-KR" altLang="en-US" sz="1100" kern="800" spc="-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한국농어촌연구원</a:t>
            </a:r>
            <a:endParaRPr lang="en-US" altLang="ko-KR" sz="1100" kern="800" spc="-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108000" indent="-108000" fontAlgn="ctr"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sz="1100" kern="800" spc="-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글로벌 커피시장 성장률 </a:t>
            </a:r>
            <a:r>
              <a:rPr lang="en-US" altLang="ko-KR" sz="1100" kern="800" spc="-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Expert Market Research </a:t>
            </a:r>
            <a:r>
              <a:rPr lang="ko-KR" altLang="en-US" sz="1100" kern="800" spc="-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검색</a:t>
            </a:r>
          </a:p>
        </p:txBody>
      </p:sp>
      <p:sp>
        <p:nvSpPr>
          <p:cNvPr id="47" name="양쪽 모서리가 둥근 사각형 40">
            <a:extLst>
              <a:ext uri="{FF2B5EF4-FFF2-40B4-BE49-F238E27FC236}">
                <a16:creationId xmlns:a16="http://schemas.microsoft.com/office/drawing/2014/main" id="{EF3BBE07-10DD-22D7-B924-EEA2D9A95F57}"/>
              </a:ext>
            </a:extLst>
          </p:cNvPr>
          <p:cNvSpPr/>
          <p:nvPr/>
        </p:nvSpPr>
        <p:spPr>
          <a:xfrm>
            <a:off x="350519" y="5159193"/>
            <a:ext cx="6802755" cy="144825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5">
              <a:lumMod val="20000"/>
              <a:lumOff val="80000"/>
            </a:schemeClr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tIns="0" bIns="0" anchor="ctr" anchorCtr="0"/>
          <a:lstStyle/>
          <a:p>
            <a:pPr marL="887972" fontAlgn="base">
              <a:spcAft>
                <a:spcPct val="0"/>
              </a:spcAft>
              <a:buClr>
                <a:schemeClr val="bg1"/>
              </a:buClr>
              <a:defRPr/>
            </a:pPr>
            <a:endParaRPr lang="ko-KR" altLang="en-US" sz="1050" b="1" spc="-200" dirty="0">
              <a:ln>
                <a:solidFill>
                  <a:schemeClr val="accent1">
                    <a:lumMod val="40000"/>
                    <a:lumOff val="60000"/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050D971-A261-41EF-87F6-31C3A8A34368}"/>
              </a:ext>
            </a:extLst>
          </p:cNvPr>
          <p:cNvSpPr/>
          <p:nvPr/>
        </p:nvSpPr>
        <p:spPr bwMode="auto">
          <a:xfrm>
            <a:off x="8255254" y="3596287"/>
            <a:ext cx="3457370" cy="707886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 latinLnBrk="1">
              <a:lnSpc>
                <a:spcPct val="120000"/>
              </a:lnSpc>
              <a:spcBef>
                <a:spcPct val="50000"/>
              </a:spcBef>
              <a:spcAft>
                <a:spcPts val="300"/>
              </a:spcAft>
            </a:pPr>
            <a:r>
              <a:rPr lang="ko-KR" altLang="en-US" sz="1400" b="1" spc="-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활용된 기술 및 구현방법  </a:t>
            </a:r>
            <a:endParaRPr lang="en-US" altLang="ko-KR" sz="1400" b="1" spc="-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108000" indent="-108000" fontAlgn="ctr"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ko-KR" sz="1100" kern="800" spc="-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Matplotlib, </a:t>
            </a:r>
          </a:p>
          <a:p>
            <a:pPr marL="108000" indent="-108000" fontAlgn="ctr"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ko-KR" sz="1100" kern="800" spc="-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pandas</a:t>
            </a:r>
            <a:endParaRPr lang="ko-KR" altLang="en-US" sz="1100" kern="800" spc="-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87B6909-F875-7B22-C6A2-604DAC4DCABB}"/>
              </a:ext>
            </a:extLst>
          </p:cNvPr>
          <p:cNvSpPr/>
          <p:nvPr/>
        </p:nvSpPr>
        <p:spPr>
          <a:xfrm>
            <a:off x="809968" y="4286215"/>
            <a:ext cx="521922" cy="521922"/>
          </a:xfrm>
          <a:prstGeom prst="ellipse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EFA02F6-CA50-5008-C04A-6EC060B5F9EB}"/>
              </a:ext>
            </a:extLst>
          </p:cNvPr>
          <p:cNvSpPr/>
          <p:nvPr/>
        </p:nvSpPr>
        <p:spPr>
          <a:xfrm>
            <a:off x="6195858" y="2189921"/>
            <a:ext cx="521922" cy="521922"/>
          </a:xfrm>
          <a:prstGeom prst="ellipse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EECCCA-2209-77FA-76C0-1FE68D104769}"/>
              </a:ext>
            </a:extLst>
          </p:cNvPr>
          <p:cNvSpPr txBox="1"/>
          <p:nvPr/>
        </p:nvSpPr>
        <p:spPr>
          <a:xfrm>
            <a:off x="446339" y="5230726"/>
            <a:ext cx="647775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  <a:defRPr/>
            </a:pP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2010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년 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315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개의 매장이 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2023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년 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1,870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개로 확장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(493%, 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연평균 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14.7%)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로 확장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114300" indent="-114300">
              <a:buFont typeface="Arial" panose="020B0604020202020204" pitchFamily="34" charset="0"/>
              <a:buChar char="•"/>
              <a:defRPr/>
            </a:pP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2010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년 약 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2,400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억원대의 매출액에서 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2023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년 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조 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9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천억원대로 성장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(1,112%, 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연평균 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21.2%)</a:t>
            </a:r>
          </a:p>
          <a:p>
            <a:pPr marL="114300" indent="-114300">
              <a:buFont typeface="Arial" panose="020B0604020202020204" pitchFamily="34" charset="0"/>
              <a:buChar char="•"/>
              <a:defRPr/>
            </a:pP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2010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년 약 순이익 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230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억원에서 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2023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년 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1,200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억원대로 성장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(551%, 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연평균 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15.5%)</a:t>
            </a:r>
          </a:p>
          <a:p>
            <a:pPr marL="114300" indent="-114300">
              <a:buFont typeface="Arial" panose="020B0604020202020204" pitchFamily="34" charset="0"/>
              <a:buChar char="•"/>
              <a:defRPr/>
            </a:pP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2020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년 코로나의 여파로 성장세가 소폭 감소하였지만 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2023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년 국내 식품산업의 연평균 성장률이 약 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5%(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외식산업 성장률은 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7%)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과 비교하였을 때 매우 높은 성장률임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 marL="114300" indent="-114300"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글로벌 커피시장은 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2010-2015 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약 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4.8%, 2016-2020 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약 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5.5%, 2021-2023 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약 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6% 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와 비교하였을 때도 매우 높은 수치임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lang="ko-KR" altLang="en-US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F8D17F6-DF60-29A6-9911-D05063545CB0}"/>
              </a:ext>
            </a:extLst>
          </p:cNvPr>
          <p:cNvSpPr/>
          <p:nvPr/>
        </p:nvSpPr>
        <p:spPr bwMode="auto">
          <a:xfrm>
            <a:off x="8255254" y="4891208"/>
            <a:ext cx="3457370" cy="483209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 latinLnBrk="1">
              <a:lnSpc>
                <a:spcPct val="120000"/>
              </a:lnSpc>
              <a:spcBef>
                <a:spcPct val="50000"/>
              </a:spcBef>
              <a:spcAft>
                <a:spcPts val="300"/>
              </a:spcAft>
            </a:pPr>
            <a:r>
              <a:rPr lang="ko-KR" altLang="en-US" sz="1400" b="1" spc="-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활용코드 </a:t>
            </a:r>
            <a:endParaRPr lang="en-US" altLang="ko-KR" sz="1400" b="1" spc="-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108000" indent="-108000" fontAlgn="ctr"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ko-KR" sz="1100" kern="800" spc="-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Matplotlib, pandas</a:t>
            </a:r>
            <a:endParaRPr lang="ko-KR" altLang="en-US" sz="1100" kern="800" spc="-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3714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67F04AE5-D365-4B0E-9031-83310E282831}"/>
              </a:ext>
            </a:extLst>
          </p:cNvPr>
          <p:cNvSpPr txBox="1"/>
          <p:nvPr/>
        </p:nvSpPr>
        <p:spPr>
          <a:xfrm>
            <a:off x="376102" y="1198517"/>
            <a:ext cx="110124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소비자 종합만족도 순위 </a:t>
            </a:r>
            <a:r>
              <a:rPr lang="en-US" altLang="ko-KR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Top 3</a:t>
            </a:r>
            <a:r>
              <a:rPr lang="ko-KR" altLang="en-US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개 매장 기준으로 재무정보를　분석을 하였습니다</a:t>
            </a:r>
            <a:r>
              <a:rPr lang="en-US" altLang="ko-KR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lang="ko-KR" altLang="en-US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b="1" spc="-100" dirty="0">
                <a:solidFill>
                  <a:schemeClr val="accent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①</a:t>
            </a:r>
            <a:r>
              <a:rPr lang="en-US" altLang="ko-KR" b="1" spc="-100" dirty="0">
                <a:solidFill>
                  <a:schemeClr val="accent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b="1" spc="-100" dirty="0">
                <a:solidFill>
                  <a:schemeClr val="accent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스타벅스 매장의 탐색적 분석</a:t>
            </a:r>
            <a:endParaRPr lang="ko-KR" altLang="en-US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678443"/>
            <a:ext cx="12192000" cy="23358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A91D314A-507C-7C22-BCD8-A077D0CF76FA}"/>
              </a:ext>
            </a:extLst>
          </p:cNvPr>
          <p:cNvGrpSpPr/>
          <p:nvPr/>
        </p:nvGrpSpPr>
        <p:grpSpPr>
          <a:xfrm>
            <a:off x="376102" y="333243"/>
            <a:ext cx="5938973" cy="836589"/>
            <a:chOff x="376102" y="333243"/>
            <a:chExt cx="5938973" cy="83658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5076C2-CF9C-4B3F-B068-88194982090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1232FDC-BBCF-767D-0986-7D95F4FFFEBC}"/>
                </a:ext>
              </a:extLst>
            </p:cNvPr>
            <p:cNvSpPr txBox="1"/>
            <p:nvPr/>
          </p:nvSpPr>
          <p:spPr>
            <a:xfrm>
              <a:off x="1452196" y="585057"/>
              <a:ext cx="48628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3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프로젝트 수행 경과</a:t>
              </a:r>
              <a:r>
                <a:rPr lang="en-US" altLang="ko-KR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, </a:t>
              </a:r>
              <a:r>
                <a:rPr lang="ko-KR" altLang="en-US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계속</a:t>
              </a:r>
              <a:endParaRPr lang="ko-KR" altLang="en-US" sz="3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E68C4BF-4078-DE2A-57CE-F1C18D001EAB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47" name="양쪽 모서리가 둥근 사각형 40">
            <a:extLst>
              <a:ext uri="{FF2B5EF4-FFF2-40B4-BE49-F238E27FC236}">
                <a16:creationId xmlns:a16="http://schemas.microsoft.com/office/drawing/2014/main" id="{EF3BBE07-10DD-22D7-B924-EEA2D9A95F57}"/>
              </a:ext>
            </a:extLst>
          </p:cNvPr>
          <p:cNvSpPr/>
          <p:nvPr/>
        </p:nvSpPr>
        <p:spPr>
          <a:xfrm>
            <a:off x="999971" y="5367866"/>
            <a:ext cx="3835890" cy="1417597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5">
              <a:lumMod val="20000"/>
              <a:lumOff val="80000"/>
            </a:schemeClr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tIns="0" bIns="0" anchor="ctr" anchorCtr="0"/>
          <a:lstStyle/>
          <a:p>
            <a:pPr marL="887972" fontAlgn="base">
              <a:spcAft>
                <a:spcPct val="0"/>
              </a:spcAft>
              <a:buClr>
                <a:schemeClr val="bg1"/>
              </a:buClr>
              <a:defRPr/>
            </a:pPr>
            <a:endParaRPr lang="ko-KR" altLang="en-US" sz="1050" b="1" spc="-200" dirty="0">
              <a:ln>
                <a:solidFill>
                  <a:schemeClr val="accent1">
                    <a:lumMod val="40000"/>
                    <a:lumOff val="60000"/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11" name="그림 10" descr="도표, 텍스트, 그래프, 라인이(가) 표시된 사진&#10;&#10;자동 생성된 설명">
            <a:extLst>
              <a:ext uri="{FF2B5EF4-FFF2-40B4-BE49-F238E27FC236}">
                <a16:creationId xmlns:a16="http://schemas.microsoft.com/office/drawing/2014/main" id="{25A5779E-40CE-971F-CAB2-9B0BE01BA5B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4" r="9058"/>
          <a:stretch/>
        </p:blipFill>
        <p:spPr>
          <a:xfrm>
            <a:off x="1009441" y="1767742"/>
            <a:ext cx="10292406" cy="35337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양쪽 모서리가 둥근 사각형 40">
            <a:extLst>
              <a:ext uri="{FF2B5EF4-FFF2-40B4-BE49-F238E27FC236}">
                <a16:creationId xmlns:a16="http://schemas.microsoft.com/office/drawing/2014/main" id="{B2D2C5D8-D51D-4B16-A243-4E8023D571C2}"/>
              </a:ext>
            </a:extLst>
          </p:cNvPr>
          <p:cNvSpPr/>
          <p:nvPr/>
        </p:nvSpPr>
        <p:spPr>
          <a:xfrm>
            <a:off x="4907867" y="5367866"/>
            <a:ext cx="6393979" cy="1417597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5">
              <a:lumMod val="20000"/>
              <a:lumOff val="80000"/>
            </a:schemeClr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tIns="0" bIns="0" anchor="ctr" anchorCtr="0"/>
          <a:lstStyle/>
          <a:p>
            <a:pPr marL="887972" fontAlgn="base">
              <a:spcAft>
                <a:spcPct val="0"/>
              </a:spcAft>
              <a:buClr>
                <a:schemeClr val="bg1"/>
              </a:buClr>
              <a:defRPr/>
            </a:pPr>
            <a:endParaRPr lang="ko-KR" altLang="en-US" sz="1050" b="1" spc="-200" dirty="0">
              <a:ln>
                <a:solidFill>
                  <a:schemeClr val="accent1">
                    <a:lumMod val="40000"/>
                    <a:lumOff val="60000"/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51D33D7-9AB6-402B-F8E8-5CF15E6A1599}"/>
              </a:ext>
            </a:extLst>
          </p:cNvPr>
          <p:cNvSpPr/>
          <p:nvPr/>
        </p:nvSpPr>
        <p:spPr bwMode="auto">
          <a:xfrm>
            <a:off x="1127448" y="5390745"/>
            <a:ext cx="3457370" cy="186205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 fontAlgn="ctr"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sz="1100" kern="800" spc="-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스타벅스는　꾸준히　매출이　증가하는　반면，　</a:t>
            </a:r>
          </a:p>
        </p:txBody>
      </p:sp>
    </p:spTree>
    <p:extLst>
      <p:ext uri="{BB962C8B-B14F-4D97-AF65-F5344CB8AC3E}">
        <p14:creationId xmlns:p14="http://schemas.microsoft.com/office/powerpoint/2010/main" val="1034744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67F04AE5-D365-4B0E-9031-83310E282831}"/>
              </a:ext>
            </a:extLst>
          </p:cNvPr>
          <p:cNvSpPr txBox="1"/>
          <p:nvPr/>
        </p:nvSpPr>
        <p:spPr>
          <a:xfrm>
            <a:off x="376102" y="1198517"/>
            <a:ext cx="103244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pc="-100" dirty="0"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스타벅스 유형</a:t>
            </a:r>
            <a:r>
              <a:rPr lang="en-US" altLang="ko-KR" spc="-100" dirty="0"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spc="-100" dirty="0"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일반</a:t>
            </a:r>
            <a:r>
              <a:rPr lang="en-US" altLang="ko-KR" spc="-100" dirty="0"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pc="-100" dirty="0"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리저브</a:t>
            </a:r>
            <a:r>
              <a:rPr lang="en-US" altLang="ko-KR" spc="-100" dirty="0"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DT, WT) </a:t>
            </a:r>
            <a:r>
              <a:rPr lang="ko-KR" altLang="en-US" spc="-100" dirty="0"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별 네이버</a:t>
            </a:r>
            <a:r>
              <a:rPr lang="en-US" altLang="ko-KR" spc="-100" dirty="0"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/</a:t>
            </a:r>
            <a:r>
              <a:rPr lang="ko-KR" altLang="en-US" spc="-100" dirty="0"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카카오</a:t>
            </a:r>
            <a:r>
              <a:rPr lang="en-US" altLang="ko-KR" spc="-100" dirty="0"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/ </a:t>
            </a:r>
            <a:r>
              <a:rPr lang="ko-KR" altLang="en-US" spc="-100" dirty="0"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구글의</a:t>
            </a:r>
            <a:r>
              <a:rPr lang="en-US" altLang="ko-KR" spc="-100" dirty="0"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</a:t>
            </a:r>
            <a:r>
              <a:rPr lang="ko-KR" altLang="en-US" spc="-100" dirty="0"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선호도</a:t>
            </a:r>
            <a:r>
              <a:rPr lang="en-US" altLang="ko-KR" spc="-100" dirty="0"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spc="-100" dirty="0"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평점</a:t>
            </a:r>
            <a:r>
              <a:rPr lang="en-US" altLang="ko-KR" spc="-100" dirty="0"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 </a:t>
            </a:r>
            <a:r>
              <a:rPr lang="ko-KR" altLang="en-US" spc="-100" dirty="0"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분석 </a:t>
            </a:r>
            <a:endParaRPr lang="ko-KR" altLang="en-US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b="1" spc="-100" dirty="0">
                <a:solidFill>
                  <a:schemeClr val="accent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①</a:t>
            </a:r>
            <a:r>
              <a:rPr lang="en-US" altLang="ko-KR" b="1" spc="-100" dirty="0">
                <a:solidFill>
                  <a:schemeClr val="accent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b="1" spc="-100" dirty="0">
                <a:solidFill>
                  <a:schemeClr val="accent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스타벅스 매장의 탐색적 분석</a:t>
            </a:r>
            <a:endParaRPr lang="ko-KR" altLang="en-US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678443"/>
            <a:ext cx="12192000" cy="23358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A91D314A-507C-7C22-BCD8-A077D0CF76FA}"/>
              </a:ext>
            </a:extLst>
          </p:cNvPr>
          <p:cNvGrpSpPr/>
          <p:nvPr/>
        </p:nvGrpSpPr>
        <p:grpSpPr>
          <a:xfrm>
            <a:off x="376102" y="333243"/>
            <a:ext cx="5938973" cy="836589"/>
            <a:chOff x="376102" y="333243"/>
            <a:chExt cx="5938973" cy="83658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5076C2-CF9C-4B3F-B068-88194982090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1232FDC-BBCF-767D-0986-7D95F4FFFEBC}"/>
                </a:ext>
              </a:extLst>
            </p:cNvPr>
            <p:cNvSpPr txBox="1"/>
            <p:nvPr/>
          </p:nvSpPr>
          <p:spPr>
            <a:xfrm>
              <a:off x="1452196" y="585057"/>
              <a:ext cx="48628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3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프로젝트 수행 경과</a:t>
              </a:r>
              <a:r>
                <a:rPr lang="en-US" altLang="ko-KR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, </a:t>
              </a:r>
              <a:r>
                <a:rPr lang="ko-KR" altLang="en-US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계속</a:t>
              </a:r>
              <a:endParaRPr lang="ko-KR" altLang="en-US" sz="3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E68C4BF-4078-DE2A-57CE-F1C18D001EAB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65CE3E50-24AC-46AA-C3C6-A405EAB44EE2}"/>
              </a:ext>
            </a:extLst>
          </p:cNvPr>
          <p:cNvSpPr/>
          <p:nvPr/>
        </p:nvSpPr>
        <p:spPr>
          <a:xfrm>
            <a:off x="11424592" y="5179558"/>
            <a:ext cx="5143897" cy="261668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FF0000"/>
                </a:solidFill>
              </a:rPr>
              <a:t>성공요인분석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algn="ctr"/>
            <a:endParaRPr lang="en-US" altLang="ko-KR" sz="1600" dirty="0">
              <a:solidFill>
                <a:srgbClr val="FF0000"/>
              </a:solidFill>
            </a:endParaRPr>
          </a:p>
          <a:p>
            <a:pPr algn="ctr"/>
            <a:r>
              <a:rPr lang="ko-KR" altLang="en-US" sz="1600" dirty="0">
                <a:solidFill>
                  <a:srgbClr val="FF0000"/>
                </a:solidFill>
              </a:rPr>
              <a:t>평점분포 분석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algn="ctr"/>
            <a:r>
              <a:rPr lang="ko-KR" altLang="en-US" sz="1600" dirty="0">
                <a:solidFill>
                  <a:srgbClr val="FF0000"/>
                </a:solidFill>
              </a:rPr>
              <a:t>키워드 빈도 분석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algn="ctr"/>
            <a:r>
              <a:rPr lang="ko-KR" altLang="en-US" sz="1600" dirty="0">
                <a:solidFill>
                  <a:srgbClr val="FF0000"/>
                </a:solidFill>
              </a:rPr>
              <a:t>평점과 키워드 상관 분석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algn="ctr"/>
            <a:r>
              <a:rPr lang="ko-KR" altLang="en-US" sz="1600" dirty="0">
                <a:solidFill>
                  <a:srgbClr val="FF0000"/>
                </a:solidFill>
              </a:rPr>
              <a:t>서비스 제공 내역과 평점 간의 상관관계 분석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algn="ctr"/>
            <a:r>
              <a:rPr lang="en-US" altLang="ko-KR" sz="1600" dirty="0">
                <a:solidFill>
                  <a:srgbClr val="FF0000"/>
                </a:solidFill>
              </a:rPr>
              <a:t>&gt;&gt; </a:t>
            </a:r>
            <a:r>
              <a:rPr lang="ko-KR" altLang="en-US" sz="1600" dirty="0">
                <a:solidFill>
                  <a:srgbClr val="FF0000"/>
                </a:solidFill>
              </a:rPr>
              <a:t>성공요인 식별 </a:t>
            </a:r>
            <a:r>
              <a:rPr lang="en-US" altLang="ko-KR" sz="1600" dirty="0">
                <a:solidFill>
                  <a:srgbClr val="FF0000"/>
                </a:solidFill>
              </a:rPr>
              <a:t>/ </a:t>
            </a:r>
            <a:r>
              <a:rPr lang="ko-KR" altLang="en-US" sz="1600" dirty="0">
                <a:solidFill>
                  <a:srgbClr val="FF0000"/>
                </a:solidFill>
              </a:rPr>
              <a:t>높은 평점을 받은 매장의 공통된 서비스 제공 내역과 키워드를 통해 성공 요인 식별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algn="ctr"/>
            <a:r>
              <a:rPr lang="ko-KR" altLang="en-US" sz="1600" dirty="0">
                <a:solidFill>
                  <a:srgbClr val="FF0000"/>
                </a:solidFill>
              </a:rPr>
              <a:t>개선 방안 제안 </a:t>
            </a:r>
            <a:r>
              <a:rPr lang="en-US" altLang="ko-KR" sz="1600" dirty="0">
                <a:solidFill>
                  <a:srgbClr val="FF0000"/>
                </a:solidFill>
              </a:rPr>
              <a:t>&gt;&gt; </a:t>
            </a:r>
            <a:r>
              <a:rPr lang="ko-KR" altLang="en-US" sz="1600" dirty="0">
                <a:solidFill>
                  <a:srgbClr val="FF0000"/>
                </a:solidFill>
              </a:rPr>
              <a:t>낮은 평점을 받은 매장의 개선 방안을 제안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algn="ctr"/>
            <a:r>
              <a:rPr lang="ko-KR" altLang="en-US" sz="1600" dirty="0">
                <a:solidFill>
                  <a:srgbClr val="FF0000"/>
                </a:solidFill>
              </a:rPr>
              <a:t>전력적 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F1290D6-3665-0BB9-70AA-78A4650514DE}"/>
              </a:ext>
            </a:extLst>
          </p:cNvPr>
          <p:cNvSpPr/>
          <p:nvPr/>
        </p:nvSpPr>
        <p:spPr bwMode="auto">
          <a:xfrm>
            <a:off x="8255254" y="2021758"/>
            <a:ext cx="3457370" cy="932563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 latinLnBrk="1">
              <a:lnSpc>
                <a:spcPct val="120000"/>
              </a:lnSpc>
              <a:spcBef>
                <a:spcPct val="50000"/>
              </a:spcBef>
              <a:spcAft>
                <a:spcPts val="300"/>
              </a:spcAft>
            </a:pPr>
            <a:r>
              <a:rPr lang="ko-KR" altLang="en-US" sz="1400" b="1" spc="-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데이터 </a:t>
            </a:r>
            <a:r>
              <a:rPr lang="ko-KR" altLang="en-US" sz="1400" b="1" spc="-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전처리</a:t>
            </a:r>
            <a:r>
              <a:rPr lang="ko-KR" altLang="en-US" sz="1400" b="1" spc="-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과정</a:t>
            </a:r>
            <a:endParaRPr lang="en-US" altLang="ko-KR" sz="1100" kern="800" spc="-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108000" indent="-108000" fontAlgn="ctr"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sz="1100" kern="800" spc="-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스타벅스 매장 데이터 총 </a:t>
            </a:r>
            <a:r>
              <a:rPr lang="en-US" altLang="ko-KR" sz="1100" kern="800" spc="-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1,924 </a:t>
            </a:r>
            <a:r>
              <a:rPr lang="ko-KR" altLang="en-US" sz="1100" kern="800" spc="-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건 중 아래 </a:t>
            </a:r>
            <a:r>
              <a:rPr lang="en-US" altLang="ko-KR" sz="1100" kern="800" spc="-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Null </a:t>
            </a:r>
            <a:r>
              <a:rPr lang="ko-KR" altLang="en-US" sz="1100" kern="800" spc="-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유형은 배제</a:t>
            </a:r>
            <a:endParaRPr lang="en-US" altLang="ko-KR" sz="1100" kern="800" spc="-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108000" indent="-108000" fontAlgn="ctr"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sz="1100" kern="800" spc="-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각 사 </a:t>
            </a:r>
            <a:r>
              <a:rPr lang="ko-KR" altLang="en-US" sz="1100" kern="800" spc="-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미조회</a:t>
            </a:r>
            <a:r>
              <a:rPr lang="ko-KR" altLang="en-US" sz="1100" kern="800" spc="-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매장은 배제</a:t>
            </a:r>
            <a:r>
              <a:rPr lang="en-US" altLang="ko-KR" sz="1100" kern="800" spc="-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sz="1100" kern="800" spc="-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네이버</a:t>
            </a:r>
            <a:r>
              <a:rPr lang="en-US" altLang="ko-KR" sz="1100" kern="800" spc="-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2</a:t>
            </a:r>
            <a:r>
              <a:rPr lang="ko-KR" altLang="en-US" sz="1100" kern="800" spc="-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건</a:t>
            </a:r>
            <a:r>
              <a:rPr lang="en-US" altLang="ko-KR" sz="1100" kern="800" spc="-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100" kern="800" spc="-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카카오 </a:t>
            </a:r>
            <a:r>
              <a:rPr lang="en-US" altLang="ko-KR" sz="1100" kern="800" spc="-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1</a:t>
            </a:r>
            <a:r>
              <a:rPr lang="ko-KR" altLang="en-US" sz="1100" kern="800" spc="-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건</a:t>
            </a:r>
            <a:r>
              <a:rPr lang="en-US" altLang="ko-KR" sz="1100" kern="800" spc="-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</a:t>
            </a:r>
          </a:p>
          <a:p>
            <a:pPr marL="108000" indent="-108000" fontAlgn="ctr"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sz="1100" kern="800" spc="-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평점이 평균 이하인 매장은 배제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E4FFAE2-16C3-74A9-EE92-D7F242A639D0}"/>
              </a:ext>
            </a:extLst>
          </p:cNvPr>
          <p:cNvGrpSpPr/>
          <p:nvPr/>
        </p:nvGrpSpPr>
        <p:grpSpPr>
          <a:xfrm>
            <a:off x="7436134" y="1944346"/>
            <a:ext cx="720340" cy="741501"/>
            <a:chOff x="7436134" y="1944346"/>
            <a:chExt cx="720340" cy="741501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DE99F6BD-45F1-D93D-9824-823EDA7F9481}"/>
                </a:ext>
              </a:extLst>
            </p:cNvPr>
            <p:cNvSpPr/>
            <p:nvPr/>
          </p:nvSpPr>
          <p:spPr>
            <a:xfrm>
              <a:off x="7436134" y="1944346"/>
              <a:ext cx="720340" cy="741501"/>
            </a:xfrm>
            <a:prstGeom prst="ellipse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E4CE47E-4A1E-D5AA-F5DF-50B69A725BDE}"/>
                </a:ext>
              </a:extLst>
            </p:cNvPr>
            <p:cNvGrpSpPr/>
            <p:nvPr/>
          </p:nvGrpSpPr>
          <p:grpSpPr>
            <a:xfrm>
              <a:off x="7573074" y="2127577"/>
              <a:ext cx="497205" cy="346867"/>
              <a:chOff x="1563689" y="3775075"/>
              <a:chExt cx="382587" cy="276225"/>
            </a:xfrm>
            <a:solidFill>
              <a:schemeClr val="bg1"/>
            </a:solidFill>
          </p:grpSpPr>
          <p:sp>
            <p:nvSpPr>
              <p:cNvPr id="11" name="Freeform 1321">
                <a:extLst>
                  <a:ext uri="{FF2B5EF4-FFF2-40B4-BE49-F238E27FC236}">
                    <a16:creationId xmlns:a16="http://schemas.microsoft.com/office/drawing/2014/main" id="{AFF28281-4021-3960-6743-5905AF5CAB8D}"/>
                  </a:ext>
                </a:extLst>
              </p:cNvPr>
              <p:cNvSpPr/>
              <p:nvPr/>
            </p:nvSpPr>
            <p:spPr bwMode="auto">
              <a:xfrm>
                <a:off x="1563689" y="3775075"/>
                <a:ext cx="309563" cy="276225"/>
              </a:xfrm>
              <a:custGeom>
                <a:avLst/>
                <a:gdLst>
                  <a:gd name="T0" fmla="*/ 166 w 171"/>
                  <a:gd name="T1" fmla="*/ 0 h 152"/>
                  <a:gd name="T2" fmla="*/ 6 w 171"/>
                  <a:gd name="T3" fmla="*/ 0 h 152"/>
                  <a:gd name="T4" fmla="*/ 0 w 171"/>
                  <a:gd name="T5" fmla="*/ 5 h 152"/>
                  <a:gd name="T6" fmla="*/ 0 w 171"/>
                  <a:gd name="T7" fmla="*/ 146 h 152"/>
                  <a:gd name="T8" fmla="*/ 6 w 171"/>
                  <a:gd name="T9" fmla="*/ 152 h 152"/>
                  <a:gd name="T10" fmla="*/ 166 w 171"/>
                  <a:gd name="T11" fmla="*/ 152 h 152"/>
                  <a:gd name="T12" fmla="*/ 171 w 171"/>
                  <a:gd name="T13" fmla="*/ 146 h 152"/>
                  <a:gd name="T14" fmla="*/ 171 w 171"/>
                  <a:gd name="T15" fmla="*/ 5 h 152"/>
                  <a:gd name="T16" fmla="*/ 166 w 171"/>
                  <a:gd name="T17" fmla="*/ 0 h 152"/>
                  <a:gd name="T18" fmla="*/ 132 w 171"/>
                  <a:gd name="T19" fmla="*/ 11 h 152"/>
                  <a:gd name="T20" fmla="*/ 139 w 171"/>
                  <a:gd name="T21" fmla="*/ 19 h 152"/>
                  <a:gd name="T22" fmla="*/ 132 w 171"/>
                  <a:gd name="T23" fmla="*/ 26 h 152"/>
                  <a:gd name="T24" fmla="*/ 125 w 171"/>
                  <a:gd name="T25" fmla="*/ 19 h 152"/>
                  <a:gd name="T26" fmla="*/ 132 w 171"/>
                  <a:gd name="T27" fmla="*/ 11 h 152"/>
                  <a:gd name="T28" fmla="*/ 111 w 171"/>
                  <a:gd name="T29" fmla="*/ 11 h 152"/>
                  <a:gd name="T30" fmla="*/ 118 w 171"/>
                  <a:gd name="T31" fmla="*/ 19 h 152"/>
                  <a:gd name="T32" fmla="*/ 111 w 171"/>
                  <a:gd name="T33" fmla="*/ 26 h 152"/>
                  <a:gd name="T34" fmla="*/ 104 w 171"/>
                  <a:gd name="T35" fmla="*/ 19 h 152"/>
                  <a:gd name="T36" fmla="*/ 111 w 171"/>
                  <a:gd name="T37" fmla="*/ 11 h 152"/>
                  <a:gd name="T38" fmla="*/ 160 w 171"/>
                  <a:gd name="T39" fmla="*/ 141 h 152"/>
                  <a:gd name="T40" fmla="*/ 11 w 171"/>
                  <a:gd name="T41" fmla="*/ 141 h 152"/>
                  <a:gd name="T42" fmla="*/ 11 w 171"/>
                  <a:gd name="T43" fmla="*/ 38 h 152"/>
                  <a:gd name="T44" fmla="*/ 160 w 171"/>
                  <a:gd name="T45" fmla="*/ 38 h 152"/>
                  <a:gd name="T46" fmla="*/ 160 w 171"/>
                  <a:gd name="T47" fmla="*/ 141 h 152"/>
                  <a:gd name="T48" fmla="*/ 153 w 171"/>
                  <a:gd name="T49" fmla="*/ 26 h 152"/>
                  <a:gd name="T50" fmla="*/ 146 w 171"/>
                  <a:gd name="T51" fmla="*/ 19 h 152"/>
                  <a:gd name="T52" fmla="*/ 153 w 171"/>
                  <a:gd name="T53" fmla="*/ 11 h 152"/>
                  <a:gd name="T54" fmla="*/ 160 w 171"/>
                  <a:gd name="T55" fmla="*/ 19 h 152"/>
                  <a:gd name="T56" fmla="*/ 153 w 171"/>
                  <a:gd name="T57" fmla="*/ 2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71" h="152">
                    <a:moveTo>
                      <a:pt x="166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149"/>
                      <a:pt x="3" y="152"/>
                      <a:pt x="6" y="152"/>
                    </a:cubicBezTo>
                    <a:cubicBezTo>
                      <a:pt x="166" y="152"/>
                      <a:pt x="166" y="152"/>
                      <a:pt x="166" y="152"/>
                    </a:cubicBezTo>
                    <a:cubicBezTo>
                      <a:pt x="169" y="152"/>
                      <a:pt x="171" y="149"/>
                      <a:pt x="171" y="146"/>
                    </a:cubicBezTo>
                    <a:cubicBezTo>
                      <a:pt x="171" y="5"/>
                      <a:pt x="171" y="5"/>
                      <a:pt x="171" y="5"/>
                    </a:cubicBezTo>
                    <a:cubicBezTo>
                      <a:pt x="171" y="2"/>
                      <a:pt x="169" y="0"/>
                      <a:pt x="166" y="0"/>
                    </a:cubicBezTo>
                    <a:close/>
                    <a:moveTo>
                      <a:pt x="132" y="11"/>
                    </a:moveTo>
                    <a:cubicBezTo>
                      <a:pt x="136" y="11"/>
                      <a:pt x="139" y="15"/>
                      <a:pt x="139" y="19"/>
                    </a:cubicBezTo>
                    <a:cubicBezTo>
                      <a:pt x="139" y="23"/>
                      <a:pt x="136" y="26"/>
                      <a:pt x="132" y="26"/>
                    </a:cubicBezTo>
                    <a:cubicBezTo>
                      <a:pt x="128" y="26"/>
                      <a:pt x="125" y="23"/>
                      <a:pt x="125" y="19"/>
                    </a:cubicBezTo>
                    <a:cubicBezTo>
                      <a:pt x="125" y="15"/>
                      <a:pt x="128" y="11"/>
                      <a:pt x="132" y="11"/>
                    </a:cubicBezTo>
                    <a:close/>
                    <a:moveTo>
                      <a:pt x="111" y="11"/>
                    </a:moveTo>
                    <a:cubicBezTo>
                      <a:pt x="115" y="11"/>
                      <a:pt x="118" y="15"/>
                      <a:pt x="118" y="19"/>
                    </a:cubicBezTo>
                    <a:cubicBezTo>
                      <a:pt x="118" y="23"/>
                      <a:pt x="115" y="26"/>
                      <a:pt x="111" y="26"/>
                    </a:cubicBezTo>
                    <a:cubicBezTo>
                      <a:pt x="107" y="26"/>
                      <a:pt x="104" y="23"/>
                      <a:pt x="104" y="19"/>
                    </a:cubicBezTo>
                    <a:cubicBezTo>
                      <a:pt x="104" y="15"/>
                      <a:pt x="107" y="11"/>
                      <a:pt x="111" y="11"/>
                    </a:cubicBezTo>
                    <a:close/>
                    <a:moveTo>
                      <a:pt x="160" y="141"/>
                    </a:moveTo>
                    <a:cubicBezTo>
                      <a:pt x="11" y="141"/>
                      <a:pt x="11" y="141"/>
                      <a:pt x="11" y="141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60" y="38"/>
                      <a:pt x="160" y="38"/>
                      <a:pt x="160" y="38"/>
                    </a:cubicBezTo>
                    <a:lnTo>
                      <a:pt x="160" y="141"/>
                    </a:lnTo>
                    <a:close/>
                    <a:moveTo>
                      <a:pt x="153" y="26"/>
                    </a:moveTo>
                    <a:cubicBezTo>
                      <a:pt x="149" y="26"/>
                      <a:pt x="146" y="23"/>
                      <a:pt x="146" y="19"/>
                    </a:cubicBezTo>
                    <a:cubicBezTo>
                      <a:pt x="146" y="15"/>
                      <a:pt x="149" y="11"/>
                      <a:pt x="153" y="11"/>
                    </a:cubicBezTo>
                    <a:cubicBezTo>
                      <a:pt x="157" y="11"/>
                      <a:pt x="160" y="15"/>
                      <a:pt x="160" y="19"/>
                    </a:cubicBezTo>
                    <a:cubicBezTo>
                      <a:pt x="160" y="23"/>
                      <a:pt x="157" y="26"/>
                      <a:pt x="153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 spc="-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  <p:sp>
            <p:nvSpPr>
              <p:cNvPr id="12" name="Freeform 1322">
                <a:extLst>
                  <a:ext uri="{FF2B5EF4-FFF2-40B4-BE49-F238E27FC236}">
                    <a16:creationId xmlns:a16="http://schemas.microsoft.com/office/drawing/2014/main" id="{1AF26427-C217-F22A-2D32-7C2BCB9121D8}"/>
                  </a:ext>
                </a:extLst>
              </p:cNvPr>
              <p:cNvSpPr/>
              <p:nvPr/>
            </p:nvSpPr>
            <p:spPr bwMode="auto">
              <a:xfrm>
                <a:off x="1776414" y="3960812"/>
                <a:ext cx="28575" cy="28575"/>
              </a:xfrm>
              <a:custGeom>
                <a:avLst/>
                <a:gdLst>
                  <a:gd name="T0" fmla="*/ 4 w 18"/>
                  <a:gd name="T1" fmla="*/ 0 h 18"/>
                  <a:gd name="T2" fmla="*/ 4 w 18"/>
                  <a:gd name="T3" fmla="*/ 2 h 18"/>
                  <a:gd name="T4" fmla="*/ 0 w 18"/>
                  <a:gd name="T5" fmla="*/ 18 h 18"/>
                  <a:gd name="T6" fmla="*/ 16 w 18"/>
                  <a:gd name="T7" fmla="*/ 13 h 18"/>
                  <a:gd name="T8" fmla="*/ 18 w 18"/>
                  <a:gd name="T9" fmla="*/ 13 h 18"/>
                  <a:gd name="T10" fmla="*/ 4 w 18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8">
                    <a:moveTo>
                      <a:pt x="4" y="0"/>
                    </a:moveTo>
                    <a:lnTo>
                      <a:pt x="4" y="2"/>
                    </a:lnTo>
                    <a:lnTo>
                      <a:pt x="0" y="18"/>
                    </a:lnTo>
                    <a:lnTo>
                      <a:pt x="16" y="13"/>
                    </a:lnTo>
                    <a:lnTo>
                      <a:pt x="18" y="13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 spc="-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  <p:sp>
            <p:nvSpPr>
              <p:cNvPr id="13" name="Freeform 1323">
                <a:extLst>
                  <a:ext uri="{FF2B5EF4-FFF2-40B4-BE49-F238E27FC236}">
                    <a16:creationId xmlns:a16="http://schemas.microsoft.com/office/drawing/2014/main" id="{B3226E3B-3115-E4C7-4FB3-28382591607F}"/>
                  </a:ext>
                </a:extLst>
              </p:cNvPr>
              <p:cNvSpPr/>
              <p:nvPr/>
            </p:nvSpPr>
            <p:spPr bwMode="auto">
              <a:xfrm>
                <a:off x="1892301" y="3817937"/>
                <a:ext cx="53975" cy="55562"/>
              </a:xfrm>
              <a:custGeom>
                <a:avLst/>
                <a:gdLst>
                  <a:gd name="T0" fmla="*/ 22 w 30"/>
                  <a:gd name="T1" fmla="*/ 30 h 30"/>
                  <a:gd name="T2" fmla="*/ 28 w 30"/>
                  <a:gd name="T3" fmla="*/ 25 h 30"/>
                  <a:gd name="T4" fmla="*/ 28 w 30"/>
                  <a:gd name="T5" fmla="*/ 17 h 30"/>
                  <a:gd name="T6" fmla="*/ 13 w 30"/>
                  <a:gd name="T7" fmla="*/ 2 h 30"/>
                  <a:gd name="T8" fmla="*/ 5 w 30"/>
                  <a:gd name="T9" fmla="*/ 2 h 30"/>
                  <a:gd name="T10" fmla="*/ 0 w 30"/>
                  <a:gd name="T11" fmla="*/ 8 h 30"/>
                  <a:gd name="T12" fmla="*/ 22 w 30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30">
                    <a:moveTo>
                      <a:pt x="22" y="30"/>
                    </a:moveTo>
                    <a:cubicBezTo>
                      <a:pt x="28" y="25"/>
                      <a:pt x="28" y="25"/>
                      <a:pt x="28" y="25"/>
                    </a:cubicBezTo>
                    <a:cubicBezTo>
                      <a:pt x="30" y="23"/>
                      <a:pt x="30" y="19"/>
                      <a:pt x="28" y="17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0"/>
                      <a:pt x="7" y="0"/>
                      <a:pt x="5" y="2"/>
                    </a:cubicBezTo>
                    <a:cubicBezTo>
                      <a:pt x="0" y="8"/>
                      <a:pt x="0" y="8"/>
                      <a:pt x="0" y="8"/>
                    </a:cubicBezTo>
                    <a:lnTo>
                      <a:pt x="22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 spc="-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  <p:sp>
            <p:nvSpPr>
              <p:cNvPr id="14" name="Freeform 1324">
                <a:extLst>
                  <a:ext uri="{FF2B5EF4-FFF2-40B4-BE49-F238E27FC236}">
                    <a16:creationId xmlns:a16="http://schemas.microsoft.com/office/drawing/2014/main" id="{7474A205-E964-BB11-24FB-2C895DB46967}"/>
                  </a:ext>
                </a:extLst>
              </p:cNvPr>
              <p:cNvSpPr/>
              <p:nvPr/>
            </p:nvSpPr>
            <p:spPr bwMode="auto">
              <a:xfrm>
                <a:off x="1797051" y="3838575"/>
                <a:ext cx="130175" cy="128587"/>
              </a:xfrm>
              <a:custGeom>
                <a:avLst/>
                <a:gdLst>
                  <a:gd name="T0" fmla="*/ 49 w 71"/>
                  <a:gd name="T1" fmla="*/ 0 h 71"/>
                  <a:gd name="T2" fmla="*/ 49 w 71"/>
                  <a:gd name="T3" fmla="*/ 0 h 71"/>
                  <a:gd name="T4" fmla="*/ 2 w 71"/>
                  <a:gd name="T5" fmla="*/ 46 h 71"/>
                  <a:gd name="T6" fmla="*/ 2 w 71"/>
                  <a:gd name="T7" fmla="*/ 54 h 71"/>
                  <a:gd name="T8" fmla="*/ 3 w 71"/>
                  <a:gd name="T9" fmla="*/ 55 h 71"/>
                  <a:gd name="T10" fmla="*/ 8 w 71"/>
                  <a:gd name="T11" fmla="*/ 56 h 71"/>
                  <a:gd name="T12" fmla="*/ 9 w 71"/>
                  <a:gd name="T13" fmla="*/ 61 h 71"/>
                  <a:gd name="T14" fmla="*/ 10 w 71"/>
                  <a:gd name="T15" fmla="*/ 62 h 71"/>
                  <a:gd name="T16" fmla="*/ 15 w 71"/>
                  <a:gd name="T17" fmla="*/ 63 h 71"/>
                  <a:gd name="T18" fmla="*/ 16 w 71"/>
                  <a:gd name="T19" fmla="*/ 69 h 71"/>
                  <a:gd name="T20" fmla="*/ 17 w 71"/>
                  <a:gd name="T21" fmla="*/ 69 h 71"/>
                  <a:gd name="T22" fmla="*/ 25 w 71"/>
                  <a:gd name="T23" fmla="*/ 69 h 71"/>
                  <a:gd name="T24" fmla="*/ 71 w 71"/>
                  <a:gd name="T25" fmla="*/ 22 h 71"/>
                  <a:gd name="T26" fmla="*/ 71 w 71"/>
                  <a:gd name="T27" fmla="*/ 22 h 71"/>
                  <a:gd name="T28" fmla="*/ 49 w 71"/>
                  <a:gd name="T2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1" h="71">
                    <a:moveTo>
                      <a:pt x="49" y="0"/>
                    </a:moveTo>
                    <a:cubicBezTo>
                      <a:pt x="49" y="0"/>
                      <a:pt x="49" y="0"/>
                      <a:pt x="49" y="0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0" y="49"/>
                      <a:pt x="0" y="52"/>
                      <a:pt x="2" y="54"/>
                    </a:cubicBezTo>
                    <a:cubicBezTo>
                      <a:pt x="3" y="55"/>
                      <a:pt x="3" y="55"/>
                      <a:pt x="3" y="55"/>
                    </a:cubicBezTo>
                    <a:cubicBezTo>
                      <a:pt x="4" y="56"/>
                      <a:pt x="6" y="56"/>
                      <a:pt x="8" y="56"/>
                    </a:cubicBezTo>
                    <a:cubicBezTo>
                      <a:pt x="7" y="58"/>
                      <a:pt x="8" y="60"/>
                      <a:pt x="9" y="61"/>
                    </a:cubicBezTo>
                    <a:cubicBezTo>
                      <a:pt x="10" y="62"/>
                      <a:pt x="10" y="62"/>
                      <a:pt x="10" y="62"/>
                    </a:cubicBezTo>
                    <a:cubicBezTo>
                      <a:pt x="11" y="63"/>
                      <a:pt x="13" y="64"/>
                      <a:pt x="15" y="63"/>
                    </a:cubicBezTo>
                    <a:cubicBezTo>
                      <a:pt x="15" y="65"/>
                      <a:pt x="15" y="67"/>
                      <a:pt x="16" y="69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9" y="71"/>
                      <a:pt x="22" y="71"/>
                      <a:pt x="25" y="69"/>
                    </a:cubicBezTo>
                    <a:cubicBezTo>
                      <a:pt x="71" y="22"/>
                      <a:pt x="71" y="22"/>
                      <a:pt x="71" y="22"/>
                    </a:cubicBezTo>
                    <a:cubicBezTo>
                      <a:pt x="71" y="22"/>
                      <a:pt x="71" y="22"/>
                      <a:pt x="71" y="22"/>
                    </a:cubicBezTo>
                    <a:lnTo>
                      <a:pt x="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 spc="-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  <p:sp>
            <p:nvSpPr>
              <p:cNvPr id="15" name="Rectangle 1325">
                <a:extLst>
                  <a:ext uri="{FF2B5EF4-FFF2-40B4-BE49-F238E27FC236}">
                    <a16:creationId xmlns:a16="http://schemas.microsoft.com/office/drawing/2014/main" id="{C3CAF007-CF53-5AA0-203F-019142A53790}"/>
                  </a:ext>
                </a:extLst>
              </p:cNvPr>
              <p:cNvSpPr/>
              <p:nvPr/>
            </p:nvSpPr>
            <p:spPr bwMode="auto">
              <a:xfrm>
                <a:off x="1604964" y="3879850"/>
                <a:ext cx="100013" cy="111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 spc="-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  <p:sp>
            <p:nvSpPr>
              <p:cNvPr id="17" name="Rectangle 1326">
                <a:extLst>
                  <a:ext uri="{FF2B5EF4-FFF2-40B4-BE49-F238E27FC236}">
                    <a16:creationId xmlns:a16="http://schemas.microsoft.com/office/drawing/2014/main" id="{DE5F8879-C8EE-833A-496E-EA7EFE1F1360}"/>
                  </a:ext>
                </a:extLst>
              </p:cNvPr>
              <p:cNvSpPr/>
              <p:nvPr/>
            </p:nvSpPr>
            <p:spPr bwMode="auto">
              <a:xfrm>
                <a:off x="1604964" y="3914775"/>
                <a:ext cx="160338" cy="95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 spc="-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  <p:sp>
            <p:nvSpPr>
              <p:cNvPr id="18" name="Rectangle 1327">
                <a:extLst>
                  <a:ext uri="{FF2B5EF4-FFF2-40B4-BE49-F238E27FC236}">
                    <a16:creationId xmlns:a16="http://schemas.microsoft.com/office/drawing/2014/main" id="{91D04F40-B422-CFF0-0D18-52B898ED7AC0}"/>
                  </a:ext>
                </a:extLst>
              </p:cNvPr>
              <p:cNvSpPr/>
              <p:nvPr/>
            </p:nvSpPr>
            <p:spPr bwMode="auto">
              <a:xfrm>
                <a:off x="1604964" y="3948112"/>
                <a:ext cx="160338" cy="793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 spc="-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  <p:sp>
            <p:nvSpPr>
              <p:cNvPr id="19" name="Rectangle 1328">
                <a:extLst>
                  <a:ext uri="{FF2B5EF4-FFF2-40B4-BE49-F238E27FC236}">
                    <a16:creationId xmlns:a16="http://schemas.microsoft.com/office/drawing/2014/main" id="{2DD6FE41-C06E-5F2E-9D40-77613D08A3FF}"/>
                  </a:ext>
                </a:extLst>
              </p:cNvPr>
              <p:cNvSpPr/>
              <p:nvPr/>
            </p:nvSpPr>
            <p:spPr bwMode="auto">
              <a:xfrm>
                <a:off x="1604964" y="3979862"/>
                <a:ext cx="160338" cy="95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 spc="-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p:grp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5AEDC34-77C8-382E-B686-C08F27D7E5B1}"/>
              </a:ext>
            </a:extLst>
          </p:cNvPr>
          <p:cNvSpPr/>
          <p:nvPr/>
        </p:nvSpPr>
        <p:spPr bwMode="auto">
          <a:xfrm>
            <a:off x="674980" y="1926496"/>
            <a:ext cx="1573482" cy="25853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 latinLnBrk="1">
              <a:lnSpc>
                <a:spcPct val="120000"/>
              </a:lnSpc>
              <a:spcBef>
                <a:spcPct val="50000"/>
              </a:spcBef>
              <a:spcAft>
                <a:spcPts val="300"/>
              </a:spcAft>
            </a:pPr>
            <a:r>
              <a:rPr lang="ko-KR" altLang="en-US" sz="1400" b="1" kern="800" spc="-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스타벅스 매장 </a:t>
            </a:r>
            <a:r>
              <a:rPr lang="en-US" altLang="ko-KR" sz="1400" b="1" kern="800" spc="-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DATA</a:t>
            </a:r>
            <a:endParaRPr lang="ko-KR" altLang="en-US" sz="1100" kern="800" spc="-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0848844-8332-E65F-A71E-5EC516B031CF}"/>
              </a:ext>
            </a:extLst>
          </p:cNvPr>
          <p:cNvSpPr/>
          <p:nvPr/>
        </p:nvSpPr>
        <p:spPr>
          <a:xfrm>
            <a:off x="1177676" y="2276443"/>
            <a:ext cx="1070786" cy="523678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-290410" fontAlgn="base" latinLnBrk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buSzPct val="90000"/>
              <a:defRPr/>
            </a:pPr>
            <a:r>
              <a:rPr lang="en-US" altLang="ko-KR" sz="2800" b="1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>
                    <a:alpha val="50000"/>
                  </a:srgb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1,924</a:t>
            </a:r>
            <a:r>
              <a:rPr lang="ko-KR" altLang="en-US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>
                    <a:alpha val="50000"/>
                  </a:srgb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건</a:t>
            </a:r>
            <a:endParaRPr lang="en-US" altLang="ko-KR" sz="2800" b="1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70C0">
                  <a:alpha val="50000"/>
                </a:srgb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7E746D8-F360-FEBF-FF8F-E3F865FDB4BE}"/>
              </a:ext>
            </a:extLst>
          </p:cNvPr>
          <p:cNvSpPr/>
          <p:nvPr/>
        </p:nvSpPr>
        <p:spPr>
          <a:xfrm>
            <a:off x="1177676" y="2806035"/>
            <a:ext cx="1070786" cy="523678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-290410" fontAlgn="base" latinLnBrk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buSzPct val="90000"/>
              <a:defRPr/>
            </a:pPr>
            <a:r>
              <a:rPr lang="en-US" altLang="ko-KR" sz="28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>
                    <a:alpha val="50000"/>
                  </a:srgb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1,924</a:t>
            </a:r>
          </a:p>
        </p:txBody>
      </p:sp>
    </p:spTree>
    <p:extLst>
      <p:ext uri="{BB962C8B-B14F-4D97-AF65-F5344CB8AC3E}">
        <p14:creationId xmlns:p14="http://schemas.microsoft.com/office/powerpoint/2010/main" val="2299972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그래픽 60">
            <a:extLst>
              <a:ext uri="{FF2B5EF4-FFF2-40B4-BE49-F238E27FC236}">
                <a16:creationId xmlns:a16="http://schemas.microsoft.com/office/drawing/2014/main" id="{625593F1-7D9F-57DB-9FA7-6FB470616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6" name="그래픽 55">
            <a:extLst>
              <a:ext uri="{FF2B5EF4-FFF2-40B4-BE49-F238E27FC236}">
                <a16:creationId xmlns:a16="http://schemas.microsoft.com/office/drawing/2014/main" id="{6D81A8B2-BC62-48C9-5FB0-18C5E633AE2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" r="2096" b="22185"/>
          <a:stretch/>
        </p:blipFill>
        <p:spPr>
          <a:xfrm rot="16200000">
            <a:off x="10645617" y="3135340"/>
            <a:ext cx="2550875" cy="541890"/>
          </a:xfrm>
          <a:prstGeom prst="rect">
            <a:avLst/>
          </a:prstGeom>
        </p:spPr>
      </p:pic>
      <p:pic>
        <p:nvPicPr>
          <p:cNvPr id="54" name="그래픽 53">
            <a:extLst>
              <a:ext uri="{FF2B5EF4-FFF2-40B4-BE49-F238E27FC236}">
                <a16:creationId xmlns:a16="http://schemas.microsoft.com/office/drawing/2014/main" id="{BD4C7F95-5077-208A-7860-7A398744B57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5760" r="51763"/>
          <a:stretch/>
        </p:blipFill>
        <p:spPr>
          <a:xfrm rot="10800000">
            <a:off x="-2" y="5284239"/>
            <a:ext cx="1369421" cy="157376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2130850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7316AC48-FB9E-B12B-E3BC-DC5404211B32}"/>
              </a:ext>
            </a:extLst>
          </p:cNvPr>
          <p:cNvGrpSpPr/>
          <p:nvPr/>
        </p:nvGrpSpPr>
        <p:grpSpPr>
          <a:xfrm>
            <a:off x="541891" y="1430219"/>
            <a:ext cx="11108218" cy="646331"/>
            <a:chOff x="541891" y="1430219"/>
            <a:chExt cx="11108218" cy="64633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90649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프로젝트 결과물에 대한 프로젝트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기획 의도와의 부합 정도 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및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실무 활용 가능 정도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달성도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완성도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등</a:t>
              </a:r>
              <a:b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훈련생의 자체적인 평가 의견과 느낀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점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을 작성한다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522619C-4947-3D41-24F0-88276CA5AB0C}"/>
              </a:ext>
            </a:extLst>
          </p:cNvPr>
          <p:cNvGrpSpPr/>
          <p:nvPr/>
        </p:nvGrpSpPr>
        <p:grpSpPr>
          <a:xfrm>
            <a:off x="541891" y="2408110"/>
            <a:ext cx="5363941" cy="1748490"/>
            <a:chOff x="541891" y="2408110"/>
            <a:chExt cx="5363941" cy="174849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3439B1C8-3528-F911-5457-BF5ED692D7CF}"/>
                </a:ext>
              </a:extLst>
            </p:cNvPr>
            <p:cNvSpPr/>
            <p:nvPr/>
          </p:nvSpPr>
          <p:spPr>
            <a:xfrm>
              <a:off x="541891" y="24081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3378C8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3A7B748-FE49-2B92-56C1-450D79C9FD92}"/>
                </a:ext>
              </a:extLst>
            </p:cNvPr>
            <p:cNvSpPr/>
            <p:nvPr/>
          </p:nvSpPr>
          <p:spPr>
            <a:xfrm rot="5400000">
              <a:off x="3176968" y="235037"/>
              <a:ext cx="93786" cy="4439942"/>
            </a:xfrm>
            <a:prstGeom prst="rect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7F9C6E5-5CF0-4ADD-53E6-0361985783EC}"/>
                </a:ext>
              </a:extLst>
            </p:cNvPr>
            <p:cNvSpPr txBox="1"/>
            <p:nvPr/>
          </p:nvSpPr>
          <p:spPr>
            <a:xfrm>
              <a:off x="758026" y="2900049"/>
              <a:ext cx="5051965" cy="7243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사전 기획의 관점에서 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 algn="ctr">
                <a:lnSpc>
                  <a:spcPct val="120000"/>
                </a:lnSpc>
                <a:defRPr/>
              </a:pP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프로젝트 결과물에 대한 완성도 평가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(10</a:t>
              </a:r>
              <a:r>
                <a: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점 만점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)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159DDAF-8BBD-007D-3622-AD77BC218E24}"/>
              </a:ext>
            </a:extLst>
          </p:cNvPr>
          <p:cNvGrpSpPr/>
          <p:nvPr/>
        </p:nvGrpSpPr>
        <p:grpSpPr>
          <a:xfrm>
            <a:off x="541891" y="4490910"/>
            <a:ext cx="5363941" cy="1748490"/>
            <a:chOff x="541891" y="4490910"/>
            <a:chExt cx="5363941" cy="174849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FBDEF34A-4B05-D616-FE0F-53CE76D5D25D}"/>
                </a:ext>
              </a:extLst>
            </p:cNvPr>
            <p:cNvSpPr/>
            <p:nvPr/>
          </p:nvSpPr>
          <p:spPr>
            <a:xfrm>
              <a:off x="541891" y="44909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FFD85C">
                  <a:alpha val="5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8D88F86-1654-5597-84CB-A04A190FB71F}"/>
                </a:ext>
              </a:extLst>
            </p:cNvPr>
            <p:cNvSpPr/>
            <p:nvPr/>
          </p:nvSpPr>
          <p:spPr>
            <a:xfrm rot="5400000">
              <a:off x="3176968" y="2317832"/>
              <a:ext cx="93786" cy="4439942"/>
            </a:xfrm>
            <a:prstGeom prst="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7304AE5-695E-DC8E-35C4-7970ECA23F32}"/>
                </a:ext>
              </a:extLst>
            </p:cNvPr>
            <p:cNvSpPr txBox="1"/>
            <p:nvPr/>
          </p:nvSpPr>
          <p:spPr>
            <a:xfrm>
              <a:off x="912406" y="5019135"/>
              <a:ext cx="4622911" cy="7243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프로젝트 결과물의 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 algn="ctr">
                <a:lnSpc>
                  <a:spcPct val="120000"/>
                </a:lnSpc>
                <a:defRPr/>
              </a:pP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+mj-ea"/>
                  <a:ea typeface="+mj-ea"/>
                </a:rPr>
                <a:t>추후 개선점이나 보완할 점</a:t>
              </a: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D85C"/>
                  </a:solidFill>
                  <a:latin typeface="+mj-ea"/>
                  <a:ea typeface="+mj-ea"/>
                </a:rPr>
                <a:t> </a:t>
              </a: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등 내용 정리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6FCD1F8-01D8-9AAA-897B-273E7CA1C058}"/>
              </a:ext>
            </a:extLst>
          </p:cNvPr>
          <p:cNvGrpSpPr/>
          <p:nvPr/>
        </p:nvGrpSpPr>
        <p:grpSpPr>
          <a:xfrm>
            <a:off x="6396215" y="4490910"/>
            <a:ext cx="5363941" cy="1748490"/>
            <a:chOff x="6396215" y="4490910"/>
            <a:chExt cx="5363941" cy="1748490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E521B70D-67A3-8111-1F80-FCA0E1856D70}"/>
                </a:ext>
              </a:extLst>
            </p:cNvPr>
            <p:cNvSpPr/>
            <p:nvPr/>
          </p:nvSpPr>
          <p:spPr>
            <a:xfrm>
              <a:off x="6396215" y="44909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3378C8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7E12C90-2C49-9FF1-E50E-2D4CA4336A95}"/>
                </a:ext>
              </a:extLst>
            </p:cNvPr>
            <p:cNvSpPr/>
            <p:nvPr/>
          </p:nvSpPr>
          <p:spPr>
            <a:xfrm rot="5400000">
              <a:off x="9031292" y="2317832"/>
              <a:ext cx="93786" cy="4439942"/>
            </a:xfrm>
            <a:prstGeom prst="rect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0DB3080-EE57-F502-B40D-20275D5DAF63}"/>
                </a:ext>
              </a:extLst>
            </p:cNvPr>
            <p:cNvSpPr txBox="1"/>
            <p:nvPr/>
          </p:nvSpPr>
          <p:spPr>
            <a:xfrm>
              <a:off x="6747148" y="5019135"/>
              <a:ext cx="4622911" cy="7432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프로젝트를 수행하면서</a:t>
              </a:r>
              <a:br>
                <a:rPr lang="en-US" altLang="ko-KR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</a:b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느낀 점이나</a:t>
              </a:r>
              <a:r>
                <a:rPr lang="en-US" altLang="ko-KR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 </a:t>
              </a: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경험한 성과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(</a:t>
              </a:r>
              <a:r>
                <a: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경력 계획 등과 연관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)</a:t>
              </a:r>
              <a:r>
                <a: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</a:t>
              </a:r>
              <a:endPara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125D473-6822-3549-B009-40577C5E1CB8}"/>
              </a:ext>
            </a:extLst>
          </p:cNvPr>
          <p:cNvGrpSpPr/>
          <p:nvPr/>
        </p:nvGrpSpPr>
        <p:grpSpPr>
          <a:xfrm>
            <a:off x="6396215" y="2408110"/>
            <a:ext cx="5363941" cy="1748490"/>
            <a:chOff x="6396215" y="2408110"/>
            <a:chExt cx="5363941" cy="174849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1E025A8C-5815-C97A-B3AE-8F5FE071600F}"/>
                </a:ext>
              </a:extLst>
            </p:cNvPr>
            <p:cNvSpPr/>
            <p:nvPr/>
          </p:nvSpPr>
          <p:spPr>
            <a:xfrm>
              <a:off x="6396215" y="24081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FFD85C">
                  <a:alpha val="5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7041EC4-B376-7174-8938-DC069344B1D2}"/>
                </a:ext>
              </a:extLst>
            </p:cNvPr>
            <p:cNvSpPr/>
            <p:nvPr/>
          </p:nvSpPr>
          <p:spPr>
            <a:xfrm rot="5400000">
              <a:off x="9031292" y="235037"/>
              <a:ext cx="93786" cy="4439942"/>
            </a:xfrm>
            <a:prstGeom prst="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719653C-5E68-CF3A-C029-6588E11E539A}"/>
                </a:ext>
              </a:extLst>
            </p:cNvPr>
            <p:cNvSpPr txBox="1"/>
            <p:nvPr/>
          </p:nvSpPr>
          <p:spPr>
            <a:xfrm>
              <a:off x="6636060" y="2900049"/>
              <a:ext cx="4995645" cy="3711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개인 또는 우리 팀이 </a:t>
              </a: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+mj-ea"/>
                  <a:ea typeface="+mj-ea"/>
                </a:rPr>
                <a:t>잘한 부분과 아쉬운 점</a:t>
              </a:r>
              <a:endPara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+mj-ea"/>
                <a:ea typeface="+mj-ea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EABFA61-909C-6DFC-2F3E-B5C44522F4AE}"/>
                </a:ext>
              </a:extLst>
            </p:cNvPr>
            <p:cNvSpPr txBox="1"/>
            <p:nvPr/>
          </p:nvSpPr>
          <p:spPr>
            <a:xfrm>
              <a:off x="7774256" y="3457087"/>
              <a:ext cx="318228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모델 평가 결과</a:t>
              </a:r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정확도가 </a:t>
              </a:r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00.00%</a:t>
              </a: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</a:t>
              </a:r>
              <a:b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정확도 향상을 위해 모델 추후 개선 필요</a:t>
              </a:r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AD969652-523C-023E-663E-3084DFB93342}"/>
                </a:ext>
              </a:extLst>
            </p:cNvPr>
            <p:cNvSpPr/>
            <p:nvPr/>
          </p:nvSpPr>
          <p:spPr>
            <a:xfrm>
              <a:off x="7543801" y="3476532"/>
              <a:ext cx="230456" cy="230456"/>
            </a:xfrm>
            <a:prstGeom prst="ellipse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예</a:t>
              </a:r>
            </a:p>
          </p:txBody>
        </p:sp>
      </p:grpSp>
      <p:pic>
        <p:nvPicPr>
          <p:cNvPr id="58" name="그래픽 57">
            <a:extLst>
              <a:ext uri="{FF2B5EF4-FFF2-40B4-BE49-F238E27FC236}">
                <a16:creationId xmlns:a16="http://schemas.microsoft.com/office/drawing/2014/main" id="{139E4CDD-1A9C-F6FA-D336-76FF37A4982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800000">
            <a:off x="378147" y="4327165"/>
            <a:ext cx="138413" cy="138413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A971983B-2C57-1016-A72B-8000F1218B9C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9" name="_x278651016" descr="EMB0000378c3f3d">
              <a:extLst>
                <a:ext uri="{FF2B5EF4-FFF2-40B4-BE49-F238E27FC236}">
                  <a16:creationId xmlns:a16="http://schemas.microsoft.com/office/drawing/2014/main" id="{054461DC-C6BD-2B2B-9550-F9F4558EEF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그래픽 23">
              <a:extLst>
                <a:ext uri="{FF2B5EF4-FFF2-40B4-BE49-F238E27FC236}">
                  <a16:creationId xmlns:a16="http://schemas.microsoft.com/office/drawing/2014/main" id="{7D0E42EB-7E79-83A5-8BEC-B55888EE2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0939D808-1199-F1CC-1227-783414D461BC}"/>
              </a:ext>
            </a:extLst>
          </p:cNvPr>
          <p:cNvGrpSpPr/>
          <p:nvPr/>
        </p:nvGrpSpPr>
        <p:grpSpPr>
          <a:xfrm>
            <a:off x="376102" y="333243"/>
            <a:ext cx="5938973" cy="836589"/>
            <a:chOff x="376102" y="333243"/>
            <a:chExt cx="5938973" cy="83658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8EE61EE-645C-7186-4FD4-C347174844F9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1A75DDB-CBC3-3C26-F8E9-6C7CB5AC1F39}"/>
                </a:ext>
              </a:extLst>
            </p:cNvPr>
            <p:cNvSpPr txBox="1"/>
            <p:nvPr/>
          </p:nvSpPr>
          <p:spPr>
            <a:xfrm>
              <a:off x="1452196" y="585057"/>
              <a:ext cx="48628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32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자체 평가 의견</a:t>
              </a:r>
              <a:endParaRPr lang="ko-KR" altLang="en-US" sz="3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DB277DC-BEF7-C5B3-0090-B10FDF4240DA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05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7756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DED45F44-B6CC-ABFA-F80B-000F2E9DD45C}"/>
              </a:ext>
            </a:extLst>
          </p:cNvPr>
          <p:cNvSpPr/>
          <p:nvPr/>
        </p:nvSpPr>
        <p:spPr>
          <a:xfrm flipH="1">
            <a:off x="-9462" y="1"/>
            <a:ext cx="4341266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6350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noAutofit/>
          </a:bodyPr>
          <a:lstStyle/>
          <a:p>
            <a:pPr defTabSz="273658" eaLnBrk="0" hangingPunct="0">
              <a:lnSpc>
                <a:spcPct val="110000"/>
              </a:lnSpc>
              <a:tabLst>
                <a:tab pos="1460583" algn="ctr"/>
              </a:tabLst>
            </a:pPr>
            <a:endParaRPr lang="ko-KR" altLang="en-US" sz="1632" dirty="0" err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  <a:cs typeface="맑은 고딕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C3CE16-3D78-432D-45D4-887A58C787A8}"/>
              </a:ext>
            </a:extLst>
          </p:cNvPr>
          <p:cNvSpPr txBox="1"/>
          <p:nvPr/>
        </p:nvSpPr>
        <p:spPr>
          <a:xfrm>
            <a:off x="6310620" y="1241753"/>
            <a:ext cx="5305859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684A24D-EA77-472C-D9A2-BB6B189736F2}"/>
              </a:ext>
            </a:extLst>
          </p:cNvPr>
          <p:cNvSpPr txBox="1"/>
          <p:nvPr/>
        </p:nvSpPr>
        <p:spPr>
          <a:xfrm>
            <a:off x="5195900" y="1065048"/>
            <a:ext cx="10801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D2A54"/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01</a:t>
            </a:r>
            <a:endParaRPr lang="ko-KR" altLang="en-US" sz="4000" dirty="0">
              <a:solidFill>
                <a:srgbClr val="1D2A54"/>
              </a:solidFill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DD6500-F434-1C7D-0147-703718F294D9}"/>
              </a:ext>
            </a:extLst>
          </p:cNvPr>
          <p:cNvSpPr txBox="1"/>
          <p:nvPr/>
        </p:nvSpPr>
        <p:spPr>
          <a:xfrm>
            <a:off x="6310619" y="2230891"/>
            <a:ext cx="5305858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팀 구성 및 역할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44B231-400D-B96D-4FEA-0393C6C1101A}"/>
              </a:ext>
            </a:extLst>
          </p:cNvPr>
          <p:cNvSpPr txBox="1"/>
          <p:nvPr/>
        </p:nvSpPr>
        <p:spPr>
          <a:xfrm>
            <a:off x="6310620" y="3220029"/>
            <a:ext cx="5510016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수행 절차 및 방법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011022-0A21-498C-52F2-7DEE3D0CBE42}"/>
              </a:ext>
            </a:extLst>
          </p:cNvPr>
          <p:cNvSpPr txBox="1"/>
          <p:nvPr/>
        </p:nvSpPr>
        <p:spPr>
          <a:xfrm>
            <a:off x="6310620" y="4209167"/>
            <a:ext cx="4933952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수행 경과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FF09DF-8F34-A520-554E-5E8D5B8B64FC}"/>
              </a:ext>
            </a:extLst>
          </p:cNvPr>
          <p:cNvSpPr txBox="1"/>
          <p:nvPr/>
        </p:nvSpPr>
        <p:spPr>
          <a:xfrm>
            <a:off x="6310619" y="5198303"/>
            <a:ext cx="4629744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자체 평가 의견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F86B50D-4BBC-13EE-F1B1-A8DA761D08FD}"/>
              </a:ext>
            </a:extLst>
          </p:cNvPr>
          <p:cNvSpPr/>
          <p:nvPr/>
        </p:nvSpPr>
        <p:spPr>
          <a:xfrm>
            <a:off x="575521" y="2635811"/>
            <a:ext cx="3017685" cy="1004057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spAutoFit/>
          </a:bodyPr>
          <a:lstStyle/>
          <a:p>
            <a:pPr algn="ctr" defTabSz="273658" eaLnBrk="0" hangingPunct="0">
              <a:lnSpc>
                <a:spcPct val="90000"/>
              </a:lnSpc>
              <a:spcAft>
                <a:spcPts val="1020"/>
              </a:spcAft>
              <a:tabLst>
                <a:tab pos="1460583" algn="ctr"/>
              </a:tabLst>
            </a:pPr>
            <a:r>
              <a:rPr lang="ko-KR" altLang="en-US" sz="1428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맑은 고딕" panose="02020603020101020101" pitchFamily="18" charset="-127"/>
              </a:rPr>
              <a:t>스타벅스 매장 분석</a:t>
            </a:r>
            <a:r>
              <a:rPr lang="en-US" altLang="ko-KR" sz="1428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맑은 고딕" panose="02020603020101020101" pitchFamily="18" charset="-127"/>
              </a:rPr>
              <a:t>(</a:t>
            </a:r>
            <a:r>
              <a:rPr lang="ko-KR" altLang="en-US" sz="1428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맑은 고딕" panose="02020603020101020101" pitchFamily="18" charset="-127"/>
              </a:rPr>
              <a:t>가제</a:t>
            </a:r>
            <a:r>
              <a:rPr lang="en-US" altLang="ko-KR" sz="1428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맑은 고딕" panose="02020603020101020101" pitchFamily="18" charset="-127"/>
              </a:rPr>
              <a:t>)</a:t>
            </a:r>
            <a:endParaRPr lang="ko-KR" altLang="en-US" sz="1428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  <a:cs typeface="맑은 고딕" panose="02020603020101020101" pitchFamily="18" charset="-127"/>
            </a:endParaRPr>
          </a:p>
          <a:p>
            <a:pPr algn="ctr" defTabSz="273658" eaLnBrk="0" hangingPunct="0">
              <a:lnSpc>
                <a:spcPct val="90000"/>
              </a:lnSpc>
              <a:spcAft>
                <a:spcPts val="1020"/>
              </a:spcAft>
              <a:tabLst>
                <a:tab pos="1460583" algn="ctr"/>
              </a:tabLst>
            </a:pPr>
            <a:r>
              <a:rPr lang="en-US" altLang="ko-KR" sz="4896" spc="-153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맑은 고딕" panose="02020603020101020101" pitchFamily="18" charset="-127"/>
              </a:rPr>
              <a:t>CONTENTS</a:t>
            </a:r>
            <a:endParaRPr lang="en-US" altLang="ko-KR" sz="4896" spc="-153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  <a:cs typeface="맑은 고딕" panose="02020603020101020101" pitchFamily="18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32576BC-73CF-F8DA-622C-C838F103F1A2}"/>
              </a:ext>
            </a:extLst>
          </p:cNvPr>
          <p:cNvCxnSpPr>
            <a:cxnSpLocks/>
          </p:cNvCxnSpPr>
          <p:nvPr/>
        </p:nvCxnSpPr>
        <p:spPr>
          <a:xfrm>
            <a:off x="1144829" y="3894546"/>
            <a:ext cx="197344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176D9A7-B603-7625-C5DB-AF238CC4221B}"/>
              </a:ext>
            </a:extLst>
          </p:cNvPr>
          <p:cNvCxnSpPr>
            <a:cxnSpLocks/>
          </p:cNvCxnSpPr>
          <p:nvPr/>
        </p:nvCxnSpPr>
        <p:spPr>
          <a:xfrm flipH="1">
            <a:off x="5195898" y="980728"/>
            <a:ext cx="5868654" cy="0"/>
          </a:xfrm>
          <a:prstGeom prst="line">
            <a:avLst/>
          </a:prstGeom>
          <a:ln w="9525">
            <a:solidFill>
              <a:srgbClr val="235E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6CF5289-A91C-49BC-BF8D-D19EAF9B0007}"/>
              </a:ext>
            </a:extLst>
          </p:cNvPr>
          <p:cNvCxnSpPr>
            <a:cxnSpLocks/>
          </p:cNvCxnSpPr>
          <p:nvPr/>
        </p:nvCxnSpPr>
        <p:spPr>
          <a:xfrm flipH="1">
            <a:off x="5195898" y="1967238"/>
            <a:ext cx="5868654" cy="0"/>
          </a:xfrm>
          <a:prstGeom prst="line">
            <a:avLst/>
          </a:prstGeom>
          <a:ln w="9525">
            <a:solidFill>
              <a:srgbClr val="235E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280F99D-0CB2-64B3-594E-94C8E053F1AC}"/>
              </a:ext>
            </a:extLst>
          </p:cNvPr>
          <p:cNvSpPr txBox="1"/>
          <p:nvPr/>
        </p:nvSpPr>
        <p:spPr>
          <a:xfrm>
            <a:off x="5195900" y="2056043"/>
            <a:ext cx="10801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D2A54"/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02</a:t>
            </a:r>
            <a:endParaRPr lang="ko-KR" altLang="en-US" sz="4000" dirty="0">
              <a:solidFill>
                <a:srgbClr val="1D2A54"/>
              </a:solidFill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8BC7EF8-F126-A7F0-20AC-A67237A3B07D}"/>
              </a:ext>
            </a:extLst>
          </p:cNvPr>
          <p:cNvCxnSpPr>
            <a:cxnSpLocks/>
          </p:cNvCxnSpPr>
          <p:nvPr/>
        </p:nvCxnSpPr>
        <p:spPr>
          <a:xfrm flipH="1">
            <a:off x="5195898" y="2953748"/>
            <a:ext cx="5868654" cy="0"/>
          </a:xfrm>
          <a:prstGeom prst="line">
            <a:avLst/>
          </a:prstGeom>
          <a:ln w="9525">
            <a:solidFill>
              <a:srgbClr val="235E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A57D869-F417-102E-ECFD-88F95E784231}"/>
              </a:ext>
            </a:extLst>
          </p:cNvPr>
          <p:cNvSpPr txBox="1"/>
          <p:nvPr/>
        </p:nvSpPr>
        <p:spPr>
          <a:xfrm>
            <a:off x="5195900" y="3047038"/>
            <a:ext cx="10801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D2A54"/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03</a:t>
            </a:r>
            <a:endParaRPr lang="ko-KR" altLang="en-US" sz="4000" dirty="0">
              <a:solidFill>
                <a:srgbClr val="1D2A54"/>
              </a:solidFill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CF24F56-866E-5314-089E-18E02ACCD7C7}"/>
              </a:ext>
            </a:extLst>
          </p:cNvPr>
          <p:cNvSpPr txBox="1"/>
          <p:nvPr/>
        </p:nvSpPr>
        <p:spPr>
          <a:xfrm>
            <a:off x="5195900" y="4038033"/>
            <a:ext cx="10801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D2A54"/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04</a:t>
            </a:r>
            <a:endParaRPr lang="ko-KR" altLang="en-US" sz="4000" dirty="0">
              <a:solidFill>
                <a:srgbClr val="1D2A54"/>
              </a:solidFill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7EB7787-000E-332C-98D8-E1F4C7EFF93B}"/>
              </a:ext>
            </a:extLst>
          </p:cNvPr>
          <p:cNvSpPr txBox="1"/>
          <p:nvPr/>
        </p:nvSpPr>
        <p:spPr>
          <a:xfrm>
            <a:off x="5195900" y="5029027"/>
            <a:ext cx="10801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D2A54"/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05</a:t>
            </a:r>
            <a:endParaRPr lang="ko-KR" altLang="en-US" sz="4000" dirty="0">
              <a:solidFill>
                <a:srgbClr val="1D2A54"/>
              </a:solidFill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C357EA9D-3580-BF38-9933-35DAB92475AA}"/>
              </a:ext>
            </a:extLst>
          </p:cNvPr>
          <p:cNvCxnSpPr>
            <a:cxnSpLocks/>
          </p:cNvCxnSpPr>
          <p:nvPr/>
        </p:nvCxnSpPr>
        <p:spPr>
          <a:xfrm flipH="1">
            <a:off x="5195898" y="5913276"/>
            <a:ext cx="5868654" cy="0"/>
          </a:xfrm>
          <a:prstGeom prst="line">
            <a:avLst/>
          </a:prstGeom>
          <a:ln w="9525">
            <a:solidFill>
              <a:srgbClr val="235E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CD6AD9C0-5E5E-AAA7-1303-880DEB814949}"/>
              </a:ext>
            </a:extLst>
          </p:cNvPr>
          <p:cNvCxnSpPr>
            <a:cxnSpLocks/>
          </p:cNvCxnSpPr>
          <p:nvPr/>
        </p:nvCxnSpPr>
        <p:spPr>
          <a:xfrm flipH="1">
            <a:off x="5195898" y="4926768"/>
            <a:ext cx="5868654" cy="0"/>
          </a:xfrm>
          <a:prstGeom prst="line">
            <a:avLst/>
          </a:prstGeom>
          <a:ln w="9525">
            <a:solidFill>
              <a:srgbClr val="235E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5E78C164-A142-0343-6755-227DA1CA3C5B}"/>
              </a:ext>
            </a:extLst>
          </p:cNvPr>
          <p:cNvCxnSpPr>
            <a:cxnSpLocks/>
          </p:cNvCxnSpPr>
          <p:nvPr/>
        </p:nvCxnSpPr>
        <p:spPr>
          <a:xfrm flipH="1">
            <a:off x="5195898" y="3940258"/>
            <a:ext cx="5868654" cy="0"/>
          </a:xfrm>
          <a:prstGeom prst="line">
            <a:avLst/>
          </a:prstGeom>
          <a:ln w="9525">
            <a:solidFill>
              <a:srgbClr val="235E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930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건물, 간판, 야외, 표지판이(가) 표시된 사진&#10;&#10;자동 생성된 설명">
            <a:extLst>
              <a:ext uri="{FF2B5EF4-FFF2-40B4-BE49-F238E27FC236}">
                <a16:creationId xmlns:a16="http://schemas.microsoft.com/office/drawing/2014/main" id="{CDE6E916-B1D2-72B8-53FE-62EEDAA593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" y="0"/>
            <a:ext cx="12190152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2B423BE-AEDA-15B6-E7B1-92427DDAA160}"/>
              </a:ext>
            </a:extLst>
          </p:cNvPr>
          <p:cNvSpPr/>
          <p:nvPr/>
        </p:nvSpPr>
        <p:spPr>
          <a:xfrm>
            <a:off x="0" y="1520788"/>
            <a:ext cx="8652284" cy="5348188"/>
          </a:xfrm>
          <a:prstGeom prst="rect">
            <a:avLst/>
          </a:prstGeom>
          <a:solidFill>
            <a:srgbClr val="1D2A53">
              <a:alpha val="90000"/>
            </a:srgbClr>
          </a:solidFill>
          <a:ln w="1905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36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12D0D11-57FB-4811-0834-77F95F7D9305}"/>
              </a:ext>
            </a:extLst>
          </p:cNvPr>
          <p:cNvSpPr/>
          <p:nvPr/>
        </p:nvSpPr>
        <p:spPr>
          <a:xfrm>
            <a:off x="2207568" y="3507662"/>
            <a:ext cx="2978892" cy="626325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 anchorCtr="0">
            <a:spAutoFit/>
          </a:bodyPr>
          <a:lstStyle/>
          <a:p>
            <a:pPr defTabSz="273658" eaLnBrk="0" hangingPunct="0">
              <a:lnSpc>
                <a:spcPct val="90000"/>
              </a:lnSpc>
              <a:spcAft>
                <a:spcPts val="1020"/>
              </a:spcAft>
              <a:tabLst>
                <a:tab pos="1460583" algn="ctr"/>
              </a:tabLst>
            </a:pPr>
            <a:r>
              <a:rPr lang="ko-KR" altLang="en-US" sz="4400" spc="-153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프로젝트 개요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EE63B17-05B6-79AC-0AC0-E4C3DF9F5CA6}"/>
              </a:ext>
            </a:extLst>
          </p:cNvPr>
          <p:cNvCxnSpPr>
            <a:cxnSpLocks/>
          </p:cNvCxnSpPr>
          <p:nvPr/>
        </p:nvCxnSpPr>
        <p:spPr>
          <a:xfrm>
            <a:off x="1046079" y="4473116"/>
            <a:ext cx="743596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1037923-3433-47EB-3FFA-A70BC502A35A}"/>
              </a:ext>
            </a:extLst>
          </p:cNvPr>
          <p:cNvSpPr txBox="1"/>
          <p:nvPr/>
        </p:nvSpPr>
        <p:spPr>
          <a:xfrm>
            <a:off x="756336" y="2848480"/>
            <a:ext cx="1269578" cy="13812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8976" dirty="0">
                <a:ln>
                  <a:solidFill>
                    <a:srgbClr val="F18A0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01</a:t>
            </a:r>
            <a:endParaRPr lang="ko-KR" altLang="en-US" sz="8976" dirty="0">
              <a:ln>
                <a:solidFill>
                  <a:srgbClr val="F18A00">
                    <a:alpha val="0"/>
                  </a:srgbClr>
                </a:solidFill>
              </a:ln>
              <a:solidFill>
                <a:schemeClr val="bg1"/>
              </a:solidFill>
              <a:latin typeface="KoPub바탕체 Light" panose="00000300000000000000" pitchFamily="2" charset="-127"/>
              <a:ea typeface="KoPub바탕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3741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9452E3-2013-66BF-2EBE-F0EC960C4077}"/>
              </a:ext>
            </a:extLst>
          </p:cNvPr>
          <p:cNvGrpSpPr/>
          <p:nvPr/>
        </p:nvGrpSpPr>
        <p:grpSpPr>
          <a:xfrm>
            <a:off x="376102" y="333243"/>
            <a:ext cx="5938973" cy="836589"/>
            <a:chOff x="376102" y="333243"/>
            <a:chExt cx="5938973" cy="83658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519771-A232-D9CF-4769-EBFF2F8CFBB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109AB5-00CA-F0E8-7FD9-645FB6E912A9}"/>
                </a:ext>
              </a:extLst>
            </p:cNvPr>
            <p:cNvSpPr txBox="1"/>
            <p:nvPr/>
          </p:nvSpPr>
          <p:spPr>
            <a:xfrm>
              <a:off x="1452196" y="585057"/>
              <a:ext cx="48628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3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프로젝트 개요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3CAA92-4EAE-8A8B-E8EE-0F5B51065B1A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FE80A41B-F61E-4713-97AE-0B084B8425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718F8096-D17C-15A7-34ED-DD08BC50AA49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168CD54-D633-5776-71CD-FD7897E3EC30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아래 내용이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반드시 포함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되도록 작성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한다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.  </a:t>
              </a:r>
            </a:p>
          </p:txBody>
        </p:sp>
        <p:sp>
          <p:nvSpPr>
            <p:cNvPr id="30" name="그래픽 43">
              <a:extLst>
                <a:ext uri="{FF2B5EF4-FFF2-40B4-BE49-F238E27FC236}">
                  <a16:creationId xmlns:a16="http://schemas.microsoft.com/office/drawing/2014/main" id="{3A85AD0A-F31C-CE36-E2E5-7C20DEA387EC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C06CAEA-D42C-8C82-E16B-734CD805394A}"/>
              </a:ext>
            </a:extLst>
          </p:cNvPr>
          <p:cNvGrpSpPr/>
          <p:nvPr/>
        </p:nvGrpSpPr>
        <p:grpSpPr>
          <a:xfrm>
            <a:off x="7339013" y="2373418"/>
            <a:ext cx="2122307" cy="3803725"/>
            <a:chOff x="7348911" y="2373418"/>
            <a:chExt cx="2122307" cy="3803725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1E00A0C-E033-E8EB-4A85-EABC364FE2F4}"/>
                </a:ext>
              </a:extLst>
            </p:cNvPr>
            <p:cNvGrpSpPr/>
            <p:nvPr/>
          </p:nvGrpSpPr>
          <p:grpSpPr>
            <a:xfrm>
              <a:off x="7348911" y="2567441"/>
              <a:ext cx="2122307" cy="3609702"/>
              <a:chOff x="2815881" y="2567441"/>
              <a:chExt cx="2122307" cy="3609702"/>
            </a:xfrm>
            <a:effectLst/>
          </p:grpSpPr>
          <p:sp>
            <p:nvSpPr>
              <p:cNvPr id="35" name="사각형: 둥근 위쪽 모서리 34">
                <a:extLst>
                  <a:ext uri="{FF2B5EF4-FFF2-40B4-BE49-F238E27FC236}">
                    <a16:creationId xmlns:a16="http://schemas.microsoft.com/office/drawing/2014/main" id="{AD146179-C1F1-3711-0B2A-B9627695808E}"/>
                  </a:ext>
                </a:extLst>
              </p:cNvPr>
              <p:cNvSpPr/>
              <p:nvPr/>
            </p:nvSpPr>
            <p:spPr>
              <a:xfrm>
                <a:off x="2815881" y="2567441"/>
                <a:ext cx="2122307" cy="3609702"/>
              </a:xfrm>
              <a:prstGeom prst="round2SameRect">
                <a:avLst/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sy="102000" algn="ctr" rotWithShape="0">
                  <a:srgbClr val="FFD85C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4B042380-0F27-357E-BDB8-039E536A1A5F}"/>
                  </a:ext>
                </a:extLst>
              </p:cNvPr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DBCA0D17-CB83-60D4-6F44-E62408BFE773}"/>
                </a:ext>
              </a:extLst>
            </p:cNvPr>
            <p:cNvGrpSpPr/>
            <p:nvPr/>
          </p:nvGrpSpPr>
          <p:grpSpPr>
            <a:xfrm>
              <a:off x="8203202" y="2373418"/>
              <a:ext cx="408282" cy="351966"/>
              <a:chOff x="450324" y="2128945"/>
              <a:chExt cx="889526" cy="766832"/>
            </a:xfrm>
          </p:grpSpPr>
          <p:sp>
            <p:nvSpPr>
              <p:cNvPr id="21" name="육각형 20">
                <a:extLst>
                  <a:ext uri="{FF2B5EF4-FFF2-40B4-BE49-F238E27FC236}">
                    <a16:creationId xmlns:a16="http://schemas.microsoft.com/office/drawing/2014/main" id="{88D704B2-061D-BCA3-26C9-FF5A1B078C71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FFD85C"/>
              </a:solidFill>
              <a:ln w="12700">
                <a:solidFill>
                  <a:srgbClr val="FFD8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FCB1DB5E-57FA-B081-7842-479DE5036470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34000"/>
                    </a:schemeClr>
                  </a:gs>
                  <a:gs pos="0">
                    <a:srgbClr val="FFD85C">
                      <a:alpha val="39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75BD135-58A4-FB54-3A11-75A3487B65B0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4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C547BD1-FC8C-AF26-C281-E98B0339386D}"/>
                </a:ext>
              </a:extLst>
            </p:cNvPr>
            <p:cNvSpPr txBox="1"/>
            <p:nvPr/>
          </p:nvSpPr>
          <p:spPr>
            <a:xfrm>
              <a:off x="7557944" y="3060042"/>
              <a:ext cx="1704241" cy="7355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프로젝트</a:t>
              </a:r>
              <a:b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</a:b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구조</a:t>
              </a:r>
              <a:endParaRPr lang="en-US" altLang="ko-KR" sz="19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E5BBE0F-3417-3F88-1387-99E3FB412ECD}"/>
              </a:ext>
            </a:extLst>
          </p:cNvPr>
          <p:cNvGrpSpPr/>
          <p:nvPr/>
        </p:nvGrpSpPr>
        <p:grpSpPr>
          <a:xfrm>
            <a:off x="491899" y="2373418"/>
            <a:ext cx="2122308" cy="3803725"/>
            <a:chOff x="501797" y="2373418"/>
            <a:chExt cx="2122308" cy="3803725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14783ACD-1AA6-FF6B-495F-A59938EC7ED4}"/>
                </a:ext>
              </a:extLst>
            </p:cNvPr>
            <p:cNvGrpSpPr/>
            <p:nvPr/>
          </p:nvGrpSpPr>
          <p:grpSpPr>
            <a:xfrm>
              <a:off x="501798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89" name="사각형: 둥근 위쪽 모서리 88">
                <a:extLst>
                  <a:ext uri="{FF2B5EF4-FFF2-40B4-BE49-F238E27FC236}">
                    <a16:creationId xmlns:a16="http://schemas.microsoft.com/office/drawing/2014/main" id="{9487F184-B80E-E980-A76D-497489E39B5B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7533C0E5-37D4-666D-ED97-04FE66D8AA07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3F42FBE-711F-2AE5-DA50-EBCDB0265D7B}"/>
                </a:ext>
              </a:extLst>
            </p:cNvPr>
            <p:cNvSpPr txBox="1"/>
            <p:nvPr/>
          </p:nvSpPr>
          <p:spPr>
            <a:xfrm>
              <a:off x="710830" y="3060042"/>
              <a:ext cx="1704241" cy="10064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프로젝트 주제 및 선정 배경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, </a:t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기획의도</a:t>
              </a: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899B77B5-7708-F027-9821-B23D2CEEC13C}"/>
                </a:ext>
              </a:extLst>
            </p:cNvPr>
            <p:cNvGrpSpPr/>
            <p:nvPr/>
          </p:nvGrpSpPr>
          <p:grpSpPr>
            <a:xfrm>
              <a:off x="1398903" y="2373418"/>
              <a:ext cx="408282" cy="351966"/>
              <a:chOff x="450324" y="2128945"/>
              <a:chExt cx="889526" cy="766832"/>
            </a:xfrm>
          </p:grpSpPr>
          <p:sp>
            <p:nvSpPr>
              <p:cNvPr id="86" name="육각형 85">
                <a:extLst>
                  <a:ext uri="{FF2B5EF4-FFF2-40B4-BE49-F238E27FC236}">
                    <a16:creationId xmlns:a16="http://schemas.microsoft.com/office/drawing/2014/main" id="{F6936F92-A6DE-5ACE-9B7A-91588D13D8D9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  <p:sp>
            <p:nvSpPr>
              <p:cNvPr id="87" name="자유형: 도형 86">
                <a:extLst>
                  <a:ext uri="{FF2B5EF4-FFF2-40B4-BE49-F238E27FC236}">
                    <a16:creationId xmlns:a16="http://schemas.microsoft.com/office/drawing/2014/main" id="{3A2FA4EF-8448-1B99-E95A-6C8D85E801EB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CFB97A8-0377-4583-43C1-B930793AB1B7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1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D316C95-1060-3E2B-12CF-65A95B12E668}"/>
                </a:ext>
              </a:extLst>
            </p:cNvPr>
            <p:cNvSpPr txBox="1"/>
            <p:nvPr/>
          </p:nvSpPr>
          <p:spPr>
            <a:xfrm>
              <a:off x="501797" y="4453027"/>
              <a:ext cx="2122307" cy="117570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6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프로젝트 주제의</a:t>
              </a:r>
              <a:br>
                <a:rPr lang="en-US" altLang="ko-KR" sz="16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</a:br>
              <a:r>
                <a:rPr lang="ko-KR" altLang="en-US" sz="1600" b="1" u="sng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특화 포인트</a:t>
              </a:r>
              <a:r>
                <a:rPr lang="en-US" altLang="ko-KR" sz="16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,</a:t>
              </a:r>
              <a:br>
                <a:rPr lang="en-US" altLang="ko-KR" sz="16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</a:br>
              <a:r>
                <a:rPr lang="ko-KR" altLang="en-US" sz="16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기존 유사 서비스와</a:t>
              </a:r>
              <a:br>
                <a:rPr lang="en-US" altLang="ko-KR" sz="16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</a:br>
              <a:r>
                <a:rPr lang="ko-KR" altLang="en-US" sz="1600" b="1" u="sng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차별화된 내용</a:t>
              </a:r>
              <a:r>
                <a:rPr lang="ko-KR" altLang="en-US" sz="16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제시</a:t>
              </a:r>
              <a:r>
                <a:rPr lang="en-US" altLang="ko-KR" sz="16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</a:t>
              </a:r>
            </a:p>
          </p:txBody>
        </p: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311B0875-3DFC-7826-A161-D12F6A206631}"/>
                </a:ext>
              </a:extLst>
            </p:cNvPr>
            <p:cNvCxnSpPr>
              <a:cxnSpLocks/>
            </p:cNvCxnSpPr>
            <p:nvPr/>
          </p:nvCxnSpPr>
          <p:spPr>
            <a:xfrm>
              <a:off x="1458728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77EFC602-0655-EA65-32C1-E8D5294AECFB}"/>
              </a:ext>
            </a:extLst>
          </p:cNvPr>
          <p:cNvGrpSpPr/>
          <p:nvPr/>
        </p:nvGrpSpPr>
        <p:grpSpPr>
          <a:xfrm>
            <a:off x="2774271" y="2373418"/>
            <a:ext cx="2122307" cy="3803725"/>
            <a:chOff x="2784169" y="2373418"/>
            <a:chExt cx="2122307" cy="3803725"/>
          </a:xfrm>
        </p:grpSpPr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B865315C-A3ED-823F-9D27-0B0DB41EC7B2}"/>
                </a:ext>
              </a:extLst>
            </p:cNvPr>
            <p:cNvGrpSpPr/>
            <p:nvPr/>
          </p:nvGrpSpPr>
          <p:grpSpPr>
            <a:xfrm>
              <a:off x="2784169" y="2567441"/>
              <a:ext cx="2122307" cy="3609702"/>
              <a:chOff x="2815881" y="2567441"/>
              <a:chExt cx="2122307" cy="3609702"/>
            </a:xfrm>
            <a:effectLst/>
          </p:grpSpPr>
          <p:sp>
            <p:nvSpPr>
              <p:cNvPr id="100" name="사각형: 둥근 위쪽 모서리 99">
                <a:extLst>
                  <a:ext uri="{FF2B5EF4-FFF2-40B4-BE49-F238E27FC236}">
                    <a16:creationId xmlns:a16="http://schemas.microsoft.com/office/drawing/2014/main" id="{BBADC5C0-E325-0E29-F1CB-2BBDC807F88A}"/>
                  </a:ext>
                </a:extLst>
              </p:cNvPr>
              <p:cNvSpPr/>
              <p:nvPr/>
            </p:nvSpPr>
            <p:spPr>
              <a:xfrm>
                <a:off x="2815881" y="2567441"/>
                <a:ext cx="2122307" cy="3609702"/>
              </a:xfrm>
              <a:prstGeom prst="round2SameRect">
                <a:avLst/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sy="102000" algn="ctr" rotWithShape="0">
                  <a:srgbClr val="FFD85C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212270CE-CB89-13D3-2499-5C569A88DAEE}"/>
                  </a:ext>
                </a:extLst>
              </p:cNvPr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27AD5890-AF29-E0F7-5DF1-9DF4B1625828}"/>
                </a:ext>
              </a:extLst>
            </p:cNvPr>
            <p:cNvGrpSpPr/>
            <p:nvPr/>
          </p:nvGrpSpPr>
          <p:grpSpPr>
            <a:xfrm>
              <a:off x="3688352" y="2373418"/>
              <a:ext cx="408282" cy="351966"/>
              <a:chOff x="450324" y="2128945"/>
              <a:chExt cx="889526" cy="766832"/>
            </a:xfrm>
          </p:grpSpPr>
          <p:sp>
            <p:nvSpPr>
              <p:cNvPr id="97" name="육각형 96">
                <a:extLst>
                  <a:ext uri="{FF2B5EF4-FFF2-40B4-BE49-F238E27FC236}">
                    <a16:creationId xmlns:a16="http://schemas.microsoft.com/office/drawing/2014/main" id="{8AD1C042-8D07-9E58-1A73-AFEE6C2785CC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FFD85C"/>
              </a:solidFill>
              <a:ln w="12700">
                <a:solidFill>
                  <a:srgbClr val="FFD8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  <p:sp>
            <p:nvSpPr>
              <p:cNvPr id="98" name="자유형: 도형 97">
                <a:extLst>
                  <a:ext uri="{FF2B5EF4-FFF2-40B4-BE49-F238E27FC236}">
                    <a16:creationId xmlns:a16="http://schemas.microsoft.com/office/drawing/2014/main" id="{5C50914A-ADE3-6AA2-6754-C3EFBEB768D9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34000"/>
                    </a:schemeClr>
                  </a:gs>
                  <a:gs pos="0">
                    <a:srgbClr val="FFD85C">
                      <a:alpha val="39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A1A6F98-920F-FD16-1543-468789EEEDEF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2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86D7F53-B19B-7B51-63AC-E8DAEA19E2B8}"/>
                </a:ext>
              </a:extLst>
            </p:cNvPr>
            <p:cNvSpPr txBox="1"/>
            <p:nvPr/>
          </p:nvSpPr>
          <p:spPr>
            <a:xfrm>
              <a:off x="2993202" y="3060042"/>
              <a:ext cx="1704241" cy="7355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프로젝트</a:t>
              </a:r>
              <a:b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</a:b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내용</a:t>
              </a:r>
              <a: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5EAF9AB-4D7C-5465-0AF3-CD762D73A6DD}"/>
                </a:ext>
              </a:extLst>
            </p:cNvPr>
            <p:cNvSpPr txBox="1"/>
            <p:nvPr/>
          </p:nvSpPr>
          <p:spPr>
            <a:xfrm>
              <a:off x="2784169" y="4453027"/>
              <a:ext cx="2122307" cy="117570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6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프로젝트</a:t>
              </a:r>
              <a:r>
                <a:rPr lang="en-US" altLang="ko-KR" sz="16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</a:t>
              </a:r>
              <a:r>
                <a:rPr lang="ko-KR" altLang="en-US" sz="16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구현 내용</a:t>
              </a:r>
              <a:r>
                <a:rPr lang="en-US" altLang="ko-KR" sz="16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, </a:t>
              </a:r>
              <a:r>
                <a:rPr lang="ko-KR" altLang="en-US" sz="16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컨셉</a:t>
              </a:r>
              <a:r>
                <a:rPr lang="en-US" altLang="ko-KR" sz="16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, </a:t>
              </a:r>
              <a:br>
                <a:rPr lang="en-US" altLang="ko-KR" sz="16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</a:br>
              <a:r>
                <a:rPr lang="ko-KR" altLang="en-US" sz="16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훈련내용과의 연관성</a:t>
              </a:r>
              <a:r>
                <a:rPr lang="ko-KR" altLang="en-US" sz="16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등</a:t>
              </a:r>
              <a:br>
                <a:rPr lang="en-US" altLang="ko-KR" sz="16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</a:br>
              <a:r>
                <a:rPr lang="ko-KR" altLang="en-US" sz="16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포함</a:t>
              </a:r>
              <a:endParaRPr lang="en-US" altLang="ko-KR" sz="16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73245428-5F16-23A3-826B-B1AC2BF87895}"/>
                </a:ext>
              </a:extLst>
            </p:cNvPr>
            <p:cNvCxnSpPr>
              <a:cxnSpLocks/>
            </p:cNvCxnSpPr>
            <p:nvPr/>
          </p:nvCxnSpPr>
          <p:spPr>
            <a:xfrm>
              <a:off x="3741100" y="4260129"/>
              <a:ext cx="208445" cy="0"/>
            </a:xfrm>
            <a:prstGeom prst="line">
              <a:avLst/>
            </a:prstGeom>
            <a:ln w="19050">
              <a:solidFill>
                <a:srgbClr val="FFD8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1214E4F1-BB37-F167-4210-26A757521B0C}"/>
              </a:ext>
            </a:extLst>
          </p:cNvPr>
          <p:cNvGrpSpPr/>
          <p:nvPr/>
        </p:nvGrpSpPr>
        <p:grpSpPr>
          <a:xfrm>
            <a:off x="5054374" y="2373418"/>
            <a:ext cx="2124575" cy="3803725"/>
            <a:chOff x="5064272" y="2373418"/>
            <a:chExt cx="2124575" cy="3803725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78A4A06D-5101-B6C5-2F44-97F7FFB0E367}"/>
                </a:ext>
              </a:extLst>
            </p:cNvPr>
            <p:cNvGrpSpPr/>
            <p:nvPr/>
          </p:nvGrpSpPr>
          <p:grpSpPr>
            <a:xfrm>
              <a:off x="5066540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111" name="사각형: 둥근 위쪽 모서리 110">
                <a:extLst>
                  <a:ext uri="{FF2B5EF4-FFF2-40B4-BE49-F238E27FC236}">
                    <a16:creationId xmlns:a16="http://schemas.microsoft.com/office/drawing/2014/main" id="{F72DAD37-8C9C-A1D9-B260-16DAC4007425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FE7EC4F7-D4F8-F4A3-01C4-3E8C7714799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B410AAFA-ABAB-A573-8432-15C5B3A0C32F}"/>
                </a:ext>
              </a:extLst>
            </p:cNvPr>
            <p:cNvGrpSpPr/>
            <p:nvPr/>
          </p:nvGrpSpPr>
          <p:grpSpPr>
            <a:xfrm>
              <a:off x="5923552" y="2373418"/>
              <a:ext cx="408282" cy="351966"/>
              <a:chOff x="450324" y="2128945"/>
              <a:chExt cx="889526" cy="766832"/>
            </a:xfrm>
          </p:grpSpPr>
          <p:sp>
            <p:nvSpPr>
              <p:cNvPr id="108" name="육각형 107">
                <a:extLst>
                  <a:ext uri="{FF2B5EF4-FFF2-40B4-BE49-F238E27FC236}">
                    <a16:creationId xmlns:a16="http://schemas.microsoft.com/office/drawing/2014/main" id="{AE51D1FE-03C0-C049-C523-94B45875B5B1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  <p:sp>
            <p:nvSpPr>
              <p:cNvPr id="109" name="자유형: 도형 108">
                <a:extLst>
                  <a:ext uri="{FF2B5EF4-FFF2-40B4-BE49-F238E27FC236}">
                    <a16:creationId xmlns:a16="http://schemas.microsoft.com/office/drawing/2014/main" id="{364AFCE3-9443-9AA3-E7F4-393D5C3EC046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A6BB7FA7-4265-9252-35CB-18E831EA9EE9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3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289313C-4C2B-5EE0-C9F0-90127689E2F1}"/>
                </a:ext>
              </a:extLst>
            </p:cNvPr>
            <p:cNvSpPr txBox="1"/>
            <p:nvPr/>
          </p:nvSpPr>
          <p:spPr>
            <a:xfrm>
              <a:off x="5275573" y="3060042"/>
              <a:ext cx="1704241" cy="7017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활용 장비 및</a:t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재료</a:t>
              </a:r>
              <a:endPara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B80E50D-4435-40D3-6132-B95A7BAC651C}"/>
                </a:ext>
              </a:extLst>
            </p:cNvPr>
            <p:cNvSpPr txBox="1"/>
            <p:nvPr/>
          </p:nvSpPr>
          <p:spPr>
            <a:xfrm>
              <a:off x="5064272" y="4453027"/>
              <a:ext cx="2122307" cy="3631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6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개발환경</a:t>
              </a:r>
              <a:r>
                <a:rPr lang="ko-KR" altLang="en-US" sz="16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등</a:t>
              </a:r>
              <a:endParaRPr lang="en-US" altLang="ko-KR" sz="16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F374B2A9-7830-9D16-5469-6D770935621E}"/>
                </a:ext>
              </a:extLst>
            </p:cNvPr>
            <p:cNvCxnSpPr>
              <a:cxnSpLocks/>
            </p:cNvCxnSpPr>
            <p:nvPr/>
          </p:nvCxnSpPr>
          <p:spPr>
            <a:xfrm>
              <a:off x="6021203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1A784CCE-E54B-C0F2-3979-277593F62A92}"/>
              </a:ext>
            </a:extLst>
          </p:cNvPr>
          <p:cNvGrpSpPr/>
          <p:nvPr/>
        </p:nvGrpSpPr>
        <p:grpSpPr>
          <a:xfrm>
            <a:off x="9616850" y="2373418"/>
            <a:ext cx="2126842" cy="3803725"/>
            <a:chOff x="9626748" y="2373418"/>
            <a:chExt cx="2126842" cy="3803725"/>
          </a:xfrm>
        </p:grpSpPr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9A6EBD5C-A4FC-1FDE-C45A-C129D11A7773}"/>
                </a:ext>
              </a:extLst>
            </p:cNvPr>
            <p:cNvGrpSpPr/>
            <p:nvPr/>
          </p:nvGrpSpPr>
          <p:grpSpPr>
            <a:xfrm>
              <a:off x="9631283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122" name="사각형: 둥근 위쪽 모서리 121">
                <a:extLst>
                  <a:ext uri="{FF2B5EF4-FFF2-40B4-BE49-F238E27FC236}">
                    <a16:creationId xmlns:a16="http://schemas.microsoft.com/office/drawing/2014/main" id="{9F1D2BA5-A67E-8CA8-68CC-CC5DD3253E8D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E43722B3-BD0E-2ECA-6689-6A2C0563E3C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</p:grp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C64B61DA-1255-6FB8-B1A7-48CDA752882F}"/>
                </a:ext>
              </a:extLst>
            </p:cNvPr>
            <p:cNvGrpSpPr/>
            <p:nvPr/>
          </p:nvGrpSpPr>
          <p:grpSpPr>
            <a:xfrm>
              <a:off x="10488295" y="2373418"/>
              <a:ext cx="408282" cy="351966"/>
              <a:chOff x="450324" y="2128945"/>
              <a:chExt cx="889526" cy="766832"/>
            </a:xfrm>
          </p:grpSpPr>
          <p:sp>
            <p:nvSpPr>
              <p:cNvPr id="119" name="육각형 118">
                <a:extLst>
                  <a:ext uri="{FF2B5EF4-FFF2-40B4-BE49-F238E27FC236}">
                    <a16:creationId xmlns:a16="http://schemas.microsoft.com/office/drawing/2014/main" id="{0F2F5C11-84D6-40F6-58B4-4FE0F40AE182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  <p:sp>
            <p:nvSpPr>
              <p:cNvPr id="120" name="자유형: 도형 119">
                <a:extLst>
                  <a:ext uri="{FF2B5EF4-FFF2-40B4-BE49-F238E27FC236}">
                    <a16:creationId xmlns:a16="http://schemas.microsoft.com/office/drawing/2014/main" id="{2446D4A2-DACF-C677-5F03-56CE8A2EFC79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B19A7F1C-BDCB-C77C-081D-155B7A2BD92B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5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6350446-6771-1509-1C33-D986D90321A6}"/>
                </a:ext>
              </a:extLst>
            </p:cNvPr>
            <p:cNvSpPr txBox="1"/>
            <p:nvPr/>
          </p:nvSpPr>
          <p:spPr>
            <a:xfrm>
              <a:off x="9833059" y="3060042"/>
              <a:ext cx="1704241" cy="7017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활용방안 및</a:t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기대 효과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87F30DB-0C46-D738-9EDC-BA98CB38FF11}"/>
                </a:ext>
              </a:extLst>
            </p:cNvPr>
            <p:cNvSpPr txBox="1"/>
            <p:nvPr/>
          </p:nvSpPr>
          <p:spPr>
            <a:xfrm>
              <a:off x="9626748" y="4453027"/>
              <a:ext cx="2122307" cy="7017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프로젝트 산출물의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기대 효용</a:t>
              </a: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(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효과</a:t>
              </a: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)/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비즈니스 실무 활용성 제시</a:t>
              </a:r>
              <a:endPara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FC2AFA84-BAD4-C827-E0E3-CE251C052D01}"/>
                </a:ext>
              </a:extLst>
            </p:cNvPr>
            <p:cNvCxnSpPr>
              <a:cxnSpLocks/>
            </p:cNvCxnSpPr>
            <p:nvPr/>
          </p:nvCxnSpPr>
          <p:spPr>
            <a:xfrm>
              <a:off x="10583679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1215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EE109AB5-00CA-F0E8-7FD9-645FB6E912A9}"/>
              </a:ext>
            </a:extLst>
          </p:cNvPr>
          <p:cNvSpPr txBox="1"/>
          <p:nvPr/>
        </p:nvSpPr>
        <p:spPr>
          <a:xfrm>
            <a:off x="308943" y="212141"/>
            <a:ext cx="48628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b="1" u="sng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</a:t>
            </a:r>
            <a:r>
              <a:rPr lang="ko-KR" altLang="en-US" sz="3200" b="1" u="sng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팀 프로젝트 주제 선정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65A1FC8-7E13-58C9-B4FF-997A8FC821A3}"/>
              </a:ext>
            </a:extLst>
          </p:cNvPr>
          <p:cNvSpPr/>
          <p:nvPr/>
        </p:nvSpPr>
        <p:spPr>
          <a:xfrm>
            <a:off x="1611888" y="1362622"/>
            <a:ext cx="8755888" cy="45680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0" bIns="0" rtlCol="0" anchor="t"/>
          <a:lstStyle/>
          <a:p>
            <a:pPr marL="0" lvl="1">
              <a:spcAft>
                <a:spcPts val="500"/>
              </a:spcAft>
              <a:defRPr/>
            </a:pPr>
            <a:endParaRPr lang="en-US" altLang="ko-KR" sz="400" b="1" spc="-3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0072BC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0" lvl="1" algn="ctr">
              <a:spcAft>
                <a:spcPts val="500"/>
              </a:spcAft>
              <a:defRPr/>
            </a:pPr>
            <a:r>
              <a:rPr lang="en-US" altLang="ko-KR" sz="2400" b="1" spc="-3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“</a:t>
            </a:r>
            <a:r>
              <a:rPr lang="ko-KR" altLang="en-US" sz="2400" b="1" u="sng" spc="-3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매장 분석</a:t>
            </a:r>
            <a:r>
              <a:rPr lang="ko-KR" altLang="en-US" sz="2000" b="1" spc="-3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을 통한 스타벅스의 </a:t>
            </a:r>
            <a:r>
              <a:rPr lang="ko-KR" altLang="en-US" sz="2400" b="1" u="sng" spc="-3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성공요인 분석</a:t>
            </a:r>
            <a:r>
              <a:rPr lang="ko-KR" altLang="en-US" sz="2000" b="1" spc="-3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및 </a:t>
            </a:r>
            <a:r>
              <a:rPr lang="ko-KR" altLang="en-US" sz="2400" b="1" u="sng" spc="-3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추천 모델</a:t>
            </a:r>
            <a:r>
              <a:rPr lang="ko-KR" altLang="en-US" sz="2000" b="1" spc="-3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제시</a:t>
            </a:r>
            <a:r>
              <a:rPr lang="en-US" altLang="ko-KR" sz="2000" b="1" spc="-3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”</a:t>
            </a:r>
            <a:endParaRPr lang="ko-KR" altLang="en-US" sz="2000" b="1" spc="-3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B942AA1-22FC-6311-5C94-4345E2C4735C}"/>
              </a:ext>
            </a:extLst>
          </p:cNvPr>
          <p:cNvGrpSpPr/>
          <p:nvPr/>
        </p:nvGrpSpPr>
        <p:grpSpPr>
          <a:xfrm>
            <a:off x="515380" y="2027627"/>
            <a:ext cx="6660740" cy="1437377"/>
            <a:chOff x="2695575" y="4051801"/>
            <a:chExt cx="3752850" cy="1067283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1A687FB-FE9F-265C-138A-00C5A6CD1008}"/>
                </a:ext>
              </a:extLst>
            </p:cNvPr>
            <p:cNvSpPr/>
            <p:nvPr/>
          </p:nvSpPr>
          <p:spPr>
            <a:xfrm>
              <a:off x="2803575" y="4051801"/>
              <a:ext cx="3644850" cy="1067171"/>
            </a:xfrm>
            <a:prstGeom prst="rect">
              <a:avLst/>
            </a:prstGeom>
            <a:solidFill>
              <a:srgbClr val="EAEAE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0" rIns="0" bIns="0" rtlCol="0" anchor="t"/>
            <a:lstStyle/>
            <a:p>
              <a:pPr marL="0" lvl="1">
                <a:spcAft>
                  <a:spcPts val="500"/>
                </a:spcAft>
                <a:defRPr/>
              </a:pPr>
              <a:endParaRPr lang="en-US" altLang="ko-KR" sz="200" b="1" spc="-3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72BC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 marL="0" lvl="1">
                <a:spcAft>
                  <a:spcPts val="500"/>
                </a:spcAft>
                <a:defRPr/>
              </a:pPr>
              <a:r>
                <a:rPr lang="en-US" altLang="ko-KR" sz="2000" b="1" spc="-3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rgbClr val="0072BC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I. </a:t>
              </a:r>
              <a:r>
                <a:rPr lang="ko-KR" altLang="en-US" sz="2000" b="1" spc="-3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rgbClr val="0072BC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성공요인 분석</a:t>
              </a:r>
            </a:p>
            <a:p>
              <a:pPr marL="180000" lvl="1" indent="-180000">
                <a:spcAft>
                  <a:spcPts val="200"/>
                </a:spcAft>
                <a:buFont typeface="Wingdings" panose="05000000000000000000" pitchFamily="2" charset="2"/>
                <a:buChar char="§"/>
                <a:defRPr/>
              </a:pPr>
              <a:r>
                <a:rPr lang="ko-KR" altLang="en-US" sz="1400" spc="-3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주요 커피브랜드의 과거 재무정보를 통한 추이 분석</a:t>
              </a:r>
              <a:endParaRPr lang="en-US" altLang="ko-KR" sz="1400" spc="-3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 marL="180000" lvl="1" indent="-180000">
                <a:spcAft>
                  <a:spcPts val="200"/>
                </a:spcAft>
                <a:buFont typeface="Wingdings" panose="05000000000000000000" pitchFamily="2" charset="2"/>
                <a:buChar char="§"/>
                <a:defRPr/>
              </a:pPr>
              <a:r>
                <a:rPr lang="ko-KR" altLang="en-US" sz="1400" spc="-30" dirty="0" err="1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매장별</a:t>
              </a:r>
              <a:r>
                <a:rPr lang="ko-KR" altLang="en-US" sz="1400" spc="-3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평점 및 서비스</a:t>
              </a:r>
              <a:r>
                <a:rPr lang="en-US" altLang="ko-KR" sz="1400" spc="-3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, </a:t>
              </a:r>
              <a:r>
                <a:rPr lang="ko-KR" altLang="en-US" sz="1400" spc="-3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고객 만족 키워드와의 상관관계 분석을 통해 성공요인 식별</a:t>
              </a:r>
              <a:endParaRPr lang="en-US" altLang="ko-KR" sz="1400" spc="-3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 marL="180000" lvl="1" indent="-180000">
                <a:spcAft>
                  <a:spcPts val="200"/>
                </a:spcAft>
                <a:buFont typeface="Wingdings" panose="05000000000000000000" pitchFamily="2" charset="2"/>
                <a:buChar char="§"/>
                <a:defRPr/>
              </a:pPr>
              <a:r>
                <a:rPr lang="ko-KR" altLang="en-US" sz="1400" spc="-3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높은 평점을 받은 매장의 공통된 서비스 제공 내역과 키워드를 통해 성공요인 식별</a:t>
              </a:r>
              <a:endParaRPr lang="en-US" altLang="ko-KR" sz="1400" spc="-3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 marL="180000" lvl="1" indent="-180000">
                <a:spcAft>
                  <a:spcPts val="200"/>
                </a:spcAft>
                <a:buFont typeface="Wingdings" panose="05000000000000000000" pitchFamily="2" charset="2"/>
                <a:buChar char="§"/>
                <a:defRPr/>
              </a:pPr>
              <a:r>
                <a:rPr lang="ko-KR" altLang="en-US" sz="1400" spc="-3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낮은 평점을 받은 매장의 개선 방안을 제안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01AF3C8-2F34-79BB-AE42-B2CAFC989279}"/>
                </a:ext>
              </a:extLst>
            </p:cNvPr>
            <p:cNvSpPr/>
            <p:nvPr/>
          </p:nvSpPr>
          <p:spPr>
            <a:xfrm>
              <a:off x="2695575" y="4053399"/>
              <a:ext cx="108000" cy="1065685"/>
            </a:xfrm>
            <a:prstGeom prst="rect">
              <a:avLst/>
            </a:prstGeom>
            <a:solidFill>
              <a:srgbClr val="0072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2976418-D48E-CC36-3FAB-D0D157926EBB}"/>
              </a:ext>
            </a:extLst>
          </p:cNvPr>
          <p:cNvSpPr txBox="1"/>
          <p:nvPr/>
        </p:nvSpPr>
        <p:spPr>
          <a:xfrm>
            <a:off x="7383964" y="2151654"/>
            <a:ext cx="4100972" cy="99001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108000" indent="-1080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ko-KR" altLang="en-US" sz="1400" spc="-3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스타벅스 홈페이지 매장 데이터 수집</a:t>
            </a:r>
            <a:r>
              <a:rPr lang="en-US" altLang="ko-KR" sz="1400" spc="-3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sz="1400" spc="-3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전국</a:t>
            </a:r>
            <a:r>
              <a:rPr lang="en-US" altLang="ko-KR" sz="1400" spc="-3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 – </a:t>
            </a:r>
            <a:r>
              <a:rPr lang="ko-KR" altLang="en-US" sz="1400" spc="-3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웹크롤링</a:t>
            </a:r>
            <a:endParaRPr lang="en-US" altLang="ko-KR" sz="1400" spc="-3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108000" indent="-1080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ko-KR" altLang="en-US" sz="1400" spc="-3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네이버</a:t>
            </a:r>
            <a:r>
              <a:rPr lang="en-US" altLang="ko-KR" sz="1400" spc="-3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400" spc="-3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카카오</a:t>
            </a:r>
            <a:r>
              <a:rPr lang="en-US" altLang="ko-KR" sz="1400" spc="-3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400" spc="-3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구글지도에서 </a:t>
            </a:r>
            <a:r>
              <a:rPr lang="ko-KR" altLang="en-US" sz="1400" spc="-3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매장별</a:t>
            </a:r>
            <a:r>
              <a:rPr lang="ko-KR" altLang="en-US" sz="1400" spc="-3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평점</a:t>
            </a:r>
            <a:r>
              <a:rPr lang="en-US" altLang="ko-KR" sz="1400" spc="-3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400" spc="-3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고객 키워드 등 수집 </a:t>
            </a:r>
            <a:r>
              <a:rPr lang="en-US" altLang="ko-KR" sz="1400" spc="-3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– </a:t>
            </a:r>
            <a:r>
              <a:rPr lang="ko-KR" altLang="en-US" sz="1400" spc="-3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웹크롤링</a:t>
            </a:r>
            <a:endParaRPr lang="en-US" altLang="ko-KR" sz="1400" spc="-3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108000" indent="-1080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ko-KR" altLang="en-US" sz="1400" spc="-3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이디야</a:t>
            </a:r>
            <a:r>
              <a:rPr lang="ko-KR" altLang="en-US" sz="1400" spc="-3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및 </a:t>
            </a:r>
            <a:r>
              <a:rPr lang="ko-KR" altLang="en-US" sz="1400" spc="-3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커피빈</a:t>
            </a:r>
            <a:r>
              <a:rPr lang="ko-KR" altLang="en-US" sz="1400" spc="-3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매장 정보 수집 </a:t>
            </a:r>
            <a:r>
              <a:rPr lang="en-US" altLang="ko-KR" sz="1400" spc="-3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</a:t>
            </a:r>
            <a:r>
              <a:rPr lang="ko-KR" altLang="en-US" sz="1400" spc="-3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웹크롤링</a:t>
            </a:r>
            <a:endParaRPr lang="en-US" altLang="ko-KR" sz="1400" spc="-3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9471260F-D086-B16D-3193-4C5A882641B3}"/>
              </a:ext>
            </a:extLst>
          </p:cNvPr>
          <p:cNvGrpSpPr/>
          <p:nvPr/>
        </p:nvGrpSpPr>
        <p:grpSpPr>
          <a:xfrm>
            <a:off x="515380" y="3635236"/>
            <a:ext cx="6660740" cy="1206397"/>
            <a:chOff x="2695575" y="4051801"/>
            <a:chExt cx="3752850" cy="1067283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FFA31F7A-9845-EE37-F2EC-39B8E23B7DE3}"/>
                </a:ext>
              </a:extLst>
            </p:cNvPr>
            <p:cNvSpPr/>
            <p:nvPr/>
          </p:nvSpPr>
          <p:spPr>
            <a:xfrm>
              <a:off x="2803575" y="4051801"/>
              <a:ext cx="3644850" cy="1067171"/>
            </a:xfrm>
            <a:prstGeom prst="rect">
              <a:avLst/>
            </a:prstGeom>
            <a:solidFill>
              <a:srgbClr val="EAEAE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0" rIns="0" bIns="0" rtlCol="0" anchor="t"/>
            <a:lstStyle/>
            <a:p>
              <a:pPr marL="0" lvl="1">
                <a:spcAft>
                  <a:spcPts val="500"/>
                </a:spcAft>
                <a:defRPr/>
              </a:pPr>
              <a:endParaRPr lang="en-US" altLang="ko-KR" sz="200" b="1" spc="-3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72BC"/>
                </a:solidFill>
                <a:ea typeface="KoPub돋움체 Medium" panose="00000600000000000000" pitchFamily="2" charset="-127"/>
              </a:endParaRPr>
            </a:p>
            <a:p>
              <a:pPr marL="0" lvl="1">
                <a:spcAft>
                  <a:spcPts val="500"/>
                </a:spcAft>
                <a:defRPr/>
              </a:pPr>
              <a:r>
                <a:rPr lang="en-US" altLang="ko-KR" sz="2000" b="1" spc="-3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rgbClr val="0072BC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II. </a:t>
              </a:r>
              <a:r>
                <a:rPr lang="ko-KR" altLang="en-US" sz="2000" b="1" spc="-3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rgbClr val="0072BC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주변 입지 분석</a:t>
              </a:r>
            </a:p>
            <a:p>
              <a:pPr marL="180000" lvl="1" indent="-180000">
                <a:spcAft>
                  <a:spcPts val="200"/>
                </a:spcAft>
                <a:buFont typeface="Wingdings" panose="05000000000000000000" pitchFamily="2" charset="2"/>
                <a:buChar char="§"/>
                <a:defRPr/>
              </a:pPr>
              <a:r>
                <a:rPr lang="ko-KR" altLang="en-US" sz="1400" spc="-3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스타벅스 매장 주변 거래금액 분석</a:t>
              </a:r>
              <a:r>
                <a:rPr lang="en-US" altLang="ko-KR" sz="1400" spc="-3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(</a:t>
              </a:r>
              <a:r>
                <a:rPr lang="ko-KR" altLang="en-US" sz="1400" spc="-3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아파트별</a:t>
              </a:r>
              <a:r>
                <a:rPr lang="en-US" altLang="ko-KR" sz="1400" spc="-3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)</a:t>
              </a:r>
            </a:p>
            <a:p>
              <a:pPr marL="180000" lvl="1" indent="-180000">
                <a:spcAft>
                  <a:spcPts val="200"/>
                </a:spcAft>
                <a:buFont typeface="Wingdings" panose="05000000000000000000" pitchFamily="2" charset="2"/>
                <a:buChar char="§"/>
                <a:defRPr/>
              </a:pPr>
              <a:r>
                <a:rPr lang="ko-KR" altLang="en-US" sz="1400" spc="-3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스타벅스 매장수와 거래 금액의 상관관계 분석</a:t>
              </a:r>
              <a:endParaRPr lang="en-US" altLang="ko-KR" sz="1400" spc="-3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 marL="180000" lvl="1" indent="-180000">
                <a:spcAft>
                  <a:spcPts val="200"/>
                </a:spcAft>
                <a:buFont typeface="Wingdings" panose="05000000000000000000" pitchFamily="2" charset="2"/>
                <a:buChar char="§"/>
                <a:defRPr/>
              </a:pPr>
              <a:r>
                <a:rPr lang="ko-KR" altLang="en-US" sz="1400" spc="-3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부동산 평균거래금액이 높은 지역의 매장 개수 파악 및 신규 입점 지역 예측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EC937358-D1AC-67F9-ECB8-936279FB794E}"/>
                </a:ext>
              </a:extLst>
            </p:cNvPr>
            <p:cNvSpPr/>
            <p:nvPr/>
          </p:nvSpPr>
          <p:spPr>
            <a:xfrm>
              <a:off x="2695575" y="4053399"/>
              <a:ext cx="108000" cy="1065685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7693B00-D549-F985-8FB1-CD6E5659EBB1}"/>
              </a:ext>
            </a:extLst>
          </p:cNvPr>
          <p:cNvCxnSpPr>
            <a:cxnSpLocks/>
          </p:cNvCxnSpPr>
          <p:nvPr/>
        </p:nvCxnSpPr>
        <p:spPr>
          <a:xfrm>
            <a:off x="510803" y="3543362"/>
            <a:ext cx="1091378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40C0135A-4B89-C662-F453-FC917851DCB9}"/>
              </a:ext>
            </a:extLst>
          </p:cNvPr>
          <p:cNvGrpSpPr/>
          <p:nvPr/>
        </p:nvGrpSpPr>
        <p:grpSpPr>
          <a:xfrm>
            <a:off x="515380" y="4998380"/>
            <a:ext cx="6660740" cy="1631978"/>
            <a:chOff x="2695575" y="4051801"/>
            <a:chExt cx="3752850" cy="1067283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84139FF2-6E52-5998-1E10-EFA7BA018513}"/>
                </a:ext>
              </a:extLst>
            </p:cNvPr>
            <p:cNvSpPr/>
            <p:nvPr/>
          </p:nvSpPr>
          <p:spPr>
            <a:xfrm>
              <a:off x="2803575" y="4051801"/>
              <a:ext cx="3644850" cy="1067171"/>
            </a:xfrm>
            <a:prstGeom prst="rect">
              <a:avLst/>
            </a:prstGeom>
            <a:solidFill>
              <a:srgbClr val="EAEAE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0" rIns="0" bIns="0" rtlCol="0" anchor="t"/>
            <a:lstStyle/>
            <a:p>
              <a:pPr marL="0" lvl="1">
                <a:spcAft>
                  <a:spcPts val="500"/>
                </a:spcAft>
                <a:defRPr/>
              </a:pPr>
              <a:endParaRPr lang="en-US" altLang="ko-KR" sz="200" b="1" spc="-3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72BC"/>
                </a:solidFill>
                <a:ea typeface="KoPub돋움체 Medium" panose="00000600000000000000" pitchFamily="2" charset="-127"/>
              </a:endParaRPr>
            </a:p>
            <a:p>
              <a:pPr marL="0" lvl="1">
                <a:spcAft>
                  <a:spcPts val="500"/>
                </a:spcAft>
                <a:defRPr/>
              </a:pPr>
              <a:r>
                <a:rPr lang="en-US" altLang="ko-KR" sz="2000" b="1" spc="-3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rgbClr val="0072BC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III. </a:t>
              </a:r>
              <a:r>
                <a:rPr lang="ko-KR" altLang="en-US" sz="2000" b="1" spc="-3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rgbClr val="0072BC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추천 모델 제시</a:t>
              </a:r>
            </a:p>
            <a:p>
              <a:pPr marL="180000" lvl="1" indent="-180000">
                <a:spcAft>
                  <a:spcPts val="200"/>
                </a:spcAft>
                <a:buFont typeface="Wingdings" panose="05000000000000000000" pitchFamily="2" charset="2"/>
                <a:buChar char="§"/>
                <a:defRPr/>
              </a:pPr>
              <a:r>
                <a:rPr lang="ko-KR" altLang="en-US" sz="1400" spc="-3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스타벅스 매장명을 기준으로 블로그를 검색하여 각 </a:t>
              </a:r>
              <a:r>
                <a:rPr lang="ko-KR" altLang="en-US" sz="1400" spc="-30" dirty="0" err="1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매장별</a:t>
              </a:r>
              <a:r>
                <a:rPr lang="ko-KR" altLang="en-US" sz="1400" spc="-3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빈번히 사용한 단어</a:t>
              </a:r>
              <a:r>
                <a:rPr lang="en-US" altLang="ko-KR" sz="1400" spc="-3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(</a:t>
              </a:r>
              <a:r>
                <a:rPr lang="ko-KR" altLang="en-US" sz="1400" spc="-3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은어 포함</a:t>
              </a:r>
              <a:r>
                <a:rPr lang="en-US" altLang="ko-KR" sz="1400" spc="-3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),</a:t>
              </a:r>
              <a:r>
                <a:rPr lang="ko-KR" altLang="en-US" sz="1400" spc="-3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특징 등을 </a:t>
              </a:r>
              <a:r>
                <a:rPr lang="ko-KR" altLang="en-US" sz="1400" spc="-30" dirty="0" err="1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매장별</a:t>
              </a:r>
              <a:r>
                <a:rPr lang="ko-KR" altLang="en-US" sz="1400" spc="-3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키워드로 축적</a:t>
              </a:r>
              <a:r>
                <a:rPr lang="en-US" altLang="ko-KR" sz="1400" spc="-3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(</a:t>
              </a:r>
              <a:r>
                <a:rPr lang="ko-KR" altLang="en-US" sz="1400" spc="-3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데이터화</a:t>
              </a:r>
              <a:r>
                <a:rPr lang="en-US" altLang="ko-KR" sz="1400" spc="-3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)</a:t>
              </a:r>
            </a:p>
            <a:p>
              <a:pPr marL="180000" lvl="1" indent="-180000">
                <a:spcAft>
                  <a:spcPts val="200"/>
                </a:spcAft>
                <a:buFont typeface="Wingdings" panose="05000000000000000000" pitchFamily="2" charset="2"/>
                <a:buChar char="§"/>
                <a:defRPr/>
              </a:pPr>
              <a:r>
                <a:rPr lang="ko-KR" altLang="en-US" sz="1400" spc="-3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축적된 데이터를 이용하여 구글</a:t>
              </a:r>
              <a:r>
                <a:rPr lang="en-US" altLang="ko-KR" sz="1400" spc="-3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/</a:t>
              </a:r>
              <a:r>
                <a:rPr lang="ko-KR" altLang="en-US" sz="1400" spc="-3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카카오</a:t>
              </a:r>
              <a:r>
                <a:rPr lang="en-US" altLang="ko-KR" sz="1400" spc="-3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/</a:t>
              </a:r>
              <a:r>
                <a:rPr lang="ko-KR" altLang="en-US" sz="1400" spc="-3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네이버 리뷰 총 개수 비중으로 재산출한 </a:t>
              </a:r>
              <a:r>
                <a:rPr lang="ko-KR" altLang="en-US" sz="1400" spc="-30" dirty="0" err="1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매장별</a:t>
              </a:r>
              <a:r>
                <a:rPr lang="ko-KR" altLang="en-US" sz="1400" spc="-3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평점 순으로 이용자들이 원하는 매장을 추천</a:t>
              </a:r>
              <a:endParaRPr lang="en-US" altLang="ko-KR" sz="1400" spc="-3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 marL="180000" lvl="1" indent="-180000">
                <a:spcAft>
                  <a:spcPts val="200"/>
                </a:spcAft>
                <a:buFont typeface="Wingdings" panose="05000000000000000000" pitchFamily="2" charset="2"/>
                <a:buChar char="§"/>
                <a:defRPr/>
              </a:pPr>
              <a:r>
                <a:rPr lang="ko-KR" altLang="en-US" sz="1400" spc="-3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지도 기반 매장의 세부정보</a:t>
              </a:r>
              <a:r>
                <a:rPr lang="en-US" altLang="ko-KR" sz="1400" spc="-3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(</a:t>
              </a:r>
              <a:r>
                <a:rPr lang="ko-KR" altLang="en-US" sz="1400" spc="-3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서비스 제공정보</a:t>
              </a:r>
              <a:r>
                <a:rPr lang="en-US" altLang="ko-KR" sz="1400" spc="-3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, </a:t>
              </a:r>
              <a:r>
                <a:rPr lang="ko-KR" altLang="en-US" sz="1400" spc="-3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평점</a:t>
              </a:r>
              <a:r>
                <a:rPr lang="en-US" altLang="ko-KR" sz="1400" spc="-3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, </a:t>
              </a:r>
              <a:r>
                <a:rPr lang="ko-KR" altLang="en-US" sz="1400" spc="-3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추천 블로그 등</a:t>
              </a:r>
              <a:r>
                <a:rPr lang="en-US" altLang="ko-KR" sz="1400" spc="-3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), </a:t>
              </a:r>
              <a:r>
                <a:rPr lang="ko-KR" altLang="en-US" sz="1400" spc="-3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길 안내 기능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5C40BF49-D6C0-CA52-8E23-868B262D8E85}"/>
                </a:ext>
              </a:extLst>
            </p:cNvPr>
            <p:cNvSpPr/>
            <p:nvPr/>
          </p:nvSpPr>
          <p:spPr>
            <a:xfrm>
              <a:off x="2695575" y="4053399"/>
              <a:ext cx="108000" cy="106568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5E15CF6-E6CF-E9F8-9683-3DB672CDDA59}"/>
              </a:ext>
            </a:extLst>
          </p:cNvPr>
          <p:cNvCxnSpPr>
            <a:cxnSpLocks/>
          </p:cNvCxnSpPr>
          <p:nvPr/>
        </p:nvCxnSpPr>
        <p:spPr>
          <a:xfrm>
            <a:off x="510803" y="4915892"/>
            <a:ext cx="1091378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D7521E0-DF0D-DEB9-5BB6-1B5E5EC9E754}"/>
              </a:ext>
            </a:extLst>
          </p:cNvPr>
          <p:cNvSpPr txBox="1"/>
          <p:nvPr/>
        </p:nvSpPr>
        <p:spPr>
          <a:xfrm>
            <a:off x="7383964" y="3690077"/>
            <a:ext cx="4100972" cy="49500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108000" indent="-1080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ko-KR" altLang="en-US" sz="1400" spc="-3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서울시 부동산 </a:t>
            </a:r>
            <a:r>
              <a:rPr lang="ko-KR" altLang="en-US" sz="1400" spc="-3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실거래</a:t>
            </a:r>
            <a:r>
              <a:rPr lang="ko-KR" altLang="en-US" sz="1400" spc="-3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거래 금액</a:t>
            </a:r>
            <a:r>
              <a:rPr lang="en-US" altLang="ko-KR" sz="1400" spc="-3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(5</a:t>
            </a:r>
            <a:r>
              <a:rPr lang="ko-KR" altLang="en-US" sz="1400" spc="-3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개년</a:t>
            </a:r>
            <a:r>
              <a:rPr lang="en-US" altLang="ko-KR" sz="1400" spc="-3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 – API</a:t>
            </a:r>
          </a:p>
          <a:p>
            <a:pPr marL="108000" indent="-1080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altLang="ko-KR" sz="1400" spc="-3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KOSIS </a:t>
            </a:r>
            <a:r>
              <a:rPr lang="ko-KR" altLang="en-US" sz="1400" spc="-3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통계청 데이터 </a:t>
            </a:r>
            <a:r>
              <a:rPr lang="en-US" altLang="ko-KR" sz="1400" spc="-3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– </a:t>
            </a:r>
            <a:r>
              <a:rPr lang="ko-KR" altLang="en-US" sz="1400" spc="-3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시군구</a:t>
            </a:r>
            <a:r>
              <a:rPr lang="ko-KR" altLang="en-US" sz="1400" spc="-3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연령별 인구</a:t>
            </a:r>
            <a:r>
              <a:rPr lang="en-US" altLang="ko-KR" sz="1400" spc="-3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DATA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3A80DC0-71FE-7D57-8E0C-45940D1E357C}"/>
              </a:ext>
            </a:extLst>
          </p:cNvPr>
          <p:cNvSpPr txBox="1"/>
          <p:nvPr/>
        </p:nvSpPr>
        <p:spPr>
          <a:xfrm>
            <a:off x="7383964" y="5058229"/>
            <a:ext cx="4100972" cy="49500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108000" indent="-1080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ko-KR" altLang="en-US" sz="1400" spc="-3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플라스크 이용</a:t>
            </a:r>
            <a:endParaRPr lang="en-US" altLang="ko-KR" sz="1400" spc="-3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108000" indent="-1080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ko-KR" altLang="en-US" sz="1400" spc="-3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웹 </a:t>
            </a:r>
            <a:r>
              <a:rPr lang="ko-KR" altLang="en-US" sz="1400" spc="-3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크롤링</a:t>
            </a:r>
            <a:endParaRPr lang="en-US" altLang="ko-KR" sz="1400" spc="-3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4E1C04A-9C5C-6BB0-B015-B7C2810127EC}"/>
              </a:ext>
            </a:extLst>
          </p:cNvPr>
          <p:cNvSpPr/>
          <p:nvPr/>
        </p:nvSpPr>
        <p:spPr>
          <a:xfrm>
            <a:off x="362093" y="1905000"/>
            <a:ext cx="11279607" cy="484559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1900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40" i="0" u="none" strike="noStrike" kern="1200" spc="-30" normalizeH="0" noProof="0" dirty="0">
              <a:ln>
                <a:solidFill>
                  <a:srgbClr val="003C7E">
                    <a:alpha val="0"/>
                  </a:srgbClr>
                </a:solidFill>
              </a:ln>
              <a:solidFill>
                <a:schemeClr val="tx1"/>
              </a:solidFill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4BFAA51-BF02-1231-F8E2-9CBC1B7F78AB}"/>
              </a:ext>
            </a:extLst>
          </p:cNvPr>
          <p:cNvSpPr/>
          <p:nvPr/>
        </p:nvSpPr>
        <p:spPr>
          <a:xfrm>
            <a:off x="362093" y="838370"/>
            <a:ext cx="11279607" cy="509715"/>
          </a:xfrm>
          <a:prstGeom prst="rect">
            <a:avLst/>
          </a:prstGeom>
          <a:solidFill>
            <a:srgbClr val="00206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altLang="ko-KR" sz="2400" b="1" spc="-30" dirty="0">
              <a:ln>
                <a:solidFill>
                  <a:srgbClr val="4C86AE">
                    <a:alpha val="0"/>
                  </a:srgbClr>
                </a:solidFill>
              </a:ln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CD2290D-A80F-0BAD-3C46-0E53D481166D}"/>
              </a:ext>
            </a:extLst>
          </p:cNvPr>
          <p:cNvSpPr txBox="1"/>
          <p:nvPr/>
        </p:nvSpPr>
        <p:spPr>
          <a:xfrm>
            <a:off x="2826048" y="90872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ko-KR" altLang="en-US" sz="2400" b="1" spc="-30" dirty="0">
                <a:ln>
                  <a:solidFill>
                    <a:srgbClr val="4C86AE">
                      <a:alpha val="0"/>
                    </a:srgbClr>
                  </a:solidFill>
                </a:ln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프로젝트 주제</a:t>
            </a:r>
            <a:endParaRPr lang="en-US" altLang="ko-KR" sz="2400" b="1" spc="-30" dirty="0">
              <a:ln>
                <a:solidFill>
                  <a:srgbClr val="4C86AE">
                    <a:alpha val="0"/>
                  </a:srgbClr>
                </a:solidFill>
              </a:ln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9350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E247BE64-85B5-7C04-D551-43D7EA2D00D1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해당 프로젝트를 진행하면서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훈련생 별로 주도적으로 참여한 부분을 중심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으로 작성한다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.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BDFBBF1-E84A-9DDF-73E2-960C99C4BAB5}"/>
              </a:ext>
            </a:extLst>
          </p:cNvPr>
          <p:cNvGrpSpPr/>
          <p:nvPr/>
        </p:nvGrpSpPr>
        <p:grpSpPr>
          <a:xfrm>
            <a:off x="515380" y="2097591"/>
            <a:ext cx="11218265" cy="378909"/>
            <a:chOff x="541891" y="2097591"/>
            <a:chExt cx="11218265" cy="378909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DE5DD20A-D98D-477C-D6C5-F50C33B663C9}"/>
                </a:ext>
              </a:extLst>
            </p:cNvPr>
            <p:cNvSpPr/>
            <p:nvPr/>
          </p:nvSpPr>
          <p:spPr>
            <a:xfrm>
              <a:off x="541891" y="2097591"/>
              <a:ext cx="11218265" cy="378909"/>
            </a:xfrm>
            <a:prstGeom prst="roundRect">
              <a:avLst/>
            </a:prstGeom>
            <a:solidFill>
              <a:srgbClr val="3378C8"/>
            </a:solidFill>
            <a:ln>
              <a:noFill/>
            </a:ln>
            <a:effectLst>
              <a:outerShdw dist="38100" dir="2700000" algn="tl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767EBB8-F256-651E-8870-1A2D77D8249A}"/>
                </a:ext>
              </a:extLst>
            </p:cNvPr>
            <p:cNvSpPr txBox="1"/>
            <p:nvPr/>
          </p:nvSpPr>
          <p:spPr>
            <a:xfrm>
              <a:off x="760387" y="2136129"/>
              <a:ext cx="547013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* </a:t>
              </a: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프로젝트 운영 중 </a:t>
              </a: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FF00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멘토</a:t>
              </a: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의 지원내역도 간략하게 작성</a:t>
              </a:r>
              <a:r>
                <a:rPr lang="en-US" altLang="ko-KR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</a:t>
              </a:r>
              <a:endPara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</p:grp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B6F09869-21B3-E967-FCA1-6C7319A8C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948964"/>
              </p:ext>
            </p:extLst>
          </p:nvPr>
        </p:nvGraphicFramePr>
        <p:xfrm>
          <a:off x="524528" y="2721878"/>
          <a:ext cx="11218265" cy="3514729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224407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7475593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</a:tblGrid>
              <a:tr h="3783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훈련생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역할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담당 업무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5227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김승래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b="1" i="0" u="none" strike="noStrike" kern="1200" cap="none" spc="0" normalizeH="0" baseline="0" noProof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rgbClr val="E7E6E6">
                              <a:lumMod val="2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rgbClr val="E7E6E6">
                            <a:lumMod val="2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5227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김현빈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b="1" i="0" u="none" strike="noStrike" kern="1200" cap="none" spc="0" normalizeH="0" baseline="0" noProof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rgbClr val="E7E6E6">
                              <a:lumMod val="2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rgbClr val="E7E6E6">
                            <a:lumMod val="2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6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5227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신민석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b="1" i="0" u="none" strike="noStrike" kern="1200" cap="none" spc="0" normalizeH="0" baseline="0" noProof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rgbClr val="E7E6E6">
                              <a:lumMod val="2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rgbClr val="E7E6E6">
                            <a:lumMod val="2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5227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이동걸</a:t>
                      </a:r>
                      <a:endParaRPr lang="ko-KR" altLang="en-US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b="1" i="0" u="none" strike="noStrike" kern="1200" cap="none" spc="0" normalizeH="0" baseline="0" noProof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rgbClr val="E7E6E6">
                              <a:lumMod val="2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rgbClr val="E7E6E6">
                            <a:lumMod val="2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1451346"/>
                  </a:ext>
                </a:extLst>
              </a:tr>
              <a:tr h="5227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이은총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b="1" i="0" u="none" strike="noStrike" kern="1200" cap="none" spc="0" normalizeH="0" baseline="0" noProof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rgbClr val="E7E6E6">
                              <a:lumMod val="2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985464"/>
                  </a:ext>
                </a:extLst>
              </a:tr>
              <a:tr h="5227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신동윤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멘토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7553136"/>
                  </a:ext>
                </a:extLst>
              </a:tr>
            </a:tbl>
          </a:graphicData>
        </a:graphic>
      </p:graphicFrame>
      <p:pic>
        <p:nvPicPr>
          <p:cNvPr id="99" name="그래픽 98">
            <a:extLst>
              <a:ext uri="{FF2B5EF4-FFF2-40B4-BE49-F238E27FC236}">
                <a16:creationId xmlns:a16="http://schemas.microsoft.com/office/drawing/2014/main" id="{5B63BFCA-250A-8794-3EEE-3E4B309735E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122" name="그래픽 121">
            <a:extLst>
              <a:ext uri="{FF2B5EF4-FFF2-40B4-BE49-F238E27FC236}">
                <a16:creationId xmlns:a16="http://schemas.microsoft.com/office/drawing/2014/main" id="{651648DD-586C-CE25-FB11-AE7760A15C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04453" y="6126651"/>
            <a:ext cx="109959" cy="109959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EEEDF178-AE45-78BF-93DC-29DA514FC743}"/>
              </a:ext>
            </a:extLst>
          </p:cNvPr>
          <p:cNvGrpSpPr/>
          <p:nvPr/>
        </p:nvGrpSpPr>
        <p:grpSpPr>
          <a:xfrm>
            <a:off x="4525872" y="3188007"/>
            <a:ext cx="2713128" cy="358635"/>
            <a:chOff x="4525872" y="3492488"/>
            <a:chExt cx="2713128" cy="358635"/>
          </a:xfrm>
        </p:grpSpPr>
        <p:sp>
          <p:nvSpPr>
            <p:cNvPr id="138" name="사각형: 둥근 모서리 137">
              <a:extLst>
                <a:ext uri="{FF2B5EF4-FFF2-40B4-BE49-F238E27FC236}">
                  <a16:creationId xmlns:a16="http://schemas.microsoft.com/office/drawing/2014/main" id="{A4D5C7C2-665C-7F5E-7CF3-7A15FA837188}"/>
                </a:ext>
              </a:extLst>
            </p:cNvPr>
            <p:cNvSpPr/>
            <p:nvPr/>
          </p:nvSpPr>
          <p:spPr>
            <a:xfrm>
              <a:off x="4525872" y="3492488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3AFCED98-113B-F75D-CEB2-39E813851D55}"/>
                </a:ext>
              </a:extLst>
            </p:cNvPr>
            <p:cNvSpPr/>
            <p:nvPr/>
          </p:nvSpPr>
          <p:spPr>
            <a:xfrm>
              <a:off x="4525872" y="3492488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pic>
          <p:nvPicPr>
            <p:cNvPr id="144" name="그래픽 143">
              <a:extLst>
                <a:ext uri="{FF2B5EF4-FFF2-40B4-BE49-F238E27FC236}">
                  <a16:creationId xmlns:a16="http://schemas.microsoft.com/office/drawing/2014/main" id="{9FA35B57-A2CE-9C5D-103D-53DF07421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600414" y="3567030"/>
              <a:ext cx="209550" cy="209550"/>
            </a:xfrm>
            <a:prstGeom prst="rect">
              <a:avLst/>
            </a:prstGeom>
          </p:spPr>
        </p:pic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CB858A7-1A91-D7F1-463B-A7B454AD0CA1}"/>
                </a:ext>
              </a:extLst>
            </p:cNvPr>
            <p:cNvSpPr txBox="1"/>
            <p:nvPr/>
          </p:nvSpPr>
          <p:spPr>
            <a:xfrm>
              <a:off x="5023036" y="3519045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indent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데이터 베이스 구축 설계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85DB9036-58B9-295D-B4CC-A3EFD9142DF6}"/>
              </a:ext>
            </a:extLst>
          </p:cNvPr>
          <p:cNvGrpSpPr/>
          <p:nvPr/>
        </p:nvGrpSpPr>
        <p:grpSpPr>
          <a:xfrm>
            <a:off x="7579407" y="3188007"/>
            <a:ext cx="2713128" cy="358635"/>
            <a:chOff x="7579407" y="3492488"/>
            <a:chExt cx="2713128" cy="358635"/>
          </a:xfrm>
        </p:grpSpPr>
        <p:sp>
          <p:nvSpPr>
            <p:cNvPr id="146" name="사각형: 둥근 모서리 145">
              <a:extLst>
                <a:ext uri="{FF2B5EF4-FFF2-40B4-BE49-F238E27FC236}">
                  <a16:creationId xmlns:a16="http://schemas.microsoft.com/office/drawing/2014/main" id="{E559751F-6247-AD32-B4A0-3DA72EDF65A4}"/>
                </a:ext>
              </a:extLst>
            </p:cNvPr>
            <p:cNvSpPr/>
            <p:nvPr/>
          </p:nvSpPr>
          <p:spPr>
            <a:xfrm>
              <a:off x="7579407" y="3492488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EE6FB7C8-B9B4-50B1-FEB2-7CBC32B9A834}"/>
                </a:ext>
              </a:extLst>
            </p:cNvPr>
            <p:cNvSpPr/>
            <p:nvPr/>
          </p:nvSpPr>
          <p:spPr>
            <a:xfrm>
              <a:off x="7579407" y="3492488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A6939653-3B3C-D5B2-6EA2-213E296BF351}"/>
                </a:ext>
              </a:extLst>
            </p:cNvPr>
            <p:cNvSpPr txBox="1"/>
            <p:nvPr/>
          </p:nvSpPr>
          <p:spPr>
            <a:xfrm>
              <a:off x="8133721" y="3519045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모바일 서비스 테스팅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pic>
          <p:nvPicPr>
            <p:cNvPr id="153" name="그래픽 152">
              <a:extLst>
                <a:ext uri="{FF2B5EF4-FFF2-40B4-BE49-F238E27FC236}">
                  <a16:creationId xmlns:a16="http://schemas.microsoft.com/office/drawing/2014/main" id="{174C7E6C-425A-20A4-A214-6EC75734B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684515" y="3567030"/>
              <a:ext cx="191121" cy="203862"/>
            </a:xfrm>
            <a:prstGeom prst="rect">
              <a:avLst/>
            </a:prstGeom>
          </p:spPr>
        </p:pic>
      </p:grp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D1088FFE-778C-CF69-A75E-E82D40CEA0C5}"/>
              </a:ext>
            </a:extLst>
          </p:cNvPr>
          <p:cNvSpPr/>
          <p:nvPr/>
        </p:nvSpPr>
        <p:spPr>
          <a:xfrm>
            <a:off x="4525872" y="4251550"/>
            <a:ext cx="2713128" cy="35863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E1389372-CDE5-C988-2498-F8F7850DB589}"/>
              </a:ext>
            </a:extLst>
          </p:cNvPr>
          <p:cNvSpPr/>
          <p:nvPr/>
        </p:nvSpPr>
        <p:spPr>
          <a:xfrm>
            <a:off x="4525872" y="4251550"/>
            <a:ext cx="358635" cy="358635"/>
          </a:xfrm>
          <a:prstGeom prst="ellipse">
            <a:avLst/>
          </a:prstGeom>
          <a:solidFill>
            <a:srgbClr val="337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9227B33D-FA37-7FD5-4D04-ACA8DC6D3ADC}"/>
              </a:ext>
            </a:extLst>
          </p:cNvPr>
          <p:cNvSpPr txBox="1"/>
          <p:nvPr/>
        </p:nvSpPr>
        <p:spPr>
          <a:xfrm>
            <a:off x="5023036" y="4278107"/>
            <a:ext cx="18665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모바일 플랫폼 구현</a:t>
            </a:r>
            <a:endParaRPr lang="en-US" altLang="ko-KR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180" name="그래픽 179">
            <a:extLst>
              <a:ext uri="{FF2B5EF4-FFF2-40B4-BE49-F238E27FC236}">
                <a16:creationId xmlns:a16="http://schemas.microsoft.com/office/drawing/2014/main" id="{6D277CD9-1D6B-BCDF-F5CB-1AF8956FB3F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593097" y="4335700"/>
            <a:ext cx="216867" cy="193294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765C588E-981B-4FC3-FE5C-730A56AC180D}"/>
              </a:ext>
            </a:extLst>
          </p:cNvPr>
          <p:cNvGrpSpPr/>
          <p:nvPr/>
        </p:nvGrpSpPr>
        <p:grpSpPr>
          <a:xfrm>
            <a:off x="4525872" y="5045671"/>
            <a:ext cx="2713128" cy="358635"/>
            <a:chOff x="4525872" y="5045671"/>
            <a:chExt cx="2713128" cy="358635"/>
          </a:xfrm>
        </p:grpSpPr>
        <p:sp>
          <p:nvSpPr>
            <p:cNvPr id="163" name="사각형: 둥근 모서리 162">
              <a:extLst>
                <a:ext uri="{FF2B5EF4-FFF2-40B4-BE49-F238E27FC236}">
                  <a16:creationId xmlns:a16="http://schemas.microsoft.com/office/drawing/2014/main" id="{303154F9-B8AC-372E-0CDB-A0DDCCE0AED9}"/>
                </a:ext>
              </a:extLst>
            </p:cNvPr>
            <p:cNvSpPr/>
            <p:nvPr/>
          </p:nvSpPr>
          <p:spPr>
            <a:xfrm>
              <a:off x="4525872" y="5045671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DACC4B7D-2BE7-C756-2D53-813C9C1FF2EE}"/>
                </a:ext>
              </a:extLst>
            </p:cNvPr>
            <p:cNvSpPr/>
            <p:nvPr/>
          </p:nvSpPr>
          <p:spPr>
            <a:xfrm>
              <a:off x="4525872" y="5045671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7EEA2092-389C-0AA3-CDE5-12283C706BA3}"/>
                </a:ext>
              </a:extLst>
            </p:cNvPr>
            <p:cNvSpPr txBox="1"/>
            <p:nvPr/>
          </p:nvSpPr>
          <p:spPr>
            <a:xfrm>
              <a:off x="5023036" y="5072228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서비스 시스템 설계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pic>
          <p:nvPicPr>
            <p:cNvPr id="182" name="그래픽 181">
              <a:extLst>
                <a:ext uri="{FF2B5EF4-FFF2-40B4-BE49-F238E27FC236}">
                  <a16:creationId xmlns:a16="http://schemas.microsoft.com/office/drawing/2014/main" id="{868BBF98-12BA-9238-1643-BF7C1BA2E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02565" y="5120407"/>
              <a:ext cx="219805" cy="201488"/>
            </a:xfrm>
            <a:prstGeom prst="rect">
              <a:avLst/>
            </a:prstGeom>
          </p:spPr>
        </p:pic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D315D2B-355C-1615-E050-9A778001B89F}"/>
              </a:ext>
            </a:extLst>
          </p:cNvPr>
          <p:cNvGrpSpPr/>
          <p:nvPr/>
        </p:nvGrpSpPr>
        <p:grpSpPr>
          <a:xfrm>
            <a:off x="7579407" y="5045671"/>
            <a:ext cx="2713128" cy="358635"/>
            <a:chOff x="7579407" y="5045671"/>
            <a:chExt cx="2713128" cy="358635"/>
          </a:xfrm>
        </p:grpSpPr>
        <p:sp>
          <p:nvSpPr>
            <p:cNvPr id="166" name="사각형: 둥근 모서리 165">
              <a:extLst>
                <a:ext uri="{FF2B5EF4-FFF2-40B4-BE49-F238E27FC236}">
                  <a16:creationId xmlns:a16="http://schemas.microsoft.com/office/drawing/2014/main" id="{C9D6C950-8B41-2D76-50B6-0D646375AB0D}"/>
                </a:ext>
              </a:extLst>
            </p:cNvPr>
            <p:cNvSpPr/>
            <p:nvPr/>
          </p:nvSpPr>
          <p:spPr>
            <a:xfrm>
              <a:off x="7579407" y="5045671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B587C0B1-E8A6-C24D-7642-E82E3112FECD}"/>
                </a:ext>
              </a:extLst>
            </p:cNvPr>
            <p:cNvSpPr/>
            <p:nvPr/>
          </p:nvSpPr>
          <p:spPr>
            <a:xfrm>
              <a:off x="7579407" y="5045671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24B626D-98A1-99BA-C6BF-9429BF93797D}"/>
                </a:ext>
              </a:extLst>
            </p:cNvPr>
            <p:cNvSpPr txBox="1"/>
            <p:nvPr/>
          </p:nvSpPr>
          <p:spPr>
            <a:xfrm>
              <a:off x="8133721" y="5072228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텍스트 마이닝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pic>
          <p:nvPicPr>
            <p:cNvPr id="184" name="그래픽 183">
              <a:extLst>
                <a:ext uri="{FF2B5EF4-FFF2-40B4-BE49-F238E27FC236}">
                  <a16:creationId xmlns:a16="http://schemas.microsoft.com/office/drawing/2014/main" id="{A974807F-F190-B444-17DF-2D7DAC1BA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638343" y="5153798"/>
              <a:ext cx="240516" cy="150322"/>
            </a:xfrm>
            <a:prstGeom prst="rect">
              <a:avLst/>
            </a:prstGeom>
          </p:spPr>
        </p:pic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4D67248-D905-9E52-5F24-7FF8A07814EF}"/>
              </a:ext>
            </a:extLst>
          </p:cNvPr>
          <p:cNvGrpSpPr/>
          <p:nvPr/>
        </p:nvGrpSpPr>
        <p:grpSpPr>
          <a:xfrm>
            <a:off x="7579407" y="4251550"/>
            <a:ext cx="2713128" cy="358635"/>
            <a:chOff x="7579407" y="4251550"/>
            <a:chExt cx="2713128" cy="358635"/>
          </a:xfrm>
        </p:grpSpPr>
        <p:sp>
          <p:nvSpPr>
            <p:cNvPr id="158" name="사각형: 둥근 모서리 157">
              <a:extLst>
                <a:ext uri="{FF2B5EF4-FFF2-40B4-BE49-F238E27FC236}">
                  <a16:creationId xmlns:a16="http://schemas.microsoft.com/office/drawing/2014/main" id="{FEA7CFED-846E-5236-EA65-8F066B703370}"/>
                </a:ext>
              </a:extLst>
            </p:cNvPr>
            <p:cNvSpPr/>
            <p:nvPr/>
          </p:nvSpPr>
          <p:spPr>
            <a:xfrm>
              <a:off x="7579407" y="4251550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0F6B7CC6-DD9D-E65B-295A-7E37D0E9510A}"/>
                </a:ext>
              </a:extLst>
            </p:cNvPr>
            <p:cNvSpPr/>
            <p:nvPr/>
          </p:nvSpPr>
          <p:spPr>
            <a:xfrm>
              <a:off x="7579407" y="4251550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A1E9FBEB-C5FB-ED00-2326-8673D24E284C}"/>
                </a:ext>
              </a:extLst>
            </p:cNvPr>
            <p:cNvSpPr txBox="1"/>
            <p:nvPr/>
          </p:nvSpPr>
          <p:spPr>
            <a:xfrm>
              <a:off x="8133721" y="4278107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외부 데이터 수집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pic>
          <p:nvPicPr>
            <p:cNvPr id="186" name="그래픽 185">
              <a:extLst>
                <a:ext uri="{FF2B5EF4-FFF2-40B4-BE49-F238E27FC236}">
                  <a16:creationId xmlns:a16="http://schemas.microsoft.com/office/drawing/2014/main" id="{F0589C36-6558-DE35-D2A0-47812F499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7650477" y="4316867"/>
              <a:ext cx="228600" cy="219075"/>
            </a:xfrm>
            <a:prstGeom prst="rect">
              <a:avLst/>
            </a:prstGeom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0C0E3E7-9FDB-37CF-3936-26B9B88D8B94}"/>
              </a:ext>
            </a:extLst>
          </p:cNvPr>
          <p:cNvGrpSpPr/>
          <p:nvPr/>
        </p:nvGrpSpPr>
        <p:grpSpPr>
          <a:xfrm>
            <a:off x="4525872" y="5811259"/>
            <a:ext cx="4350872" cy="358635"/>
            <a:chOff x="4525872" y="5811259"/>
            <a:chExt cx="4350872" cy="358635"/>
          </a:xfrm>
        </p:grpSpPr>
        <p:sp>
          <p:nvSpPr>
            <p:cNvPr id="171" name="사각형: 둥근 모서리 170">
              <a:extLst>
                <a:ext uri="{FF2B5EF4-FFF2-40B4-BE49-F238E27FC236}">
                  <a16:creationId xmlns:a16="http://schemas.microsoft.com/office/drawing/2014/main" id="{19D2DE3A-159C-0678-7722-8165D6D67C45}"/>
                </a:ext>
              </a:extLst>
            </p:cNvPr>
            <p:cNvSpPr/>
            <p:nvPr/>
          </p:nvSpPr>
          <p:spPr>
            <a:xfrm>
              <a:off x="4525872" y="5811259"/>
              <a:ext cx="3749754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61E2BFB1-E502-EFDF-F184-F6517E943CFC}"/>
                </a:ext>
              </a:extLst>
            </p:cNvPr>
            <p:cNvSpPr/>
            <p:nvPr/>
          </p:nvSpPr>
          <p:spPr>
            <a:xfrm>
              <a:off x="4525872" y="5811259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9317FFBC-1EEA-B2D2-BB82-A575356B1646}"/>
                </a:ext>
              </a:extLst>
            </p:cNvPr>
            <p:cNvSpPr txBox="1"/>
            <p:nvPr/>
          </p:nvSpPr>
          <p:spPr>
            <a:xfrm>
              <a:off x="5023036" y="5837816"/>
              <a:ext cx="385370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주제 선정 피드백</a:t>
              </a:r>
              <a:r>
                <a: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, </a:t>
              </a: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프로젝트  질의응답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pic>
          <p:nvPicPr>
            <p:cNvPr id="188" name="그래픽 187">
              <a:extLst>
                <a:ext uri="{FF2B5EF4-FFF2-40B4-BE49-F238E27FC236}">
                  <a16:creationId xmlns:a16="http://schemas.microsoft.com/office/drawing/2014/main" id="{0B218DBD-C891-ACA9-3D98-24305179C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4606764" y="5897394"/>
              <a:ext cx="186838" cy="182946"/>
            </a:xfrm>
            <a:prstGeom prst="rect">
              <a:avLst/>
            </a:prstGeom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5F92146-B07B-C311-EF22-FCD8E1FE76C5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5" name="_x278651016" descr="EMB0000378c3f3d">
              <a:extLst>
                <a:ext uri="{FF2B5EF4-FFF2-40B4-BE49-F238E27FC236}">
                  <a16:creationId xmlns:a16="http://schemas.microsoft.com/office/drawing/2014/main" id="{717B51EC-2096-2458-0684-EA2B4FBCF1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그래픽 23">
              <a:extLst>
                <a:ext uri="{FF2B5EF4-FFF2-40B4-BE49-F238E27FC236}">
                  <a16:creationId xmlns:a16="http://schemas.microsoft.com/office/drawing/2014/main" id="{EA73D950-A5AF-E7B2-A931-ED4DC12A7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132" name="그래픽 131">
            <a:extLst>
              <a:ext uri="{FF2B5EF4-FFF2-40B4-BE49-F238E27FC236}">
                <a16:creationId xmlns:a16="http://schemas.microsoft.com/office/drawing/2014/main" id="{B20C9C05-3F32-E0E6-6FA1-5DC1D8FDD443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sp>
        <p:nvSpPr>
          <p:cNvPr id="21" name="직각 삼각형 20">
            <a:extLst>
              <a:ext uri="{FF2B5EF4-FFF2-40B4-BE49-F238E27FC236}">
                <a16:creationId xmlns:a16="http://schemas.microsoft.com/office/drawing/2014/main" id="{A01872FF-161C-69D3-F8F9-899739FC663C}"/>
              </a:ext>
            </a:extLst>
          </p:cNvPr>
          <p:cNvSpPr/>
          <p:nvPr/>
        </p:nvSpPr>
        <p:spPr>
          <a:xfrm flipH="1">
            <a:off x="10498987" y="5013787"/>
            <a:ext cx="1693012" cy="1372939"/>
          </a:xfrm>
          <a:prstGeom prst="rtTriangle">
            <a:avLst/>
          </a:prstGeom>
          <a:solidFill>
            <a:schemeClr val="bg1">
              <a:lumMod val="9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190" name="그래픽 189">
            <a:extLst>
              <a:ext uri="{FF2B5EF4-FFF2-40B4-BE49-F238E27FC236}">
                <a16:creationId xmlns:a16="http://schemas.microsoft.com/office/drawing/2014/main" id="{57C038B0-EFA2-D18E-D333-33AA86AB745A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 rot="2700000">
            <a:off x="11833039" y="5062495"/>
            <a:ext cx="154011" cy="154011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1D575847-9969-CB5B-F654-C7AA3D062509}"/>
              </a:ext>
            </a:extLst>
          </p:cNvPr>
          <p:cNvGrpSpPr/>
          <p:nvPr/>
        </p:nvGrpSpPr>
        <p:grpSpPr>
          <a:xfrm>
            <a:off x="376102" y="333243"/>
            <a:ext cx="5938973" cy="836589"/>
            <a:chOff x="376102" y="333243"/>
            <a:chExt cx="5938973" cy="83658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B1D4400-8279-0DC2-B526-D20977736E3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912C2A9-8C06-2129-ADC9-A5B25ADAF574}"/>
                </a:ext>
              </a:extLst>
            </p:cNvPr>
            <p:cNvSpPr txBox="1"/>
            <p:nvPr/>
          </p:nvSpPr>
          <p:spPr>
            <a:xfrm>
              <a:off x="1452196" y="585057"/>
              <a:ext cx="48628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3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프로젝트 팀 구성 및 역할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55C5467-652F-07CB-5ADB-66AB29CFB33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02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2591DA0-CE4A-F9B5-04BF-431598E7DC47}"/>
              </a:ext>
            </a:extLst>
          </p:cNvPr>
          <p:cNvSpPr/>
          <p:nvPr/>
        </p:nvSpPr>
        <p:spPr>
          <a:xfrm>
            <a:off x="7048103" y="608507"/>
            <a:ext cx="5143897" cy="261668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rgbClr val="FF0000"/>
                </a:solidFill>
              </a:rPr>
              <a:t>프로젝트 종료 이후 다시 수정</a:t>
            </a:r>
          </a:p>
        </p:txBody>
      </p:sp>
    </p:spTree>
    <p:extLst>
      <p:ext uri="{BB962C8B-B14F-4D97-AF65-F5344CB8AC3E}">
        <p14:creationId xmlns:p14="http://schemas.microsoft.com/office/powerpoint/2010/main" val="3521090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그래픽 118">
            <a:extLst>
              <a:ext uri="{FF2B5EF4-FFF2-40B4-BE49-F238E27FC236}">
                <a16:creationId xmlns:a16="http://schemas.microsoft.com/office/drawing/2014/main" id="{3B28FD1B-8CAB-173B-64DC-E4F111CEE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2" name="그래픽 101">
            <a:extLst>
              <a:ext uri="{FF2B5EF4-FFF2-40B4-BE49-F238E27FC236}">
                <a16:creationId xmlns:a16="http://schemas.microsoft.com/office/drawing/2014/main" id="{2CE23C52-A318-2938-C4FB-99E2929F1D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365" r="36132"/>
          <a:stretch/>
        </p:blipFill>
        <p:spPr>
          <a:xfrm rot="16200000" flipH="1">
            <a:off x="-70596" y="5743970"/>
            <a:ext cx="1184627" cy="1043434"/>
          </a:xfrm>
          <a:prstGeom prst="rect">
            <a:avLst/>
          </a:prstGeom>
        </p:spPr>
      </p:pic>
      <p:pic>
        <p:nvPicPr>
          <p:cNvPr id="100" name="그래픽 99">
            <a:extLst>
              <a:ext uri="{FF2B5EF4-FFF2-40B4-BE49-F238E27FC236}">
                <a16:creationId xmlns:a16="http://schemas.microsoft.com/office/drawing/2014/main" id="{7C74291E-3267-32F0-7B23-8F0B95B0AFF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r="16078" b="36588"/>
          <a:stretch/>
        </p:blipFill>
        <p:spPr>
          <a:xfrm rot="16200000">
            <a:off x="8716891" y="2969799"/>
            <a:ext cx="4528064" cy="2422157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985117FB-7436-83E8-CACF-9CC7B72D927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프로젝트의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사전 기획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과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프로젝트 수행 및 완료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과정으로 나누어서 작성한다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. 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4694388" y="5619362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1F776B-9A28-263D-E9C4-5AC5D2B67486}"/>
              </a:ext>
            </a:extLst>
          </p:cNvPr>
          <p:cNvSpPr txBox="1"/>
          <p:nvPr/>
        </p:nvSpPr>
        <p:spPr>
          <a:xfrm>
            <a:off x="467002" y="2109348"/>
            <a:ext cx="98866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spcAft>
                <a:spcPts val="600"/>
              </a:spcAft>
              <a:buFontTx/>
              <a:buChar char="-"/>
              <a:defRPr/>
            </a:pP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수행 절차를 </a:t>
            </a:r>
            <a:r>
              <a:rPr lang="ko-KR" altLang="en-US" sz="1400" dirty="0" err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도식화하여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제시하거나</a:t>
            </a:r>
            <a:r>
              <a:rPr lang="en-US" altLang="ko-KR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더 효과적으로 전달하는 방법 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등이 있다면</a:t>
            </a:r>
            <a:r>
              <a:rPr lang="en-US" altLang="ko-KR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수정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하여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작성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가능</a:t>
            </a:r>
            <a:endParaRPr lang="en-US" altLang="ko-KR" sz="14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indent="-285750">
              <a:spcAft>
                <a:spcPts val="600"/>
              </a:spcAft>
              <a:buFontTx/>
              <a:buChar char="-"/>
              <a:defRPr/>
            </a:pP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기획 단계에서 도출된 주제와 아이디어를 기반으로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실제 프로젝트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를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수행한 세부적인 기간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과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활동 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내용 작성</a:t>
            </a:r>
            <a:endParaRPr lang="en-US" altLang="ko-KR" sz="14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BEE369A2-7FC3-B36D-85AB-2C2AFAC93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127646"/>
              </p:ext>
            </p:extLst>
          </p:nvPr>
        </p:nvGraphicFramePr>
        <p:xfrm>
          <a:off x="524528" y="2832100"/>
          <a:ext cx="11218265" cy="3557280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149477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232410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5533020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  <a:gridCol w="1866373">
                  <a:extLst>
                    <a:ext uri="{9D8B030D-6E8A-4147-A177-3AD203B41FA5}">
                      <a16:colId xmlns:a16="http://schemas.microsoft.com/office/drawing/2014/main" val="258602572"/>
                    </a:ext>
                  </a:extLst>
                </a:gridCol>
              </a:tblGrid>
              <a:tr h="3828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구분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기간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활동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비고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사전 기획</a:t>
                      </a: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6/18(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6/19(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아이디어 선정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데이터 수집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6/20(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목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6/27(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목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협약기업 데이터 협조</a:t>
                      </a:r>
                      <a:endParaRPr lang="en-US" altLang="ko-KR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352092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데이터 전처리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80325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모델링</a:t>
                      </a: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4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팀별 중간보고 실시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서비스 구축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최적화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오류 수정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개발기간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6/18(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7/5(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985464"/>
                  </a:ext>
                </a:extLst>
              </a:tr>
            </a:tbl>
          </a:graphicData>
        </a:graphic>
      </p:graphicFrame>
      <p:pic>
        <p:nvPicPr>
          <p:cNvPr id="104" name="그래픽 103">
            <a:extLst>
              <a:ext uri="{FF2B5EF4-FFF2-40B4-BE49-F238E27FC236}">
                <a16:creationId xmlns:a16="http://schemas.microsoft.com/office/drawing/2014/main" id="{798868CC-A712-50CF-7DBD-44E0281E48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79625" y="5477900"/>
            <a:ext cx="124936" cy="124936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4574111" y="3307757"/>
            <a:ext cx="2474844" cy="326913"/>
            <a:chOff x="4574111" y="3307757"/>
            <a:chExt cx="2474844" cy="326913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11" y="3307757"/>
              <a:ext cx="2474844" cy="326913"/>
              <a:chOff x="4665551" y="3307757"/>
              <a:chExt cx="2474844" cy="326913"/>
            </a:xfrm>
          </p:grpSpPr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42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endParaRPr>
                </a:p>
              </p:txBody>
            </p:sp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endParaRPr>
                </a:p>
              </p:txBody>
            </p: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212173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프로젝트 기획 및 주제 선정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</p:grpSp>
        <p:pic>
          <p:nvPicPr>
            <p:cNvPr id="106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88777C6-37C6-2C9B-E4E8-F841A676F252}"/>
              </a:ext>
            </a:extLst>
          </p:cNvPr>
          <p:cNvGrpSpPr/>
          <p:nvPr/>
        </p:nvGrpSpPr>
        <p:grpSpPr>
          <a:xfrm>
            <a:off x="7383737" y="3307757"/>
            <a:ext cx="1446165" cy="326913"/>
            <a:chOff x="7383737" y="3307757"/>
            <a:chExt cx="1446165" cy="326913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A5D00CAB-39EC-5F44-BC5A-AD56D3CB3D2E}"/>
                </a:ext>
              </a:extLst>
            </p:cNvPr>
            <p:cNvGrpSpPr/>
            <p:nvPr/>
          </p:nvGrpSpPr>
          <p:grpSpPr>
            <a:xfrm>
              <a:off x="7383737" y="3307757"/>
              <a:ext cx="1446165" cy="326913"/>
              <a:chOff x="4665551" y="3307757"/>
              <a:chExt cx="1446165" cy="326913"/>
            </a:xfrm>
          </p:grpSpPr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116429E9-8018-650E-0A76-0F372A969D05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1446165" cy="326913"/>
                <a:chOff x="4665552" y="3307757"/>
                <a:chExt cx="1548052" cy="358635"/>
              </a:xfrm>
            </p:grpSpPr>
            <p:sp>
              <p:nvSpPr>
                <p:cNvPr id="52" name="사각형: 둥근 모서리 51">
                  <a:extLst>
                    <a:ext uri="{FF2B5EF4-FFF2-40B4-BE49-F238E27FC236}">
                      <a16:creationId xmlns:a16="http://schemas.microsoft.com/office/drawing/2014/main" id="{71A39B3E-69FF-C3F1-24C8-64A4F4271D6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548052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endParaRPr>
                </a:p>
              </p:txBody>
            </p:sp>
            <p:sp>
              <p:nvSpPr>
                <p:cNvPr id="53" name="타원 52">
                  <a:extLst>
                    <a:ext uri="{FF2B5EF4-FFF2-40B4-BE49-F238E27FC236}">
                      <a16:creationId xmlns:a16="http://schemas.microsoft.com/office/drawing/2014/main" id="{5F7042F3-8D75-1DD9-4294-AE00C5FD31F5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endParaRPr>
                </a:p>
              </p:txBody>
            </p:sp>
          </p:grp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161B534-EA92-F4BB-D3E0-0D678E22BBFC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09305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기획안 작성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</p:grpSp>
        <p:pic>
          <p:nvPicPr>
            <p:cNvPr id="107" name="그래픽 106">
              <a:extLst>
                <a:ext uri="{FF2B5EF4-FFF2-40B4-BE49-F238E27FC236}">
                  <a16:creationId xmlns:a16="http://schemas.microsoft.com/office/drawing/2014/main" id="{91B6FA92-3B1E-BAF5-F2DD-ED657763F1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490054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FC2B727-B097-F8BF-18D1-2BB4C23A519E}"/>
              </a:ext>
            </a:extLst>
          </p:cNvPr>
          <p:cNvGrpSpPr/>
          <p:nvPr/>
        </p:nvGrpSpPr>
        <p:grpSpPr>
          <a:xfrm>
            <a:off x="4574111" y="3841157"/>
            <a:ext cx="2474845" cy="326913"/>
            <a:chOff x="4574111" y="3841157"/>
            <a:chExt cx="2474845" cy="326913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6CD6E83C-DB2E-7D5C-2AC4-D5A1AFF39FB6}"/>
                </a:ext>
              </a:extLst>
            </p:cNvPr>
            <p:cNvGrpSpPr/>
            <p:nvPr/>
          </p:nvGrpSpPr>
          <p:grpSpPr>
            <a:xfrm>
              <a:off x="4574111" y="3841157"/>
              <a:ext cx="2474845" cy="326913"/>
              <a:chOff x="4665551" y="3307757"/>
              <a:chExt cx="2474845" cy="326913"/>
            </a:xfrm>
          </p:grpSpPr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AE9A50F4-E71B-661C-F76E-57AAD92A8ACF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DC02287B-1188-F76D-E52E-E08196FE2CEA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endParaRPr>
                </a:p>
              </p:txBody>
            </p:sp>
            <p:sp>
              <p:nvSpPr>
                <p:cNvPr id="62" name="타원 61">
                  <a:extLst>
                    <a:ext uri="{FF2B5EF4-FFF2-40B4-BE49-F238E27FC236}">
                      <a16:creationId xmlns:a16="http://schemas.microsoft.com/office/drawing/2014/main" id="{E1BC6DA3-FFD4-0534-D4E1-8B56407D7977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endParaRPr>
                </a:p>
              </p:txBody>
            </p:sp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48405A1-81F1-1A77-3467-B61984F7C156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212173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필요 데이터  및 수집 절차 정의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</p:grpSp>
        <p:pic>
          <p:nvPicPr>
            <p:cNvPr id="108" name="그래픽 107">
              <a:extLst>
                <a:ext uri="{FF2B5EF4-FFF2-40B4-BE49-F238E27FC236}">
                  <a16:creationId xmlns:a16="http://schemas.microsoft.com/office/drawing/2014/main" id="{F0E84F05-8158-F45F-6103-1BF5031C7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689702" y="3919590"/>
              <a:ext cx="149803" cy="180532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D055C24-6525-E6A2-FD97-074FB7AE5900}"/>
              </a:ext>
            </a:extLst>
          </p:cNvPr>
          <p:cNvGrpSpPr/>
          <p:nvPr/>
        </p:nvGrpSpPr>
        <p:grpSpPr>
          <a:xfrm>
            <a:off x="7383738" y="3841157"/>
            <a:ext cx="1716293" cy="326913"/>
            <a:chOff x="7383738" y="3841157"/>
            <a:chExt cx="1716293" cy="326913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4E9D9B01-A33B-D7D2-85F0-D7D5F384A55C}"/>
                </a:ext>
              </a:extLst>
            </p:cNvPr>
            <p:cNvGrpSpPr/>
            <p:nvPr/>
          </p:nvGrpSpPr>
          <p:grpSpPr>
            <a:xfrm>
              <a:off x="7383738" y="3841157"/>
              <a:ext cx="1716293" cy="326913"/>
              <a:chOff x="4665552" y="3307757"/>
              <a:chExt cx="1716293" cy="326913"/>
            </a:xfrm>
          </p:grpSpPr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F1DE10FA-FC55-D960-9DE7-5C37EB730A18}"/>
                  </a:ext>
                </a:extLst>
              </p:cNvPr>
              <p:cNvGrpSpPr/>
              <p:nvPr/>
            </p:nvGrpSpPr>
            <p:grpSpPr>
              <a:xfrm>
                <a:off x="4665552" y="3307757"/>
                <a:ext cx="1706923" cy="326913"/>
                <a:chOff x="4665552" y="3307757"/>
                <a:chExt cx="1827181" cy="358635"/>
              </a:xfrm>
            </p:grpSpPr>
            <p:sp>
              <p:nvSpPr>
                <p:cNvPr id="67" name="사각형: 둥근 모서리 66">
                  <a:extLst>
                    <a:ext uri="{FF2B5EF4-FFF2-40B4-BE49-F238E27FC236}">
                      <a16:creationId xmlns:a16="http://schemas.microsoft.com/office/drawing/2014/main" id="{1F9F6BCD-1E50-DC25-3DA6-02B99126718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827181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A740A6B6-586D-30F6-3FD5-BE2EADC67242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endParaRPr>
                </a:p>
              </p:txBody>
            </p:sp>
          </p:grp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0CA86B6-E11A-4CCB-186F-0F7E9CCD0942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36318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외부 </a:t>
                </a: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데이터</a:t>
                </a:r>
                <a:r>
                  <a:rPr lang="ko-KR" altLang="en-US" sz="1200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 수집</a:t>
                </a:r>
                <a:endPara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</p:grpSp>
        <p:pic>
          <p:nvPicPr>
            <p:cNvPr id="109" name="그래픽 108">
              <a:extLst>
                <a:ext uri="{FF2B5EF4-FFF2-40B4-BE49-F238E27FC236}">
                  <a16:creationId xmlns:a16="http://schemas.microsoft.com/office/drawing/2014/main" id="{1189161E-548A-6C49-38FE-EFA417864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490054" y="3919590"/>
              <a:ext cx="149803" cy="180532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B6F0D4E-432C-3F96-3EA3-85698E2C9828}"/>
              </a:ext>
            </a:extLst>
          </p:cNvPr>
          <p:cNvGrpSpPr/>
          <p:nvPr/>
        </p:nvGrpSpPr>
        <p:grpSpPr>
          <a:xfrm>
            <a:off x="4574111" y="4369794"/>
            <a:ext cx="2456768" cy="326913"/>
            <a:chOff x="4574111" y="4369794"/>
            <a:chExt cx="2456768" cy="326913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227E8274-0A2C-8357-6959-DE160D7042F3}"/>
                </a:ext>
              </a:extLst>
            </p:cNvPr>
            <p:cNvGrpSpPr/>
            <p:nvPr/>
          </p:nvGrpSpPr>
          <p:grpSpPr>
            <a:xfrm>
              <a:off x="4574111" y="4369794"/>
              <a:ext cx="2456768" cy="326913"/>
              <a:chOff x="4665551" y="3307757"/>
              <a:chExt cx="2456768" cy="326913"/>
            </a:xfrm>
          </p:grpSpPr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7CB7853C-4AC9-1069-44B0-8817D1F1FD55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8E545408-E50B-6F90-D463-953D3929A35B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endParaRPr>
                </a:p>
              </p:txBody>
            </p:sp>
            <p:sp>
              <p:nvSpPr>
                <p:cNvPr id="74" name="타원 73">
                  <a:extLst>
                    <a:ext uri="{FF2B5EF4-FFF2-40B4-BE49-F238E27FC236}">
                      <a16:creationId xmlns:a16="http://schemas.microsoft.com/office/drawing/2014/main" id="{79F59F47-FAF7-0CDE-8C5F-5CB9BE8DB0C8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endParaRPr>
                </a:p>
              </p:txBody>
            </p:sp>
          </p:grp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7DBD37F-43AA-5CBF-7186-802468863128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97150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데이터 정제 및 정규화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</p:grpSp>
        <p:pic>
          <p:nvPicPr>
            <p:cNvPr id="110" name="그래픽 109">
              <a:extLst>
                <a:ext uri="{FF2B5EF4-FFF2-40B4-BE49-F238E27FC236}">
                  <a16:creationId xmlns:a16="http://schemas.microsoft.com/office/drawing/2014/main" id="{15183D72-F3C9-5CD5-A80E-1E66FBC59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689702" y="4443464"/>
              <a:ext cx="149803" cy="180532"/>
            </a:xfrm>
            <a:prstGeom prst="rect">
              <a:avLst/>
            </a:prstGeom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382DD9C-6CFA-79A9-21D9-D91086EC0AAE}"/>
              </a:ext>
            </a:extLst>
          </p:cNvPr>
          <p:cNvGrpSpPr/>
          <p:nvPr/>
        </p:nvGrpSpPr>
        <p:grpSpPr>
          <a:xfrm>
            <a:off x="4574111" y="4896844"/>
            <a:ext cx="2456768" cy="326913"/>
            <a:chOff x="4574111" y="4896844"/>
            <a:chExt cx="2456768" cy="326913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600DF8E4-19D4-A618-4116-A49208004C00}"/>
                </a:ext>
              </a:extLst>
            </p:cNvPr>
            <p:cNvGrpSpPr/>
            <p:nvPr/>
          </p:nvGrpSpPr>
          <p:grpSpPr>
            <a:xfrm>
              <a:off x="4574111" y="4896844"/>
              <a:ext cx="2456768" cy="326913"/>
              <a:chOff x="4665551" y="3307757"/>
              <a:chExt cx="2456768" cy="326913"/>
            </a:xfrm>
          </p:grpSpPr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id="{53C15FE9-37C0-C698-231F-B566813453D7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79" name="사각형: 둥근 모서리 78">
                  <a:extLst>
                    <a:ext uri="{FF2B5EF4-FFF2-40B4-BE49-F238E27FC236}">
                      <a16:creationId xmlns:a16="http://schemas.microsoft.com/office/drawing/2014/main" id="{609A3379-4631-8276-AF8A-10994CDEF097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endParaRPr>
                </a:p>
              </p:txBody>
            </p:sp>
            <p:sp>
              <p:nvSpPr>
                <p:cNvPr id="80" name="타원 79">
                  <a:extLst>
                    <a:ext uri="{FF2B5EF4-FFF2-40B4-BE49-F238E27FC236}">
                      <a16:creationId xmlns:a16="http://schemas.microsoft.com/office/drawing/2014/main" id="{5E20FC97-1169-EB3D-C18F-8768D8E1244D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endParaRPr>
                </a:p>
              </p:txBody>
            </p:sp>
          </p:grp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F4CF284-F5E9-7E56-4BF0-D714FE48825D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97150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모형 구현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</p:grpSp>
        <p:pic>
          <p:nvPicPr>
            <p:cNvPr id="116" name="그래픽 115">
              <a:extLst>
                <a:ext uri="{FF2B5EF4-FFF2-40B4-BE49-F238E27FC236}">
                  <a16:creationId xmlns:a16="http://schemas.microsoft.com/office/drawing/2014/main" id="{F79D55F9-8B33-7828-2890-B15818F01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689702" y="4967339"/>
              <a:ext cx="149803" cy="180532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692785A-1488-81E8-8926-A91D1A214D4B}"/>
              </a:ext>
            </a:extLst>
          </p:cNvPr>
          <p:cNvGrpSpPr/>
          <p:nvPr/>
        </p:nvGrpSpPr>
        <p:grpSpPr>
          <a:xfrm>
            <a:off x="4574111" y="5427069"/>
            <a:ext cx="2474845" cy="326913"/>
            <a:chOff x="4574111" y="5427069"/>
            <a:chExt cx="2474845" cy="326913"/>
          </a:xfrm>
        </p:grpSpPr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A3DDF3FC-4E6B-2215-D355-EF844455C59D}"/>
                </a:ext>
              </a:extLst>
            </p:cNvPr>
            <p:cNvGrpSpPr/>
            <p:nvPr/>
          </p:nvGrpSpPr>
          <p:grpSpPr>
            <a:xfrm>
              <a:off x="4574111" y="5427069"/>
              <a:ext cx="2474845" cy="326913"/>
              <a:chOff x="4665551" y="3307757"/>
              <a:chExt cx="2474845" cy="326913"/>
            </a:xfrm>
          </p:grpSpPr>
          <p:grpSp>
            <p:nvGrpSpPr>
              <p:cNvPr id="83" name="그룹 82">
                <a:extLst>
                  <a:ext uri="{FF2B5EF4-FFF2-40B4-BE49-F238E27FC236}">
                    <a16:creationId xmlns:a16="http://schemas.microsoft.com/office/drawing/2014/main" id="{2B9F5418-A583-2D10-0E17-270C2518FD59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85" name="사각형: 둥근 모서리 84">
                  <a:extLst>
                    <a:ext uri="{FF2B5EF4-FFF2-40B4-BE49-F238E27FC236}">
                      <a16:creationId xmlns:a16="http://schemas.microsoft.com/office/drawing/2014/main" id="{085CAA8B-560C-951E-7A12-FF6ED0E82B0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endParaRPr>
                </a:p>
              </p:txBody>
            </p:sp>
            <p:sp>
              <p:nvSpPr>
                <p:cNvPr id="86" name="타원 85">
                  <a:extLst>
                    <a:ext uri="{FF2B5EF4-FFF2-40B4-BE49-F238E27FC236}">
                      <a16:creationId xmlns:a16="http://schemas.microsoft.com/office/drawing/2014/main" id="{BA64813E-02E1-AB0E-776B-F41AF9BB336B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endParaRPr>
                </a:p>
              </p:txBody>
            </p:sp>
          </p:grp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36BC604-1341-255F-4D68-038320EDB4D1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212173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0" fontAlgn="ctr">
                  <a:spcBef>
                    <a:spcPts val="6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모바일 서비스 시스템 설계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</p:grpSp>
        <p:pic>
          <p:nvPicPr>
            <p:cNvPr id="117" name="그래픽 116">
              <a:extLst>
                <a:ext uri="{FF2B5EF4-FFF2-40B4-BE49-F238E27FC236}">
                  <a16:creationId xmlns:a16="http://schemas.microsoft.com/office/drawing/2014/main" id="{01B09901-6B22-2819-F326-A2CC1AA6B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689702" y="5505502"/>
              <a:ext cx="149803" cy="180532"/>
            </a:xfrm>
            <a:prstGeom prst="rect">
              <a:avLst/>
            </a:prstGeom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5C40BBE-095E-01FB-2528-6DF0EF1A33DB}"/>
              </a:ext>
            </a:extLst>
          </p:cNvPr>
          <p:cNvGrpSpPr/>
          <p:nvPr/>
        </p:nvGrpSpPr>
        <p:grpSpPr>
          <a:xfrm>
            <a:off x="7383738" y="5427069"/>
            <a:ext cx="1936899" cy="326914"/>
            <a:chOff x="7383738" y="5427069"/>
            <a:chExt cx="1936899" cy="326914"/>
          </a:xfrm>
        </p:grpSpPr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56131837-9B70-2254-3652-7A3BBC83141F}"/>
                </a:ext>
              </a:extLst>
            </p:cNvPr>
            <p:cNvGrpSpPr/>
            <p:nvPr/>
          </p:nvGrpSpPr>
          <p:grpSpPr>
            <a:xfrm>
              <a:off x="7383738" y="5427069"/>
              <a:ext cx="1936899" cy="326914"/>
              <a:chOff x="4665552" y="3307757"/>
              <a:chExt cx="1936899" cy="326914"/>
            </a:xfrm>
          </p:grpSpPr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FDB2CC05-7D07-CB94-1C11-AA6CA7F3F719}"/>
                  </a:ext>
                </a:extLst>
              </p:cNvPr>
              <p:cNvGrpSpPr/>
              <p:nvPr/>
            </p:nvGrpSpPr>
            <p:grpSpPr>
              <a:xfrm>
                <a:off x="4665552" y="3307757"/>
                <a:ext cx="1706923" cy="326914"/>
                <a:chOff x="4665552" y="3307756"/>
                <a:chExt cx="1827181" cy="358636"/>
              </a:xfrm>
            </p:grpSpPr>
            <p:sp>
              <p:nvSpPr>
                <p:cNvPr id="91" name="사각형: 둥근 모서리 90">
                  <a:extLst>
                    <a:ext uri="{FF2B5EF4-FFF2-40B4-BE49-F238E27FC236}">
                      <a16:creationId xmlns:a16="http://schemas.microsoft.com/office/drawing/2014/main" id="{CE4D7620-95B3-3AFE-FF16-14EA352FDE4C}"/>
                    </a:ext>
                  </a:extLst>
                </p:cNvPr>
                <p:cNvSpPr/>
                <p:nvPr/>
              </p:nvSpPr>
              <p:spPr>
                <a:xfrm>
                  <a:off x="4665552" y="3307756"/>
                  <a:ext cx="1827181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endParaRPr>
                </a:p>
              </p:txBody>
            </p:sp>
            <p:sp>
              <p:nvSpPr>
                <p:cNvPr id="92" name="타원 91">
                  <a:extLst>
                    <a:ext uri="{FF2B5EF4-FFF2-40B4-BE49-F238E27FC236}">
                      <a16:creationId xmlns:a16="http://schemas.microsoft.com/office/drawing/2014/main" id="{D4AF9CA9-195E-A7C9-670D-7BCD3B05EC8A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endParaRPr>
                </a:p>
              </p:txBody>
            </p:sp>
          </p:grp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2AE65555-DE71-51FC-E0CD-0ACA6582EEE6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58379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모바일 플랫폼 구현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</p:grpSp>
        <p:pic>
          <p:nvPicPr>
            <p:cNvPr id="118" name="그래픽 117">
              <a:extLst>
                <a:ext uri="{FF2B5EF4-FFF2-40B4-BE49-F238E27FC236}">
                  <a16:creationId xmlns:a16="http://schemas.microsoft.com/office/drawing/2014/main" id="{D020AD65-5473-489B-22AE-45FCA857C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490054" y="5505502"/>
              <a:ext cx="149803" cy="180532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D7E5ED5E-D989-10D6-44AB-F2A0031E1C58}"/>
              </a:ext>
            </a:extLst>
          </p:cNvPr>
          <p:cNvGrpSpPr/>
          <p:nvPr/>
        </p:nvGrpSpPr>
        <p:grpSpPr>
          <a:xfrm>
            <a:off x="376102" y="333243"/>
            <a:ext cx="5938973" cy="836589"/>
            <a:chOff x="376102" y="333243"/>
            <a:chExt cx="5938973" cy="83658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305E0E0-F4C9-BCCD-7AF9-6CA4B34FCED0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A2ED045-DEF5-348C-7974-B53D97168CD9}"/>
                </a:ext>
              </a:extLst>
            </p:cNvPr>
            <p:cNvSpPr txBox="1"/>
            <p:nvPr/>
          </p:nvSpPr>
          <p:spPr>
            <a:xfrm>
              <a:off x="1452196" y="585057"/>
              <a:ext cx="48628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3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프로젝트 수행 절차 및 방법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49B202D-41D5-456D-406C-5E45AB244C65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03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BD54D64-7F73-4115-D8CE-4A5448C01B5B}"/>
              </a:ext>
            </a:extLst>
          </p:cNvPr>
          <p:cNvGrpSpPr/>
          <p:nvPr/>
        </p:nvGrpSpPr>
        <p:grpSpPr>
          <a:xfrm>
            <a:off x="8712809" y="3307757"/>
            <a:ext cx="1446165" cy="326913"/>
            <a:chOff x="7383737" y="3307757"/>
            <a:chExt cx="1446165" cy="326913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BC3DEE9D-4217-2B4A-69B6-570F627FDC79}"/>
                </a:ext>
              </a:extLst>
            </p:cNvPr>
            <p:cNvGrpSpPr/>
            <p:nvPr/>
          </p:nvGrpSpPr>
          <p:grpSpPr>
            <a:xfrm>
              <a:off x="7383737" y="3307757"/>
              <a:ext cx="1446165" cy="326913"/>
              <a:chOff x="4665551" y="3307757"/>
              <a:chExt cx="1446165" cy="326913"/>
            </a:xfrm>
          </p:grpSpPr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8DA9BE9F-1E74-278B-A38E-3BFFA2146C9F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1446165" cy="326913"/>
                <a:chOff x="4665552" y="3307757"/>
                <a:chExt cx="1548052" cy="358635"/>
              </a:xfrm>
            </p:grpSpPr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B2DA83F2-67A7-5DC6-C4F2-4B58BCD3CF88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548052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endParaRPr>
                </a:p>
              </p:txBody>
            </p:sp>
            <p:sp>
              <p:nvSpPr>
                <p:cNvPr id="30" name="타원 29">
                  <a:extLst>
                    <a:ext uri="{FF2B5EF4-FFF2-40B4-BE49-F238E27FC236}">
                      <a16:creationId xmlns:a16="http://schemas.microsoft.com/office/drawing/2014/main" id="{994D816C-26B1-0608-B936-DFBFD45FC1EF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endParaRPr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B7CBFC1-CAAC-4D4F-ACC1-15BE8B5A1961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09305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1200" b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DB</a:t>
                </a: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설계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</p:grpSp>
        <p:pic>
          <p:nvPicPr>
            <p:cNvPr id="25" name="그래픽 24">
              <a:extLst>
                <a:ext uri="{FF2B5EF4-FFF2-40B4-BE49-F238E27FC236}">
                  <a16:creationId xmlns:a16="http://schemas.microsoft.com/office/drawing/2014/main" id="{EA23C670-BBF4-342A-7677-F4B686DCDA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490054" y="3386189"/>
              <a:ext cx="149803" cy="180532"/>
            </a:xfrm>
            <a:prstGeom prst="rect">
              <a:avLst/>
            </a:prstGeom>
          </p:spPr>
        </p:pic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9EBDA79-5529-F378-1151-5D1501CB3082}"/>
              </a:ext>
            </a:extLst>
          </p:cNvPr>
          <p:cNvSpPr/>
          <p:nvPr/>
        </p:nvSpPr>
        <p:spPr>
          <a:xfrm>
            <a:off x="7048103" y="34865"/>
            <a:ext cx="5143897" cy="261668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rgbClr val="FF0000"/>
                </a:solidFill>
              </a:rPr>
              <a:t>프로젝트 종료 이후 다시 수정</a:t>
            </a:r>
          </a:p>
        </p:txBody>
      </p:sp>
    </p:spTree>
    <p:extLst>
      <p:ext uri="{BB962C8B-B14F-4D97-AF65-F5344CB8AC3E}">
        <p14:creationId xmlns:p14="http://schemas.microsoft.com/office/powerpoint/2010/main" val="3906105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그래픽 80">
            <a:extLst>
              <a:ext uri="{FF2B5EF4-FFF2-40B4-BE49-F238E27FC236}">
                <a16:creationId xmlns:a16="http://schemas.microsoft.com/office/drawing/2014/main" id="{DADEC04D-C2B2-3DF1-E0D3-9B93AE532D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2" name="그래픽 71">
            <a:extLst>
              <a:ext uri="{FF2B5EF4-FFF2-40B4-BE49-F238E27FC236}">
                <a16:creationId xmlns:a16="http://schemas.microsoft.com/office/drawing/2014/main" id="{81B5BF80-2F22-A3FA-1008-77887337582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r="5078" b="11486"/>
          <a:stretch/>
        </p:blipFill>
        <p:spPr>
          <a:xfrm>
            <a:off x="7589261" y="4695449"/>
            <a:ext cx="4602739" cy="2162551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6C09F73A-C1E8-C027-B178-EF2EB31EA301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accent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프로젝트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결과물이 도출된 과정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을 세부적으로 작성한다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. 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48F1558-81FC-ADBD-7F72-02E1608F0309}"/>
              </a:ext>
            </a:extLst>
          </p:cNvPr>
          <p:cNvGrpSpPr/>
          <p:nvPr/>
        </p:nvGrpSpPr>
        <p:grpSpPr>
          <a:xfrm>
            <a:off x="515380" y="2097591"/>
            <a:ext cx="11410478" cy="378909"/>
            <a:chOff x="541891" y="2097591"/>
            <a:chExt cx="11410478" cy="378909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53082793-1863-DA6D-DFAD-F5F7C77FA261}"/>
                </a:ext>
              </a:extLst>
            </p:cNvPr>
            <p:cNvSpPr/>
            <p:nvPr/>
          </p:nvSpPr>
          <p:spPr>
            <a:xfrm>
              <a:off x="541891" y="2097591"/>
              <a:ext cx="11218265" cy="378909"/>
            </a:xfrm>
            <a:prstGeom prst="roundRect">
              <a:avLst/>
            </a:prstGeom>
            <a:solidFill>
              <a:srgbClr val="3378C8"/>
            </a:solidFill>
            <a:ln>
              <a:noFill/>
            </a:ln>
            <a:effectLst>
              <a:outerShdw dist="38100" dir="2700000" algn="tl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A898C1A-E42C-1959-DDA8-7FA3885AF73D}"/>
                </a:ext>
              </a:extLst>
            </p:cNvPr>
            <p:cNvSpPr txBox="1"/>
            <p:nvPr/>
          </p:nvSpPr>
          <p:spPr>
            <a:xfrm>
              <a:off x="1062648" y="2136129"/>
              <a:ext cx="1088972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이어지는 예시는 하나의 사례 제공을 위해서 간단하게 제시한 것이므로 </a:t>
              </a: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D85C"/>
                  </a:solidFill>
                  <a:latin typeface="+mj-ea"/>
                  <a:ea typeface="+mj-ea"/>
                </a:rPr>
                <a:t>프로젝트 성격에 따라 보다 자세하게 작성</a:t>
              </a:r>
              <a:endPara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D85C"/>
                </a:solidFill>
                <a:latin typeface="+mj-ea"/>
                <a:ea typeface="+mj-ea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241AF91E-7785-5418-A751-C43D2064BD1B}"/>
                </a:ext>
              </a:extLst>
            </p:cNvPr>
            <p:cNvGrpSpPr/>
            <p:nvPr/>
          </p:nvGrpSpPr>
          <p:grpSpPr>
            <a:xfrm>
              <a:off x="829066" y="2139785"/>
              <a:ext cx="235963" cy="276999"/>
              <a:chOff x="-526659" y="2116801"/>
              <a:chExt cx="235963" cy="276999"/>
            </a:xfrm>
          </p:grpSpPr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5A20973A-497E-594B-CABE-FDE69AE049EF}"/>
                  </a:ext>
                </a:extLst>
              </p:cNvPr>
              <p:cNvSpPr/>
              <p:nvPr/>
            </p:nvSpPr>
            <p:spPr>
              <a:xfrm>
                <a:off x="-526659" y="2136129"/>
                <a:ext cx="233582" cy="23358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3174ECA-311B-4561-DF3D-C98A0C484116}"/>
                  </a:ext>
                </a:extLst>
              </p:cNvPr>
              <p:cNvSpPr txBox="1"/>
              <p:nvPr/>
            </p:nvSpPr>
            <p:spPr>
              <a:xfrm>
                <a:off x="-524058" y="2116801"/>
                <a:ext cx="23336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b="1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rgbClr val="3378C8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</a:rPr>
                  <a:t>!</a:t>
                </a:r>
                <a:endParaRPr lang="ko-KR" altLang="en-US" sz="1200" b="1" dirty="0"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endParaRPr>
              </a:p>
            </p:txBody>
          </p:sp>
        </p:grpSp>
      </p:grpSp>
      <p:sp>
        <p:nvSpPr>
          <p:cNvPr id="5" name="왼쪽 중괄호 4">
            <a:extLst>
              <a:ext uri="{FF2B5EF4-FFF2-40B4-BE49-F238E27FC236}">
                <a16:creationId xmlns:a16="http://schemas.microsoft.com/office/drawing/2014/main" id="{AA2D157E-DC4B-3915-37B9-389E3A4FFCFC}"/>
              </a:ext>
            </a:extLst>
          </p:cNvPr>
          <p:cNvSpPr/>
          <p:nvPr/>
        </p:nvSpPr>
        <p:spPr>
          <a:xfrm>
            <a:off x="2235565" y="3020941"/>
            <a:ext cx="290767" cy="2827409"/>
          </a:xfrm>
          <a:prstGeom prst="leftBrace">
            <a:avLst>
              <a:gd name="adj1" fmla="val 63525"/>
              <a:gd name="adj2" fmla="val 8173"/>
            </a:avLst>
          </a:prstGeom>
          <a:ln w="15875" cap="rnd" cmpd="sng">
            <a:solidFill>
              <a:schemeClr val="bg1">
                <a:lumMod val="75000"/>
                <a:alpha val="87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62D4CE-F6A7-ADDA-07ED-7CFBCE199F48}"/>
              </a:ext>
            </a:extLst>
          </p:cNvPr>
          <p:cNvSpPr txBox="1"/>
          <p:nvPr/>
        </p:nvSpPr>
        <p:spPr>
          <a:xfrm>
            <a:off x="513707" y="2888446"/>
            <a:ext cx="17386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프로젝트</a:t>
            </a:r>
            <a:endParaRPr lang="en-US" altLang="ko-KR" sz="2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defRPr/>
            </a:pPr>
            <a:r>
              <a:rPr lang="ko-KR" altLang="en-US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수행 경과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F94D926-D978-3CED-E480-F2C90DA63374}"/>
              </a:ext>
            </a:extLst>
          </p:cNvPr>
          <p:cNvGrpSpPr/>
          <p:nvPr/>
        </p:nvGrpSpPr>
        <p:grpSpPr>
          <a:xfrm>
            <a:off x="2638615" y="3661000"/>
            <a:ext cx="9211099" cy="673099"/>
            <a:chOff x="2665127" y="3661000"/>
            <a:chExt cx="9211099" cy="673099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85E5837F-33ED-4B0A-BE59-F900C8DD2AE7}"/>
                </a:ext>
              </a:extLst>
            </p:cNvPr>
            <p:cNvSpPr/>
            <p:nvPr/>
          </p:nvSpPr>
          <p:spPr>
            <a:xfrm>
              <a:off x="2857501" y="3661000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C19EA3D4-16C1-C2D2-3A00-41314A3E6335}"/>
                </a:ext>
              </a:extLst>
            </p:cNvPr>
            <p:cNvGrpSpPr/>
            <p:nvPr/>
          </p:nvGrpSpPr>
          <p:grpSpPr>
            <a:xfrm>
              <a:off x="2665127" y="3812537"/>
              <a:ext cx="408282" cy="351966"/>
              <a:chOff x="450324" y="2128945"/>
              <a:chExt cx="889526" cy="766832"/>
            </a:xfrm>
          </p:grpSpPr>
          <p:sp>
            <p:nvSpPr>
              <p:cNvPr id="50" name="육각형 49">
                <a:extLst>
                  <a:ext uri="{FF2B5EF4-FFF2-40B4-BE49-F238E27FC236}">
                    <a16:creationId xmlns:a16="http://schemas.microsoft.com/office/drawing/2014/main" id="{5CDA4196-E1B2-7E49-518F-8F2F10F6F60D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  <p:sp>
            <p:nvSpPr>
              <p:cNvPr id="51" name="자유형: 도형 50">
                <a:extLst>
                  <a:ext uri="{FF2B5EF4-FFF2-40B4-BE49-F238E27FC236}">
                    <a16:creationId xmlns:a16="http://schemas.microsoft.com/office/drawing/2014/main" id="{D2201DFF-ED8F-E21C-83BC-E77D5DDD5390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3A1EEE5-2A25-4981-5450-C4AA5A85F86A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2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BC8E924-E6BF-22EA-5924-F6AF36A3A462}"/>
                </a:ext>
              </a:extLst>
            </p:cNvPr>
            <p:cNvSpPr txBox="1"/>
            <p:nvPr/>
          </p:nvSpPr>
          <p:spPr>
            <a:xfrm>
              <a:off x="3276219" y="3839506"/>
              <a:ext cx="860000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프로젝트 수행 과정이 잘 드러날 수 있도록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가공 과정부터 활용까지 전체적인 프로세스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를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단계별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로 작성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AB460BD-FCED-3D3B-D88E-7BA4E871FD67}"/>
              </a:ext>
            </a:extLst>
          </p:cNvPr>
          <p:cNvGrpSpPr/>
          <p:nvPr/>
        </p:nvGrpSpPr>
        <p:grpSpPr>
          <a:xfrm>
            <a:off x="2638615" y="4597922"/>
            <a:ext cx="9095030" cy="673099"/>
            <a:chOff x="2665127" y="4597922"/>
            <a:chExt cx="9095030" cy="673099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60AEF2CD-96BE-6EDB-1CF2-927625F6B439}"/>
                </a:ext>
              </a:extLst>
            </p:cNvPr>
            <p:cNvSpPr/>
            <p:nvPr/>
          </p:nvSpPr>
          <p:spPr>
            <a:xfrm>
              <a:off x="2857501" y="4597922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191F00A3-4D0E-4CB1-0655-054E51789F4A}"/>
                </a:ext>
              </a:extLst>
            </p:cNvPr>
            <p:cNvGrpSpPr/>
            <p:nvPr/>
          </p:nvGrpSpPr>
          <p:grpSpPr>
            <a:xfrm>
              <a:off x="2665127" y="4749120"/>
              <a:ext cx="408282" cy="351966"/>
              <a:chOff x="450324" y="2128945"/>
              <a:chExt cx="889526" cy="766832"/>
            </a:xfrm>
          </p:grpSpPr>
          <p:sp>
            <p:nvSpPr>
              <p:cNvPr id="54" name="육각형 53">
                <a:extLst>
                  <a:ext uri="{FF2B5EF4-FFF2-40B4-BE49-F238E27FC236}">
                    <a16:creationId xmlns:a16="http://schemas.microsoft.com/office/drawing/2014/main" id="{C31EEF7E-1FD0-E48B-A776-0ACBD3B0BC1C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6C68B973-3659-4454-BD29-CE68FD01C44E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BC77D60-A844-B390-ADE8-FEB89E7E6BC4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3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87B303-51FE-D056-D117-A87B789B4E7C}"/>
                </a:ext>
              </a:extLst>
            </p:cNvPr>
            <p:cNvSpPr txBox="1"/>
            <p:nvPr/>
          </p:nvSpPr>
          <p:spPr>
            <a:xfrm>
              <a:off x="3276220" y="4709456"/>
              <a:ext cx="8176640" cy="3885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프로젝트 수행 과정에서의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피드백 내용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과 그것을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적용</a:t>
              </a:r>
              <a:r>
                <a:rPr lang="en-US" altLang="ko-KR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(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보완 등</a:t>
              </a:r>
              <a:r>
                <a:rPr lang="en-US" altLang="ko-KR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)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한 내용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이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포함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되도록 작성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6EB6972-64A2-D199-D99B-9DC2AD775BFD}"/>
              </a:ext>
            </a:extLst>
          </p:cNvPr>
          <p:cNvGrpSpPr/>
          <p:nvPr/>
        </p:nvGrpSpPr>
        <p:grpSpPr>
          <a:xfrm>
            <a:off x="2638615" y="2724078"/>
            <a:ext cx="9095030" cy="673099"/>
            <a:chOff x="2665127" y="2724078"/>
            <a:chExt cx="9095030" cy="673099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5C4D692F-24A9-2E64-EDDC-3309FB5D256A}"/>
                </a:ext>
              </a:extLst>
            </p:cNvPr>
            <p:cNvSpPr/>
            <p:nvPr/>
          </p:nvSpPr>
          <p:spPr>
            <a:xfrm>
              <a:off x="2857501" y="2724078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E7BB0B9-E2A0-8195-FC06-E1784851614C}"/>
                </a:ext>
              </a:extLst>
            </p:cNvPr>
            <p:cNvSpPr txBox="1"/>
            <p:nvPr/>
          </p:nvSpPr>
          <p:spPr>
            <a:xfrm>
              <a:off x="3276220" y="2787639"/>
              <a:ext cx="834259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결과를 서술하는 과정에서는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활용된 기술 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및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구현 방법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,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핵심기능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,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구현 결과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*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등을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상세히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작성</a:t>
              </a:r>
              <a:endPara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8B6CBB9-7D5C-2C3E-1ABD-C655F98DD92E}"/>
                </a:ext>
              </a:extLst>
            </p:cNvPr>
            <p:cNvSpPr txBox="1"/>
            <p:nvPr/>
          </p:nvSpPr>
          <p:spPr>
            <a:xfrm>
              <a:off x="3871410" y="2985852"/>
              <a:ext cx="3295109" cy="3462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빅데이터 직종의 경우 정확도 등</a:t>
              </a:r>
              <a:endPara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AAE94BE5-34AC-6820-6F4E-6545486CA43D}"/>
                </a:ext>
              </a:extLst>
            </p:cNvPr>
            <p:cNvGrpSpPr/>
            <p:nvPr/>
          </p:nvGrpSpPr>
          <p:grpSpPr>
            <a:xfrm>
              <a:off x="2665127" y="2875954"/>
              <a:ext cx="408282" cy="351966"/>
              <a:chOff x="450324" y="2128945"/>
              <a:chExt cx="889526" cy="766832"/>
            </a:xfrm>
          </p:grpSpPr>
          <p:sp>
            <p:nvSpPr>
              <p:cNvPr id="46" name="육각형 45">
                <a:extLst>
                  <a:ext uri="{FF2B5EF4-FFF2-40B4-BE49-F238E27FC236}">
                    <a16:creationId xmlns:a16="http://schemas.microsoft.com/office/drawing/2014/main" id="{EB4E98E3-EA86-0711-6A3D-B085D6207A8D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DC9CD92F-68F5-4F71-873E-C52262D4E4E7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578A259-752C-6DC6-39E8-9778F13F2078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1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</p:grp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18FF9A56-7FA6-CC9A-F116-4EEE4E55D731}"/>
                </a:ext>
              </a:extLst>
            </p:cNvPr>
            <p:cNvSpPr/>
            <p:nvPr/>
          </p:nvSpPr>
          <p:spPr>
            <a:xfrm>
              <a:off x="3369468" y="3094630"/>
              <a:ext cx="501942" cy="198999"/>
            </a:xfrm>
            <a:prstGeom prst="round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예시</a:t>
              </a:r>
              <a:endParaRPr lang="ko-KR" altLang="en-US" sz="1200" b="1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8123C23-7A76-99C8-0803-53A933D1ACBE}"/>
              </a:ext>
            </a:extLst>
          </p:cNvPr>
          <p:cNvGrpSpPr/>
          <p:nvPr/>
        </p:nvGrpSpPr>
        <p:grpSpPr>
          <a:xfrm>
            <a:off x="2638615" y="5534844"/>
            <a:ext cx="9095030" cy="673099"/>
            <a:chOff x="2665127" y="5534844"/>
            <a:chExt cx="9095030" cy="673099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91919741-9825-9507-FEF9-5652C463E060}"/>
                </a:ext>
              </a:extLst>
            </p:cNvPr>
            <p:cNvSpPr/>
            <p:nvPr/>
          </p:nvSpPr>
          <p:spPr>
            <a:xfrm>
              <a:off x="2857501" y="5534844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5E8775BF-8025-6B56-33EC-E05C4930BEF3}"/>
                </a:ext>
              </a:extLst>
            </p:cNvPr>
            <p:cNvGrpSpPr/>
            <p:nvPr/>
          </p:nvGrpSpPr>
          <p:grpSpPr>
            <a:xfrm>
              <a:off x="2665127" y="5685703"/>
              <a:ext cx="408282" cy="351966"/>
              <a:chOff x="450324" y="2128945"/>
              <a:chExt cx="889526" cy="766832"/>
            </a:xfrm>
          </p:grpSpPr>
          <p:sp>
            <p:nvSpPr>
              <p:cNvPr id="58" name="육각형 57">
                <a:extLst>
                  <a:ext uri="{FF2B5EF4-FFF2-40B4-BE49-F238E27FC236}">
                    <a16:creationId xmlns:a16="http://schemas.microsoft.com/office/drawing/2014/main" id="{F2B5CC19-848E-CE0D-0EDF-332B4D2DBF1F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59767EC2-0DEE-BA6F-D589-DB61944A0665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DD2F99E-900E-5D0C-7186-254A772638BA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4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6921BBF-1516-FB24-0D8B-3AB3A25A673E}"/>
                </a:ext>
              </a:extLst>
            </p:cNvPr>
            <p:cNvSpPr txBox="1"/>
            <p:nvPr/>
          </p:nvSpPr>
          <p:spPr>
            <a:xfrm>
              <a:off x="3276220" y="5601324"/>
              <a:ext cx="695603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프로젝트 수행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결과물을 잘 드러낼 수 있는 자료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를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첨부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하여 작성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EE8EA9C-7E9C-B73B-B961-169901066557}"/>
                </a:ext>
              </a:extLst>
            </p:cNvPr>
            <p:cNvSpPr txBox="1"/>
            <p:nvPr/>
          </p:nvSpPr>
          <p:spPr>
            <a:xfrm>
              <a:off x="4468338" y="5805874"/>
              <a:ext cx="7150480" cy="3462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결과물 사진</a:t>
              </a:r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시연 영상</a:t>
              </a:r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구동 화면 등 프로젝트의 우수성이 드러날 수 있는 자료</a:t>
              </a:r>
              <a:endPara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219DCB6A-47C7-22E5-1FE9-986DF4AE099E}"/>
                </a:ext>
              </a:extLst>
            </p:cNvPr>
            <p:cNvSpPr/>
            <p:nvPr/>
          </p:nvSpPr>
          <p:spPr>
            <a:xfrm>
              <a:off x="3369468" y="5904505"/>
              <a:ext cx="1098870" cy="198999"/>
            </a:xfrm>
            <a:prstGeom prst="round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</a:t>
              </a: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첨부 자료 예시</a:t>
              </a:r>
            </a:p>
          </p:txBody>
        </p:sp>
      </p:grpSp>
      <p:pic>
        <p:nvPicPr>
          <p:cNvPr id="74" name="그래픽 73">
            <a:extLst>
              <a:ext uri="{FF2B5EF4-FFF2-40B4-BE49-F238E27FC236}">
                <a16:creationId xmlns:a16="http://schemas.microsoft.com/office/drawing/2014/main" id="{684C52F4-7034-4768-87B0-83A54038EA3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b="17803"/>
          <a:stretch/>
        </p:blipFill>
        <p:spPr>
          <a:xfrm rot="5400000">
            <a:off x="-476502" y="2466799"/>
            <a:ext cx="1438703" cy="485700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5D69379C-8748-91C9-144D-FE47E2D5A0C4}"/>
              </a:ext>
            </a:extLst>
          </p:cNvPr>
          <p:cNvGrpSpPr/>
          <p:nvPr/>
        </p:nvGrpSpPr>
        <p:grpSpPr>
          <a:xfrm>
            <a:off x="257705" y="4277173"/>
            <a:ext cx="1918012" cy="1755963"/>
            <a:chOff x="257705" y="4277173"/>
            <a:chExt cx="1918012" cy="1755963"/>
          </a:xfrm>
        </p:grpSpPr>
        <p:pic>
          <p:nvPicPr>
            <p:cNvPr id="76" name="그래픽 75">
              <a:extLst>
                <a:ext uri="{FF2B5EF4-FFF2-40B4-BE49-F238E27FC236}">
                  <a16:creationId xmlns:a16="http://schemas.microsoft.com/office/drawing/2014/main" id="{97DDB7A6-5825-3062-E194-7A2E89250F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264772" y="4956615"/>
              <a:ext cx="110003" cy="110003"/>
            </a:xfrm>
            <a:prstGeom prst="rect">
              <a:avLst/>
            </a:prstGeom>
          </p:spPr>
        </p:pic>
        <p:pic>
          <p:nvPicPr>
            <p:cNvPr id="78" name="그래픽 77">
              <a:extLst>
                <a:ext uri="{FF2B5EF4-FFF2-40B4-BE49-F238E27FC236}">
                  <a16:creationId xmlns:a16="http://schemas.microsoft.com/office/drawing/2014/main" id="{065F2D4F-E585-2883-F3BC-F4E544D20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57705" y="4277173"/>
              <a:ext cx="142074" cy="142074"/>
            </a:xfrm>
            <a:prstGeom prst="rect">
              <a:avLst/>
            </a:prstGeom>
          </p:spPr>
        </p:pic>
        <p:pic>
          <p:nvPicPr>
            <p:cNvPr id="80" name="그래픽 79">
              <a:extLst>
                <a:ext uri="{FF2B5EF4-FFF2-40B4-BE49-F238E27FC236}">
                  <a16:creationId xmlns:a16="http://schemas.microsoft.com/office/drawing/2014/main" id="{D6ABE428-E132-1E87-86F1-385627753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004267" y="5861686"/>
              <a:ext cx="171450" cy="171450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F297602-7BCC-5393-C242-81517292EEDF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26" name="_x278651016" descr="EMB0000378c3f3d">
              <a:extLst>
                <a:ext uri="{FF2B5EF4-FFF2-40B4-BE49-F238E27FC236}">
                  <a16:creationId xmlns:a16="http://schemas.microsoft.com/office/drawing/2014/main" id="{C18F29AF-7582-C62A-7853-7017BD7C81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그래픽 23">
              <a:extLst>
                <a:ext uri="{FF2B5EF4-FFF2-40B4-BE49-F238E27FC236}">
                  <a16:creationId xmlns:a16="http://schemas.microsoft.com/office/drawing/2014/main" id="{53A71266-6E81-59F0-9CDE-3F943094D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436B00AB-26CD-A015-1578-72D2879EFDD4}"/>
              </a:ext>
            </a:extLst>
          </p:cNvPr>
          <p:cNvGrpSpPr/>
          <p:nvPr/>
        </p:nvGrpSpPr>
        <p:grpSpPr>
          <a:xfrm>
            <a:off x="376102" y="333243"/>
            <a:ext cx="5938973" cy="836589"/>
            <a:chOff x="376102" y="333243"/>
            <a:chExt cx="5938973" cy="83658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998F23C-3C60-CABD-E231-EBC68E28331A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294A695-9FCD-ABB1-D890-08C66984650B}"/>
                </a:ext>
              </a:extLst>
            </p:cNvPr>
            <p:cNvSpPr txBox="1"/>
            <p:nvPr/>
          </p:nvSpPr>
          <p:spPr>
            <a:xfrm>
              <a:off x="1452196" y="585057"/>
              <a:ext cx="48628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3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프로젝트 수행 경과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982B557-CC2D-29CE-53D1-EE166F2CD466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7909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6">
            <a:extLst>
              <a:ext uri="{FF2B5EF4-FFF2-40B4-BE49-F238E27FC236}">
                <a16:creationId xmlns:a16="http://schemas.microsoft.com/office/drawing/2014/main" id="{BB80F90F-17EA-0684-0A54-201259545251}"/>
              </a:ext>
            </a:extLst>
          </p:cNvPr>
          <p:cNvSpPr txBox="1"/>
          <p:nvPr/>
        </p:nvSpPr>
        <p:spPr>
          <a:xfrm flipH="1">
            <a:off x="326284" y="1805173"/>
            <a:ext cx="4866354" cy="4900191"/>
          </a:xfrm>
          <a:prstGeom prst="round2DiagRect">
            <a:avLst>
              <a:gd name="adj1" fmla="val 2565"/>
              <a:gd name="adj2" fmla="val 0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  <a:alpha val="25000"/>
              </a:schemeClr>
            </a:solidFill>
          </a:ln>
          <a:effectLst>
            <a:outerShdw blurRad="50800" dist="38100" algn="l" rotWithShape="0">
              <a:prstClr val="black">
                <a:alpha val="14000"/>
              </a:prstClr>
            </a:outerShdw>
          </a:effectLst>
        </p:spPr>
        <p:txBody>
          <a:bodyPr wrap="square" lIns="82647" tIns="38555" rIns="82647" bIns="38555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  <a:sym typeface="KoPub돋움체 Medium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F04AE5-D365-4B0E-9031-83310E282831}"/>
              </a:ext>
            </a:extLst>
          </p:cNvPr>
          <p:cNvSpPr txBox="1"/>
          <p:nvPr/>
        </p:nvSpPr>
        <p:spPr>
          <a:xfrm>
            <a:off x="376102" y="1198517"/>
            <a:ext cx="103244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pc="-100" dirty="0"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스타벅스 매장의 탐색적 분석</a:t>
            </a:r>
            <a:endParaRPr lang="ko-KR" altLang="en-US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b="1" spc="-100" dirty="0">
                <a:solidFill>
                  <a:schemeClr val="accent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①</a:t>
            </a:r>
            <a:r>
              <a:rPr lang="en-US" altLang="ko-KR" b="1" spc="-100" dirty="0">
                <a:solidFill>
                  <a:schemeClr val="accent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b="1" spc="-100" dirty="0">
                <a:solidFill>
                  <a:schemeClr val="accent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스타벅스 매장의 탐색적 분석</a:t>
            </a:r>
            <a:endParaRPr lang="ko-KR" altLang="en-US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678443"/>
            <a:ext cx="12192000" cy="23358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A91D314A-507C-7C22-BCD8-A077D0CF76FA}"/>
              </a:ext>
            </a:extLst>
          </p:cNvPr>
          <p:cNvGrpSpPr/>
          <p:nvPr/>
        </p:nvGrpSpPr>
        <p:grpSpPr>
          <a:xfrm>
            <a:off x="376102" y="333243"/>
            <a:ext cx="5938973" cy="836589"/>
            <a:chOff x="376102" y="333243"/>
            <a:chExt cx="5938973" cy="83658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5076C2-CF9C-4B3F-B068-88194982090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1232FDC-BBCF-767D-0986-7D95F4FFFEBC}"/>
                </a:ext>
              </a:extLst>
            </p:cNvPr>
            <p:cNvSpPr txBox="1"/>
            <p:nvPr/>
          </p:nvSpPr>
          <p:spPr>
            <a:xfrm>
              <a:off x="1452196" y="585057"/>
              <a:ext cx="48628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3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프로젝트 </a:t>
              </a:r>
              <a:r>
                <a:rPr lang="ko-KR" altLang="en-US" sz="32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수행 경과</a:t>
              </a:r>
              <a:endParaRPr lang="ko-KR" altLang="en-US" sz="3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E68C4BF-4078-DE2A-57CE-F1C18D001EAB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18" name="그림 17" descr="텍스트, 포스터, 그래픽, 그래픽 디자인이(가) 표시된 사진&#10;&#10;자동 생성된 설명">
            <a:extLst>
              <a:ext uri="{FF2B5EF4-FFF2-40B4-BE49-F238E27FC236}">
                <a16:creationId xmlns:a16="http://schemas.microsoft.com/office/drawing/2014/main" id="{CCA5F82C-82DB-B075-AF3A-B78B936BF7A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29" r="20776" b="28915"/>
          <a:stretch/>
        </p:blipFill>
        <p:spPr>
          <a:xfrm>
            <a:off x="521613" y="1947913"/>
            <a:ext cx="1116124" cy="109187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015886CD-F2B5-4515-D67C-038B760DDD20}"/>
              </a:ext>
            </a:extLst>
          </p:cNvPr>
          <p:cNvSpPr/>
          <p:nvPr/>
        </p:nvSpPr>
        <p:spPr>
          <a:xfrm>
            <a:off x="10739804" y="291375"/>
            <a:ext cx="5143897" cy="65624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FF0000"/>
                </a:solidFill>
              </a:rPr>
              <a:t>주제 환기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algn="ctr"/>
            <a:r>
              <a:rPr lang="ko-KR" altLang="en-US" sz="1600" dirty="0">
                <a:hlinkClick r:id="rId5"/>
              </a:rPr>
              <a:t>커피전문점 소비자 만족도 </a:t>
            </a:r>
            <a:r>
              <a:rPr lang="en-US" altLang="ko-KR" sz="1600" dirty="0">
                <a:hlinkClick r:id="rId5"/>
              </a:rPr>
              <a:t>1</a:t>
            </a:r>
            <a:r>
              <a:rPr lang="ko-KR" altLang="en-US" sz="1600" dirty="0">
                <a:hlinkClick r:id="rId5"/>
              </a:rPr>
              <a:t>위는 </a:t>
            </a:r>
            <a:r>
              <a:rPr lang="ko-KR" altLang="en-US" sz="1600" dirty="0" err="1">
                <a:hlinkClick r:id="rId5"/>
              </a:rPr>
              <a:t>별다방</a:t>
            </a:r>
            <a:r>
              <a:rPr lang="en-US" altLang="ko-KR" sz="1600" dirty="0">
                <a:hlinkClick r:id="rId5"/>
              </a:rPr>
              <a:t>? </a:t>
            </a:r>
            <a:r>
              <a:rPr lang="ko-KR" altLang="en-US" sz="1600" dirty="0" err="1">
                <a:hlinkClick r:id="rId5"/>
              </a:rPr>
              <a:t>콩다</a:t>
            </a:r>
            <a:r>
              <a:rPr lang="en-US" altLang="ko-KR" sz="1600" dirty="0">
                <a:hlinkClick r:id="rId5"/>
              </a:rPr>
              <a:t>.. : </a:t>
            </a:r>
            <a:r>
              <a:rPr lang="ko-KR" altLang="en-US" sz="1600" dirty="0" err="1">
                <a:hlinkClick r:id="rId5"/>
              </a:rPr>
              <a:t>네이버블로그</a:t>
            </a:r>
            <a:r>
              <a:rPr lang="ko-KR" altLang="en-US" sz="1600" dirty="0">
                <a:hlinkClick r:id="rId5"/>
              </a:rPr>
              <a:t> </a:t>
            </a:r>
            <a:r>
              <a:rPr lang="en-US" altLang="ko-KR" sz="1600" dirty="0">
                <a:hlinkClick r:id="rId5"/>
              </a:rPr>
              <a:t>(naver.com)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algn="ctr"/>
            <a:endParaRPr lang="en-US" altLang="ko-KR" sz="1600" dirty="0">
              <a:solidFill>
                <a:srgbClr val="FF0000"/>
              </a:solidFill>
            </a:endParaRPr>
          </a:p>
          <a:p>
            <a:pPr algn="ctr"/>
            <a:r>
              <a:rPr lang="ko-KR" altLang="en-US" sz="1600" dirty="0">
                <a:solidFill>
                  <a:srgbClr val="FF0000"/>
                </a:solidFill>
              </a:rPr>
              <a:t>매출액</a:t>
            </a:r>
            <a:r>
              <a:rPr lang="en-US" altLang="ko-KR" sz="1600" dirty="0">
                <a:solidFill>
                  <a:srgbClr val="FF0000"/>
                </a:solidFill>
              </a:rPr>
              <a:t>/</a:t>
            </a:r>
            <a:r>
              <a:rPr lang="ko-KR" altLang="en-US" sz="1600" dirty="0">
                <a:solidFill>
                  <a:srgbClr val="FF0000"/>
                </a:solidFill>
              </a:rPr>
              <a:t>매출매장 수 순위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algn="ctr"/>
            <a:r>
              <a:rPr lang="ko-KR" altLang="en-US" sz="1600" dirty="0">
                <a:solidFill>
                  <a:srgbClr val="FF0000"/>
                </a:solidFill>
              </a:rPr>
              <a:t>소비자 만족도 순위 </a:t>
            </a:r>
            <a:r>
              <a:rPr lang="en-US" altLang="ko-KR" sz="1600" dirty="0">
                <a:solidFill>
                  <a:srgbClr val="FF0000"/>
                </a:solidFill>
              </a:rPr>
              <a:t>top3 </a:t>
            </a:r>
            <a:r>
              <a:rPr lang="ko-KR" altLang="en-US" sz="1600" dirty="0">
                <a:solidFill>
                  <a:srgbClr val="FF0000"/>
                </a:solidFill>
              </a:rPr>
              <a:t>분석</a:t>
            </a:r>
            <a:r>
              <a:rPr lang="en-US" altLang="ko-KR" sz="1600" dirty="0">
                <a:solidFill>
                  <a:srgbClr val="FF0000"/>
                </a:solidFill>
              </a:rPr>
              <a:t>(</a:t>
            </a:r>
            <a:r>
              <a:rPr lang="ko-KR" altLang="en-US" sz="1600" dirty="0">
                <a:solidFill>
                  <a:srgbClr val="FF0000"/>
                </a:solidFill>
              </a:rPr>
              <a:t>스타벅스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ko-KR" altLang="en-US" sz="1600" dirty="0" err="1">
                <a:solidFill>
                  <a:srgbClr val="FF0000"/>
                </a:solidFill>
              </a:rPr>
              <a:t>커피빈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ko-KR" altLang="en-US" sz="1600" dirty="0" err="1">
                <a:solidFill>
                  <a:srgbClr val="FF0000"/>
                </a:solidFill>
              </a:rPr>
              <a:t>이디야</a:t>
            </a:r>
            <a:r>
              <a:rPr lang="en-US" altLang="ko-KR" sz="1600" dirty="0">
                <a:solidFill>
                  <a:srgbClr val="FF0000"/>
                </a:solidFill>
              </a:rPr>
              <a:t>)</a:t>
            </a:r>
          </a:p>
          <a:p>
            <a:pPr algn="ctr"/>
            <a:endParaRPr lang="en-US" altLang="ko-KR" sz="1600" dirty="0">
              <a:solidFill>
                <a:srgbClr val="FF0000"/>
              </a:solidFill>
            </a:endParaRPr>
          </a:p>
          <a:p>
            <a:pPr algn="ctr"/>
            <a:r>
              <a:rPr lang="ko-KR" altLang="en-US" sz="1600" dirty="0">
                <a:hlinkClick r:id="rId6"/>
              </a:rPr>
              <a:t>한때 스타벅스 라이벌이었는데</a:t>
            </a:r>
            <a:r>
              <a:rPr lang="en-US" altLang="ko-KR" sz="1600" dirty="0">
                <a:hlinkClick r:id="rId6"/>
              </a:rPr>
              <a:t>…</a:t>
            </a:r>
            <a:r>
              <a:rPr lang="ko-KR" altLang="en-US" sz="1600" dirty="0" err="1">
                <a:hlinkClick r:id="rId6"/>
              </a:rPr>
              <a:t>초라해진</a:t>
            </a:r>
            <a:r>
              <a:rPr lang="ko-KR" altLang="en-US" sz="1600" dirty="0">
                <a:hlinkClick r:id="rId6"/>
              </a:rPr>
              <a:t> ‘</a:t>
            </a:r>
            <a:r>
              <a:rPr lang="ko-KR" altLang="en-US" sz="1600" dirty="0" err="1">
                <a:hlinkClick r:id="rId6"/>
              </a:rPr>
              <a:t>커피빈</a:t>
            </a:r>
            <a:r>
              <a:rPr lang="ko-KR" altLang="en-US" sz="1600" dirty="0">
                <a:hlinkClick r:id="rId6"/>
              </a:rPr>
              <a:t>’ </a:t>
            </a:r>
            <a:r>
              <a:rPr lang="en-US" altLang="ko-KR" sz="1600" dirty="0">
                <a:hlinkClick r:id="rId6"/>
              </a:rPr>
              <a:t>: </a:t>
            </a:r>
            <a:r>
              <a:rPr lang="ko-KR" altLang="en-US" sz="1600" dirty="0">
                <a:hlinkClick r:id="rId6"/>
              </a:rPr>
              <a:t>네이버 카페 </a:t>
            </a:r>
            <a:r>
              <a:rPr lang="en-US" altLang="ko-KR" sz="1600" dirty="0">
                <a:hlinkClick r:id="rId6"/>
              </a:rPr>
              <a:t>(naver.com)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algn="ctr"/>
            <a:endParaRPr lang="ko-KR" altLang="en-US" sz="1600" dirty="0">
              <a:solidFill>
                <a:srgbClr val="FF0000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B49831B-4F7B-1291-48EA-721DBBF07F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42494" y="-1489854"/>
            <a:ext cx="3758480" cy="340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320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</TotalTime>
  <Words>1783</Words>
  <Application>Microsoft Office PowerPoint</Application>
  <PresentationFormat>와이드스크린</PresentationFormat>
  <Paragraphs>296</Paragraphs>
  <Slides>13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4" baseType="lpstr">
      <vt:lpstr>KoPubWorld돋움체 Bold</vt:lpstr>
      <vt:lpstr>KoPubWorld돋움체 Light</vt:lpstr>
      <vt:lpstr>KoPub돋움체 Bold</vt:lpstr>
      <vt:lpstr>KoPub돋움체 Medium</vt:lpstr>
      <vt:lpstr>KoPub바탕체 Light</vt:lpstr>
      <vt:lpstr>맑은 고딕</vt:lpstr>
      <vt:lpstr>세방고딕 Bold</vt:lpstr>
      <vt:lpstr>세방고딕 Regular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김준영</dc:creator>
  <cp:lastModifiedBy>은총 이</cp:lastModifiedBy>
  <cp:revision>44</cp:revision>
  <cp:lastPrinted>2024-06-26T05:58:05Z</cp:lastPrinted>
  <dcterms:created xsi:type="dcterms:W3CDTF">2023-12-20T03:00:25Z</dcterms:created>
  <dcterms:modified xsi:type="dcterms:W3CDTF">2024-06-26T09:45:23Z</dcterms:modified>
</cp:coreProperties>
</file>