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5" r:id="rId2"/>
    <p:sldId id="347" r:id="rId3"/>
    <p:sldId id="370" r:id="rId4"/>
    <p:sldId id="371" r:id="rId5"/>
    <p:sldId id="349" r:id="rId6"/>
    <p:sldId id="350" r:id="rId7"/>
    <p:sldId id="351" r:id="rId8"/>
    <p:sldId id="372" r:id="rId9"/>
    <p:sldId id="374" r:id="rId10"/>
    <p:sldId id="375" r:id="rId11"/>
    <p:sldId id="376" r:id="rId12"/>
    <p:sldId id="377" r:id="rId13"/>
    <p:sldId id="379" r:id="rId14"/>
    <p:sldId id="373" r:id="rId15"/>
    <p:sldId id="352" r:id="rId16"/>
    <p:sldId id="380" r:id="rId17"/>
    <p:sldId id="353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90" r:id="rId27"/>
    <p:sldId id="391" r:id="rId28"/>
    <p:sldId id="368" r:id="rId29"/>
    <p:sldId id="392" r:id="rId30"/>
    <p:sldId id="394" r:id="rId31"/>
    <p:sldId id="359" r:id="rId32"/>
    <p:sldId id="393" r:id="rId33"/>
  </p:sldIdLst>
  <p:sldSz cx="12192000" cy="6858000"/>
  <p:notesSz cx="7315200" cy="9601200"/>
  <p:embeddedFontLst>
    <p:embeddedFont>
      <p:font typeface="KoPubWorld돋움체 Bold" panose="00000800000000000000" pitchFamily="2" charset="-127"/>
      <p:bold r:id="rId36"/>
    </p:embeddedFont>
    <p:embeddedFont>
      <p:font typeface="KoPubWorld돋움체 Light" panose="00000300000000000000" pitchFamily="2" charset="-127"/>
      <p:regular r:id="rId37"/>
    </p:embeddedFont>
    <p:embeddedFont>
      <p:font typeface="KoPubWorld돋움체 Medium" panose="00000600000000000000" pitchFamily="2" charset="-127"/>
      <p:regular r:id="rId38"/>
    </p:embeddedFont>
    <p:embeddedFont>
      <p:font typeface="나눔고딕" pitchFamily="2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74C"/>
    <a:srgbClr val="FFFFFF"/>
    <a:srgbClr val="C14745"/>
    <a:srgbClr val="5B9BD5"/>
    <a:srgbClr val="EFEFEF"/>
    <a:srgbClr val="735EDB"/>
    <a:srgbClr val="2C3E6E"/>
    <a:srgbClr val="ED7D31"/>
    <a:srgbClr val="046241"/>
    <a:srgbClr val="1D2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6720" autoAdjust="0"/>
  </p:normalViewPr>
  <p:slideViewPr>
    <p:cSldViewPr showGuides="1">
      <p:cViewPr varScale="1">
        <p:scale>
          <a:sx n="119" d="100"/>
          <a:sy n="119" d="100"/>
        </p:scale>
        <p:origin x="564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588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우울증 해소 방식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C-4EA0-AA06-F0448F7AC1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EC-4EA0-AA06-F0448F7AC1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EC-4EA0-AA06-F0448F7AC1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EC-4EA0-AA06-F0448F7AC1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EC-4EA0-AA06-F0448F7AC150}"/>
              </c:ext>
            </c:extLst>
          </c:dPt>
          <c:cat>
            <c:strRef>
              <c:f>Sheet1!$A$2:$A$6</c:f>
              <c:strCache>
                <c:ptCount val="5"/>
                <c:pt idx="0">
                  <c:v>친구나 가족에게 이야기를 한다.</c:v>
                </c:pt>
                <c:pt idx="1">
                  <c:v>혼자서 참는다.</c:v>
                </c:pt>
                <c:pt idx="2">
                  <c:v>술마신다</c:v>
                </c:pt>
                <c:pt idx="3">
                  <c:v>치료∙상담을 한다.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</c:v>
                </c:pt>
                <c:pt idx="1">
                  <c:v>32.700000000000003</c:v>
                </c:pt>
                <c:pt idx="2">
                  <c:v>17.2</c:v>
                </c:pt>
                <c:pt idx="3">
                  <c:v>2</c:v>
                </c:pt>
                <c:pt idx="4">
                  <c:v>6.0999999999999979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8-4574-B738-EC1B054E1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5F8AD50-FAFD-6F56-61DA-715E67539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AC12-06EC-8765-63F8-6A40B992DE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8532D-E482-4215-A60C-26E1E1FE5E39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7B2F1-5342-84DB-6FDE-3223EF6531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32308-A0AD-F847-D63F-DD40437C5F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C024-B5F3-4142-BA05-3B018DB7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8800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A7F0F3-AB89-4863-95F9-51ED35DB8AD8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3FE73-7ADF-4335-B812-ED2D5D2ED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3269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BFFEF-1043-9C2E-C95B-E863F86BE2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C5D1D12-6949-4907-8C95-020C3C80542B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6546E-9F10-9C6E-BF16-E9F715F73C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26430-DC00-29E9-251D-A55B6F12F5B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11BBB1-7036-403D-944A-B5DB5ADE8632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2CD38-B659-4FA7-9F7D-F85D2AADB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2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3297-3DB9-5CA0-83C8-C6BC369484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AE0B6F3-0FB2-42C1-861C-02188E9DCC60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ABD0A-0204-7441-1B55-E2C13D9E42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9498C-AE4F-D920-65E5-B5001D19AB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021C1A-C020-4B71-A653-22E59D30963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5C875-70D3-63B7-0499-82BCBA47ED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BE86A-2094-CF7A-8D30-8D638658BE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A2ADD92-3736-40AC-9999-EC3B82435A2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D417F-B1FF-0EFD-8EB7-57AF5CA01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54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8D2EC-5207-99A2-EA90-12C340F2C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17FAE54-B45A-4374-B212-5DA8F48FA4E4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05784-AE35-E891-7072-9FF0771408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2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96A00-3189-FECB-865D-B4BFDD8725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2AC0AFD-C1C6-4A8F-9A70-120FF312B416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11CEF-ACCF-A517-22BD-832CFD896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59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40095-1FCB-A6AE-C6E8-EF886EDBA18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01D282-6235-4F6F-B5CB-C85B2260E417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161CC-CF50-2E16-6B38-FB2176D4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88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CC596-50B7-2BE1-310D-13A3638A0B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6E5A59-949F-4BC0-85E4-0BEEED72437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F42F4-E993-8B60-4CB1-441A663990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4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1B8A1-AD25-183B-5EB2-BA7DA2CCA8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93CBC47-F339-4777-A4FC-0DD0115FCBE4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6E939-9ECB-D3A2-E7BD-A687FA7263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8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F9278-3257-C25A-3F8F-66D9480559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069E0E-18CE-4A18-A936-B03AE5E18142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4E9D9-CDF9-3682-87C8-3CFCA5D2C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8CAA0-581A-5F3C-0A39-8BF48AF5F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0FA78F2-5B1D-4493-92ED-E414B7A93AB9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18CC0-4010-D7A3-5AE0-50BC069E0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04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EA211-BF72-E30F-0778-F90A582AD4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FA0ED4-B374-4266-81D6-8E97A1FA830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CF8FA-7EC2-8496-8A0B-B48B02B5E9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82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A7F19-E37A-D7FB-DB03-76EA0AC67F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893B1F-BED1-4C80-8E30-8399E40129DA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F64B5-189D-9915-51B6-31953CF75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30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457A5-BD4C-CFFE-57F2-63DA9A9755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FA1C09-4715-4319-87D3-F7490AE76881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3508F-402D-6D86-3CDE-4C0D763D5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11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2C0D6-3508-D440-82E5-694D32FC12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6F131D7-08DE-4D9C-9F2A-748752900183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5ADB-DB1F-47D2-808D-09FD92DA4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25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C20B9-6358-CD3A-C098-7695092A93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D4E88A-8408-4F90-BEAA-6B67A60BC413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1884E-4974-BDF2-45DD-CE1E5C3989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0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FD3CA-9F44-FE75-78AD-85B0333EB6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8C90D7-44BD-4F6F-9DF0-CE75B12B85A1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765E4-72F8-DFB5-5DEF-472AA61F01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1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B88EE-3370-0A59-C68C-CF33E2E331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B7C633-CC9D-4A27-9CA3-05BCF0FAD72A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6E0E-527E-FE95-F9F9-572DC8C906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45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DD20B-FCD8-6DBB-B861-66F1D08DCE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511C993-B410-4627-B807-8642D9FFBFBB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3ACA3-989F-FE5D-E846-CE5D87BD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5D73-47C0-8ACE-2FD1-B306C92384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46AD4D-92D8-4113-A8B4-C71C572F683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4905E-903A-F93A-D615-F3D8DBDB4D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A5E16-0CA6-90D2-2C88-61FAECFFF2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70B170-3CD4-4E14-94C9-D2F744C49F7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54478-40A5-29ED-6ABF-3748FC6FD3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1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CC482-4DB1-8181-83C3-D180B96103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68D1B7-684C-45F3-99C7-682D8F0ACB03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CAC9D-4766-3ED1-9C2A-7DD263EAC8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07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9E583-E57B-3662-2B62-3FA232BFF6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EF8384-9A1D-48C5-8E69-4DA236E01949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D79BA-12B3-C7EC-49CB-C94C3C80B3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92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C434-3532-5193-4A29-7A3A1A1641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7E55468-75EE-42CC-A407-6FF6759947E1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D84D-90A6-C842-8FA4-7BF8E500FC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92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A26E6-25E6-4EDA-FECF-568C1A2A08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C7CEBAB-BA5D-4660-BD3F-C9AFDA5EBE41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9D8B5-6D6B-A995-88C2-EBB19F8D9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AE185-C12F-944C-EA3D-090799B39F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93AD1E-E499-42C1-9030-ABA554C42380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37920-8682-064F-104D-A73C53A22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ADC63-6F03-EC93-483B-7AD7A910FA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65DDB-E197-418B-8B50-47A82D198D2A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31AA0-5E31-CAD6-3F19-AE9D2361F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4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D3522-ADC6-1D92-DBA3-A1CB72B8C7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522465-FC69-4A90-AD78-3C821ACD424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18E8E-FF59-F2C0-624B-48E24B4C9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7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A6AA9-F788-FB89-FDA0-530A4270676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CE9F71F-BD5B-4373-BE6A-E54E55791D9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5540C-8A86-FCB5-8DE9-FB1DA87EB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B1129-9690-3771-7505-718ED20643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32E216-48A3-4803-8DFC-AF1942011C8B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0A2DC-85EB-4048-0753-511BF569C7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7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1)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커피브랜드 재무정보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이용한 매장 수 비교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고객만족도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중심의 성공요인 분석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고객충성도에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미치는 영향 설명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2)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입지분석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&gt; 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입지 선정 기준 파악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입지 분석을 할 것인가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?)</a:t>
            </a:r>
          </a:p>
          <a:p>
            <a:pPr defTabSz="966612"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3)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추천모델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고객이 원하는 커피브랜드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키워드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&gt;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매장 추천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평점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defTabSz="966612">
              <a:defRPr/>
            </a:pP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내용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스타벅스 매장 분석을 통한 성공요인 분석 및 추천모델 제시</a:t>
            </a:r>
            <a:endParaRPr lang="en-US" altLang="ko-KR" sz="13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 장비 및 재료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구조 </a:t>
            </a:r>
            <a:r>
              <a:rPr lang="en-US" altLang="ko-KR" sz="13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</a:p>
          <a:p>
            <a:pPr defTabSz="966612"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활용방안 및 기대 효과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defTabSz="966612">
              <a:defRPr/>
            </a:pP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3FE73-7ADF-4335-B812-ED2D5D2ED89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288B3-4085-8730-2359-14AEC7CCCD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3BE5345-E82D-4228-A5DD-E37F2D57726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CB8B0-4175-4487-8E33-6B3838DEC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8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93DCB6-064A-436A-1978-7266B22811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E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B94CEA-479A-3B74-E7E4-8F7454C6FF8B}"/>
              </a:ext>
            </a:extLst>
          </p:cNvPr>
          <p:cNvSpPr/>
          <p:nvPr userDrawn="1"/>
        </p:nvSpPr>
        <p:spPr>
          <a:xfrm>
            <a:off x="1513864" y="-1"/>
            <a:ext cx="10522795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6E92034-DB91-EFCE-B601-00F5E410C495}"/>
              </a:ext>
            </a:extLst>
          </p:cNvPr>
          <p:cNvCxnSpPr>
            <a:cxnSpLocks/>
          </p:cNvCxnSpPr>
          <p:nvPr userDrawn="1"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8DA698-6A3D-B338-49C5-CDBD58B037AA}"/>
              </a:ext>
            </a:extLst>
          </p:cNvPr>
          <p:cNvSpPr txBox="1"/>
          <p:nvPr userDrawn="1"/>
        </p:nvSpPr>
        <p:spPr>
          <a:xfrm>
            <a:off x="11523563" y="6676222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latinLnBrk="1" hangingPunct="1"/>
            <a:r>
              <a:rPr lang="en-US" altLang="ko-KR" sz="1000" i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fld id="{5426B8F6-3B26-4B2F-9C3C-1E76C1EF5307}" type="slidenum">
              <a:rPr lang="ko-KR" altLang="en-US" sz="1000" i="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marL="0" algn="ctr" defTabSz="914400" rtl="0" eaLnBrk="1" latinLnBrk="1" hangingPunct="1"/>
              <a:t>‹#›</a:t>
            </a:fld>
            <a:r>
              <a:rPr lang="en-US" altLang="ko-KR" sz="1000" i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endParaRPr lang="ko-KR" altLang="en-US" sz="1000" i="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 # -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C6EF27-5F81-BE58-44D8-47083069D4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E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CCC5BDC-F9D6-7E91-C742-CCC28BA992AC}"/>
              </a:ext>
            </a:extLst>
          </p:cNvPr>
          <p:cNvSpPr/>
          <p:nvPr/>
        </p:nvSpPr>
        <p:spPr>
          <a:xfrm>
            <a:off x="144766" y="134634"/>
            <a:ext cx="11891893" cy="6534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D8535D4-E6CC-6F73-8D59-42C8F32F93E3}"/>
              </a:ext>
            </a:extLst>
          </p:cNvPr>
          <p:cNvCxnSpPr>
            <a:cxnSpLocks/>
          </p:cNvCxnSpPr>
          <p:nvPr/>
        </p:nvCxnSpPr>
        <p:spPr>
          <a:xfrm>
            <a:off x="144766" y="1400074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83E7953-4FB3-517C-11F0-C177F52AEDF6}"/>
              </a:ext>
            </a:extLst>
          </p:cNvPr>
          <p:cNvCxnSpPr>
            <a:cxnSpLocks/>
          </p:cNvCxnSpPr>
          <p:nvPr/>
        </p:nvCxnSpPr>
        <p:spPr>
          <a:xfrm>
            <a:off x="1586139" y="134634"/>
            <a:ext cx="0" cy="6588732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58C5DAD-4426-D8D3-7AD2-977CD2ABB086}"/>
              </a:ext>
            </a:extLst>
          </p:cNvPr>
          <p:cNvSpPr txBox="1"/>
          <p:nvPr/>
        </p:nvSpPr>
        <p:spPr>
          <a:xfrm>
            <a:off x="1916390" y="1736812"/>
            <a:ext cx="54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KG</a:t>
            </a:r>
            <a:r>
              <a:rPr lang="ko-KR" altLang="en-US" sz="20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에듀원아카데미</a:t>
            </a:r>
            <a:endParaRPr lang="ko-KR" altLang="en-US" sz="20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00206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4" name="그래픽 113">
            <a:extLst>
              <a:ext uri="{FF2B5EF4-FFF2-40B4-BE49-F238E27FC236}">
                <a16:creationId xmlns:a16="http://schemas.microsoft.com/office/drawing/2014/main" id="{5E16ACED-EF93-F29E-D6B4-FCF1C6E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6390" y="4709118"/>
            <a:ext cx="5663952" cy="94929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31F22BD-6F02-1F79-79AC-FE3437685003}"/>
              </a:ext>
            </a:extLst>
          </p:cNvPr>
          <p:cNvSpPr txBox="1"/>
          <p:nvPr/>
        </p:nvSpPr>
        <p:spPr>
          <a:xfrm>
            <a:off x="2199330" y="4753598"/>
            <a:ext cx="5158567" cy="4231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신민석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이동걸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이은총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6E6BE8-3C9A-8611-2643-21B9DA95AF4D}"/>
              </a:ext>
            </a:extLst>
          </p:cNvPr>
          <p:cNvSpPr txBox="1"/>
          <p:nvPr/>
        </p:nvSpPr>
        <p:spPr>
          <a:xfrm>
            <a:off x="2203712" y="5153275"/>
            <a:ext cx="5158567" cy="42319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멘토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신동윤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3DD5C8-7444-440F-9D45-0A8E7ED465C8}"/>
              </a:ext>
            </a:extLst>
          </p:cNvPr>
          <p:cNvSpPr/>
          <p:nvPr/>
        </p:nvSpPr>
        <p:spPr>
          <a:xfrm>
            <a:off x="154291" y="134634"/>
            <a:ext cx="1444548" cy="1278140"/>
          </a:xfrm>
          <a:prstGeom prst="rect">
            <a:avLst/>
          </a:prstGeom>
          <a:solidFill>
            <a:srgbClr val="C147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9F030-351A-C987-6714-2C0A0BC3C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rcRect r="272" b="38132"/>
          <a:stretch/>
        </p:blipFill>
        <p:spPr>
          <a:xfrm>
            <a:off x="8316923" y="4047297"/>
            <a:ext cx="3709614" cy="26147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EE79396-C473-66D4-5C1B-BF1280E373E5}"/>
              </a:ext>
            </a:extLst>
          </p:cNvPr>
          <p:cNvSpPr txBox="1"/>
          <p:nvPr/>
        </p:nvSpPr>
        <p:spPr>
          <a:xfrm>
            <a:off x="1847528" y="2176046"/>
            <a:ext cx="8821204" cy="16619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48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국건영</a:t>
            </a: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데이터를 이용한</a:t>
            </a:r>
            <a:endParaRPr lang="en-US" altLang="ko-KR" sz="48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00206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 발표 </a:t>
            </a:r>
            <a:r>
              <a:rPr lang="en-US" altLang="ko-KR" sz="6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6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한국인의 </a:t>
            </a:r>
            <a:r>
              <a:rPr lang="ko-KR" altLang="en-US" sz="6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</a:t>
            </a:r>
            <a:endParaRPr lang="en-US" altLang="ko-KR" sz="6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92A73F07-BDE7-1A2F-224A-3B5A80274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5" y="5466544"/>
            <a:ext cx="1337450" cy="1337450"/>
          </a:xfrm>
          <a:prstGeom prst="rect">
            <a:avLst/>
          </a:prstGeom>
        </p:spPr>
      </p:pic>
      <p:pic>
        <p:nvPicPr>
          <p:cNvPr id="7" name="그림 6" descr="그림, 스케치, 라인 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BA46966-9167-0149-4808-AEDBDBD10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456431"/>
            <a:ext cx="1172549" cy="14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CD916-D1A7-E5C2-F0DF-B4D27DE9BFB7}"/>
              </a:ext>
            </a:extLst>
          </p:cNvPr>
          <p:cNvSpPr/>
          <p:nvPr/>
        </p:nvSpPr>
        <p:spPr>
          <a:xfrm>
            <a:off x="1808862" y="5111184"/>
            <a:ext cx="1944216" cy="11845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영양조사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3CEB5-E36C-5BC3-F518-AD5D7EFA79FF}"/>
              </a:ext>
            </a:extLst>
          </p:cNvPr>
          <p:cNvSpPr/>
          <p:nvPr/>
        </p:nvSpPr>
        <p:spPr>
          <a:xfrm>
            <a:off x="1808862" y="1410679"/>
            <a:ext cx="1944216" cy="3650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건강설문조사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B5CC63-34CD-6E24-2476-6A12002AA023}"/>
              </a:ext>
            </a:extLst>
          </p:cNvPr>
          <p:cNvSpPr/>
          <p:nvPr/>
        </p:nvSpPr>
        <p:spPr>
          <a:xfrm>
            <a:off x="3827748" y="1411238"/>
            <a:ext cx="1116124" cy="5152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음주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9287A-FD33-9D45-2856-E5AF966FE88B}"/>
              </a:ext>
            </a:extLst>
          </p:cNvPr>
          <p:cNvCxnSpPr>
            <a:cxnSpLocks/>
          </p:cNvCxnSpPr>
          <p:nvPr/>
        </p:nvCxnSpPr>
        <p:spPr>
          <a:xfrm>
            <a:off x="7450435" y="1350293"/>
            <a:ext cx="11026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392E6B-9E4C-8BB0-E796-A669569B2A69}"/>
              </a:ext>
            </a:extLst>
          </p:cNvPr>
          <p:cNvSpPr txBox="1"/>
          <p:nvPr/>
        </p:nvSpPr>
        <p:spPr>
          <a:xfrm>
            <a:off x="7381026" y="1064754"/>
            <a:ext cx="1226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r>
              <a:rPr lang="ko-KR" altLang="en-US" sz="12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건수</a:t>
            </a:r>
            <a:r>
              <a:rPr lang="en-US" altLang="ko-KR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</a:t>
            </a:r>
            <a:r>
              <a:rPr lang="en-US" altLang="ko-KR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B46604-60A7-DEA7-78B0-5E9CBB4EEDEB}"/>
              </a:ext>
            </a:extLst>
          </p:cNvPr>
          <p:cNvSpPr/>
          <p:nvPr/>
        </p:nvSpPr>
        <p:spPr>
          <a:xfrm>
            <a:off x="7436976" y="1411238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DA3771-4DFA-CFD1-B5A0-1C45718F4CE7}"/>
              </a:ext>
            </a:extLst>
          </p:cNvPr>
          <p:cNvCxnSpPr>
            <a:cxnSpLocks/>
          </p:cNvCxnSpPr>
          <p:nvPr/>
        </p:nvCxnSpPr>
        <p:spPr>
          <a:xfrm>
            <a:off x="8652284" y="1350293"/>
            <a:ext cx="29523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5C1927-CC64-7FC2-7172-3A85F5F54559}"/>
              </a:ext>
            </a:extLst>
          </p:cNvPr>
          <p:cNvSpPr txBox="1"/>
          <p:nvPr/>
        </p:nvSpPr>
        <p:spPr>
          <a:xfrm>
            <a:off x="8585296" y="1064754"/>
            <a:ext cx="2972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우울증 미치는 영향도 평가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577A7-B8B0-F0E6-D1CC-92FE2C85F0A8}"/>
              </a:ext>
            </a:extLst>
          </p:cNvPr>
          <p:cNvSpPr txBox="1"/>
          <p:nvPr/>
        </p:nvSpPr>
        <p:spPr>
          <a:xfrm>
            <a:off x="8614887" y="1413194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음주여부가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유의미한 차이가 있는지 확인 필요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445575-A559-0B3D-42F8-6BA3B8097BB0}"/>
              </a:ext>
            </a:extLst>
          </p:cNvPr>
          <p:cNvSpPr/>
          <p:nvPr/>
        </p:nvSpPr>
        <p:spPr>
          <a:xfrm>
            <a:off x="11604612" y="1413054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14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DBD755-AAC2-3B50-B08D-0C13F9712193}"/>
              </a:ext>
            </a:extLst>
          </p:cNvPr>
          <p:cNvCxnSpPr>
            <a:cxnSpLocks/>
          </p:cNvCxnSpPr>
          <p:nvPr/>
        </p:nvCxnSpPr>
        <p:spPr>
          <a:xfrm>
            <a:off x="3820066" y="1350293"/>
            <a:ext cx="3536074" cy="0"/>
          </a:xfrm>
          <a:prstGeom prst="line">
            <a:avLst/>
          </a:prstGeom>
          <a:ln w="28575">
            <a:solidFill>
              <a:srgbClr val="C14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43B126-E0DD-6E47-9378-598A7F9EACD4}"/>
              </a:ext>
            </a:extLst>
          </p:cNvPr>
          <p:cNvSpPr txBox="1"/>
          <p:nvPr/>
        </p:nvSpPr>
        <p:spPr>
          <a:xfrm>
            <a:off x="4175088" y="1064754"/>
            <a:ext cx="2972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주요 피처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(X)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F27EE1-7991-2C96-0743-1A5C3457AA9B}"/>
              </a:ext>
            </a:extLst>
          </p:cNvPr>
          <p:cNvSpPr/>
          <p:nvPr/>
        </p:nvSpPr>
        <p:spPr>
          <a:xfrm>
            <a:off x="5018542" y="1410680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년 음주빈도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B1E58E-5203-9C3D-3294-1588EA6DEADA}"/>
              </a:ext>
            </a:extLst>
          </p:cNvPr>
          <p:cNvSpPr/>
          <p:nvPr/>
        </p:nvSpPr>
        <p:spPr>
          <a:xfrm>
            <a:off x="5977768" y="1410680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no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술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월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…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4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6128F2-B3B1-841A-F059-DEDEF63F1C6E}"/>
              </a:ext>
            </a:extLst>
          </p:cNvPr>
          <p:cNvSpPr/>
          <p:nvPr/>
        </p:nvSpPr>
        <p:spPr>
          <a:xfrm>
            <a:off x="7436976" y="168428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03924-0AF2-3421-5B78-B0C0AB2BF225}"/>
              </a:ext>
            </a:extLst>
          </p:cNvPr>
          <p:cNvSpPr txBox="1"/>
          <p:nvPr/>
        </p:nvSpPr>
        <p:spPr>
          <a:xfrm>
            <a:off x="8614887" y="1686240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 음주량이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영향을 미칠 것으로 판단 </a:t>
            </a: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21F836-3DA1-BAF9-3D34-14B16B6B0BB4}"/>
              </a:ext>
            </a:extLst>
          </p:cNvPr>
          <p:cNvSpPr/>
          <p:nvPr/>
        </p:nvSpPr>
        <p:spPr>
          <a:xfrm>
            <a:off x="11604612" y="1686100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15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C7C45C-0553-EE1B-184B-A7BFC5EE6D65}"/>
              </a:ext>
            </a:extLst>
          </p:cNvPr>
          <p:cNvSpPr/>
          <p:nvPr/>
        </p:nvSpPr>
        <p:spPr>
          <a:xfrm>
            <a:off x="5018542" y="1683726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 음주량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7632A-8148-CC73-C0EC-1ABD73F1BD06}"/>
              </a:ext>
            </a:extLst>
          </p:cNvPr>
          <p:cNvSpPr/>
          <p:nvPr/>
        </p:nvSpPr>
        <p:spPr>
          <a:xfrm>
            <a:off x="5977768" y="1683726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1~10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잔 이상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EC68BF-0AD3-F9B4-56AA-66888C9D387E}"/>
              </a:ext>
            </a:extLst>
          </p:cNvPr>
          <p:cNvSpPr/>
          <p:nvPr/>
        </p:nvSpPr>
        <p:spPr>
          <a:xfrm>
            <a:off x="3827748" y="1968584"/>
            <a:ext cx="1116124" cy="5188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정신건강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F79151-C3AC-E3E6-D129-77AF46D3B745}"/>
              </a:ext>
            </a:extLst>
          </p:cNvPr>
          <p:cNvSpPr/>
          <p:nvPr/>
        </p:nvSpPr>
        <p:spPr>
          <a:xfrm>
            <a:off x="7436976" y="1967691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B4A687-7164-0916-FE36-A73EB0621A23}"/>
              </a:ext>
            </a:extLst>
          </p:cNvPr>
          <p:cNvSpPr txBox="1"/>
          <p:nvPr/>
        </p:nvSpPr>
        <p:spPr>
          <a:xfrm>
            <a:off x="8614887" y="1969647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평소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스트레스 인지는 영향을 미칠 것으로 판단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01651E-3FA0-8D4D-9E12-365085D5A4DA}"/>
              </a:ext>
            </a:extLst>
          </p:cNvPr>
          <p:cNvSpPr/>
          <p:nvPr/>
        </p:nvSpPr>
        <p:spPr>
          <a:xfrm>
            <a:off x="11604612" y="1969507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15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95D488-B5CF-FDD0-17D3-F741B41957F3}"/>
              </a:ext>
            </a:extLst>
          </p:cNvPr>
          <p:cNvSpPr/>
          <p:nvPr/>
        </p:nvSpPr>
        <p:spPr>
          <a:xfrm>
            <a:off x="5018542" y="1967133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평소스트레스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B7FCEA-8159-4666-8096-4F24AFCF25B0}"/>
              </a:ext>
            </a:extLst>
          </p:cNvPr>
          <p:cNvSpPr/>
          <p:nvPr/>
        </p:nvSpPr>
        <p:spPr>
          <a:xfrm>
            <a:off x="5977768" y="1967133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많이 느끼는 편 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4EDF93-C0BF-1901-C701-FDB91291B2D1}"/>
              </a:ext>
            </a:extLst>
          </p:cNvPr>
          <p:cNvSpPr/>
          <p:nvPr/>
        </p:nvSpPr>
        <p:spPr>
          <a:xfrm>
            <a:off x="7436976" y="224034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69A03D-2A4E-0840-3889-7F8614B86FAB}"/>
              </a:ext>
            </a:extLst>
          </p:cNvPr>
          <p:cNvSpPr txBox="1"/>
          <p:nvPr/>
        </p:nvSpPr>
        <p:spPr>
          <a:xfrm>
            <a:off x="8614887" y="2242296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직접적인 컬럼은 제외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2EFE57-B3C5-9072-9996-12BAEDE6769D}"/>
              </a:ext>
            </a:extLst>
          </p:cNvPr>
          <p:cNvSpPr/>
          <p:nvPr/>
        </p:nvSpPr>
        <p:spPr>
          <a:xfrm>
            <a:off x="11604612" y="2242156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C92CE4-2397-3485-602C-294788B1B27B}"/>
              </a:ext>
            </a:extLst>
          </p:cNvPr>
          <p:cNvSpPr/>
          <p:nvPr/>
        </p:nvSpPr>
        <p:spPr>
          <a:xfrm>
            <a:off x="5018542" y="2239782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자살생각여부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C4AB70A-3A98-0ED8-795A-F0AD341CE13E}"/>
              </a:ext>
            </a:extLst>
          </p:cNvPr>
          <p:cNvSpPr/>
          <p:nvPr/>
        </p:nvSpPr>
        <p:spPr>
          <a:xfrm>
            <a:off x="5977768" y="2239782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1, 2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E2D97A-99C2-AAC3-6FE7-4C24F2655D46}"/>
              </a:ext>
            </a:extLst>
          </p:cNvPr>
          <p:cNvSpPr/>
          <p:nvPr/>
        </p:nvSpPr>
        <p:spPr>
          <a:xfrm>
            <a:off x="3827748" y="2524984"/>
            <a:ext cx="1116124" cy="5188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흡연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0CB4F3-C855-F960-F0C7-C775EEC727BA}"/>
              </a:ext>
            </a:extLst>
          </p:cNvPr>
          <p:cNvSpPr/>
          <p:nvPr/>
        </p:nvSpPr>
        <p:spPr>
          <a:xfrm>
            <a:off x="7436976" y="2525542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06EC79-EFD7-D2AB-F726-444F627276D7}"/>
              </a:ext>
            </a:extLst>
          </p:cNvPr>
          <p:cNvSpPr txBox="1"/>
          <p:nvPr/>
        </p:nvSpPr>
        <p:spPr>
          <a:xfrm>
            <a:off x="8614887" y="2527498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흡연여부가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유의미한 차이가 있는지 확인 필요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CE8E54F-FFDC-40D1-3239-BB41BB0184A1}"/>
              </a:ext>
            </a:extLst>
          </p:cNvPr>
          <p:cNvSpPr/>
          <p:nvPr/>
        </p:nvSpPr>
        <p:spPr>
          <a:xfrm>
            <a:off x="11604612" y="2527358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16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864D490-BF53-68A5-C57B-F770EEBB1C78}"/>
              </a:ext>
            </a:extLst>
          </p:cNvPr>
          <p:cNvSpPr/>
          <p:nvPr/>
        </p:nvSpPr>
        <p:spPr>
          <a:xfrm>
            <a:off x="5018542" y="2524984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흡연 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809AE7-6361-F646-3A7D-1A8B430D62A8}"/>
              </a:ext>
            </a:extLst>
          </p:cNvPr>
          <p:cNvSpPr/>
          <p:nvPr/>
        </p:nvSpPr>
        <p:spPr>
          <a:xfrm>
            <a:off x="5977768" y="2524984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no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술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월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…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4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회↑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912F9B-8736-0755-9E8B-D20D91465B0D}"/>
              </a:ext>
            </a:extLst>
          </p:cNvPr>
          <p:cNvSpPr/>
          <p:nvPr/>
        </p:nvSpPr>
        <p:spPr>
          <a:xfrm>
            <a:off x="7436976" y="2798588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26,721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E60F0E-B8A7-313F-C3F9-B235D1B6E420}"/>
              </a:ext>
            </a:extLst>
          </p:cNvPr>
          <p:cNvSpPr txBox="1"/>
          <p:nvPr/>
        </p:nvSpPr>
        <p:spPr>
          <a:xfrm>
            <a:off x="8614887" y="2800544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하루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흡연 개수 자체가 영향을 미칠 것으로 판단 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0DC3E2-EB06-ABD6-F5C9-E205DC99C40D}"/>
              </a:ext>
            </a:extLst>
          </p:cNvPr>
          <p:cNvSpPr/>
          <p:nvPr/>
        </p:nvSpPr>
        <p:spPr>
          <a:xfrm>
            <a:off x="11604612" y="2800404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79650E-BEFF-7622-C9F6-36A06ABF1717}"/>
              </a:ext>
            </a:extLst>
          </p:cNvPr>
          <p:cNvSpPr/>
          <p:nvPr/>
        </p:nvSpPr>
        <p:spPr>
          <a:xfrm>
            <a:off x="5018542" y="2798030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하루 흡연량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B9F06F-BCCE-C310-010A-7F1AB26FED61}"/>
              </a:ext>
            </a:extLst>
          </p:cNvPr>
          <p:cNvSpPr/>
          <p:nvPr/>
        </p:nvSpPr>
        <p:spPr>
          <a:xfrm>
            <a:off x="5977768" y="2798030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1~70(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개비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)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DD763E-91D9-4CDF-4AB0-1530E6C009DE}"/>
              </a:ext>
            </a:extLst>
          </p:cNvPr>
          <p:cNvSpPr/>
          <p:nvPr/>
        </p:nvSpPr>
        <p:spPr>
          <a:xfrm>
            <a:off x="3827748" y="3091343"/>
            <a:ext cx="1116124" cy="5188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업무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-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B0821CE-D371-CF18-159F-42D31C56FF1B}"/>
              </a:ext>
            </a:extLst>
          </p:cNvPr>
          <p:cNvSpPr/>
          <p:nvPr/>
        </p:nvSpPr>
        <p:spPr>
          <a:xfrm>
            <a:off x="7436976" y="309592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A9FC96-46BD-361C-01E8-8E435E1EBFEC}"/>
              </a:ext>
            </a:extLst>
          </p:cNvPr>
          <p:cNvSpPr txBox="1"/>
          <p:nvPr/>
        </p:nvSpPr>
        <p:spPr>
          <a:xfrm>
            <a:off x="8614887" y="3097876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신체활동이 영향을 미치는지 여부 확인 필요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3433DF-22A5-900E-6196-52A2FB70D31F}"/>
              </a:ext>
            </a:extLst>
          </p:cNvPr>
          <p:cNvSpPr/>
          <p:nvPr/>
        </p:nvSpPr>
        <p:spPr>
          <a:xfrm>
            <a:off x="11604612" y="3097736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17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3035D34-937E-240C-8DE4-09E1EFFEB7CC}"/>
              </a:ext>
            </a:extLst>
          </p:cNvPr>
          <p:cNvSpPr/>
          <p:nvPr/>
        </p:nvSpPr>
        <p:spPr>
          <a:xfrm>
            <a:off x="5018542" y="3095362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신체활동여부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EF2527C-241F-0510-3341-EA5BEFD53A8C}"/>
              </a:ext>
            </a:extLst>
          </p:cNvPr>
          <p:cNvSpPr/>
          <p:nvPr/>
        </p:nvSpPr>
        <p:spPr>
          <a:xfrm>
            <a:off x="5977768" y="3095362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예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아니오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165136-D5D0-0146-61E8-A2489EEB42A9}"/>
              </a:ext>
            </a:extLst>
          </p:cNvPr>
          <p:cNvSpPr/>
          <p:nvPr/>
        </p:nvSpPr>
        <p:spPr>
          <a:xfrm>
            <a:off x="7436976" y="338023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CEE690-C279-FD95-1EC3-014E72382A5F}"/>
              </a:ext>
            </a:extLst>
          </p:cNvPr>
          <p:cNvSpPr txBox="1"/>
          <p:nvPr/>
        </p:nvSpPr>
        <p:spPr>
          <a:xfrm>
            <a:off x="8614887" y="3382192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활동시간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자체가 영향을 미칠 것으로 판단 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EFF010C-8E69-C56B-3C98-D6FA1F4CFCEE}"/>
              </a:ext>
            </a:extLst>
          </p:cNvPr>
          <p:cNvSpPr/>
          <p:nvPr/>
        </p:nvSpPr>
        <p:spPr>
          <a:xfrm>
            <a:off x="11604612" y="3382052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154A6D7-181D-EE8D-7A2D-FE2349E3C010}"/>
              </a:ext>
            </a:extLst>
          </p:cNvPr>
          <p:cNvSpPr/>
          <p:nvPr/>
        </p:nvSpPr>
        <p:spPr>
          <a:xfrm>
            <a:off x="5018542" y="3379678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신체활동시간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2D6695-E98C-F34D-D70A-A9FE48DB3BDC}"/>
              </a:ext>
            </a:extLst>
          </p:cNvPr>
          <p:cNvSpPr/>
          <p:nvPr/>
        </p:nvSpPr>
        <p:spPr>
          <a:xfrm>
            <a:off x="5977768" y="3379678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주당 일수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/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87B7FF-3964-B4EC-90B7-4C8CDA8F980F}"/>
              </a:ext>
            </a:extLst>
          </p:cNvPr>
          <p:cNvSpPr/>
          <p:nvPr/>
        </p:nvSpPr>
        <p:spPr>
          <a:xfrm>
            <a:off x="3827748" y="3650206"/>
            <a:ext cx="1116124" cy="5420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여가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-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67E0-174F-E4C9-52ED-CE6DB31B1F10}"/>
              </a:ext>
            </a:extLst>
          </p:cNvPr>
          <p:cNvSpPr/>
          <p:nvPr/>
        </p:nvSpPr>
        <p:spPr>
          <a:xfrm>
            <a:off x="7436976" y="3654783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95AC20-11DD-93F2-DA79-10C9A2956A19}"/>
              </a:ext>
            </a:extLst>
          </p:cNvPr>
          <p:cNvSpPr txBox="1"/>
          <p:nvPr/>
        </p:nvSpPr>
        <p:spPr>
          <a:xfrm>
            <a:off x="8614887" y="3656739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신체활동이 영향을 미치는지 여부 확인 필요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2CCFFC-D859-326E-7B91-8C50A93396F4}"/>
              </a:ext>
            </a:extLst>
          </p:cNvPr>
          <p:cNvSpPr/>
          <p:nvPr/>
        </p:nvSpPr>
        <p:spPr>
          <a:xfrm>
            <a:off x="11604612" y="3656599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18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026430D-8265-2D36-036C-22A7313A61F5}"/>
              </a:ext>
            </a:extLst>
          </p:cNvPr>
          <p:cNvSpPr/>
          <p:nvPr/>
        </p:nvSpPr>
        <p:spPr>
          <a:xfrm>
            <a:off x="5018542" y="3654225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신체활동여부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733E1BC-45A6-E8F1-D8AD-70DEB5FD4B3A}"/>
              </a:ext>
            </a:extLst>
          </p:cNvPr>
          <p:cNvSpPr/>
          <p:nvPr/>
        </p:nvSpPr>
        <p:spPr>
          <a:xfrm>
            <a:off x="5977768" y="3654225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예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아니오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AD4506-0C3C-68FE-070B-0A01FA7CEC68}"/>
              </a:ext>
            </a:extLst>
          </p:cNvPr>
          <p:cNvSpPr/>
          <p:nvPr/>
        </p:nvSpPr>
        <p:spPr>
          <a:xfrm>
            <a:off x="7436976" y="3939099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757642-0972-1481-CD14-612E113A8679}"/>
              </a:ext>
            </a:extLst>
          </p:cNvPr>
          <p:cNvSpPr txBox="1"/>
          <p:nvPr/>
        </p:nvSpPr>
        <p:spPr>
          <a:xfrm>
            <a:off x="8614887" y="3941055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활동시간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자체가 영향을 미칠 것으로 판단 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F4E82C8-B84F-53EE-A858-B3FCB52778E6}"/>
              </a:ext>
            </a:extLst>
          </p:cNvPr>
          <p:cNvSpPr/>
          <p:nvPr/>
        </p:nvSpPr>
        <p:spPr>
          <a:xfrm>
            <a:off x="11604612" y="3940915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2D35674-80C2-1107-520A-FB53F1A7A1CE}"/>
              </a:ext>
            </a:extLst>
          </p:cNvPr>
          <p:cNvSpPr/>
          <p:nvPr/>
        </p:nvSpPr>
        <p:spPr>
          <a:xfrm>
            <a:off x="5018542" y="3938541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신체활동시간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4F73457-18F3-E56D-3C01-1283990CA976}"/>
              </a:ext>
            </a:extLst>
          </p:cNvPr>
          <p:cNvSpPr/>
          <p:nvPr/>
        </p:nvSpPr>
        <p:spPr>
          <a:xfrm>
            <a:off x="5977768" y="3938541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주당 일수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/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B5DB82-E6BF-151C-F3F2-D8C9C1546CF2}"/>
              </a:ext>
            </a:extLst>
          </p:cNvPr>
          <p:cNvSpPr/>
          <p:nvPr/>
        </p:nvSpPr>
        <p:spPr>
          <a:xfrm>
            <a:off x="3827748" y="4232261"/>
            <a:ext cx="1116124" cy="82908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신체활동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F7B53BD-7B65-AE20-AD5F-BF9B672CB03C}"/>
              </a:ext>
            </a:extLst>
          </p:cNvPr>
          <p:cNvSpPr/>
          <p:nvPr/>
        </p:nvSpPr>
        <p:spPr>
          <a:xfrm>
            <a:off x="7436976" y="4241337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EC87D0-4FAB-3AEE-0CA1-57A65EDB5BA6}"/>
              </a:ext>
            </a:extLst>
          </p:cNvPr>
          <p:cNvSpPr txBox="1"/>
          <p:nvPr/>
        </p:nvSpPr>
        <p:spPr>
          <a:xfrm>
            <a:off x="8614887" y="4243293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걷는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일수가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영향을 미치는지 여부 확인 필요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64A8C6D-C0A5-6BA9-A17F-8159FF956E12}"/>
              </a:ext>
            </a:extLst>
          </p:cNvPr>
          <p:cNvSpPr/>
          <p:nvPr/>
        </p:nvSpPr>
        <p:spPr>
          <a:xfrm>
            <a:off x="11604612" y="4243153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19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144802F-0E0E-F5E8-5305-81D99578844B}"/>
              </a:ext>
            </a:extLst>
          </p:cNvPr>
          <p:cNvSpPr/>
          <p:nvPr/>
        </p:nvSpPr>
        <p:spPr>
          <a:xfrm>
            <a:off x="5018542" y="4240779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걷기 시간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25AC705-1C6B-3E45-8F81-9813D3203D22}"/>
              </a:ext>
            </a:extLst>
          </p:cNvPr>
          <p:cNvSpPr/>
          <p:nvPr/>
        </p:nvSpPr>
        <p:spPr>
          <a:xfrm>
            <a:off x="5977768" y="4240779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주당 일수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/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분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660A60E-2947-2984-AD63-B851993B26D3}"/>
              </a:ext>
            </a:extLst>
          </p:cNvPr>
          <p:cNvSpPr/>
          <p:nvPr/>
        </p:nvSpPr>
        <p:spPr>
          <a:xfrm>
            <a:off x="7436976" y="4530803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F7B6E7-89EB-24E8-9BD7-D1B1F88408D8}"/>
              </a:ext>
            </a:extLst>
          </p:cNvPr>
          <p:cNvSpPr txBox="1"/>
          <p:nvPr/>
        </p:nvSpPr>
        <p:spPr>
          <a:xfrm>
            <a:off x="8614887" y="4532759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근력운동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영향을 미치는지 여부 확인 필요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33CEDD1-459D-1AEC-8928-C221D397A710}"/>
              </a:ext>
            </a:extLst>
          </p:cNvPr>
          <p:cNvSpPr/>
          <p:nvPr/>
        </p:nvSpPr>
        <p:spPr>
          <a:xfrm>
            <a:off x="11604612" y="4532619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20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7305417-1105-FF6C-FB3C-09E5F450B09C}"/>
              </a:ext>
            </a:extLst>
          </p:cNvPr>
          <p:cNvSpPr/>
          <p:nvPr/>
        </p:nvSpPr>
        <p:spPr>
          <a:xfrm>
            <a:off x="5018542" y="4530245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근력운동일수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E5FB22-63C5-9E3D-1747-7CCE9E4E93A9}"/>
              </a:ext>
            </a:extLst>
          </p:cNvPr>
          <p:cNvSpPr/>
          <p:nvPr/>
        </p:nvSpPr>
        <p:spPr>
          <a:xfrm>
            <a:off x="5977768" y="4530245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0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일 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~ 5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일 이상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5EFD5B6-3E2D-63FA-14DA-AA3FBE7D72A8}"/>
              </a:ext>
            </a:extLst>
          </p:cNvPr>
          <p:cNvSpPr/>
          <p:nvPr/>
        </p:nvSpPr>
        <p:spPr>
          <a:xfrm>
            <a:off x="3827748" y="5101226"/>
            <a:ext cx="1116124" cy="5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식생활조사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8CC0108-8583-39DE-DE86-7A4F9B5D6637}"/>
              </a:ext>
            </a:extLst>
          </p:cNvPr>
          <p:cNvSpPr/>
          <p:nvPr/>
        </p:nvSpPr>
        <p:spPr>
          <a:xfrm>
            <a:off x="5018542" y="5111303"/>
            <a:ext cx="897438" cy="2609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끼니별빈도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419D623-ADD8-20E8-B3D9-357FF4D31441}"/>
              </a:ext>
            </a:extLst>
          </p:cNvPr>
          <p:cNvSpPr/>
          <p:nvPr/>
        </p:nvSpPr>
        <p:spPr>
          <a:xfrm>
            <a:off x="5018542" y="5413363"/>
            <a:ext cx="897438" cy="2609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9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끼니별동반여부</a:t>
            </a:r>
            <a:endParaRPr lang="ko-KR" altLang="en-US" sz="9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E7973C0-4672-494A-8E7A-FBD1E8F3B71D}"/>
              </a:ext>
            </a:extLst>
          </p:cNvPr>
          <p:cNvSpPr/>
          <p:nvPr/>
        </p:nvSpPr>
        <p:spPr>
          <a:xfrm>
            <a:off x="7436976" y="5111185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23,282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FE1EC33-233D-A02E-30B3-3FAE04784AFA}"/>
              </a:ext>
            </a:extLst>
          </p:cNvPr>
          <p:cNvSpPr/>
          <p:nvPr/>
        </p:nvSpPr>
        <p:spPr>
          <a:xfrm>
            <a:off x="5977768" y="5110627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 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~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주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7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26D486E-6FD1-06F7-81C2-2B92E311386A}"/>
              </a:ext>
            </a:extLst>
          </p:cNvPr>
          <p:cNvSpPr/>
          <p:nvPr/>
        </p:nvSpPr>
        <p:spPr>
          <a:xfrm>
            <a:off x="7436976" y="5413363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23,282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A02F673-0B34-F655-3D9D-7D8B5B5F197E}"/>
              </a:ext>
            </a:extLst>
          </p:cNvPr>
          <p:cNvSpPr/>
          <p:nvPr/>
        </p:nvSpPr>
        <p:spPr>
          <a:xfrm>
            <a:off x="5977768" y="5412805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예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아니오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AACDE6C-42DD-0C78-A2BF-3537DC897767}"/>
              </a:ext>
            </a:extLst>
          </p:cNvPr>
          <p:cNvSpPr txBox="1"/>
          <p:nvPr/>
        </p:nvSpPr>
        <p:spPr>
          <a:xfrm>
            <a:off x="8614887" y="5114411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주당 </a:t>
            </a:r>
            <a:r>
              <a:rPr lang="ko-KR" altLang="en-US" sz="110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끼니별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빈도 여부 확인 필요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4868523-7ABC-F29D-9DDD-FF44173E7593}"/>
              </a:ext>
            </a:extLst>
          </p:cNvPr>
          <p:cNvSpPr/>
          <p:nvPr/>
        </p:nvSpPr>
        <p:spPr>
          <a:xfrm>
            <a:off x="11604612" y="5114271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8724CF5-48A4-DE4D-1B93-A768A1D9BDCA}"/>
              </a:ext>
            </a:extLst>
          </p:cNvPr>
          <p:cNvSpPr txBox="1"/>
          <p:nvPr/>
        </p:nvSpPr>
        <p:spPr>
          <a:xfrm>
            <a:off x="8614887" y="5415981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식사 시 동반 여부 확인 필요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95ED81D-331E-04C3-8FA2-9F9B642DD745}"/>
              </a:ext>
            </a:extLst>
          </p:cNvPr>
          <p:cNvSpPr/>
          <p:nvPr/>
        </p:nvSpPr>
        <p:spPr>
          <a:xfrm>
            <a:off x="11604612" y="5415841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23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7DDE4D3-752D-19C8-17B9-3D408E757131}"/>
              </a:ext>
            </a:extLst>
          </p:cNvPr>
          <p:cNvSpPr/>
          <p:nvPr/>
        </p:nvSpPr>
        <p:spPr>
          <a:xfrm>
            <a:off x="3827748" y="5703996"/>
            <a:ext cx="1116124" cy="58330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식품섭취조사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C168EAC-BCDF-71F5-606A-F5796EADEBDB}"/>
              </a:ext>
            </a:extLst>
          </p:cNvPr>
          <p:cNvSpPr/>
          <p:nvPr/>
        </p:nvSpPr>
        <p:spPr>
          <a:xfrm>
            <a:off x="5018542" y="5731440"/>
            <a:ext cx="897438" cy="2609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9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채소섭취빈도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8D40AEE-DE7D-038F-475A-792AA9BC8C65}"/>
              </a:ext>
            </a:extLst>
          </p:cNvPr>
          <p:cNvSpPr/>
          <p:nvPr/>
        </p:nvSpPr>
        <p:spPr>
          <a:xfrm>
            <a:off x="7436976" y="573144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8,732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6A4747-3DD2-E162-2221-215997684B9A}"/>
              </a:ext>
            </a:extLst>
          </p:cNvPr>
          <p:cNvSpPr/>
          <p:nvPr/>
        </p:nvSpPr>
        <p:spPr>
          <a:xfrm>
            <a:off x="5977768" y="5730882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하루 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 이상 등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0133BF7-6522-6960-418F-F4A173267213}"/>
              </a:ext>
            </a:extLst>
          </p:cNvPr>
          <p:cNvSpPr txBox="1"/>
          <p:nvPr/>
        </p:nvSpPr>
        <p:spPr>
          <a:xfrm>
            <a:off x="8614887" y="5734058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특정연도 한정 조사데이터 </a:t>
            </a: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배제함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2042A06-F306-CFEA-DB7C-0C5F1AC1EB88}"/>
              </a:ext>
            </a:extLst>
          </p:cNvPr>
          <p:cNvSpPr/>
          <p:nvPr/>
        </p:nvSpPr>
        <p:spPr>
          <a:xfrm>
            <a:off x="11604612" y="5733918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DE397E-9A78-9394-6A37-1CDE018658B9}"/>
              </a:ext>
            </a:extLst>
          </p:cNvPr>
          <p:cNvSpPr/>
          <p:nvPr/>
        </p:nvSpPr>
        <p:spPr>
          <a:xfrm>
            <a:off x="5018542" y="6031555"/>
            <a:ext cx="897438" cy="2402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9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과일섭취빈도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395B8E6-31E5-4502-D708-94D21D3A3DA6}"/>
              </a:ext>
            </a:extLst>
          </p:cNvPr>
          <p:cNvSpPr/>
          <p:nvPr/>
        </p:nvSpPr>
        <p:spPr>
          <a:xfrm>
            <a:off x="7436976" y="6023805"/>
            <a:ext cx="1116124" cy="25575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8,732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55F8CC-7CD5-D07C-2987-5630CB441B30}"/>
              </a:ext>
            </a:extLst>
          </p:cNvPr>
          <p:cNvSpPr/>
          <p:nvPr/>
        </p:nvSpPr>
        <p:spPr>
          <a:xfrm>
            <a:off x="5977768" y="6030997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하루 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회 이상 등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2EDD0A-20DD-2016-7B02-BE670BCC37F6}"/>
              </a:ext>
            </a:extLst>
          </p:cNvPr>
          <p:cNvSpPr txBox="1"/>
          <p:nvPr/>
        </p:nvSpPr>
        <p:spPr>
          <a:xfrm>
            <a:off x="8614887" y="6034173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특정연도 한정 조사데이터 </a:t>
            </a: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배제함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9C91994-816F-0F02-3B5D-008DEB292F15}"/>
              </a:ext>
            </a:extLst>
          </p:cNvPr>
          <p:cNvSpPr/>
          <p:nvPr/>
        </p:nvSpPr>
        <p:spPr>
          <a:xfrm>
            <a:off x="11604612" y="6034033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214C-A90F-F3D4-2C35-6AA10F7689F3}"/>
              </a:ext>
            </a:extLst>
          </p:cNvPr>
          <p:cNvSpPr/>
          <p:nvPr/>
        </p:nvSpPr>
        <p:spPr>
          <a:xfrm>
            <a:off x="7436976" y="4819149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0BBCD-9583-5347-FEDD-E7C6A39E6F4B}"/>
              </a:ext>
            </a:extLst>
          </p:cNvPr>
          <p:cNvSpPr txBox="1"/>
          <p:nvPr/>
        </p:nvSpPr>
        <p:spPr>
          <a:xfrm>
            <a:off x="8614887" y="4821105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앉아 있는 시간이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영향을 미치는지 여부 확인 필요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21027F-F850-FB4D-C790-7203DC47E637}"/>
              </a:ext>
            </a:extLst>
          </p:cNvPr>
          <p:cNvSpPr/>
          <p:nvPr/>
        </p:nvSpPr>
        <p:spPr>
          <a:xfrm>
            <a:off x="11604612" y="4820965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E84CD-4EA0-108E-98EA-6755E96BF02A}"/>
              </a:ext>
            </a:extLst>
          </p:cNvPr>
          <p:cNvSpPr/>
          <p:nvPr/>
        </p:nvSpPr>
        <p:spPr>
          <a:xfrm>
            <a:off x="5018542" y="4818591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앉아있는시간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56479-F84D-957F-C068-BD3A82D956AA}"/>
              </a:ext>
            </a:extLst>
          </p:cNvPr>
          <p:cNvSpPr/>
          <p:nvPr/>
        </p:nvSpPr>
        <p:spPr>
          <a:xfrm>
            <a:off x="5977768" y="4818591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/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일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/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25616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8F622-B166-A4EF-F9D7-B7E1119C566A}"/>
              </a:ext>
            </a:extLst>
          </p:cNvPr>
          <p:cNvSpPr txBox="1"/>
          <p:nvPr/>
        </p:nvSpPr>
        <p:spPr>
          <a:xfrm>
            <a:off x="3363106" y="1099368"/>
            <a:ext cx="7194558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선정 피처의 데이터셋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2D063F-839C-FDA0-651A-0BD165973A04}"/>
              </a:ext>
            </a:extLst>
          </p:cNvPr>
          <p:cNvSpPr/>
          <p:nvPr/>
        </p:nvSpPr>
        <p:spPr>
          <a:xfrm>
            <a:off x="1650102" y="1098483"/>
            <a:ext cx="1673589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선정 피처</a:t>
            </a:r>
          </a:p>
        </p:txBody>
      </p:sp>
      <p:sp>
        <p:nvSpPr>
          <p:cNvPr id="26" name="화살표: 왼쪽으로 구부러짐 25">
            <a:extLst>
              <a:ext uri="{FF2B5EF4-FFF2-40B4-BE49-F238E27FC236}">
                <a16:creationId xmlns:a16="http://schemas.microsoft.com/office/drawing/2014/main" id="{D815357C-EA8C-7EC2-CE7B-6D8B2F0BB7C2}"/>
              </a:ext>
            </a:extLst>
          </p:cNvPr>
          <p:cNvSpPr/>
          <p:nvPr/>
        </p:nvSpPr>
        <p:spPr>
          <a:xfrm>
            <a:off x="6218068" y="2168860"/>
            <a:ext cx="237437" cy="761197"/>
          </a:xfrm>
          <a:prstGeom prst="curved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4F10EE2-11CD-7875-4FCD-133A144D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65581"/>
              </p:ext>
            </p:extLst>
          </p:nvPr>
        </p:nvGraphicFramePr>
        <p:xfrm>
          <a:off x="6564052" y="1098483"/>
          <a:ext cx="530765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861450250"/>
                    </a:ext>
                  </a:extLst>
                </a:gridCol>
                <a:gridCol w="1034764">
                  <a:extLst>
                    <a:ext uri="{9D8B030D-6E8A-4147-A177-3AD203B41FA5}">
                      <a16:colId xmlns:a16="http://schemas.microsoft.com/office/drawing/2014/main" val="3970417328"/>
                    </a:ext>
                  </a:extLst>
                </a:gridCol>
                <a:gridCol w="3022169">
                  <a:extLst>
                    <a:ext uri="{9D8B030D-6E8A-4147-A177-3AD203B41FA5}">
                      <a16:colId xmlns:a16="http://schemas.microsoft.com/office/drawing/2014/main" val="1168141659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1830193856"/>
                    </a:ext>
                  </a:extLst>
                </a:gridCol>
              </a:tblGrid>
              <a:tr h="134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No.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데이터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전처리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</a:t>
                      </a:r>
                      <a:endParaRPr lang="en-US" altLang="ko-KR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220577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1: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…17: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제주 명칭 변경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848222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1: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남자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2: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여자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87443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19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세부터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80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세까지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961638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월평균 가구소득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17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만원부터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1,500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만원까지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00700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가구원수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명부터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명까지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608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결혼상태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동거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별거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이혼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미혼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단계로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전처리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’99’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75203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건강인지상태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1:’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매우 좋음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’, 2:’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좋음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 … 5:’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매우 나쁨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‘, ‘9’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2445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활동제한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1. ‘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’, 2. ‘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아니오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’, ‘9’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024417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최종학력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단계와 졸업여부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단계를 이용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- 4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단계로 분류</a:t>
                      </a:r>
                      <a:endParaRPr lang="en-US" altLang="ko-KR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“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서당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”,”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무학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“,“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초졸이하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”, “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중졸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”, “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고졸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“, “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대졸이상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428016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10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졸업여부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24589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11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직업분류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경제상태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비경제활동인구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관리자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전문식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사무종사자 등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11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단계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669788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12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평균 근로시간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‘888’(1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년간 일하지 않음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.)=0, ‘999’(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=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325180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13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체중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증감량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(“3kg~6kg”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을 연속형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(5(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중위값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))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659651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14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음주빈도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(“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회이상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등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을 연속형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연간횟수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으로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91327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15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스트레스 인지정도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대단히 많이 느낌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= 1 ~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거의 느끼지 않음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= 4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515628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16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흡연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일반담배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전자담배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액상형 흡연여부 고려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=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비흡연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40684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17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신체활동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고강도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중강도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고려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9(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= “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아니오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463257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18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신체활동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-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여가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고강도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중강도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고려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9(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= “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아니오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”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1824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19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주일 걷는 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99(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무응답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21970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주일근력운동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149064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21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하루앉아있는시간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+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분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전처리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99(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모름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무응답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) null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97541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22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끼니별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거의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안한다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= 4 (…) 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5~7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= 1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977145"/>
                  </a:ext>
                </a:extLst>
              </a:tr>
              <a:tr h="216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23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끼니별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동반여부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끼니별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빈도가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회미만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은 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‘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아니오</a:t>
                      </a:r>
                      <a:r>
                        <a:rPr lang="en-US" altLang="ko-KR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’</a:t>
                      </a:r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 </a:t>
                      </a:r>
                      <a:r>
                        <a:rPr lang="ko-KR" altLang="en-US" sz="9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전처리</a:t>
                      </a:r>
                      <a:endParaRPr lang="ko-KR" altLang="en-US" sz="9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92336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5387F0F-2E5B-656B-49A0-7C09992E1F4D}"/>
              </a:ext>
            </a:extLst>
          </p:cNvPr>
          <p:cNvSpPr/>
          <p:nvPr/>
        </p:nvSpPr>
        <p:spPr>
          <a:xfrm rot="5400000">
            <a:off x="4733581" y="4622074"/>
            <a:ext cx="3206944" cy="1727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5564EE-A5BD-25B7-1BC5-6940A792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48" y="3039794"/>
            <a:ext cx="4373342" cy="3545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49556-7D79-BF68-2888-10C9508B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348" y="1572281"/>
            <a:ext cx="4363506" cy="135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7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2D063F-839C-FDA0-651A-0BD165973A04}"/>
              </a:ext>
            </a:extLst>
          </p:cNvPr>
          <p:cNvSpPr/>
          <p:nvPr/>
        </p:nvSpPr>
        <p:spPr>
          <a:xfrm>
            <a:off x="1650102" y="1098483"/>
            <a:ext cx="1673589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5ED3A-DBC5-A557-E3D0-634CF9E4F324}"/>
              </a:ext>
            </a:extLst>
          </p:cNvPr>
          <p:cNvSpPr txBox="1"/>
          <p:nvPr/>
        </p:nvSpPr>
        <p:spPr>
          <a:xfrm>
            <a:off x="3363106" y="1099368"/>
            <a:ext cx="5325182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교육수준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학력 및 졸업여부에 따른 우울증 여부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7E7B89-3E83-1AD9-EEEE-5A3DA38A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08" y="1668080"/>
            <a:ext cx="3207531" cy="2830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CE7E00-AF8C-4E0B-6DC8-20051723A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0" y="1668080"/>
            <a:ext cx="3218276" cy="2830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C05308-304E-EDDE-B805-1A5BB7B26F5D}"/>
              </a:ext>
            </a:extLst>
          </p:cNvPr>
          <p:cNvSpPr txBox="1"/>
          <p:nvPr/>
        </p:nvSpPr>
        <p:spPr>
          <a:xfrm>
            <a:off x="1747108" y="4704507"/>
            <a:ext cx="10001520" cy="1647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학력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- 1: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서당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2: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무학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3: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초등학교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… 8: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대학원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99: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졸업여부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1: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졸업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2: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3: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중퇴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4: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재학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8: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학력이 서당 또는 무학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초졸이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가장 유병률이 높고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학력이 높아질수록 낮아지며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졸업여부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(1~4)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수료와 중퇴가 소폭 높음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(</a:t>
            </a:r>
            <a:r>
              <a:rPr lang="ko-KR" altLang="en-US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따라서</a:t>
            </a:r>
            <a:r>
              <a:rPr lang="en-US" altLang="ko-KR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졸업은 재학과 동일하게 보고</a:t>
            </a:r>
            <a:r>
              <a:rPr lang="en-US" altLang="ko-KR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수료는 중퇴와 동일하게 판단</a:t>
            </a:r>
            <a:r>
              <a:rPr lang="en-US" altLang="ko-KR" sz="105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12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서당과 무학은 별도로 구분하고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초등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중등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대학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등은 졸업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재학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중퇴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2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단계 지표로 재가공하여 분리함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재분류된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분류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서당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무학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초졸이하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중졸이하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고졸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대졸이상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분류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08BC9E4-FD7F-2DFF-1B0F-44EEF66F6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097" y="1668080"/>
            <a:ext cx="3207531" cy="2830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C5A52A-4BE4-5779-0CD8-BA57A67FA852}"/>
              </a:ext>
            </a:extLst>
          </p:cNvPr>
          <p:cNvSpPr/>
          <p:nvPr/>
        </p:nvSpPr>
        <p:spPr>
          <a:xfrm>
            <a:off x="2315580" y="2219751"/>
            <a:ext cx="379494" cy="21757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40AE29-3E4A-94A8-F3F3-70634DED3DFF}"/>
              </a:ext>
            </a:extLst>
          </p:cNvPr>
          <p:cNvSpPr/>
          <p:nvPr/>
        </p:nvSpPr>
        <p:spPr>
          <a:xfrm>
            <a:off x="7320136" y="2219751"/>
            <a:ext cx="576064" cy="21757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30B660-8632-340B-7752-10ED60F0C988}"/>
              </a:ext>
            </a:extLst>
          </p:cNvPr>
          <p:cNvSpPr/>
          <p:nvPr/>
        </p:nvSpPr>
        <p:spPr>
          <a:xfrm>
            <a:off x="9732404" y="2219751"/>
            <a:ext cx="576064" cy="21757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9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2D063F-839C-FDA0-651A-0BD165973A04}"/>
              </a:ext>
            </a:extLst>
          </p:cNvPr>
          <p:cNvSpPr/>
          <p:nvPr/>
        </p:nvSpPr>
        <p:spPr>
          <a:xfrm>
            <a:off x="1650102" y="1098483"/>
            <a:ext cx="1673589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5ED3A-DBC5-A557-E3D0-634CF9E4F324}"/>
              </a:ext>
            </a:extLst>
          </p:cNvPr>
          <p:cNvSpPr txBox="1"/>
          <p:nvPr/>
        </p:nvSpPr>
        <p:spPr>
          <a:xfrm>
            <a:off x="3363106" y="1099368"/>
            <a:ext cx="5325182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아침식사 빈도 및 동반여부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05308-304E-EDDE-B805-1A5BB7B26F5D}"/>
              </a:ext>
            </a:extLst>
          </p:cNvPr>
          <p:cNvSpPr txBox="1"/>
          <p:nvPr/>
        </p:nvSpPr>
        <p:spPr>
          <a:xfrm>
            <a:off x="1747108" y="4704507"/>
            <a:ext cx="10001520" cy="1431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아침식사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=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5~7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1,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3~4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2,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1~2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3,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거의 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안한다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0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동반여부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=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1, “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아니오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2, “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빈도가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 이하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: 3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아침식사를 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안할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수록 우울증 빈도가 높아지고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사람과의 식사 동반을 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안할수록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유병비율이 높아짐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동반여부의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값으로 처리할 경우 식사빈도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데이터가 삭제되므로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아니오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점심과 저녁도 동일하게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F68868-75CC-545A-1E98-51A0BDA9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71" y="1585655"/>
            <a:ext cx="5076405" cy="292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E78C5-644B-97F7-7F9E-9187EDF6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08" y="1604708"/>
            <a:ext cx="4500500" cy="289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E40790-539E-38D8-1FED-E83ABCA856B5}"/>
              </a:ext>
            </a:extLst>
          </p:cNvPr>
          <p:cNvSpPr/>
          <p:nvPr/>
        </p:nvSpPr>
        <p:spPr>
          <a:xfrm>
            <a:off x="5195900" y="2219751"/>
            <a:ext cx="1051708" cy="21757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50A671-A89C-D062-3E31-A7262FBD9B62}"/>
              </a:ext>
            </a:extLst>
          </p:cNvPr>
          <p:cNvSpPr/>
          <p:nvPr/>
        </p:nvSpPr>
        <p:spPr>
          <a:xfrm>
            <a:off x="9840416" y="2219751"/>
            <a:ext cx="1584176" cy="21757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1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7D472-AE2D-8690-C305-F084F42EC883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분석대상 데이터셋의 선정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C343EF-3AC4-3701-DB69-EA88B31B9155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2C9E4-ABB6-58E7-08F6-A79DA96FB180}"/>
              </a:ext>
            </a:extLst>
          </p:cNvPr>
          <p:cNvSpPr txBox="1"/>
          <p:nvPr/>
        </p:nvSpPr>
        <p:spPr>
          <a:xfrm>
            <a:off x="1955541" y="1098483"/>
            <a:ext cx="194421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 컬럼 포함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49999B-2D14-9146-1BFD-1717F0350D96}"/>
              </a:ext>
            </a:extLst>
          </p:cNvPr>
          <p:cNvSpPr/>
          <p:nvPr/>
        </p:nvSpPr>
        <p:spPr>
          <a:xfrm>
            <a:off x="1650103" y="278026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5E8B4-0417-171D-DDAB-A09F6CAE7321}"/>
              </a:ext>
            </a:extLst>
          </p:cNvPr>
          <p:cNvSpPr txBox="1"/>
          <p:nvPr/>
        </p:nvSpPr>
        <p:spPr>
          <a:xfrm>
            <a:off x="1955541" y="2780263"/>
            <a:ext cx="4536503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컬럼이라도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값이 존재하는 데이터 삭제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70110F8-71B3-A3B0-42E1-AE0A1B5A1E14}"/>
              </a:ext>
            </a:extLst>
          </p:cNvPr>
          <p:cNvSpPr/>
          <p:nvPr/>
        </p:nvSpPr>
        <p:spPr>
          <a:xfrm rot="5400000">
            <a:off x="5478990" y="4800604"/>
            <a:ext cx="3206944" cy="1727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79A91-1E60-2EBF-0C2B-D29020742306}"/>
              </a:ext>
            </a:extLst>
          </p:cNvPr>
          <p:cNvSpPr txBox="1"/>
          <p:nvPr/>
        </p:nvSpPr>
        <p:spPr>
          <a:xfrm>
            <a:off x="7248128" y="4705377"/>
            <a:ext cx="42484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20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sz="20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분석 데이터 </a:t>
            </a:r>
            <a:r>
              <a:rPr lang="en-US" altLang="ko-KR" sz="20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18,353</a:t>
            </a:r>
            <a:r>
              <a:rPr lang="ko-KR" altLang="en-US" sz="20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건으로 확정</a:t>
            </a:r>
            <a:r>
              <a:rPr lang="en-US" altLang="ko-KR" sz="20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endParaRPr lang="ko-KR" altLang="en-US" sz="2000" b="1" u="sng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BB92B5D-323A-A144-6905-8C2BA41A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11" y="3159662"/>
            <a:ext cx="4596071" cy="3450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305C935-1247-AA0C-9BF6-71084C3B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011" y="1461659"/>
            <a:ext cx="6960704" cy="131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82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A9DB4AB-F96F-072C-5212-D5C88D0B335D}"/>
              </a:ext>
            </a:extLst>
          </p:cNvPr>
          <p:cNvSpPr/>
          <p:nvPr/>
        </p:nvSpPr>
        <p:spPr>
          <a:xfrm>
            <a:off x="5939184" y="1588628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성별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03AFDC4-8AB6-4EEB-12D1-0F9F1804375C}"/>
              </a:ext>
            </a:extLst>
          </p:cNvPr>
          <p:cNvSpPr/>
          <p:nvPr/>
        </p:nvSpPr>
        <p:spPr>
          <a:xfrm>
            <a:off x="2501694" y="1582801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조사연도별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3774BBB-86DF-EFBF-68E4-463D3E542BF3}"/>
              </a:ext>
            </a:extLst>
          </p:cNvPr>
          <p:cNvSpPr/>
          <p:nvPr/>
        </p:nvSpPr>
        <p:spPr>
          <a:xfrm>
            <a:off x="9390762" y="1588628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연령대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6C1D5-22DF-074C-F42D-13168836D44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분석대상 데이터셋의 선정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A61E2E-0C96-6575-4C01-32449D09659F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80FF84-39BC-2217-F71D-69433BBE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02" y="2034379"/>
            <a:ext cx="3278101" cy="25366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F9BE49-9740-1910-93B7-48B235F8667B}"/>
              </a:ext>
            </a:extLst>
          </p:cNvPr>
          <p:cNvGrpSpPr/>
          <p:nvPr/>
        </p:nvGrpSpPr>
        <p:grpSpPr>
          <a:xfrm>
            <a:off x="1686402" y="4704508"/>
            <a:ext cx="3278101" cy="1607746"/>
            <a:chOff x="1686402" y="4704507"/>
            <a:chExt cx="3687819" cy="17488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B9874E-2F88-C92E-A19D-3AF0EEEA15FE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068EFE-F512-50CF-B94C-E7CEC37E4CB9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10787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2022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년 데이터는 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활동제한 여부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에 대한 조사가 이루어지지 않았음에 따라 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null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처리되어 제외되었음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</a:p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연도별 고르게 분포되어 있음을 확인할 수 있음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9280010-9A3E-9EFC-4619-F3F2AAC8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023" y="2045372"/>
            <a:ext cx="3270240" cy="25256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A3AA82-1962-CDEF-C2EE-D037F5AB0331}"/>
              </a:ext>
            </a:extLst>
          </p:cNvPr>
          <p:cNvGrpSpPr/>
          <p:nvPr/>
        </p:nvGrpSpPr>
        <p:grpSpPr>
          <a:xfrm>
            <a:off x="5123892" y="4704508"/>
            <a:ext cx="3278101" cy="1607746"/>
            <a:chOff x="1686402" y="4704507"/>
            <a:chExt cx="3687819" cy="17488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46B36D-2865-9E46-A984-102F16B93D49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443192-AF35-B2CA-CD33-7058C8E95A30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1473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남자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(1)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보다 여자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(2)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의 비중이 더 높음</a:t>
              </a:r>
              <a:endPara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데이터 전처리에 따른 오류가 아닌 조사연도별 대상성별이 여성이 더 높은 것으로 확인하였음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</a:p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662C3EA-0005-93AC-E054-4DAA80ADE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324" y="2036774"/>
            <a:ext cx="3272247" cy="25256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FF440A-6A62-33BE-CC3B-89C46001D75D}"/>
              </a:ext>
            </a:extLst>
          </p:cNvPr>
          <p:cNvGrpSpPr/>
          <p:nvPr/>
        </p:nvGrpSpPr>
        <p:grpSpPr>
          <a:xfrm>
            <a:off x="8575470" y="4704508"/>
            <a:ext cx="3278101" cy="1607746"/>
            <a:chOff x="1686402" y="4704507"/>
            <a:chExt cx="3687819" cy="174882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237403C-EAAA-C261-59B4-434ADE828759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B1B9DC-03A7-ECF2-B75C-BA996B6FBD05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1431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10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대와 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80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대의 비중이 낮음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</a:p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80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대의 경우 애초 조사 인구비중이 낮은 원인이 있으며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10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대의 경우 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PHQ-9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검사 대상이 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19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세이상으로 한정되어 있어 분석대상에서 제외되었음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837B27-A0B3-6E54-25AC-A2076E22B80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분석대상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18,530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건의 데이터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분포는 다음과 같음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11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A9DB4AB-F96F-072C-5212-D5C88D0B335D}"/>
              </a:ext>
            </a:extLst>
          </p:cNvPr>
          <p:cNvSpPr/>
          <p:nvPr/>
        </p:nvSpPr>
        <p:spPr>
          <a:xfrm>
            <a:off x="5939184" y="1588628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결혼유형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03AFDC4-8AB6-4EEB-12D1-0F9F1804375C}"/>
              </a:ext>
            </a:extLst>
          </p:cNvPr>
          <p:cNvSpPr/>
          <p:nvPr/>
        </p:nvSpPr>
        <p:spPr>
          <a:xfrm>
            <a:off x="2501694" y="1582801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교육수준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3774BBB-86DF-EFBF-68E4-463D3E542BF3}"/>
              </a:ext>
            </a:extLst>
          </p:cNvPr>
          <p:cNvSpPr/>
          <p:nvPr/>
        </p:nvSpPr>
        <p:spPr>
          <a:xfrm>
            <a:off x="9390762" y="1588628"/>
            <a:ext cx="1647516" cy="31878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ko-KR" altLang="en-US" b="1" u="sng" spc="-30" dirty="0">
                <a:ln>
                  <a:solidFill>
                    <a:srgbClr val="2C4F66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직업분류</a:t>
            </a:r>
            <a:endParaRPr lang="en-US" altLang="ko-KR" b="1" u="sng" spc="-30" dirty="0">
              <a:ln>
                <a:solidFill>
                  <a:srgbClr val="2C4F66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6C1D5-22DF-074C-F42D-13168836D44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분포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분석대상 데이터셋의 선정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A61E2E-0C96-6575-4C01-32449D09659F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6E9D7-ABFF-58B7-F300-1550723D2D4F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분석대상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18,530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건의 데이터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분포는 다음과 같음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F9BE49-9740-1910-93B7-48B235F8667B}"/>
              </a:ext>
            </a:extLst>
          </p:cNvPr>
          <p:cNvGrpSpPr/>
          <p:nvPr/>
        </p:nvGrpSpPr>
        <p:grpSpPr>
          <a:xfrm>
            <a:off x="1686402" y="4704508"/>
            <a:ext cx="3278101" cy="1607746"/>
            <a:chOff x="1686402" y="4704507"/>
            <a:chExt cx="3687819" cy="17488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B9874E-2F88-C92E-A19D-3AF0EEEA15FE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068EFE-F512-50CF-B94C-E7CEC37E4CB9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873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서당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무학의 비중은 낮으며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학력이 증가할수록 분석데이터양이 증가하고 있음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A3AA82-1962-CDEF-C2EE-D037F5AB0331}"/>
              </a:ext>
            </a:extLst>
          </p:cNvPr>
          <p:cNvGrpSpPr/>
          <p:nvPr/>
        </p:nvGrpSpPr>
        <p:grpSpPr>
          <a:xfrm>
            <a:off x="5123892" y="4704508"/>
            <a:ext cx="3278101" cy="1607746"/>
            <a:chOff x="1686402" y="4704507"/>
            <a:chExt cx="3687819" cy="17488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46B36D-2865-9E46-A984-102F16B93D49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443192-AF35-B2CA-CD33-7058C8E95A30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873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유배우자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동거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가 가장 높은 비중을 차지하고 있고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그 다음으로 미혼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사별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이혼 순으로 비중이 낮아지고 있음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FF440A-6A62-33BE-CC3B-89C46001D75D}"/>
              </a:ext>
            </a:extLst>
          </p:cNvPr>
          <p:cNvGrpSpPr/>
          <p:nvPr/>
        </p:nvGrpSpPr>
        <p:grpSpPr>
          <a:xfrm>
            <a:off x="8575470" y="4704508"/>
            <a:ext cx="3278101" cy="1607746"/>
            <a:chOff x="1686402" y="4704507"/>
            <a:chExt cx="3687819" cy="174882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237403C-EAAA-C261-59B4-434ADE828759}"/>
                </a:ext>
              </a:extLst>
            </p:cNvPr>
            <p:cNvSpPr/>
            <p:nvPr/>
          </p:nvSpPr>
          <p:spPr>
            <a:xfrm>
              <a:off x="1686402" y="4704507"/>
              <a:ext cx="3687819" cy="1748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B1B9DC-03A7-ECF2-B75C-BA996B6FBD05}"/>
                </a:ext>
              </a:extLst>
            </p:cNvPr>
            <p:cNvSpPr txBox="1"/>
            <p:nvPr/>
          </p:nvSpPr>
          <p:spPr>
            <a:xfrm>
              <a:off x="1686402" y="4768675"/>
              <a:ext cx="3687819" cy="358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marR="0" lvl="0" indent="-182563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비경제활동인구 비중이 높음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(</a:t>
              </a:r>
              <a:r>
                <a:rPr lang="ko-KR" altLang="en-US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학생 등 포함</a:t>
              </a:r>
              <a:r>
                <a:rPr lang="en-US" altLang="ko-KR" sz="1400" b="1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)</a:t>
              </a:r>
              <a:endPara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C2BBBC1-579D-50CC-9F24-45A063B5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02" y="2034378"/>
            <a:ext cx="3278101" cy="2534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D6F9AD-D8DC-B3D4-057E-A5BA1127B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12" y="2048456"/>
            <a:ext cx="3257781" cy="2514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3EFD93D-517B-3AA9-F391-76A5936EB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08" y="2030912"/>
            <a:ext cx="3277265" cy="2531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87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연속형 컬럼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Min-Max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스케일링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88150-E7AA-CDA2-021B-01914C85E0E3}"/>
              </a:ext>
            </a:extLst>
          </p:cNvPr>
          <p:cNvSpPr txBox="1"/>
          <p:nvPr/>
        </p:nvSpPr>
        <p:spPr>
          <a:xfrm>
            <a:off x="1966363" y="4676531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범주형 컬럼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원핫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인코딩 적용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다중공선성을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제거하기 위해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첫번째 컬럼은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drop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667BADA-FDFD-0D2B-5EC8-7781053C4DB6}"/>
              </a:ext>
            </a:extLst>
          </p:cNvPr>
          <p:cNvSpPr/>
          <p:nvPr/>
        </p:nvSpPr>
        <p:spPr>
          <a:xfrm rot="5400000">
            <a:off x="5206540" y="2935587"/>
            <a:ext cx="3024703" cy="1943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CA9294-C99A-25C8-B6FC-E376D2C6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1" y="1625664"/>
            <a:ext cx="4616223" cy="2832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23C4F3-51C8-C24C-C34E-1ADA5EF1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29" y="1625148"/>
            <a:ext cx="4494058" cy="2832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6BF4F97-028B-FA4F-6284-3620D7895165}"/>
              </a:ext>
            </a:extLst>
          </p:cNvPr>
          <p:cNvSpPr/>
          <p:nvPr/>
        </p:nvSpPr>
        <p:spPr>
          <a:xfrm>
            <a:off x="1650103" y="4677021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FC6DD0-2B7F-2BE0-AEC5-6BCE4D95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531" y="5085183"/>
            <a:ext cx="6948773" cy="1440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936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2AB4802E-B538-63A5-23A5-06633DB3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30" y="4327427"/>
            <a:ext cx="4708359" cy="241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3DC0DC-2795-8D1C-E27F-A73D2BF32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48" y="3360229"/>
            <a:ext cx="4707219" cy="90697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135436A-39C9-2B85-E874-DD096DB82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37" y="4310319"/>
            <a:ext cx="4716374" cy="243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0BB71AD-AA4B-63FE-CCA0-C7508ACDC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103" y="3360229"/>
            <a:ext cx="4691464" cy="955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Train, Test set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나누기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Test_size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= 0.2, </a:t>
            </a:r>
            <a:r>
              <a:rPr lang="en-US" altLang="ko-KR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random_state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= 42)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26FD27-84E3-8B63-1701-61A2A5FBE77B}"/>
              </a:ext>
            </a:extLst>
          </p:cNvPr>
          <p:cNvSpPr/>
          <p:nvPr/>
        </p:nvSpPr>
        <p:spPr>
          <a:xfrm>
            <a:off x="1650103" y="2492896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562F2-2016-7994-7154-BA3257E4B1A1}"/>
              </a:ext>
            </a:extLst>
          </p:cNvPr>
          <p:cNvSpPr txBox="1"/>
          <p:nvPr/>
        </p:nvSpPr>
        <p:spPr>
          <a:xfrm>
            <a:off x="1955541" y="2492896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Smote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적용 전후 로지스틱 회귀 모델 테스트  ▶ 두 결과의 값이 유사하므로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Smote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미적용한 데이터로 분석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!!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0A7D87E-CB04-B2C5-AF4C-A410358504AC}"/>
              </a:ext>
            </a:extLst>
          </p:cNvPr>
          <p:cNvCxnSpPr>
            <a:cxnSpLocks/>
          </p:cNvCxnSpPr>
          <p:nvPr/>
        </p:nvCxnSpPr>
        <p:spPr>
          <a:xfrm>
            <a:off x="6420036" y="2960948"/>
            <a:ext cx="0" cy="36004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4630AA-8685-E8AF-5BBD-811C29D40B03}"/>
              </a:ext>
            </a:extLst>
          </p:cNvPr>
          <p:cNvSpPr txBox="1"/>
          <p:nvPr/>
        </p:nvSpPr>
        <p:spPr>
          <a:xfrm>
            <a:off x="1646629" y="2985340"/>
            <a:ext cx="4722087" cy="314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Smote </a:t>
            </a:r>
            <a:r>
              <a:rPr lang="ko-KR" altLang="en-US" sz="1400" b="1" kern="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적용전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로지스틱 회귀</a:t>
            </a:r>
            <a:endParaRPr lang="en-US" altLang="ko-KR" sz="1400" b="1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4297F76-D662-C012-C761-3243E1EA48A7}"/>
              </a:ext>
            </a:extLst>
          </p:cNvPr>
          <p:cNvSpPr/>
          <p:nvPr/>
        </p:nvSpPr>
        <p:spPr>
          <a:xfrm rot="5400000">
            <a:off x="4743227" y="1815152"/>
            <a:ext cx="857370" cy="1943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90EBBD-D946-D972-02D1-2F829F48C899}"/>
              </a:ext>
            </a:extLst>
          </p:cNvPr>
          <p:cNvSpPr/>
          <p:nvPr/>
        </p:nvSpPr>
        <p:spPr>
          <a:xfrm>
            <a:off x="1644316" y="3866208"/>
            <a:ext cx="4708358" cy="44911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1A8175-12B3-845B-D4CD-938579AF3404}"/>
              </a:ext>
            </a:extLst>
          </p:cNvPr>
          <p:cNvSpPr txBox="1"/>
          <p:nvPr/>
        </p:nvSpPr>
        <p:spPr>
          <a:xfrm>
            <a:off x="6498505" y="2985340"/>
            <a:ext cx="4722087" cy="314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Smote </a:t>
            </a:r>
            <a:r>
              <a:rPr lang="ko-KR" altLang="en-US" sz="1400" b="1" kern="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적용후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로지스틱 회귀</a:t>
            </a:r>
            <a:endParaRPr lang="en-US" altLang="ko-KR" sz="1400" b="1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8606D4-83C7-80CE-3B2C-134B2B94441F}"/>
              </a:ext>
            </a:extLst>
          </p:cNvPr>
          <p:cNvSpPr/>
          <p:nvPr/>
        </p:nvSpPr>
        <p:spPr>
          <a:xfrm>
            <a:off x="6517153" y="3866208"/>
            <a:ext cx="4708358" cy="44911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814736C-78EE-1866-AC2D-76B45B0D5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333" y="1471226"/>
            <a:ext cx="1991003" cy="8668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285AAB3-CF20-87E4-6B98-4D1173CD4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841" y="1460037"/>
            <a:ext cx="4197606" cy="9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0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Feature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중요성 및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제외하는 피처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컬럼 선택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8CBE8B-84E6-D79A-3DE9-16F37E1F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21800"/>
              </p:ext>
            </p:extLst>
          </p:nvPr>
        </p:nvGraphicFramePr>
        <p:xfrm>
          <a:off x="2027548" y="1482786"/>
          <a:ext cx="6156684" cy="5220532"/>
        </p:xfrm>
        <a:graphic>
          <a:graphicData uri="http://schemas.openxmlformats.org/drawingml/2006/table">
            <a:tbl>
              <a:tblPr/>
              <a:tblGrid>
                <a:gridCol w="2462426">
                  <a:extLst>
                    <a:ext uri="{9D8B030D-6E8A-4147-A177-3AD203B41FA5}">
                      <a16:colId xmlns:a16="http://schemas.microsoft.com/office/drawing/2014/main" val="1161365486"/>
                    </a:ext>
                  </a:extLst>
                </a:gridCol>
                <a:gridCol w="813938">
                  <a:extLst>
                    <a:ext uri="{9D8B030D-6E8A-4147-A177-3AD203B41FA5}">
                      <a16:colId xmlns:a16="http://schemas.microsoft.com/office/drawing/2014/main" val="32587996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300125725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854652101"/>
                    </a:ext>
                  </a:extLst>
                </a:gridCol>
              </a:tblGrid>
              <a:tr h="1643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Feature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22757" marR="22757" marT="11378" marB="113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Importance</a:t>
                      </a:r>
                    </a:p>
                  </a:txBody>
                  <a:tcPr marL="22757" marR="22757" marT="11378" marB="11378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Feature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22757" marR="22757" marT="11378" marB="11378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Importance</a:t>
                      </a:r>
                    </a:p>
                  </a:txBody>
                  <a:tcPr marL="22757" marR="22757" marT="11378" marB="11378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70336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평소 스트레스 인지 정도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3.514771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 동안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 동안 점심식사 빈도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0.207729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3724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주관적 건강인지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2.771228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전남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0.197552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57530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활동제한 여부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0.829899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기계조작 등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0.175122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742471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업무상 신체활동 여부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0.639658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 분류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초졸이하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0.171373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88974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성별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0.600701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비경제활동인구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0.166682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33307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월평균 가구총소득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0.596226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전북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0.144985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92080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결혼유형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이혼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0.587621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여가 신체활동 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0.138099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239058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군인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0.521374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 분류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대졸이상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0.136672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235844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하루 앉아서 보내는 시간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0.509566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대전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0.135025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674866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결혼유형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미혼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0.493939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단순노무종사자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0.131178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129698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충남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0.440383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울산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0.127874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091984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결혼유형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별거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0.421282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주일간 걷기 일수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0.123323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066116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세종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0.393335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농림어업숙련종사자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0.123318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08841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기능원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등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0.357816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전문직 등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0.122914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217417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광주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0.338479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결혼유형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사별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0.121714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794684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최근 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 동안 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 동안 아침식사 빈도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0.338047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년간 체중 증감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0.097835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94500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최근 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b="1" kern="1200" dirty="0" err="1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년동안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 동안 저녁식사 빈도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0.319821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인천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0.091167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637849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주당 평균 근로시간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0.315955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0.090280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06877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충북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0.311847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저녁식사 시 동반 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0.089427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79423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 분류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무학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0.301271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서울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0.084334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78863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년간 음주 횟수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0.297345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서비스종사자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0.048007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07758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대구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0.267084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아침식사 시 동반 여부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0.042816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491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부산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0.265349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 분류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중졸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0.026923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709020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경남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0.259119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주일간 근력운동 일수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0.025337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437700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흡연여부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_2.0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0.258388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판매종사자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0.012438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868596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나이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0.235837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경북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0.009079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434022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 err="1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시군구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제주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0.228807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직업유형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사무종사자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0.006432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08492"/>
                  </a:ext>
                </a:extLst>
              </a:tr>
              <a:tr h="1738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교육수준 분류</a:t>
                      </a:r>
                      <a:r>
                        <a:rPr lang="en-US" altLang="ko-KR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00206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서당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0.226443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가구원수</a:t>
                      </a:r>
                    </a:p>
                  </a:txBody>
                  <a:tcPr marL="16801" marR="16801" marT="8400" marB="84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0.005758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43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점심식사 시 동반 여부</a:t>
                      </a:r>
                      <a:r>
                        <a:rPr lang="en-US" altLang="ko-KR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_</a:t>
                      </a:r>
                      <a:r>
                        <a:rPr lang="ko-KR" altLang="en-US" sz="1000" b="1" kern="1200" dirty="0">
                          <a:solidFill>
                            <a:srgbClr val="C00000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예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0.224787</a:t>
                      </a: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6801" marR="16801" marT="8400" marB="84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9725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624E6F-6EDE-C28F-9D86-FA4AB649A427}"/>
              </a:ext>
            </a:extLst>
          </p:cNvPr>
          <p:cNvSpPr/>
          <p:nvPr/>
        </p:nvSpPr>
        <p:spPr>
          <a:xfrm>
            <a:off x="8256240" y="1482786"/>
            <a:ext cx="3708412" cy="17881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E08B18-F46E-9A7B-41D1-C15A96F107CE}"/>
              </a:ext>
            </a:extLst>
          </p:cNvPr>
          <p:cNvSpPr/>
          <p:nvPr/>
        </p:nvSpPr>
        <p:spPr>
          <a:xfrm>
            <a:off x="8256240" y="1556792"/>
            <a:ext cx="2098991" cy="31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79806" defTabSz="1036747">
              <a:spcBef>
                <a:spcPct val="0"/>
              </a:spcBef>
              <a:buClr>
                <a:srgbClr val="003399"/>
              </a:buClr>
              <a:buSzPct val="80000"/>
              <a:defRPr/>
            </a:pPr>
            <a:r>
              <a:rPr lang="ko-KR" altLang="en-US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World돋움체 Bold"/>
                <a:ea typeface="KoPubWorld돋움체 Bold"/>
                <a:cs typeface="KoPubWorld돋움체 Bold"/>
              </a:rPr>
              <a:t>이건 꼭 해야 해</a:t>
            </a:r>
            <a:r>
              <a:rPr lang="en-US" altLang="ko-KR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World돋움체 Bold"/>
                <a:ea typeface="KoPubWorld돋움체 Bold"/>
                <a:cs typeface="KoPubWorld돋움체 Bold"/>
              </a:rPr>
              <a:t>!</a:t>
            </a:r>
            <a:endParaRPr lang="ko-KR" altLang="en-US" sz="1600" spc="-7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3D3D8D-9161-7955-D75F-AC528B25D32F}"/>
              </a:ext>
            </a:extLst>
          </p:cNvPr>
          <p:cNvCxnSpPr>
            <a:cxnSpLocks/>
          </p:cNvCxnSpPr>
          <p:nvPr/>
        </p:nvCxnSpPr>
        <p:spPr>
          <a:xfrm>
            <a:off x="8328248" y="1816841"/>
            <a:ext cx="12961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96E038-A76E-EDDA-6B71-9AA911605DCC}"/>
              </a:ext>
            </a:extLst>
          </p:cNvPr>
          <p:cNvSpPr txBox="1"/>
          <p:nvPr/>
        </p:nvSpPr>
        <p:spPr>
          <a:xfrm>
            <a:off x="8328248" y="1885985"/>
            <a:ext cx="1836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성별</a:t>
            </a: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, 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나이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월평균 가구총소득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평소 스트레스 인지 정도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주관적 건강인지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활동제한 여부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주당 평균 근로시간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하루 앉아서 보내는 시간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9072F-1994-5C10-DB6F-CFBE5C8D3B8A}"/>
              </a:ext>
            </a:extLst>
          </p:cNvPr>
          <p:cNvSpPr txBox="1"/>
          <p:nvPr/>
        </p:nvSpPr>
        <p:spPr>
          <a:xfrm>
            <a:off x="10164452" y="1885985"/>
            <a:ext cx="1836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업무상 신체활동 여부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아침식사 빈도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저녁식사 빈도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년간 음주 횟수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흡연여부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점심시간 시 동반 여부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2B51CE-779B-BCFA-0488-A215A9AF98A6}"/>
              </a:ext>
            </a:extLst>
          </p:cNvPr>
          <p:cNvSpPr/>
          <p:nvPr/>
        </p:nvSpPr>
        <p:spPr>
          <a:xfrm>
            <a:off x="8256240" y="3353302"/>
            <a:ext cx="3708412" cy="1234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99DC27-F0D8-B586-09F3-F6C352324C94}"/>
              </a:ext>
            </a:extLst>
          </p:cNvPr>
          <p:cNvSpPr/>
          <p:nvPr/>
        </p:nvSpPr>
        <p:spPr>
          <a:xfrm>
            <a:off x="8256240" y="3427308"/>
            <a:ext cx="2098991" cy="31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79806" defTabSz="1036747">
              <a:spcBef>
                <a:spcPct val="0"/>
              </a:spcBef>
              <a:buClr>
                <a:srgbClr val="003399"/>
              </a:buClr>
              <a:buSzPct val="80000"/>
              <a:defRPr/>
            </a:pPr>
            <a:r>
              <a:rPr lang="ko-KR" altLang="en-US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/>
                <a:ea typeface="KoPubWorld돋움체 Bold"/>
                <a:cs typeface="KoPubWorld돋움체 Bold"/>
              </a:rPr>
              <a:t>좀 더 분석해보자</a:t>
            </a:r>
            <a:r>
              <a:rPr lang="en-US" altLang="ko-KR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/>
                <a:ea typeface="KoPubWorld돋움체 Bold"/>
                <a:cs typeface="KoPubWorld돋움체 Bold"/>
              </a:rPr>
              <a:t>!</a:t>
            </a:r>
            <a:endParaRPr lang="ko-KR" altLang="en-US" sz="1600" spc="-7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DCAC6E-9343-B649-7774-A1F9D3A74B2D}"/>
              </a:ext>
            </a:extLst>
          </p:cNvPr>
          <p:cNvCxnSpPr>
            <a:cxnSpLocks/>
          </p:cNvCxnSpPr>
          <p:nvPr/>
        </p:nvCxnSpPr>
        <p:spPr>
          <a:xfrm>
            <a:off x="8328248" y="3687357"/>
            <a:ext cx="136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B91E7-ECC6-7D30-C42D-642FE3359937}"/>
              </a:ext>
            </a:extLst>
          </p:cNvPr>
          <p:cNvSpPr txBox="1"/>
          <p:nvPr/>
        </p:nvSpPr>
        <p:spPr>
          <a:xfrm>
            <a:off x="8328248" y="3756501"/>
            <a:ext cx="183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결혼유형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직업유형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시군구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교육수준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503E8C-26A9-52F9-720B-8D26C571F9EF}"/>
              </a:ext>
            </a:extLst>
          </p:cNvPr>
          <p:cNvSpPr/>
          <p:nvPr/>
        </p:nvSpPr>
        <p:spPr>
          <a:xfrm>
            <a:off x="8256240" y="4661504"/>
            <a:ext cx="3708412" cy="1234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15BCF7-B459-0E75-677A-C19FEAFCD685}"/>
              </a:ext>
            </a:extLst>
          </p:cNvPr>
          <p:cNvSpPr/>
          <p:nvPr/>
        </p:nvSpPr>
        <p:spPr>
          <a:xfrm>
            <a:off x="8256240" y="4735510"/>
            <a:ext cx="2098991" cy="31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79806" defTabSz="1036747">
              <a:spcBef>
                <a:spcPct val="0"/>
              </a:spcBef>
              <a:buClr>
                <a:srgbClr val="003399"/>
              </a:buClr>
              <a:buSzPct val="80000"/>
              <a:defRPr/>
            </a:pPr>
            <a:r>
              <a:rPr lang="ko-KR" altLang="en-US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이건 제외해야 해</a:t>
            </a:r>
            <a:r>
              <a:rPr lang="en-US" altLang="ko-KR" sz="1600" spc="-7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!</a:t>
            </a:r>
            <a:endParaRPr lang="ko-KR" altLang="en-US" sz="1600" spc="-7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6CD-8EEA-3A33-6BBE-14716E0440B8}"/>
              </a:ext>
            </a:extLst>
          </p:cNvPr>
          <p:cNvCxnSpPr>
            <a:cxnSpLocks/>
          </p:cNvCxnSpPr>
          <p:nvPr/>
        </p:nvCxnSpPr>
        <p:spPr>
          <a:xfrm>
            <a:off x="8328248" y="4995559"/>
            <a:ext cx="136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687993-FF7B-0E00-857E-B75D1B518F28}"/>
              </a:ext>
            </a:extLst>
          </p:cNvPr>
          <p:cNvSpPr txBox="1"/>
          <p:nvPr/>
        </p:nvSpPr>
        <p:spPr>
          <a:xfrm>
            <a:off x="8328248" y="5064703"/>
            <a:ext cx="2484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우측 컬럼 전부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>
              <a:defRPr/>
            </a:pP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   </a:t>
            </a:r>
            <a:r>
              <a:rPr lang="en-US" altLang="ko-KR" sz="1200" b="1" u="sng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(</a:t>
            </a:r>
            <a:r>
              <a:rPr lang="ko-KR" altLang="en-US" sz="1200" b="1" u="sng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좀 더 분석이 필요한 항목은 제외</a:t>
            </a:r>
            <a:r>
              <a:rPr lang="en-US" altLang="ko-KR" sz="1200" b="1" u="sng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ED1A32-15F0-58F5-5ED2-E9A66D9BAF8F}"/>
              </a:ext>
            </a:extLst>
          </p:cNvPr>
          <p:cNvSpPr txBox="1"/>
          <p:nvPr/>
        </p:nvSpPr>
        <p:spPr>
          <a:xfrm>
            <a:off x="10164452" y="3756501"/>
            <a:ext cx="183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altLang="ko-KR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년간 체중 증감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가구원수</a:t>
            </a:r>
            <a:endParaRPr lang="en-US" altLang="ko-KR" sz="12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8A297-20B1-48D2-0F62-C16A50FDF6CC}"/>
              </a:ext>
            </a:extLst>
          </p:cNvPr>
          <p:cNvSpPr/>
          <p:nvPr/>
        </p:nvSpPr>
        <p:spPr>
          <a:xfrm>
            <a:off x="2013284" y="1642235"/>
            <a:ext cx="3280611" cy="371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88E1B0-3C48-21C3-A73D-123A22EDCF65}"/>
              </a:ext>
            </a:extLst>
          </p:cNvPr>
          <p:cNvSpPr/>
          <p:nvPr/>
        </p:nvSpPr>
        <p:spPr>
          <a:xfrm>
            <a:off x="1650102" y="1108008"/>
            <a:ext cx="1797649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 선정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5C97E-0171-1AD2-BDEE-384A2BCBAB6A}"/>
              </a:ext>
            </a:extLst>
          </p:cNvPr>
          <p:cNvSpPr txBox="1"/>
          <p:nvPr/>
        </p:nvSpPr>
        <p:spPr>
          <a:xfrm>
            <a:off x="1808862" y="1525036"/>
            <a:ext cx="10083782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우울증은 전 세계적으로 </a:t>
            </a:r>
            <a:r>
              <a:rPr lang="ko-KR" altLang="en-US" sz="14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흔한 정신 건강 문제 중 하나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개인의 삶의 질을 크게 저하시키며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비용도 크게 증가 시킴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또한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우울증은 현대인의 가장 흔한 정신 질환 중 하나로 우울증 환자의 자살 위험이 일반인에 비해 월등히 높음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년에 발표된 한국인의 </a:t>
            </a:r>
            <a:r>
              <a:rPr lang="ko-KR" altLang="en-US" sz="14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우울감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∙ 우울증 유병률은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36.8%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OECD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국가 중 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위로 심각한 수준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질병 중 </a:t>
            </a:r>
            <a:r>
              <a:rPr lang="ko-KR" altLang="en-US" sz="14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신체적 변화가 외관상 예측하기 어려워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제때 치료를 받는 비율이 낮고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치료받지 않은 우울증은 장기적으로 더 악화되어 자신도 모르게 일상 기능이 저하되며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사회적 고립 등의 문제가 발생되며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신체적 건강악화는 물론 자살이라는 극단적인 상황으로 몰리게 됨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우선 한국인의 우울증에 미치는 영향을 분석하고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자가진단을 통해 자신의 우울증 여부를 진단하는 것은 중요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76B611-9654-E327-317C-E45C9CF1611C}"/>
              </a:ext>
            </a:extLst>
          </p:cNvPr>
          <p:cNvGrpSpPr/>
          <p:nvPr/>
        </p:nvGrpSpPr>
        <p:grpSpPr>
          <a:xfrm>
            <a:off x="1808861" y="3528048"/>
            <a:ext cx="5251799" cy="2673260"/>
            <a:chOff x="1919536" y="3528048"/>
            <a:chExt cx="5734428" cy="29189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A61329-34E0-9A1D-999A-AE72785A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536" y="3528048"/>
              <a:ext cx="5734428" cy="2918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72398C-9E34-1D3F-C8F7-CE97FCC7C85A}"/>
                </a:ext>
              </a:extLst>
            </p:cNvPr>
            <p:cNvSpPr/>
            <p:nvPr/>
          </p:nvSpPr>
          <p:spPr>
            <a:xfrm>
              <a:off x="5449943" y="4519603"/>
              <a:ext cx="394029" cy="19273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9D1BC32-C207-F073-474C-45E710DAA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844492"/>
              </p:ext>
            </p:extLst>
          </p:nvPr>
        </p:nvGraphicFramePr>
        <p:xfrm>
          <a:off x="7716180" y="3405470"/>
          <a:ext cx="3893147" cy="2781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B8E3FF7-6916-30F2-1F2C-2FC9A12785AB}"/>
              </a:ext>
            </a:extLst>
          </p:cNvPr>
          <p:cNvSpPr txBox="1"/>
          <p:nvPr/>
        </p:nvSpPr>
        <p:spPr>
          <a:xfrm>
            <a:off x="2495600" y="6309389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- 2020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OECD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국가별 우울증 유병률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B19E2-21B6-6FD9-0E3D-06B39B0A43C7}"/>
              </a:ext>
            </a:extLst>
          </p:cNvPr>
          <p:cNvSpPr txBox="1"/>
          <p:nvPr/>
        </p:nvSpPr>
        <p:spPr>
          <a:xfrm>
            <a:off x="7898818" y="6309389"/>
            <a:ext cx="348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우울감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해소 방식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(2021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Kosis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E4647-B24D-7210-BBF7-0567EB52375C}"/>
              </a:ext>
            </a:extLst>
          </p:cNvPr>
          <p:cNvSpPr txBox="1"/>
          <p:nvPr/>
        </p:nvSpPr>
        <p:spPr>
          <a:xfrm>
            <a:off x="10164452" y="4411185"/>
            <a:ext cx="17281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친구나 가족과 대화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6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42%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71202-48EE-4C5B-622D-2BC85B2248FC}"/>
              </a:ext>
            </a:extLst>
          </p:cNvPr>
          <p:cNvSpPr txBox="1"/>
          <p:nvPr/>
        </p:nvSpPr>
        <p:spPr>
          <a:xfrm>
            <a:off x="7836925" y="5342473"/>
            <a:ext cx="159870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혼자서 참는다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6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32.7%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CD4F33-E5B5-C0A5-221B-2EF820DA2B9C}"/>
              </a:ext>
            </a:extLst>
          </p:cNvPr>
          <p:cNvSpPr txBox="1"/>
          <p:nvPr/>
        </p:nvSpPr>
        <p:spPr>
          <a:xfrm>
            <a:off x="7248128" y="4050345"/>
            <a:ext cx="17281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술을 마신다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.(</a:t>
            </a:r>
            <a:r>
              <a:rPr lang="en-US" altLang="ko-KR" sz="16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17.2%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F811F-735C-23E8-1AF6-E5E0B267D1D0}"/>
              </a:ext>
            </a:extLst>
          </p:cNvPr>
          <p:cNvSpPr txBox="1"/>
          <p:nvPr/>
        </p:nvSpPr>
        <p:spPr>
          <a:xfrm>
            <a:off x="9442015" y="3358771"/>
            <a:ext cx="17281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6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6.1%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D8019-F2F0-CEBD-7310-7B22AAAD9F35}"/>
              </a:ext>
            </a:extLst>
          </p:cNvPr>
          <p:cNvSpPr txBox="1"/>
          <p:nvPr/>
        </p:nvSpPr>
        <p:spPr>
          <a:xfrm>
            <a:off x="7479797" y="3429000"/>
            <a:ext cx="172819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u="sng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치료∙상담</a:t>
            </a:r>
            <a:r>
              <a:rPr lang="en-US" altLang="ko-KR" sz="1600" b="1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(2%</a:t>
            </a:r>
            <a:r>
              <a:rPr lang="en-US" altLang="ko-KR" sz="1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6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필수 컬럼만 넣었을 때의 성능 확인 ▶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Learning Curve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개선되었으나 성능은 비슷함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CB78FE-7861-5D28-C01B-A0D8864B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58" y="1916832"/>
            <a:ext cx="4403133" cy="1302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E469610-2928-A767-0E8A-F73D7CFE0D0A}"/>
              </a:ext>
            </a:extLst>
          </p:cNvPr>
          <p:cNvSpPr/>
          <p:nvPr/>
        </p:nvSpPr>
        <p:spPr>
          <a:xfrm rot="5400000">
            <a:off x="5917381" y="2543362"/>
            <a:ext cx="1081237" cy="1080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8CD30-4372-C645-EFC7-904CAD3EDDA2}"/>
              </a:ext>
            </a:extLst>
          </p:cNvPr>
          <p:cNvSpPr txBox="1"/>
          <p:nvPr/>
        </p:nvSpPr>
        <p:spPr>
          <a:xfrm>
            <a:off x="2032738" y="1500097"/>
            <a:ext cx="4305355" cy="314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컬럼</a:t>
            </a:r>
            <a:endParaRPr lang="en-US" altLang="ko-KR" sz="1400" b="1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7A371-13AE-88E7-EB2E-B0173A2595FE}"/>
              </a:ext>
            </a:extLst>
          </p:cNvPr>
          <p:cNvSpPr txBox="1"/>
          <p:nvPr/>
        </p:nvSpPr>
        <p:spPr>
          <a:xfrm>
            <a:off x="6816080" y="1500097"/>
            <a:ext cx="4404512" cy="314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필수 컬럼만 적용 후</a:t>
            </a: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이하 </a:t>
            </a: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기본모델</a:t>
            </a:r>
            <a:r>
              <a:rPr lang="en-US" altLang="ko-KR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29A6E0-AF49-7D36-B8D2-1F5BE15B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37" y="1919209"/>
            <a:ext cx="4305356" cy="1302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A928E65-8E79-74B9-AD1E-CEDF8DCD9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469" y="3321634"/>
            <a:ext cx="4403133" cy="2815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4FBE56-656F-5E9A-387F-324C68046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736" y="3321634"/>
            <a:ext cx="4313358" cy="2815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57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검토가 필요한 </a:t>
            </a:r>
            <a:r>
              <a:rPr lang="ko-KR" altLang="en-US" sz="1600" b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컬럼을 넣었을 경우 성능이 개선되는지 확인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DABF91-5B1B-6107-792B-6863C5BFA6D5}"/>
              </a:ext>
            </a:extLst>
          </p:cNvPr>
          <p:cNvSpPr/>
          <p:nvPr/>
        </p:nvSpPr>
        <p:spPr>
          <a:xfrm>
            <a:off x="1756392" y="1991881"/>
            <a:ext cx="2307890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86529-472D-6096-17D9-7130AED32643}"/>
              </a:ext>
            </a:extLst>
          </p:cNvPr>
          <p:cNvSpPr/>
          <p:nvPr/>
        </p:nvSpPr>
        <p:spPr>
          <a:xfrm>
            <a:off x="1739516" y="1581294"/>
            <a:ext cx="764415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5720005-A70E-F700-B7D4-36BF78A8F73F}"/>
              </a:ext>
            </a:extLst>
          </p:cNvPr>
          <p:cNvSpPr/>
          <p:nvPr/>
        </p:nvSpPr>
        <p:spPr>
          <a:xfrm>
            <a:off x="1739516" y="1581294"/>
            <a:ext cx="2503369" cy="360000"/>
          </a:xfrm>
          <a:prstGeom prst="chevron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기본모델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6C045DDC-B10E-133D-D9D5-EAF5D4D211CE}"/>
              </a:ext>
            </a:extLst>
          </p:cNvPr>
          <p:cNvSpPr/>
          <p:nvPr/>
        </p:nvSpPr>
        <p:spPr>
          <a:xfrm>
            <a:off x="8004212" y="1581294"/>
            <a:ext cx="3816424" cy="360000"/>
          </a:xfrm>
          <a:prstGeom prst="chevron">
            <a:avLst/>
          </a:prstGeom>
          <a:solidFill>
            <a:srgbClr val="0072B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</a:t>
            </a:r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년간 체중 증감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4F743A3-11AE-FF0D-DC7A-704B4D1EA67C}"/>
              </a:ext>
            </a:extLst>
          </p:cNvPr>
          <p:cNvSpPr/>
          <p:nvPr/>
        </p:nvSpPr>
        <p:spPr>
          <a:xfrm>
            <a:off x="4136239" y="1581294"/>
            <a:ext cx="3904245" cy="360000"/>
          </a:xfrm>
          <a:prstGeom prst="chevron">
            <a:avLst/>
          </a:prstGeom>
          <a:solidFill>
            <a:srgbClr val="5B9BD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가구원수 → </a:t>
            </a:r>
            <a:r>
              <a:rPr lang="en-US" altLang="ko-KR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</a:t>
            </a:r>
            <a:r>
              <a:rPr lang="ko-KR" altLang="en-US" sz="1400" b="1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인가구</a:t>
            </a:r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3608BE-4028-051B-F382-38E3478103F5}"/>
              </a:ext>
            </a:extLst>
          </p:cNvPr>
          <p:cNvSpPr/>
          <p:nvPr/>
        </p:nvSpPr>
        <p:spPr>
          <a:xfrm>
            <a:off x="4220465" y="1991881"/>
            <a:ext cx="3639732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83428A-F1D7-ED3A-F626-7567574A8410}"/>
              </a:ext>
            </a:extLst>
          </p:cNvPr>
          <p:cNvSpPr/>
          <p:nvPr/>
        </p:nvSpPr>
        <p:spPr>
          <a:xfrm>
            <a:off x="7995721" y="1991880"/>
            <a:ext cx="3639731" cy="4618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0B3A9FAF-7F1F-1289-1590-E8960E246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12008"/>
              </p:ext>
            </p:extLst>
          </p:nvPr>
        </p:nvGraphicFramePr>
        <p:xfrm>
          <a:off x="1806280" y="5682166"/>
          <a:ext cx="2201398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99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100699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109C3CF0-2236-164B-5202-C90C97A6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77" y="2092133"/>
            <a:ext cx="3187107" cy="204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0BB6190-00E8-6C15-ECFD-3386A170CBF2}"/>
              </a:ext>
            </a:extLst>
          </p:cNvPr>
          <p:cNvSpPr txBox="1"/>
          <p:nvPr/>
        </p:nvSpPr>
        <p:spPr>
          <a:xfrm>
            <a:off x="4309016" y="4185048"/>
            <a:ext cx="355118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가구원수가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명일때를 제외하고는 차이 없음을 확인함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가구원수를 중심으로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“1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인가구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여부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컬럼으로 변경하여 적용함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성능은 똑같지만 학습곡선이 더 매끄럽게 변화하여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인가구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여부는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추가로 포함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하기로 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BEA276-76D0-4ADB-3801-253EEA7F2209}"/>
              </a:ext>
            </a:extLst>
          </p:cNvPr>
          <p:cNvSpPr/>
          <p:nvPr/>
        </p:nvSpPr>
        <p:spPr>
          <a:xfrm>
            <a:off x="4670854" y="2223833"/>
            <a:ext cx="525046" cy="19106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C4BD7EC-4126-8ACD-242A-BCCB3AC6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31964"/>
              </p:ext>
            </p:extLst>
          </p:nvPr>
        </p:nvGraphicFramePr>
        <p:xfrm>
          <a:off x="4670854" y="4823684"/>
          <a:ext cx="296303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15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481515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id="{2BF3F775-F033-908E-4821-6BDC484BA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171" y="2092133"/>
            <a:ext cx="3355649" cy="2042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7AC4E-E96F-F56E-5F63-FAC6ADDCB137}"/>
              </a:ext>
            </a:extLst>
          </p:cNvPr>
          <p:cNvSpPr txBox="1"/>
          <p:nvPr/>
        </p:nvSpPr>
        <p:spPr>
          <a:xfrm>
            <a:off x="8038979" y="4185048"/>
            <a:ext cx="355118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체중변화에 다른 우울증 유병율은 보면 체중이 감소하고 증가함에 따라 변화하는 것이 아니라 체중 변화가 심하고 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적고에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따라 변화되는 것으로 확인됨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따라서 현재의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단계 분류에서 변화량에 따라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단계 지표로 변경함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변화없음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3~6kg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증가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감소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 등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611A42B-B06B-D79E-FFC6-F721E5B7DDCA}"/>
              </a:ext>
            </a:extLst>
          </p:cNvPr>
          <p:cNvSpPr/>
          <p:nvPr/>
        </p:nvSpPr>
        <p:spPr>
          <a:xfrm>
            <a:off x="8344929" y="3020429"/>
            <a:ext cx="3039283" cy="933734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F1208D8-4D98-17AE-B4E4-1219F550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31964"/>
              </p:ext>
            </p:extLst>
          </p:nvPr>
        </p:nvGraphicFramePr>
        <p:xfrm>
          <a:off x="8383055" y="5162239"/>
          <a:ext cx="296303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15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481515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782E1B-4953-2723-7B93-988DD4431F57}"/>
              </a:ext>
            </a:extLst>
          </p:cNvPr>
          <p:cNvSpPr txBox="1"/>
          <p:nvPr/>
        </p:nvSpPr>
        <p:spPr>
          <a:xfrm>
            <a:off x="1802822" y="2105345"/>
            <a:ext cx="22614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적용 컬럼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시군구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(2)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(3)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나이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(4)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월평균 가구총소득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(5)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가구원수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(6)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결혼유형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(7)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주관적 건강인지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활동제한 여부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(7)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교육수준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(8)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직업분류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(9)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주당 평균 근로시간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(10)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체중 변화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(11)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음주횟수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(12)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평소 스트레스 인지 정도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(13)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흡연여부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(14)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업무상 신체활동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(15)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여가 신체활동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(16)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주일간 걷기일수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(17)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주일간 근력운동 일수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(18)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앉아서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보내는시간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(19~21)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끼니별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식사 빈도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(22~24)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끼니별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동반여부</a:t>
            </a:r>
          </a:p>
        </p:txBody>
      </p:sp>
    </p:spTree>
    <p:extLst>
      <p:ext uri="{BB962C8B-B14F-4D97-AF65-F5344CB8AC3E}">
        <p14:creationId xmlns:p14="http://schemas.microsoft.com/office/powerpoint/2010/main" val="209401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검토가 필요한 컬럼을 넣었을 경우 성능이 개선되는지 확인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계속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DABF91-5B1B-6107-792B-6863C5BFA6D5}"/>
              </a:ext>
            </a:extLst>
          </p:cNvPr>
          <p:cNvSpPr/>
          <p:nvPr/>
        </p:nvSpPr>
        <p:spPr>
          <a:xfrm>
            <a:off x="1756392" y="1991881"/>
            <a:ext cx="2307890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F86529-472D-6096-17D9-7130AED32643}"/>
              </a:ext>
            </a:extLst>
          </p:cNvPr>
          <p:cNvSpPr/>
          <p:nvPr/>
        </p:nvSpPr>
        <p:spPr>
          <a:xfrm>
            <a:off x="1739516" y="1581294"/>
            <a:ext cx="764415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5720005-A70E-F700-B7D4-36BF78A8F73F}"/>
              </a:ext>
            </a:extLst>
          </p:cNvPr>
          <p:cNvSpPr/>
          <p:nvPr/>
        </p:nvSpPr>
        <p:spPr>
          <a:xfrm>
            <a:off x="1739516" y="1581294"/>
            <a:ext cx="2503369" cy="360000"/>
          </a:xfrm>
          <a:prstGeom prst="chevron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기본모델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4F743A3-11AE-FF0D-DC7A-704B4D1EA67C}"/>
              </a:ext>
            </a:extLst>
          </p:cNvPr>
          <p:cNvSpPr/>
          <p:nvPr/>
        </p:nvSpPr>
        <p:spPr>
          <a:xfrm>
            <a:off x="4136239" y="1581294"/>
            <a:ext cx="7324357" cy="360000"/>
          </a:xfrm>
          <a:prstGeom prst="chevron">
            <a:avLst/>
          </a:prstGeom>
          <a:solidFill>
            <a:srgbClr val="5B9BD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결혼유형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3608BE-4028-051B-F382-38E3478103F5}"/>
              </a:ext>
            </a:extLst>
          </p:cNvPr>
          <p:cNvSpPr/>
          <p:nvPr/>
        </p:nvSpPr>
        <p:spPr>
          <a:xfrm>
            <a:off x="4220465" y="1991881"/>
            <a:ext cx="7024108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BB6190-00E8-6C15-ECFD-3386A170CBF2}"/>
              </a:ext>
            </a:extLst>
          </p:cNvPr>
          <p:cNvSpPr txBox="1"/>
          <p:nvPr/>
        </p:nvSpPr>
        <p:spPr>
          <a:xfrm>
            <a:off x="4309016" y="4298884"/>
            <a:ext cx="355118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유배우자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동거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유병율이 낮고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별거와 이혼의 경우 우울증의 유병율이 높음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결혼유형 전체 넣은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중요성이 낮은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사별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 제외한 경우의 성능이 좋아지는지 확인함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최종적으로 성능 개선이 없어 고려하지 않기로 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C4BD7EC-4126-8ACD-242A-BCCB3AC6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54128"/>
              </p:ext>
            </p:extLst>
          </p:nvPr>
        </p:nvGraphicFramePr>
        <p:xfrm>
          <a:off x="8190309" y="2491681"/>
          <a:ext cx="296303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15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481515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7D310B8-66CC-BB8F-FA64-CFE44191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12" y="2059409"/>
            <a:ext cx="3299222" cy="2075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BEA276-76D0-4ADB-3801-253EEA7F2209}"/>
              </a:ext>
            </a:extLst>
          </p:cNvPr>
          <p:cNvSpPr/>
          <p:nvPr/>
        </p:nvSpPr>
        <p:spPr>
          <a:xfrm>
            <a:off x="4691844" y="2223833"/>
            <a:ext cx="525046" cy="19106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958360-8D51-D618-77E1-A732DA6A9C65}"/>
              </a:ext>
            </a:extLst>
          </p:cNvPr>
          <p:cNvSpPr/>
          <p:nvPr/>
        </p:nvSpPr>
        <p:spPr>
          <a:xfrm>
            <a:off x="5889846" y="2223833"/>
            <a:ext cx="525046" cy="19106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BD89-2E5A-998E-BEC1-DEC0978FAD8F}"/>
              </a:ext>
            </a:extLst>
          </p:cNvPr>
          <p:cNvSpPr/>
          <p:nvPr/>
        </p:nvSpPr>
        <p:spPr>
          <a:xfrm>
            <a:off x="7097679" y="2223833"/>
            <a:ext cx="525046" cy="19106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D369D-0EE8-89EC-9646-1A2AA9F42228}"/>
              </a:ext>
            </a:extLst>
          </p:cNvPr>
          <p:cNvSpPr/>
          <p:nvPr/>
        </p:nvSpPr>
        <p:spPr>
          <a:xfrm>
            <a:off x="8194986" y="2175637"/>
            <a:ext cx="1064676" cy="218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1.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전체컬럼</a:t>
            </a:r>
            <a:endParaRPr kumimoji="0" lang="ko-KR" altLang="en-US" sz="1300" b="1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A2B4BA-982C-5968-286F-F165FFBB4E45}"/>
              </a:ext>
            </a:extLst>
          </p:cNvPr>
          <p:cNvSpPr/>
          <p:nvPr/>
        </p:nvSpPr>
        <p:spPr>
          <a:xfrm>
            <a:off x="8194986" y="3772423"/>
            <a:ext cx="1064676" cy="218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2.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사별제외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50B99-5780-FE18-520F-FBBD3D7616D4}"/>
              </a:ext>
            </a:extLst>
          </p:cNvPr>
          <p:cNvSpPr txBox="1"/>
          <p:nvPr/>
        </p:nvSpPr>
        <p:spPr>
          <a:xfrm>
            <a:off x="8129590" y="3368648"/>
            <a:ext cx="3551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성능이 개선되지 않음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00CEF46-58D6-C955-B66D-ADEFE269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54128"/>
              </p:ext>
            </p:extLst>
          </p:nvPr>
        </p:nvGraphicFramePr>
        <p:xfrm>
          <a:off x="8190309" y="4133394"/>
          <a:ext cx="296303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15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481515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27467A1-2FF4-F700-7987-637BE7D2B54B}"/>
              </a:ext>
            </a:extLst>
          </p:cNvPr>
          <p:cNvSpPr txBox="1"/>
          <p:nvPr/>
        </p:nvSpPr>
        <p:spPr>
          <a:xfrm>
            <a:off x="8129590" y="5023248"/>
            <a:ext cx="3551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성능이 개선되지 않음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8614AE-589A-8A52-A257-834385233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2296"/>
              </p:ext>
            </p:extLst>
          </p:nvPr>
        </p:nvGraphicFramePr>
        <p:xfrm>
          <a:off x="1806280" y="5682166"/>
          <a:ext cx="2201398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99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100699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60403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9DD22E-1D0D-16C0-84E0-330BA4763045}"/>
              </a:ext>
            </a:extLst>
          </p:cNvPr>
          <p:cNvSpPr txBox="1"/>
          <p:nvPr/>
        </p:nvSpPr>
        <p:spPr>
          <a:xfrm>
            <a:off x="1802822" y="2105345"/>
            <a:ext cx="22614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적용 컬럼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시군구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(2)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(3)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나이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(4)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월평균 가구총소득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(5)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가구원수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(6)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결혼유형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(7)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주관적 건강인지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(6)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활동제한 여부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(7)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교육수준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(8)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직업분류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(9)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주당 평균 근로시간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(10)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체중 변화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(11)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음주횟수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(12)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평소 스트레스 인지 정도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(13)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흡연여부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(14)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업무상 신체활동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(15)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여가 신체활동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(16)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주일간 걷기일수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(17) 1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주일간 근력운동 일수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(18)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앉아서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보내는시간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(19~21)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끼니별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식사 빈도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(22~24) </a:t>
            </a:r>
            <a:r>
              <a:rPr lang="ko-KR" altLang="en-US" sz="11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끼니별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동반여부</a:t>
            </a:r>
          </a:p>
        </p:txBody>
      </p:sp>
    </p:spTree>
    <p:extLst>
      <p:ext uri="{BB962C8B-B14F-4D97-AF65-F5344CB8AC3E}">
        <p14:creationId xmlns:p14="http://schemas.microsoft.com/office/powerpoint/2010/main" val="3766020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0002AC-1D53-322E-BB4A-5B1AB59697EA}"/>
              </a:ext>
            </a:extLst>
          </p:cNvPr>
          <p:cNvSpPr/>
          <p:nvPr/>
        </p:nvSpPr>
        <p:spPr>
          <a:xfrm>
            <a:off x="11151855" y="1580218"/>
            <a:ext cx="764415" cy="360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검토가 필요한 컬럼을 넣었을 경우 성능이 개선되는지 확인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계속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4F743A3-11AE-FF0D-DC7A-704B4D1EA67C}"/>
              </a:ext>
            </a:extLst>
          </p:cNvPr>
          <p:cNvSpPr/>
          <p:nvPr/>
        </p:nvSpPr>
        <p:spPr>
          <a:xfrm>
            <a:off x="1633455" y="1581294"/>
            <a:ext cx="3570055" cy="360000"/>
          </a:xfrm>
          <a:prstGeom prst="chevron">
            <a:avLst/>
          </a:prstGeom>
          <a:solidFill>
            <a:srgbClr val="5B9BD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시군구</a:t>
            </a:r>
            <a:endParaRPr lang="ko-KR" altLang="en-US" sz="1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3608BE-4028-051B-F382-38E3478103F5}"/>
              </a:ext>
            </a:extLst>
          </p:cNvPr>
          <p:cNvSpPr/>
          <p:nvPr/>
        </p:nvSpPr>
        <p:spPr>
          <a:xfrm>
            <a:off x="1717681" y="1991881"/>
            <a:ext cx="3423707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BB6190-00E8-6C15-ECFD-3386A170CBF2}"/>
              </a:ext>
            </a:extLst>
          </p:cNvPr>
          <p:cNvSpPr txBox="1"/>
          <p:nvPr/>
        </p:nvSpPr>
        <p:spPr>
          <a:xfrm>
            <a:off x="1806232" y="4048492"/>
            <a:ext cx="3551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유별율은 대구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충남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부산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순으로 높음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C4BD7EC-4126-8ACD-242A-BCCB3AC6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47009"/>
              </p:ext>
            </p:extLst>
          </p:nvPr>
        </p:nvGraphicFramePr>
        <p:xfrm>
          <a:off x="1854494" y="4348156"/>
          <a:ext cx="304030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50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520150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5750B99-5780-FE18-520F-FBBD3D7616D4}"/>
              </a:ext>
            </a:extLst>
          </p:cNvPr>
          <p:cNvSpPr txBox="1"/>
          <p:nvPr/>
        </p:nvSpPr>
        <p:spPr>
          <a:xfrm>
            <a:off x="1806232" y="5322650"/>
            <a:ext cx="35511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재현율이 소폭 감소하고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ROC-AUC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소폭 증가함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과적합으로 학습곡선이 좋지 않음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영향이 거의 없으므로 배제하기로 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B6ED7-0E5B-2A9D-BE1C-D3AF687E2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69" y="2060929"/>
            <a:ext cx="3055597" cy="1872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B7140E18-B4EE-4C0B-6A35-C2CB736F306B}"/>
              </a:ext>
            </a:extLst>
          </p:cNvPr>
          <p:cNvSpPr/>
          <p:nvPr/>
        </p:nvSpPr>
        <p:spPr>
          <a:xfrm>
            <a:off x="5141388" y="1581294"/>
            <a:ext cx="3570055" cy="360000"/>
          </a:xfrm>
          <a:prstGeom prst="chevron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교육수준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FEBBFE-8AD7-A47B-60D9-8C2FC48527C8}"/>
              </a:ext>
            </a:extLst>
          </p:cNvPr>
          <p:cNvSpPr/>
          <p:nvPr/>
        </p:nvSpPr>
        <p:spPr>
          <a:xfrm>
            <a:off x="5225614" y="1991881"/>
            <a:ext cx="3423707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8E6C14-5424-7C9C-0848-21A4E49B64D3}"/>
              </a:ext>
            </a:extLst>
          </p:cNvPr>
          <p:cNvSpPr txBox="1"/>
          <p:nvPr/>
        </p:nvSpPr>
        <p:spPr>
          <a:xfrm>
            <a:off x="5314165" y="4048492"/>
            <a:ext cx="3551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무학의 경우 우울증 유병율이 높았음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115BC6B-9232-15FB-C445-D1C80CC7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87656"/>
              </p:ext>
            </p:extLst>
          </p:nvPr>
        </p:nvGraphicFramePr>
        <p:xfrm>
          <a:off x="5362427" y="4348156"/>
          <a:ext cx="304030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50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520150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4F7CBC-50B9-0230-CFA9-FA6866372EE5}"/>
              </a:ext>
            </a:extLst>
          </p:cNvPr>
          <p:cNvSpPr txBox="1"/>
          <p:nvPr/>
        </p:nvSpPr>
        <p:spPr>
          <a:xfrm>
            <a:off x="5314165" y="5322650"/>
            <a:ext cx="3551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영향이 거의 없으므로 배제하기로 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40DA59F9-0617-45C3-D6A0-D3255E75507D}"/>
              </a:ext>
            </a:extLst>
          </p:cNvPr>
          <p:cNvSpPr/>
          <p:nvPr/>
        </p:nvSpPr>
        <p:spPr>
          <a:xfrm>
            <a:off x="8646659" y="1581294"/>
            <a:ext cx="3261339" cy="360000"/>
          </a:xfrm>
          <a:prstGeom prst="chevron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직업유형</a:t>
            </a:r>
            <a:endParaRPr lang="ko-KR" altLang="en-US" sz="1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761704-768E-FD10-DE05-D3D4EC825BA3}"/>
              </a:ext>
            </a:extLst>
          </p:cNvPr>
          <p:cNvSpPr/>
          <p:nvPr/>
        </p:nvSpPr>
        <p:spPr>
          <a:xfrm>
            <a:off x="8730885" y="1991881"/>
            <a:ext cx="3185385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8C1A6EE-068A-0B4F-B3FE-0D9C63FE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47574"/>
              </p:ext>
            </p:extLst>
          </p:nvPr>
        </p:nvGraphicFramePr>
        <p:xfrm>
          <a:off x="8867698" y="4496378"/>
          <a:ext cx="304030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50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1520150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평가지표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로지스틱 회귀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0.75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0.813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E07BB35C-F74F-8076-E032-C3E963424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14" y="2081123"/>
            <a:ext cx="3047325" cy="18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F70813C-72B4-8EB6-9F2B-9B21C11A6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74" y="2091284"/>
            <a:ext cx="2509288" cy="185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89B88E-1F68-1360-E9D6-7F3FB97D0AF7}"/>
              </a:ext>
            </a:extLst>
          </p:cNvPr>
          <p:cNvSpPr txBox="1"/>
          <p:nvPr/>
        </p:nvSpPr>
        <p:spPr>
          <a:xfrm>
            <a:off x="8865345" y="4048492"/>
            <a:ext cx="2955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비경제활동인구와 서비스종사자의 경우 유병율이 높았음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84621F-7D3B-DFF0-3C56-3DF43F73AD7F}"/>
              </a:ext>
            </a:extLst>
          </p:cNvPr>
          <p:cNvSpPr txBox="1"/>
          <p:nvPr/>
        </p:nvSpPr>
        <p:spPr>
          <a:xfrm>
            <a:off x="8865345" y="5443462"/>
            <a:ext cx="3040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영향이 거의 없으므로 배제하기로 함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6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선정된 피처에서 중요성이 낮은 순서대로 순차적으로 소거하였을 때 평가에 미치는 영향을 분석함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3D675-CC52-707C-7E15-EB9D5DD6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559699"/>
            <a:ext cx="3713902" cy="3769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C43825-3E21-46B3-F520-D66EE67C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5427549"/>
            <a:ext cx="3713903" cy="534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FA4AB20-16FC-4D68-556C-4CCE8EE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559699"/>
            <a:ext cx="5524079" cy="3769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B96264-C733-9201-E846-EDF861A0BD52}"/>
              </a:ext>
            </a:extLst>
          </p:cNvPr>
          <p:cNvSpPr/>
          <p:nvPr/>
        </p:nvSpPr>
        <p:spPr>
          <a:xfrm>
            <a:off x="7860196" y="1569915"/>
            <a:ext cx="504056" cy="3759593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B922C1-2DA9-117E-E36B-14750979F9F7}"/>
              </a:ext>
            </a:extLst>
          </p:cNvPr>
          <p:cNvSpPr txBox="1"/>
          <p:nvPr/>
        </p:nvSpPr>
        <p:spPr>
          <a:xfrm>
            <a:off x="6111465" y="5377600"/>
            <a:ext cx="5349132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F1-Score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 오히려 증가하는 경우 순서를 변경하여 다시 시도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BBAC8D-FE94-5569-6A71-377D53353BDB}"/>
              </a:ext>
            </a:extLst>
          </p:cNvPr>
          <p:cNvSpPr/>
          <p:nvPr/>
        </p:nvSpPr>
        <p:spPr>
          <a:xfrm>
            <a:off x="6023992" y="3048686"/>
            <a:ext cx="5526324" cy="16500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06EF7F-ABF7-63A4-1A3F-195CCB33576A}"/>
              </a:ext>
            </a:extLst>
          </p:cNvPr>
          <p:cNvSpPr/>
          <p:nvPr/>
        </p:nvSpPr>
        <p:spPr>
          <a:xfrm>
            <a:off x="6023992" y="3665089"/>
            <a:ext cx="5526324" cy="16500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DFAB0F-7F9B-25AB-3BA2-FFEF2CA76C3E}"/>
              </a:ext>
            </a:extLst>
          </p:cNvPr>
          <p:cNvSpPr/>
          <p:nvPr/>
        </p:nvSpPr>
        <p:spPr>
          <a:xfrm>
            <a:off x="6023923" y="4718719"/>
            <a:ext cx="5526324" cy="16500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3B0402-02C5-F41E-7971-A82E0350694E}"/>
              </a:ext>
            </a:extLst>
          </p:cNvPr>
          <p:cNvSpPr/>
          <p:nvPr/>
        </p:nvSpPr>
        <p:spPr>
          <a:xfrm>
            <a:off x="6023992" y="4293639"/>
            <a:ext cx="5526324" cy="16500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7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중요도 확인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선정된 피처에서 중요성이 낮은 순서대로 순차적으로 소거하였을 때 평가에 미치는 영향을 분석함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B922C1-2DA9-117E-E36B-14750979F9F7}"/>
              </a:ext>
            </a:extLst>
          </p:cNvPr>
          <p:cNvSpPr txBox="1"/>
          <p:nvPr/>
        </p:nvSpPr>
        <p:spPr>
          <a:xfrm>
            <a:off x="8478581" y="2059942"/>
            <a:ext cx="1100659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▶ 컬럼 제외함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BD986-50E2-7DC2-09D8-91F097BF619B}"/>
              </a:ext>
            </a:extLst>
          </p:cNvPr>
          <p:cNvSpPr txBox="1"/>
          <p:nvPr/>
        </p:nvSpPr>
        <p:spPr>
          <a:xfrm>
            <a:off x="8478580" y="2338480"/>
            <a:ext cx="1100659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▶ 컬럼 제외함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2E2EA-BCF5-0942-FFA1-5AC4B0EF837A}"/>
              </a:ext>
            </a:extLst>
          </p:cNvPr>
          <p:cNvSpPr txBox="1"/>
          <p:nvPr/>
        </p:nvSpPr>
        <p:spPr>
          <a:xfrm>
            <a:off x="8508268" y="3127395"/>
            <a:ext cx="16190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▶ 순서 변경 후 다시 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1B0CEE-3D9C-32D6-16FF-7AA0A1BD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39" y="1528491"/>
            <a:ext cx="6847729" cy="4764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2FCA-A2CC-66E4-82C9-E8A61813BD6F}"/>
              </a:ext>
            </a:extLst>
          </p:cNvPr>
          <p:cNvSpPr/>
          <p:nvPr/>
        </p:nvSpPr>
        <p:spPr>
          <a:xfrm>
            <a:off x="3744013" y="1528491"/>
            <a:ext cx="675281" cy="47648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01F7A-4E97-820A-828E-D2AE1A3DA84C}"/>
              </a:ext>
            </a:extLst>
          </p:cNvPr>
          <p:cNvSpPr/>
          <p:nvPr/>
        </p:nvSpPr>
        <p:spPr>
          <a:xfrm>
            <a:off x="1660358" y="2059965"/>
            <a:ext cx="6847910" cy="526337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768610-77C1-C8DC-C433-676D277FE0EA}"/>
              </a:ext>
            </a:extLst>
          </p:cNvPr>
          <p:cNvSpPr/>
          <p:nvPr/>
        </p:nvSpPr>
        <p:spPr>
          <a:xfrm>
            <a:off x="1660358" y="3150014"/>
            <a:ext cx="6847910" cy="23330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CA478A-5D5C-D5EA-34FC-4D710289D798}"/>
              </a:ext>
            </a:extLst>
          </p:cNvPr>
          <p:cNvSpPr/>
          <p:nvPr/>
        </p:nvSpPr>
        <p:spPr>
          <a:xfrm>
            <a:off x="1660358" y="4473386"/>
            <a:ext cx="6847910" cy="23330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9B45F-D292-CE7E-7E0C-B77F4C9F615B}"/>
              </a:ext>
            </a:extLst>
          </p:cNvPr>
          <p:cNvSpPr txBox="1"/>
          <p:nvPr/>
        </p:nvSpPr>
        <p:spPr>
          <a:xfrm>
            <a:off x="8508268" y="4450767"/>
            <a:ext cx="16190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▶ 순서 변경 후 다시 시도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F3730E-AC83-B135-3C61-3E1B458C631B}"/>
              </a:ext>
            </a:extLst>
          </p:cNvPr>
          <p:cNvSpPr/>
          <p:nvPr/>
        </p:nvSpPr>
        <p:spPr>
          <a:xfrm>
            <a:off x="1660358" y="4995124"/>
            <a:ext cx="6847910" cy="23330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D5314-F7B7-91FE-0128-2CC6B07211B8}"/>
              </a:ext>
            </a:extLst>
          </p:cNvPr>
          <p:cNvSpPr txBox="1"/>
          <p:nvPr/>
        </p:nvSpPr>
        <p:spPr>
          <a:xfrm>
            <a:off x="8508268" y="4972505"/>
            <a:ext cx="1619027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▶ 순서 변경 후 다시 시도</a:t>
            </a:r>
          </a:p>
        </p:txBody>
      </p:sp>
    </p:spTree>
    <p:extLst>
      <p:ext uri="{BB962C8B-B14F-4D97-AF65-F5344CB8AC3E}">
        <p14:creationId xmlns:p14="http://schemas.microsoft.com/office/powerpoint/2010/main" val="2319556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5DFBE-F5AA-A572-94A7-470E3A7B3F04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컬러 선정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피처 선정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CBB71E-FCDF-E8A2-3BDB-71D3063387CE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D245-CBB9-00F0-4395-E8D001B1534B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피처를 제외하곤 우울증 유병 여부에 큰 영향을 미치지 않음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 최종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피처로 결정함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D25AE0-4C4B-7560-1444-9FB09CEE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537506"/>
            <a:ext cx="2618983" cy="1870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E9146D-FCC6-B34B-CB37-8489A68C2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80" y="1537506"/>
            <a:ext cx="5077620" cy="1870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B11A68-4E3C-9551-F7CA-9C11EA25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01" y="3484055"/>
            <a:ext cx="4465747" cy="282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7FB8D7-DF06-70D5-511F-A4E048435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5" y="3491865"/>
            <a:ext cx="3327929" cy="2821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C53523-85DA-92D3-87FF-AF4075D68FF0}"/>
              </a:ext>
            </a:extLst>
          </p:cNvPr>
          <p:cNvSpPr/>
          <p:nvPr/>
        </p:nvSpPr>
        <p:spPr>
          <a:xfrm>
            <a:off x="8400257" y="2564903"/>
            <a:ext cx="576064" cy="316863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211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ko-KR" altLang="en-US" sz="36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BB9BB9-D7FB-1DCC-FE2D-2F772BB17912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39E06-0A9B-DA94-72EF-5B3BEA9C26A5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선정된 피처를 중심으로 데이터 구성은 다음과 같음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Rectangle 266">
            <a:extLst>
              <a:ext uri="{FF2B5EF4-FFF2-40B4-BE49-F238E27FC236}">
                <a16:creationId xmlns:a16="http://schemas.microsoft.com/office/drawing/2014/main" id="{9C05AF3E-FAD3-F3DF-1F45-E62F3B5F2971}"/>
              </a:ext>
            </a:extLst>
          </p:cNvPr>
          <p:cNvSpPr/>
          <p:nvPr/>
        </p:nvSpPr>
        <p:spPr bwMode="auto">
          <a:xfrm>
            <a:off x="2059892" y="1461660"/>
            <a:ext cx="3023554" cy="514883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94814-F247-5B91-8F02-A1EC7CD19FD4}"/>
              </a:ext>
            </a:extLst>
          </p:cNvPr>
          <p:cNvSpPr txBox="1"/>
          <p:nvPr/>
        </p:nvSpPr>
        <p:spPr>
          <a:xfrm>
            <a:off x="2485834" y="1589448"/>
            <a:ext cx="1920453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spcBef>
                <a:spcPct val="10000"/>
              </a:spcBef>
              <a:spcAft>
                <a:spcPct val="50000"/>
              </a:spcAft>
              <a:defRPr sz="1600" b="1">
                <a:ln>
                  <a:solidFill>
                    <a:srgbClr val="0F2548">
                      <a:alpha val="0"/>
                    </a:srgbClr>
                  </a:solidFill>
                </a:ln>
                <a:gradFill>
                  <a:gsLst>
                    <a:gs pos="26606">
                      <a:schemeClr val="tx1">
                        <a:lumMod val="75000"/>
                        <a:lumOff val="25000"/>
                      </a:schemeClr>
                    </a:gs>
                    <a:gs pos="38532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marL="0" lvl="1" fontAlgn="b">
              <a:lnSpc>
                <a:spcPts val="1800"/>
              </a:lnSpc>
              <a:spcAft>
                <a:spcPts val="600"/>
              </a:spcAft>
              <a:buClr>
                <a:srgbClr val="879BAA"/>
              </a:buClr>
              <a:buSzPct val="85000"/>
              <a:tabLst>
                <a:tab pos="1346200" algn="l"/>
              </a:tabLst>
            </a:pPr>
            <a:r>
              <a:rPr lang="ko-KR" altLang="en-US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sym typeface="Wingdings" pitchFamily="2" charset="2"/>
              </a:rPr>
              <a:t>선택 </a:t>
            </a:r>
            <a:r>
              <a:rPr lang="en-US" altLang="ko-KR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sym typeface="Wingdings" pitchFamily="2" charset="2"/>
              </a:rPr>
              <a:t>Feature</a:t>
            </a:r>
          </a:p>
        </p:txBody>
      </p:sp>
      <p:sp>
        <p:nvSpPr>
          <p:cNvPr id="10" name="직사각형 35">
            <a:extLst>
              <a:ext uri="{FF2B5EF4-FFF2-40B4-BE49-F238E27FC236}">
                <a16:creationId xmlns:a16="http://schemas.microsoft.com/office/drawing/2014/main" id="{9543468A-2A8B-08A4-3C4B-C6F5927BE89C}"/>
              </a:ext>
            </a:extLst>
          </p:cNvPr>
          <p:cNvSpPr/>
          <p:nvPr/>
        </p:nvSpPr>
        <p:spPr>
          <a:xfrm>
            <a:off x="2156254" y="2891444"/>
            <a:ext cx="2836534" cy="7232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108000" lvl="1" indent="-108000" fontAlgn="ctr" latinLnBrk="0">
              <a:spcBef>
                <a:spcPct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 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 특성 선택 적용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lvl="1" indent="-108000" fontAlgn="ctr" latinLnBrk="0">
              <a:spcBef>
                <a:spcPct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스트레스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건강인지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활동제한↑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lvl="1" indent="-108000" fontAlgn="ctr" latinLnBrk="0">
              <a:spcBef>
                <a:spcPct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>
                <a:tab pos="1346200" algn="l"/>
              </a:tabLst>
            </a:pP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소득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근로시간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앉은 시간</a:t>
            </a:r>
            <a:r>
              <a:rPr lang="en-US" altLang="ko-KR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나이↓</a:t>
            </a:r>
            <a:endParaRPr lang="en-US" altLang="ko-KR" sz="14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76BC44-2978-4320-71E9-19CA30F3FF59}"/>
              </a:ext>
            </a:extLst>
          </p:cNvPr>
          <p:cNvGrpSpPr/>
          <p:nvPr/>
        </p:nvGrpSpPr>
        <p:grpSpPr>
          <a:xfrm>
            <a:off x="2058811" y="1464230"/>
            <a:ext cx="447454" cy="418475"/>
            <a:chOff x="676275" y="1816641"/>
            <a:chExt cx="716235" cy="68699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16C810-17E7-1F4C-659D-6E685F3C66B5}"/>
                </a:ext>
              </a:extLst>
            </p:cNvPr>
            <p:cNvSpPr/>
            <p:nvPr/>
          </p:nvSpPr>
          <p:spPr>
            <a:xfrm>
              <a:off x="827390" y="1938516"/>
              <a:ext cx="565120" cy="565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01</a:t>
              </a:r>
              <a:endPara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65118-3471-8D46-CB60-D0DEDBEA5522}"/>
                </a:ext>
              </a:extLst>
            </p:cNvPr>
            <p:cNvCxnSpPr/>
            <p:nvPr/>
          </p:nvCxnSpPr>
          <p:spPr>
            <a:xfrm>
              <a:off x="676275" y="1816641"/>
              <a:ext cx="263466" cy="2438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918960-F907-BC46-05A5-11DA3713BFEA}"/>
              </a:ext>
            </a:extLst>
          </p:cNvPr>
          <p:cNvGrpSpPr/>
          <p:nvPr/>
        </p:nvGrpSpPr>
        <p:grpSpPr>
          <a:xfrm>
            <a:off x="4342530" y="1944542"/>
            <a:ext cx="788824" cy="276999"/>
            <a:chOff x="4514884" y="1638192"/>
            <a:chExt cx="788824" cy="27699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53EE5B0-00F4-7B7F-F8DA-48C2479D1E25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FA2E5-C31B-33D6-292F-342FCFD5C390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건강인지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15C819-1A76-8F9A-1D44-47E9D6682E7C}"/>
              </a:ext>
            </a:extLst>
          </p:cNvPr>
          <p:cNvGrpSpPr/>
          <p:nvPr/>
        </p:nvGrpSpPr>
        <p:grpSpPr>
          <a:xfrm>
            <a:off x="3594672" y="1944542"/>
            <a:ext cx="788824" cy="276999"/>
            <a:chOff x="4514884" y="1638192"/>
            <a:chExt cx="788824" cy="27699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C2FF77-5023-CBFB-857B-BFD814EA33EF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4C1D91-74C6-42C2-8F0E-D01ECBD9406A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B38514-73A8-7996-4E22-5E6D0110AA8E}"/>
              </a:ext>
            </a:extLst>
          </p:cNvPr>
          <p:cNvGrpSpPr/>
          <p:nvPr/>
        </p:nvGrpSpPr>
        <p:grpSpPr>
          <a:xfrm>
            <a:off x="2846815" y="1946511"/>
            <a:ext cx="788824" cy="276999"/>
            <a:chOff x="4514884" y="1638192"/>
            <a:chExt cx="788824" cy="27699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277F33-B10C-0E61-2312-24C82CF6BBB0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517007-E1FD-FD5F-9B30-71D3B675C584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A462AD-E0BB-CF74-210B-F44858BC1334}"/>
              </a:ext>
            </a:extLst>
          </p:cNvPr>
          <p:cNvGrpSpPr/>
          <p:nvPr/>
        </p:nvGrpSpPr>
        <p:grpSpPr>
          <a:xfrm>
            <a:off x="2098958" y="1946511"/>
            <a:ext cx="788824" cy="276999"/>
            <a:chOff x="4514884" y="1638192"/>
            <a:chExt cx="788824" cy="27699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ABC0156-954E-0997-22A9-BCC5EFC971F4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3CB127-61DA-C134-F186-6AF44551ADC3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성별</a:t>
              </a:r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8BD30B-8DAA-E3AE-3A09-48389381194B}"/>
              </a:ext>
            </a:extLst>
          </p:cNvPr>
          <p:cNvGrpSpPr/>
          <p:nvPr/>
        </p:nvGrpSpPr>
        <p:grpSpPr>
          <a:xfrm>
            <a:off x="4342530" y="2208557"/>
            <a:ext cx="788824" cy="276999"/>
            <a:chOff x="4514884" y="1638192"/>
            <a:chExt cx="788824" cy="27699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968E18A-EBF6-EC76-ED68-15966AC42547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94DF67-A2B2-7A3B-2BCF-598DB95D5C3B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앉은시간</a:t>
              </a:r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B28B30-F421-9FFB-82CE-1E38AD904F49}"/>
              </a:ext>
            </a:extLst>
          </p:cNvPr>
          <p:cNvGrpSpPr/>
          <p:nvPr/>
        </p:nvGrpSpPr>
        <p:grpSpPr>
          <a:xfrm>
            <a:off x="3594672" y="2208557"/>
            <a:ext cx="788824" cy="276999"/>
            <a:chOff x="4514884" y="1638192"/>
            <a:chExt cx="788824" cy="2769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7FAD7E4-3766-3B77-92F9-77A2EFD3D638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C3C798-CD3D-09CB-773E-1FCBCD613639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스트레스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772BFC-1586-A634-6714-F458AE81F2CB}"/>
              </a:ext>
            </a:extLst>
          </p:cNvPr>
          <p:cNvGrpSpPr/>
          <p:nvPr/>
        </p:nvGrpSpPr>
        <p:grpSpPr>
          <a:xfrm>
            <a:off x="2846815" y="2210526"/>
            <a:ext cx="788824" cy="276999"/>
            <a:chOff x="4514884" y="1638192"/>
            <a:chExt cx="788824" cy="27699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86A8A60-97A0-547F-8C26-807A4F4FB2BB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862516-0564-D400-D6B9-DA5908EF4F57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근로시간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20EADA-A22B-D7F4-7AD8-ABDE67C7373B}"/>
              </a:ext>
            </a:extLst>
          </p:cNvPr>
          <p:cNvGrpSpPr/>
          <p:nvPr/>
        </p:nvGrpSpPr>
        <p:grpSpPr>
          <a:xfrm>
            <a:off x="2098958" y="2210526"/>
            <a:ext cx="788824" cy="276999"/>
            <a:chOff x="4514884" y="1638192"/>
            <a:chExt cx="788824" cy="27699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6755493-5D9E-3D04-1573-36E3127A0F9A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00E807-6E1E-CCFF-EB07-AC9CC321C74D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활동제한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00E42D-5A3C-D321-F642-2EBE04A589B2}"/>
              </a:ext>
            </a:extLst>
          </p:cNvPr>
          <p:cNvGrpSpPr/>
          <p:nvPr/>
        </p:nvGrpSpPr>
        <p:grpSpPr>
          <a:xfrm>
            <a:off x="2846815" y="2476253"/>
            <a:ext cx="788824" cy="276999"/>
            <a:chOff x="4514884" y="1638192"/>
            <a:chExt cx="788824" cy="2769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E592B95-EB37-E516-F096-ED53C6ABCB0A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313288-9004-D0EB-1F59-3FDE84A09FF8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체중변화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7C2B6A2-CA51-5695-7698-EE76ECD02B8F}"/>
              </a:ext>
            </a:extLst>
          </p:cNvPr>
          <p:cNvGrpSpPr/>
          <p:nvPr/>
        </p:nvGrpSpPr>
        <p:grpSpPr>
          <a:xfrm>
            <a:off x="2098958" y="2476253"/>
            <a:ext cx="788824" cy="276999"/>
            <a:chOff x="4514884" y="1638192"/>
            <a:chExt cx="788824" cy="276999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82E1F57-88EC-0E77-53B9-AD180FE0D48E}"/>
                </a:ext>
              </a:extLst>
            </p:cNvPr>
            <p:cNvSpPr/>
            <p:nvPr/>
          </p:nvSpPr>
          <p:spPr>
            <a:xfrm>
              <a:off x="4597563" y="1665812"/>
              <a:ext cx="624875" cy="2114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113A5F-2F67-D8C0-B732-39F7B63A57A6}"/>
                </a:ext>
              </a:extLst>
            </p:cNvPr>
            <p:cNvSpPr txBox="1"/>
            <p:nvPr/>
          </p:nvSpPr>
          <p:spPr>
            <a:xfrm>
              <a:off x="4514884" y="1638192"/>
              <a:ext cx="788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r>
                <a:rPr lang="ko-KR" altLang="en-US" sz="1200" dirty="0" err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인가구</a:t>
              </a:r>
              <a:endParaRPr lang="ko-KR" altLang="en-US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Rectangle 266">
            <a:extLst>
              <a:ext uri="{FF2B5EF4-FFF2-40B4-BE49-F238E27FC236}">
                <a16:creationId xmlns:a16="http://schemas.microsoft.com/office/drawing/2014/main" id="{C35DE526-CB22-FECA-6128-209B079C9883}"/>
              </a:ext>
            </a:extLst>
          </p:cNvPr>
          <p:cNvSpPr/>
          <p:nvPr/>
        </p:nvSpPr>
        <p:spPr bwMode="auto">
          <a:xfrm>
            <a:off x="5294358" y="1461660"/>
            <a:ext cx="4942101" cy="514883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D1B33-9803-FE79-65AC-29656147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58" y="1972162"/>
            <a:ext cx="4096863" cy="46383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671A2-03AD-A536-3D8F-172DC53C3163}"/>
              </a:ext>
            </a:extLst>
          </p:cNvPr>
          <p:cNvSpPr txBox="1"/>
          <p:nvPr/>
        </p:nvSpPr>
        <p:spPr>
          <a:xfrm>
            <a:off x="5716335" y="1589448"/>
            <a:ext cx="1920453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spcBef>
                <a:spcPct val="10000"/>
              </a:spcBef>
              <a:spcAft>
                <a:spcPct val="50000"/>
              </a:spcAft>
              <a:defRPr sz="1600" b="1">
                <a:ln>
                  <a:solidFill>
                    <a:srgbClr val="0F2548">
                      <a:alpha val="0"/>
                    </a:srgbClr>
                  </a:solidFill>
                </a:ln>
                <a:gradFill>
                  <a:gsLst>
                    <a:gs pos="26606">
                      <a:schemeClr val="tx1">
                        <a:lumMod val="75000"/>
                        <a:lumOff val="25000"/>
                      </a:schemeClr>
                    </a:gs>
                    <a:gs pos="38532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marL="0" lvl="1" fontAlgn="b">
              <a:lnSpc>
                <a:spcPts val="1800"/>
              </a:lnSpc>
              <a:spcAft>
                <a:spcPts val="600"/>
              </a:spcAft>
              <a:buClr>
                <a:srgbClr val="879BAA"/>
              </a:buClr>
              <a:buSzPct val="85000"/>
              <a:tabLst>
                <a:tab pos="1346200" algn="l"/>
              </a:tabLst>
            </a:pPr>
            <a:r>
              <a:rPr lang="en-US" altLang="ko-KR" b="1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sym typeface="Wingdings" pitchFamily="2" charset="2"/>
              </a:rPr>
              <a:t>Feature</a:t>
            </a:r>
            <a:r>
              <a:rPr lang="ko-KR" altLang="en-US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sym typeface="Wingdings" pitchFamily="2" charset="2"/>
              </a:rPr>
              <a:t>별 영향도</a:t>
            </a:r>
            <a:endParaRPr lang="en-US" altLang="ko-KR" b="1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sym typeface="Wingdings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B87B31-65C0-1FC4-28E2-F3849EF71243}"/>
              </a:ext>
            </a:extLst>
          </p:cNvPr>
          <p:cNvGrpSpPr/>
          <p:nvPr/>
        </p:nvGrpSpPr>
        <p:grpSpPr>
          <a:xfrm>
            <a:off x="5289312" y="1464230"/>
            <a:ext cx="447454" cy="418475"/>
            <a:chOff x="676275" y="1816641"/>
            <a:chExt cx="716235" cy="68699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3CF5DD-F50C-4B16-0B4D-3ED86B7A1DEB}"/>
                </a:ext>
              </a:extLst>
            </p:cNvPr>
            <p:cNvSpPr/>
            <p:nvPr/>
          </p:nvSpPr>
          <p:spPr>
            <a:xfrm>
              <a:off x="827390" y="1938516"/>
              <a:ext cx="565120" cy="565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02</a:t>
              </a:r>
              <a:endPara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83207FF-CF91-66A8-D7D4-74642114DBD4}"/>
                </a:ext>
              </a:extLst>
            </p:cNvPr>
            <p:cNvCxnSpPr/>
            <p:nvPr/>
          </p:nvCxnSpPr>
          <p:spPr>
            <a:xfrm>
              <a:off x="676275" y="1816641"/>
              <a:ext cx="263466" cy="2438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72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ko-KR" altLang="en-US" sz="36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BA69B8-18D2-0613-F98F-F47325C8C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46731"/>
              </p:ext>
            </p:extLst>
          </p:nvPr>
        </p:nvGraphicFramePr>
        <p:xfrm>
          <a:off x="1646629" y="1056050"/>
          <a:ext cx="10282019" cy="54647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7694">
                  <a:extLst>
                    <a:ext uri="{9D8B030D-6E8A-4147-A177-3AD203B41FA5}">
                      <a16:colId xmlns:a16="http://schemas.microsoft.com/office/drawing/2014/main" val="1725986567"/>
                    </a:ext>
                  </a:extLst>
                </a:gridCol>
                <a:gridCol w="1592937">
                  <a:extLst>
                    <a:ext uri="{9D8B030D-6E8A-4147-A177-3AD203B41FA5}">
                      <a16:colId xmlns:a16="http://schemas.microsoft.com/office/drawing/2014/main" val="1804958960"/>
                    </a:ext>
                  </a:extLst>
                </a:gridCol>
                <a:gridCol w="954295">
                  <a:extLst>
                    <a:ext uri="{9D8B030D-6E8A-4147-A177-3AD203B41FA5}">
                      <a16:colId xmlns:a16="http://schemas.microsoft.com/office/drawing/2014/main" val="3983995500"/>
                    </a:ext>
                  </a:extLst>
                </a:gridCol>
                <a:gridCol w="992677">
                  <a:extLst>
                    <a:ext uri="{9D8B030D-6E8A-4147-A177-3AD203B41FA5}">
                      <a16:colId xmlns:a16="http://schemas.microsoft.com/office/drawing/2014/main" val="1670556408"/>
                    </a:ext>
                  </a:extLst>
                </a:gridCol>
                <a:gridCol w="938711">
                  <a:extLst>
                    <a:ext uri="{9D8B030D-6E8A-4147-A177-3AD203B41FA5}">
                      <a16:colId xmlns:a16="http://schemas.microsoft.com/office/drawing/2014/main" val="806431788"/>
                    </a:ext>
                  </a:extLst>
                </a:gridCol>
                <a:gridCol w="938711">
                  <a:extLst>
                    <a:ext uri="{9D8B030D-6E8A-4147-A177-3AD203B41FA5}">
                      <a16:colId xmlns:a16="http://schemas.microsoft.com/office/drawing/2014/main" val="36297088"/>
                    </a:ext>
                  </a:extLst>
                </a:gridCol>
                <a:gridCol w="2767168">
                  <a:extLst>
                    <a:ext uri="{9D8B030D-6E8A-4147-A177-3AD203B41FA5}">
                      <a16:colId xmlns:a16="http://schemas.microsoft.com/office/drawing/2014/main" val="129584675"/>
                    </a:ext>
                  </a:extLst>
                </a:gridCol>
                <a:gridCol w="869826">
                  <a:extLst>
                    <a:ext uri="{9D8B030D-6E8A-4147-A177-3AD203B41FA5}">
                      <a16:colId xmlns:a16="http://schemas.microsoft.com/office/drawing/2014/main" val="1793888328"/>
                    </a:ext>
                  </a:extLst>
                </a:gridCol>
              </a:tblGrid>
              <a:tr h="39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가공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모델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정밀도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재현율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F1-Score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ROC-AUC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적용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Parameter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결론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60049"/>
                  </a:ext>
                </a:extLst>
              </a:tr>
              <a:tr h="394379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Raw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Data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로지스틱 회귀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0.40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0.76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0.70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0.75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0.801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class_weight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='balanced', solver='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liblinear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409327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LightGBM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0.38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0.73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0.72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0.73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0.798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num_leaves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31,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n_estimators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200,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max_depth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10,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learning_rate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0.01}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90306"/>
                  </a:ext>
                </a:extLst>
              </a:tr>
              <a:tr h="4531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XGBoost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0.69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0.24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0.84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0.804</a:t>
                      </a:r>
                      <a:endParaRPr lang="ko-KR" altLang="en-US" sz="1200" b="1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colsample_bytree</a:t>
                      </a:r>
                      <a:r>
                        <a:rPr lang="en-US" altLang="ko-KR" sz="1100" dirty="0"/>
                        <a:t>': 1.0, 'gamma': 0, '</a:t>
                      </a:r>
                      <a:r>
                        <a:rPr lang="en-US" altLang="ko-KR" sz="1100" dirty="0" err="1"/>
                        <a:t>learning_rate</a:t>
                      </a:r>
                      <a:r>
                        <a:rPr lang="en-US" altLang="ko-KR" sz="1100" dirty="0"/>
                        <a:t>': 0.1, '</a:t>
                      </a:r>
                      <a:r>
                        <a:rPr lang="en-US" altLang="ko-KR" sz="1100" dirty="0" err="1"/>
                        <a:t>max_depth</a:t>
                      </a:r>
                      <a:r>
                        <a:rPr lang="en-US" altLang="ko-KR" sz="1100" dirty="0"/>
                        <a:t>': 10, '</a:t>
                      </a:r>
                      <a:r>
                        <a:rPr lang="en-US" altLang="ko-KR" sz="1100" dirty="0" err="1"/>
                        <a:t>n_estimators</a:t>
                      </a:r>
                      <a:r>
                        <a:rPr lang="en-US" altLang="ko-KR" sz="1100" dirty="0"/>
                        <a:t>': 200, 'subsample': 0.8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096776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RandomForest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0.57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0.30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0.83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0.772</a:t>
                      </a:r>
                      <a:endParaRPr lang="ko-KR" altLang="en-US" sz="1200" b="1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class_weight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='balanced', 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random_state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=42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821129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MLPClassifier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0.62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0.33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0.84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0.802</a:t>
                      </a:r>
                      <a:endParaRPr lang="ko-KR" altLang="en-US" sz="1200" b="1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'activation':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relu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', 'alpha': 0.001,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hidden_layer_sizes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(100, 50),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learning_rate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'constant',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max_iter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': 300, 'solver': '</a:t>
                      </a:r>
                      <a:r>
                        <a:rPr lang="en-US" altLang="ko-KR" sz="1100" kern="1200" noProof="0" dirty="0" err="1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adam</a:t>
                      </a:r>
                      <a:r>
                        <a:rPr lang="en-US" altLang="ko-KR" sz="11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'</a:t>
                      </a: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30440"/>
                  </a:ext>
                </a:extLst>
              </a:tr>
              <a:tr h="394379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SMOTE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적용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로지스틱 회귀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0.40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0.76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0.70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0.75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0.801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상동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 w="9525"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175471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LightGBM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0.43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0.73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0.66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0.77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0.795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상동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 w="9525"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93417"/>
                  </a:ext>
                </a:extLst>
              </a:tr>
              <a:tr h="4531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XGBoost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0.46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0.80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0.761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상동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 w="9525"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439085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RandomForest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0.44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0.86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0.47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0.79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0.765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상동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 w="9525"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93424"/>
                  </a:ext>
                </a:extLst>
              </a:tr>
              <a:tr h="39437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MLPClassifier</a:t>
                      </a:r>
                      <a:endParaRPr lang="ko-KR" altLang="en-US" sz="11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0.90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0.35</a:t>
                      </a:r>
                    </a:p>
                  </a:txBody>
                  <a:tcPr marL="108000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[0] 0.72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[1] 0.65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0.70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noProof="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0.746</a:t>
                      </a:r>
                      <a:endParaRPr lang="ko-KR" altLang="en-US" sz="12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상동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 w="9525"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kumimoji="0" lang="ko-KR" altLang="en-US" sz="1100" b="0" i="0" u="none" strike="noStrike" kern="1200" cap="none" spc="0" normalizeH="0" baseline="0" noProof="0" dirty="0">
                        <a:ln w="9525"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67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noProof="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7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2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72E4CAE-FC2E-F5AA-4EF8-67E75CE2DAC9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AD0EB34-115E-EE30-4FF7-F986D757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98" y="1529031"/>
            <a:ext cx="3604620" cy="3583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D9B17-E4CC-347A-5C06-86414227E294}"/>
              </a:ext>
            </a:extLst>
          </p:cNvPr>
          <p:cNvSpPr/>
          <p:nvPr/>
        </p:nvSpPr>
        <p:spPr>
          <a:xfrm>
            <a:off x="4437793" y="2232048"/>
            <a:ext cx="504056" cy="46034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C988A1-0F16-2C73-6007-E43CB810B875}"/>
              </a:ext>
            </a:extLst>
          </p:cNvPr>
          <p:cNvSpPr/>
          <p:nvPr/>
        </p:nvSpPr>
        <p:spPr>
          <a:xfrm>
            <a:off x="2781609" y="3816224"/>
            <a:ext cx="504056" cy="46034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설명선: 굽은 선 32">
            <a:extLst>
              <a:ext uri="{FF2B5EF4-FFF2-40B4-BE49-F238E27FC236}">
                <a16:creationId xmlns:a16="http://schemas.microsoft.com/office/drawing/2014/main" id="{50C706B9-33EC-9A31-608B-6255E64B8F36}"/>
              </a:ext>
            </a:extLst>
          </p:cNvPr>
          <p:cNvSpPr/>
          <p:nvPr/>
        </p:nvSpPr>
        <p:spPr>
          <a:xfrm>
            <a:off x="3465685" y="4428292"/>
            <a:ext cx="1105592" cy="363176"/>
          </a:xfrm>
          <a:prstGeom prst="borderCallout2">
            <a:avLst>
              <a:gd name="adj1" fmla="val -27630"/>
              <a:gd name="adj2" fmla="val 44627"/>
              <a:gd name="adj3" fmla="val -96096"/>
              <a:gd name="adj4" fmla="val 44274"/>
              <a:gd name="adj5" fmla="val -97859"/>
              <a:gd name="adj6" fmla="val -64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 없다고 잘못 예측</a:t>
            </a:r>
          </a:p>
        </p:txBody>
      </p:sp>
      <p:sp>
        <p:nvSpPr>
          <p:cNvPr id="35" name="설명선: 굽은 선 34">
            <a:extLst>
              <a:ext uri="{FF2B5EF4-FFF2-40B4-BE49-F238E27FC236}">
                <a16:creationId xmlns:a16="http://schemas.microsoft.com/office/drawing/2014/main" id="{FA5456C1-A6F9-3BB1-F432-4F423EC8691C}"/>
              </a:ext>
            </a:extLst>
          </p:cNvPr>
          <p:cNvSpPr/>
          <p:nvPr/>
        </p:nvSpPr>
        <p:spPr>
          <a:xfrm>
            <a:off x="4869841" y="1674811"/>
            <a:ext cx="1105592" cy="363176"/>
          </a:xfrm>
          <a:prstGeom prst="borderCallout2">
            <a:avLst>
              <a:gd name="adj1" fmla="val 115928"/>
              <a:gd name="adj2" fmla="val 43902"/>
              <a:gd name="adj3" fmla="val 164517"/>
              <a:gd name="adj4" fmla="val 43549"/>
              <a:gd name="adj5" fmla="val 193674"/>
              <a:gd name="adj6" fmla="val 1164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70C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 있다고 잘못 예측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44B895F-E5EA-D35C-8B56-668BC5CDF42D}"/>
              </a:ext>
            </a:extLst>
          </p:cNvPr>
          <p:cNvSpPr/>
          <p:nvPr/>
        </p:nvSpPr>
        <p:spPr>
          <a:xfrm rot="5400000">
            <a:off x="4565908" y="3729862"/>
            <a:ext cx="3206944" cy="1727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8841FE-49D8-2FF5-F878-30BE56574716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에러 항목에 대한 검토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22BD35-0020-E5C6-B9D2-732D17AFE0D6}"/>
              </a:ext>
            </a:extLst>
          </p:cNvPr>
          <p:cNvSpPr/>
          <p:nvPr/>
        </p:nvSpPr>
        <p:spPr>
          <a:xfrm>
            <a:off x="6638083" y="1232757"/>
            <a:ext cx="4534481" cy="15841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964AA-1B9F-D25D-6088-8C8FCA8A6DF9}"/>
              </a:ext>
            </a:extLst>
          </p:cNvPr>
          <p:cNvSpPr txBox="1"/>
          <p:nvPr/>
        </p:nvSpPr>
        <p:spPr>
          <a:xfrm>
            <a:off x="6712037" y="1784400"/>
            <a:ext cx="4378700" cy="672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 피처 분류에 대한 값에 오류율이 높음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추가적인 분석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716753-841F-6CA1-0926-D5B42C8351C0}"/>
              </a:ext>
            </a:extLst>
          </p:cNvPr>
          <p:cNvSpPr txBox="1"/>
          <p:nvPr/>
        </p:nvSpPr>
        <p:spPr>
          <a:xfrm>
            <a:off x="6638084" y="1212703"/>
            <a:ext cx="4534481" cy="314663"/>
          </a:xfrm>
          <a:prstGeom prst="rect">
            <a:avLst/>
          </a:prstGeom>
          <a:solidFill>
            <a:srgbClr val="C00000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우울증이 있다고 잘못 예측</a:t>
            </a:r>
            <a:endParaRPr lang="en-US" altLang="ko-KR" sz="1400" b="1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FA1ECF-FAD4-0E1E-A186-7228E917B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5260"/>
              </p:ext>
            </p:extLst>
          </p:nvPr>
        </p:nvGraphicFramePr>
        <p:xfrm>
          <a:off x="6638082" y="2897676"/>
          <a:ext cx="4534481" cy="34116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158">
                  <a:extLst>
                    <a:ext uri="{9D8B030D-6E8A-4147-A177-3AD203B41FA5}">
                      <a16:colId xmlns:a16="http://schemas.microsoft.com/office/drawing/2014/main" val="716393489"/>
                    </a:ext>
                  </a:extLst>
                </a:gridCol>
                <a:gridCol w="1196320">
                  <a:extLst>
                    <a:ext uri="{9D8B030D-6E8A-4147-A177-3AD203B41FA5}">
                      <a16:colId xmlns:a16="http://schemas.microsoft.com/office/drawing/2014/main" val="4182984934"/>
                    </a:ext>
                  </a:extLst>
                </a:gridCol>
                <a:gridCol w="843048">
                  <a:extLst>
                    <a:ext uri="{9D8B030D-6E8A-4147-A177-3AD203B41FA5}">
                      <a16:colId xmlns:a16="http://schemas.microsoft.com/office/drawing/2014/main" val="2000484978"/>
                    </a:ext>
                  </a:extLst>
                </a:gridCol>
                <a:gridCol w="876955">
                  <a:extLst>
                    <a:ext uri="{9D8B030D-6E8A-4147-A177-3AD203B41FA5}">
                      <a16:colId xmlns:a16="http://schemas.microsoft.com/office/drawing/2014/main" val="538070345"/>
                    </a:ext>
                  </a:extLst>
                </a:gridCol>
              </a:tblGrid>
              <a:tr h="26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피처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최빈값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오류수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빈도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11262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58.16%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978548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나이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3.66%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71927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월평균 총소득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500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만원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10.29%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55682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주관적 건강인지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보통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49.76%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54346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활동제한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아니오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784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92.67%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51468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주당 평균 근로시간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32.74%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2228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평소 스트레스 인지 정도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보통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52.26%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225363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하루 앉아서 보내는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14.71%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86121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인가구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아니오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758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89.60%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092489"/>
                  </a:ext>
                </a:extLst>
              </a:tr>
              <a:tr h="31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년간 체중 증감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변화 없음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63.21%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92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7C2163-DD7A-622E-7E20-7A86D2D0F969}"/>
              </a:ext>
            </a:extLst>
          </p:cNvPr>
          <p:cNvSpPr/>
          <p:nvPr/>
        </p:nvSpPr>
        <p:spPr>
          <a:xfrm>
            <a:off x="4792551" y="3124765"/>
            <a:ext cx="1015417" cy="189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1">
              <a:ea typeface="나눔고딕" panose="020D0604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ADF59-236E-95AC-C59E-3C191D85B7CC}"/>
              </a:ext>
            </a:extLst>
          </p:cNvPr>
          <p:cNvSpPr/>
          <p:nvPr/>
        </p:nvSpPr>
        <p:spPr>
          <a:xfrm>
            <a:off x="7363760" y="2942979"/>
            <a:ext cx="2054560" cy="189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11">
              <a:ea typeface="나눔고딕" panose="020D060400000000000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02C8EA-0253-5FD6-74E8-41FD97C05F7A}"/>
              </a:ext>
            </a:extLst>
          </p:cNvPr>
          <p:cNvSpPr txBox="1"/>
          <p:nvPr/>
        </p:nvSpPr>
        <p:spPr>
          <a:xfrm>
            <a:off x="2891644" y="1098483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국민건강영양조사 데이터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000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건강척도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이용한 한국인의 </a:t>
            </a:r>
            <a:r>
              <a:rPr lang="ko-KR" altLang="en-US" sz="2000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 여부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예측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21193A9-7EB3-8A15-88D0-A61BCD6B3FD4}"/>
              </a:ext>
            </a:extLst>
          </p:cNvPr>
          <p:cNvGrpSpPr/>
          <p:nvPr/>
        </p:nvGrpSpPr>
        <p:grpSpPr>
          <a:xfrm>
            <a:off x="1646628" y="1783358"/>
            <a:ext cx="9898550" cy="439783"/>
            <a:chOff x="1646628" y="1713306"/>
            <a:chExt cx="9898550" cy="43978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35A0AC5-C178-21B6-CC2A-82594D641823}"/>
                </a:ext>
              </a:extLst>
            </p:cNvPr>
            <p:cNvSpPr/>
            <p:nvPr/>
          </p:nvSpPr>
          <p:spPr>
            <a:xfrm>
              <a:off x="1646628" y="1713306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질병관리청 국민건강영양조사의 국민건강 관련 데이터 이용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B641B8B-5990-D74E-39E3-21C0ED78FAF6}"/>
                </a:ext>
              </a:extLst>
            </p:cNvPr>
            <p:cNvSpPr/>
            <p:nvPr/>
          </p:nvSpPr>
          <p:spPr>
            <a:xfrm>
              <a:off x="1791865" y="1776637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데이터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A03C5B-926C-0FDF-53A1-2B42481E4181}"/>
              </a:ext>
            </a:extLst>
          </p:cNvPr>
          <p:cNvSpPr txBox="1"/>
          <p:nvPr/>
        </p:nvSpPr>
        <p:spPr>
          <a:xfrm>
            <a:off x="1959422" y="2276872"/>
            <a:ext cx="9699178" cy="3611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국민건강영양조사는 국민건강증진법 제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16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조에 근거하여 질병관리청에 의해 제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(98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부터 매년 전국민 대상으로 조사를 진행</a:t>
            </a: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국민건강영양조사의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표본추출틀은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표본시점에서 가용한 가장 최근 시점의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인구주택총조사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자료를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기봍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추출틀로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사용하여 통계적 기법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시도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주택유형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나이 등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표본을 추출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매년 약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4-5,000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 가구의 조사가 진행</a:t>
            </a: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국민건강영양조사는 가구원확인조사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건강설문조사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검진조사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영양조사를 통해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건강설문조사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], [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검진조사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], [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영양조사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주제로 자료를 수집함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한국 인구의 건강 상태와 영양 섭취 등 다양한 상태를 대표하는데 중요한 역할을 하고 있으며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한국인의 우울증 발병 여부를 파악하는데 좋은 데이터라고 판단함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08FEBD-53FC-19F5-8C27-9E26D49DAD48}"/>
              </a:ext>
            </a:extLst>
          </p:cNvPr>
          <p:cNvSpPr/>
          <p:nvPr/>
        </p:nvSpPr>
        <p:spPr>
          <a:xfrm>
            <a:off x="1650103" y="1098483"/>
            <a:ext cx="1133530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826814-644D-BBDD-C361-042AF7F40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49" y="2909173"/>
            <a:ext cx="9344025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15159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제16조(국민건강영양조사 등)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①질병관리청장은 보건복지부장관과 협의하여 국민의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건강상태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ㆍ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식품섭취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ㆍ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식생활조사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국민의 건강과 영양에 관한 조사(이하 “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국민건강영양조사”라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한다)를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정기적으로 실시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한다.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2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BF4527-1B18-9FB6-AA79-FED80BDCB578}"/>
              </a:ext>
            </a:extLst>
          </p:cNvPr>
          <p:cNvSpPr/>
          <p:nvPr/>
        </p:nvSpPr>
        <p:spPr>
          <a:xfrm>
            <a:off x="5114310" y="1991881"/>
            <a:ext cx="3423707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3D3649F-CB21-79FF-64A2-E97E4797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234" y="3559596"/>
            <a:ext cx="3311858" cy="302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72E4CAE-FC2E-F5AA-4EF8-67E75CE2DAC9}"/>
              </a:ext>
            </a:extLst>
          </p:cNvPr>
          <p:cNvSpPr/>
          <p:nvPr/>
        </p:nvSpPr>
        <p:spPr>
          <a:xfrm>
            <a:off x="1650103" y="1098483"/>
            <a:ext cx="305438" cy="342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644E8-10A4-910B-59A8-6B1FE9FF3EE0}"/>
              </a:ext>
            </a:extLst>
          </p:cNvPr>
          <p:cNvSpPr txBox="1"/>
          <p:nvPr/>
        </p:nvSpPr>
        <p:spPr>
          <a:xfrm>
            <a:off x="1955541" y="1098483"/>
            <a:ext cx="9505055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고혈압 등 유병 여부에 따른 영향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신체정보에 따른 영향도 배제 ▶ 추가한 경우 모델 정확도는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84992CFE-E130-4478-0971-A14581C192A2}"/>
              </a:ext>
            </a:extLst>
          </p:cNvPr>
          <p:cNvSpPr/>
          <p:nvPr/>
        </p:nvSpPr>
        <p:spPr>
          <a:xfrm>
            <a:off x="1559496" y="1581294"/>
            <a:ext cx="3570055" cy="360000"/>
          </a:xfrm>
          <a:prstGeom prst="chevron">
            <a:avLst/>
          </a:prstGeom>
          <a:solidFill>
            <a:srgbClr val="5B9BD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신장 ∙ 체중 ∙ 허리둘레 등 신체정보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F90577-9A18-5D22-F629-0372C2AC6EED}"/>
              </a:ext>
            </a:extLst>
          </p:cNvPr>
          <p:cNvSpPr/>
          <p:nvPr/>
        </p:nvSpPr>
        <p:spPr>
          <a:xfrm>
            <a:off x="1643722" y="1991881"/>
            <a:ext cx="3423707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CB58-7E77-7C7C-B2BE-DDB017A41B61}"/>
              </a:ext>
            </a:extLst>
          </p:cNvPr>
          <p:cNvSpPr txBox="1"/>
          <p:nvPr/>
        </p:nvSpPr>
        <p:spPr>
          <a:xfrm>
            <a:off x="1732273" y="3106713"/>
            <a:ext cx="333515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유의미한 큰 개선은 없음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피처 중요도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추가한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건은 거의 영향이 없음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343A58A-924F-7662-3E63-F147613CE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16212"/>
              </p:ext>
            </p:extLst>
          </p:nvPr>
        </p:nvGraphicFramePr>
        <p:xfrm>
          <a:off x="1780535" y="2152584"/>
          <a:ext cx="304030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78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875561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  <a:gridCol w="875561">
                  <a:extLst>
                    <a:ext uri="{9D8B030D-6E8A-4147-A177-3AD203B41FA5}">
                      <a16:colId xmlns:a16="http://schemas.microsoft.com/office/drawing/2014/main" val="3949848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XGBoost</a:t>
                      </a:r>
                      <a:endParaRPr lang="ko-KR" alt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적용前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적용後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0.85 / 0.69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0.85 / 0.67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0.97 / 0.24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0.96 / 0.31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0.804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0.809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A32BEFB3-AEF4-51DD-73FA-F305EED2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945" y="3576072"/>
            <a:ext cx="3335156" cy="3005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A47B0D-F05D-2FEE-E81E-231194AFC35A}"/>
              </a:ext>
            </a:extLst>
          </p:cNvPr>
          <p:cNvSpPr/>
          <p:nvPr/>
        </p:nvSpPr>
        <p:spPr>
          <a:xfrm>
            <a:off x="1712507" y="5847701"/>
            <a:ext cx="3229414" cy="60563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71947143-1851-AB15-67E4-25A1805EFFEF}"/>
              </a:ext>
            </a:extLst>
          </p:cNvPr>
          <p:cNvSpPr/>
          <p:nvPr/>
        </p:nvSpPr>
        <p:spPr>
          <a:xfrm>
            <a:off x="5030084" y="1581294"/>
            <a:ext cx="3570055" cy="360000"/>
          </a:xfrm>
          <a:prstGeom prst="chevron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당뇨병 </a:t>
            </a:r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고혈압 유병 여부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3FE606-7E4C-8B0E-B02B-8FA78111E39F}"/>
              </a:ext>
            </a:extLst>
          </p:cNvPr>
          <p:cNvSpPr txBox="1"/>
          <p:nvPr/>
        </p:nvSpPr>
        <p:spPr>
          <a:xfrm>
            <a:off x="5202861" y="3106713"/>
            <a:ext cx="333515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유의미한 큰 개선은 없음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오히려 감소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).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피처 중요도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추가한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건은 거의 영향이 없음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59FE3A0-8C2B-7D1C-D831-542BD8465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00465"/>
              </p:ext>
            </p:extLst>
          </p:nvPr>
        </p:nvGraphicFramePr>
        <p:xfrm>
          <a:off x="5251123" y="2152584"/>
          <a:ext cx="3040300" cy="8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78">
                  <a:extLst>
                    <a:ext uri="{9D8B030D-6E8A-4147-A177-3AD203B41FA5}">
                      <a16:colId xmlns:a16="http://schemas.microsoft.com/office/drawing/2014/main" val="3782251409"/>
                    </a:ext>
                  </a:extLst>
                </a:gridCol>
                <a:gridCol w="875561">
                  <a:extLst>
                    <a:ext uri="{9D8B030D-6E8A-4147-A177-3AD203B41FA5}">
                      <a16:colId xmlns:a16="http://schemas.microsoft.com/office/drawing/2014/main" val="2933222602"/>
                    </a:ext>
                  </a:extLst>
                </a:gridCol>
                <a:gridCol w="875561">
                  <a:extLst>
                    <a:ext uri="{9D8B030D-6E8A-4147-A177-3AD203B41FA5}">
                      <a16:colId xmlns:a16="http://schemas.microsoft.com/office/drawing/2014/main" val="3949848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XGBoost</a:t>
                      </a:r>
                      <a:endParaRPr lang="ko-KR" alt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적용前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적용後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5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정밀도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0.85 / 0.69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 / 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8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1" kern="1200" spc="-30" dirty="0" err="1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wei_avg</a:t>
                      </a:r>
                      <a:r>
                        <a:rPr lang="en-US" altLang="ko-KR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)</a:t>
                      </a:r>
                      <a:endParaRPr lang="en-US" sz="900" b="1" kern="1200" spc="-30" dirty="0">
                        <a:ln>
                          <a:solidFill>
                            <a:srgbClr val="0F2548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0.97 / 0.24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0.00 / 0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52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F1-Score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0.81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1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lvl="0" indent="0" algn="l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ROC-AUC</a:t>
                      </a:r>
                    </a:p>
                  </a:txBody>
                  <a:tcPr marL="7200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86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0.804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4455" indent="0" algn="ctr" defTabSz="1036747" rtl="0" eaLnBrk="1" fontAlgn="ctr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Tx/>
                        <a:buNone/>
                        <a:tabLst>
                          <a:tab pos="292100" algn="l"/>
                        </a:tabLst>
                      </a:pPr>
                      <a:r>
                        <a:rPr lang="en-US" sz="900" b="0" kern="1200" spc="-30" dirty="0">
                          <a:ln>
                            <a:solidFill>
                              <a:srgbClr val="0F2548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0.806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48273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D08FB1-E71D-968C-0BD7-727E9D44509C}"/>
              </a:ext>
            </a:extLst>
          </p:cNvPr>
          <p:cNvSpPr/>
          <p:nvPr/>
        </p:nvSpPr>
        <p:spPr>
          <a:xfrm>
            <a:off x="5183095" y="5860237"/>
            <a:ext cx="3229414" cy="605635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4DB1D0-C5EB-708A-CD9A-6924242DCABC}"/>
              </a:ext>
            </a:extLst>
          </p:cNvPr>
          <p:cNvSpPr/>
          <p:nvPr/>
        </p:nvSpPr>
        <p:spPr>
          <a:xfrm>
            <a:off x="5183095" y="5418383"/>
            <a:ext cx="3229414" cy="302818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1C37E-A4E2-A4B7-C479-86BD37FD1CCE}"/>
              </a:ext>
            </a:extLst>
          </p:cNvPr>
          <p:cNvSpPr/>
          <p:nvPr/>
        </p:nvSpPr>
        <p:spPr>
          <a:xfrm>
            <a:off x="8579179" y="1991881"/>
            <a:ext cx="3423707" cy="46186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-50" normalizeH="0" baseline="0" noProof="0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0BEBEC8F-7A96-40A2-A34F-3E1459AE6299}"/>
              </a:ext>
            </a:extLst>
          </p:cNvPr>
          <p:cNvSpPr/>
          <p:nvPr/>
        </p:nvSpPr>
        <p:spPr>
          <a:xfrm>
            <a:off x="8494953" y="1581294"/>
            <a:ext cx="3570055" cy="360000"/>
          </a:xfrm>
          <a:prstGeom prst="chevron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그 밖의 사항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2EEF98-D6D2-CCD0-C77C-DB4A47EE9C34}"/>
              </a:ext>
            </a:extLst>
          </p:cNvPr>
          <p:cNvSpPr txBox="1"/>
          <p:nvPr/>
        </p:nvSpPr>
        <p:spPr>
          <a:xfrm>
            <a:off x="8667730" y="2163171"/>
            <a:ext cx="3335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혈압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수축기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이완기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여부 ▶ 영향 없음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 소득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분위수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▶ 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영향 없음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주중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주말 수면시간 ▶ 소폭 상상하나 큰 영향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</a:t>
            </a: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57040" indent="-257040">
              <a:spcBef>
                <a:spcPts val="300"/>
              </a:spcBef>
              <a:buFont typeface="Arial"/>
              <a:buChar char="•"/>
              <a:defRPr/>
            </a:pP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10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7365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 일정 및 서비스 활용 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모서리가 둥근 직사각형 23">
            <a:extLst>
              <a:ext uri="{FF2B5EF4-FFF2-40B4-BE49-F238E27FC236}">
                <a16:creationId xmlns:a16="http://schemas.microsoft.com/office/drawing/2014/main" id="{62D081AA-C906-4A6C-1549-8A6D82565AB5}"/>
              </a:ext>
            </a:extLst>
          </p:cNvPr>
          <p:cNvSpPr/>
          <p:nvPr/>
        </p:nvSpPr>
        <p:spPr>
          <a:xfrm flipH="1">
            <a:off x="1955540" y="1488431"/>
            <a:ext cx="9325036" cy="492444"/>
          </a:xfrm>
          <a:prstGeom prst="rect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defTabSz="888038">
              <a:lnSpc>
                <a:spcPct val="110000"/>
              </a:lnSpc>
              <a:spcAft>
                <a:spcPts val="486"/>
              </a:spcAft>
            </a:pP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피처 선택 및 다중분류 모델</a:t>
            </a:r>
            <a:r>
              <a:rPr lang="en-US" altLang="ko-KR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 </a:t>
            </a:r>
            <a:r>
              <a:rPr lang="en-US" altLang="ko-KR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 지표</a:t>
            </a:r>
            <a:r>
              <a:rPr lang="en-US" altLang="ko-KR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통한 정확도 높이기</a:t>
            </a:r>
            <a:endParaRPr lang="en-US" altLang="ko-KR" sz="20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모서리가 둥근 직사각형 24">
            <a:extLst>
              <a:ext uri="{FF2B5EF4-FFF2-40B4-BE49-F238E27FC236}">
                <a16:creationId xmlns:a16="http://schemas.microsoft.com/office/drawing/2014/main" id="{30F6D4CE-B8E4-3B68-47B2-80959E6EEE38}"/>
              </a:ext>
            </a:extLst>
          </p:cNvPr>
          <p:cNvSpPr/>
          <p:nvPr/>
        </p:nvSpPr>
        <p:spPr>
          <a:xfrm flipH="1">
            <a:off x="1955540" y="5600132"/>
            <a:ext cx="9325036" cy="492444"/>
          </a:xfrm>
          <a:prstGeom prst="rect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defTabSz="888038">
              <a:lnSpc>
                <a:spcPct val="110000"/>
              </a:lnSpc>
              <a:spcAft>
                <a:spcPts val="486"/>
              </a:spcAft>
              <a:defRPr/>
            </a:pP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 우울증 위치 </a:t>
            </a:r>
            <a:r>
              <a:rPr lang="ko-KR" altLang="en-US" sz="2000" b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보여주기</a:t>
            </a:r>
            <a:endParaRPr lang="en-US" altLang="ko-KR" sz="20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모서리가 둥근 직사각형 25">
            <a:extLst>
              <a:ext uri="{FF2B5EF4-FFF2-40B4-BE49-F238E27FC236}">
                <a16:creationId xmlns:a16="http://schemas.microsoft.com/office/drawing/2014/main" id="{51BAEFA9-82A5-3860-9417-5B594CBCA14F}"/>
              </a:ext>
            </a:extLst>
          </p:cNvPr>
          <p:cNvSpPr/>
          <p:nvPr/>
        </p:nvSpPr>
        <p:spPr>
          <a:xfrm flipH="1">
            <a:off x="1955540" y="3544283"/>
            <a:ext cx="9325036" cy="492444"/>
          </a:xfrm>
          <a:prstGeom prst="rect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defTabSz="888038">
              <a:lnSpc>
                <a:spcPct val="110000"/>
              </a:lnSpc>
              <a:spcAft>
                <a:spcPts val="486"/>
              </a:spcAft>
            </a:pP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뉴스데이터를 통한 우울증 관련 정보 전달</a:t>
            </a:r>
            <a:endParaRPr lang="en-US" altLang="ko-KR" sz="20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모서리가 둥근 직사각형 26">
            <a:extLst>
              <a:ext uri="{FF2B5EF4-FFF2-40B4-BE49-F238E27FC236}">
                <a16:creationId xmlns:a16="http://schemas.microsoft.com/office/drawing/2014/main" id="{5E9A06D6-7C87-C363-C9D0-9B71DCD08756}"/>
              </a:ext>
            </a:extLst>
          </p:cNvPr>
          <p:cNvSpPr/>
          <p:nvPr/>
        </p:nvSpPr>
        <p:spPr>
          <a:xfrm flipH="1">
            <a:off x="1955540" y="4572209"/>
            <a:ext cx="9325036" cy="492444"/>
          </a:xfrm>
          <a:prstGeom prst="rect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tlCol="0" anchor="ctr"/>
          <a:lstStyle/>
          <a:p>
            <a:pPr defTabSz="888038">
              <a:lnSpc>
                <a:spcPct val="110000"/>
              </a:lnSpc>
              <a:spcAft>
                <a:spcPts val="486"/>
              </a:spcAft>
              <a:defRPr/>
            </a:pP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 우울증 분포도 보여주기</a:t>
            </a:r>
            <a:r>
              <a:rPr lang="en-US" altLang="ko-KR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트랜드 분석</a:t>
            </a:r>
            <a:r>
              <a:rPr lang="en-US" altLang="ko-KR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0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모서리가 둥근 직사각형 27">
            <a:extLst>
              <a:ext uri="{FF2B5EF4-FFF2-40B4-BE49-F238E27FC236}">
                <a16:creationId xmlns:a16="http://schemas.microsoft.com/office/drawing/2014/main" id="{94DD2901-E4F4-2CDA-A43F-557CCEA88319}"/>
              </a:ext>
            </a:extLst>
          </p:cNvPr>
          <p:cNvSpPr/>
          <p:nvPr/>
        </p:nvSpPr>
        <p:spPr>
          <a:xfrm flipH="1">
            <a:off x="1955540" y="2516356"/>
            <a:ext cx="9325036" cy="492444"/>
          </a:xfrm>
          <a:prstGeom prst="rect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0" rIns="34963" rtlCol="0" anchor="ctr"/>
          <a:lstStyle/>
          <a:p>
            <a:pPr defTabSz="888038">
              <a:lnSpc>
                <a:spcPct val="110000"/>
              </a:lnSpc>
              <a:spcAft>
                <a:spcPts val="486"/>
              </a:spcAft>
            </a:pP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설문조사 </a:t>
            </a:r>
            <a:r>
              <a:rPr lang="en-US" altLang="ko-KR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 확률 예측</a:t>
            </a:r>
            <a:endParaRPr lang="en-US" altLang="ko-KR" sz="2000" b="1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2F802-CE27-1C5C-F375-432BE8D534BB}"/>
              </a:ext>
            </a:extLst>
          </p:cNvPr>
          <p:cNvSpPr txBox="1"/>
          <p:nvPr/>
        </p:nvSpPr>
        <p:spPr>
          <a:xfrm>
            <a:off x="2132935" y="1525156"/>
            <a:ext cx="2308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1006846" latinLnBrk="0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695C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695C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8E275-04B0-79D0-5900-714AF6091920}"/>
              </a:ext>
            </a:extLst>
          </p:cNvPr>
          <p:cNvSpPr txBox="1"/>
          <p:nvPr/>
        </p:nvSpPr>
        <p:spPr>
          <a:xfrm>
            <a:off x="2132935" y="2553081"/>
            <a:ext cx="2308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1006846" latinLnBrk="0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695C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695C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F1675-D032-43D8-57AC-C2E73A7A7648}"/>
              </a:ext>
            </a:extLst>
          </p:cNvPr>
          <p:cNvSpPr txBox="1"/>
          <p:nvPr/>
        </p:nvSpPr>
        <p:spPr>
          <a:xfrm>
            <a:off x="2132935" y="3581008"/>
            <a:ext cx="2308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1006846" latinLnBrk="0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695C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695C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66150-C8B4-4F59-AE61-449F755B4B3E}"/>
              </a:ext>
            </a:extLst>
          </p:cNvPr>
          <p:cNvSpPr txBox="1"/>
          <p:nvPr/>
        </p:nvSpPr>
        <p:spPr>
          <a:xfrm>
            <a:off x="2141752" y="4608934"/>
            <a:ext cx="2308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006846" latinLnBrk="0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695C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lang="ko-KR" altLang="en-US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695C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7B412-2C2B-39EC-7D36-39BB22EFBCFF}"/>
              </a:ext>
            </a:extLst>
          </p:cNvPr>
          <p:cNvSpPr txBox="1"/>
          <p:nvPr/>
        </p:nvSpPr>
        <p:spPr>
          <a:xfrm>
            <a:off x="2132935" y="5636857"/>
            <a:ext cx="2308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1006846" latinLnBrk="0"/>
            <a:r>
              <a:rPr lang="en-US" altLang="ko-KR" sz="3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695C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sz="3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695C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159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프로젝트를 마치며</a:t>
            </a: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…</a:t>
            </a:r>
            <a:endParaRPr lang="ko-KR" altLang="en-US" sz="36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07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644E8-10A4-910B-59A8-6B1FE9FF3EE0}"/>
              </a:ext>
            </a:extLst>
          </p:cNvPr>
          <p:cNvSpPr txBox="1"/>
          <p:nvPr/>
        </p:nvSpPr>
        <p:spPr>
          <a:xfrm>
            <a:off x="1638209" y="1196752"/>
            <a:ext cx="9505055" cy="276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신민석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피처 선택법에 대해 많은 것을 배웠고 데이터 전처리의 중요성을 느꼈다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국건영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데이터 말고 다른 복잡한 데이터 셋을 통해 더 많은 것을 배우고 싶다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altLang="ko-KR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이은총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컬림의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선택의 중요성을 배웠고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업무와 일상생활 자연스럽게 다뤄지는 다양한 데이터들에 관심을 가지고 이들을 활용한 인사이트 있는 정보와 서비스를 고객들에게 제공하고 싶다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앞으로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라이브러리를 통해서 제공되는 다양한 모델들의 실행방식을 학습하고 서로 간의 장단점을 이해하여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적시적소에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모델을 사용할 수 있도록 하고 싶고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나아가 내가 원하는 정보형태에 맞는 모델구현도 해보고 싶다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DC2885-407E-2575-F565-A03B2AE67A0B}"/>
              </a:ext>
            </a:extLst>
          </p:cNvPr>
          <p:cNvSpPr/>
          <p:nvPr/>
        </p:nvSpPr>
        <p:spPr>
          <a:xfrm>
            <a:off x="1749513" y="1218695"/>
            <a:ext cx="841229" cy="28462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4CC8D-2221-75FB-5E5B-4611F3F45284}"/>
              </a:ext>
            </a:extLst>
          </p:cNvPr>
          <p:cNvSpPr txBox="1"/>
          <p:nvPr/>
        </p:nvSpPr>
        <p:spPr>
          <a:xfrm>
            <a:off x="1572640" y="1192984"/>
            <a:ext cx="117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신민석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81FEC1-50F2-54EF-613B-6359464C73DF}"/>
              </a:ext>
            </a:extLst>
          </p:cNvPr>
          <p:cNvSpPr/>
          <p:nvPr/>
        </p:nvSpPr>
        <p:spPr>
          <a:xfrm>
            <a:off x="1749513" y="2441652"/>
            <a:ext cx="841229" cy="28462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4441F-0054-E95C-7EC6-E89617FA446F}"/>
              </a:ext>
            </a:extLst>
          </p:cNvPr>
          <p:cNvSpPr txBox="1"/>
          <p:nvPr/>
        </p:nvSpPr>
        <p:spPr>
          <a:xfrm>
            <a:off x="1572640" y="2415941"/>
            <a:ext cx="117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이은총</a:t>
            </a:r>
            <a:endParaRPr lang="ko-KR" altLang="en-US" sz="18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02C8EA-0253-5FD6-74E8-41FD97C05F7A}"/>
              </a:ext>
            </a:extLst>
          </p:cNvPr>
          <p:cNvSpPr txBox="1"/>
          <p:nvPr/>
        </p:nvSpPr>
        <p:spPr>
          <a:xfrm>
            <a:off x="2891644" y="1098483"/>
            <a:ext cx="89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국민건강영양조사 데이터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000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건강척도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이용한 한국인의 </a:t>
            </a:r>
            <a:r>
              <a:rPr lang="ko-KR" altLang="en-US" sz="2000" u="sng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우울증 여부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예측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5BBA76-9ABA-AB6C-BEAE-DB6462B1A61D}"/>
              </a:ext>
            </a:extLst>
          </p:cNvPr>
          <p:cNvSpPr txBox="1"/>
          <p:nvPr/>
        </p:nvSpPr>
        <p:spPr>
          <a:xfrm>
            <a:off x="1959422" y="2342546"/>
            <a:ext cx="9585756" cy="156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국민건강영양조사는 매년 다양한 주제에 대한 질문조사를 수행하고 있으며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700-900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여건의 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column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존재하므로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타겟하는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모델링을 위해서 데이터 </a:t>
            </a:r>
            <a:r>
              <a:rPr lang="ko-KR" altLang="en-US" sz="1600" b="1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이전에 조사테마를 사전에 선정하였음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인구통계적 지표로 활용할 수 있는 테마 선정 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가구조사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경제활동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 관련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학술자료 등을 이용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하여 관련성이 높은 조사 테마 선정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삶의 질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이환조사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식습관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식품섭취조사 등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서비스이용자 관점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답변이 어려운 조사 테마들은 배제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각종 유병 여부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검진조사 내용 등 배제</a:t>
            </a:r>
            <a:r>
              <a:rPr lang="en-US" altLang="ko-KR" sz="12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8F1366-B37F-6250-550E-3DE47C060D0F}"/>
              </a:ext>
            </a:extLst>
          </p:cNvPr>
          <p:cNvGrpSpPr/>
          <p:nvPr/>
        </p:nvGrpSpPr>
        <p:grpSpPr>
          <a:xfrm>
            <a:off x="2171565" y="4149080"/>
            <a:ext cx="9325035" cy="1798385"/>
            <a:chOff x="2171565" y="3138710"/>
            <a:chExt cx="9325035" cy="17983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8CC963-01AB-2776-7629-B68DEE62577B}"/>
                </a:ext>
              </a:extLst>
            </p:cNvPr>
            <p:cNvSpPr txBox="1"/>
            <p:nvPr/>
          </p:nvSpPr>
          <p:spPr>
            <a:xfrm>
              <a:off x="10610186" y="4755119"/>
              <a:ext cx="886414" cy="1692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tabLst/>
                <a:defRPr/>
              </a:pPr>
              <a:r>
                <a:rPr lang="en-US" altLang="ko-KR" sz="1000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</a:t>
              </a:r>
              <a:r>
                <a:rPr lang="ko-KR" altLang="en-US" sz="1000" dirty="0">
                  <a:ln>
                    <a:solidFill>
                      <a:srgbClr val="0091DA">
                        <a:shade val="50000"/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선정된 테마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A993AAC-E4E4-9319-BA85-A9DC484347A7}"/>
                </a:ext>
              </a:extLst>
            </p:cNvPr>
            <p:cNvSpPr/>
            <p:nvPr/>
          </p:nvSpPr>
          <p:spPr>
            <a:xfrm>
              <a:off x="2171565" y="3138710"/>
              <a:ext cx="1944216" cy="53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4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건강설문조사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6D5F093-1F2B-4D29-C577-E876101C27C1}"/>
                </a:ext>
              </a:extLst>
            </p:cNvPr>
            <p:cNvSpPr/>
            <p:nvPr/>
          </p:nvSpPr>
          <p:spPr>
            <a:xfrm>
              <a:off x="2171565" y="3768547"/>
              <a:ext cx="1944216" cy="53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4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검진조사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3BC41E-E243-4E39-2631-A9C51181C725}"/>
                </a:ext>
              </a:extLst>
            </p:cNvPr>
            <p:cNvSpPr/>
            <p:nvPr/>
          </p:nvSpPr>
          <p:spPr>
            <a:xfrm>
              <a:off x="2171565" y="4398217"/>
              <a:ext cx="1944216" cy="53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4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영양조사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1D00A3-84F2-9AC2-314F-10719EF26803}"/>
                </a:ext>
              </a:extLst>
            </p:cNvPr>
            <p:cNvSpPr/>
            <p:nvPr/>
          </p:nvSpPr>
          <p:spPr>
            <a:xfrm>
              <a:off x="4259796" y="3138711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가구조사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22303DF-6FDD-EBCF-D839-3645670A2A8C}"/>
                </a:ext>
              </a:extLst>
            </p:cNvPr>
            <p:cNvSpPr/>
            <p:nvPr/>
          </p:nvSpPr>
          <p:spPr>
            <a:xfrm>
              <a:off x="4259796" y="3425431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이환조사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93DB65B-9843-2CE4-6841-485B475A0425}"/>
                </a:ext>
              </a:extLst>
            </p:cNvPr>
            <p:cNvSpPr/>
            <p:nvPr/>
          </p:nvSpPr>
          <p:spPr>
            <a:xfrm>
              <a:off x="5442641" y="3138711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건강검진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7EA0DF-2DE3-C78D-2556-F4C541AB1933}"/>
                </a:ext>
              </a:extLst>
            </p:cNvPr>
            <p:cNvSpPr/>
            <p:nvPr/>
          </p:nvSpPr>
          <p:spPr>
            <a:xfrm>
              <a:off x="5442641" y="3426838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예방접종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9B5141-E768-D61B-720C-E7A924DF18F9}"/>
                </a:ext>
              </a:extLst>
            </p:cNvPr>
            <p:cNvSpPr/>
            <p:nvPr/>
          </p:nvSpPr>
          <p:spPr>
            <a:xfrm>
              <a:off x="6595903" y="3138711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활동제한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52476FD-C3AC-2A80-B258-5567E51C576C}"/>
                </a:ext>
              </a:extLst>
            </p:cNvPr>
            <p:cNvSpPr/>
            <p:nvPr/>
          </p:nvSpPr>
          <p:spPr>
            <a:xfrm>
              <a:off x="6595903" y="3426838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삶의 질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6D30699-4EA9-5BBD-CB0A-0D0B19F45D15}"/>
                </a:ext>
              </a:extLst>
            </p:cNvPr>
            <p:cNvSpPr/>
            <p:nvPr/>
          </p:nvSpPr>
          <p:spPr>
            <a:xfrm>
              <a:off x="7757129" y="3138711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손상</a:t>
              </a: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, </a:t>
              </a: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사고중독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0E25BF4-EBD7-9EDA-FCF1-E765FFADC7D6}"/>
                </a:ext>
              </a:extLst>
            </p:cNvPr>
            <p:cNvSpPr/>
            <p:nvPr/>
          </p:nvSpPr>
          <p:spPr>
            <a:xfrm>
              <a:off x="7757129" y="3426838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의료이용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B9224E-E636-DCDA-75EF-77BED49CF22F}"/>
                </a:ext>
              </a:extLst>
            </p:cNvPr>
            <p:cNvSpPr/>
            <p:nvPr/>
          </p:nvSpPr>
          <p:spPr>
            <a:xfrm>
              <a:off x="8904311" y="3138711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교육</a:t>
              </a: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,</a:t>
              </a: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 경제활동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C4C576-8FF2-2F8D-BFDD-4B8BF694F8C7}"/>
                </a:ext>
              </a:extLst>
            </p:cNvPr>
            <p:cNvSpPr/>
            <p:nvPr/>
          </p:nvSpPr>
          <p:spPr>
            <a:xfrm>
              <a:off x="8918355" y="3426838"/>
              <a:ext cx="1109565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건강행태조사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A72E424-FB9C-C21D-6BB8-82B1883BDB28}"/>
                </a:ext>
              </a:extLst>
            </p:cNvPr>
            <p:cNvSpPr/>
            <p:nvPr/>
          </p:nvSpPr>
          <p:spPr>
            <a:xfrm>
              <a:off x="10066868" y="3138711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…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86784E8-0910-EB8A-C8D6-0ACC1CFCB6F5}"/>
                </a:ext>
              </a:extLst>
            </p:cNvPr>
            <p:cNvSpPr/>
            <p:nvPr/>
          </p:nvSpPr>
          <p:spPr>
            <a:xfrm>
              <a:off x="4259796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혈압</a:t>
              </a: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∙</a:t>
              </a: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맥박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AA6FD41-2F82-E7F9-8FA3-9859B7C9D4B8}"/>
                </a:ext>
              </a:extLst>
            </p:cNvPr>
            <p:cNvSpPr/>
            <p:nvPr/>
          </p:nvSpPr>
          <p:spPr>
            <a:xfrm>
              <a:off x="4259796" y="404922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신체계측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746612C-682C-2FB7-7ADC-566055A5F65A}"/>
                </a:ext>
              </a:extLst>
            </p:cNvPr>
            <p:cNvSpPr/>
            <p:nvPr/>
          </p:nvSpPr>
          <p:spPr>
            <a:xfrm>
              <a:off x="5442641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혈액검사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53967D6-BCB7-D8FA-9231-89035A347172}"/>
                </a:ext>
              </a:extLst>
            </p:cNvPr>
            <p:cNvSpPr/>
            <p:nvPr/>
          </p:nvSpPr>
          <p:spPr>
            <a:xfrm>
              <a:off x="5442641" y="4050627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폐기능</a:t>
              </a: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 검사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40C4541-E7B1-BE0F-4B80-30E6F53A3D92}"/>
                </a:ext>
              </a:extLst>
            </p:cNvPr>
            <p:cNvSpPr/>
            <p:nvPr/>
          </p:nvSpPr>
          <p:spPr>
            <a:xfrm>
              <a:off x="6595903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구강검사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2AB2173-0076-99F0-8EA0-0695298B56F8}"/>
                </a:ext>
              </a:extLst>
            </p:cNvPr>
            <p:cNvSpPr/>
            <p:nvPr/>
          </p:nvSpPr>
          <p:spPr>
            <a:xfrm>
              <a:off x="6595903" y="4050627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안검사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B8B8A7B-5453-C01D-E5A2-3A6E6089A58F}"/>
                </a:ext>
              </a:extLst>
            </p:cNvPr>
            <p:cNvSpPr/>
            <p:nvPr/>
          </p:nvSpPr>
          <p:spPr>
            <a:xfrm>
              <a:off x="7757129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이비인후검사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8DDDCD-6A55-E811-1EEB-53E65D5F15C0}"/>
                </a:ext>
              </a:extLst>
            </p:cNvPr>
            <p:cNvSpPr/>
            <p:nvPr/>
          </p:nvSpPr>
          <p:spPr>
            <a:xfrm>
              <a:off x="7757129" y="4050627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골관절</a:t>
              </a: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, </a:t>
              </a: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골밀도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9461F4A-A6C7-5EEE-5268-FE0D2B5F8AC2}"/>
                </a:ext>
              </a:extLst>
            </p:cNvPr>
            <p:cNvSpPr/>
            <p:nvPr/>
          </p:nvSpPr>
          <p:spPr>
            <a:xfrm>
              <a:off x="8904311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간기능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CDCA0D4-0823-DDF5-2105-9B4B7A51E6C4}"/>
                </a:ext>
              </a:extLst>
            </p:cNvPr>
            <p:cNvSpPr/>
            <p:nvPr/>
          </p:nvSpPr>
          <p:spPr>
            <a:xfrm>
              <a:off x="8918355" y="4050627"/>
              <a:ext cx="1109565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알러지</a:t>
              </a: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 등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409CF40-A087-0CD6-A585-ACE6341E7E3A}"/>
                </a:ext>
              </a:extLst>
            </p:cNvPr>
            <p:cNvSpPr/>
            <p:nvPr/>
          </p:nvSpPr>
          <p:spPr>
            <a:xfrm>
              <a:off x="10066868" y="376250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…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FDADD3-48AD-F5F8-CE9C-1A9836371995}"/>
                </a:ext>
              </a:extLst>
            </p:cNvPr>
            <p:cNvSpPr/>
            <p:nvPr/>
          </p:nvSpPr>
          <p:spPr>
            <a:xfrm>
              <a:off x="4259796" y="4392843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식습관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7883DCC-46D2-C359-68FD-4905D57B6311}"/>
                </a:ext>
              </a:extLst>
            </p:cNvPr>
            <p:cNvSpPr/>
            <p:nvPr/>
          </p:nvSpPr>
          <p:spPr>
            <a:xfrm>
              <a:off x="4259796" y="4679563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 err="1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식이보충제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0C98DF8-4885-01A0-A20A-DD9C4409F4B6}"/>
                </a:ext>
              </a:extLst>
            </p:cNvPr>
            <p:cNvSpPr/>
            <p:nvPr/>
          </p:nvSpPr>
          <p:spPr>
            <a:xfrm>
              <a:off x="5442641" y="4392843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영양지식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60CC69C-B267-0B32-2642-07F1B6469EE0}"/>
                </a:ext>
              </a:extLst>
            </p:cNvPr>
            <p:cNvSpPr/>
            <p:nvPr/>
          </p:nvSpPr>
          <p:spPr>
            <a:xfrm>
              <a:off x="5442641" y="468097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식품안정성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A8DC221-24AF-B46E-596E-6E0E69BA5122}"/>
                </a:ext>
              </a:extLst>
            </p:cNvPr>
            <p:cNvSpPr/>
            <p:nvPr/>
          </p:nvSpPr>
          <p:spPr>
            <a:xfrm>
              <a:off x="6595903" y="4392843"/>
              <a:ext cx="1116124" cy="244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ko-KR" altLang="en-US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식품섭취조사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C44DABA-C5B6-D0A7-56B3-39D72449D7DB}"/>
                </a:ext>
              </a:extLst>
            </p:cNvPr>
            <p:cNvSpPr/>
            <p:nvPr/>
          </p:nvSpPr>
          <p:spPr>
            <a:xfrm>
              <a:off x="6595903" y="4680970"/>
              <a:ext cx="1116124" cy="2448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r>
                <a:rPr lang="en-US" altLang="ko-KR" sz="1100" b="1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</a:rPr>
                <a:t>…</a:t>
              </a: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64A6A27-6B05-6E55-662B-4533E5A76E9E}"/>
                </a:ext>
              </a:extLst>
            </p:cNvPr>
            <p:cNvSpPr/>
            <p:nvPr/>
          </p:nvSpPr>
          <p:spPr>
            <a:xfrm>
              <a:off x="10332805" y="4730041"/>
              <a:ext cx="213141" cy="207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038">
                <a:lnSpc>
                  <a:spcPct val="110000"/>
                </a:lnSpc>
              </a:pPr>
              <a:endPara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08FEBD-53FC-19F5-8C27-9E26D49DAD48}"/>
              </a:ext>
            </a:extLst>
          </p:cNvPr>
          <p:cNvSpPr/>
          <p:nvPr/>
        </p:nvSpPr>
        <p:spPr>
          <a:xfrm>
            <a:off x="1650103" y="1098483"/>
            <a:ext cx="1133530" cy="3420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28B8B5-9198-5AB6-8F9C-F32A9778F1E8}"/>
              </a:ext>
            </a:extLst>
          </p:cNvPr>
          <p:cNvGrpSpPr/>
          <p:nvPr/>
        </p:nvGrpSpPr>
        <p:grpSpPr>
          <a:xfrm>
            <a:off x="1646628" y="1783358"/>
            <a:ext cx="9898550" cy="439783"/>
            <a:chOff x="1646628" y="1713306"/>
            <a:chExt cx="9898550" cy="4397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C529A6-0F89-6C4D-6611-74E58B710AC4}"/>
                </a:ext>
              </a:extLst>
            </p:cNvPr>
            <p:cNvSpPr/>
            <p:nvPr/>
          </p:nvSpPr>
          <p:spPr>
            <a:xfrm>
              <a:off x="1646628" y="1713306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우울증과의 상관도가 높은 조사테마 선정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772E8AA-7905-93E8-E15C-BD4D3B16BEC1}"/>
                </a:ext>
              </a:extLst>
            </p:cNvPr>
            <p:cNvSpPr/>
            <p:nvPr/>
          </p:nvSpPr>
          <p:spPr>
            <a:xfrm>
              <a:off x="1791865" y="1776637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테마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0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486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08B982-4546-ACA6-1E6E-E421E7E5B531}"/>
              </a:ext>
            </a:extLst>
          </p:cNvPr>
          <p:cNvGrpSpPr/>
          <p:nvPr/>
        </p:nvGrpSpPr>
        <p:grpSpPr>
          <a:xfrm>
            <a:off x="1646628" y="1175080"/>
            <a:ext cx="9898550" cy="439783"/>
            <a:chOff x="1646628" y="1562100"/>
            <a:chExt cx="9898550" cy="43978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35A0AC5-C178-21B6-CC2A-82594D641823}"/>
                </a:ext>
              </a:extLst>
            </p:cNvPr>
            <p:cNvSpPr/>
            <p:nvPr/>
          </p:nvSpPr>
          <p:spPr>
            <a:xfrm>
              <a:off x="1646628" y="1562100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어떤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column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을</a:t>
              </a:r>
              <a:r>
                <a:rPr lang="ko-KR" altLang="en-US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이용할 것인가</a:t>
              </a:r>
              <a:r>
                <a:rPr lang="en-US" altLang="ko-KR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?</a:t>
              </a:r>
              <a:endPara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B641B8B-5990-D74E-39E3-21C0ED78FAF6}"/>
                </a:ext>
              </a:extLst>
            </p:cNvPr>
            <p:cNvSpPr/>
            <p:nvPr/>
          </p:nvSpPr>
          <p:spPr>
            <a:xfrm>
              <a:off x="1791865" y="1625431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컬럼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8281F7-A66E-BEBF-3D53-744FC70A63C6}"/>
              </a:ext>
            </a:extLst>
          </p:cNvPr>
          <p:cNvSpPr txBox="1"/>
          <p:nvPr/>
        </p:nvSpPr>
        <p:spPr>
          <a:xfrm>
            <a:off x="1959422" y="1678194"/>
            <a:ext cx="9585756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국민건강영양조사에는 많은 컬럼들이 존재하며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조사연도별 조사된 내용이 상이함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C6AF05D-A107-A1C5-025B-EFAD5F4A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44780"/>
              </p:ext>
            </p:extLst>
          </p:nvPr>
        </p:nvGraphicFramePr>
        <p:xfrm>
          <a:off x="2207568" y="2053632"/>
          <a:ext cx="8953657" cy="2438400"/>
        </p:xfrm>
        <a:graphic>
          <a:graphicData uri="http://schemas.openxmlformats.org/drawingml/2006/table">
            <a:tbl>
              <a:tblPr/>
              <a:tblGrid>
                <a:gridCol w="2700300">
                  <a:extLst>
                    <a:ext uri="{9D8B030D-6E8A-4147-A177-3AD203B41FA5}">
                      <a16:colId xmlns:a16="http://schemas.microsoft.com/office/drawing/2014/main" val="1572335025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2579285136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4095151763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125426382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711064701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2761056827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2279834083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1542074000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2195991370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1785449510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19329126"/>
                    </a:ext>
                  </a:extLst>
                </a:gridCol>
                <a:gridCol w="568487">
                  <a:extLst>
                    <a:ext uri="{9D8B030D-6E8A-4147-A177-3AD203B41FA5}">
                      <a16:colId xmlns:a16="http://schemas.microsoft.com/office/drawing/2014/main" val="747910053"/>
                    </a:ext>
                  </a:extLst>
                </a:gridCol>
              </a:tblGrid>
              <a:tr h="9150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ea typeface="KoPubWorld돋움체 Medium" panose="00000600000000000000" pitchFamily="2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0367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제</a:t>
                      </a:r>
                      <a:r>
                        <a:rPr lang="en-US" altLang="ko-KR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6</a:t>
                      </a:r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1036747" rtl="0" eaLnBrk="1" fontAlgn="ctr" latinLnBrk="1" hangingPunct="1"/>
                      <a:endParaRPr lang="ko-KR" altLang="en-US" sz="1000" b="1" i="0" u="none" strike="noStrike" kern="1200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1036747" rtl="0" eaLnBrk="1" fontAlgn="ctr" latinLnBrk="1" hangingPunct="1"/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제</a:t>
                      </a:r>
                      <a:r>
                        <a:rPr lang="en-US" altLang="ko-KR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7</a:t>
                      </a:r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1036747" rtl="0" eaLnBrk="1" fontAlgn="ctr" latinLnBrk="1" hangingPunct="1"/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ea typeface="KoPubWorld돋움체 Medium" panose="00000600000000000000" pitchFamily="2" charset="-127"/>
                          <a:cs typeface="+mn-cs"/>
                        </a:rPr>
                        <a:t>제</a:t>
                      </a:r>
                      <a:r>
                        <a:rPr lang="en-US" altLang="ko-KR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ea typeface="KoPubWorld돋움체 Medium" panose="000006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ea typeface="KoPubWorld돋움체 Medium" panose="00000600000000000000" pitchFamily="2" charset="-127"/>
                          <a:cs typeface="+mn-cs"/>
                        </a:rPr>
                        <a:t>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36747" rtl="0" eaLnBrk="1" fontAlgn="ctr" latinLnBrk="1" hangingPunct="1"/>
                      <a:r>
                        <a:rPr lang="en-US" altLang="ko-KR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9</a:t>
                      </a:r>
                      <a:r>
                        <a:rPr lang="ko-KR" altLang="en-US" sz="1000" b="1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78740"/>
                  </a:ext>
                </a:extLst>
              </a:tr>
              <a:tr h="915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‘13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‘18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’21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‘22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20677"/>
                  </a:ext>
                </a:extLst>
              </a:tr>
              <a:tr h="91504">
                <a:tc gridSpan="12"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I.</a:t>
                      </a:r>
                      <a:r>
                        <a:rPr lang="ko-KR" altLang="en-US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건강설문조사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1764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1)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가구조사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73931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2)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이환조사 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–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전반적 건강상태</a:t>
                      </a:r>
                      <a:endParaRPr lang="en-US" altLang="ko-KR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86091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3)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활동제한 및 삶의 질 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-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활동제한 여부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  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12727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3)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활동제한 및 삶의 질 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-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오늘의 건강상태</a:t>
                      </a:r>
                      <a:endParaRPr lang="en-US" altLang="ko-KR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785306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4)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교육 및 경제활동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-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학력 등 교육 수준</a:t>
                      </a:r>
                      <a:endParaRPr lang="en-US" altLang="ko-KR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18921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-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경제활동 상태 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: </a:t>
                      </a:r>
                      <a:r>
                        <a:rPr lang="ko-KR" altLang="en-US" sz="1000" b="0" i="0" u="none" strike="noStrike" spc="-30" baseline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미취업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사유</a:t>
                      </a:r>
                      <a:endParaRPr lang="en-US" altLang="ko-KR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96706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5)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건강행태조사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-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금연방법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88732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5)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건강행태조사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– 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년간 체중조절 방법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20556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5)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건강행태조사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–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우울증선별도구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(PHQ-9)</a:t>
                      </a:r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19593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5)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건강행태조사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 – 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우울증 의사진단</a:t>
                      </a:r>
                      <a:r>
                        <a:rPr lang="en-US" altLang="ko-KR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00" b="0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유병 여부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880043"/>
                  </a:ext>
                </a:extLst>
              </a:tr>
              <a:tr h="112268">
                <a:tc gridSpan="1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II. </a:t>
                      </a:r>
                      <a:r>
                        <a:rPr lang="ko-KR" altLang="en-US" sz="1000" b="1" i="0" u="none" strike="noStrike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</a:rPr>
                        <a:t>영양조사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83806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1) </a:t>
                      </a:r>
                      <a:r>
                        <a:rPr lang="ko-KR" altLang="en-US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식습관 </a:t>
                      </a:r>
                      <a:r>
                        <a:rPr lang="en-US" altLang="ko-KR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– </a:t>
                      </a:r>
                      <a:r>
                        <a:rPr lang="ko-KR" altLang="en-US" sz="1000" b="0" i="0" u="none" strike="noStrike" kern="1200" spc="-30" baseline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끼니별</a:t>
                      </a:r>
                      <a:r>
                        <a:rPr lang="ko-KR" altLang="en-US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 식사빈도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37395"/>
                  </a:ext>
                </a:extLst>
              </a:tr>
              <a:tr h="9150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1) </a:t>
                      </a:r>
                      <a:r>
                        <a:rPr lang="ko-KR" altLang="en-US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식습관 </a:t>
                      </a:r>
                      <a:r>
                        <a:rPr lang="en-US" altLang="ko-KR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– </a:t>
                      </a:r>
                      <a:r>
                        <a:rPr lang="ko-KR" altLang="en-US" sz="1000" b="0" i="0" u="none" strike="noStrike" kern="1200" spc="-3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+mn-cs"/>
                        </a:rPr>
                        <a:t>과일 및  채소 섭취빈도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-3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847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0CD2AC-CF1A-99E0-2997-9E3C5480C737}"/>
              </a:ext>
            </a:extLst>
          </p:cNvPr>
          <p:cNvSpPr txBox="1"/>
          <p:nvPr/>
        </p:nvSpPr>
        <p:spPr>
          <a:xfrm>
            <a:off x="1959422" y="4574482"/>
            <a:ext cx="9585756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또한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조사영역별 대상연령의 범위가 존재하여 데이터 선정에 따라 모델링 대상이 바뀌는 점이 있음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562AD3-322A-A9FC-5FB2-DE602CF76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" r="1210"/>
          <a:stretch/>
        </p:blipFill>
        <p:spPr>
          <a:xfrm>
            <a:off x="2337320" y="4996438"/>
            <a:ext cx="7808540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11566A-E6DB-A322-6D95-68FE7990BA43}"/>
              </a:ext>
            </a:extLst>
          </p:cNvPr>
          <p:cNvSpPr/>
          <p:nvPr/>
        </p:nvSpPr>
        <p:spPr>
          <a:xfrm>
            <a:off x="3413198" y="4996438"/>
            <a:ext cx="962025" cy="5867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21FC83-C930-FCEC-1079-0375DA32AF60}"/>
              </a:ext>
            </a:extLst>
          </p:cNvPr>
          <p:cNvSpPr txBox="1"/>
          <p:nvPr/>
        </p:nvSpPr>
        <p:spPr>
          <a:xfrm>
            <a:off x="1959422" y="5682920"/>
            <a:ext cx="9585756" cy="36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무엇을 조사하고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어떤 컬럼을 이용할지에 따라 조사할 데이터의 대상연도와 데이터 양이 달라짐</a:t>
            </a:r>
            <a:r>
              <a:rPr lang="en-US" altLang="ko-KR" sz="16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600" b="1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5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6E3BDF-65E7-2C12-6DC1-46E9259D79A6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데이터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(y)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58A33-6536-8FD8-B729-87DFADED7D7F}"/>
              </a:ext>
            </a:extLst>
          </p:cNvPr>
          <p:cNvSpPr txBox="1"/>
          <p:nvPr/>
        </p:nvSpPr>
        <p:spPr>
          <a:xfrm>
            <a:off x="6454092" y="2267482"/>
            <a:ext cx="5146501" cy="123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년을 제외한 모든 연도에서 응답되어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데이터</a:t>
            </a:r>
            <a:r>
              <a:rPr kumimoji="0" lang="ko-KR" altLang="en-US" sz="160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확보 가능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주관적인 응답이 아닌 의사처방을 통한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객관적인 데이터를 확보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수 있음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A2D5EF3-E6DD-A708-4315-9DC7ED2B624D}"/>
              </a:ext>
            </a:extLst>
          </p:cNvPr>
          <p:cNvSpPr txBox="1">
            <a:spLocks/>
          </p:cNvSpPr>
          <p:nvPr/>
        </p:nvSpPr>
        <p:spPr>
          <a:xfrm>
            <a:off x="1807163" y="1801041"/>
            <a:ext cx="4320480" cy="393518"/>
          </a:xfrm>
          <a:prstGeom prst="roundRect">
            <a:avLst>
              <a:gd name="adj" fmla="val 50000"/>
            </a:avLst>
          </a:prstGeom>
          <a:solidFill>
            <a:srgbClr val="004E98"/>
          </a:solidFill>
        </p:spPr>
        <p:txBody>
          <a:bodyPr wrap="square" lIns="576000" tIns="0" rIns="0" bIns="0" anchor="ctr">
            <a:noAutofit/>
          </a:bodyPr>
          <a:lstStyle>
            <a:lvl1pPr marL="0" indent="0" algn="l" defTabSz="1036747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 spc="-3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8373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746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120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3493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1053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27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7800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6174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36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-3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우울증 의사진단 여부</a:t>
            </a:r>
            <a:r>
              <a:rPr kumimoji="0" lang="en-US" altLang="ko-KR" sz="1600" b="1" i="0" u="none" strike="noStrike" kern="1200" cap="none" spc="-3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, </a:t>
            </a:r>
            <a:r>
              <a:rPr lang="ko-KR" altLang="en-US" sz="16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현재 유병 여부</a:t>
            </a:r>
            <a:endParaRPr kumimoji="0" lang="en-US" altLang="ko-KR" sz="1600" b="1" i="0" u="none" strike="noStrike" kern="1200" cap="none" spc="-3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AFBF42-9786-8B1E-E450-EBB878E2CD5C}"/>
              </a:ext>
            </a:extLst>
          </p:cNvPr>
          <p:cNvGrpSpPr/>
          <p:nvPr/>
        </p:nvGrpSpPr>
        <p:grpSpPr>
          <a:xfrm>
            <a:off x="1807165" y="1801041"/>
            <a:ext cx="420184" cy="420184"/>
            <a:chOff x="2207570" y="2860365"/>
            <a:chExt cx="420184" cy="420184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AEB5F3E3-DD48-9263-D2F2-AB1BA18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570" y="2860365"/>
              <a:ext cx="420184" cy="420184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004E98"/>
              </a:solidFill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FD4CB67-BD05-83F6-096E-B21D5EF15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65" y="2915390"/>
              <a:ext cx="305906" cy="308635"/>
            </a:xfrm>
            <a:custGeom>
              <a:avLst/>
              <a:gdLst>
                <a:gd name="T0" fmla="*/ 373 w 373"/>
                <a:gd name="T1" fmla="*/ 185 h 376"/>
                <a:gd name="T2" fmla="*/ 370 w 373"/>
                <a:gd name="T3" fmla="*/ 158 h 376"/>
                <a:gd name="T4" fmla="*/ 333 w 373"/>
                <a:gd name="T5" fmla="*/ 77 h 376"/>
                <a:gd name="T6" fmla="*/ 225 w 373"/>
                <a:gd name="T7" fmla="*/ 13 h 376"/>
                <a:gd name="T8" fmla="*/ 202 w 373"/>
                <a:gd name="T9" fmla="*/ 11 h 376"/>
                <a:gd name="T10" fmla="*/ 191 w 373"/>
                <a:gd name="T11" fmla="*/ 16 h 376"/>
                <a:gd name="T12" fmla="*/ 215 w 373"/>
                <a:gd name="T13" fmla="*/ 18 h 376"/>
                <a:gd name="T14" fmla="*/ 278 w 373"/>
                <a:gd name="T15" fmla="*/ 41 h 376"/>
                <a:gd name="T16" fmla="*/ 357 w 373"/>
                <a:gd name="T17" fmla="*/ 155 h 376"/>
                <a:gd name="T18" fmla="*/ 360 w 373"/>
                <a:gd name="T19" fmla="*/ 181 h 376"/>
                <a:gd name="T20" fmla="*/ 360 w 373"/>
                <a:gd name="T21" fmla="*/ 189 h 376"/>
                <a:gd name="T22" fmla="*/ 360 w 373"/>
                <a:gd name="T23" fmla="*/ 191 h 376"/>
                <a:gd name="T24" fmla="*/ 358 w 373"/>
                <a:gd name="T25" fmla="*/ 212 h 376"/>
                <a:gd name="T26" fmla="*/ 309 w 373"/>
                <a:gd name="T27" fmla="*/ 307 h 376"/>
                <a:gd name="T28" fmla="*/ 198 w 373"/>
                <a:gd name="T29" fmla="*/ 354 h 376"/>
                <a:gd name="T30" fmla="*/ 191 w 373"/>
                <a:gd name="T31" fmla="*/ 355 h 376"/>
                <a:gd name="T32" fmla="*/ 175 w 373"/>
                <a:gd name="T33" fmla="*/ 354 h 376"/>
                <a:gd name="T34" fmla="*/ 143 w 373"/>
                <a:gd name="T35" fmla="*/ 347 h 376"/>
                <a:gd name="T36" fmla="*/ 95 w 373"/>
                <a:gd name="T37" fmla="*/ 322 h 376"/>
                <a:gd name="T38" fmla="*/ 75 w 373"/>
                <a:gd name="T39" fmla="*/ 305 h 376"/>
                <a:gd name="T40" fmla="*/ 59 w 373"/>
                <a:gd name="T41" fmla="*/ 285 h 376"/>
                <a:gd name="T42" fmla="*/ 40 w 373"/>
                <a:gd name="T43" fmla="*/ 250 h 376"/>
                <a:gd name="T44" fmla="*/ 34 w 373"/>
                <a:gd name="T45" fmla="*/ 232 h 376"/>
                <a:gd name="T46" fmla="*/ 30 w 373"/>
                <a:gd name="T47" fmla="*/ 205 h 376"/>
                <a:gd name="T48" fmla="*/ 29 w 373"/>
                <a:gd name="T49" fmla="*/ 189 h 376"/>
                <a:gd name="T50" fmla="*/ 29 w 373"/>
                <a:gd name="T51" fmla="*/ 187 h 376"/>
                <a:gd name="T52" fmla="*/ 53 w 373"/>
                <a:gd name="T53" fmla="*/ 107 h 376"/>
                <a:gd name="T54" fmla="*/ 83 w 373"/>
                <a:gd name="T55" fmla="*/ 100 h 376"/>
                <a:gd name="T56" fmla="*/ 73 w 373"/>
                <a:gd name="T57" fmla="*/ 0 h 376"/>
                <a:gd name="T58" fmla="*/ 60 w 373"/>
                <a:gd name="T59" fmla="*/ 48 h 376"/>
                <a:gd name="T60" fmla="*/ 1 w 373"/>
                <a:gd name="T61" fmla="*/ 177 h 376"/>
                <a:gd name="T62" fmla="*/ 1 w 373"/>
                <a:gd name="T63" fmla="*/ 192 h 376"/>
                <a:gd name="T64" fmla="*/ 3 w 373"/>
                <a:gd name="T65" fmla="*/ 218 h 376"/>
                <a:gd name="T66" fmla="*/ 9 w 373"/>
                <a:gd name="T67" fmla="*/ 245 h 376"/>
                <a:gd name="T68" fmla="*/ 20 w 373"/>
                <a:gd name="T69" fmla="*/ 271 h 376"/>
                <a:gd name="T70" fmla="*/ 46 w 373"/>
                <a:gd name="T71" fmla="*/ 310 h 376"/>
                <a:gd name="T72" fmla="*/ 62 w 373"/>
                <a:gd name="T73" fmla="*/ 327 h 376"/>
                <a:gd name="T74" fmla="*/ 86 w 373"/>
                <a:gd name="T75" fmla="*/ 345 h 376"/>
                <a:gd name="T76" fmla="*/ 162 w 373"/>
                <a:gd name="T77" fmla="*/ 374 h 376"/>
                <a:gd name="T78" fmla="*/ 186 w 373"/>
                <a:gd name="T79" fmla="*/ 375 h 376"/>
                <a:gd name="T80" fmla="*/ 191 w 373"/>
                <a:gd name="T81" fmla="*/ 376 h 376"/>
                <a:gd name="T82" fmla="*/ 199 w 373"/>
                <a:gd name="T83" fmla="*/ 375 h 376"/>
                <a:gd name="T84" fmla="*/ 322 w 373"/>
                <a:gd name="T85" fmla="*/ 319 h 376"/>
                <a:gd name="T86" fmla="*/ 372 w 373"/>
                <a:gd name="T87" fmla="*/ 213 h 376"/>
                <a:gd name="T88" fmla="*/ 373 w 373"/>
                <a:gd name="T89" fmla="*/ 191 h 376"/>
                <a:gd name="T90" fmla="*/ 373 w 373"/>
                <a:gd name="T91" fmla="*/ 18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376">
                  <a:moveTo>
                    <a:pt x="373" y="189"/>
                  </a:moveTo>
                  <a:cubicBezTo>
                    <a:pt x="373" y="188"/>
                    <a:pt x="373" y="188"/>
                    <a:pt x="373" y="188"/>
                  </a:cubicBezTo>
                  <a:cubicBezTo>
                    <a:pt x="373" y="185"/>
                    <a:pt x="373" y="185"/>
                    <a:pt x="373" y="185"/>
                  </a:cubicBezTo>
                  <a:cubicBezTo>
                    <a:pt x="373" y="180"/>
                    <a:pt x="373" y="180"/>
                    <a:pt x="373" y="180"/>
                  </a:cubicBezTo>
                  <a:cubicBezTo>
                    <a:pt x="372" y="176"/>
                    <a:pt x="372" y="173"/>
                    <a:pt x="372" y="169"/>
                  </a:cubicBezTo>
                  <a:cubicBezTo>
                    <a:pt x="371" y="165"/>
                    <a:pt x="371" y="162"/>
                    <a:pt x="370" y="158"/>
                  </a:cubicBezTo>
                  <a:cubicBezTo>
                    <a:pt x="369" y="153"/>
                    <a:pt x="369" y="153"/>
                    <a:pt x="369" y="153"/>
                  </a:cubicBezTo>
                  <a:cubicBezTo>
                    <a:pt x="369" y="151"/>
                    <a:pt x="368" y="150"/>
                    <a:pt x="368" y="148"/>
                  </a:cubicBezTo>
                  <a:cubicBezTo>
                    <a:pt x="361" y="120"/>
                    <a:pt x="348" y="96"/>
                    <a:pt x="333" y="77"/>
                  </a:cubicBezTo>
                  <a:cubicBezTo>
                    <a:pt x="317" y="58"/>
                    <a:pt x="300" y="44"/>
                    <a:pt x="282" y="34"/>
                  </a:cubicBezTo>
                  <a:cubicBezTo>
                    <a:pt x="265" y="25"/>
                    <a:pt x="249" y="18"/>
                    <a:pt x="235" y="15"/>
                  </a:cubicBezTo>
                  <a:cubicBezTo>
                    <a:pt x="231" y="15"/>
                    <a:pt x="228" y="14"/>
                    <a:pt x="225" y="13"/>
                  </a:cubicBezTo>
                  <a:cubicBezTo>
                    <a:pt x="222" y="13"/>
                    <a:pt x="219" y="12"/>
                    <a:pt x="216" y="12"/>
                  </a:cubicBezTo>
                  <a:cubicBezTo>
                    <a:pt x="213" y="12"/>
                    <a:pt x="211" y="11"/>
                    <a:pt x="209" y="11"/>
                  </a:cubicBezTo>
                  <a:cubicBezTo>
                    <a:pt x="206" y="11"/>
                    <a:pt x="204" y="11"/>
                    <a:pt x="202" y="11"/>
                  </a:cubicBezTo>
                  <a:cubicBezTo>
                    <a:pt x="195" y="11"/>
                    <a:pt x="191" y="10"/>
                    <a:pt x="191" y="10"/>
                  </a:cubicBezTo>
                  <a:cubicBezTo>
                    <a:pt x="189" y="10"/>
                    <a:pt x="188" y="11"/>
                    <a:pt x="188" y="13"/>
                  </a:cubicBezTo>
                  <a:cubicBezTo>
                    <a:pt x="188" y="14"/>
                    <a:pt x="189" y="16"/>
                    <a:pt x="191" y="16"/>
                  </a:cubicBezTo>
                  <a:cubicBezTo>
                    <a:pt x="191" y="16"/>
                    <a:pt x="195" y="16"/>
                    <a:pt x="202" y="17"/>
                  </a:cubicBezTo>
                  <a:cubicBezTo>
                    <a:pt x="204" y="17"/>
                    <a:pt x="206" y="17"/>
                    <a:pt x="208" y="17"/>
                  </a:cubicBezTo>
                  <a:cubicBezTo>
                    <a:pt x="210" y="17"/>
                    <a:pt x="213" y="18"/>
                    <a:pt x="215" y="18"/>
                  </a:cubicBezTo>
                  <a:cubicBezTo>
                    <a:pt x="218" y="19"/>
                    <a:pt x="221" y="19"/>
                    <a:pt x="224" y="20"/>
                  </a:cubicBezTo>
                  <a:cubicBezTo>
                    <a:pt x="227" y="20"/>
                    <a:pt x="230" y="21"/>
                    <a:pt x="233" y="22"/>
                  </a:cubicBezTo>
                  <a:cubicBezTo>
                    <a:pt x="246" y="25"/>
                    <a:pt x="262" y="32"/>
                    <a:pt x="278" y="41"/>
                  </a:cubicBezTo>
                  <a:cubicBezTo>
                    <a:pt x="294" y="51"/>
                    <a:pt x="311" y="65"/>
                    <a:pt x="325" y="83"/>
                  </a:cubicBezTo>
                  <a:cubicBezTo>
                    <a:pt x="339" y="102"/>
                    <a:pt x="350" y="125"/>
                    <a:pt x="356" y="151"/>
                  </a:cubicBezTo>
                  <a:cubicBezTo>
                    <a:pt x="356" y="152"/>
                    <a:pt x="357" y="154"/>
                    <a:pt x="357" y="155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8" y="164"/>
                    <a:pt x="359" y="167"/>
                    <a:pt x="359" y="170"/>
                  </a:cubicBezTo>
                  <a:cubicBezTo>
                    <a:pt x="360" y="174"/>
                    <a:pt x="360" y="177"/>
                    <a:pt x="360" y="181"/>
                  </a:cubicBezTo>
                  <a:cubicBezTo>
                    <a:pt x="360" y="186"/>
                    <a:pt x="360" y="186"/>
                    <a:pt x="360" y="186"/>
                  </a:cubicBezTo>
                  <a:cubicBezTo>
                    <a:pt x="360" y="188"/>
                    <a:pt x="360" y="188"/>
                    <a:pt x="360" y="188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91"/>
                    <a:pt x="360" y="191"/>
                    <a:pt x="360" y="191"/>
                  </a:cubicBezTo>
                  <a:cubicBezTo>
                    <a:pt x="360" y="194"/>
                    <a:pt x="360" y="198"/>
                    <a:pt x="359" y="201"/>
                  </a:cubicBezTo>
                  <a:cubicBezTo>
                    <a:pt x="359" y="207"/>
                    <a:pt x="359" y="207"/>
                    <a:pt x="359" y="207"/>
                  </a:cubicBezTo>
                  <a:cubicBezTo>
                    <a:pt x="358" y="212"/>
                    <a:pt x="358" y="212"/>
                    <a:pt x="358" y="212"/>
                  </a:cubicBezTo>
                  <a:cubicBezTo>
                    <a:pt x="357" y="215"/>
                    <a:pt x="357" y="219"/>
                    <a:pt x="356" y="222"/>
                  </a:cubicBezTo>
                  <a:cubicBezTo>
                    <a:pt x="356" y="226"/>
                    <a:pt x="355" y="229"/>
                    <a:pt x="354" y="232"/>
                  </a:cubicBezTo>
                  <a:cubicBezTo>
                    <a:pt x="346" y="260"/>
                    <a:pt x="330" y="286"/>
                    <a:pt x="309" y="307"/>
                  </a:cubicBezTo>
                  <a:cubicBezTo>
                    <a:pt x="288" y="328"/>
                    <a:pt x="261" y="343"/>
                    <a:pt x="232" y="350"/>
                  </a:cubicBezTo>
                  <a:cubicBezTo>
                    <a:pt x="224" y="352"/>
                    <a:pt x="217" y="353"/>
                    <a:pt x="209" y="354"/>
                  </a:cubicBezTo>
                  <a:cubicBezTo>
                    <a:pt x="206" y="354"/>
                    <a:pt x="202" y="354"/>
                    <a:pt x="198" y="354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91" y="355"/>
                    <a:pt x="191" y="355"/>
                    <a:pt x="191" y="355"/>
                  </a:cubicBezTo>
                  <a:cubicBezTo>
                    <a:pt x="191" y="355"/>
                    <a:pt x="191" y="355"/>
                    <a:pt x="191" y="355"/>
                  </a:cubicBezTo>
                  <a:cubicBezTo>
                    <a:pt x="190" y="355"/>
                    <a:pt x="190" y="355"/>
                    <a:pt x="190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75" y="354"/>
                    <a:pt x="175" y="354"/>
                    <a:pt x="175" y="354"/>
                  </a:cubicBezTo>
                  <a:cubicBezTo>
                    <a:pt x="173" y="354"/>
                    <a:pt x="172" y="353"/>
                    <a:pt x="170" y="353"/>
                  </a:cubicBezTo>
                  <a:cubicBezTo>
                    <a:pt x="165" y="352"/>
                    <a:pt x="165" y="352"/>
                    <a:pt x="165" y="352"/>
                  </a:cubicBezTo>
                  <a:cubicBezTo>
                    <a:pt x="158" y="351"/>
                    <a:pt x="150" y="349"/>
                    <a:pt x="143" y="347"/>
                  </a:cubicBezTo>
                  <a:cubicBezTo>
                    <a:pt x="130" y="342"/>
                    <a:pt x="116" y="337"/>
                    <a:pt x="104" y="328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8" y="325"/>
                    <a:pt x="97" y="323"/>
                    <a:pt x="95" y="322"/>
                  </a:cubicBezTo>
                  <a:cubicBezTo>
                    <a:pt x="93" y="320"/>
                    <a:pt x="90" y="318"/>
                    <a:pt x="87" y="316"/>
                  </a:cubicBezTo>
                  <a:cubicBezTo>
                    <a:pt x="84" y="314"/>
                    <a:pt x="82" y="311"/>
                    <a:pt x="79" y="309"/>
                  </a:cubicBezTo>
                  <a:cubicBezTo>
                    <a:pt x="75" y="305"/>
                    <a:pt x="75" y="305"/>
                    <a:pt x="75" y="305"/>
                  </a:cubicBezTo>
                  <a:cubicBezTo>
                    <a:pt x="74" y="304"/>
                    <a:pt x="73" y="303"/>
                    <a:pt x="72" y="301"/>
                  </a:cubicBezTo>
                  <a:cubicBezTo>
                    <a:pt x="70" y="299"/>
                    <a:pt x="67" y="296"/>
                    <a:pt x="65" y="294"/>
                  </a:cubicBezTo>
                  <a:cubicBezTo>
                    <a:pt x="63" y="291"/>
                    <a:pt x="61" y="288"/>
                    <a:pt x="59" y="285"/>
                  </a:cubicBezTo>
                  <a:cubicBezTo>
                    <a:pt x="55" y="280"/>
                    <a:pt x="52" y="274"/>
                    <a:pt x="48" y="268"/>
                  </a:cubicBezTo>
                  <a:cubicBezTo>
                    <a:pt x="47" y="265"/>
                    <a:pt x="46" y="262"/>
                    <a:pt x="44" y="259"/>
                  </a:cubicBezTo>
                  <a:cubicBezTo>
                    <a:pt x="43" y="256"/>
                    <a:pt x="41" y="253"/>
                    <a:pt x="40" y="250"/>
                  </a:cubicBezTo>
                  <a:cubicBezTo>
                    <a:pt x="39" y="247"/>
                    <a:pt x="38" y="244"/>
                    <a:pt x="37" y="241"/>
                  </a:cubicBezTo>
                  <a:cubicBezTo>
                    <a:pt x="36" y="240"/>
                    <a:pt x="36" y="238"/>
                    <a:pt x="35" y="237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34" y="229"/>
                    <a:pt x="33" y="226"/>
                    <a:pt x="32" y="223"/>
                  </a:cubicBezTo>
                  <a:cubicBezTo>
                    <a:pt x="32" y="220"/>
                    <a:pt x="31" y="217"/>
                    <a:pt x="31" y="214"/>
                  </a:cubicBezTo>
                  <a:cubicBezTo>
                    <a:pt x="30" y="211"/>
                    <a:pt x="30" y="208"/>
                    <a:pt x="30" y="205"/>
                  </a:cubicBezTo>
                  <a:cubicBezTo>
                    <a:pt x="30" y="202"/>
                    <a:pt x="29" y="199"/>
                    <a:pt x="29" y="196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29" y="184"/>
                    <a:pt x="30" y="181"/>
                    <a:pt x="30" y="178"/>
                  </a:cubicBezTo>
                  <a:cubicBezTo>
                    <a:pt x="30" y="172"/>
                    <a:pt x="31" y="167"/>
                    <a:pt x="32" y="162"/>
                  </a:cubicBezTo>
                  <a:cubicBezTo>
                    <a:pt x="36" y="140"/>
                    <a:pt x="44" y="122"/>
                    <a:pt x="53" y="107"/>
                  </a:cubicBezTo>
                  <a:cubicBezTo>
                    <a:pt x="63" y="92"/>
                    <a:pt x="73" y="80"/>
                    <a:pt x="83" y="72"/>
                  </a:cubicBezTo>
                  <a:cubicBezTo>
                    <a:pt x="86" y="68"/>
                    <a:pt x="90" y="65"/>
                    <a:pt x="94" y="63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5" y="35"/>
                    <a:pt x="68" y="41"/>
                    <a:pt x="60" y="48"/>
                  </a:cubicBezTo>
                  <a:cubicBezTo>
                    <a:pt x="49" y="58"/>
                    <a:pt x="37" y="72"/>
                    <a:pt x="26" y="91"/>
                  </a:cubicBezTo>
                  <a:cubicBezTo>
                    <a:pt x="16" y="109"/>
                    <a:pt x="7" y="131"/>
                    <a:pt x="3" y="157"/>
                  </a:cubicBezTo>
                  <a:cubicBezTo>
                    <a:pt x="2" y="163"/>
                    <a:pt x="1" y="170"/>
                    <a:pt x="1" y="177"/>
                  </a:cubicBezTo>
                  <a:cubicBezTo>
                    <a:pt x="1" y="180"/>
                    <a:pt x="0" y="183"/>
                    <a:pt x="0" y="18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1" y="194"/>
                    <a:pt x="1" y="195"/>
                    <a:pt x="1" y="197"/>
                  </a:cubicBezTo>
                  <a:cubicBezTo>
                    <a:pt x="1" y="200"/>
                    <a:pt x="1" y="204"/>
                    <a:pt x="2" y="207"/>
                  </a:cubicBezTo>
                  <a:cubicBezTo>
                    <a:pt x="2" y="211"/>
                    <a:pt x="3" y="214"/>
                    <a:pt x="3" y="218"/>
                  </a:cubicBezTo>
                  <a:cubicBezTo>
                    <a:pt x="4" y="222"/>
                    <a:pt x="4" y="225"/>
                    <a:pt x="5" y="229"/>
                  </a:cubicBezTo>
                  <a:cubicBezTo>
                    <a:pt x="6" y="232"/>
                    <a:pt x="7" y="236"/>
                    <a:pt x="8" y="239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10" y="246"/>
                    <a:pt x="11" y="248"/>
                    <a:pt x="11" y="250"/>
                  </a:cubicBezTo>
                  <a:cubicBezTo>
                    <a:pt x="13" y="253"/>
                    <a:pt x="14" y="257"/>
                    <a:pt x="15" y="260"/>
                  </a:cubicBezTo>
                  <a:cubicBezTo>
                    <a:pt x="17" y="264"/>
                    <a:pt x="19" y="267"/>
                    <a:pt x="20" y="271"/>
                  </a:cubicBezTo>
                  <a:cubicBezTo>
                    <a:pt x="22" y="274"/>
                    <a:pt x="23" y="278"/>
                    <a:pt x="25" y="281"/>
                  </a:cubicBezTo>
                  <a:cubicBezTo>
                    <a:pt x="30" y="287"/>
                    <a:pt x="33" y="294"/>
                    <a:pt x="38" y="300"/>
                  </a:cubicBezTo>
                  <a:cubicBezTo>
                    <a:pt x="41" y="303"/>
                    <a:pt x="43" y="307"/>
                    <a:pt x="46" y="310"/>
                  </a:cubicBezTo>
                  <a:cubicBezTo>
                    <a:pt x="48" y="313"/>
                    <a:pt x="51" y="316"/>
                    <a:pt x="54" y="318"/>
                  </a:cubicBezTo>
                  <a:cubicBezTo>
                    <a:pt x="55" y="320"/>
                    <a:pt x="56" y="321"/>
                    <a:pt x="58" y="323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5" y="329"/>
                    <a:pt x="68" y="332"/>
                    <a:pt x="72" y="335"/>
                  </a:cubicBezTo>
                  <a:cubicBezTo>
                    <a:pt x="75" y="337"/>
                    <a:pt x="78" y="340"/>
                    <a:pt x="81" y="342"/>
                  </a:cubicBezTo>
                  <a:cubicBezTo>
                    <a:pt x="83" y="343"/>
                    <a:pt x="85" y="344"/>
                    <a:pt x="86" y="345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106" y="357"/>
                    <a:pt x="121" y="363"/>
                    <a:pt x="137" y="368"/>
                  </a:cubicBezTo>
                  <a:cubicBezTo>
                    <a:pt x="145" y="370"/>
                    <a:pt x="153" y="373"/>
                    <a:pt x="162" y="374"/>
                  </a:cubicBezTo>
                  <a:cubicBezTo>
                    <a:pt x="168" y="374"/>
                    <a:pt x="168" y="374"/>
                    <a:pt x="168" y="374"/>
                  </a:cubicBezTo>
                  <a:cubicBezTo>
                    <a:pt x="170" y="375"/>
                    <a:pt x="172" y="375"/>
                    <a:pt x="174" y="375"/>
                  </a:cubicBezTo>
                  <a:cubicBezTo>
                    <a:pt x="186" y="375"/>
                    <a:pt x="186" y="375"/>
                    <a:pt x="186" y="375"/>
                  </a:cubicBezTo>
                  <a:cubicBezTo>
                    <a:pt x="189" y="376"/>
                    <a:pt x="189" y="376"/>
                    <a:pt x="189" y="376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0" y="376"/>
                    <a:pt x="191" y="376"/>
                    <a:pt x="191" y="376"/>
                  </a:cubicBezTo>
                  <a:cubicBezTo>
                    <a:pt x="191" y="376"/>
                    <a:pt x="191" y="376"/>
                    <a:pt x="191" y="376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9" y="375"/>
                    <a:pt x="199" y="375"/>
                    <a:pt x="199" y="375"/>
                  </a:cubicBezTo>
                  <a:cubicBezTo>
                    <a:pt x="203" y="375"/>
                    <a:pt x="208" y="375"/>
                    <a:pt x="212" y="374"/>
                  </a:cubicBezTo>
                  <a:cubicBezTo>
                    <a:pt x="220" y="373"/>
                    <a:pt x="228" y="372"/>
                    <a:pt x="236" y="369"/>
                  </a:cubicBezTo>
                  <a:cubicBezTo>
                    <a:pt x="269" y="361"/>
                    <a:pt x="299" y="343"/>
                    <a:pt x="322" y="319"/>
                  </a:cubicBezTo>
                  <a:cubicBezTo>
                    <a:pt x="344" y="295"/>
                    <a:pt x="361" y="267"/>
                    <a:pt x="368" y="236"/>
                  </a:cubicBezTo>
                  <a:cubicBezTo>
                    <a:pt x="369" y="232"/>
                    <a:pt x="370" y="229"/>
                    <a:pt x="370" y="225"/>
                  </a:cubicBezTo>
                  <a:cubicBezTo>
                    <a:pt x="371" y="221"/>
                    <a:pt x="371" y="217"/>
                    <a:pt x="372" y="213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73" y="202"/>
                    <a:pt x="373" y="202"/>
                    <a:pt x="373" y="202"/>
                  </a:cubicBezTo>
                  <a:cubicBezTo>
                    <a:pt x="373" y="198"/>
                    <a:pt x="373" y="195"/>
                    <a:pt x="373" y="191"/>
                  </a:cubicBezTo>
                  <a:cubicBezTo>
                    <a:pt x="373" y="190"/>
                    <a:pt x="373" y="190"/>
                    <a:pt x="373" y="190"/>
                  </a:cubicBezTo>
                  <a:cubicBezTo>
                    <a:pt x="373" y="190"/>
                    <a:pt x="373" y="190"/>
                    <a:pt x="373" y="190"/>
                  </a:cubicBezTo>
                  <a:cubicBezTo>
                    <a:pt x="373" y="190"/>
                    <a:pt x="373" y="189"/>
                    <a:pt x="373" y="189"/>
                  </a:cubicBezTo>
                  <a:close/>
                </a:path>
              </a:pathLst>
            </a:custGeom>
            <a:solidFill>
              <a:srgbClr val="004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7CE9505-D919-073C-805B-2835B66A3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9" t="12045" r="5142" b="59744"/>
          <a:stretch/>
        </p:blipFill>
        <p:spPr>
          <a:xfrm>
            <a:off x="2014013" y="2316966"/>
            <a:ext cx="4208542" cy="705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063BD62-79E4-C8E5-E4A7-463DBF3EC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 t="73726" r="6323"/>
          <a:stretch/>
        </p:blipFill>
        <p:spPr>
          <a:xfrm>
            <a:off x="2008465" y="3035571"/>
            <a:ext cx="4210051" cy="6660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32096EE-FE79-FCE2-0967-F7FFE0581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06267"/>
              </p:ext>
            </p:extLst>
          </p:nvPr>
        </p:nvGraphicFramePr>
        <p:xfrm>
          <a:off x="2008465" y="3837200"/>
          <a:ext cx="4210051" cy="23188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30035">
                  <a:extLst>
                    <a:ext uri="{9D8B030D-6E8A-4147-A177-3AD203B41FA5}">
                      <a16:colId xmlns:a16="http://schemas.microsoft.com/office/drawing/2014/main" val="2122567528"/>
                    </a:ext>
                  </a:extLst>
                </a:gridCol>
                <a:gridCol w="1490008">
                  <a:extLst>
                    <a:ext uri="{9D8B030D-6E8A-4147-A177-3AD203B41FA5}">
                      <a16:colId xmlns:a16="http://schemas.microsoft.com/office/drawing/2014/main" val="654551178"/>
                    </a:ext>
                  </a:extLst>
                </a:gridCol>
                <a:gridCol w="1490008">
                  <a:extLst>
                    <a:ext uri="{9D8B030D-6E8A-4147-A177-3AD203B41FA5}">
                      <a16:colId xmlns:a16="http://schemas.microsoft.com/office/drawing/2014/main" val="1371475376"/>
                    </a:ext>
                  </a:extLst>
                </a:gridCol>
              </a:tblGrid>
              <a:tr h="4176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2020</a:t>
                      </a:r>
                      <a:r>
                        <a:rPr lang="ko-KR" altLang="en-US" sz="11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년 데이터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우울증 의사진단 여부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우울증 현재 유병 여부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50759"/>
                  </a:ext>
                </a:extLst>
              </a:tr>
              <a:tr h="380256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응답 </a:t>
                      </a:r>
                      <a:r>
                        <a:rPr lang="en-US" altLang="ko-KR" sz="11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</a:t>
                      </a:r>
                      <a:r>
                        <a:rPr lang="ko-KR" altLang="en-US" sz="11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건수</a:t>
                      </a:r>
                      <a:endParaRPr lang="ko-KR" altLang="en-US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7,094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97655"/>
                  </a:ext>
                </a:extLst>
              </a:tr>
              <a:tr h="380256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없음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5,120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113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991"/>
                  </a:ext>
                </a:extLst>
              </a:tr>
              <a:tr h="380256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있음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301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188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51049"/>
                  </a:ext>
                </a:extLst>
              </a:tr>
              <a:tr h="380256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비해당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1,174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6,294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88102"/>
                  </a:ext>
                </a:extLst>
              </a:tr>
              <a:tr h="380256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모름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무응답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499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499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</a:t>
                      </a:r>
                      <a:endParaRPr lang="en-US" altLang="ko-KR" sz="11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146303"/>
                  </a:ext>
                </a:extLst>
              </a:tr>
            </a:tbl>
          </a:graphicData>
        </a:graphic>
      </p:graphicFrame>
      <p:sp>
        <p:nvSpPr>
          <p:cNvPr id="9" name="AutoShape 7">
            <a:extLst>
              <a:ext uri="{FF2B5EF4-FFF2-40B4-BE49-F238E27FC236}">
                <a16:creationId xmlns:a16="http://schemas.microsoft.com/office/drawing/2014/main" id="{37EFB0B4-F354-3BCB-6B18-03B9B2FC4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508" y="1801041"/>
            <a:ext cx="5035670" cy="386681"/>
          </a:xfrm>
          <a:prstGeom prst="homePlate">
            <a:avLst>
              <a:gd name="adj" fmla="val 40007"/>
            </a:avLst>
          </a:prstGeom>
          <a:solidFill>
            <a:srgbClr val="9DC3E6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ko-KR" altLang="en-US" sz="1600" b="1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Arial" panose="020B0604020202020204" pitchFamily="34" charset="0"/>
              </a:rPr>
              <a:t>장 점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F7589EAA-AF70-8D59-707A-DB4D8623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508" y="3975697"/>
            <a:ext cx="5035670" cy="386681"/>
          </a:xfrm>
          <a:prstGeom prst="homePlate">
            <a:avLst>
              <a:gd name="adj" fmla="val 40007"/>
            </a:avLst>
          </a:prstGeom>
          <a:solidFill>
            <a:srgbClr val="9DC3E6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ko-KR" altLang="en-US" sz="1600" b="1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Arial" panose="020B0604020202020204" pitchFamily="34" charset="0"/>
              </a:rPr>
              <a:t>단 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974F-597C-A8D3-A1F9-1677E56531A4}"/>
              </a:ext>
            </a:extLst>
          </p:cNvPr>
          <p:cNvSpPr txBox="1"/>
          <p:nvPr/>
        </p:nvSpPr>
        <p:spPr>
          <a:xfrm>
            <a:off x="6454092" y="4457676"/>
            <a:ext cx="5402548" cy="15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의사진단을 받지 않은 대상군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우울증이 있음에도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우울증이 없는 군으로 집계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되어 모델 오류 발생 가능성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우울증 의사진단 결과 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있음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에도 현재 유병 여부에 대한 판단에 따라 예측 모델이 달라져야 함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모집단에 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비해 우울증이 있다고 응답한 비율이 매우 낮음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085D69-6BF2-8F07-86EE-BDEE63711FB8}"/>
              </a:ext>
            </a:extLst>
          </p:cNvPr>
          <p:cNvGrpSpPr/>
          <p:nvPr/>
        </p:nvGrpSpPr>
        <p:grpSpPr>
          <a:xfrm>
            <a:off x="1646628" y="1175080"/>
            <a:ext cx="9898550" cy="439783"/>
            <a:chOff x="1646628" y="1562100"/>
            <a:chExt cx="9898550" cy="4397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C05897-31D0-50EB-343F-F6A212E12B4C}"/>
                </a:ext>
              </a:extLst>
            </p:cNvPr>
            <p:cNvSpPr/>
            <p:nvPr/>
          </p:nvSpPr>
          <p:spPr>
            <a:xfrm>
              <a:off x="1646628" y="1562100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우울증 여부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분류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 대해 어떤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column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을</a:t>
              </a:r>
              <a:r>
                <a:rPr lang="ko-KR" altLang="en-US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이용할 것인가</a:t>
              </a:r>
              <a:r>
                <a:rPr lang="en-US" altLang="ko-KR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?</a:t>
              </a:r>
              <a:endPara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EA8C3BA-9BDB-E679-1541-6BF5CD07E1F0}"/>
                </a:ext>
              </a:extLst>
            </p:cNvPr>
            <p:cNvSpPr/>
            <p:nvPr/>
          </p:nvSpPr>
          <p:spPr>
            <a:xfrm>
              <a:off x="1791865" y="1625431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dirty="0" err="1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예측값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5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58A33-6536-8FD8-B729-87DFADED7D7F}"/>
              </a:ext>
            </a:extLst>
          </p:cNvPr>
          <p:cNvSpPr txBox="1"/>
          <p:nvPr/>
        </p:nvSpPr>
        <p:spPr>
          <a:xfrm>
            <a:off x="6454092" y="2230750"/>
            <a:ext cx="5146501" cy="2244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통상적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사용되는 우울증선별도구임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기관 연구결과를 통해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PHQ-9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신뢰도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타당도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임상적 유용성이 증명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되었음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의사진단을 받지 않더라도 유병여부 확인 가능함</a:t>
            </a:r>
            <a:endParaRPr lang="en-US" altLang="ko-KR" sz="160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유병 여부에만 초점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맞춰 예측이 가능함</a:t>
            </a:r>
            <a:r>
              <a:rPr lang="en-US" altLang="ko-KR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년초 부터 최근까지 계속 사용해온 정성지표로 연도별 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특성영향은 크게 없을 것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974F-597C-A8D3-A1F9-1677E56531A4}"/>
              </a:ext>
            </a:extLst>
          </p:cNvPr>
          <p:cNvSpPr txBox="1"/>
          <p:nvPr/>
        </p:nvSpPr>
        <p:spPr>
          <a:xfrm>
            <a:off x="6454092" y="5023505"/>
            <a:ext cx="5402548" cy="15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설문조사 시점 기준의 유병여부를 판단하며</a:t>
            </a:r>
            <a:r>
              <a:rPr kumimoji="0" lang="en-US" altLang="ko-KR" sz="160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건강행태에 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장기적으로 영향을 미치는 특성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흡연 여부 등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과의 연관도가 높지 않을 수 있음</a:t>
            </a:r>
            <a:endParaRPr lang="en-US" altLang="ko-KR" sz="1600" b="1" u="sng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주관적 답변</a:t>
            </a:r>
            <a:r>
              <a:rPr kumimoji="0" lang="ko-KR" altLang="en-US" sz="160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통한 설문조사임</a:t>
            </a:r>
            <a:endParaRPr kumimoji="0" lang="en-US" altLang="ko-KR" sz="1600" i="0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매년 조사 대상이 아님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</a:t>
            </a:r>
            <a:r>
              <a:rPr lang="ko-KR" altLang="en-US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주기</a:t>
            </a:r>
            <a:r>
              <a:rPr lang="en-US" altLang="ko-KR" sz="16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kumimoji="0" lang="ko-KR" altLang="en-US" sz="1600" b="1" i="0" u="sng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ED8678-7566-79F9-1EE7-E2529C08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51" y="2776813"/>
            <a:ext cx="4274454" cy="26321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F68E90-2175-4EFC-7E1F-DA31F975A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70" y="2569741"/>
            <a:ext cx="3914039" cy="156910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D1D2D64-E2D4-48A2-35D2-D9B22BBDF51D}"/>
              </a:ext>
            </a:extLst>
          </p:cNvPr>
          <p:cNvSpPr/>
          <p:nvPr/>
        </p:nvSpPr>
        <p:spPr>
          <a:xfrm rot="10800000">
            <a:off x="1820648" y="5570370"/>
            <a:ext cx="4274455" cy="156909"/>
          </a:xfrm>
          <a:prstGeom prst="triangle">
            <a:avLst>
              <a:gd name="adj" fmla="val 48297"/>
            </a:avLst>
          </a:prstGeom>
          <a:gradFill>
            <a:gsLst>
              <a:gs pos="15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A77535-0E97-5180-BAB4-DC4501F7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478" y="5816004"/>
            <a:ext cx="4340166" cy="439784"/>
          </a:xfrm>
          <a:prstGeom prst="rect">
            <a:avLst/>
          </a:prstGeom>
        </p:spPr>
      </p:pic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1DFAAA06-DB4B-9AAA-66D7-A4F24B83CD4F}"/>
              </a:ext>
            </a:extLst>
          </p:cNvPr>
          <p:cNvSpPr txBox="1">
            <a:spLocks/>
          </p:cNvSpPr>
          <p:nvPr/>
        </p:nvSpPr>
        <p:spPr>
          <a:xfrm>
            <a:off x="1807163" y="1801041"/>
            <a:ext cx="4320480" cy="393518"/>
          </a:xfrm>
          <a:prstGeom prst="roundRect">
            <a:avLst>
              <a:gd name="adj" fmla="val 50000"/>
            </a:avLst>
          </a:prstGeom>
          <a:solidFill>
            <a:srgbClr val="004E98"/>
          </a:solidFill>
        </p:spPr>
        <p:txBody>
          <a:bodyPr wrap="square" lIns="576000" tIns="0" rIns="0" bIns="0" anchor="ctr">
            <a:noAutofit/>
          </a:bodyPr>
          <a:lstStyle>
            <a:lvl1pPr marL="0" indent="0" algn="l" defTabSz="1036747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 spc="-3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8373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746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5120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3493" indent="0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51053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27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7800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6174" indent="-259187" algn="l" defTabSz="1036747" rtl="0" eaLnBrk="1" latinLnBrk="1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spc="-3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우울증선별도구</a:t>
            </a:r>
            <a:r>
              <a:rPr lang="en-US" altLang="ko-KR" sz="1600" b="1" spc="-3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(PHQ-9)</a:t>
            </a:r>
            <a:endParaRPr lang="ko-KR" altLang="en-US" sz="1600" b="1" spc="-3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35045F-488B-B6C1-AE2D-ABB5C6751AA1}"/>
              </a:ext>
            </a:extLst>
          </p:cNvPr>
          <p:cNvGrpSpPr/>
          <p:nvPr/>
        </p:nvGrpSpPr>
        <p:grpSpPr>
          <a:xfrm>
            <a:off x="1646628" y="1175080"/>
            <a:ext cx="9898550" cy="439783"/>
            <a:chOff x="1646628" y="1562100"/>
            <a:chExt cx="9898550" cy="43978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B8D529-1E63-104C-2886-DA6BE84FEAE7}"/>
                </a:ext>
              </a:extLst>
            </p:cNvPr>
            <p:cNvSpPr/>
            <p:nvPr/>
          </p:nvSpPr>
          <p:spPr>
            <a:xfrm>
              <a:off x="1646628" y="1562100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우울증 여부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분류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)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 대해 어떤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column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을</a:t>
              </a:r>
              <a:r>
                <a:rPr lang="ko-KR" altLang="en-US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이용할 것인가</a:t>
              </a:r>
              <a:r>
                <a:rPr lang="en-US" altLang="ko-KR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?</a:t>
              </a:r>
              <a:endPara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183261F-6C9B-241B-87BF-5465689908E9}"/>
                </a:ext>
              </a:extLst>
            </p:cNvPr>
            <p:cNvSpPr/>
            <p:nvPr/>
          </p:nvSpPr>
          <p:spPr>
            <a:xfrm>
              <a:off x="1791865" y="1625431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dirty="0" err="1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예측값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1CB5D8E-F121-C2EB-44F0-C739F1B6FB72}"/>
              </a:ext>
            </a:extLst>
          </p:cNvPr>
          <p:cNvGrpSpPr/>
          <p:nvPr/>
        </p:nvGrpSpPr>
        <p:grpSpPr>
          <a:xfrm>
            <a:off x="1807165" y="1801041"/>
            <a:ext cx="420184" cy="420184"/>
            <a:chOff x="2207570" y="2860365"/>
            <a:chExt cx="420184" cy="420184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C62179CA-2036-E688-F4A6-FF54F9DAE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570" y="2860365"/>
              <a:ext cx="420184" cy="420184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004E98"/>
              </a:solidFill>
              <a:prstDash val="solid"/>
              <a:miter lim="800000"/>
            </a:ln>
            <a:effectLst/>
          </p:spPr>
          <p:txBody>
            <a:bodyPr lIns="54610" tIns="54610" rIns="54610" bIns="5461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234A63E4-8767-CC80-3F94-BD1737A86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465" y="2915390"/>
              <a:ext cx="305906" cy="308635"/>
            </a:xfrm>
            <a:custGeom>
              <a:avLst/>
              <a:gdLst>
                <a:gd name="T0" fmla="*/ 373 w 373"/>
                <a:gd name="T1" fmla="*/ 185 h 376"/>
                <a:gd name="T2" fmla="*/ 370 w 373"/>
                <a:gd name="T3" fmla="*/ 158 h 376"/>
                <a:gd name="T4" fmla="*/ 333 w 373"/>
                <a:gd name="T5" fmla="*/ 77 h 376"/>
                <a:gd name="T6" fmla="*/ 225 w 373"/>
                <a:gd name="T7" fmla="*/ 13 h 376"/>
                <a:gd name="T8" fmla="*/ 202 w 373"/>
                <a:gd name="T9" fmla="*/ 11 h 376"/>
                <a:gd name="T10" fmla="*/ 191 w 373"/>
                <a:gd name="T11" fmla="*/ 16 h 376"/>
                <a:gd name="T12" fmla="*/ 215 w 373"/>
                <a:gd name="T13" fmla="*/ 18 h 376"/>
                <a:gd name="T14" fmla="*/ 278 w 373"/>
                <a:gd name="T15" fmla="*/ 41 h 376"/>
                <a:gd name="T16" fmla="*/ 357 w 373"/>
                <a:gd name="T17" fmla="*/ 155 h 376"/>
                <a:gd name="T18" fmla="*/ 360 w 373"/>
                <a:gd name="T19" fmla="*/ 181 h 376"/>
                <a:gd name="T20" fmla="*/ 360 w 373"/>
                <a:gd name="T21" fmla="*/ 189 h 376"/>
                <a:gd name="T22" fmla="*/ 360 w 373"/>
                <a:gd name="T23" fmla="*/ 191 h 376"/>
                <a:gd name="T24" fmla="*/ 358 w 373"/>
                <a:gd name="T25" fmla="*/ 212 h 376"/>
                <a:gd name="T26" fmla="*/ 309 w 373"/>
                <a:gd name="T27" fmla="*/ 307 h 376"/>
                <a:gd name="T28" fmla="*/ 198 w 373"/>
                <a:gd name="T29" fmla="*/ 354 h 376"/>
                <a:gd name="T30" fmla="*/ 191 w 373"/>
                <a:gd name="T31" fmla="*/ 355 h 376"/>
                <a:gd name="T32" fmla="*/ 175 w 373"/>
                <a:gd name="T33" fmla="*/ 354 h 376"/>
                <a:gd name="T34" fmla="*/ 143 w 373"/>
                <a:gd name="T35" fmla="*/ 347 h 376"/>
                <a:gd name="T36" fmla="*/ 95 w 373"/>
                <a:gd name="T37" fmla="*/ 322 h 376"/>
                <a:gd name="T38" fmla="*/ 75 w 373"/>
                <a:gd name="T39" fmla="*/ 305 h 376"/>
                <a:gd name="T40" fmla="*/ 59 w 373"/>
                <a:gd name="T41" fmla="*/ 285 h 376"/>
                <a:gd name="T42" fmla="*/ 40 w 373"/>
                <a:gd name="T43" fmla="*/ 250 h 376"/>
                <a:gd name="T44" fmla="*/ 34 w 373"/>
                <a:gd name="T45" fmla="*/ 232 h 376"/>
                <a:gd name="T46" fmla="*/ 30 w 373"/>
                <a:gd name="T47" fmla="*/ 205 h 376"/>
                <a:gd name="T48" fmla="*/ 29 w 373"/>
                <a:gd name="T49" fmla="*/ 189 h 376"/>
                <a:gd name="T50" fmla="*/ 29 w 373"/>
                <a:gd name="T51" fmla="*/ 187 h 376"/>
                <a:gd name="T52" fmla="*/ 53 w 373"/>
                <a:gd name="T53" fmla="*/ 107 h 376"/>
                <a:gd name="T54" fmla="*/ 83 w 373"/>
                <a:gd name="T55" fmla="*/ 100 h 376"/>
                <a:gd name="T56" fmla="*/ 73 w 373"/>
                <a:gd name="T57" fmla="*/ 0 h 376"/>
                <a:gd name="T58" fmla="*/ 60 w 373"/>
                <a:gd name="T59" fmla="*/ 48 h 376"/>
                <a:gd name="T60" fmla="*/ 1 w 373"/>
                <a:gd name="T61" fmla="*/ 177 h 376"/>
                <a:gd name="T62" fmla="*/ 1 w 373"/>
                <a:gd name="T63" fmla="*/ 192 h 376"/>
                <a:gd name="T64" fmla="*/ 3 w 373"/>
                <a:gd name="T65" fmla="*/ 218 h 376"/>
                <a:gd name="T66" fmla="*/ 9 w 373"/>
                <a:gd name="T67" fmla="*/ 245 h 376"/>
                <a:gd name="T68" fmla="*/ 20 w 373"/>
                <a:gd name="T69" fmla="*/ 271 h 376"/>
                <a:gd name="T70" fmla="*/ 46 w 373"/>
                <a:gd name="T71" fmla="*/ 310 h 376"/>
                <a:gd name="T72" fmla="*/ 62 w 373"/>
                <a:gd name="T73" fmla="*/ 327 h 376"/>
                <a:gd name="T74" fmla="*/ 86 w 373"/>
                <a:gd name="T75" fmla="*/ 345 h 376"/>
                <a:gd name="T76" fmla="*/ 162 w 373"/>
                <a:gd name="T77" fmla="*/ 374 h 376"/>
                <a:gd name="T78" fmla="*/ 186 w 373"/>
                <a:gd name="T79" fmla="*/ 375 h 376"/>
                <a:gd name="T80" fmla="*/ 191 w 373"/>
                <a:gd name="T81" fmla="*/ 376 h 376"/>
                <a:gd name="T82" fmla="*/ 199 w 373"/>
                <a:gd name="T83" fmla="*/ 375 h 376"/>
                <a:gd name="T84" fmla="*/ 322 w 373"/>
                <a:gd name="T85" fmla="*/ 319 h 376"/>
                <a:gd name="T86" fmla="*/ 372 w 373"/>
                <a:gd name="T87" fmla="*/ 213 h 376"/>
                <a:gd name="T88" fmla="*/ 373 w 373"/>
                <a:gd name="T89" fmla="*/ 191 h 376"/>
                <a:gd name="T90" fmla="*/ 373 w 373"/>
                <a:gd name="T91" fmla="*/ 18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376">
                  <a:moveTo>
                    <a:pt x="373" y="189"/>
                  </a:moveTo>
                  <a:cubicBezTo>
                    <a:pt x="373" y="188"/>
                    <a:pt x="373" y="188"/>
                    <a:pt x="373" y="188"/>
                  </a:cubicBezTo>
                  <a:cubicBezTo>
                    <a:pt x="373" y="185"/>
                    <a:pt x="373" y="185"/>
                    <a:pt x="373" y="185"/>
                  </a:cubicBezTo>
                  <a:cubicBezTo>
                    <a:pt x="373" y="180"/>
                    <a:pt x="373" y="180"/>
                    <a:pt x="373" y="180"/>
                  </a:cubicBezTo>
                  <a:cubicBezTo>
                    <a:pt x="372" y="176"/>
                    <a:pt x="372" y="173"/>
                    <a:pt x="372" y="169"/>
                  </a:cubicBezTo>
                  <a:cubicBezTo>
                    <a:pt x="371" y="165"/>
                    <a:pt x="371" y="162"/>
                    <a:pt x="370" y="158"/>
                  </a:cubicBezTo>
                  <a:cubicBezTo>
                    <a:pt x="369" y="153"/>
                    <a:pt x="369" y="153"/>
                    <a:pt x="369" y="153"/>
                  </a:cubicBezTo>
                  <a:cubicBezTo>
                    <a:pt x="369" y="151"/>
                    <a:pt x="368" y="150"/>
                    <a:pt x="368" y="148"/>
                  </a:cubicBezTo>
                  <a:cubicBezTo>
                    <a:pt x="361" y="120"/>
                    <a:pt x="348" y="96"/>
                    <a:pt x="333" y="77"/>
                  </a:cubicBezTo>
                  <a:cubicBezTo>
                    <a:pt x="317" y="58"/>
                    <a:pt x="300" y="44"/>
                    <a:pt x="282" y="34"/>
                  </a:cubicBezTo>
                  <a:cubicBezTo>
                    <a:pt x="265" y="25"/>
                    <a:pt x="249" y="18"/>
                    <a:pt x="235" y="15"/>
                  </a:cubicBezTo>
                  <a:cubicBezTo>
                    <a:pt x="231" y="15"/>
                    <a:pt x="228" y="14"/>
                    <a:pt x="225" y="13"/>
                  </a:cubicBezTo>
                  <a:cubicBezTo>
                    <a:pt x="222" y="13"/>
                    <a:pt x="219" y="12"/>
                    <a:pt x="216" y="12"/>
                  </a:cubicBezTo>
                  <a:cubicBezTo>
                    <a:pt x="213" y="12"/>
                    <a:pt x="211" y="11"/>
                    <a:pt x="209" y="11"/>
                  </a:cubicBezTo>
                  <a:cubicBezTo>
                    <a:pt x="206" y="11"/>
                    <a:pt x="204" y="11"/>
                    <a:pt x="202" y="11"/>
                  </a:cubicBezTo>
                  <a:cubicBezTo>
                    <a:pt x="195" y="11"/>
                    <a:pt x="191" y="10"/>
                    <a:pt x="191" y="10"/>
                  </a:cubicBezTo>
                  <a:cubicBezTo>
                    <a:pt x="189" y="10"/>
                    <a:pt x="188" y="11"/>
                    <a:pt x="188" y="13"/>
                  </a:cubicBezTo>
                  <a:cubicBezTo>
                    <a:pt x="188" y="14"/>
                    <a:pt x="189" y="16"/>
                    <a:pt x="191" y="16"/>
                  </a:cubicBezTo>
                  <a:cubicBezTo>
                    <a:pt x="191" y="16"/>
                    <a:pt x="195" y="16"/>
                    <a:pt x="202" y="17"/>
                  </a:cubicBezTo>
                  <a:cubicBezTo>
                    <a:pt x="204" y="17"/>
                    <a:pt x="206" y="17"/>
                    <a:pt x="208" y="17"/>
                  </a:cubicBezTo>
                  <a:cubicBezTo>
                    <a:pt x="210" y="17"/>
                    <a:pt x="213" y="18"/>
                    <a:pt x="215" y="18"/>
                  </a:cubicBezTo>
                  <a:cubicBezTo>
                    <a:pt x="218" y="19"/>
                    <a:pt x="221" y="19"/>
                    <a:pt x="224" y="20"/>
                  </a:cubicBezTo>
                  <a:cubicBezTo>
                    <a:pt x="227" y="20"/>
                    <a:pt x="230" y="21"/>
                    <a:pt x="233" y="22"/>
                  </a:cubicBezTo>
                  <a:cubicBezTo>
                    <a:pt x="246" y="25"/>
                    <a:pt x="262" y="32"/>
                    <a:pt x="278" y="41"/>
                  </a:cubicBezTo>
                  <a:cubicBezTo>
                    <a:pt x="294" y="51"/>
                    <a:pt x="311" y="65"/>
                    <a:pt x="325" y="83"/>
                  </a:cubicBezTo>
                  <a:cubicBezTo>
                    <a:pt x="339" y="102"/>
                    <a:pt x="350" y="125"/>
                    <a:pt x="356" y="151"/>
                  </a:cubicBezTo>
                  <a:cubicBezTo>
                    <a:pt x="356" y="152"/>
                    <a:pt x="357" y="154"/>
                    <a:pt x="357" y="155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8" y="164"/>
                    <a:pt x="359" y="167"/>
                    <a:pt x="359" y="170"/>
                  </a:cubicBezTo>
                  <a:cubicBezTo>
                    <a:pt x="360" y="174"/>
                    <a:pt x="360" y="177"/>
                    <a:pt x="360" y="181"/>
                  </a:cubicBezTo>
                  <a:cubicBezTo>
                    <a:pt x="360" y="186"/>
                    <a:pt x="360" y="186"/>
                    <a:pt x="360" y="186"/>
                  </a:cubicBezTo>
                  <a:cubicBezTo>
                    <a:pt x="360" y="188"/>
                    <a:pt x="360" y="188"/>
                    <a:pt x="360" y="188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91"/>
                    <a:pt x="360" y="191"/>
                    <a:pt x="360" y="191"/>
                  </a:cubicBezTo>
                  <a:cubicBezTo>
                    <a:pt x="360" y="194"/>
                    <a:pt x="360" y="198"/>
                    <a:pt x="359" y="201"/>
                  </a:cubicBezTo>
                  <a:cubicBezTo>
                    <a:pt x="359" y="207"/>
                    <a:pt x="359" y="207"/>
                    <a:pt x="359" y="207"/>
                  </a:cubicBezTo>
                  <a:cubicBezTo>
                    <a:pt x="358" y="212"/>
                    <a:pt x="358" y="212"/>
                    <a:pt x="358" y="212"/>
                  </a:cubicBezTo>
                  <a:cubicBezTo>
                    <a:pt x="357" y="215"/>
                    <a:pt x="357" y="219"/>
                    <a:pt x="356" y="222"/>
                  </a:cubicBezTo>
                  <a:cubicBezTo>
                    <a:pt x="356" y="226"/>
                    <a:pt x="355" y="229"/>
                    <a:pt x="354" y="232"/>
                  </a:cubicBezTo>
                  <a:cubicBezTo>
                    <a:pt x="346" y="260"/>
                    <a:pt x="330" y="286"/>
                    <a:pt x="309" y="307"/>
                  </a:cubicBezTo>
                  <a:cubicBezTo>
                    <a:pt x="288" y="328"/>
                    <a:pt x="261" y="343"/>
                    <a:pt x="232" y="350"/>
                  </a:cubicBezTo>
                  <a:cubicBezTo>
                    <a:pt x="224" y="352"/>
                    <a:pt x="217" y="353"/>
                    <a:pt x="209" y="354"/>
                  </a:cubicBezTo>
                  <a:cubicBezTo>
                    <a:pt x="206" y="354"/>
                    <a:pt x="202" y="354"/>
                    <a:pt x="198" y="354"/>
                  </a:cubicBezTo>
                  <a:cubicBezTo>
                    <a:pt x="193" y="355"/>
                    <a:pt x="193" y="355"/>
                    <a:pt x="193" y="355"/>
                  </a:cubicBezTo>
                  <a:cubicBezTo>
                    <a:pt x="191" y="355"/>
                    <a:pt x="191" y="355"/>
                    <a:pt x="191" y="355"/>
                  </a:cubicBezTo>
                  <a:cubicBezTo>
                    <a:pt x="191" y="355"/>
                    <a:pt x="191" y="355"/>
                    <a:pt x="191" y="355"/>
                  </a:cubicBezTo>
                  <a:cubicBezTo>
                    <a:pt x="190" y="355"/>
                    <a:pt x="190" y="355"/>
                    <a:pt x="190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75" y="354"/>
                    <a:pt x="175" y="354"/>
                    <a:pt x="175" y="354"/>
                  </a:cubicBezTo>
                  <a:cubicBezTo>
                    <a:pt x="173" y="354"/>
                    <a:pt x="172" y="353"/>
                    <a:pt x="170" y="353"/>
                  </a:cubicBezTo>
                  <a:cubicBezTo>
                    <a:pt x="165" y="352"/>
                    <a:pt x="165" y="352"/>
                    <a:pt x="165" y="352"/>
                  </a:cubicBezTo>
                  <a:cubicBezTo>
                    <a:pt x="158" y="351"/>
                    <a:pt x="150" y="349"/>
                    <a:pt x="143" y="347"/>
                  </a:cubicBezTo>
                  <a:cubicBezTo>
                    <a:pt x="130" y="342"/>
                    <a:pt x="116" y="337"/>
                    <a:pt x="104" y="328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98" y="325"/>
                    <a:pt x="97" y="323"/>
                    <a:pt x="95" y="322"/>
                  </a:cubicBezTo>
                  <a:cubicBezTo>
                    <a:pt x="93" y="320"/>
                    <a:pt x="90" y="318"/>
                    <a:pt x="87" y="316"/>
                  </a:cubicBezTo>
                  <a:cubicBezTo>
                    <a:pt x="84" y="314"/>
                    <a:pt x="82" y="311"/>
                    <a:pt x="79" y="309"/>
                  </a:cubicBezTo>
                  <a:cubicBezTo>
                    <a:pt x="75" y="305"/>
                    <a:pt x="75" y="305"/>
                    <a:pt x="75" y="305"/>
                  </a:cubicBezTo>
                  <a:cubicBezTo>
                    <a:pt x="74" y="304"/>
                    <a:pt x="73" y="303"/>
                    <a:pt x="72" y="301"/>
                  </a:cubicBezTo>
                  <a:cubicBezTo>
                    <a:pt x="70" y="299"/>
                    <a:pt x="67" y="296"/>
                    <a:pt x="65" y="294"/>
                  </a:cubicBezTo>
                  <a:cubicBezTo>
                    <a:pt x="63" y="291"/>
                    <a:pt x="61" y="288"/>
                    <a:pt x="59" y="285"/>
                  </a:cubicBezTo>
                  <a:cubicBezTo>
                    <a:pt x="55" y="280"/>
                    <a:pt x="52" y="274"/>
                    <a:pt x="48" y="268"/>
                  </a:cubicBezTo>
                  <a:cubicBezTo>
                    <a:pt x="47" y="265"/>
                    <a:pt x="46" y="262"/>
                    <a:pt x="44" y="259"/>
                  </a:cubicBezTo>
                  <a:cubicBezTo>
                    <a:pt x="43" y="256"/>
                    <a:pt x="41" y="253"/>
                    <a:pt x="40" y="250"/>
                  </a:cubicBezTo>
                  <a:cubicBezTo>
                    <a:pt x="39" y="247"/>
                    <a:pt x="38" y="244"/>
                    <a:pt x="37" y="241"/>
                  </a:cubicBezTo>
                  <a:cubicBezTo>
                    <a:pt x="36" y="240"/>
                    <a:pt x="36" y="238"/>
                    <a:pt x="35" y="237"/>
                  </a:cubicBezTo>
                  <a:cubicBezTo>
                    <a:pt x="34" y="232"/>
                    <a:pt x="34" y="232"/>
                    <a:pt x="34" y="232"/>
                  </a:cubicBezTo>
                  <a:cubicBezTo>
                    <a:pt x="34" y="229"/>
                    <a:pt x="33" y="226"/>
                    <a:pt x="32" y="223"/>
                  </a:cubicBezTo>
                  <a:cubicBezTo>
                    <a:pt x="32" y="220"/>
                    <a:pt x="31" y="217"/>
                    <a:pt x="31" y="214"/>
                  </a:cubicBezTo>
                  <a:cubicBezTo>
                    <a:pt x="30" y="211"/>
                    <a:pt x="30" y="208"/>
                    <a:pt x="30" y="205"/>
                  </a:cubicBezTo>
                  <a:cubicBezTo>
                    <a:pt x="30" y="202"/>
                    <a:pt x="29" y="199"/>
                    <a:pt x="29" y="196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9"/>
                    <a:pt x="29" y="189"/>
                    <a:pt x="29" y="189"/>
                  </a:cubicBezTo>
                  <a:cubicBezTo>
                    <a:pt x="29" y="187"/>
                    <a:pt x="29" y="187"/>
                    <a:pt x="29" y="187"/>
                  </a:cubicBezTo>
                  <a:cubicBezTo>
                    <a:pt x="29" y="184"/>
                    <a:pt x="30" y="181"/>
                    <a:pt x="30" y="178"/>
                  </a:cubicBezTo>
                  <a:cubicBezTo>
                    <a:pt x="30" y="172"/>
                    <a:pt x="31" y="167"/>
                    <a:pt x="32" y="162"/>
                  </a:cubicBezTo>
                  <a:cubicBezTo>
                    <a:pt x="36" y="140"/>
                    <a:pt x="44" y="122"/>
                    <a:pt x="53" y="107"/>
                  </a:cubicBezTo>
                  <a:cubicBezTo>
                    <a:pt x="63" y="92"/>
                    <a:pt x="73" y="80"/>
                    <a:pt x="83" y="72"/>
                  </a:cubicBezTo>
                  <a:cubicBezTo>
                    <a:pt x="86" y="68"/>
                    <a:pt x="90" y="65"/>
                    <a:pt x="94" y="63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5" y="35"/>
                    <a:pt x="68" y="41"/>
                    <a:pt x="60" y="48"/>
                  </a:cubicBezTo>
                  <a:cubicBezTo>
                    <a:pt x="49" y="58"/>
                    <a:pt x="37" y="72"/>
                    <a:pt x="26" y="91"/>
                  </a:cubicBezTo>
                  <a:cubicBezTo>
                    <a:pt x="16" y="109"/>
                    <a:pt x="7" y="131"/>
                    <a:pt x="3" y="157"/>
                  </a:cubicBezTo>
                  <a:cubicBezTo>
                    <a:pt x="2" y="163"/>
                    <a:pt x="1" y="170"/>
                    <a:pt x="1" y="177"/>
                  </a:cubicBezTo>
                  <a:cubicBezTo>
                    <a:pt x="1" y="180"/>
                    <a:pt x="0" y="183"/>
                    <a:pt x="0" y="18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1" y="194"/>
                    <a:pt x="1" y="195"/>
                    <a:pt x="1" y="197"/>
                  </a:cubicBezTo>
                  <a:cubicBezTo>
                    <a:pt x="1" y="200"/>
                    <a:pt x="1" y="204"/>
                    <a:pt x="2" y="207"/>
                  </a:cubicBezTo>
                  <a:cubicBezTo>
                    <a:pt x="2" y="211"/>
                    <a:pt x="3" y="214"/>
                    <a:pt x="3" y="218"/>
                  </a:cubicBezTo>
                  <a:cubicBezTo>
                    <a:pt x="4" y="222"/>
                    <a:pt x="4" y="225"/>
                    <a:pt x="5" y="229"/>
                  </a:cubicBezTo>
                  <a:cubicBezTo>
                    <a:pt x="6" y="232"/>
                    <a:pt x="7" y="236"/>
                    <a:pt x="8" y="239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10" y="246"/>
                    <a:pt x="11" y="248"/>
                    <a:pt x="11" y="250"/>
                  </a:cubicBezTo>
                  <a:cubicBezTo>
                    <a:pt x="13" y="253"/>
                    <a:pt x="14" y="257"/>
                    <a:pt x="15" y="260"/>
                  </a:cubicBezTo>
                  <a:cubicBezTo>
                    <a:pt x="17" y="264"/>
                    <a:pt x="19" y="267"/>
                    <a:pt x="20" y="271"/>
                  </a:cubicBezTo>
                  <a:cubicBezTo>
                    <a:pt x="22" y="274"/>
                    <a:pt x="23" y="278"/>
                    <a:pt x="25" y="281"/>
                  </a:cubicBezTo>
                  <a:cubicBezTo>
                    <a:pt x="30" y="287"/>
                    <a:pt x="33" y="294"/>
                    <a:pt x="38" y="300"/>
                  </a:cubicBezTo>
                  <a:cubicBezTo>
                    <a:pt x="41" y="303"/>
                    <a:pt x="43" y="307"/>
                    <a:pt x="46" y="310"/>
                  </a:cubicBezTo>
                  <a:cubicBezTo>
                    <a:pt x="48" y="313"/>
                    <a:pt x="51" y="316"/>
                    <a:pt x="54" y="318"/>
                  </a:cubicBezTo>
                  <a:cubicBezTo>
                    <a:pt x="55" y="320"/>
                    <a:pt x="56" y="321"/>
                    <a:pt x="58" y="323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5" y="329"/>
                    <a:pt x="68" y="332"/>
                    <a:pt x="72" y="335"/>
                  </a:cubicBezTo>
                  <a:cubicBezTo>
                    <a:pt x="75" y="337"/>
                    <a:pt x="78" y="340"/>
                    <a:pt x="81" y="342"/>
                  </a:cubicBezTo>
                  <a:cubicBezTo>
                    <a:pt x="83" y="343"/>
                    <a:pt x="85" y="344"/>
                    <a:pt x="86" y="345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106" y="357"/>
                    <a:pt x="121" y="363"/>
                    <a:pt x="137" y="368"/>
                  </a:cubicBezTo>
                  <a:cubicBezTo>
                    <a:pt x="145" y="370"/>
                    <a:pt x="153" y="373"/>
                    <a:pt x="162" y="374"/>
                  </a:cubicBezTo>
                  <a:cubicBezTo>
                    <a:pt x="168" y="374"/>
                    <a:pt x="168" y="374"/>
                    <a:pt x="168" y="374"/>
                  </a:cubicBezTo>
                  <a:cubicBezTo>
                    <a:pt x="170" y="375"/>
                    <a:pt x="172" y="375"/>
                    <a:pt x="174" y="375"/>
                  </a:cubicBezTo>
                  <a:cubicBezTo>
                    <a:pt x="186" y="375"/>
                    <a:pt x="186" y="375"/>
                    <a:pt x="186" y="375"/>
                  </a:cubicBezTo>
                  <a:cubicBezTo>
                    <a:pt x="189" y="376"/>
                    <a:pt x="189" y="376"/>
                    <a:pt x="189" y="376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0" y="376"/>
                    <a:pt x="191" y="376"/>
                    <a:pt x="191" y="376"/>
                  </a:cubicBezTo>
                  <a:cubicBezTo>
                    <a:pt x="191" y="376"/>
                    <a:pt x="191" y="376"/>
                    <a:pt x="191" y="376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9" y="375"/>
                    <a:pt x="199" y="375"/>
                    <a:pt x="199" y="375"/>
                  </a:cubicBezTo>
                  <a:cubicBezTo>
                    <a:pt x="203" y="375"/>
                    <a:pt x="208" y="375"/>
                    <a:pt x="212" y="374"/>
                  </a:cubicBezTo>
                  <a:cubicBezTo>
                    <a:pt x="220" y="373"/>
                    <a:pt x="228" y="372"/>
                    <a:pt x="236" y="369"/>
                  </a:cubicBezTo>
                  <a:cubicBezTo>
                    <a:pt x="269" y="361"/>
                    <a:pt x="299" y="343"/>
                    <a:pt x="322" y="319"/>
                  </a:cubicBezTo>
                  <a:cubicBezTo>
                    <a:pt x="344" y="295"/>
                    <a:pt x="361" y="267"/>
                    <a:pt x="368" y="236"/>
                  </a:cubicBezTo>
                  <a:cubicBezTo>
                    <a:pt x="369" y="232"/>
                    <a:pt x="370" y="229"/>
                    <a:pt x="370" y="225"/>
                  </a:cubicBezTo>
                  <a:cubicBezTo>
                    <a:pt x="371" y="221"/>
                    <a:pt x="371" y="217"/>
                    <a:pt x="372" y="213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73" y="202"/>
                    <a:pt x="373" y="202"/>
                    <a:pt x="373" y="202"/>
                  </a:cubicBezTo>
                  <a:cubicBezTo>
                    <a:pt x="373" y="198"/>
                    <a:pt x="373" y="195"/>
                    <a:pt x="373" y="191"/>
                  </a:cubicBezTo>
                  <a:cubicBezTo>
                    <a:pt x="373" y="190"/>
                    <a:pt x="373" y="190"/>
                    <a:pt x="373" y="190"/>
                  </a:cubicBezTo>
                  <a:cubicBezTo>
                    <a:pt x="373" y="190"/>
                    <a:pt x="373" y="190"/>
                    <a:pt x="373" y="190"/>
                  </a:cubicBezTo>
                  <a:cubicBezTo>
                    <a:pt x="373" y="190"/>
                    <a:pt x="373" y="189"/>
                    <a:pt x="373" y="189"/>
                  </a:cubicBezTo>
                  <a:close/>
                </a:path>
              </a:pathLst>
            </a:custGeom>
            <a:solidFill>
              <a:srgbClr val="004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36" name="AutoShape 7">
            <a:extLst>
              <a:ext uri="{FF2B5EF4-FFF2-40B4-BE49-F238E27FC236}">
                <a16:creationId xmlns:a16="http://schemas.microsoft.com/office/drawing/2014/main" id="{6CB57CE6-13A1-D458-9DC0-B3033F23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508" y="1801041"/>
            <a:ext cx="5035670" cy="386681"/>
          </a:xfrm>
          <a:prstGeom prst="homePlate">
            <a:avLst>
              <a:gd name="adj" fmla="val 40007"/>
            </a:avLst>
          </a:prstGeom>
          <a:solidFill>
            <a:srgbClr val="9DC3E6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ko-KR" altLang="en-US" sz="1600" b="1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Arial" panose="020B0604020202020204" pitchFamily="34" charset="0"/>
              </a:rPr>
              <a:t>장 점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1196FB75-29FD-A5E9-D913-8DF089B5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508" y="4578258"/>
            <a:ext cx="5035670" cy="386681"/>
          </a:xfrm>
          <a:prstGeom prst="homePlate">
            <a:avLst>
              <a:gd name="adj" fmla="val 40007"/>
            </a:avLst>
          </a:prstGeom>
          <a:solidFill>
            <a:srgbClr val="9DC3E6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/>
            <a:r>
              <a:rPr lang="ko-KR" altLang="en-US" sz="1600" b="1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Arial" panose="020B0604020202020204" pitchFamily="34" charset="0"/>
              </a:rPr>
              <a:t>단 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68160-1AAE-BC52-E0D5-69C07FC0C762}"/>
              </a:ext>
            </a:extLst>
          </p:cNvPr>
          <p:cNvSpPr txBox="1"/>
          <p:nvPr/>
        </p:nvSpPr>
        <p:spPr>
          <a:xfrm>
            <a:off x="2078391" y="2214306"/>
            <a:ext cx="2007714" cy="27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US" altLang="ko-KR" sz="105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t>※ </a:t>
            </a:r>
            <a:r>
              <a:rPr kumimoji="0" lang="en-US" altLang="ko-KR" sz="105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1999</a:t>
            </a:r>
            <a:r>
              <a:rPr kumimoji="0" lang="ko-KR" altLang="en-US" sz="105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kumimoji="0" lang="en-US" altLang="ko-KR" sz="105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Spitzer</a:t>
            </a:r>
            <a:r>
              <a:rPr kumimoji="0" lang="ko-KR" altLang="en-US" sz="1050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등에 의해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데이터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(y)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선정</a:t>
            </a:r>
          </a:p>
        </p:txBody>
      </p:sp>
    </p:spTree>
    <p:extLst>
      <p:ext uri="{BB962C8B-B14F-4D97-AF65-F5344CB8AC3E}">
        <p14:creationId xmlns:p14="http://schemas.microsoft.com/office/powerpoint/2010/main" val="2550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CBA81-607E-48E2-27C0-6DF2972BB319}"/>
              </a:ext>
            </a:extLst>
          </p:cNvPr>
          <p:cNvCxnSpPr>
            <a:cxnSpLocks/>
          </p:cNvCxnSpPr>
          <p:nvPr/>
        </p:nvCxnSpPr>
        <p:spPr>
          <a:xfrm>
            <a:off x="144766" y="980728"/>
            <a:ext cx="11891893" cy="0"/>
          </a:xfrm>
          <a:prstGeom prst="line">
            <a:avLst/>
          </a:prstGeom>
          <a:ln>
            <a:solidFill>
              <a:srgbClr val="2C3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 데이터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(y)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DD0C8F-0A42-51E1-5BFB-CA8922F317DB}"/>
              </a:ext>
            </a:extLst>
          </p:cNvPr>
          <p:cNvGrpSpPr/>
          <p:nvPr/>
        </p:nvGrpSpPr>
        <p:grpSpPr>
          <a:xfrm>
            <a:off x="1646628" y="1175080"/>
            <a:ext cx="9898550" cy="439783"/>
            <a:chOff x="1646628" y="1562100"/>
            <a:chExt cx="9898550" cy="4397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E7AF90-2AB7-B30E-DF34-CEE15E1BB979}"/>
                </a:ext>
              </a:extLst>
            </p:cNvPr>
            <p:cNvSpPr/>
            <p:nvPr/>
          </p:nvSpPr>
          <p:spPr>
            <a:xfrm>
              <a:off x="1646628" y="1562100"/>
              <a:ext cx="9898550" cy="4397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우울증선별도구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(PHQ-9)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 따른 우울증 여부를 예측 데이터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(y)</a:t>
              </a:r>
              <a:r>
                <a:rPr kumimoji="0" lang="ko-KR" altLang="en-US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 선정함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</a:t>
              </a:r>
              <a:endPara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4FAB1AC-CC3C-72E1-2473-C73AEB1D80C3}"/>
                </a:ext>
              </a:extLst>
            </p:cNvPr>
            <p:cNvSpPr/>
            <p:nvPr/>
          </p:nvSpPr>
          <p:spPr>
            <a:xfrm>
              <a:off x="1791865" y="1625431"/>
              <a:ext cx="542007" cy="3101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300" b="1" dirty="0" err="1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prstClr val="white">
                      <a:lumMod val="50000"/>
                    </a:prst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예측값</a:t>
              </a:r>
              <a:endParaRPr kumimoji="0" lang="ko-KR" altLang="en-US" sz="13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EB7667-E78C-AF70-90E4-E72C5AEA7EF5}"/>
              </a:ext>
            </a:extLst>
          </p:cNvPr>
          <p:cNvSpPr txBox="1"/>
          <p:nvPr/>
        </p:nvSpPr>
        <p:spPr>
          <a:xfrm>
            <a:off x="2703839" y="5040965"/>
            <a:ext cx="2207092" cy="128391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b="1" spc="-3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우울증선별도구</a:t>
            </a:r>
            <a:r>
              <a:rPr lang="en-US" altLang="ko-KR" sz="1800" b="1" spc="-3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(PHQ-9) </a:t>
            </a:r>
            <a:r>
              <a:rPr lang="en-US" altLang="ko-KR" b="1" spc="-3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Data set</a:t>
            </a:r>
            <a:endParaRPr lang="ko-KR" altLang="en-US" sz="1800" b="1" spc="-3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Rectangle 266">
            <a:extLst>
              <a:ext uri="{FF2B5EF4-FFF2-40B4-BE49-F238E27FC236}">
                <a16:creationId xmlns:a16="http://schemas.microsoft.com/office/drawing/2014/main" id="{D5701B48-5F83-E41B-DA51-887EA70DBA2A}"/>
              </a:ext>
            </a:extLst>
          </p:cNvPr>
          <p:cNvSpPr/>
          <p:nvPr/>
        </p:nvSpPr>
        <p:spPr bwMode="auto">
          <a:xfrm>
            <a:off x="2363557" y="2660455"/>
            <a:ext cx="9313063" cy="1848665"/>
          </a:xfrm>
          <a:prstGeom prst="rect">
            <a:avLst/>
          </a:prstGeom>
          <a:solidFill>
            <a:srgbClr val="DEEBF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8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3ADA51-1425-FA39-9419-9C85FEAB358E}"/>
              </a:ext>
            </a:extLst>
          </p:cNvPr>
          <p:cNvSpPr/>
          <p:nvPr/>
        </p:nvSpPr>
        <p:spPr>
          <a:xfrm>
            <a:off x="1647051" y="2660455"/>
            <a:ext cx="678182" cy="184865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-274320" algn="ctr" defTabSz="1036747" fontAlgn="ctr">
              <a:lnSpc>
                <a:spcPct val="110000"/>
              </a:lnSpc>
              <a:spcAft>
                <a:spcPct val="0"/>
              </a:spcAft>
              <a:buClr>
                <a:srgbClr val="003399"/>
              </a:buClr>
              <a:defRPr/>
            </a:pPr>
            <a:r>
              <a:rPr lang="en-US" altLang="ko-KR" sz="12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Data</a:t>
            </a:r>
          </a:p>
          <a:p>
            <a:pPr indent="-274320" algn="ctr" defTabSz="1036747" fontAlgn="ctr">
              <a:lnSpc>
                <a:spcPct val="110000"/>
              </a:lnSpc>
              <a:spcAft>
                <a:spcPct val="0"/>
              </a:spcAft>
              <a:buClr>
                <a:srgbClr val="003399"/>
              </a:buClr>
              <a:defRPr/>
            </a:pPr>
            <a:r>
              <a:rPr lang="en-US" altLang="ko-KR" sz="12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set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44DBC-F1EE-A7CF-F3EC-8D3856BE6F62}"/>
              </a:ext>
            </a:extLst>
          </p:cNvPr>
          <p:cNvSpPr/>
          <p:nvPr/>
        </p:nvSpPr>
        <p:spPr>
          <a:xfrm>
            <a:off x="2459596" y="2748511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2014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ko-KR" altLang="en-US" sz="105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국건영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데이터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(7,550)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E1FEA-0405-3D9D-0755-3EAF97487384}"/>
              </a:ext>
            </a:extLst>
          </p:cNvPr>
          <p:cNvSpPr/>
          <p:nvPr/>
        </p:nvSpPr>
        <p:spPr>
          <a:xfrm>
            <a:off x="2459596" y="3095538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2016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ko-KR" altLang="en-US" sz="105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국건영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데이터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(8,150)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089DE-A8A4-E356-0C56-84034C83FD47}"/>
              </a:ext>
            </a:extLst>
          </p:cNvPr>
          <p:cNvSpPr/>
          <p:nvPr/>
        </p:nvSpPr>
        <p:spPr>
          <a:xfrm>
            <a:off x="2459596" y="3442565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2018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ko-KR" altLang="en-US" sz="105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국건영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데이터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(7,992)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FB8A3A-F82D-5873-85F0-BA0034E81608}"/>
              </a:ext>
            </a:extLst>
          </p:cNvPr>
          <p:cNvSpPr/>
          <p:nvPr/>
        </p:nvSpPr>
        <p:spPr>
          <a:xfrm>
            <a:off x="2459596" y="3789592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2020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ko-KR" altLang="en-US" sz="105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국건영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데이터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(7,359)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F3B6-737C-08FD-6442-20A4B32A2908}"/>
              </a:ext>
            </a:extLst>
          </p:cNvPr>
          <p:cNvSpPr/>
          <p:nvPr/>
        </p:nvSpPr>
        <p:spPr>
          <a:xfrm>
            <a:off x="2459596" y="4136619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2022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ko-KR" altLang="en-US" sz="1050" kern="800" spc="-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국건영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데이터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(6,265)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C1F254-62C7-6A0F-30E1-69B6D9C68E0F}"/>
              </a:ext>
            </a:extLst>
          </p:cNvPr>
          <p:cNvSpPr/>
          <p:nvPr/>
        </p:nvSpPr>
        <p:spPr>
          <a:xfrm>
            <a:off x="4491511" y="2748511"/>
            <a:ext cx="865059" cy="1676900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200" u="sng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37,316 lines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09F023-6C65-6843-E0FC-5E4057FAC6BE}"/>
              </a:ext>
            </a:extLst>
          </p:cNvPr>
          <p:cNvSpPr/>
          <p:nvPr/>
        </p:nvSpPr>
        <p:spPr>
          <a:xfrm>
            <a:off x="5452936" y="2748510"/>
            <a:ext cx="965798" cy="1348041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응답 </a:t>
            </a:r>
            <a:r>
              <a:rPr lang="en-US" altLang="ko-KR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O</a:t>
            </a:r>
          </a:p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26,882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F6A1D2-4B0C-3FB6-5300-848A348FD80B}"/>
              </a:ext>
            </a:extLst>
          </p:cNvPr>
          <p:cNvSpPr/>
          <p:nvPr/>
        </p:nvSpPr>
        <p:spPr>
          <a:xfrm>
            <a:off x="5452936" y="4136619"/>
            <a:ext cx="965798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200" u="sng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응답 </a:t>
            </a:r>
            <a:r>
              <a:rPr lang="en-US" altLang="ko-KR" sz="1200" u="sng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X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A52EF32-2ADD-DFA6-E543-DF2D8EF090D2}"/>
              </a:ext>
            </a:extLst>
          </p:cNvPr>
          <p:cNvGrpSpPr/>
          <p:nvPr/>
        </p:nvGrpSpPr>
        <p:grpSpPr>
          <a:xfrm>
            <a:off x="2459596" y="1728097"/>
            <a:ext cx="2896974" cy="864095"/>
            <a:chOff x="2348738" y="1027201"/>
            <a:chExt cx="3149846" cy="86409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96EB35-2085-1B91-A94B-C09D95455865}"/>
                </a:ext>
              </a:extLst>
            </p:cNvPr>
            <p:cNvSpPr/>
            <p:nvPr/>
          </p:nvSpPr>
          <p:spPr>
            <a:xfrm>
              <a:off x="2353816" y="1027201"/>
              <a:ext cx="3144768" cy="864095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endParaRPr lang="en-US" altLang="ko-KR" sz="20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BBDB47C-FF8A-1BB3-1851-0649295599D6}"/>
                </a:ext>
              </a:extLst>
            </p:cNvPr>
            <p:cNvSpPr/>
            <p:nvPr/>
          </p:nvSpPr>
          <p:spPr>
            <a:xfrm>
              <a:off x="2353817" y="138221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ko-KR" altLang="en-US" sz="2400" b="1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조사연도 선정</a:t>
              </a:r>
              <a:endParaRPr lang="en-US" altLang="ko-KR" sz="2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E4B9739-379A-940E-E47E-8FF47D71C0DE}"/>
                </a:ext>
              </a:extLst>
            </p:cNvPr>
            <p:cNvSpPr/>
            <p:nvPr/>
          </p:nvSpPr>
          <p:spPr>
            <a:xfrm>
              <a:off x="2353817" y="103858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1" indent="-274320" algn="ctr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en-US" altLang="ko-KR" sz="12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1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6549099-1943-5FCF-1ACE-D8669DDFDDCA}"/>
                </a:ext>
              </a:extLst>
            </p:cNvPr>
            <p:cNvGrpSpPr/>
            <p:nvPr/>
          </p:nvGrpSpPr>
          <p:grpSpPr>
            <a:xfrm>
              <a:off x="2348738" y="1217078"/>
              <a:ext cx="3148489" cy="0"/>
              <a:chOff x="3878580" y="3025140"/>
              <a:chExt cx="3148489" cy="0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C8C5C91-1A18-2195-8109-CFD42C451F4D}"/>
                  </a:ext>
                </a:extLst>
              </p:cNvPr>
              <p:cNvCxnSpPr/>
              <p:nvPr/>
            </p:nvCxnSpPr>
            <p:spPr>
              <a:xfrm>
                <a:off x="5760720" y="3025140"/>
                <a:ext cx="1266349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7FC9880-D6B6-2BDE-4B1D-4D0A47BB8E63}"/>
                  </a:ext>
                </a:extLst>
              </p:cNvPr>
              <p:cNvCxnSpPr/>
              <p:nvPr/>
            </p:nvCxnSpPr>
            <p:spPr>
              <a:xfrm>
                <a:off x="3878580" y="3025140"/>
                <a:ext cx="128016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5DA9086-3DEE-98C7-265B-95ABCC7420BC}"/>
              </a:ext>
            </a:extLst>
          </p:cNvPr>
          <p:cNvGrpSpPr/>
          <p:nvPr/>
        </p:nvGrpSpPr>
        <p:grpSpPr>
          <a:xfrm>
            <a:off x="5452936" y="1728097"/>
            <a:ext cx="2991944" cy="864095"/>
            <a:chOff x="5655262" y="1027201"/>
            <a:chExt cx="3149846" cy="86409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55A0E4-8015-584C-62EC-1236F2487E87}"/>
                </a:ext>
              </a:extLst>
            </p:cNvPr>
            <p:cNvSpPr/>
            <p:nvPr/>
          </p:nvSpPr>
          <p:spPr>
            <a:xfrm>
              <a:off x="5660340" y="1027201"/>
              <a:ext cx="3144768" cy="864095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endParaRPr lang="en-US" altLang="ko-KR" sz="20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F24CEB8-6506-ED04-664A-27E75587998B}"/>
                </a:ext>
              </a:extLst>
            </p:cNvPr>
            <p:cNvSpPr/>
            <p:nvPr/>
          </p:nvSpPr>
          <p:spPr>
            <a:xfrm>
              <a:off x="5660341" y="138221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en-US" altLang="ko-KR" sz="2400" b="1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PHQ </a:t>
              </a:r>
              <a:r>
                <a:rPr lang="ko-KR" altLang="en-US" sz="2400" b="1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응답</a:t>
              </a:r>
              <a:endParaRPr lang="en-US" altLang="ko-KR" sz="2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5CC7A85-1D00-2CE7-34CF-54E1239E5795}"/>
                </a:ext>
              </a:extLst>
            </p:cNvPr>
            <p:cNvSpPr/>
            <p:nvPr/>
          </p:nvSpPr>
          <p:spPr>
            <a:xfrm>
              <a:off x="5660341" y="103858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1" indent="-274320" algn="ctr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en-US" altLang="ko-KR" sz="12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2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6B71DB1-C0F7-EF6F-F11C-4AE7F5D9D743}"/>
                </a:ext>
              </a:extLst>
            </p:cNvPr>
            <p:cNvGrpSpPr/>
            <p:nvPr/>
          </p:nvGrpSpPr>
          <p:grpSpPr>
            <a:xfrm>
              <a:off x="5655262" y="1217078"/>
              <a:ext cx="3148489" cy="0"/>
              <a:chOff x="3878580" y="3025140"/>
              <a:chExt cx="3148489" cy="0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BF3F4F5-0B28-A48D-E648-1C7610345428}"/>
                  </a:ext>
                </a:extLst>
              </p:cNvPr>
              <p:cNvCxnSpPr/>
              <p:nvPr/>
            </p:nvCxnSpPr>
            <p:spPr>
              <a:xfrm>
                <a:off x="5760720" y="3025140"/>
                <a:ext cx="1266349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D8CD5FC-9B28-07A3-C7CC-FB543ECD1FF5}"/>
                  </a:ext>
                </a:extLst>
              </p:cNvPr>
              <p:cNvCxnSpPr/>
              <p:nvPr/>
            </p:nvCxnSpPr>
            <p:spPr>
              <a:xfrm>
                <a:off x="3878580" y="3025140"/>
                <a:ext cx="128016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20D7C1E-142C-1A95-E629-F958D9731882}"/>
              </a:ext>
            </a:extLst>
          </p:cNvPr>
          <p:cNvSpPr/>
          <p:nvPr/>
        </p:nvSpPr>
        <p:spPr>
          <a:xfrm>
            <a:off x="6474743" y="2748511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정상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(0-4) : 21,632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DE2F8A-557D-2532-312B-8356C02C3D1C}"/>
              </a:ext>
            </a:extLst>
          </p:cNvPr>
          <p:cNvSpPr/>
          <p:nvPr/>
        </p:nvSpPr>
        <p:spPr>
          <a:xfrm>
            <a:off x="6474743" y="3100148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가벼운 우울증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(5-9) : 3,703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FACFD0-7F80-4CD2-C48F-52C246451513}"/>
              </a:ext>
            </a:extLst>
          </p:cNvPr>
          <p:cNvSpPr/>
          <p:nvPr/>
        </p:nvSpPr>
        <p:spPr>
          <a:xfrm>
            <a:off x="6474743" y="3451785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중간정도 우울증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(10-19) : 1,329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FE5C082-CB7C-27DA-3DBF-9516A0B66AEA}"/>
              </a:ext>
            </a:extLst>
          </p:cNvPr>
          <p:cNvSpPr/>
          <p:nvPr/>
        </p:nvSpPr>
        <p:spPr>
          <a:xfrm>
            <a:off x="6474743" y="3803422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심한 우울증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(20-27) : 158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0305150-FA11-A67F-F1E9-34751D70CFCC}"/>
              </a:ext>
            </a:extLst>
          </p:cNvPr>
          <p:cNvGrpSpPr/>
          <p:nvPr/>
        </p:nvGrpSpPr>
        <p:grpSpPr>
          <a:xfrm>
            <a:off x="8546069" y="1728097"/>
            <a:ext cx="3058544" cy="864095"/>
            <a:chOff x="8887448" y="1027201"/>
            <a:chExt cx="3149846" cy="86409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4E9021D-221B-2D44-5118-6B489DC927DE}"/>
                </a:ext>
              </a:extLst>
            </p:cNvPr>
            <p:cNvSpPr/>
            <p:nvPr/>
          </p:nvSpPr>
          <p:spPr>
            <a:xfrm>
              <a:off x="8892526" y="1027201"/>
              <a:ext cx="3144768" cy="864095"/>
            </a:xfrm>
            <a:prstGeom prst="rect">
              <a:avLst/>
            </a:prstGeom>
            <a:solidFill>
              <a:srgbClr val="007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endParaRPr lang="en-US" altLang="ko-KR" sz="20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3C7A3AB-2D19-2826-B832-6D02CB268C74}"/>
                </a:ext>
              </a:extLst>
            </p:cNvPr>
            <p:cNvSpPr/>
            <p:nvPr/>
          </p:nvSpPr>
          <p:spPr>
            <a:xfrm>
              <a:off x="8892527" y="138221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274320" algn="ctr" defTabSz="1036747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en-US" altLang="ko-KR" sz="2400" b="1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y </a:t>
              </a:r>
              <a:r>
                <a:rPr lang="ko-KR" altLang="en-US" sz="2400" b="1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예측 분류</a:t>
              </a:r>
              <a:endParaRPr lang="en-US" altLang="ko-KR" sz="24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F39F2B-A5C6-73A6-7468-EB02D809D3E7}"/>
                </a:ext>
              </a:extLst>
            </p:cNvPr>
            <p:cNvSpPr/>
            <p:nvPr/>
          </p:nvSpPr>
          <p:spPr>
            <a:xfrm>
              <a:off x="8892527" y="1038585"/>
              <a:ext cx="3144766" cy="38611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1" indent="-274320" algn="ctr" fontAlgn="ctr">
                <a:spcAft>
                  <a:spcPct val="0"/>
                </a:spcAft>
                <a:buClr>
                  <a:srgbClr val="003399"/>
                </a:buClr>
                <a:defRPr/>
              </a:pPr>
              <a:r>
                <a:rPr lang="en-US" altLang="ko-KR" sz="12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4301B38-55AF-6C2C-1CF1-45672E26D7A7}"/>
                </a:ext>
              </a:extLst>
            </p:cNvPr>
            <p:cNvGrpSpPr/>
            <p:nvPr/>
          </p:nvGrpSpPr>
          <p:grpSpPr>
            <a:xfrm>
              <a:off x="8887448" y="1217078"/>
              <a:ext cx="3148489" cy="0"/>
              <a:chOff x="3878580" y="3025140"/>
              <a:chExt cx="3148489" cy="0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C87FE277-9972-50A7-90C1-548A5B14723A}"/>
                  </a:ext>
                </a:extLst>
              </p:cNvPr>
              <p:cNvCxnSpPr/>
              <p:nvPr/>
            </p:nvCxnSpPr>
            <p:spPr>
              <a:xfrm>
                <a:off x="5760720" y="3025140"/>
                <a:ext cx="1266349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298EC2C7-0176-10BE-CDAF-62420BCEE200}"/>
                  </a:ext>
                </a:extLst>
              </p:cNvPr>
              <p:cNvCxnSpPr/>
              <p:nvPr/>
            </p:nvCxnSpPr>
            <p:spPr>
              <a:xfrm>
                <a:off x="3878580" y="3025140"/>
                <a:ext cx="128016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4F473D4-147D-B766-D162-B28E578E3333}"/>
              </a:ext>
            </a:extLst>
          </p:cNvPr>
          <p:cNvSpPr/>
          <p:nvPr/>
        </p:nvSpPr>
        <p:spPr>
          <a:xfrm>
            <a:off x="8552500" y="3095538"/>
            <a:ext cx="965798" cy="1001013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있음</a:t>
            </a:r>
            <a:r>
              <a:rPr lang="en-US" altLang="ko-KR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(1)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10F84F7-1CB6-1607-B6FC-EA136E145F32}"/>
              </a:ext>
            </a:extLst>
          </p:cNvPr>
          <p:cNvSpPr/>
          <p:nvPr/>
        </p:nvSpPr>
        <p:spPr>
          <a:xfrm>
            <a:off x="8552500" y="2756414"/>
            <a:ext cx="965798" cy="280890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없음</a:t>
            </a:r>
            <a:r>
              <a:rPr lang="en-US" altLang="ko-KR" sz="120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(0)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3811198-25EF-9550-DE90-4A73FDCCC5A3}"/>
              </a:ext>
            </a:extLst>
          </p:cNvPr>
          <p:cNvSpPr/>
          <p:nvPr/>
        </p:nvSpPr>
        <p:spPr>
          <a:xfrm>
            <a:off x="6474743" y="4129896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청소년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소아 </a:t>
            </a:r>
            <a:r>
              <a:rPr lang="en-US" altLang="ko-KR" sz="1050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10,434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3A445E3-8149-2C5A-8C64-50FBA7AC479D}"/>
              </a:ext>
            </a:extLst>
          </p:cNvPr>
          <p:cNvSpPr/>
          <p:nvPr/>
        </p:nvSpPr>
        <p:spPr>
          <a:xfrm>
            <a:off x="9574199" y="2748511"/>
            <a:ext cx="1970137" cy="288792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200" u="sng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KoPubWorld돋움체 Medium" panose="00000600000000000000" pitchFamily="2" charset="-127"/>
              </a:rPr>
              <a:t>21,632 lines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45E4C9D-A651-A311-CE03-902A6E9D0021}"/>
              </a:ext>
            </a:extLst>
          </p:cNvPr>
          <p:cNvSpPr/>
          <p:nvPr/>
        </p:nvSpPr>
        <p:spPr>
          <a:xfrm>
            <a:off x="9574199" y="3095538"/>
            <a:ext cx="1970137" cy="996676"/>
          </a:xfrm>
          <a:prstGeom prst="rect">
            <a:avLst/>
          </a:prstGeom>
          <a:noFill/>
          <a:ln w="63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lvl="1" algn="ctr" defTabSz="1036747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1F497D"/>
              </a:buClr>
              <a:buSzPct val="85000"/>
              <a:tabLst>
                <a:tab pos="1346200" algn="l"/>
              </a:tabLst>
            </a:pPr>
            <a:r>
              <a:rPr lang="en-US" altLang="ko-KR" sz="1200" u="sng" kern="8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KoPubWorld돋움체 Medium" panose="00000600000000000000" pitchFamily="2" charset="-127"/>
              </a:rPr>
              <a:t>5,190 lines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1FD081-E973-61F4-0283-522D95EA3B62}"/>
              </a:ext>
            </a:extLst>
          </p:cNvPr>
          <p:cNvSpPr txBox="1"/>
          <p:nvPr/>
        </p:nvSpPr>
        <p:spPr>
          <a:xfrm>
            <a:off x="8457938" y="4067644"/>
            <a:ext cx="3105447" cy="46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lang="en-US" altLang="ko-KR" sz="1100" b="1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“</a:t>
            </a:r>
            <a:r>
              <a:rPr kumimoji="0" lang="ko-KR" altLang="en-US" sz="1100" b="1" i="0" strike="noStrike" kern="1200" cap="none" spc="0" normalizeH="0" baseline="0" noProof="0" dirty="0" err="1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딥러닝을</a:t>
            </a:r>
            <a:r>
              <a:rPr kumimoji="0" lang="ko-KR" altLang="en-US" sz="1100" b="1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이용한 다중 분류 가능하나 </a:t>
            </a:r>
            <a:r>
              <a:rPr kumimoji="0" lang="en-US" altLang="ko-KR" sz="1100" b="1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kumimoji="0" lang="ko-KR" altLang="en-US" sz="1100" b="1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차적으로 </a:t>
            </a:r>
            <a:r>
              <a:rPr kumimoji="0" lang="ko-KR" altLang="en-US" sz="1100" b="1" i="0" u="sng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이진분류를 통한 예측모델</a:t>
            </a:r>
            <a:r>
              <a:rPr lang="ko-KR" altLang="en-US" sz="1100" b="1" u="sng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</a:t>
            </a:r>
            <a:r>
              <a:rPr kumimoji="0" lang="ko-KR" altLang="en-US" sz="1100" b="1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선정</a:t>
            </a:r>
            <a:r>
              <a:rPr kumimoji="0" lang="en-US" altLang="ko-KR" sz="1100" b="1" i="0" strike="noStrike" kern="1200" cap="none" spc="0" normalizeH="0" baseline="0" noProof="0" dirty="0">
                <a:ln>
                  <a:solidFill>
                    <a:srgbClr val="0091DA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”</a:t>
            </a:r>
            <a:endParaRPr kumimoji="0" lang="ko-KR" altLang="en-US" sz="1100" b="1" i="0" u="sng" strike="noStrike" kern="1200" cap="none" spc="0" normalizeH="0" baseline="0" noProof="0" dirty="0">
              <a:ln>
                <a:solidFill>
                  <a:srgbClr val="0091DA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C990BE-C4AE-7DFA-AE15-766A23433E7A}"/>
              </a:ext>
            </a:extLst>
          </p:cNvPr>
          <p:cNvSpPr/>
          <p:nvPr/>
        </p:nvSpPr>
        <p:spPr>
          <a:xfrm>
            <a:off x="5519973" y="4784089"/>
            <a:ext cx="1944216" cy="53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건강설문조사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DAD56D-2192-BEDD-DDC2-1945E95168A4}"/>
              </a:ext>
            </a:extLst>
          </p:cNvPr>
          <p:cNvSpPr/>
          <p:nvPr/>
        </p:nvSpPr>
        <p:spPr>
          <a:xfrm>
            <a:off x="5519973" y="5413926"/>
            <a:ext cx="1944216" cy="53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검진조사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A29ACB-3338-2FA4-CCB2-7B46E3ECD510}"/>
              </a:ext>
            </a:extLst>
          </p:cNvPr>
          <p:cNvSpPr/>
          <p:nvPr/>
        </p:nvSpPr>
        <p:spPr>
          <a:xfrm>
            <a:off x="5519973" y="6043596"/>
            <a:ext cx="1944216" cy="5321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영양조사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7979BE-1027-0693-87DC-CB43BF74A88A}"/>
              </a:ext>
            </a:extLst>
          </p:cNvPr>
          <p:cNvSpPr txBox="1"/>
          <p:nvPr/>
        </p:nvSpPr>
        <p:spPr>
          <a:xfrm>
            <a:off x="7680175" y="4898704"/>
            <a:ext cx="392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444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컬럼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062409-D521-0658-2408-11723CABB318}"/>
              </a:ext>
            </a:extLst>
          </p:cNvPr>
          <p:cNvSpPr txBox="1"/>
          <p:nvPr/>
        </p:nvSpPr>
        <p:spPr>
          <a:xfrm>
            <a:off x="7680175" y="5508928"/>
            <a:ext cx="392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191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컬럼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46DE28-6918-47A9-9C9E-D143D4CCE554}"/>
              </a:ext>
            </a:extLst>
          </p:cNvPr>
          <p:cNvSpPr txBox="1"/>
          <p:nvPr/>
        </p:nvSpPr>
        <p:spPr>
          <a:xfrm>
            <a:off x="7680175" y="6140209"/>
            <a:ext cx="392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402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컬럼</a:t>
            </a:r>
          </a:p>
        </p:txBody>
      </p:sp>
    </p:spTree>
    <p:extLst>
      <p:ext uri="{BB962C8B-B14F-4D97-AF65-F5344CB8AC3E}">
        <p14:creationId xmlns:p14="http://schemas.microsoft.com/office/powerpoint/2010/main" val="19308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1EB60-D152-9D00-9740-772DED68321E}"/>
              </a:ext>
            </a:extLst>
          </p:cNvPr>
          <p:cNvSpPr txBox="1"/>
          <p:nvPr/>
        </p:nvSpPr>
        <p:spPr>
          <a:xfrm>
            <a:off x="542183" y="130833"/>
            <a:ext cx="1266679" cy="83099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B0905-6C27-7EE7-6424-92F8EDCF3A9B}"/>
              </a:ext>
            </a:extLst>
          </p:cNvPr>
          <p:cNvSpPr txBox="1"/>
          <p:nvPr/>
        </p:nvSpPr>
        <p:spPr>
          <a:xfrm>
            <a:off x="1646629" y="247501"/>
            <a:ext cx="6357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 </a:t>
            </a:r>
            <a:r>
              <a:rPr lang="ko-KR" altLang="en-US" sz="36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 피처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(X)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5850F-91AB-F0C5-FE9F-E6FD475BD41C}"/>
              </a:ext>
            </a:extLst>
          </p:cNvPr>
          <p:cNvSpPr/>
          <p:nvPr/>
        </p:nvSpPr>
        <p:spPr>
          <a:xfrm>
            <a:off x="1808862" y="3162935"/>
            <a:ext cx="1944216" cy="34475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건강설문조사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A697FB-BA5E-6D59-561E-7D86FC74A2E3}"/>
              </a:ext>
            </a:extLst>
          </p:cNvPr>
          <p:cNvSpPr/>
          <p:nvPr/>
        </p:nvSpPr>
        <p:spPr>
          <a:xfrm>
            <a:off x="1808862" y="1410680"/>
            <a:ext cx="1944216" cy="16620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4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기초변수</a:t>
            </a: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C5A8D-6156-0EDB-3042-ECF937C95F75}"/>
              </a:ext>
            </a:extLst>
          </p:cNvPr>
          <p:cNvSpPr/>
          <p:nvPr/>
        </p:nvSpPr>
        <p:spPr>
          <a:xfrm>
            <a:off x="3827748" y="1411238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조사연도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C212FC-C516-E3F2-C33C-8B4495F5112F}"/>
              </a:ext>
            </a:extLst>
          </p:cNvPr>
          <p:cNvSpPr/>
          <p:nvPr/>
        </p:nvSpPr>
        <p:spPr>
          <a:xfrm>
            <a:off x="3827748" y="169293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17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개 </a:t>
            </a:r>
            <a:r>
              <a:rPr lang="ko-KR" altLang="en-US" sz="11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시군구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62AF3A-E89C-74A7-A3D6-F2A41BD6BC33}"/>
              </a:ext>
            </a:extLst>
          </p:cNvPr>
          <p:cNvSpPr/>
          <p:nvPr/>
        </p:nvSpPr>
        <p:spPr>
          <a:xfrm>
            <a:off x="3827748" y="197463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성별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26A4C-4B8F-9CDF-88C1-6049E33BCC37}"/>
              </a:ext>
            </a:extLst>
          </p:cNvPr>
          <p:cNvSpPr/>
          <p:nvPr/>
        </p:nvSpPr>
        <p:spPr>
          <a:xfrm>
            <a:off x="3827748" y="2256332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나이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60038A-F3E0-8FCC-2994-5595F5686A18}"/>
              </a:ext>
            </a:extLst>
          </p:cNvPr>
          <p:cNvSpPr/>
          <p:nvPr/>
        </p:nvSpPr>
        <p:spPr>
          <a:xfrm>
            <a:off x="3827748" y="3163744"/>
            <a:ext cx="1116124" cy="537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가구조사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954E52-BF70-B0F8-1E0A-215988DDB438}"/>
              </a:ext>
            </a:extLst>
          </p:cNvPr>
          <p:cNvSpPr/>
          <p:nvPr/>
        </p:nvSpPr>
        <p:spPr>
          <a:xfrm>
            <a:off x="3827748" y="254211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월평균 가구소득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0C371C-235D-36C7-B65E-868632D6FF02}"/>
              </a:ext>
            </a:extLst>
          </p:cNvPr>
          <p:cNvSpPr/>
          <p:nvPr/>
        </p:nvSpPr>
        <p:spPr>
          <a:xfrm>
            <a:off x="5018938" y="1411238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2014, 2016, 2018, 2020, 2022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7DF374-F82F-1360-C4A8-53FF0796BE00}"/>
              </a:ext>
            </a:extLst>
          </p:cNvPr>
          <p:cNvCxnSpPr>
            <a:cxnSpLocks/>
          </p:cNvCxnSpPr>
          <p:nvPr/>
        </p:nvCxnSpPr>
        <p:spPr>
          <a:xfrm>
            <a:off x="7450435" y="1350293"/>
            <a:ext cx="11026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B3C3FB-B64A-8F2E-AE31-6CBE138976D1}"/>
              </a:ext>
            </a:extLst>
          </p:cNvPr>
          <p:cNvSpPr txBox="1"/>
          <p:nvPr/>
        </p:nvSpPr>
        <p:spPr>
          <a:xfrm>
            <a:off x="7381026" y="1064754"/>
            <a:ext cx="1226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</a:t>
            </a:r>
            <a:r>
              <a:rPr lang="ko-KR" altLang="en-US" sz="12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건수</a:t>
            </a:r>
            <a:r>
              <a:rPr lang="en-US" altLang="ko-KR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</a:t>
            </a:r>
            <a:r>
              <a:rPr lang="en-US" altLang="ko-KR" sz="1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7EDC8E-36F4-BE59-8216-7A8B346CEE49}"/>
              </a:ext>
            </a:extLst>
          </p:cNvPr>
          <p:cNvSpPr/>
          <p:nvPr/>
        </p:nvSpPr>
        <p:spPr>
          <a:xfrm>
            <a:off x="5018938" y="1692936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 ~ 17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C1E45D-8DDD-6B5B-FECD-17F8BF75F153}"/>
              </a:ext>
            </a:extLst>
          </p:cNvPr>
          <p:cNvSpPr/>
          <p:nvPr/>
        </p:nvSpPr>
        <p:spPr>
          <a:xfrm>
            <a:off x="7436976" y="1411238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78757FD-FF65-3ACB-C1C7-BB6946933146}"/>
              </a:ext>
            </a:extLst>
          </p:cNvPr>
          <p:cNvCxnSpPr>
            <a:cxnSpLocks/>
          </p:cNvCxnSpPr>
          <p:nvPr/>
        </p:nvCxnSpPr>
        <p:spPr>
          <a:xfrm>
            <a:off x="8652284" y="1350293"/>
            <a:ext cx="29523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F2A108-5124-BCE0-119F-A5D2220C7880}"/>
              </a:ext>
            </a:extLst>
          </p:cNvPr>
          <p:cNvSpPr txBox="1"/>
          <p:nvPr/>
        </p:nvSpPr>
        <p:spPr>
          <a:xfrm>
            <a:off x="8585296" y="1064754"/>
            <a:ext cx="2972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우울증 미치는 영향도 평가</a:t>
            </a:r>
            <a:endParaRPr kumimoji="0" lang="ko-KR" altLang="en-US" sz="1200" b="1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632FB8-6542-FAEA-6038-D8EDC35B7555}"/>
              </a:ext>
            </a:extLst>
          </p:cNvPr>
          <p:cNvSpPr/>
          <p:nvPr/>
        </p:nvSpPr>
        <p:spPr>
          <a:xfrm>
            <a:off x="7436976" y="169293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3499B2-E7A4-643F-ECA7-DF73716A4ED9}"/>
              </a:ext>
            </a:extLst>
          </p:cNvPr>
          <p:cNvSpPr/>
          <p:nvPr/>
        </p:nvSpPr>
        <p:spPr>
          <a:xfrm>
            <a:off x="5018938" y="1965109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0, 1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D4C886B-8DB0-95AA-B32A-C2C0ADF25773}"/>
              </a:ext>
            </a:extLst>
          </p:cNvPr>
          <p:cNvSpPr/>
          <p:nvPr/>
        </p:nvSpPr>
        <p:spPr>
          <a:xfrm>
            <a:off x="7436976" y="1965109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23E448-5E0D-264B-2BDD-8F1BEF2DC37B}"/>
              </a:ext>
            </a:extLst>
          </p:cNvPr>
          <p:cNvSpPr/>
          <p:nvPr/>
        </p:nvSpPr>
        <p:spPr>
          <a:xfrm>
            <a:off x="5018938" y="2253219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19 ~ 80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46F0D3-B7D9-C6EF-7337-EAB42E2538F8}"/>
              </a:ext>
            </a:extLst>
          </p:cNvPr>
          <p:cNvSpPr/>
          <p:nvPr/>
        </p:nvSpPr>
        <p:spPr>
          <a:xfrm>
            <a:off x="7436976" y="2253219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9CD0FB-2E21-AFE3-2587-9EB60A42DDF6}"/>
              </a:ext>
            </a:extLst>
          </p:cNvPr>
          <p:cNvSpPr/>
          <p:nvPr/>
        </p:nvSpPr>
        <p:spPr>
          <a:xfrm>
            <a:off x="7436976" y="5167167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57CE04-CF0F-1DA6-43F1-8C430A234356}"/>
              </a:ext>
            </a:extLst>
          </p:cNvPr>
          <p:cNvSpPr/>
          <p:nvPr/>
        </p:nvSpPr>
        <p:spPr>
          <a:xfrm>
            <a:off x="3827748" y="5169734"/>
            <a:ext cx="1116124" cy="5357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교육수준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6C34E9-8184-5A9E-C945-E5B8E4146CF5}"/>
              </a:ext>
            </a:extLst>
          </p:cNvPr>
          <p:cNvSpPr/>
          <p:nvPr/>
        </p:nvSpPr>
        <p:spPr>
          <a:xfrm>
            <a:off x="3827748" y="282789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…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A1C2D7-F445-1187-3158-EAEB13AC5372}"/>
              </a:ext>
            </a:extLst>
          </p:cNvPr>
          <p:cNvSpPr/>
          <p:nvPr/>
        </p:nvSpPr>
        <p:spPr>
          <a:xfrm>
            <a:off x="5018938" y="2542114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17 ~ 1,500(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만원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)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B07FAE-F5D5-66A2-7FD4-6149FC2DF2B3}"/>
              </a:ext>
            </a:extLst>
          </p:cNvPr>
          <p:cNvSpPr/>
          <p:nvPr/>
        </p:nvSpPr>
        <p:spPr>
          <a:xfrm>
            <a:off x="7436976" y="254211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23BE07-3A5C-BE25-1213-DBCD02822221}"/>
              </a:ext>
            </a:extLst>
          </p:cNvPr>
          <p:cNvSpPr/>
          <p:nvPr/>
        </p:nvSpPr>
        <p:spPr>
          <a:xfrm>
            <a:off x="5018938" y="2827896"/>
            <a:ext cx="233720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소득분위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가구 가중치 등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269F62-39DB-DFC8-36B4-1B63C1BE2E5A}"/>
              </a:ext>
            </a:extLst>
          </p:cNvPr>
          <p:cNvSpPr/>
          <p:nvPr/>
        </p:nvSpPr>
        <p:spPr>
          <a:xfrm>
            <a:off x="7436976" y="282789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…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1EAB3F-6EC5-2AAF-FE6B-EAB3B18F2D41}"/>
              </a:ext>
            </a:extLst>
          </p:cNvPr>
          <p:cNvSpPr txBox="1"/>
          <p:nvPr/>
        </p:nvSpPr>
        <p:spPr>
          <a:xfrm>
            <a:off x="8614887" y="1413194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연도별 특성 차이는 없을 것으로 판단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A2F001-1E30-C8C7-6473-16E1237EC94E}"/>
              </a:ext>
            </a:extLst>
          </p:cNvPr>
          <p:cNvSpPr/>
          <p:nvPr/>
        </p:nvSpPr>
        <p:spPr>
          <a:xfrm>
            <a:off x="11604612" y="1413054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C90ABC-F266-59D9-5D14-DA2A6E1CC55E}"/>
              </a:ext>
            </a:extLst>
          </p:cNvPr>
          <p:cNvSpPr txBox="1"/>
          <p:nvPr/>
        </p:nvSpPr>
        <p:spPr>
          <a:xfrm>
            <a:off x="8614887" y="1686752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 err="1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시군구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유의미한 차이가 있는지 확인 필요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82C4EA-4CC1-4616-93DE-51746C8845BF}"/>
              </a:ext>
            </a:extLst>
          </p:cNvPr>
          <p:cNvSpPr/>
          <p:nvPr/>
        </p:nvSpPr>
        <p:spPr>
          <a:xfrm>
            <a:off x="11604612" y="1686612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3A38CC-CBCF-EC31-AE5E-A269DF4D5385}"/>
              </a:ext>
            </a:extLst>
          </p:cNvPr>
          <p:cNvSpPr txBox="1"/>
          <p:nvPr/>
        </p:nvSpPr>
        <p:spPr>
          <a:xfrm>
            <a:off x="8614887" y="1968771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성별 유의미한 차이가 있는지 확인 필요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DA80DC-B956-C4EF-6A04-1185A3F99D7C}"/>
              </a:ext>
            </a:extLst>
          </p:cNvPr>
          <p:cNvSpPr/>
          <p:nvPr/>
        </p:nvSpPr>
        <p:spPr>
          <a:xfrm>
            <a:off x="11604612" y="1968631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B2ED3E-B40C-21D6-7B6A-147D087645D5}"/>
              </a:ext>
            </a:extLst>
          </p:cNvPr>
          <p:cNvSpPr txBox="1"/>
          <p:nvPr/>
        </p:nvSpPr>
        <p:spPr>
          <a:xfrm>
            <a:off x="8614887" y="2250930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연령대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유의미한 차이가 있는지 확인 필요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8027C2-3C57-DF0B-62C1-A3D8C757C3C2}"/>
              </a:ext>
            </a:extLst>
          </p:cNvPr>
          <p:cNvSpPr/>
          <p:nvPr/>
        </p:nvSpPr>
        <p:spPr>
          <a:xfrm>
            <a:off x="11604612" y="2250790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3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79A4AC-9F45-BFEA-2EB1-966BAF95A591}"/>
              </a:ext>
            </a:extLst>
          </p:cNvPr>
          <p:cNvSpPr txBox="1"/>
          <p:nvPr/>
        </p:nvSpPr>
        <p:spPr>
          <a:xfrm>
            <a:off x="8614887" y="2533053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가구소득수준 별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501C8F-F1F4-F047-231E-B72E88D58BA3}"/>
              </a:ext>
            </a:extLst>
          </p:cNvPr>
          <p:cNvSpPr/>
          <p:nvPr/>
        </p:nvSpPr>
        <p:spPr>
          <a:xfrm>
            <a:off x="11604612" y="2532913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4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F79497-F3FE-9F13-2FA9-FF7229AB0351}"/>
              </a:ext>
            </a:extLst>
          </p:cNvPr>
          <p:cNvSpPr/>
          <p:nvPr/>
        </p:nvSpPr>
        <p:spPr>
          <a:xfrm>
            <a:off x="11604612" y="2837334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FAED6-75B4-EDEA-AFF9-440C87268565}"/>
              </a:ext>
            </a:extLst>
          </p:cNvPr>
          <p:cNvSpPr txBox="1"/>
          <p:nvPr/>
        </p:nvSpPr>
        <p:spPr>
          <a:xfrm>
            <a:off x="8614887" y="2820822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우울증에 미칠만한 그 외 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column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없음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E0EDAC5-3CE4-AE25-E05C-7F4D163DE2D6}"/>
              </a:ext>
            </a:extLst>
          </p:cNvPr>
          <p:cNvSpPr/>
          <p:nvPr/>
        </p:nvSpPr>
        <p:spPr>
          <a:xfrm>
            <a:off x="5018542" y="3163744"/>
            <a:ext cx="897438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가구원수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A0363B0-B331-8D14-9D51-8F6385559BB0}"/>
              </a:ext>
            </a:extLst>
          </p:cNvPr>
          <p:cNvSpPr/>
          <p:nvPr/>
        </p:nvSpPr>
        <p:spPr>
          <a:xfrm>
            <a:off x="5977768" y="3163744"/>
            <a:ext cx="137837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명 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~ 6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명이상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58A9583-7094-B42A-787E-FE35A5B78A62}"/>
              </a:ext>
            </a:extLst>
          </p:cNvPr>
          <p:cNvSpPr/>
          <p:nvPr/>
        </p:nvSpPr>
        <p:spPr>
          <a:xfrm>
            <a:off x="7436976" y="316374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ABA05B-7A90-B307-0D94-3BF272FFDC58}"/>
              </a:ext>
            </a:extLst>
          </p:cNvPr>
          <p:cNvSpPr txBox="1"/>
          <p:nvPr/>
        </p:nvSpPr>
        <p:spPr>
          <a:xfrm>
            <a:off x="8614887" y="3163075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가구원수에 따라 우울증 영향 미칠 것으로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판단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B6A26A1-1E65-B9C6-A4BB-86B1962B3B32}"/>
              </a:ext>
            </a:extLst>
          </p:cNvPr>
          <p:cNvSpPr/>
          <p:nvPr/>
        </p:nvSpPr>
        <p:spPr>
          <a:xfrm>
            <a:off x="11604612" y="3162935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5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B37436-CF1C-3AE8-F87D-98F38FCA1739}"/>
              </a:ext>
            </a:extLst>
          </p:cNvPr>
          <p:cNvSpPr/>
          <p:nvPr/>
        </p:nvSpPr>
        <p:spPr>
          <a:xfrm>
            <a:off x="5018542" y="3461191"/>
            <a:ext cx="897438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결혼상태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538317E-89AF-3D5F-0BEC-AAFA01C1673B}"/>
              </a:ext>
            </a:extLst>
          </p:cNvPr>
          <p:cNvSpPr/>
          <p:nvPr/>
        </p:nvSpPr>
        <p:spPr>
          <a:xfrm>
            <a:off x="5977768" y="3461191"/>
            <a:ext cx="137837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동거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별거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미혼 등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AC43DAC-045B-8CAB-C16D-19B81A3460DF}"/>
              </a:ext>
            </a:extLst>
          </p:cNvPr>
          <p:cNvSpPr/>
          <p:nvPr/>
        </p:nvSpPr>
        <p:spPr>
          <a:xfrm>
            <a:off x="7436976" y="3461191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EFB10F-42DE-DEDD-2C03-AE8470F628DA}"/>
              </a:ext>
            </a:extLst>
          </p:cNvPr>
          <p:cNvSpPr txBox="1"/>
          <p:nvPr/>
        </p:nvSpPr>
        <p:spPr>
          <a:xfrm>
            <a:off x="8614887" y="3460522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결혼 여부 및 상태는 영향 미칠 것으로 판단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CCCD59D-0016-8229-F228-AFAA5ECCC49D}"/>
              </a:ext>
            </a:extLst>
          </p:cNvPr>
          <p:cNvSpPr/>
          <p:nvPr/>
        </p:nvSpPr>
        <p:spPr>
          <a:xfrm>
            <a:off x="11604612" y="3460382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6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46B3148-0D13-78A9-8DB5-ABD1415255A2}"/>
              </a:ext>
            </a:extLst>
          </p:cNvPr>
          <p:cNvSpPr/>
          <p:nvPr/>
        </p:nvSpPr>
        <p:spPr>
          <a:xfrm>
            <a:off x="5018542" y="3738421"/>
            <a:ext cx="897438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건강인지상태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27E0FF-6D47-0AF5-1EF9-4FFB0127BD45}"/>
              </a:ext>
            </a:extLst>
          </p:cNvPr>
          <p:cNvSpPr/>
          <p:nvPr/>
        </p:nvSpPr>
        <p:spPr>
          <a:xfrm>
            <a:off x="5977768" y="3738421"/>
            <a:ext cx="137837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‘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좋음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’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등 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5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점 척도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7C0DDBE-843A-D0CD-89C7-4289B23E318D}"/>
              </a:ext>
            </a:extLst>
          </p:cNvPr>
          <p:cNvSpPr/>
          <p:nvPr/>
        </p:nvSpPr>
        <p:spPr>
          <a:xfrm>
            <a:off x="7436976" y="374419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C9BF30-2170-28BF-53D8-45D055BF943B}"/>
              </a:ext>
            </a:extLst>
          </p:cNvPr>
          <p:cNvSpPr txBox="1"/>
          <p:nvPr/>
        </p:nvSpPr>
        <p:spPr>
          <a:xfrm>
            <a:off x="8614887" y="3743521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주관적 건강 심리상태는 영향 미칠 것으로 판단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F8549B4-A481-E534-1D24-E73C5F4BEE08}"/>
              </a:ext>
            </a:extLst>
          </p:cNvPr>
          <p:cNvSpPr/>
          <p:nvPr/>
        </p:nvSpPr>
        <p:spPr>
          <a:xfrm>
            <a:off x="11604612" y="3743381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7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80F577B-AD3E-E245-D300-1E9E4D2E1884}"/>
              </a:ext>
            </a:extLst>
          </p:cNvPr>
          <p:cNvSpPr/>
          <p:nvPr/>
        </p:nvSpPr>
        <p:spPr>
          <a:xfrm>
            <a:off x="3827748" y="3743364"/>
            <a:ext cx="1116124" cy="5379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이환조사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EBEFAF7-AC0D-95AB-32E9-3B28E79E360E}"/>
              </a:ext>
            </a:extLst>
          </p:cNvPr>
          <p:cNvSpPr/>
          <p:nvPr/>
        </p:nvSpPr>
        <p:spPr>
          <a:xfrm>
            <a:off x="5018542" y="4020213"/>
            <a:ext cx="897438" cy="2609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각종유병여부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164935-3270-2339-E974-0FF1A21BEF39}"/>
              </a:ext>
            </a:extLst>
          </p:cNvPr>
          <p:cNvSpPr/>
          <p:nvPr/>
        </p:nvSpPr>
        <p:spPr>
          <a:xfrm>
            <a:off x="5977768" y="4027834"/>
            <a:ext cx="1378372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0, 1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8700E92-02F7-1640-50DD-764342AF5BA8}"/>
              </a:ext>
            </a:extLst>
          </p:cNvPr>
          <p:cNvSpPr/>
          <p:nvPr/>
        </p:nvSpPr>
        <p:spPr>
          <a:xfrm>
            <a:off x="7436976" y="4025983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21,977~26,822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837503E-FA99-4115-5977-FDF7315DA5D7}"/>
              </a:ext>
            </a:extLst>
          </p:cNvPr>
          <p:cNvSpPr txBox="1"/>
          <p:nvPr/>
        </p:nvSpPr>
        <p:spPr>
          <a:xfrm>
            <a:off x="8614887" y="4025314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 입장에서 확인이 어려운 정보일 수 있음</a:t>
            </a:r>
            <a:r>
              <a:rPr lang="en-US" altLang="ko-KR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562F9D9-6617-190A-EE5F-C86941C14EE1}"/>
              </a:ext>
            </a:extLst>
          </p:cNvPr>
          <p:cNvSpPr/>
          <p:nvPr/>
        </p:nvSpPr>
        <p:spPr>
          <a:xfrm>
            <a:off x="11604612" y="4025174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8488B67-3F1F-D940-007C-9EC0816442BB}"/>
              </a:ext>
            </a:extLst>
          </p:cNvPr>
          <p:cNvSpPr/>
          <p:nvPr/>
        </p:nvSpPr>
        <p:spPr>
          <a:xfrm>
            <a:off x="3827748" y="4321290"/>
            <a:ext cx="1116124" cy="5241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활동제한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9B362F8-2F5D-30FE-EA6D-C985A8F2B111}"/>
              </a:ext>
            </a:extLst>
          </p:cNvPr>
          <p:cNvSpPr/>
          <p:nvPr/>
        </p:nvSpPr>
        <p:spPr>
          <a:xfrm>
            <a:off x="5018542" y="4323398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활동제한여부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BE8B71B-ADA4-CA19-856B-86C243E763B9}"/>
              </a:ext>
            </a:extLst>
          </p:cNvPr>
          <p:cNvSpPr/>
          <p:nvPr/>
        </p:nvSpPr>
        <p:spPr>
          <a:xfrm>
            <a:off x="5977768" y="4327654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0, 1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806E5B4-F888-88E4-744A-A265CC2710F1}"/>
              </a:ext>
            </a:extLst>
          </p:cNvPr>
          <p:cNvSpPr/>
          <p:nvPr/>
        </p:nvSpPr>
        <p:spPr>
          <a:xfrm>
            <a:off x="7436976" y="432230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21,977</a:t>
            </a:r>
            <a:r>
              <a:rPr lang="en-US" altLang="ko-KR" sz="8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(2022 X)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C8E0D0-9EC0-F621-5B76-19196DFF12F0}"/>
              </a:ext>
            </a:extLst>
          </p:cNvPr>
          <p:cNvSpPr txBox="1"/>
          <p:nvPr/>
        </p:nvSpPr>
        <p:spPr>
          <a:xfrm>
            <a:off x="8614887" y="4318044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활동제한 여부는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영향 미칠 것으로 판단</a:t>
            </a:r>
            <a:endParaRPr kumimoji="0" lang="ko-KR" altLang="en-US" sz="1100" i="0" u="none" strike="noStrike" kern="1200" cap="none" spc="0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80043D3-334F-5856-5789-ABF0D2DC5437}"/>
              </a:ext>
            </a:extLst>
          </p:cNvPr>
          <p:cNvSpPr/>
          <p:nvPr/>
        </p:nvSpPr>
        <p:spPr>
          <a:xfrm>
            <a:off x="11604612" y="4317904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8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669A9F1-0134-952B-3429-2B7F02BC7A1F}"/>
              </a:ext>
            </a:extLst>
          </p:cNvPr>
          <p:cNvSpPr/>
          <p:nvPr/>
        </p:nvSpPr>
        <p:spPr>
          <a:xfrm>
            <a:off x="5018542" y="4609644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활동제한사유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B3BBCF1-CFA3-996C-9F7B-04D65E6652CB}"/>
              </a:ext>
            </a:extLst>
          </p:cNvPr>
          <p:cNvSpPr/>
          <p:nvPr/>
        </p:nvSpPr>
        <p:spPr>
          <a:xfrm>
            <a:off x="5977768" y="4613900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우울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시력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청각 등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05FD91F-CC10-5554-BB3D-BA736F45006C}"/>
              </a:ext>
            </a:extLst>
          </p:cNvPr>
          <p:cNvSpPr/>
          <p:nvPr/>
        </p:nvSpPr>
        <p:spPr>
          <a:xfrm>
            <a:off x="7436976" y="460854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21,977</a:t>
            </a:r>
            <a:r>
              <a:rPr lang="en-US" altLang="ko-KR" sz="8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(2022 X)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BD6A589-08A4-B023-04CD-F42F02495AFD}"/>
              </a:ext>
            </a:extLst>
          </p:cNvPr>
          <p:cNvSpPr txBox="1"/>
          <p:nvPr/>
        </p:nvSpPr>
        <p:spPr>
          <a:xfrm>
            <a:off x="8614887" y="4604290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우울증과 관련된 직접적인 컬럼은 배제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E9FC97A-7930-7435-AA35-96AE8C902D7F}"/>
              </a:ext>
            </a:extLst>
          </p:cNvPr>
          <p:cNvSpPr/>
          <p:nvPr/>
        </p:nvSpPr>
        <p:spPr>
          <a:xfrm>
            <a:off x="11604612" y="4604150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6F6D2A-8A56-4C1D-1125-0C24CC56E8C1}"/>
              </a:ext>
            </a:extLst>
          </p:cNvPr>
          <p:cNvSpPr/>
          <p:nvPr/>
        </p:nvSpPr>
        <p:spPr>
          <a:xfrm>
            <a:off x="3827748" y="4881140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삶의 질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A03349-45BE-9515-AC9D-AFE495115254}"/>
              </a:ext>
            </a:extLst>
          </p:cNvPr>
          <p:cNvSpPr/>
          <p:nvPr/>
        </p:nvSpPr>
        <p:spPr>
          <a:xfrm>
            <a:off x="5018542" y="4886874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금일건강상태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1D50C5-BD94-4E6C-DE01-08249E9C34A9}"/>
              </a:ext>
            </a:extLst>
          </p:cNvPr>
          <p:cNvSpPr/>
          <p:nvPr/>
        </p:nvSpPr>
        <p:spPr>
          <a:xfrm>
            <a:off x="5977768" y="4891130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운동능력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자기관리 등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B5A6E33-C433-A578-6D63-E96509C330D2}"/>
              </a:ext>
            </a:extLst>
          </p:cNvPr>
          <p:cNvSpPr/>
          <p:nvPr/>
        </p:nvSpPr>
        <p:spPr>
          <a:xfrm>
            <a:off x="7436976" y="488577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21,977</a:t>
            </a:r>
            <a:r>
              <a:rPr lang="en-US" altLang="ko-KR" sz="8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(2022 X)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39B6CB-C2BA-DEF7-FE85-76361174C46C}"/>
              </a:ext>
            </a:extLst>
          </p:cNvPr>
          <p:cNvSpPr txBox="1"/>
          <p:nvPr/>
        </p:nvSpPr>
        <p:spPr>
          <a:xfrm>
            <a:off x="8614887" y="4881520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‘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오늘</a:t>
            </a: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</a:t>
            </a: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일시적주관적 답변은 배제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CF73051-EB28-649D-48B4-182F9BA3A898}"/>
              </a:ext>
            </a:extLst>
          </p:cNvPr>
          <p:cNvSpPr/>
          <p:nvPr/>
        </p:nvSpPr>
        <p:spPr>
          <a:xfrm>
            <a:off x="11604612" y="4881380"/>
            <a:ext cx="240993" cy="241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endParaRPr lang="ko-KR" altLang="en-US" sz="14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BDBB89-D65A-756A-8CE9-ADC97109CA03}"/>
              </a:ext>
            </a:extLst>
          </p:cNvPr>
          <p:cNvSpPr/>
          <p:nvPr/>
        </p:nvSpPr>
        <p:spPr>
          <a:xfrm>
            <a:off x="5018542" y="5169735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교육수준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A7251B-7927-2E33-11A8-7721E57B67C2}"/>
              </a:ext>
            </a:extLst>
          </p:cNvPr>
          <p:cNvSpPr/>
          <p:nvPr/>
        </p:nvSpPr>
        <p:spPr>
          <a:xfrm>
            <a:off x="5977768" y="5173991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무학 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~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대학교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2E8397B-EF00-88EE-089D-16BEB3FD1819}"/>
              </a:ext>
            </a:extLst>
          </p:cNvPr>
          <p:cNvSpPr/>
          <p:nvPr/>
        </p:nvSpPr>
        <p:spPr>
          <a:xfrm>
            <a:off x="7436976" y="5454284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CD52579-15D7-391B-1104-31ADCE4DA641}"/>
              </a:ext>
            </a:extLst>
          </p:cNvPr>
          <p:cNvSpPr/>
          <p:nvPr/>
        </p:nvSpPr>
        <p:spPr>
          <a:xfrm>
            <a:off x="5018542" y="5456852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졸업여부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2C4F3F5-2B4B-C95F-C69D-AA1E6F515271}"/>
              </a:ext>
            </a:extLst>
          </p:cNvPr>
          <p:cNvSpPr/>
          <p:nvPr/>
        </p:nvSpPr>
        <p:spPr>
          <a:xfrm>
            <a:off x="5977768" y="5461108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졸업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중퇴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재학 등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42CFEA6-FA51-DF80-4567-9921C2371D7B}"/>
              </a:ext>
            </a:extLst>
          </p:cNvPr>
          <p:cNvSpPr txBox="1"/>
          <p:nvPr/>
        </p:nvSpPr>
        <p:spPr>
          <a:xfrm>
            <a:off x="8614887" y="5168661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 수준도 영향을 미칠 것으로 판단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D7A2B62-EDD8-9252-7686-F2F5797DF570}"/>
              </a:ext>
            </a:extLst>
          </p:cNvPr>
          <p:cNvSpPr/>
          <p:nvPr/>
        </p:nvSpPr>
        <p:spPr>
          <a:xfrm>
            <a:off x="11604612" y="5167889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9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44F407-E0E6-A2F4-B2A3-71DD88BE36E0}"/>
              </a:ext>
            </a:extLst>
          </p:cNvPr>
          <p:cNvSpPr txBox="1"/>
          <p:nvPr/>
        </p:nvSpPr>
        <p:spPr>
          <a:xfrm>
            <a:off x="8614887" y="5453420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 수준도 영향을 미칠 것으로 판단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9D5B4D7-D6F1-C1BE-A55B-B436FB92AEAF}"/>
              </a:ext>
            </a:extLst>
          </p:cNvPr>
          <p:cNvSpPr/>
          <p:nvPr/>
        </p:nvSpPr>
        <p:spPr>
          <a:xfrm>
            <a:off x="11604612" y="5452648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10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4E9BD5F-FD78-A1A0-E7FC-5E11B85E9C9B}"/>
              </a:ext>
            </a:extLst>
          </p:cNvPr>
          <p:cNvSpPr/>
          <p:nvPr/>
        </p:nvSpPr>
        <p:spPr>
          <a:xfrm>
            <a:off x="3827748" y="5749215"/>
            <a:ext cx="1116124" cy="5144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경제활동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72E74AF3-8658-D1C6-0788-2F7AB0676BCC}"/>
              </a:ext>
            </a:extLst>
          </p:cNvPr>
          <p:cNvSpPr/>
          <p:nvPr/>
        </p:nvSpPr>
        <p:spPr>
          <a:xfrm>
            <a:off x="5018542" y="5743969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직업분류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2EA9EC4-FDA6-A9D0-6213-19BE8EA0F127}"/>
              </a:ext>
            </a:extLst>
          </p:cNvPr>
          <p:cNvSpPr/>
          <p:nvPr/>
        </p:nvSpPr>
        <p:spPr>
          <a:xfrm>
            <a:off x="7436976" y="5741891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DE439FC-43FD-2048-CE87-C8FFD8F417BC}"/>
              </a:ext>
            </a:extLst>
          </p:cNvPr>
          <p:cNvSpPr/>
          <p:nvPr/>
        </p:nvSpPr>
        <p:spPr>
          <a:xfrm>
            <a:off x="5977768" y="5748715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관리자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사무종사자 등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04888-7E5F-7084-A884-955A1963782B}"/>
              </a:ext>
            </a:extLst>
          </p:cNvPr>
          <p:cNvSpPr txBox="1"/>
          <p:nvPr/>
        </p:nvSpPr>
        <p:spPr>
          <a:xfrm>
            <a:off x="8614887" y="5725113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직업 분류도 영향을 미칠 것으로 판단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44D248B-9921-7560-EB3A-F577CBCFC9D6}"/>
              </a:ext>
            </a:extLst>
          </p:cNvPr>
          <p:cNvSpPr/>
          <p:nvPr/>
        </p:nvSpPr>
        <p:spPr>
          <a:xfrm>
            <a:off x="11604612" y="5724341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11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E2DE0D2-81C5-9641-22B8-D42EEE17B8DB}"/>
              </a:ext>
            </a:extLst>
          </p:cNvPr>
          <p:cNvSpPr/>
          <p:nvPr/>
        </p:nvSpPr>
        <p:spPr>
          <a:xfrm>
            <a:off x="5018542" y="6022097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평균근로시간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3DED17E-5BA6-5041-BEA2-FC243042E29E}"/>
              </a:ext>
            </a:extLst>
          </p:cNvPr>
          <p:cNvSpPr/>
          <p:nvPr/>
        </p:nvSpPr>
        <p:spPr>
          <a:xfrm>
            <a:off x="7436976" y="6015273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12CC5C2-91EE-4AA7-6D32-A564960A2CD9}"/>
              </a:ext>
            </a:extLst>
          </p:cNvPr>
          <p:cNvSpPr/>
          <p:nvPr/>
        </p:nvSpPr>
        <p:spPr>
          <a:xfrm>
            <a:off x="5977768" y="6022097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1~131(</a:t>
            </a: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시간</a:t>
            </a: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)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1D578FA-972E-C34F-1700-92FED08F8F32}"/>
              </a:ext>
            </a:extLst>
          </p:cNvPr>
          <p:cNvSpPr txBox="1"/>
          <p:nvPr/>
        </p:nvSpPr>
        <p:spPr>
          <a:xfrm>
            <a:off x="8614887" y="6006115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주당 </a:t>
            </a:r>
            <a:r>
              <a:rPr lang="ko-KR" altLang="en-US" sz="11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평균근로시간은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영향을 미칠 것으로 판단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DE1104E-C0A4-BDA0-9409-45047230D503}"/>
              </a:ext>
            </a:extLst>
          </p:cNvPr>
          <p:cNvSpPr/>
          <p:nvPr/>
        </p:nvSpPr>
        <p:spPr>
          <a:xfrm>
            <a:off x="11604612" y="5997723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67CAFB-4811-C3F3-D309-ECF09EB49644}"/>
              </a:ext>
            </a:extLst>
          </p:cNvPr>
          <p:cNvSpPr/>
          <p:nvPr/>
        </p:nvSpPr>
        <p:spPr>
          <a:xfrm>
            <a:off x="3827748" y="6292635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비만</a:t>
            </a: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</a:t>
            </a:r>
            <a:r>
              <a:rPr lang="ko-KR" altLang="en-US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체중조절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CB39A13-33B5-8803-E3F4-4487B6891F1C}"/>
              </a:ext>
            </a:extLst>
          </p:cNvPr>
          <p:cNvSpPr/>
          <p:nvPr/>
        </p:nvSpPr>
        <p:spPr>
          <a:xfrm>
            <a:off x="5018542" y="6295360"/>
            <a:ext cx="897438" cy="2427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ko-KR" altLang="en-US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체중 </a:t>
            </a:r>
            <a:r>
              <a:rPr lang="ko-KR" altLang="en-US" sz="105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증감량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2E25931-87A7-829A-82DE-4F8DEA0CDA6B}"/>
              </a:ext>
            </a:extLst>
          </p:cNvPr>
          <p:cNvSpPr/>
          <p:nvPr/>
        </p:nvSpPr>
        <p:spPr>
          <a:xfrm>
            <a:off x="7436976" y="6288536"/>
            <a:ext cx="1116124" cy="2448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26,822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2B9A96A-34F8-7B08-4BEC-B2355BEA1E01}"/>
              </a:ext>
            </a:extLst>
          </p:cNvPr>
          <p:cNvSpPr/>
          <p:nvPr/>
        </p:nvSpPr>
        <p:spPr>
          <a:xfrm>
            <a:off x="5977768" y="6295360"/>
            <a:ext cx="1378372" cy="24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05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- 10 ~ +10 kg</a:t>
            </a:r>
            <a:endParaRPr lang="ko-KR" altLang="en-US" sz="105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2672904-5DE6-DD88-9B52-C1D190FBA362}"/>
              </a:ext>
            </a:extLst>
          </p:cNvPr>
          <p:cNvSpPr txBox="1"/>
          <p:nvPr/>
        </p:nvSpPr>
        <p:spPr>
          <a:xfrm>
            <a:off x="8614887" y="6279378"/>
            <a:ext cx="3313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10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체중 변화는 영향을 미칠 것으로 판단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D9307E9-C19B-7899-0A5D-30AB7CDB856F}"/>
              </a:ext>
            </a:extLst>
          </p:cNvPr>
          <p:cNvSpPr/>
          <p:nvPr/>
        </p:nvSpPr>
        <p:spPr>
          <a:xfrm>
            <a:off x="11604612" y="6270986"/>
            <a:ext cx="240993" cy="241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888038"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13</a:t>
            </a:r>
            <a:endParaRPr lang="ko-KR" altLang="en-US" sz="11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accent6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6527466-E747-2BCE-385C-16FF841C0193}"/>
              </a:ext>
            </a:extLst>
          </p:cNvPr>
          <p:cNvCxnSpPr>
            <a:cxnSpLocks/>
          </p:cNvCxnSpPr>
          <p:nvPr/>
        </p:nvCxnSpPr>
        <p:spPr>
          <a:xfrm>
            <a:off x="3820066" y="1350293"/>
            <a:ext cx="3536074" cy="0"/>
          </a:xfrm>
          <a:prstGeom prst="line">
            <a:avLst/>
          </a:prstGeom>
          <a:ln w="28575">
            <a:solidFill>
              <a:srgbClr val="C14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FFF736C-E5DA-2F3E-A5C1-9AF69BB8331F}"/>
              </a:ext>
            </a:extLst>
          </p:cNvPr>
          <p:cNvSpPr txBox="1"/>
          <p:nvPr/>
        </p:nvSpPr>
        <p:spPr>
          <a:xfrm>
            <a:off x="4175088" y="1064754"/>
            <a:ext cx="2972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주요 피처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(X)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항목</a:t>
            </a:r>
          </a:p>
        </p:txBody>
      </p:sp>
    </p:spTree>
    <p:extLst>
      <p:ext uri="{BB962C8B-B14F-4D97-AF65-F5344CB8AC3E}">
        <p14:creationId xmlns:p14="http://schemas.microsoft.com/office/powerpoint/2010/main" val="7401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6094</Words>
  <Application>Microsoft Office PowerPoint</Application>
  <PresentationFormat>와이드스크린</PresentationFormat>
  <Paragraphs>1333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KoPubWorld돋움체 Light</vt:lpstr>
      <vt:lpstr>KoPubWorld돋움체 Medium</vt:lpstr>
      <vt:lpstr>Arial</vt:lpstr>
      <vt:lpstr>나눔고딕</vt:lpstr>
      <vt:lpstr>맑은 고딕</vt:lpstr>
      <vt:lpstr>KoPubWorld돋움체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은총 이</cp:lastModifiedBy>
  <cp:revision>452</cp:revision>
  <cp:lastPrinted>2024-08-09T06:30:07Z</cp:lastPrinted>
  <dcterms:created xsi:type="dcterms:W3CDTF">2023-12-20T03:00:25Z</dcterms:created>
  <dcterms:modified xsi:type="dcterms:W3CDTF">2024-08-19T07:45:50Z</dcterms:modified>
</cp:coreProperties>
</file>