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650999" y="1936750"/>
            <a:ext cx="6680995" cy="21848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" name="Shape 36"/>
          <p:cNvSpPr/>
          <p:nvPr/>
        </p:nvSpPr>
        <p:spPr>
          <a:xfrm>
            <a:off x="1504721" y="1974850"/>
            <a:ext cx="13409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guest</a:t>
            </a:r>
          </a:p>
        </p:txBody>
      </p:sp>
      <p:sp>
        <p:nvSpPr>
          <p:cNvPr id="37" name="Shape 37"/>
          <p:cNvSpPr/>
          <p:nvPr/>
        </p:nvSpPr>
        <p:spPr>
          <a:xfrm>
            <a:off x="2082698" y="2444973"/>
            <a:ext cx="1524204" cy="6604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VRING</a:t>
            </a:r>
          </a:p>
        </p:txBody>
      </p:sp>
      <p:sp>
        <p:nvSpPr>
          <p:cNvPr id="38" name="Shape 38"/>
          <p:cNvSpPr/>
          <p:nvPr/>
        </p:nvSpPr>
        <p:spPr>
          <a:xfrm>
            <a:off x="5545632" y="2686050"/>
            <a:ext cx="1712221" cy="12065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port</a:t>
            </a:r>
            <a:endParaRPr sz="3600"/>
          </a:p>
          <a:p>
            <a:pPr lvl="0">
              <a:defRPr sz="1800"/>
            </a:pPr>
            <a:r>
              <a:rPr sz="3600"/>
              <a:t>io port</a:t>
            </a:r>
          </a:p>
        </p:txBody>
      </p:sp>
      <p:sp>
        <p:nvSpPr>
          <p:cNvPr id="39" name="Shape 39"/>
          <p:cNvSpPr/>
          <p:nvPr/>
        </p:nvSpPr>
        <p:spPr>
          <a:xfrm>
            <a:off x="1605557" y="4781550"/>
            <a:ext cx="2783286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" name="Shape 40"/>
          <p:cNvSpPr/>
          <p:nvPr/>
        </p:nvSpPr>
        <p:spPr>
          <a:xfrm>
            <a:off x="2267051" y="4851400"/>
            <a:ext cx="1460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QEMU</a:t>
            </a:r>
          </a:p>
        </p:txBody>
      </p:sp>
      <p:sp>
        <p:nvSpPr>
          <p:cNvPr id="41" name="Shape 41"/>
          <p:cNvSpPr/>
          <p:nvPr/>
        </p:nvSpPr>
        <p:spPr>
          <a:xfrm>
            <a:off x="1638299" y="6915150"/>
            <a:ext cx="3863084" cy="1996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2" name="Shape 42"/>
          <p:cNvSpPr/>
          <p:nvPr/>
        </p:nvSpPr>
        <p:spPr>
          <a:xfrm>
            <a:off x="6865540" y="6778372"/>
            <a:ext cx="3381674" cy="20222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3" name="Shape 43"/>
          <p:cNvSpPr/>
          <p:nvPr/>
        </p:nvSpPr>
        <p:spPr>
          <a:xfrm>
            <a:off x="4706619" y="7042150"/>
            <a:ext cx="7213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vhost</a:t>
            </a:r>
          </a:p>
        </p:txBody>
      </p:sp>
      <p:sp>
        <p:nvSpPr>
          <p:cNvPr id="44" name="Shape 44"/>
          <p:cNvSpPr/>
          <p:nvPr/>
        </p:nvSpPr>
        <p:spPr>
          <a:xfrm>
            <a:off x="9514458" y="6902450"/>
            <a:ext cx="57988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kvm</a:t>
            </a:r>
          </a:p>
        </p:txBody>
      </p:sp>
      <p:sp>
        <p:nvSpPr>
          <p:cNvPr id="45" name="Shape 45"/>
          <p:cNvSpPr/>
          <p:nvPr/>
        </p:nvSpPr>
        <p:spPr>
          <a:xfrm>
            <a:off x="1917700" y="7029450"/>
            <a:ext cx="1270000" cy="1143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" name="Shape 46"/>
          <p:cNvSpPr/>
          <p:nvPr/>
        </p:nvSpPr>
        <p:spPr>
          <a:xfrm>
            <a:off x="1917699" y="7600950"/>
            <a:ext cx="1270001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" name="Shape 47"/>
          <p:cNvSpPr/>
          <p:nvPr/>
        </p:nvSpPr>
        <p:spPr>
          <a:xfrm>
            <a:off x="2114359" y="7677149"/>
            <a:ext cx="876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75F03E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5F03E"/>
                </a:solidFill>
              </a:rPr>
              <a:t>eventfd</a:t>
            </a:r>
          </a:p>
        </p:txBody>
      </p:sp>
      <p:sp>
        <p:nvSpPr>
          <p:cNvPr id="48" name="Shape 48"/>
          <p:cNvSpPr/>
          <p:nvPr/>
        </p:nvSpPr>
        <p:spPr>
          <a:xfrm>
            <a:off x="3721100" y="7721600"/>
            <a:ext cx="1270000" cy="1143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9" name="Shape 49"/>
          <p:cNvSpPr/>
          <p:nvPr/>
        </p:nvSpPr>
        <p:spPr>
          <a:xfrm>
            <a:off x="3721100" y="8293100"/>
            <a:ext cx="127000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" name="Shape 50"/>
          <p:cNvSpPr/>
          <p:nvPr/>
        </p:nvSpPr>
        <p:spPr>
          <a:xfrm>
            <a:off x="3917759" y="8369299"/>
            <a:ext cx="876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5F6EF5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F6EF5"/>
                </a:solidFill>
              </a:rPr>
              <a:t>eventfd</a:t>
            </a:r>
          </a:p>
        </p:txBody>
      </p:sp>
      <p:sp>
        <p:nvSpPr>
          <p:cNvPr id="51" name="Shape 51"/>
          <p:cNvSpPr/>
          <p:nvPr/>
        </p:nvSpPr>
        <p:spPr>
          <a:xfrm>
            <a:off x="2209799" y="7143749"/>
            <a:ext cx="6858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75F03E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5F03E"/>
                </a:solidFill>
              </a:rPr>
              <a:t>VQ-tx</a:t>
            </a:r>
          </a:p>
        </p:txBody>
      </p:sp>
      <p:sp>
        <p:nvSpPr>
          <p:cNvPr id="52" name="Shape 52"/>
          <p:cNvSpPr/>
          <p:nvPr/>
        </p:nvSpPr>
        <p:spPr>
          <a:xfrm>
            <a:off x="3956050" y="7835900"/>
            <a:ext cx="800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5F6EF5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F6EF5"/>
                </a:solidFill>
              </a:rPr>
              <a:t>VQ-RX</a:t>
            </a:r>
          </a:p>
        </p:txBody>
      </p:sp>
      <p:sp>
        <p:nvSpPr>
          <p:cNvPr id="53" name="Shape 53"/>
          <p:cNvSpPr/>
          <p:nvPr/>
        </p:nvSpPr>
        <p:spPr>
          <a:xfrm>
            <a:off x="8775700" y="7721600"/>
            <a:ext cx="1270000" cy="1143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" name="Shape 54"/>
          <p:cNvSpPr/>
          <p:nvPr/>
        </p:nvSpPr>
        <p:spPr>
          <a:xfrm>
            <a:off x="8775700" y="8293100"/>
            <a:ext cx="127000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" name="Shape 55"/>
          <p:cNvSpPr/>
          <p:nvPr/>
        </p:nvSpPr>
        <p:spPr>
          <a:xfrm>
            <a:off x="8972359" y="8369300"/>
            <a:ext cx="876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5F6EF5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F6EF5"/>
                </a:solidFill>
              </a:rPr>
              <a:t>eventfd</a:t>
            </a:r>
          </a:p>
        </p:txBody>
      </p:sp>
      <p:sp>
        <p:nvSpPr>
          <p:cNvPr id="56" name="Shape 56"/>
          <p:cNvSpPr/>
          <p:nvPr/>
        </p:nvSpPr>
        <p:spPr>
          <a:xfrm>
            <a:off x="9201188" y="7835900"/>
            <a:ext cx="41902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5F6EF5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F6EF5"/>
                </a:solidFill>
              </a:rPr>
              <a:t>gsi</a:t>
            </a:r>
          </a:p>
        </p:txBody>
      </p:sp>
      <p:sp>
        <p:nvSpPr>
          <p:cNvPr id="57" name="Shape 57"/>
          <p:cNvSpPr/>
          <p:nvPr/>
        </p:nvSpPr>
        <p:spPr>
          <a:xfrm>
            <a:off x="6879270" y="7029450"/>
            <a:ext cx="1270001" cy="1143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" name="Shape 58"/>
          <p:cNvSpPr/>
          <p:nvPr/>
        </p:nvSpPr>
        <p:spPr>
          <a:xfrm>
            <a:off x="6879270" y="7600950"/>
            <a:ext cx="1270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9" name="Shape 59"/>
          <p:cNvSpPr/>
          <p:nvPr/>
        </p:nvSpPr>
        <p:spPr>
          <a:xfrm>
            <a:off x="7075930" y="7677150"/>
            <a:ext cx="876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75F03E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5F03E"/>
                </a:solidFill>
              </a:rPr>
              <a:t>eventfd</a:t>
            </a:r>
          </a:p>
        </p:txBody>
      </p:sp>
      <p:sp>
        <p:nvSpPr>
          <p:cNvPr id="60" name="Shape 60"/>
          <p:cNvSpPr/>
          <p:nvPr/>
        </p:nvSpPr>
        <p:spPr>
          <a:xfrm>
            <a:off x="6982775" y="7143750"/>
            <a:ext cx="106299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75F03E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5F03E"/>
                </a:solidFill>
              </a:rPr>
              <a:t>IO region</a:t>
            </a:r>
          </a:p>
        </p:txBody>
      </p:sp>
      <p:sp>
        <p:nvSpPr>
          <p:cNvPr id="76" name="Shape 76"/>
          <p:cNvSpPr/>
          <p:nvPr/>
        </p:nvSpPr>
        <p:spPr>
          <a:xfrm>
            <a:off x="1936919" y="2849505"/>
            <a:ext cx="341774" cy="1919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2" h="21600" fill="norm" stroke="1" extrusionOk="0">
                <a:moveTo>
                  <a:pt x="16632" y="21600"/>
                </a:moveTo>
                <a:cubicBezTo>
                  <a:pt x="-1970" y="15670"/>
                  <a:pt x="-4968" y="8470"/>
                  <a:pt x="7637" y="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62" name="Connector 62"/>
          <p:cNvCxnSpPr>
            <a:stCxn id="53" idx="0"/>
            <a:endCxn id="48" idx="0"/>
          </p:cNvCxnSpPr>
          <p:nvPr/>
        </p:nvCxnSpPr>
        <p:spPr>
          <a:xfrm flipH="1" flipV="1">
            <a:off x="4356100" y="8293100"/>
            <a:ext cx="5054600" cy="1"/>
          </a:xfrm>
          <a:prstGeom prst="straightConnector1">
            <a:avLst/>
          </a:prstGeom>
          <a:ln w="25400">
            <a:solidFill>
              <a:srgbClr val="0433FF"/>
            </a:solidFill>
            <a:miter lim="400000"/>
            <a:headEnd type="triangle"/>
          </a:ln>
        </p:spPr>
      </p:cxnSp>
      <p:sp>
        <p:nvSpPr>
          <p:cNvPr id="77" name="Shape 77"/>
          <p:cNvSpPr/>
          <p:nvPr/>
        </p:nvSpPr>
        <p:spPr>
          <a:xfrm>
            <a:off x="8347273" y="2904628"/>
            <a:ext cx="1194040" cy="4804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24" h="21600" fill="norm" stroke="1" extrusionOk="0">
                <a:moveTo>
                  <a:pt x="0" y="0"/>
                </a:moveTo>
                <a:cubicBezTo>
                  <a:pt x="15406" y="6695"/>
                  <a:pt x="21600" y="13895"/>
                  <a:pt x="18583" y="21600"/>
                </a:cubicBezTo>
              </a:path>
            </a:pathLst>
          </a:custGeom>
          <a:ln w="25400">
            <a:solidFill>
              <a:srgbClr val="0433FF"/>
            </a:solidFill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6981173" y="3912585"/>
            <a:ext cx="1015528" cy="3231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1" h="21600" fill="norm" stroke="1" extrusionOk="0">
                <a:moveTo>
                  <a:pt x="11206" y="21600"/>
                </a:moveTo>
                <a:cubicBezTo>
                  <a:pt x="21600" y="15289"/>
                  <a:pt x="17865" y="8089"/>
                  <a:pt x="0" y="0"/>
                </a:cubicBezTo>
              </a:path>
            </a:pathLst>
          </a:custGeom>
          <a:ln w="25400">
            <a:solidFill>
              <a:srgbClr val="00F900"/>
            </a:solidFill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65" name="Connector 65"/>
          <p:cNvCxnSpPr>
            <a:stCxn id="45" idx="0"/>
            <a:endCxn id="57" idx="0"/>
          </p:cNvCxnSpPr>
          <p:nvPr/>
        </p:nvCxnSpPr>
        <p:spPr>
          <a:xfrm>
            <a:off x="2552700" y="7600950"/>
            <a:ext cx="4961571" cy="1"/>
          </a:xfrm>
          <a:prstGeom prst="straightConnector1">
            <a:avLst/>
          </a:prstGeom>
          <a:ln w="25400">
            <a:solidFill>
              <a:srgbClr val="00F900"/>
            </a:solidFill>
            <a:miter lim="400000"/>
            <a:headEnd type="triangle"/>
          </a:ln>
        </p:spPr>
      </p:cxnSp>
      <p:sp>
        <p:nvSpPr>
          <p:cNvPr id="79" name="Shape 79"/>
          <p:cNvSpPr/>
          <p:nvPr/>
        </p:nvSpPr>
        <p:spPr>
          <a:xfrm>
            <a:off x="4354456" y="5188209"/>
            <a:ext cx="4894965" cy="2518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18" fill="norm" stroke="1" extrusionOk="0">
                <a:moveTo>
                  <a:pt x="21600" y="20518"/>
                </a:moveTo>
                <a:cubicBezTo>
                  <a:pt x="19638" y="5711"/>
                  <a:pt x="12438" y="-1082"/>
                  <a:pt x="0" y="14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67" name="Connector 67"/>
          <p:cNvCxnSpPr>
            <a:stCxn id="42" idx="0"/>
            <a:endCxn id="39" idx="0"/>
          </p:cNvCxnSpPr>
          <p:nvPr/>
        </p:nvCxnSpPr>
        <p:spPr>
          <a:xfrm flipH="1" flipV="1">
            <a:off x="2997200" y="5416550"/>
            <a:ext cx="5559177" cy="2372961"/>
          </a:xfrm>
          <a:prstGeom prst="straightConnector1">
            <a:avLst/>
          </a:prstGeom>
          <a:ln w="25400">
            <a:solidFill/>
            <a:miter lim="400000"/>
            <a:headEnd type="triangle"/>
          </a:ln>
        </p:spPr>
      </p:cxnSp>
      <p:sp>
        <p:nvSpPr>
          <p:cNvPr id="80" name="Shape 80"/>
          <p:cNvSpPr/>
          <p:nvPr/>
        </p:nvSpPr>
        <p:spPr>
          <a:xfrm>
            <a:off x="2237420" y="6064249"/>
            <a:ext cx="327981" cy="1016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09" h="21600" fill="norm" stroke="1" extrusionOk="0">
                <a:moveTo>
                  <a:pt x="18209" y="21600"/>
                </a:moveTo>
                <a:cubicBezTo>
                  <a:pt x="1995" y="13324"/>
                  <a:pt x="-3391" y="6124"/>
                  <a:pt x="2052" y="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69" name="Connector 69"/>
          <p:cNvCxnSpPr>
            <a:stCxn id="48" idx="0"/>
            <a:endCxn id="39" idx="0"/>
          </p:cNvCxnSpPr>
          <p:nvPr/>
        </p:nvCxnSpPr>
        <p:spPr>
          <a:xfrm flipH="1" flipV="1">
            <a:off x="2997200" y="5416550"/>
            <a:ext cx="1358900" cy="2876551"/>
          </a:xfrm>
          <a:prstGeom prst="straightConnector1">
            <a:avLst/>
          </a:prstGeom>
          <a:ln w="25400">
            <a:solidFill/>
            <a:miter lim="400000"/>
            <a:headEnd type="triangle"/>
          </a:ln>
        </p:spPr>
      </p:cxnSp>
      <p:sp>
        <p:nvSpPr>
          <p:cNvPr id="70" name="Shape 70"/>
          <p:cNvSpPr/>
          <p:nvPr/>
        </p:nvSpPr>
        <p:spPr>
          <a:xfrm>
            <a:off x="1029251" y="6356349"/>
            <a:ext cx="163144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VHOST_SET_VRING_KICK</a:t>
            </a:r>
          </a:p>
        </p:txBody>
      </p:sp>
      <p:sp>
        <p:nvSpPr>
          <p:cNvPr id="71" name="Shape 71"/>
          <p:cNvSpPr/>
          <p:nvPr/>
        </p:nvSpPr>
        <p:spPr>
          <a:xfrm>
            <a:off x="2680911" y="6597649"/>
            <a:ext cx="1652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VHOST_SET_VRING_CALL</a:t>
            </a:r>
          </a:p>
        </p:txBody>
      </p:sp>
      <p:sp>
        <p:nvSpPr>
          <p:cNvPr id="72" name="Shape 72"/>
          <p:cNvSpPr/>
          <p:nvPr/>
        </p:nvSpPr>
        <p:spPr>
          <a:xfrm>
            <a:off x="3979931" y="6203949"/>
            <a:ext cx="113741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KVM_IOEVENTFD</a:t>
            </a:r>
          </a:p>
        </p:txBody>
      </p:sp>
      <p:sp>
        <p:nvSpPr>
          <p:cNvPr id="73" name="Shape 73"/>
          <p:cNvSpPr/>
          <p:nvPr/>
        </p:nvSpPr>
        <p:spPr>
          <a:xfrm>
            <a:off x="5659125" y="5048518"/>
            <a:ext cx="82702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KVM_IRQFD</a:t>
            </a:r>
          </a:p>
        </p:txBody>
      </p:sp>
      <p:sp>
        <p:nvSpPr>
          <p:cNvPr id="81" name="Shape 81"/>
          <p:cNvSpPr/>
          <p:nvPr/>
        </p:nvSpPr>
        <p:spPr>
          <a:xfrm>
            <a:off x="584102" y="5151094"/>
            <a:ext cx="1033859" cy="2974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16200" y="21600"/>
                </a:moveTo>
                <a:cubicBezTo>
                  <a:pt x="-5299" y="14947"/>
                  <a:pt x="-5400" y="7747"/>
                  <a:pt x="15896" y="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454449" y="5391373"/>
            <a:ext cx="161264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VHOST_SET_MEM_TABLE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