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91"/>
  </p:notesMasterIdLst>
  <p:handoutMasterIdLst>
    <p:handoutMasterId r:id="rId92"/>
  </p:handoutMasterIdLst>
  <p:sldIdLst>
    <p:sldId id="542" r:id="rId4"/>
    <p:sldId id="681" r:id="rId5"/>
    <p:sldId id="692" r:id="rId6"/>
    <p:sldId id="706" r:id="rId7"/>
    <p:sldId id="658" r:id="rId8"/>
    <p:sldId id="690" r:id="rId9"/>
    <p:sldId id="683" r:id="rId10"/>
    <p:sldId id="671" r:id="rId11"/>
    <p:sldId id="673" r:id="rId12"/>
    <p:sldId id="674" r:id="rId13"/>
    <p:sldId id="675" r:id="rId14"/>
    <p:sldId id="676" r:id="rId15"/>
    <p:sldId id="691" r:id="rId16"/>
    <p:sldId id="677" r:id="rId17"/>
    <p:sldId id="684" r:id="rId18"/>
    <p:sldId id="591" r:id="rId19"/>
    <p:sldId id="592" r:id="rId20"/>
    <p:sldId id="593" r:id="rId21"/>
    <p:sldId id="594" r:id="rId22"/>
    <p:sldId id="595" r:id="rId23"/>
    <p:sldId id="685" r:id="rId24"/>
    <p:sldId id="596" r:id="rId25"/>
    <p:sldId id="597" r:id="rId26"/>
    <p:sldId id="645" r:id="rId27"/>
    <p:sldId id="599" r:id="rId28"/>
    <p:sldId id="602" r:id="rId29"/>
    <p:sldId id="600" r:id="rId30"/>
    <p:sldId id="601" r:id="rId31"/>
    <p:sldId id="648" r:id="rId32"/>
    <p:sldId id="686" r:id="rId33"/>
    <p:sldId id="606" r:id="rId34"/>
    <p:sldId id="607" r:id="rId35"/>
    <p:sldId id="649" r:id="rId36"/>
    <p:sldId id="687" r:id="rId37"/>
    <p:sldId id="611" r:id="rId38"/>
    <p:sldId id="612" r:id="rId39"/>
    <p:sldId id="613" r:id="rId40"/>
    <p:sldId id="615" r:id="rId41"/>
    <p:sldId id="616" r:id="rId42"/>
    <p:sldId id="617" r:id="rId43"/>
    <p:sldId id="620" r:id="rId44"/>
    <p:sldId id="621" r:id="rId45"/>
    <p:sldId id="625" r:id="rId46"/>
    <p:sldId id="626" r:id="rId47"/>
    <p:sldId id="628" r:id="rId48"/>
    <p:sldId id="689" r:id="rId49"/>
    <p:sldId id="651" r:id="rId50"/>
    <p:sldId id="650" r:id="rId51"/>
    <p:sldId id="707" r:id="rId52"/>
    <p:sldId id="708" r:id="rId53"/>
    <p:sldId id="688" r:id="rId54"/>
    <p:sldId id="659" r:id="rId55"/>
    <p:sldId id="703" r:id="rId56"/>
    <p:sldId id="661" r:id="rId57"/>
    <p:sldId id="709" r:id="rId58"/>
    <p:sldId id="704" r:id="rId59"/>
    <p:sldId id="664" r:id="rId60"/>
    <p:sldId id="668" r:id="rId61"/>
    <p:sldId id="666" r:id="rId62"/>
    <p:sldId id="667" r:id="rId63"/>
    <p:sldId id="669" r:id="rId64"/>
    <p:sldId id="705" r:id="rId65"/>
    <p:sldId id="636" r:id="rId66"/>
    <p:sldId id="644" r:id="rId67"/>
    <p:sldId id="672" r:id="rId68"/>
    <p:sldId id="693" r:id="rId69"/>
    <p:sldId id="694" r:id="rId70"/>
    <p:sldId id="695" r:id="rId71"/>
    <p:sldId id="696" r:id="rId72"/>
    <p:sldId id="614" r:id="rId73"/>
    <p:sldId id="619" r:id="rId74"/>
    <p:sldId id="697" r:id="rId75"/>
    <p:sldId id="698" r:id="rId76"/>
    <p:sldId id="699" r:id="rId77"/>
    <p:sldId id="700" r:id="rId78"/>
    <p:sldId id="701" r:id="rId79"/>
    <p:sldId id="702" r:id="rId80"/>
    <p:sldId id="627" r:id="rId81"/>
    <p:sldId id="629" r:id="rId82"/>
    <p:sldId id="630" r:id="rId83"/>
    <p:sldId id="631" r:id="rId84"/>
    <p:sldId id="632" r:id="rId85"/>
    <p:sldId id="633" r:id="rId86"/>
    <p:sldId id="652" r:id="rId87"/>
    <p:sldId id="634" r:id="rId88"/>
    <p:sldId id="635" r:id="rId89"/>
    <p:sldId id="665" r:id="rId90"/>
  </p:sldIdLst>
  <p:sldSz cx="9144000" cy="6858000" type="screen4x3"/>
  <p:notesSz cx="7302500" cy="9586913"/>
  <p:custDataLst>
    <p:tags r:id="rId9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6" autoAdjust="0"/>
    <p:restoredTop sz="94660"/>
  </p:normalViewPr>
  <p:slideViewPr>
    <p:cSldViewPr snapToObjects="1">
      <p:cViewPr varScale="1">
        <p:scale>
          <a:sx n="95" d="100"/>
          <a:sy n="95" d="100"/>
        </p:scale>
        <p:origin x="9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12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244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8330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7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0464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1150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2776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3826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3229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5040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76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63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3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46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7227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7335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44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76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9933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46046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4677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744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3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2000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604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5623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62947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857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7372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71923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26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64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6237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082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51303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57096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25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08508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65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321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10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455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40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793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48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26935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50543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65009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16825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12287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1553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57395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10963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2246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554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341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66635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65886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72082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215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54111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7314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6563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3893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795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16031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.doc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2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3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4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Excel_97-2003_Worksheet5.xls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Excel_97-2003_Worksheet6.xls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Excel_97-2003_Worksheet7.xls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Document8.doc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Word_97_-_2003_Document10.doc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Word_97_-_2003_Document9.doc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Word_97_-_2003_Document11.doc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Bits, Bytes, and Integers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 </a:t>
            </a:r>
            <a:r>
              <a:rPr lang="en-US" sz="2000" b="0" dirty="0" smtClean="0"/>
              <a:t>Introduction to Computer </a:t>
            </a:r>
            <a:r>
              <a:rPr lang="en-US" sz="2000" b="0" dirty="0" smtClean="0"/>
              <a:t>Systems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zh-CN" altLang="en-US" dirty="0"/>
              <a:t>王建</a:t>
            </a:r>
            <a:r>
              <a:rPr lang="zh-CN" altLang="en-US" dirty="0" smtClean="0"/>
              <a:t>荣  </a:t>
            </a:r>
            <a:r>
              <a:rPr lang="en-US" altLang="zh-CN" dirty="0" smtClean="0"/>
              <a:t>wjr@tju.edu.cn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 smtClean="0"/>
              <a:t>Example: Representing &amp; Manipulating Sets</a:t>
            </a:r>
            <a:endParaRPr lang="en-US" dirty="0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Width </a:t>
            </a:r>
            <a:r>
              <a:rPr lang="en-US" dirty="0" err="1" smtClean="0"/>
              <a:t>w</a:t>
            </a:r>
            <a:r>
              <a:rPr lang="en-US" dirty="0" smtClean="0"/>
              <a:t> bit vector represents subsets of {0, …, </a:t>
            </a:r>
            <a:r>
              <a:rPr lang="en-US" dirty="0" err="1" smtClean="0"/>
              <a:t>w</a:t>
            </a:r>
            <a:r>
              <a:rPr lang="en-US" dirty="0" smtClean="0"/>
              <a:t>–1}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= 1 if </a:t>
            </a:r>
            <a:r>
              <a:rPr lang="en-US" dirty="0" err="1" smtClean="0"/>
              <a:t>j</a:t>
            </a:r>
            <a:r>
              <a:rPr lang="en-US" dirty="0" smtClean="0"/>
              <a:t>  ∈ A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01101001	{ 0, 3, 5,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 smtClean="0">
                <a:sym typeface="Monaco" charset="0"/>
              </a:rPr>
              <a:t>4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 smtClean="0">
                <a:sym typeface="Monaco" charset="0"/>
              </a:rPr>
              <a:t>21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01010101	{ 0, 2, 4,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 smtClean="0">
                <a:sym typeface="Monaco" charset="0"/>
              </a:rPr>
              <a:t>5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 smtClean="0">
                <a:sym typeface="Monaco" charset="0"/>
              </a:rPr>
              <a:t>3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 smtClean="0">
                <a:sym typeface="Monaco" charset="0"/>
              </a:rPr>
              <a:t>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&amp;    Intersection		01000001	{ 0, 6 }</a:t>
            </a:r>
          </a:p>
          <a:p>
            <a:pPr lvl="1"/>
            <a:r>
              <a:rPr lang="en-US" dirty="0" smtClean="0"/>
              <a:t>|     Union			01111101	{ 0, 2, 3, 4, 5, 6 }</a:t>
            </a:r>
          </a:p>
          <a:p>
            <a:pPr lvl="1"/>
            <a:r>
              <a:rPr lang="en-US" dirty="0" smtClean="0"/>
              <a:t>^	    Symmetric difference	00111100	{ 2, 3, 4, 5 }</a:t>
            </a:r>
          </a:p>
          <a:p>
            <a:pPr lvl="1"/>
            <a:r>
              <a:rPr lang="en-US" dirty="0" smtClean="0"/>
              <a:t>~	    Complement		10101010	{ 1, 3, 5, 7 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Operations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/>
              <a:t> Available in C</a:t>
            </a:r>
          </a:p>
          <a:p>
            <a:pPr marL="552450" lvl="1" eaLnBrk="1" hangingPunct="1"/>
            <a:r>
              <a:rPr lang="en-US"/>
              <a:t>Apply to any “integral” data type</a:t>
            </a: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long, int, short, char, unsigned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/>
              <a:t>View arguments as bit vectors</a:t>
            </a:r>
          </a:p>
          <a:p>
            <a:pPr marL="552450" lvl="1" eaLnBrk="1" hangingPunct="1"/>
            <a:r>
              <a:rPr lang="en-US"/>
              <a:t>Arguments applied bit-wise</a:t>
            </a:r>
          </a:p>
          <a:p>
            <a:pPr eaLnBrk="1" hangingPunct="1"/>
            <a:r>
              <a:rPr lang="en-US"/>
              <a:t>Examples (Char data type)</a:t>
            </a: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➙ 0xBE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10111110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➙ 0xFF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11111111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➙ 0x41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➙ 0x7D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92300" y="2743200"/>
            <a:ext cx="6400800" cy="2590800"/>
          </a:xfrm>
          <a:prstGeom prst="wedgeRoundRectCallout">
            <a:avLst>
              <a:gd name="adj1" fmla="val -40824"/>
              <a:gd name="adj2" fmla="val -88541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Watch out for &amp;&amp; vs. &amp; (and || vs. |)…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one </a:t>
            </a:r>
            <a:r>
              <a:rPr lang="en-US" sz="3200" dirty="0">
                <a:solidFill>
                  <a:srgbClr val="000000"/>
                </a:solidFill>
              </a:rPr>
              <a:t>of the more common </a:t>
            </a:r>
            <a:r>
              <a:rPr lang="en-US" sz="3200" dirty="0" err="1">
                <a:solidFill>
                  <a:srgbClr val="000000"/>
                </a:solidFill>
              </a:rPr>
              <a:t>oopsies</a:t>
            </a:r>
            <a:r>
              <a:rPr lang="en-US" sz="3200" dirty="0">
                <a:solidFill>
                  <a:srgbClr val="000000"/>
                </a:solidFill>
              </a:rPr>
              <a:t> in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 </a:t>
            </a:r>
            <a:r>
              <a:rPr lang="en-US" sz="3200" dirty="0">
                <a:solidFill>
                  <a:srgbClr val="000000"/>
                </a:solidFill>
              </a:rPr>
              <a:t>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</a:t>
            </a:r>
            <a:r>
              <a:rPr lang="en-US" dirty="0" smtClean="0"/>
              <a:t>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</a:t>
            </a:r>
            <a:r>
              <a:rPr lang="en-US" dirty="0" smtClean="0"/>
              <a:t>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 </a:t>
            </a:r>
            <a:r>
              <a:rPr lang="en-US" dirty="0" smtClean="0">
                <a:latin typeface="Courier New" pitchFamily="49" charset="0"/>
              </a:rPr>
              <a:t>short</a:t>
            </a:r>
            <a:r>
              <a:rPr lang="en-US" dirty="0" smtClean="0"/>
              <a:t> 2 bytes long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Sign Bit</a:t>
            </a:r>
          </a:p>
          <a:p>
            <a:pPr lvl="1" eaLnBrk="1" hangingPunct="1">
              <a:defRPr/>
            </a:pPr>
            <a:r>
              <a:rPr lang="en-US" dirty="0" smtClean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 smtClean="0"/>
              <a:t>0 for nonnegative</a:t>
            </a:r>
          </a:p>
          <a:p>
            <a:pPr lvl="2" eaLnBrk="1" hangingPunct="1">
              <a:defRPr/>
            </a:pPr>
            <a:r>
              <a:rPr lang="en-US" dirty="0" smtClean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2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3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4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 smtClean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 smtClean="0"/>
              <a:t>UMin</a:t>
            </a:r>
            <a:r>
              <a:rPr lang="en-US" sz="2000" b="0" dirty="0" smtClean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 smtClean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 smtClean="0"/>
              <a:t>UMax</a:t>
            </a:r>
            <a:r>
              <a:rPr lang="en-US" sz="2000" dirty="0" smtClean="0"/>
              <a:t> 	=	 </a:t>
            </a:r>
            <a:r>
              <a:rPr lang="en-US" sz="2000" b="0" dirty="0" smtClean="0"/>
              <a:t>2</a:t>
            </a:r>
            <a:r>
              <a:rPr lang="en-US" sz="2000" b="0" i="1" baseline="30000" dirty="0" smtClean="0"/>
              <a:t>w</a:t>
            </a:r>
            <a:r>
              <a:rPr lang="en-US" sz="2000" b="0" dirty="0" smtClean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 smtClean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 smtClean="0"/>
              <a:t>TMin</a:t>
            </a:r>
            <a:r>
              <a:rPr lang="en-US" sz="2000" b="0" dirty="0" smtClean="0"/>
              <a:t>	=	 –2</a:t>
            </a:r>
            <a:r>
              <a:rPr lang="en-US" sz="2000" b="0" i="1" baseline="30000" dirty="0" smtClean="0"/>
              <a:t>w</a:t>
            </a:r>
            <a:r>
              <a:rPr lang="en-US" sz="2000" b="0" baseline="30000" dirty="0" smtClean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 smtClean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 smtClean="0"/>
              <a:t>TMax</a:t>
            </a:r>
            <a:r>
              <a:rPr lang="en-US" sz="2000" dirty="0" smtClean="0"/>
              <a:t> 	=	 </a:t>
            </a:r>
            <a:r>
              <a:rPr lang="en-US" sz="2000" b="0" dirty="0" smtClean="0"/>
              <a:t>2</a:t>
            </a:r>
            <a:r>
              <a:rPr lang="en-US" sz="2000" b="0" i="1" baseline="30000" dirty="0" smtClean="0"/>
              <a:t>w</a:t>
            </a:r>
            <a:r>
              <a:rPr lang="en-US" sz="2000" b="0" baseline="30000" dirty="0" smtClean="0"/>
              <a:t>–1</a:t>
            </a:r>
            <a:r>
              <a:rPr lang="en-US" sz="2000" b="0" dirty="0" smtClean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 smtClean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 smtClean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 smtClean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 smtClean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|</a:t>
            </a:r>
            <a:r>
              <a:rPr lang="en-US" b="0" i="1" dirty="0" err="1" smtClean="0"/>
              <a:t>TMin</a:t>
            </a:r>
            <a:r>
              <a:rPr lang="en-US" b="0" i="1" dirty="0" smtClean="0"/>
              <a:t> </a:t>
            </a:r>
            <a:r>
              <a:rPr lang="en-US" b="0" dirty="0" smtClean="0"/>
              <a:t>| 	= 	</a:t>
            </a:r>
            <a:r>
              <a:rPr lang="en-US" b="0" i="1" dirty="0" err="1" smtClean="0"/>
              <a:t>TMax</a:t>
            </a:r>
            <a:r>
              <a:rPr lang="en-US" b="0" dirty="0" smtClean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 smtClean="0"/>
              <a:t>UMax</a:t>
            </a:r>
            <a:r>
              <a:rPr lang="en-US" b="0" dirty="0" smtClean="0"/>
              <a:t>	=	2 * </a:t>
            </a:r>
            <a:r>
              <a:rPr lang="en-US" b="0" i="1" dirty="0" err="1" smtClean="0"/>
              <a:t>TMax</a:t>
            </a:r>
            <a:r>
              <a:rPr lang="en-US" b="0" dirty="0" smtClean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2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information as bits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Equivalence</a:t>
            </a:r>
          </a:p>
          <a:p>
            <a:pPr lvl="1" eaLnBrk="1" hangingPunct="1">
              <a:defRPr/>
            </a:pPr>
            <a:r>
              <a:rPr lang="en-US" dirty="0" smtClean="0"/>
              <a:t>Same encodings for nonnegative values</a:t>
            </a:r>
          </a:p>
          <a:p>
            <a:pPr eaLnBrk="1" hangingPunct="1">
              <a:defRPr/>
            </a:pPr>
            <a:r>
              <a:rPr lang="en-US" dirty="0" smtClean="0"/>
              <a:t>Uniqueness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 smtClean="0"/>
              <a:t>Each </a:t>
            </a:r>
            <a:r>
              <a:rPr lang="en-US" dirty="0" err="1" smtClean="0"/>
              <a:t>representable</a:t>
            </a:r>
            <a:r>
              <a:rPr lang="en-US" dirty="0" smtClean="0"/>
              <a:t> integer has unique bit encoding</a:t>
            </a:r>
          </a:p>
          <a:p>
            <a:pPr eaLnBrk="1" hangingPunct="1">
              <a:defRPr/>
            </a:pP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 Can Invert Mappings</a:t>
            </a:r>
          </a:p>
          <a:p>
            <a:pPr lvl="1" eaLnBrk="1" hangingPunct="1">
              <a:defRPr/>
            </a:pPr>
            <a:r>
              <a:rPr lang="en-US" dirty="0" smtClean="0"/>
              <a:t>U2B(</a:t>
            </a:r>
            <a:r>
              <a:rPr lang="en-US" b="0" i="1" dirty="0" smtClean="0"/>
              <a:t>x</a:t>
            </a:r>
            <a:r>
              <a:rPr lang="en-US" dirty="0" smtClean="0"/>
              <a:t>)  =  B2U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en-US" dirty="0" smtClean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 smtClean="0"/>
              <a:t>T2B(</a:t>
            </a:r>
            <a:r>
              <a:rPr lang="en-US" b="0" i="1" dirty="0" smtClean="0"/>
              <a:t>x</a:t>
            </a:r>
            <a:r>
              <a:rPr lang="en-US" dirty="0" smtClean="0"/>
              <a:t>)  =  B2T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en-US" dirty="0" smtClean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 smtClean="0"/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 smtClean="0"/>
              <a:t>Mappings between unsigned and two’s complement numbers: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eep bit representations and reinterpret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 smtClean="0">
                  <a:latin typeface="Calibri" pitchFamily="34" charset="0"/>
                </a:rPr>
                <a:t>+/- 16</a:t>
              </a:r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 smtClean="0">
                <a:latin typeface="Calibri" pitchFamily="34" charset="0"/>
                <a:sym typeface="Symbol" pitchFamily="18" charset="2"/>
              </a:rPr>
              <a:t>becomes</a:t>
            </a:r>
            <a:endParaRPr lang="en-US" b="0" i="1" dirty="0">
              <a:latin typeface="Calibri" pitchFamily="34" charset="0"/>
              <a:sym typeface="Symbol" pitchFamily="18" charset="2"/>
            </a:endParaRP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</a:t>
            </a:r>
            <a:r>
              <a:rPr lang="en-US" sz="2000" b="0" dirty="0" smtClean="0">
                <a:latin typeface="Calibri" pitchFamily="34" charset="0"/>
              </a:rPr>
              <a:t>Complement Range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2’s Comp.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Unsigned</a:t>
            </a:r>
          </a:p>
          <a:p>
            <a:pPr lvl="1" eaLnBrk="1" hangingPunct="1">
              <a:defRPr/>
            </a:pPr>
            <a:r>
              <a:rPr lang="en-US" smtClean="0"/>
              <a:t>Ordering Inversion</a:t>
            </a:r>
          </a:p>
          <a:p>
            <a:pPr lvl="1" eaLnBrk="1" hangingPunct="1">
              <a:defRPr/>
            </a:pPr>
            <a:r>
              <a:rPr lang="en-US" smtClean="0"/>
              <a:t>Negative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Constants</a:t>
            </a:r>
          </a:p>
          <a:p>
            <a:pPr lvl="1" eaLnBrk="1" hangingPunct="1">
              <a:defRPr/>
            </a:pPr>
            <a:r>
              <a:rPr lang="en-US" dirty="0" smtClean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 smtClean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 smtClean="0"/>
              <a:t>Casting</a:t>
            </a:r>
          </a:p>
          <a:p>
            <a:pPr lvl="1" eaLnBrk="1" hangingPunct="1">
              <a:defRPr/>
            </a:pPr>
            <a:r>
              <a:rPr lang="en-US" dirty="0" smtClean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(unsigned)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If there is a mix of unsigned and signed in single expression, </a:t>
            </a:r>
            <a:br>
              <a:rPr lang="en-US" dirty="0" smtClean="0"/>
            </a:br>
            <a:r>
              <a:rPr lang="en-US" b="1" i="1" dirty="0" smtClean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Including comparison operations </a:t>
            </a: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==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&lt;=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Examples for </a:t>
            </a:r>
            <a:r>
              <a:rPr lang="en-US" i="1" dirty="0" smtClean="0"/>
              <a:t>W</a:t>
            </a:r>
            <a:r>
              <a:rPr lang="en-US" dirty="0" smtClean="0"/>
              <a:t> = 32:    </a:t>
            </a:r>
            <a:r>
              <a:rPr lang="en-US" b="1" dirty="0" smtClean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Constant</a:t>
            </a:r>
            <a:r>
              <a:rPr lang="en-US" baseline="-25000" dirty="0" smtClean="0"/>
              <a:t>1</a:t>
            </a:r>
            <a:r>
              <a:rPr lang="en-US" dirty="0" smtClean="0"/>
              <a:t>	Constant</a:t>
            </a:r>
            <a:r>
              <a:rPr lang="en-US" baseline="-25000" dirty="0" smtClean="0"/>
              <a:t>2</a:t>
            </a:r>
            <a:r>
              <a:rPr lang="en-US" dirty="0" smtClean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 smtClean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 smtClean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 2147483647 	(</a:t>
            </a:r>
            <a:r>
              <a:rPr lang="en-US" sz="2100" dirty="0" err="1" smtClean="0"/>
              <a:t>int</a:t>
            </a:r>
            <a:r>
              <a:rPr lang="en-US" sz="2100" dirty="0" smtClean="0"/>
              <a:t>) 2147483648U </a:t>
            </a:r>
            <a:r>
              <a:rPr lang="en-US" dirty="0" smtClean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>Casting Signed ↔ Unsigned: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 smtClean="0"/>
              <a:t>Bit pattern is maintained</a:t>
            </a:r>
          </a:p>
          <a:p>
            <a:r>
              <a:rPr lang="en-US" dirty="0" smtClean="0"/>
              <a:t>But reinterpreted</a:t>
            </a:r>
          </a:p>
          <a:p>
            <a:r>
              <a:rPr lang="en-US" dirty="0" smtClean="0"/>
              <a:t>Can have unexpected effects: adding or subtracting 2</a:t>
            </a:r>
            <a:r>
              <a:rPr lang="en-US" baseline="30000" dirty="0" smtClean="0"/>
              <a:t>w</a:t>
            </a:r>
          </a:p>
          <a:p>
            <a:endParaRPr lang="en-US" dirty="0" smtClean="0"/>
          </a:p>
          <a:p>
            <a:r>
              <a:rPr lang="en-US" dirty="0" smtClean="0"/>
              <a:t>Expression containing signed and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 is cast to </a:t>
            </a:r>
            <a:r>
              <a:rPr lang="en-US" dirty="0" smtClean="0">
                <a:latin typeface="Courier New"/>
                <a:cs typeface="Courier New"/>
              </a:rPr>
              <a:t>unsigned</a:t>
            </a:r>
            <a:r>
              <a:rPr lang="en-US" dirty="0" smtClean="0"/>
              <a:t>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bits</a:t>
            </a:r>
            <a:endParaRPr lang="en-US" dirty="0"/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bit is 0 or 1</a:t>
            </a:r>
          </a:p>
          <a:p>
            <a:r>
              <a:rPr lang="en-US" dirty="0" smtClean="0"/>
              <a:t>By encoding/interpreting sets of bits in various ways</a:t>
            </a:r>
          </a:p>
          <a:p>
            <a:pPr lvl="1"/>
            <a:r>
              <a:rPr lang="en-US" dirty="0" smtClean="0"/>
              <a:t>Computers determine what to do (instructions)</a:t>
            </a:r>
          </a:p>
          <a:p>
            <a:pPr lvl="1"/>
            <a:r>
              <a:rPr lang="en-US" dirty="0" smtClean="0"/>
              <a:t>… and represent and manipulate numbers, sets, strings, etc…</a:t>
            </a:r>
          </a:p>
          <a:p>
            <a:r>
              <a:rPr lang="en-US" dirty="0" smtClean="0"/>
              <a:t>Why bits?  Electronic </a:t>
            </a:r>
            <a:r>
              <a:rPr lang="en-US" dirty="0"/>
              <a:t>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 smtClean="0"/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Task:</a:t>
            </a:r>
          </a:p>
          <a:p>
            <a:pPr lvl="1" eaLnBrk="1" hangingPunct="1">
              <a:defRPr/>
            </a:pPr>
            <a:r>
              <a:rPr lang="en-US" smtClean="0"/>
              <a:t>Given </a:t>
            </a:r>
            <a:r>
              <a:rPr lang="en-US" i="1" smtClean="0"/>
              <a:t>w</a:t>
            </a:r>
            <a:r>
              <a:rPr lang="en-US" smtClean="0"/>
              <a:t>-bit signed integer </a:t>
            </a:r>
            <a:r>
              <a:rPr lang="en-US" i="1" smtClean="0"/>
              <a:t>x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Convert it to </a:t>
            </a:r>
            <a:r>
              <a:rPr lang="en-US" i="1" smtClean="0"/>
              <a:t>w</a:t>
            </a:r>
            <a:r>
              <a:rPr lang="en-US" smtClean="0"/>
              <a:t>+</a:t>
            </a:r>
            <a:r>
              <a:rPr lang="en-US" i="1" smtClean="0"/>
              <a:t>k</a:t>
            </a:r>
            <a:r>
              <a:rPr lang="en-US" smtClean="0"/>
              <a:t>-bit integer with same value</a:t>
            </a:r>
          </a:p>
          <a:p>
            <a:pPr eaLnBrk="1" hangingPunct="1">
              <a:defRPr/>
            </a:pPr>
            <a:r>
              <a:rPr lang="en-US" smtClean="0"/>
              <a:t>Rule:</a:t>
            </a:r>
          </a:p>
          <a:p>
            <a:pPr lvl="1" eaLnBrk="1" hangingPunct="1">
              <a:defRPr/>
            </a:pPr>
            <a:r>
              <a:rPr lang="en-US" smtClean="0"/>
              <a:t>Make </a:t>
            </a:r>
            <a:r>
              <a:rPr lang="en-US" i="1" smtClean="0"/>
              <a:t>k</a:t>
            </a:r>
            <a:r>
              <a:rPr lang="en-US" smtClean="0"/>
              <a:t> copies of sign bit:</a:t>
            </a:r>
          </a:p>
          <a:p>
            <a:pPr lvl="1" eaLnBrk="1" hangingPunct="1">
              <a:defRPr/>
            </a:pPr>
            <a:r>
              <a:rPr lang="en-US" b="0" i="1" smtClean="0"/>
              <a:t>X</a:t>
            </a:r>
            <a:r>
              <a:rPr lang="en-US" smtClean="0"/>
              <a:t> </a:t>
            </a:r>
            <a:r>
              <a:rPr lang="en-US" smtClean="0">
                <a:latin typeface="Symbol" pitchFamily="18" charset="2"/>
              </a:rPr>
              <a:t></a:t>
            </a:r>
            <a:r>
              <a:rPr lang="en-US" smtClean="0"/>
              <a:t> = 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,…,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–2 </a:t>
            </a:r>
            <a:r>
              <a:rPr lang="en-US" smtClean="0"/>
              <a:t>,…, </a:t>
            </a:r>
            <a:r>
              <a:rPr lang="en-US" b="0" i="1" smtClean="0"/>
              <a:t>x</a:t>
            </a:r>
            <a:r>
              <a:rPr lang="en-US" b="0" baseline="-25000" smtClean="0"/>
              <a:t>0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 smtClean="0"/>
              <a:t>Converting from smaller to larger integer data type</a:t>
            </a:r>
          </a:p>
          <a:p>
            <a:r>
              <a:rPr lang="en-US" dirty="0" smtClean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 smtClean="0"/>
              <a:t>Summary:</a:t>
            </a:r>
            <a:br>
              <a:rPr lang="en-US" dirty="0" smtClean="0"/>
            </a:br>
            <a:r>
              <a:rPr lang="en-US" dirty="0" smtClean="0"/>
              <a:t>Expanding, Truncating: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 smtClean="0"/>
              <a:t>Expanding (e.g., short </a:t>
            </a:r>
            <a:r>
              <a:rPr lang="en-US" dirty="0" err="1" smtClean="0"/>
              <a:t>int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Unsigned: zeros added</a:t>
            </a:r>
          </a:p>
          <a:p>
            <a:pPr lvl="1"/>
            <a:r>
              <a:rPr lang="en-US" dirty="0" smtClean="0"/>
              <a:t>Signed: sign extension</a:t>
            </a:r>
          </a:p>
          <a:p>
            <a:pPr lvl="1"/>
            <a:r>
              <a:rPr lang="en-US" dirty="0" smtClean="0"/>
              <a:t>Both yield expected result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Truncating (e.g., unsigned to unsigned short)</a:t>
            </a:r>
          </a:p>
          <a:p>
            <a:pPr lvl="1"/>
            <a:r>
              <a:rPr lang="en-US" dirty="0" smtClean="0"/>
              <a:t>Unsigned/signed: bits are truncated</a:t>
            </a:r>
          </a:p>
          <a:p>
            <a:pPr lvl="1"/>
            <a:r>
              <a:rPr lang="en-US" dirty="0" smtClean="0"/>
              <a:t>Result reinterpreted</a:t>
            </a:r>
          </a:p>
          <a:p>
            <a:pPr lvl="1"/>
            <a:r>
              <a:rPr lang="en-US" dirty="0" smtClean="0"/>
              <a:t>Unsigned: mod operation</a:t>
            </a:r>
          </a:p>
          <a:p>
            <a:pPr lvl="1"/>
            <a:r>
              <a:rPr lang="en-US" dirty="0" smtClean="0"/>
              <a:t>Signed: similar to mod</a:t>
            </a:r>
          </a:p>
          <a:p>
            <a:pPr lvl="1"/>
            <a:r>
              <a:rPr lang="en-US" dirty="0" smtClean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 smtClean="0"/>
              <a:t>Addition, negation, multiplication, shifting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 smtClean="0"/>
              <a:t>s</a:t>
            </a:r>
            <a:r>
              <a:rPr lang="en-US" b="0" dirty="0" smtClean="0"/>
              <a:t>		=	 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	=	</a:t>
            </a:r>
            <a:r>
              <a:rPr lang="en-US" b="0" i="1" dirty="0" smtClean="0"/>
              <a:t>u</a:t>
            </a:r>
            <a:r>
              <a:rPr lang="en-US" b="0" dirty="0" smtClean="0"/>
              <a:t> + </a:t>
            </a:r>
            <a:r>
              <a:rPr lang="en-US" b="0" i="1" dirty="0" smtClean="0"/>
              <a:t>v</a:t>
            </a:r>
            <a:r>
              <a:rPr lang="en-US" b="0" dirty="0" smtClean="0"/>
              <a:t>  mod 2</a:t>
            </a:r>
            <a:r>
              <a:rPr lang="en-US" b="0" i="1" baseline="30000" dirty="0" smtClean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 smtClean="0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4-bit integers </a:t>
            </a:r>
            <a:r>
              <a:rPr lang="en-US" i="1" smtClean="0"/>
              <a:t>u</a:t>
            </a:r>
            <a:r>
              <a:rPr lang="en-US" smtClean="0"/>
              <a:t>, </a:t>
            </a:r>
            <a:r>
              <a:rPr lang="en-US" i="1" smtClean="0"/>
              <a:t>v</a:t>
            </a:r>
            <a:endParaRPr lang="en-US" smtClean="0"/>
          </a:p>
          <a:p>
            <a:pPr marL="635000" lvl="1" indent="-228600" eaLnBrk="1" hangingPunct="1">
              <a:defRPr/>
            </a:pPr>
            <a:r>
              <a:rPr lang="en-US" smtClean="0"/>
              <a:t>Compute true sum Add</a:t>
            </a:r>
            <a:r>
              <a:rPr lang="en-US" baseline="-25000" smtClean="0"/>
              <a:t>4</a:t>
            </a:r>
            <a:r>
              <a:rPr lang="en-US" smtClean="0"/>
              <a:t>(</a:t>
            </a:r>
            <a:r>
              <a:rPr lang="en-US" i="1" smtClean="0"/>
              <a:t>u</a:t>
            </a:r>
            <a:r>
              <a:rPr lang="en-US" smtClean="0"/>
              <a:t> , </a:t>
            </a:r>
            <a:r>
              <a:rPr lang="en-US" i="1" smtClean="0"/>
              <a:t>v</a:t>
            </a:r>
            <a:r>
              <a:rPr lang="en-US" smtClean="0"/>
              <a:t>)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Values increase linearly with </a:t>
            </a:r>
            <a:r>
              <a:rPr lang="en-US" i="1" smtClean="0"/>
              <a:t>u</a:t>
            </a:r>
            <a:r>
              <a:rPr lang="en-US" smtClean="0"/>
              <a:t> and </a:t>
            </a:r>
            <a:r>
              <a:rPr lang="en-US" i="1" smtClean="0"/>
              <a:t>v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2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true sum ≥ 2</a:t>
            </a:r>
            <a:r>
              <a:rPr lang="en-US" i="1" baseline="30000" smtClean="0"/>
              <a:t>w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 smtClean="0"/>
              <a:t>TAdd</a:t>
            </a:r>
            <a:r>
              <a:rPr lang="en-US" dirty="0" smtClean="0"/>
              <a:t> and </a:t>
            </a:r>
            <a:r>
              <a:rPr lang="en-US" dirty="0" err="1" smtClean="0"/>
              <a:t>UAdd</a:t>
            </a:r>
            <a:r>
              <a:rPr lang="en-US" dirty="0" smtClean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s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Will give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Functionality</a:t>
            </a:r>
          </a:p>
          <a:p>
            <a:pPr lvl="1" eaLnBrk="1" hangingPunct="1">
              <a:defRPr/>
            </a:pPr>
            <a:r>
              <a:rPr lang="en-US" dirty="0" smtClean="0"/>
              <a:t>True sum requires </a:t>
            </a:r>
            <a:r>
              <a:rPr lang="en-US" b="0" i="1" dirty="0" smtClean="0"/>
              <a:t>w</a:t>
            </a:r>
            <a:r>
              <a:rPr lang="en-US" b="0" dirty="0" smtClean="0"/>
              <a:t>+1</a:t>
            </a:r>
            <a:r>
              <a:rPr lang="en-US" dirty="0" smtClean="0"/>
              <a:t> bits</a:t>
            </a:r>
          </a:p>
          <a:p>
            <a:pPr lvl="1" eaLnBrk="1" hangingPunct="1">
              <a:defRPr/>
            </a:pPr>
            <a:r>
              <a:rPr lang="en-US" dirty="0" smtClean="0"/>
              <a:t>Drop off MSB</a:t>
            </a:r>
          </a:p>
          <a:p>
            <a:pPr lvl="1" eaLnBrk="1" hangingPunct="1">
              <a:defRPr/>
            </a:pPr>
            <a:r>
              <a:rPr lang="en-US" dirty="0" smtClean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</a:t>
            </a:r>
            <a:r>
              <a:rPr lang="en-US" sz="1800" b="0" baseline="30000" dirty="0" smtClean="0">
                <a:latin typeface="Calibri" pitchFamily="34" charset="0"/>
              </a:rPr>
              <a:t>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</a:t>
            </a:r>
            <a:r>
              <a:rPr lang="en-US" sz="1800" b="0" baseline="30000" dirty="0" smtClean="0">
                <a:latin typeface="Calibri" pitchFamily="34" charset="0"/>
              </a:rPr>
              <a:t>1</a:t>
            </a:r>
            <a:r>
              <a:rPr lang="en-US" sz="1800" b="0" dirty="0" smtClean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example, can count in binary</a:t>
            </a:r>
            <a:endParaRPr lang="en-US" dirty="0"/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</a:t>
            </a:r>
            <a:r>
              <a:rPr lang="en-US" dirty="0" smtClean="0"/>
              <a:t>2</a:t>
            </a:r>
            <a:r>
              <a:rPr lang="en-US" baseline="30000" dirty="0" smtClean="0"/>
              <a:t>13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6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Values</a:t>
            </a:r>
          </a:p>
          <a:p>
            <a:pPr lvl="1" eaLnBrk="1" hangingPunct="1">
              <a:defRPr/>
            </a:pPr>
            <a:r>
              <a:rPr lang="en-US" smtClean="0"/>
              <a:t>4-bit two’s comp.</a:t>
            </a:r>
          </a:p>
          <a:p>
            <a:pPr lvl="1" eaLnBrk="1" hangingPunct="1">
              <a:defRPr/>
            </a:pPr>
            <a:r>
              <a:rPr lang="en-US" smtClean="0"/>
              <a:t>Range from -8 to +7</a:t>
            </a:r>
          </a:p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sum </a:t>
            </a:r>
            <a:r>
              <a:rPr lang="en-US" smtClean="0">
                <a:sym typeface="Symbol" pitchFamily="18" charset="2"/>
              </a:rPr>
              <a:t> </a:t>
            </a:r>
            <a:r>
              <a:rPr lang="en-US" smtClean="0"/>
              <a:t>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negative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  <a:p>
            <a:pPr lvl="1" eaLnBrk="1" hangingPunct="1">
              <a:defRPr/>
            </a:pPr>
            <a:r>
              <a:rPr lang="en-US" smtClean="0"/>
              <a:t>If sum &lt; –2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positive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Goal: Computing Product of </a:t>
            </a:r>
            <a:r>
              <a:rPr lang="en-US" b="0" i="1" dirty="0" smtClean="0"/>
              <a:t>w</a:t>
            </a:r>
            <a:r>
              <a:rPr lang="en-US" dirty="0" smtClean="0"/>
              <a:t>-bit numbers </a:t>
            </a:r>
            <a:r>
              <a:rPr lang="en-US" b="0" i="1" dirty="0" smtClean="0"/>
              <a:t>x</a:t>
            </a:r>
            <a:r>
              <a:rPr lang="en-US" dirty="0" smtClean="0"/>
              <a:t>, </a:t>
            </a:r>
            <a:r>
              <a:rPr lang="en-US" b="0" i="1" dirty="0" smtClean="0"/>
              <a:t>y</a:t>
            </a:r>
          </a:p>
          <a:p>
            <a:pPr lvl="1" eaLnBrk="1" hangingPunct="1">
              <a:defRPr/>
            </a:pPr>
            <a:r>
              <a:rPr lang="en-US" dirty="0" smtClean="0"/>
              <a:t>Either signed or unsigned</a:t>
            </a:r>
          </a:p>
          <a:p>
            <a:pPr eaLnBrk="1" hangingPunct="1">
              <a:defRPr/>
            </a:pPr>
            <a:r>
              <a:rPr lang="en-US" dirty="0" smtClean="0"/>
              <a:t>But, exact results can be bigger than </a:t>
            </a:r>
            <a:r>
              <a:rPr lang="en-US" b="0" i="1" dirty="0" err="1" smtClean="0"/>
              <a:t>w</a:t>
            </a:r>
            <a:r>
              <a:rPr lang="en-US" b="0" i="1" dirty="0" smtClean="0"/>
              <a:t> </a:t>
            </a:r>
            <a:r>
              <a:rPr lang="en-US" dirty="0" smtClean="0"/>
              <a:t>bits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Unsigned: up to 2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2">
              <a:defRPr/>
            </a:pPr>
            <a:r>
              <a:rPr lang="en-US" b="0" dirty="0" smtClean="0"/>
              <a:t>Result range: 0 ≤ </a:t>
            </a:r>
            <a:r>
              <a:rPr lang="en-US" b="0" i="1" dirty="0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1)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+1</a:t>
            </a:r>
            <a:r>
              <a:rPr lang="en-US" b="0" dirty="0" smtClean="0"/>
              <a:t> + 1</a:t>
            </a:r>
          </a:p>
          <a:p>
            <a:pPr lvl="1" eaLnBrk="1" hangingPunct="1">
              <a:defRPr/>
            </a:pPr>
            <a:r>
              <a:rPr lang="en-US" dirty="0" smtClean="0"/>
              <a:t>Two’s complement min (negative): Up to 2</a:t>
            </a:r>
            <a:r>
              <a:rPr lang="en-US" i="1" dirty="0" smtClean="0"/>
              <a:t>w</a:t>
            </a:r>
            <a:r>
              <a:rPr lang="en-US" dirty="0" smtClean="0"/>
              <a:t>-1 bits</a:t>
            </a:r>
          </a:p>
          <a:p>
            <a:pPr lvl="2">
              <a:defRPr/>
            </a:pPr>
            <a:r>
              <a:rPr lang="en-US" b="0" dirty="0" smtClean="0"/>
              <a:t>Result range</a:t>
            </a:r>
            <a:r>
              <a:rPr lang="en-US" b="0" i="1" dirty="0" smtClean="0"/>
              <a:t>: </a:t>
            </a:r>
            <a:r>
              <a:rPr lang="en-US" b="0" i="1" dirty="0" err="1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 ≥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)*(2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–1)  =  –2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 </a:t>
            </a:r>
            <a:r>
              <a:rPr lang="en-US" b="0" dirty="0" smtClean="0"/>
              <a:t>+ 2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</a:p>
          <a:p>
            <a:pPr lvl="1">
              <a:defRPr/>
            </a:pPr>
            <a:r>
              <a:rPr lang="en-US" dirty="0" smtClean="0"/>
              <a:t>Two’s complement max (positive): Up to 2</a:t>
            </a:r>
            <a:r>
              <a:rPr lang="en-US" i="1" dirty="0" smtClean="0"/>
              <a:t>w</a:t>
            </a:r>
            <a:r>
              <a:rPr lang="en-US" dirty="0" smtClean="0"/>
              <a:t> bits, but only for (</a:t>
            </a:r>
            <a:r>
              <a:rPr lang="en-US" i="1" dirty="0" smtClean="0"/>
              <a:t>TMin</a:t>
            </a:r>
            <a:r>
              <a:rPr lang="en-US" i="1" baseline="-25000" dirty="0" smtClean="0"/>
              <a:t>w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pPr lvl="2">
              <a:defRPr/>
            </a:pPr>
            <a:r>
              <a:rPr lang="en-US" b="0" dirty="0" smtClean="0"/>
              <a:t>Result range: </a:t>
            </a:r>
            <a:r>
              <a:rPr lang="en-US" b="0" i="1" dirty="0" err="1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</a:t>
            </a:r>
          </a:p>
          <a:p>
            <a:pPr eaLnBrk="1" hangingPunct="1">
              <a:defRPr/>
            </a:pPr>
            <a:r>
              <a:rPr lang="en-US" dirty="0" smtClean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 smtClean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 smtClean="0"/>
              <a:t>is done in software, if needed</a:t>
            </a:r>
          </a:p>
          <a:p>
            <a:pPr lvl="2">
              <a:defRPr/>
            </a:pPr>
            <a:r>
              <a:rPr lang="en-US" dirty="0" smtClean="0"/>
              <a:t>e.g., by “arbitrary precision” arithmetic packages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smtClean="0"/>
              <a:t>UMult</a:t>
            </a:r>
            <a:r>
              <a:rPr lang="en-US" b="0" i="1" baseline="-25000" smtClean="0"/>
              <a:t>w</a:t>
            </a:r>
            <a:r>
              <a:rPr lang="en-US" b="0" smtClean="0"/>
              <a:t>(</a:t>
            </a:r>
            <a:r>
              <a:rPr lang="en-US" b="0" i="1" smtClean="0"/>
              <a:t>u</a:t>
            </a:r>
            <a:r>
              <a:rPr lang="en-US" b="0" smtClean="0"/>
              <a:t> , </a:t>
            </a:r>
            <a:r>
              <a:rPr lang="en-US" b="0" i="1" smtClean="0"/>
              <a:t>v</a:t>
            </a:r>
            <a:r>
              <a:rPr lang="en-US" b="0" smtClean="0"/>
              <a:t>)	=	</a:t>
            </a:r>
            <a:r>
              <a:rPr lang="en-US" b="0" i="1" smtClean="0"/>
              <a:t>u</a:t>
            </a:r>
            <a:r>
              <a:rPr lang="en-US" b="0" smtClean="0"/>
              <a:t>   · </a:t>
            </a:r>
            <a:r>
              <a:rPr lang="en-US" b="0" i="1" smtClean="0"/>
              <a:t>v</a:t>
            </a:r>
            <a:r>
              <a:rPr lang="en-US" b="0" smtClean="0"/>
              <a:t>  mod 2</a:t>
            </a:r>
            <a:r>
              <a:rPr lang="en-US" b="0" i="1" baseline="30000" smtClean="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k</a:t>
            </a:r>
            <a:r>
              <a:rPr lang="en-US" b="1" dirty="0" smtClean="0"/>
              <a:t> </a:t>
            </a:r>
            <a:r>
              <a:rPr lang="en-US" dirty="0" smtClean="0"/>
              <a:t>gives </a:t>
            </a:r>
            <a:r>
              <a:rPr lang="en-US" b="1" dirty="0" smtClean="0">
                <a:latin typeface="Courier New" pitchFamily="49" charset="0"/>
              </a:rPr>
              <a:t>u *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u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8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 smtClean="0"/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Addition:</a:t>
            </a:r>
          </a:p>
          <a:p>
            <a:pPr lvl="1"/>
            <a:r>
              <a:rPr lang="en-US" dirty="0" smtClean="0"/>
              <a:t>Unsigned/signed: Normal addition followed by truncate,</a:t>
            </a:r>
            <a:br>
              <a:rPr lang="en-US" dirty="0" smtClean="0"/>
            </a:br>
            <a:r>
              <a:rPr lang="en-US" dirty="0" smtClean="0"/>
              <a:t>same operation on bit level</a:t>
            </a:r>
          </a:p>
          <a:p>
            <a:pPr lvl="1"/>
            <a:r>
              <a:rPr lang="en-US" dirty="0" smtClean="0"/>
              <a:t>Unsigned: addition mod 2</a:t>
            </a:r>
            <a:r>
              <a:rPr lang="en-US" baseline="30000" dirty="0" smtClean="0"/>
              <a:t>w</a:t>
            </a:r>
          </a:p>
          <a:p>
            <a:pPr lvl="2"/>
            <a:r>
              <a:rPr lang="en-US" dirty="0" smtClean="0"/>
              <a:t>Mathematical addition + possible subtraction of 2</a:t>
            </a:r>
            <a:r>
              <a:rPr lang="en-US" baseline="30000" dirty="0" smtClean="0"/>
              <a:t>w</a:t>
            </a:r>
            <a:endParaRPr lang="en-US" dirty="0" smtClean="0"/>
          </a:p>
          <a:p>
            <a:pPr lvl="1"/>
            <a:r>
              <a:rPr lang="en-US" dirty="0" smtClean="0"/>
              <a:t>Signed: modified addition mod 2</a:t>
            </a:r>
            <a:r>
              <a:rPr lang="en-US" baseline="30000" dirty="0" smtClean="0"/>
              <a:t>w </a:t>
            </a:r>
            <a:r>
              <a:rPr lang="en-US" dirty="0" smtClean="0"/>
              <a:t>(result in proper range)</a:t>
            </a:r>
            <a:endParaRPr lang="en-US" baseline="30000" dirty="0" smtClean="0"/>
          </a:p>
          <a:p>
            <a:pPr lvl="2"/>
            <a:r>
              <a:rPr lang="en-US" dirty="0" smtClean="0"/>
              <a:t>Mathematical addition + possible addition or subtraction of 2</a:t>
            </a:r>
            <a:r>
              <a:rPr lang="en-US" baseline="30000" dirty="0" smtClean="0"/>
              <a:t>w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Multiplication:</a:t>
            </a:r>
          </a:p>
          <a:p>
            <a:pPr lvl="1"/>
            <a:r>
              <a:rPr lang="en-US" dirty="0" smtClean="0"/>
              <a:t>Unsigned/signed: Normal multiplication followed by truncate, same operation on bit level</a:t>
            </a:r>
          </a:p>
          <a:p>
            <a:pPr lvl="1"/>
            <a:r>
              <a:rPr lang="en-US" dirty="0" smtClean="0"/>
              <a:t>Unsigned: multiplication mod 2</a:t>
            </a:r>
            <a:r>
              <a:rPr lang="en-US" baseline="30000" dirty="0" smtClean="0"/>
              <a:t>w</a:t>
            </a:r>
          </a:p>
          <a:p>
            <a:pPr lvl="1"/>
            <a:r>
              <a:rPr lang="en-US" dirty="0" smtClean="0"/>
              <a:t>Signed: modified multiplication mod 2</a:t>
            </a:r>
            <a:r>
              <a:rPr lang="en-US" baseline="30000" dirty="0" smtClean="0"/>
              <a:t>w </a:t>
            </a:r>
            <a:r>
              <a:rPr lang="en-US" dirty="0" smtClean="0"/>
              <a:t>(result in proper range)</a:t>
            </a:r>
            <a:endParaRPr 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Don’t</a:t>
            </a:r>
            <a:r>
              <a:rPr lang="en-US" dirty="0" smtClean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 smtClean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cnt-2;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&gt;=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a[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#define DELTA </a:t>
            </a:r>
            <a:r>
              <a:rPr lang="en-US" sz="1800" b="1" dirty="0" err="1" smtClean="0">
                <a:latin typeface="Courier New" pitchFamily="49" charset="0"/>
              </a:rPr>
              <a:t>sizeof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-DELTA &gt;=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cnt-2;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a[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 += a[i+1];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See Robert </a:t>
            </a:r>
            <a:r>
              <a:rPr lang="en-US" dirty="0" err="1" smtClean="0"/>
              <a:t>Seacord</a:t>
            </a:r>
            <a:r>
              <a:rPr lang="en-US" dirty="0" smtClean="0"/>
              <a:t>, </a:t>
            </a:r>
            <a:r>
              <a:rPr lang="en-US" i="1" dirty="0" smtClean="0"/>
              <a:t>Secure Coding in C and C++</a:t>
            </a:r>
          </a:p>
          <a:p>
            <a:pPr lvl="1">
              <a:defRPr/>
            </a:pPr>
            <a:r>
              <a:rPr lang="en-US" dirty="0" smtClean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 smtClean="0"/>
              <a:t>0 – 1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err="1" smtClean="0">
                <a:sym typeface="Wingdings"/>
              </a:rPr>
              <a:t>UMax</a:t>
            </a:r>
            <a:endParaRPr lang="en-US" i="1" dirty="0" smtClean="0">
              <a:sym typeface="Wingdings"/>
            </a:endParaRPr>
          </a:p>
          <a:p>
            <a:pPr>
              <a:defRPr/>
            </a:pPr>
            <a:r>
              <a:rPr lang="en-US" dirty="0" smtClean="0"/>
              <a:t>Even better</a:t>
            </a:r>
            <a:endParaRPr lang="en-US" dirty="0"/>
          </a:p>
          <a:p>
            <a:pPr lvl="2">
              <a:buNone/>
              <a:defRPr/>
            </a:pP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1800" dirty="0" smtClean="0"/>
              <a:t>Data type </a:t>
            </a:r>
            <a:r>
              <a:rPr lang="en-US" sz="1800" b="1" dirty="0" err="1" smtClean="0">
                <a:latin typeface="Courier New"/>
                <a:cs typeface="Courier New"/>
              </a:rPr>
              <a:t>size_t</a:t>
            </a:r>
            <a:r>
              <a:rPr lang="en-US" sz="1800" dirty="0" smtClean="0"/>
              <a:t> defined as unsigned value with length = word size</a:t>
            </a:r>
          </a:p>
          <a:p>
            <a:pPr lvl="1">
              <a:defRPr/>
            </a:pPr>
            <a:r>
              <a:rPr lang="en-US" sz="1800" dirty="0" smtClean="0"/>
              <a:t>Code will work even if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cnt</a:t>
            </a:r>
            <a:r>
              <a:rPr lang="en-US" sz="1800" dirty="0" smtClean="0"/>
              <a:t> = </a:t>
            </a:r>
            <a:r>
              <a:rPr lang="en-US" sz="1800" i="1" dirty="0" err="1" smtClean="0"/>
              <a:t>UMax</a:t>
            </a:r>
            <a:endParaRPr lang="en-US" sz="1800" i="1" dirty="0" smtClean="0"/>
          </a:p>
          <a:p>
            <a:pPr lvl="1">
              <a:defRPr/>
            </a:pPr>
            <a:r>
              <a:rPr lang="en-US" sz="1800" dirty="0" smtClean="0"/>
              <a:t>What if </a:t>
            </a:r>
            <a:r>
              <a:rPr lang="en-US" sz="1800" b="1" dirty="0" err="1" smtClean="0">
                <a:latin typeface="Courier New"/>
                <a:cs typeface="Courier New"/>
              </a:rPr>
              <a:t>cnt</a:t>
            </a:r>
            <a:r>
              <a:rPr lang="en-US" sz="1800" dirty="0" smtClean="0"/>
              <a:t> is signed and &lt; 0?</a:t>
            </a:r>
            <a:endParaRPr lang="en-US" sz="1800" dirty="0"/>
          </a:p>
          <a:p>
            <a:pPr lvl="2">
              <a:buNone/>
              <a:defRPr/>
            </a:pPr>
            <a:endParaRPr lang="en-US" sz="1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</a:t>
            </a:r>
            <a:r>
              <a:rPr lang="en-US" dirty="0" smtClean="0"/>
              <a:t>255</a:t>
            </a:r>
            <a:r>
              <a:rPr lang="en-US" baseline="-6000" dirty="0" smtClean="0"/>
              <a:t>10</a:t>
            </a:r>
            <a:endParaRPr lang="en-US" dirty="0" smtClean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</a:t>
            </a:r>
            <a:r>
              <a:rPr lang="en-US" dirty="0" smtClean="0"/>
              <a:t>as</a:t>
            </a:r>
          </a:p>
          <a:p>
            <a:pPr marL="1295400" lvl="3"/>
            <a:r>
              <a:rPr lang="en-US" dirty="0" smtClean="0"/>
              <a:t>0xFA1D37B</a:t>
            </a:r>
          </a:p>
          <a:p>
            <a:pPr marL="1295400" lvl="3"/>
            <a:r>
              <a:rPr lang="en-US" dirty="0" smtClean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Do</a:t>
            </a:r>
            <a:r>
              <a:rPr lang="en-US" dirty="0" smtClean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 smtClean="0"/>
              <a:t>Multiprecision</a:t>
            </a:r>
            <a:r>
              <a:rPr lang="en-US" dirty="0" smtClean="0"/>
              <a:t> arithmetic</a:t>
            </a:r>
          </a:p>
          <a:p>
            <a:pPr eaLnBrk="1" hangingPunct="1">
              <a:defRPr/>
            </a:pPr>
            <a:r>
              <a:rPr lang="en-US" i="1" dirty="0" smtClean="0"/>
              <a:t>Do</a:t>
            </a:r>
            <a:r>
              <a:rPr lang="en-US" dirty="0" smtClean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 smtClean="0"/>
              <a:t>Logical right shift, no sign extension</a:t>
            </a:r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/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</a:t>
            </a:r>
            <a:r>
              <a:rPr lang="en-US" dirty="0" smtClean="0"/>
              <a:t> refer </a:t>
            </a:r>
            <a:r>
              <a:rPr lang="en-US" dirty="0"/>
              <a:t>to</a:t>
            </a:r>
            <a:r>
              <a:rPr lang="en-US" dirty="0" smtClean="0"/>
              <a:t> data by address</a:t>
            </a:r>
          </a:p>
          <a:p>
            <a:pPr marL="552450" lvl="1" eaLnBrk="1" hangingPunct="1"/>
            <a:r>
              <a:rPr lang="en-US" dirty="0" smtClean="0"/>
              <a:t>Conceptually, envision it as a very </a:t>
            </a:r>
            <a:r>
              <a:rPr lang="en-US" dirty="0"/>
              <a:t>large array of </a:t>
            </a:r>
            <a:r>
              <a:rPr lang="en-US" dirty="0" smtClean="0"/>
              <a:t>bytes</a:t>
            </a:r>
          </a:p>
          <a:p>
            <a:pPr marL="952500" lvl="2"/>
            <a:r>
              <a:rPr lang="en-US" dirty="0" smtClean="0"/>
              <a:t>In reality, it’s not, but can think of it that way</a:t>
            </a:r>
          </a:p>
          <a:p>
            <a:pPr marL="552450" lvl="1" eaLnBrk="1" hangingPunct="1"/>
            <a:r>
              <a:rPr lang="en-US" dirty="0" smtClean="0"/>
              <a:t>An address is like an index into that array</a:t>
            </a:r>
          </a:p>
          <a:p>
            <a:pPr marL="952500" lvl="2"/>
            <a:r>
              <a:rPr lang="en-US" dirty="0" smtClean="0"/>
              <a:t>and, a pointer variable stores an address</a:t>
            </a:r>
          </a:p>
          <a:p>
            <a:pPr marL="952500" lvl="2"/>
            <a:endParaRPr lang="en-US" dirty="0" smtClean="0"/>
          </a:p>
          <a:p>
            <a:pPr marL="152400"/>
            <a:r>
              <a:rPr lang="en-US" dirty="0" smtClean="0"/>
              <a:t>Note: system </a:t>
            </a:r>
            <a:r>
              <a:rPr lang="en-US" dirty="0"/>
              <a:t>provides</a:t>
            </a:r>
            <a:r>
              <a:rPr lang="en-US" dirty="0" smtClean="0"/>
              <a:t> private address spaces to each “</a:t>
            </a:r>
            <a:r>
              <a:rPr lang="en-US" dirty="0"/>
              <a:t>process”</a:t>
            </a:r>
            <a:endParaRPr lang="en-US" dirty="0" smtClean="0"/>
          </a:p>
          <a:p>
            <a:pPr marL="438150" lvl="1"/>
            <a:r>
              <a:rPr lang="en-US" dirty="0" smtClean="0"/>
              <a:t>Think of a process as a program </a:t>
            </a:r>
            <a:r>
              <a:rPr lang="en-US" dirty="0"/>
              <a:t>being executed</a:t>
            </a:r>
            <a:endParaRPr lang="en-US" dirty="0" smtClean="0"/>
          </a:p>
          <a:p>
            <a:pPr marL="438150" lvl="1"/>
            <a:r>
              <a:rPr lang="en-US" dirty="0" smtClean="0"/>
              <a:t>So, a program </a:t>
            </a:r>
            <a:r>
              <a:rPr lang="en-US" dirty="0"/>
              <a:t>can clobber its own data, but not that of </a:t>
            </a:r>
            <a:r>
              <a:rPr lang="en-US" dirty="0" smtClean="0"/>
              <a:t>others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given computer has a “</a:t>
            </a:r>
            <a:r>
              <a:rPr lang="en-US" dirty="0"/>
              <a:t>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  <a:endParaRPr lang="en-US" dirty="0" smtClean="0"/>
          </a:p>
          <a:p>
            <a:pPr marL="838200" lvl="2" eaLnBrk="1" hangingPunct="1"/>
            <a:r>
              <a:rPr lang="en-US" dirty="0" smtClean="0"/>
              <a:t>and of addresses</a:t>
            </a:r>
          </a:p>
          <a:p>
            <a:pPr marL="552450" lvl="1" eaLnBrk="1" hangingPunct="1"/>
            <a:endParaRPr lang="en-US" dirty="0" smtClean="0"/>
          </a:p>
          <a:p>
            <a:pPr marL="552450" lvl="1" eaLnBrk="1" hangingPunct="1"/>
            <a:r>
              <a:rPr lang="en-US" dirty="0" smtClean="0"/>
              <a:t>Until recently, most </a:t>
            </a:r>
            <a:r>
              <a:rPr lang="en-US" dirty="0"/>
              <a:t>machines </a:t>
            </a:r>
            <a:r>
              <a:rPr lang="en-US" dirty="0" smtClean="0"/>
              <a:t>used </a:t>
            </a:r>
            <a:r>
              <a:rPr lang="en-US" dirty="0"/>
              <a:t>32 bits (4 bytes)</a:t>
            </a:r>
            <a:r>
              <a:rPr lang="en-US" dirty="0" smtClean="0"/>
              <a:t> as word size</a:t>
            </a:r>
          </a:p>
          <a:p>
            <a:pPr marL="838200" lvl="2" eaLnBrk="1" hangingPunct="1"/>
            <a:r>
              <a:rPr lang="en-US" dirty="0"/>
              <a:t>Limits addresses to </a:t>
            </a:r>
            <a:r>
              <a:rPr lang="en-US" dirty="0" smtClean="0"/>
              <a:t>4GB (2</a:t>
            </a:r>
            <a:r>
              <a:rPr lang="en-US" baseline="30000" dirty="0" smtClean="0"/>
              <a:t>32</a:t>
            </a:r>
            <a:r>
              <a:rPr lang="en-US" dirty="0" smtClean="0"/>
              <a:t> bytes)</a:t>
            </a:r>
          </a:p>
          <a:p>
            <a:pPr marL="438150" lvl="1"/>
            <a:endParaRPr lang="en-US" dirty="0" smtClean="0"/>
          </a:p>
          <a:p>
            <a:pPr marL="438150" lvl="1"/>
            <a:r>
              <a:rPr lang="en-US" dirty="0" smtClean="0"/>
              <a:t>Increasingly, machines have 64-bit word size</a:t>
            </a:r>
          </a:p>
          <a:p>
            <a:pPr marL="838200" lvl="2" eaLnBrk="1" hangingPunct="1"/>
            <a:r>
              <a:rPr lang="en-US" dirty="0" smtClean="0"/>
              <a:t>Potentially, could have 18 EB (</a:t>
            </a:r>
            <a:r>
              <a:rPr lang="en-US" dirty="0" err="1" smtClean="0"/>
              <a:t>exabytes</a:t>
            </a:r>
            <a:r>
              <a:rPr lang="en-US" dirty="0" smtClean="0"/>
              <a:t>) of addressable memory</a:t>
            </a:r>
          </a:p>
          <a:p>
            <a:pPr marL="838200" lvl="2" eaLnBrk="1" hangingPunct="1"/>
            <a:r>
              <a:rPr lang="en-US" dirty="0" smtClean="0"/>
              <a:t>That’s 18.4 </a:t>
            </a:r>
            <a:r>
              <a:rPr lang="en-US" smtClean="0"/>
              <a:t>X 10</a:t>
            </a:r>
            <a:r>
              <a:rPr lang="en-US" baseline="30000" smtClean="0"/>
              <a:t>18</a:t>
            </a:r>
            <a:endParaRPr lang="en-US" baseline="30000" dirty="0" smtClean="0"/>
          </a:p>
          <a:p>
            <a:pPr marL="552450" lvl="1" eaLnBrk="1" hangingPunct="1"/>
            <a:endParaRPr lang="en-US" dirty="0" smtClean="0"/>
          </a:p>
          <a:p>
            <a:pPr marL="552450" lvl="1" eaLnBrk="1" hangingPunct="1"/>
            <a:r>
              <a:rPr lang="en-US" dirty="0" smtClean="0"/>
              <a:t>Machines still support </a:t>
            </a:r>
            <a:r>
              <a:rPr lang="en-US" dirty="0"/>
              <a:t>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Example Data </a:t>
            </a:r>
            <a:r>
              <a:rPr lang="en-US" dirty="0"/>
              <a:t>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3203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So, how are the bytes </a:t>
            </a:r>
            <a:r>
              <a:rPr lang="en-US" dirty="0"/>
              <a:t>within a multi-byte word</a:t>
            </a:r>
            <a:r>
              <a:rPr lang="en-US" dirty="0" smtClean="0"/>
              <a:t> ordered </a:t>
            </a:r>
            <a:r>
              <a:rPr lang="en-US" dirty="0"/>
              <a:t>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</a:t>
            </a:r>
            <a:r>
              <a:rPr lang="en-US" dirty="0" err="1"/>
              <a:t>Endian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</a:t>
            </a:r>
            <a:r>
              <a:rPr lang="en-US" dirty="0" smtClean="0"/>
              <a:t>x86, ARM processors running Android, </a:t>
            </a:r>
            <a:r>
              <a:rPr lang="en-US" dirty="0" err="1" smtClean="0"/>
              <a:t>iOS</a:t>
            </a:r>
            <a:r>
              <a:rPr lang="en-US" dirty="0" smtClean="0"/>
              <a:t>, and Windows</a:t>
            </a:r>
            <a:endParaRPr lang="en-US" dirty="0"/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en-US" dirty="0"/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</a:t>
            </a:r>
            <a:r>
              <a:rPr lang="en-US" dirty="0" smtClean="0"/>
              <a:t> value of 0x01234567</a:t>
            </a:r>
            <a:endParaRPr lang="en-US" dirty="0"/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</a:t>
            </a:r>
            <a:r>
              <a:rPr lang="en-US" dirty="0" smtClean="0"/>
              <a:t> allows treatment as a byte </a:t>
            </a:r>
            <a:r>
              <a:rPr lang="en-US" dirty="0"/>
              <a:t>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(”%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Example Data </a:t>
            </a:r>
            <a:r>
              <a:rPr lang="en-US" dirty="0"/>
              <a:t>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88834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Linux x86-64)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</a:t>
            </a:r>
            <a:r>
              <a:rPr lang="en-US" sz="2000" b="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38800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</a:t>
            </a:r>
            <a:r>
              <a:rPr lang="en-US" b="0" dirty="0" smtClean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objects</a:t>
            </a:r>
          </a:p>
          <a:p>
            <a:pPr eaLnBrk="1" hangingPunct="1"/>
            <a:endParaRPr lang="en-US" b="0" dirty="0" smtClean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b="0" dirty="0" smtClean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</a:t>
            </a:r>
            <a:r>
              <a:rPr 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18213</a:t>
            </a: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</a:t>
            </a:r>
            <a:r>
              <a:rPr lang="en-US" sz="2000" dirty="0" smtClean="0">
                <a:latin typeface="Courier New"/>
                <a:cs typeface="Courier New"/>
              </a:rPr>
              <a:t>y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</a:t>
            </a:r>
            <a:r>
              <a:rPr lang="en-US" sz="2000" dirty="0" smtClean="0">
                <a:latin typeface="Courier New"/>
                <a:cs typeface="Courier New"/>
              </a:rPr>
              <a:t>0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smtClean="0">
                <a:latin typeface="Courier New"/>
                <a:cs typeface="Courier New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ux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Application of Boolean Algebra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Applied to Digital Systems by Claude Shannon</a:t>
            </a:r>
          </a:p>
          <a:p>
            <a:pPr marL="552450" lvl="1" eaLnBrk="1" hangingPunct="1"/>
            <a:r>
              <a:rPr lang="en-US"/>
              <a:t>1937 MIT Master’s Thesis</a:t>
            </a:r>
          </a:p>
          <a:p>
            <a:pPr marL="552450" lvl="1" eaLnBrk="1" hangingPunct="1"/>
            <a:r>
              <a:rPr lang="en-US"/>
              <a:t>Reason about networks of relay switches</a:t>
            </a:r>
          </a:p>
          <a:p>
            <a:pPr marL="838200" lvl="2" eaLnBrk="1" hangingPunct="1"/>
            <a:r>
              <a:rPr lang="en-US"/>
              <a:t>Encode closed switch as 1, open switch as 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4940300" y="3530600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Connection when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Binary Number Property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 = 0:</a:t>
            </a:r>
          </a:p>
          <a:p>
            <a:pPr lvl="1">
              <a:defRPr/>
            </a:pPr>
            <a:r>
              <a:rPr lang="en-US" dirty="0" smtClean="0"/>
              <a:t>1 = 2</a:t>
            </a:r>
            <a:r>
              <a:rPr lang="en-US" baseline="30000" dirty="0" smtClean="0"/>
              <a:t>0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Assume true for w-1:</a:t>
            </a:r>
          </a:p>
          <a:p>
            <a:pPr lvl="1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 smtClean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99459"/>
              </p:ext>
            </p:extLst>
          </p:nvPr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4" imgW="2349500" imgH="1028700" progId="Equation.3">
                  <p:embed/>
                </p:oleObj>
              </mc:Choice>
              <mc:Fallback>
                <p:oleObj name="Equation" r:id="rId4" imgW="23495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9010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Claim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 pitchFamily="34" charset="0"/>
              </a:rPr>
              <a:t>1 + 1 + 2 + 4 + 8 + … + 2</a:t>
            </a:r>
            <a:r>
              <a:rPr lang="en-US" b="0" i="1" baseline="30000" dirty="0" smtClean="0">
                <a:latin typeface="Calibri" pitchFamily="34" charset="0"/>
              </a:rPr>
              <a:t>w</a:t>
            </a:r>
            <a:r>
              <a:rPr lang="en-US" b="0" baseline="30000" dirty="0" smtClean="0">
                <a:latin typeface="Calibri" pitchFamily="34" charset="0"/>
              </a:rPr>
              <a:t>-1  </a:t>
            </a:r>
            <a:r>
              <a:rPr lang="en-US" b="0" dirty="0" smtClean="0">
                <a:latin typeface="Calibri" pitchFamily="34" charset="0"/>
              </a:rPr>
              <a:t>= 2</a:t>
            </a:r>
            <a:r>
              <a:rPr lang="en-US" b="0" i="1" baseline="30000" dirty="0" smtClean="0">
                <a:latin typeface="Calibri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19200" y="4724400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8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4759038"/>
            <a:ext cx="8307387" cy="1644650"/>
          </a:xfrm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 smtClean="0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9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497388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getstuff()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char mybuf[MSIZE];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copy_from_kernel(mybuf,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printf(“%s\n”, mybuf);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6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/</a:t>
            </a:r>
            <a:r>
              <a:rPr lang="en-US" sz="1600" dirty="0">
                <a:latin typeface="Courier New" pitchFamily="49" charset="0"/>
              </a:rPr>
              <a:t>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-MSIZE);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28409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/>
              <a:t>Bit-level manipulations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Mathematical Properties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en-US" dirty="0" smtClean="0"/>
              <a:t>Modular Addition Forms an </a:t>
            </a:r>
            <a:r>
              <a:rPr lang="en-US" i="1" dirty="0" err="1" smtClean="0"/>
              <a:t>Abelian</a:t>
            </a:r>
            <a:r>
              <a:rPr lang="en-US" i="1" dirty="0" smtClean="0"/>
              <a:t> Group</a:t>
            </a:r>
            <a:endParaRPr lang="en-US" dirty="0" smtClean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Closed</a:t>
            </a:r>
            <a:r>
              <a:rPr lang="en-US" dirty="0" smtClean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smtClean="0"/>
              <a:t>0  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 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 2</a:t>
            </a:r>
            <a:r>
              <a:rPr lang="en-US" i="1" baseline="30000" dirty="0" smtClean="0"/>
              <a:t>w</a:t>
            </a:r>
            <a:r>
              <a:rPr lang="en-US" dirty="0" smtClean="0"/>
              <a:t> –1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 , 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0)  =  </a:t>
            </a:r>
            <a:r>
              <a:rPr lang="en-US" i="1" dirty="0" smtClean="0"/>
              <a:t>u</a:t>
            </a:r>
            <a:endParaRPr lang="en-US" dirty="0" smtClean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dirty="0" smtClean="0"/>
              <a:t>Every element has additive </a:t>
            </a:r>
            <a:r>
              <a:rPr lang="en-US" b="1" dirty="0" smtClean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dirty="0" smtClean="0"/>
              <a:t>Let 	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  = 2</a:t>
            </a:r>
            <a:r>
              <a:rPr lang="en-US" i="1" baseline="30000" dirty="0" smtClean="0"/>
              <a:t>w</a:t>
            </a:r>
            <a:r>
              <a:rPr lang="en-US" dirty="0" smtClean="0"/>
              <a:t> – </a:t>
            </a:r>
            <a:r>
              <a:rPr lang="en-US" i="1" dirty="0" smtClean="0"/>
              <a:t>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))  =  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Mathematical Properties of TAdd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33480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Isomorphic Group to </a:t>
            </a:r>
            <a:r>
              <a:rPr lang="en-US" dirty="0" err="1" smtClean="0"/>
              <a:t>unsigneds</a:t>
            </a:r>
            <a:r>
              <a:rPr lang="en-US" dirty="0" smtClean="0"/>
              <a:t> with </a:t>
            </a:r>
            <a:r>
              <a:rPr lang="en-US" dirty="0" err="1" smtClean="0"/>
              <a:t>UAdd</a:t>
            </a:r>
            <a:endParaRPr lang="en-US" dirty="0" smtClean="0"/>
          </a:p>
          <a:p>
            <a:pPr lvl="1" eaLnBrk="1" hangingPunct="1">
              <a:defRPr/>
            </a:pPr>
            <a:r>
              <a:rPr lang="en-US" b="0" dirty="0" err="1" smtClean="0"/>
              <a:t>TAdd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 =  U2T(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(T2U(</a:t>
            </a:r>
            <a:r>
              <a:rPr lang="en-US" b="0" i="1" dirty="0" smtClean="0"/>
              <a:t>u</a:t>
            </a:r>
            <a:r>
              <a:rPr lang="en-US" b="0" dirty="0" smtClean="0"/>
              <a:t> ), T2U(</a:t>
            </a:r>
            <a:r>
              <a:rPr lang="en-US" b="0" i="1" dirty="0" smtClean="0"/>
              <a:t>v</a:t>
            </a:r>
            <a:r>
              <a:rPr lang="en-US" b="0" dirty="0" smtClean="0"/>
              <a:t>)))</a:t>
            </a:r>
          </a:p>
          <a:p>
            <a:pPr lvl="2" eaLnBrk="1" hangingPunct="1">
              <a:defRPr/>
            </a:pPr>
            <a:r>
              <a:rPr lang="en-US" dirty="0" smtClean="0"/>
              <a:t>Since both have identical bit patterns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Two’s Complement Under </a:t>
            </a:r>
            <a:r>
              <a:rPr lang="en-US" dirty="0" err="1" smtClean="0"/>
              <a:t>TAdd</a:t>
            </a:r>
            <a:r>
              <a:rPr lang="en-US" dirty="0" smtClean="0"/>
              <a:t> Forms a Group</a:t>
            </a:r>
          </a:p>
          <a:p>
            <a:pPr lvl="1" eaLnBrk="1" hangingPunct="1">
              <a:defRPr/>
            </a:pPr>
            <a:r>
              <a:rPr lang="en-US" dirty="0" smtClean="0"/>
              <a:t>Closed, Commutative, Associative, 0 is additive identity</a:t>
            </a:r>
          </a:p>
          <a:p>
            <a:pPr lvl="1" eaLnBrk="1" hangingPunct="1">
              <a:defRPr/>
            </a:pPr>
            <a:r>
              <a:rPr lang="en-US" dirty="0" smtClean="0"/>
              <a:t>Every element has additive inverse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4" name="Equation" r:id="rId4" imgW="3606800" imgH="622300" progId="Equation.3">
                  <p:embed/>
                </p:oleObj>
              </mc:Choice>
              <mc:Fallback>
                <p:oleObj name="Equation" r:id="rId4" imgW="36068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Functionality</a:t>
            </a:r>
          </a:p>
          <a:p>
            <a:pPr lvl="1" eaLnBrk="1" hangingPunct="1">
              <a:defRPr/>
            </a:pPr>
            <a:r>
              <a:rPr lang="en-US" dirty="0" smtClean="0"/>
              <a:t>True sum requires </a:t>
            </a:r>
            <a:r>
              <a:rPr lang="en-US" b="0" i="1" dirty="0" smtClean="0"/>
              <a:t>w</a:t>
            </a:r>
            <a:r>
              <a:rPr lang="en-US" b="0" dirty="0" smtClean="0"/>
              <a:t>+1</a:t>
            </a:r>
            <a:r>
              <a:rPr lang="en-US" dirty="0" smtClean="0"/>
              <a:t> bits</a:t>
            </a:r>
          </a:p>
          <a:p>
            <a:pPr lvl="1" eaLnBrk="1" hangingPunct="1">
              <a:defRPr/>
            </a:pPr>
            <a:r>
              <a:rPr lang="en-US" dirty="0" smtClean="0"/>
              <a:t>Drop off MSB</a:t>
            </a:r>
          </a:p>
          <a:p>
            <a:pPr lvl="1" eaLnBrk="1" hangingPunct="1">
              <a:defRPr/>
            </a:pPr>
            <a:r>
              <a:rPr lang="en-US" dirty="0" smtClean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smtClean="0">
                  <a:latin typeface="Calibri" pitchFamily="34" charset="0"/>
                </a:rPr>
                <a:t>Negative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smtClean="0">
                  <a:latin typeface="Calibri" pitchFamily="34" charset="0"/>
                </a:rPr>
                <a:t>Positive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203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Observation: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Complete Proof?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2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3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x = 0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3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 smtClean="0"/>
              <a:t>SUN XDR library</a:t>
            </a:r>
          </a:p>
          <a:p>
            <a:pPr lvl="1"/>
            <a:r>
              <a:rPr lang="en-US" dirty="0" smtClean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81000" y="2362200"/>
            <a:ext cx="8452634" cy="33598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32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1600" dirty="0" err="1">
                  <a:latin typeface="Calibri" pitchFamily="34" charset="0"/>
                </a:rPr>
                <a:t>malloc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ele_cnt</a:t>
              </a:r>
              <a:r>
                <a:rPr lang="en-US" sz="1600" dirty="0">
                  <a:latin typeface="Calibri" pitchFamily="34" charset="0"/>
                </a:rPr>
                <a:t> * </a:t>
              </a:r>
              <a:r>
                <a:rPr lang="en-US" sz="1600" dirty="0" err="1">
                  <a:latin typeface="Calibri" pitchFamily="34" charset="0"/>
                </a:rPr>
                <a:t>ele_size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XDR Code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81000" y="1400175"/>
            <a:ext cx="8531225" cy="4772025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copy_elements(void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/*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Allocate buffer 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objects, each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bytes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and copy from locations designated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*result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malloc(ele_cnt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/* Copy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memcpy(next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ele_src[i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next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6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XDR Vulnerability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if: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ele_cnt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	= 2</a:t>
            </a:r>
            <a:r>
              <a:rPr lang="en-US" baseline="30000" dirty="0" smtClean="0"/>
              <a:t>20</a:t>
            </a:r>
            <a:r>
              <a:rPr lang="en-US" dirty="0" smtClean="0"/>
              <a:t> + 1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ele_size</a:t>
            </a:r>
            <a:r>
              <a:rPr lang="en-US" dirty="0" smtClean="0"/>
              <a:t> 	= 4096 		= 2</a:t>
            </a:r>
            <a:r>
              <a:rPr lang="en-US" baseline="30000" dirty="0" smtClean="0"/>
              <a:t>12</a:t>
            </a:r>
          </a:p>
          <a:p>
            <a:pPr lvl="1" eaLnBrk="1" hangingPunct="1">
              <a:defRPr/>
            </a:pPr>
            <a:r>
              <a:rPr lang="en-US" dirty="0" smtClean="0"/>
              <a:t>Allocation	= ??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How can I make this function secure?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malloc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ele_cnt</a:t>
            </a:r>
            <a:r>
              <a:rPr lang="en-US" sz="2400" dirty="0">
                <a:latin typeface="Calibri" pitchFamily="34" charset="0"/>
              </a:rPr>
              <a:t> * </a:t>
            </a:r>
            <a:r>
              <a:rPr lang="en-US" sz="2400" dirty="0" err="1">
                <a:latin typeface="Calibri" pitchFamily="34" charset="0"/>
              </a:rPr>
              <a:t>ele_size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6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,2),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salq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 smtClean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8956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mul12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logical shift for unsigned</a:t>
            </a:r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smtClean="0"/>
              <a:t>Logical shift written as </a:t>
            </a:r>
            <a:r>
              <a:rPr lang="en-US" dirty="0" smtClean="0">
                <a:latin typeface="Courier New" pitchFamily="49" charset="0"/>
              </a:rPr>
              <a:t>&gt;&gt;&gt;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477328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udiv8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^B = 1 when either A=1 or B=1, but not both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x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Rounds wrong direction when </a:t>
            </a:r>
            <a:r>
              <a:rPr lang="en-US" b="1" dirty="0" smtClean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3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Want  </a:t>
            </a:r>
            <a:r>
              <a:rPr lang="en-US" b="1" dirty="0" smtClean="0">
                <a:sym typeface="Symbol" pitchFamily="18" charset="2"/>
              </a:rPr>
              <a:t>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   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Compute as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(x+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</a:t>
            </a:r>
            <a:r>
              <a:rPr lang="en-US" b="1" dirty="0" smtClean="0">
                <a:latin typeface="Courier New" pitchFamily="49" charset="0"/>
              </a:rPr>
              <a:t>-1)/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In C: </a:t>
            </a:r>
            <a:r>
              <a:rPr lang="en-US" b="1" dirty="0" smtClean="0">
                <a:latin typeface="Courier New" pitchFamily="49" charset="0"/>
              </a:rPr>
              <a:t>(x + (1&lt;&lt;k)-1) &gt;&gt; k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 smtClean="0">
                <a:effectLst/>
              </a:rPr>
              <a:t>Case 1: No rounding</a:t>
            </a:r>
            <a:endParaRPr lang="en-US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testq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arithmetic shift for </a:t>
            </a:r>
            <a:r>
              <a:rPr lang="en-US" dirty="0" err="1" smtClean="0"/>
              <a:t>int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err="1" smtClean="0"/>
              <a:t>Arith</a:t>
            </a:r>
            <a:r>
              <a:rPr lang="en-US" dirty="0" smtClean="0"/>
              <a:t>. shift written as </a:t>
            </a:r>
            <a:r>
              <a:rPr lang="en-US" dirty="0" smtClean="0">
                <a:latin typeface="Courier New" pitchFamily="49" charset="0"/>
              </a:rPr>
              <a:t>&gt;&gt;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idiv8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ints</a:t>
            </a:r>
            <a:r>
              <a:rPr lang="en-US" dirty="0" smtClean="0"/>
              <a:t>, 2’s complement </a:t>
            </a:r>
            <a:r>
              <a:rPr lang="en-US" dirty="0" err="1" smtClean="0"/>
              <a:t>ints</a:t>
            </a:r>
            <a:r>
              <a:rPr lang="en-US" dirty="0" smtClean="0"/>
              <a:t> are isomorphic rings: isomorphism = casting</a:t>
            </a:r>
          </a:p>
          <a:p>
            <a:endParaRPr lang="en-US" dirty="0" smtClean="0"/>
          </a:p>
          <a:p>
            <a:r>
              <a:rPr lang="en-US" dirty="0" smtClean="0"/>
              <a:t>Left shift</a:t>
            </a:r>
          </a:p>
          <a:p>
            <a:pPr lvl="1"/>
            <a:r>
              <a:rPr lang="en-US" dirty="0" smtClean="0"/>
              <a:t>Unsigned/signed: multiplication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Always logical shift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Right shift</a:t>
            </a:r>
          </a:p>
          <a:p>
            <a:pPr lvl="1"/>
            <a:r>
              <a:rPr lang="en-US" dirty="0" smtClean="0"/>
              <a:t>Unsigned: logical shift, div (division + round to zero)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Signed: arithmetic shift</a:t>
            </a:r>
          </a:p>
          <a:p>
            <a:pPr lvl="2"/>
            <a:r>
              <a:rPr lang="en-US" dirty="0" smtClean="0"/>
              <a:t>Positive numbers: div (division + round to zero) by 2</a:t>
            </a:r>
            <a:r>
              <a:rPr lang="en-US" baseline="30000" dirty="0" smtClean="0"/>
              <a:t>k</a:t>
            </a:r>
          </a:p>
          <a:p>
            <a:pPr lvl="2"/>
            <a:r>
              <a:rPr lang="en-US" dirty="0" smtClean="0"/>
              <a:t>Negative numbers: div (division + round away from zero) by 2</a:t>
            </a:r>
            <a:r>
              <a:rPr lang="en-US" baseline="30000" dirty="0" smtClean="0"/>
              <a:t>k</a:t>
            </a:r>
            <a:br>
              <a:rPr lang="en-US" baseline="30000" dirty="0" smtClean="0"/>
            </a:br>
            <a:r>
              <a:rPr lang="en-US" dirty="0" smtClean="0"/>
              <a:t>Use biasing to 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87375"/>
            <a:ext cx="839311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Properties of Unsigned Arithmetic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Unsigned Multiplication with Addition Forms Commutative Ring</a:t>
            </a:r>
          </a:p>
          <a:p>
            <a:pPr lvl="1" eaLnBrk="1" hangingPunct="1">
              <a:defRPr/>
            </a:pPr>
            <a:r>
              <a:rPr lang="en-US" dirty="0" smtClean="0"/>
              <a:t>Addition is commutative group</a:t>
            </a:r>
          </a:p>
          <a:p>
            <a:pPr lvl="1" eaLnBrk="1" hangingPunct="1">
              <a:defRPr/>
            </a:pPr>
            <a:r>
              <a:rPr lang="en-US" dirty="0" smtClean="0"/>
              <a:t>Closed under multiplication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smtClean="0"/>
              <a:t>0  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 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 2</a:t>
            </a:r>
            <a:r>
              <a:rPr lang="en-US" i="1" baseline="30000" dirty="0" smtClean="0"/>
              <a:t>w</a:t>
            </a:r>
            <a:r>
              <a:rPr lang="en-US" dirty="0" smtClean="0"/>
              <a:t> –1</a:t>
            </a:r>
          </a:p>
          <a:p>
            <a:pPr lvl="1" eaLnBrk="1" hangingPunct="1">
              <a:defRPr/>
            </a:pPr>
            <a:r>
              <a:rPr lang="en-US" dirty="0" smtClean="0"/>
              <a:t>Multiplication Commutative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=  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 , 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Multiplication is Associative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1 is multiplicative identity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1)  =  </a:t>
            </a:r>
            <a:r>
              <a:rPr lang="en-US" i="1" dirty="0" smtClean="0"/>
              <a:t>u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Multiplication distributes over </a:t>
            </a:r>
            <a:r>
              <a:rPr lang="en-US" dirty="0" err="1" smtClean="0"/>
              <a:t>addtion</a:t>
            </a:r>
            <a:endParaRPr lang="en-US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550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Properties of Two’s Comp.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Isomorphic Algebras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Unsigned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Truncating to 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Two’s complement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Truncating to 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Both Form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Isomorphic to ring of integers mod </a:t>
            </a:r>
            <a:r>
              <a:rPr lang="en-US" b="0" dirty="0" smtClean="0"/>
              <a:t>2</a:t>
            </a:r>
            <a:r>
              <a:rPr lang="en-US" b="0" i="1" baseline="30000" dirty="0" smtClean="0"/>
              <a:t>w</a:t>
            </a:r>
            <a:endParaRPr lang="en-US" dirty="0" smtClean="0"/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Comparison to (Mathematical) Integer Arithmetic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Both are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Integers obey ordering properties, e.g.,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smtClean="0"/>
              <a:t>u</a:t>
            </a:r>
            <a:r>
              <a:rPr lang="en-US" dirty="0" smtClean="0"/>
              <a:t> &gt; 0	</a:t>
            </a: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	</a:t>
            </a:r>
            <a:r>
              <a:rPr lang="en-US" i="1" dirty="0" smtClean="0"/>
              <a:t>u</a:t>
            </a:r>
            <a:r>
              <a:rPr lang="en-US" dirty="0" smtClean="0"/>
              <a:t> + </a:t>
            </a:r>
            <a:r>
              <a:rPr lang="en-US" i="1" dirty="0" smtClean="0"/>
              <a:t>v</a:t>
            </a:r>
            <a:r>
              <a:rPr lang="en-US" dirty="0" smtClean="0"/>
              <a:t> &gt; </a:t>
            </a:r>
            <a:r>
              <a:rPr lang="en-US" i="1" dirty="0" smtClean="0"/>
              <a:t>v</a:t>
            </a:r>
            <a:endParaRPr lang="en-US" dirty="0" smtClean="0"/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smtClean="0"/>
              <a:t>u</a:t>
            </a:r>
            <a:r>
              <a:rPr lang="en-US" dirty="0" smtClean="0"/>
              <a:t> &gt; 0, </a:t>
            </a:r>
            <a:r>
              <a:rPr lang="en-US" i="1" dirty="0" smtClean="0"/>
              <a:t>v</a:t>
            </a:r>
            <a:r>
              <a:rPr lang="en-US" dirty="0" smtClean="0"/>
              <a:t> &gt; 0	</a:t>
            </a: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	</a:t>
            </a:r>
            <a:r>
              <a:rPr lang="en-US" i="1" dirty="0" smtClean="0"/>
              <a:t>u</a:t>
            </a:r>
            <a:r>
              <a:rPr lang="en-US" dirty="0" smtClean="0"/>
              <a:t> · </a:t>
            </a:r>
            <a:r>
              <a:rPr lang="en-US" i="1" dirty="0" smtClean="0"/>
              <a:t>v</a:t>
            </a:r>
            <a:r>
              <a:rPr lang="en-US" dirty="0" smtClean="0"/>
              <a:t> &gt; 0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These properties are not obeyed by two’s comp. arithmetic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err="1" smtClean="0"/>
              <a:t>TMax</a:t>
            </a:r>
            <a:r>
              <a:rPr lang="en-US" b="0" dirty="0" smtClean="0">
                <a:latin typeface="Courier New" pitchFamily="49" charset="0"/>
              </a:rPr>
              <a:t> + 1	==	</a:t>
            </a:r>
            <a:r>
              <a:rPr lang="en-US" i="1" dirty="0" err="1" smtClean="0"/>
              <a:t>TMin</a:t>
            </a:r>
            <a:endParaRPr lang="en-US" b="0" dirty="0" smtClean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b="0" dirty="0" smtClean="0">
                <a:latin typeface="Courier New" pitchFamily="49" charset="0"/>
              </a:rPr>
              <a:t>15213 * 30426	==	-10030	</a:t>
            </a:r>
            <a:r>
              <a:rPr lang="en-US" b="0" dirty="0" smtClean="0"/>
              <a:t>(16-bit words)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Value: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Pad to 32 bits: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Split into bytes: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Reverse: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14194</TotalTime>
  <Words>4611</Words>
  <Application>Microsoft Office PowerPoint</Application>
  <PresentationFormat>全屏显示(4:3)</PresentationFormat>
  <Paragraphs>1736</Paragraphs>
  <Slides>87</Slides>
  <Notes>65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87</vt:i4>
      </vt:variant>
    </vt:vector>
  </HeadingPairs>
  <TitlesOfParts>
    <vt:vector size="115" baseType="lpstr">
      <vt:lpstr>Gill Sans</vt:lpstr>
      <vt:lpstr>Monaco</vt:lpstr>
      <vt:lpstr>ＭＳ ゴシック</vt:lpstr>
      <vt:lpstr>ＭＳ Ｐゴシック</vt:lpstr>
      <vt:lpstr>Zapf Dingbats</vt:lpstr>
      <vt:lpstr>ヒラギノ角ゴ ProN W3</vt:lpstr>
      <vt:lpstr>ヒラギノ角ゴ ProN W6</vt:lpstr>
      <vt:lpstr>Arial</vt:lpstr>
      <vt:lpstr>Arial Narrow</vt:lpstr>
      <vt:lpstr>Arial Narrow Bold</vt:lpstr>
      <vt:lpstr>Calibri</vt:lpstr>
      <vt:lpstr>Calibri Bold</vt:lpstr>
      <vt:lpstr>Calibri Italic</vt:lpstr>
      <vt:lpstr>Courier New</vt:lpstr>
      <vt:lpstr>Courier New Bold</vt:lpstr>
      <vt:lpstr>Courier New Bold Italic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Title and Content</vt:lpstr>
      <vt:lpstr>Title Only</vt:lpstr>
      <vt:lpstr>Document</vt:lpstr>
      <vt:lpstr>Equation</vt:lpstr>
      <vt:lpstr>Chart</vt:lpstr>
      <vt:lpstr>Bits, Bytes, and Integers   Introduction to Computer Systems</vt:lpstr>
      <vt:lpstr>Today: Bits, Bytes, and Integers</vt:lpstr>
      <vt:lpstr>Everything is bits</vt:lpstr>
      <vt:lpstr>For example, can count in binary</vt:lpstr>
      <vt:lpstr>Encoding Byte Values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Contrast: Logic Operations in C</vt:lpstr>
      <vt:lpstr>Shift Operations</vt:lpstr>
      <vt:lpstr>Today: Bits, Bytes, and Integers</vt:lpstr>
      <vt:lpstr>Encoding Integers</vt:lpstr>
      <vt:lpstr>Two-complement Encoding Example (Cont.)</vt:lpstr>
      <vt:lpstr>Numeric Ranges</vt:lpstr>
      <vt:lpstr>Values for Different Word Sizes</vt:lpstr>
      <vt:lpstr>Unsigned &amp; Signed Numeric Values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Summary Casting Signed ↔ Unsigned: Basic Rules</vt:lpstr>
      <vt:lpstr>Today: Bits, Bytes, and Integers</vt:lpstr>
      <vt:lpstr>Sign Extension</vt:lpstr>
      <vt:lpstr>Sign Extension Example</vt:lpstr>
      <vt:lpstr>Summary: Expanding, Truncating: Basic Rules</vt:lpstr>
      <vt:lpstr>Today: 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Multiplication</vt:lpstr>
      <vt:lpstr>Unsigned Multiplication in C</vt:lpstr>
      <vt:lpstr>Signed Multiplication in C</vt:lpstr>
      <vt:lpstr>Power-of-2 Multiply with Shift</vt:lpstr>
      <vt:lpstr>Unsigned Power-of-2 Divide with Shift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Integer C Puzzles</vt:lpstr>
      <vt:lpstr>Bonus extras</vt:lpstr>
      <vt:lpstr>Application of Boolean Algebra</vt:lpstr>
      <vt:lpstr>Binary Number Property</vt:lpstr>
      <vt:lpstr>Code Security Example</vt:lpstr>
      <vt:lpstr>Typical Usage</vt:lpstr>
      <vt:lpstr>Malicious Usage</vt:lpstr>
      <vt:lpstr>Mathematical Properties</vt:lpstr>
      <vt:lpstr>Mathematical Properties of TAdd</vt:lpstr>
      <vt:lpstr>Characterizing TAdd</vt:lpstr>
      <vt:lpstr>Negation: Complement &amp; Increment</vt:lpstr>
      <vt:lpstr>Complement &amp; Increment Examples</vt:lpstr>
      <vt:lpstr>Code Security Example #2</vt:lpstr>
      <vt:lpstr>XDR Code</vt:lpstr>
      <vt:lpstr>XDR Vulnerability</vt:lpstr>
      <vt:lpstr>Compiled Multiplication Code</vt:lpstr>
      <vt:lpstr>Compiled Unsigned Division Code</vt:lpstr>
      <vt:lpstr>Signed Power-of-2 Divide with Shift</vt:lpstr>
      <vt:lpstr>Correct Power-of-2 Divide</vt:lpstr>
      <vt:lpstr>Correct Power-of-2 Divide (Cont.)</vt:lpstr>
      <vt:lpstr>Compiled Signed Division Code</vt:lpstr>
      <vt:lpstr>Arithmetic: Basic Rules</vt:lpstr>
      <vt:lpstr>Properties of Unsigned Arithmetic</vt:lpstr>
      <vt:lpstr>Properties of Two’s Comp. Arithmetic</vt:lpstr>
      <vt:lpstr>Reading Byte-Reversed Listings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jianrong wang</cp:lastModifiedBy>
  <cp:revision>116</cp:revision>
  <cp:lastPrinted>2014-08-28T06:23:39Z</cp:lastPrinted>
  <dcterms:created xsi:type="dcterms:W3CDTF">2012-09-04T17:29:26Z</dcterms:created>
  <dcterms:modified xsi:type="dcterms:W3CDTF">2017-03-05T08:57:46Z</dcterms:modified>
</cp:coreProperties>
</file>