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732" r:id="rId5"/>
  </p:sldMasterIdLst>
  <p:notesMasterIdLst>
    <p:notesMasterId r:id="rId46"/>
  </p:notesMasterIdLst>
  <p:handoutMasterIdLst>
    <p:handoutMasterId r:id="rId47"/>
  </p:handoutMasterIdLst>
  <p:sldIdLst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300" r:id="rId41"/>
    <p:sldId id="301" r:id="rId42"/>
    <p:sldId id="302" r:id="rId43"/>
    <p:sldId id="303" r:id="rId44"/>
    <p:sldId id="277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>
        <p:scale>
          <a:sx n="75" d="100"/>
          <a:sy n="75" d="100"/>
        </p:scale>
        <p:origin x="1424" y="32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371967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charset="0"/>
              </a:rPr>
              <a:t>Second level</a:t>
            </a:r>
          </a:p>
          <a:p>
            <a:pPr lvl="2"/>
            <a:r>
              <a:rPr lang="en-US" smtClean="0">
                <a:sym typeface="Calibri" charset="0"/>
              </a:rPr>
              <a:t>Third level</a:t>
            </a:r>
          </a:p>
          <a:p>
            <a:pPr lvl="3"/>
            <a:r>
              <a:rPr lang="en-US" smtClean="0">
                <a:sym typeface="Calibri" charset="0"/>
              </a:rPr>
              <a:t>Fourth level</a:t>
            </a:r>
          </a:p>
          <a:p>
            <a:pPr lvl="4"/>
            <a:r>
              <a:rPr lang="en-US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Excel_97-2003_Worksheet1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2.xls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2576026" cy="75661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Calibri Bold" charset="0"/>
                <a:cs typeface="Calibri Bold" charset="0"/>
                <a:sym typeface="Calibri Bold" charset="0"/>
              </a:rPr>
              <a:t>Instructors: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  <a:p>
            <a:pPr algn="l">
              <a:spcBef>
                <a:spcPts val="475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王建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荣  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wjr@tju.edu.cn</a:t>
            </a:r>
            <a:endParaRPr lang="en-US" sz="20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 smtClean="0">
                <a:latin typeface="+mn-lt"/>
              </a:rPr>
              <a:t>Floating 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Introduction </a:t>
            </a:r>
            <a:r>
              <a:rPr lang="en-US" sz="2000" b="0" dirty="0" smtClean="0"/>
              <a:t>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sz="2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Precision options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 dirty="0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77565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49278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9120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“Normalized” </a:t>
            </a:r>
            <a:r>
              <a:rPr lang="en-US" dirty="0"/>
              <a:t>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When: </a:t>
            </a:r>
            <a:r>
              <a:rPr lang="en-US" dirty="0"/>
              <a:t>exp ≠ 000…0 and exp ≠ 111…1</a:t>
            </a:r>
          </a:p>
          <a:p>
            <a:endParaRPr lang="en-US" dirty="0"/>
          </a:p>
          <a:p>
            <a:r>
              <a:rPr lang="en-US" dirty="0"/>
              <a:t>Exponent coded as</a:t>
            </a:r>
            <a:r>
              <a:rPr lang="en-US" dirty="0" smtClean="0"/>
              <a:t> a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 smtClean="0"/>
              <a:t> </a:t>
            </a:r>
            <a:r>
              <a:rPr lang="en-US" dirty="0"/>
              <a:t>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</a:t>
            </a:r>
            <a:r>
              <a:rPr lang="en-US" dirty="0" smtClean="0"/>
              <a:t>of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 smtClean="0">
                <a:latin typeface="Calibri"/>
                <a:cs typeface="Calibri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(Exp: 1…254, E: -126…127)</a:t>
            </a:r>
          </a:p>
          <a:p>
            <a:pPr marL="838200" lvl="2"/>
            <a:r>
              <a:rPr lang="en-US" dirty="0"/>
              <a:t>Double precision: 1023 (Exp: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=000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=111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 smtClean="0"/>
              <a:t>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 smtClean="0"/>
              <a:t> 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Value: </a:t>
            </a:r>
            <a:r>
              <a:rPr lang="en-US" sz="1800" dirty="0">
                <a:latin typeface="Courier New"/>
                <a:cs typeface="Courier New"/>
              </a:rPr>
              <a:t>f</a:t>
            </a:r>
            <a:r>
              <a:rPr lang="en-US" sz="1800" dirty="0" smtClean="0">
                <a:latin typeface="Courier New"/>
                <a:cs typeface="Courier New"/>
              </a:rPr>
              <a:t>loat </a:t>
            </a:r>
            <a:r>
              <a:rPr lang="en-US" sz="1800" dirty="0">
                <a:latin typeface="Courier New"/>
                <a:cs typeface="Courier New"/>
              </a:rPr>
              <a:t>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/>
              <a:t>                     </a:t>
            </a:r>
            <a:r>
              <a:rPr lang="en-US" sz="1800" b="0" dirty="0" smtClean="0"/>
              <a:t>= </a:t>
            </a:r>
            <a:r>
              <a:rPr lang="en-US" sz="1800" b="0" dirty="0"/>
              <a:t>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</a:t>
            </a:r>
            <a:r>
              <a:rPr lang="en-US" sz="1800" b="0" dirty="0" smtClean="0"/>
              <a:t>x </a:t>
            </a:r>
            <a:r>
              <a:rPr lang="en-US" sz="1800" b="0" dirty="0"/>
              <a:t>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 smtClean="0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u="sng" dirty="0" smtClean="0">
                <a:latin typeface="Courier New" pitchFamily="49" charset="0"/>
              </a:rPr>
              <a:t>1101101101101</a:t>
            </a:r>
            <a:r>
              <a:rPr lang="en-US" sz="1800" b="1" dirty="0" smtClean="0">
                <a:latin typeface="Courier New" pitchFamily="49" charset="0"/>
              </a:rPr>
              <a:t>0000000000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Exponent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	</a:t>
            </a:r>
            <a:r>
              <a:rPr lang="en-US" sz="1800" dirty="0" smtClean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Bias</a:t>
            </a:r>
            <a:r>
              <a:rPr lang="en-US" sz="1800" dirty="0" smtClean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Exp</a:t>
            </a:r>
            <a:r>
              <a:rPr lang="en-US" sz="1800" dirty="0" smtClean="0"/>
              <a:t> 	= 	140 	=	</a:t>
            </a:r>
            <a:r>
              <a:rPr lang="en-US" sz="1800" b="1" dirty="0" smtClean="0">
                <a:latin typeface="Courier New" pitchFamily="49" charset="0"/>
              </a:rPr>
              <a:t>10001100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 smtClean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Result: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 smtClean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</a:t>
            </a:r>
            <a:r>
              <a:rPr lang="en-US" dirty="0" smtClean="0"/>
              <a:t>1 – Bias (</a:t>
            </a:r>
            <a:r>
              <a:rPr lang="en-US" dirty="0"/>
              <a:t>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</a:t>
            </a:r>
            <a:r>
              <a:rPr lang="en-US" dirty="0" smtClean="0"/>
              <a:t> closest </a:t>
            </a:r>
            <a:r>
              <a:rPr lang="en-US" dirty="0"/>
              <a:t>to 0.0</a:t>
            </a:r>
            <a:endParaRPr lang="en-US" dirty="0" smtClean="0"/>
          </a:p>
          <a:p>
            <a:pPr marL="838200" lvl="2"/>
            <a:r>
              <a:rPr lang="en-US" dirty="0" err="1" smtClean="0"/>
              <a:t>Equispaced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Represents value </a:t>
            </a:r>
            <a:r>
              <a:rPr lang="en-US" sz="2400" dirty="0" smtClean="0">
                <a:sym typeface="Symbol"/>
              </a:rPr>
              <a:t></a:t>
            </a:r>
            <a:r>
              <a:rPr lang="en-US" dirty="0" smtClean="0"/>
              <a:t> </a:t>
            </a:r>
            <a:r>
              <a:rPr lang="en-US" dirty="0"/>
              <a:t>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,  </a:t>
            </a:r>
            <a:r>
              <a:rPr lang="en-US" dirty="0"/>
              <a:t>1.0/−0.0 = </a:t>
            </a:r>
            <a:r>
              <a:rPr lang="en-US" dirty="0" smtClean="0"/>
              <a:t>−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−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/>
              <a:t>8-bit Floating Point Representation</a:t>
            </a:r>
          </a:p>
          <a:p>
            <a:pPr marL="552450" lvl="1"/>
            <a:r>
              <a:rPr lang="en-US"/>
              <a:t>the sign bit is in the most significant bit</a:t>
            </a:r>
          </a:p>
          <a:p>
            <a:pPr marL="552450" lvl="1"/>
            <a:r>
              <a:rPr lang="en-US"/>
              <a:t>the next four bits are the exponent, with a bias of 7</a:t>
            </a:r>
          </a:p>
          <a:p>
            <a:pPr marL="552450" lvl="1"/>
            <a:r>
              <a:rPr lang="en-US"/>
              <a:t>the last three bits are the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endParaRPr lang="en-US"/>
          </a:p>
          <a:p>
            <a:r>
              <a:rPr lang="en-US"/>
              <a:t>Same general form as IEEE Format</a:t>
            </a:r>
          </a:p>
          <a:p>
            <a:pPr marL="552450" lvl="1"/>
            <a:r>
              <a:rPr lang="en-US"/>
              <a:t>normalized, denormalized</a:t>
            </a:r>
          </a:p>
          <a:p>
            <a:pPr marL="552450" lvl="1"/>
            <a:r>
              <a:rPr lang="en-US"/>
              <a:t>representation of 0, NaN, infinity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53814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124200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/>
              <a:t>Dynamic Range (Positive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Worksheet" r:id="rId4" imgW="7848600" imgH="952500" progId="Excel.Sheet.8">
                  <p:embed/>
                </p:oleObj>
              </mc:Choice>
              <mc:Fallback>
                <p:oleObj name="Worksheet" r:id="rId4" imgW="7848600" imgH="9525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Background: Fractional binary numbers</a:t>
            </a:r>
          </a:p>
          <a:p>
            <a:r>
              <a:rPr lang="en-US" smtClean="0"/>
              <a:t>IEEE floating point standard: Definition</a:t>
            </a:r>
          </a:p>
          <a:p>
            <a:r>
              <a:rPr lang="en-US" smtClean="0"/>
              <a:t>Example and properties</a:t>
            </a:r>
          </a:p>
          <a:p>
            <a:r>
              <a:rPr lang="en-US" smtClean="0"/>
              <a:t>Rounding, addition, multiplication</a:t>
            </a:r>
          </a:p>
          <a:p>
            <a:r>
              <a:rPr lang="en-US" smtClean="0"/>
              <a:t>Floating point in C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Worksheet" r:id="rId4" imgW="7848600" imgH="965200" progId="Excel.Sheet.8">
                  <p:embed/>
                </p:oleObj>
              </mc:Choice>
              <mc:Fallback>
                <p:oleObj name="Worksheet" r:id="rId4" imgW="7848600" imgH="9652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</a:t>
            </a:r>
            <a:r>
              <a:rPr lang="en-US" dirty="0" smtClean="0"/>
              <a:t> </a:t>
            </a:r>
            <a:r>
              <a:rPr lang="en-US" smtClean="0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</a:t>
            </a:r>
            <a:r>
              <a:rPr lang="en-US" dirty="0" smtClean="0"/>
              <a:t>−0 </a:t>
            </a:r>
            <a:r>
              <a:rPr lang="en-US" dirty="0"/>
              <a:t>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</a:t>
            </a:r>
            <a:r>
              <a:rPr lang="en-US" dirty="0" smtClean="0"/>
              <a:t>(−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</a:t>
            </a:r>
            <a:r>
              <a:rPr lang="en-US" dirty="0"/>
              <a:t>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</a:t>
            </a:r>
            <a:r>
              <a:rPr lang="en-US" dirty="0" smtClean="0"/>
              <a:t>(+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 </a:t>
            </a:r>
            <a:r>
              <a:rPr lang="en-US" dirty="0"/>
              <a:t>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 smtClean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endParaRPr lang="en-US" dirty="0"/>
          </a:p>
          <a:p>
            <a:r>
              <a:rPr lang="en-US" dirty="0"/>
              <a:t>Applying to Other </a:t>
            </a:r>
            <a:r>
              <a:rPr lang="en-US" dirty="0" smtClean="0"/>
              <a:t>Decimal </a:t>
            </a:r>
            <a:r>
              <a:rPr lang="en-US" dirty="0"/>
              <a:t>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 smtClean="0"/>
              <a:t>	7.8949999</a:t>
            </a:r>
            <a:r>
              <a:rPr lang="en-US" dirty="0"/>
              <a:t>	</a:t>
            </a:r>
            <a:r>
              <a:rPr lang="en-US" dirty="0" smtClean="0"/>
              <a:t>7.89</a:t>
            </a:r>
            <a:r>
              <a:rPr lang="en-US" dirty="0"/>
              <a:t>	(Less than half way)</a:t>
            </a:r>
          </a:p>
          <a:p>
            <a:pPr marL="838200" lvl="2">
              <a:buNone/>
            </a:pPr>
            <a:r>
              <a:rPr lang="en-US" dirty="0" smtClean="0"/>
              <a:t>	7.8950001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(Greater than half way)</a:t>
            </a:r>
          </a:p>
          <a:p>
            <a:pPr marL="838200" lvl="2">
              <a:buNone/>
            </a:pPr>
            <a:r>
              <a:rPr lang="en-US" dirty="0" smtClean="0"/>
              <a:t>	7.8950000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(Half way—round up)</a:t>
            </a:r>
          </a:p>
          <a:p>
            <a:pPr marL="838200" lvl="2">
              <a:buNone/>
            </a:pPr>
            <a:r>
              <a:rPr lang="en-US" dirty="0" smtClean="0"/>
              <a:t>	7.8850000</a:t>
            </a:r>
            <a:r>
              <a:rPr lang="en-US" dirty="0"/>
              <a:t>	</a:t>
            </a:r>
            <a:r>
              <a:rPr lang="en-US" dirty="0" smtClean="0"/>
              <a:t>7.88</a:t>
            </a:r>
            <a:r>
              <a:rPr lang="en-US" dirty="0"/>
              <a:t>	(Half way—round down)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>
                <a:solidFill>
                  <a:srgbClr val="980002"/>
                </a:solidFill>
              </a:rPr>
              <a:t>   +   (-1)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Assume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/>
              <a:t> &gt;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Exact Result: </a:t>
            </a: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Sign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/>
              <a:t>, significand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Exponent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: 	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≥ 2,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right, increment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&lt; 1,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left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positions, decrement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by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Overflow 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Round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to fit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binary points lined up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Properties of FP Add</a:t>
            </a:r>
            <a:endParaRPr lang="en-US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to those of </a:t>
            </a:r>
            <a:r>
              <a:rPr lang="en-US" dirty="0" err="1" smtClean="0"/>
              <a:t>Abelian</a:t>
            </a:r>
            <a:r>
              <a:rPr lang="en-US" dirty="0" smtClean="0"/>
              <a:t> Group</a:t>
            </a:r>
          </a:p>
          <a:p>
            <a:pPr lvl="1"/>
            <a:r>
              <a:rPr lang="en-US" dirty="0" smtClean="0"/>
              <a:t>Closed under addition?			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may generate infinity or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smtClean="0"/>
              <a:t>Commutative? </a:t>
            </a:r>
          </a:p>
          <a:p>
            <a:pPr lvl="1"/>
            <a:r>
              <a:rPr lang="en-US" dirty="0" smtClean="0"/>
              <a:t>Associative?</a:t>
            </a:r>
          </a:p>
          <a:p>
            <a:pPr lvl="2"/>
            <a:r>
              <a:rPr lang="en-US" dirty="0" smtClean="0"/>
              <a:t>Overflow and inexactness of rounding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 smtClean="0"/>
              <a:t>0 is additive identity? </a:t>
            </a:r>
          </a:p>
          <a:p>
            <a:pPr lvl="1"/>
            <a:r>
              <a:rPr lang="en-US" dirty="0" smtClean="0"/>
              <a:t>Every element has additive inverse?</a:t>
            </a:r>
          </a:p>
          <a:p>
            <a:pPr lvl="2"/>
            <a:r>
              <a:rPr lang="en-US" dirty="0" smtClean="0"/>
              <a:t>Yes, except for infinities &amp; </a:t>
            </a:r>
            <a:r>
              <a:rPr lang="en-US" dirty="0" err="1" smtClean="0"/>
              <a:t>NaNs</a:t>
            </a:r>
            <a:endParaRPr lang="en-US" dirty="0" smtClean="0"/>
          </a:p>
          <a:p>
            <a:r>
              <a:rPr lang="en-US" dirty="0" smtClean="0"/>
              <a:t>Monotonicity</a:t>
            </a:r>
          </a:p>
          <a:p>
            <a:pPr lvl="1"/>
            <a:r>
              <a:rPr lang="en-US" dirty="0" smtClean="0">
                <a:sym typeface="Calibri Italic" charset="0"/>
              </a:rPr>
              <a:t>a</a:t>
            </a:r>
            <a:r>
              <a:rPr lang="en-US" dirty="0" smtClean="0"/>
              <a:t> ≥ </a:t>
            </a:r>
            <a:r>
              <a:rPr lang="en-US" dirty="0" smtClean="0">
                <a:sym typeface="Calibri Italic" charset="0"/>
              </a:rPr>
              <a:t>b</a:t>
            </a:r>
            <a:r>
              <a:rPr lang="en-US" dirty="0" smtClean="0"/>
              <a:t> ⇒ </a:t>
            </a:r>
            <a:r>
              <a:rPr lang="en-US" dirty="0" err="1" smtClean="0">
                <a:sym typeface="Calibri Italic" charset="0"/>
              </a:rPr>
              <a:t>a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 ≥ </a:t>
            </a:r>
            <a:r>
              <a:rPr lang="en-US" dirty="0" err="1" smtClean="0">
                <a:sym typeface="Calibri Italic" charset="0"/>
              </a:rPr>
              <a:t>b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Except for infinities &amp; </a:t>
            </a:r>
            <a:r>
              <a:rPr lang="en-US" dirty="0" err="1" smtClean="0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343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4724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1011.101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/>
              <a:t>Ex: </a:t>
            </a:r>
            <a:r>
              <a:rPr lang="en-US" dirty="0" smtClean="0">
                <a:latin typeface="Courier New"/>
              </a:rPr>
              <a:t>(1e20*1e20)*1e-20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inf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1e20*(1e20*1e-20)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1e20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>
                <a:latin typeface="Courier New"/>
                <a:cs typeface="Courier New"/>
              </a:rPr>
              <a:t>1e20*(1e20-1e20)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0.0</a:t>
            </a:r>
            <a:r>
              <a:rPr lang="en-US" dirty="0" smtClean="0"/>
              <a:t>, </a:t>
            </a:r>
            <a:r>
              <a:rPr lang="en-US" dirty="0"/>
              <a:t> </a:t>
            </a:r>
            <a:r>
              <a:rPr lang="en-US" dirty="0" smtClean="0">
                <a:latin typeface="Courier New"/>
                <a:cs typeface="Courier New"/>
              </a:rPr>
              <a:t>1e20*1e20 – 1e20*1e20 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 smtClean="0"/>
              <a:t>Monotonicity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 Guarantees Two Levels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 smtClean="0"/>
              <a:t> Casting </a:t>
            </a:r>
            <a:r>
              <a:rPr lang="en-US" dirty="0"/>
              <a:t>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(double)(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Additional </a:t>
            </a:r>
            <a:r>
              <a:rPr lang="en-US" dirty="0"/>
              <a:t>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err="1"/>
              <a:t>Postnormalize</a:t>
            </a:r>
            <a:r>
              <a:rPr lang="en-US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/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05844"/>
              </p:ext>
            </p:extLst>
          </p:nvPr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/>
                <a:gridCol w="584200"/>
                <a:gridCol w="685800"/>
                <a:gridCol w="571500"/>
                <a:gridCol w="571500"/>
                <a:gridCol w="571500"/>
                <a:gridCol w="571500"/>
                <a:gridCol w="571500"/>
                <a:gridCol w="571500"/>
                <a:gridCol w="685800"/>
                <a:gridCol w="571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83" name="Rectangle 95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3/4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7/8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 smtClean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 7/16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right (unsigned)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 smtClean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  <a:endParaRPr lang="en-US" dirty="0" smtClean="0"/>
          </a:p>
          <a:p>
            <a:pPr lvl="4">
              <a:tabLst>
                <a:tab pos="1828800" algn="l"/>
              </a:tabLst>
            </a:pPr>
            <a:endParaRPr lang="en-US" sz="200" dirty="0" smtClean="0"/>
          </a:p>
          <a:p>
            <a:pPr lvl="1">
              <a:tabLst>
                <a:tab pos="1828800" algn="l"/>
              </a:tabLst>
            </a:pPr>
            <a:r>
              <a:rPr lang="en-US" dirty="0" smtClean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1/3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 smtClean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1/5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 smtClean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1/10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 smtClean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 smtClean="0"/>
          </a:p>
          <a:p>
            <a:pPr>
              <a:tabLst>
                <a:tab pos="1828800" algn="l"/>
              </a:tabLst>
            </a:pPr>
            <a:r>
              <a:rPr lang="en-US" dirty="0" smtClean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Just one setting of binary point within the </a:t>
            </a:r>
            <a:r>
              <a:rPr lang="en-US" i="1" dirty="0" smtClean="0"/>
              <a:t>w </a:t>
            </a:r>
            <a:r>
              <a:rPr lang="en-US" dirty="0" smtClean="0"/>
              <a:t>bits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Limited range of numbers (very small values?  very large?)</a:t>
            </a:r>
            <a:endParaRPr lang="en-US" dirty="0" smtClean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Standard 754</a:t>
            </a:r>
          </a:p>
          <a:p>
            <a:pPr marL="552450" lvl="1"/>
            <a:r>
              <a:rPr lang="en-US"/>
              <a:t>Established in 1985 as uniform standard for floating point arithmetic</a:t>
            </a:r>
          </a:p>
          <a:p>
            <a:pPr marL="838200" lvl="2"/>
            <a:r>
              <a:rPr lang="en-US"/>
              <a:t>Before that, many idiosyncratic formats</a:t>
            </a:r>
          </a:p>
          <a:p>
            <a:pPr marL="552450" lvl="1"/>
            <a:r>
              <a:rPr lang="en-US"/>
              <a:t>Supported by all major CPUs</a:t>
            </a:r>
          </a:p>
          <a:p>
            <a:endParaRPr lang="en-US"/>
          </a:p>
          <a:p>
            <a:r>
              <a:rPr lang="en-US"/>
              <a:t>Driven by numerical concerns</a:t>
            </a:r>
          </a:p>
          <a:p>
            <a:pPr marL="552450" lvl="1"/>
            <a:r>
              <a:rPr lang="en-US"/>
              <a:t>Nice standards for rounding, overflow, underflow</a:t>
            </a:r>
          </a:p>
          <a:p>
            <a:pPr marL="552450" lvl="1"/>
            <a:r>
              <a:rPr lang="en-US"/>
              <a:t>Hard to make fast in hardware</a:t>
            </a:r>
          </a:p>
          <a:p>
            <a:pPr marL="838200" lvl="2"/>
            <a:r>
              <a:rPr lang="en-US"/>
              <a:t>Numerical analysts predominated over hardware designers in defining standard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37174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Pages>0</Pages>
  <Words>1556</Words>
  <Characters>0</Characters>
  <Application>Microsoft Office PowerPoint</Application>
  <PresentationFormat>全屏显示(4:3)</PresentationFormat>
  <Lines>0</Lines>
  <Paragraphs>538</Paragraphs>
  <Slides>40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70" baseType="lpstr">
      <vt:lpstr>Apple Symbols</vt:lpstr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Courier New</vt:lpstr>
      <vt:lpstr>Courier New Bold</vt:lpstr>
      <vt:lpstr>Helvetica</vt:lpstr>
      <vt:lpstr>Symbol</vt:lpstr>
      <vt:lpstr>Times</vt:lpstr>
      <vt:lpstr>Times New Roman</vt:lpstr>
      <vt:lpstr>Wingdings</vt:lpstr>
      <vt:lpstr>Wingdings 2</vt:lpstr>
      <vt:lpstr>Title Slide</vt:lpstr>
      <vt:lpstr>Title and Content</vt:lpstr>
      <vt:lpstr>Title and Content: Build</vt:lpstr>
      <vt:lpstr>Title Only</vt:lpstr>
      <vt:lpstr>template2007</vt:lpstr>
      <vt:lpstr>Worksheet</vt:lpstr>
      <vt:lpstr>Floating Point  Introduction to Computer Systems 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IEEE Floating Point</vt:lpstr>
      <vt:lpstr>Floating Point Representation</vt:lpstr>
      <vt:lpstr>Precision options</vt:lpstr>
      <vt:lpstr>“Normalized” Values</vt:lpstr>
      <vt:lpstr>Normalized Encoding Example</vt:lpstr>
      <vt:lpstr>Denormalized Values</vt:lpstr>
      <vt:lpstr>Special Values</vt:lpstr>
      <vt:lpstr>Visualization: Floating Point Encodings</vt:lpstr>
      <vt:lpstr>Today: Floating Point</vt:lpstr>
      <vt:lpstr>Tiny Floating Point Example</vt:lpstr>
      <vt:lpstr>Dynamic Range (Positive Only)</vt:lpstr>
      <vt:lpstr>Distribution of Values</vt:lpstr>
      <vt:lpstr>Distribution of Values (close-up view)</vt:lpstr>
      <vt:lpstr>Special Properties of the IEEE Encoding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Summary</vt:lpstr>
      <vt:lpstr>Additional Slides</vt:lpstr>
      <vt:lpstr>Creating Floating Point Number</vt:lpstr>
      <vt:lpstr>Normalize</vt:lpstr>
      <vt:lpstr>Rounding</vt:lpstr>
      <vt:lpstr>Postnormalize</vt:lpstr>
      <vt:lpstr>Interesting Numbers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jianrong wang</cp:lastModifiedBy>
  <cp:revision>55</cp:revision>
  <cp:lastPrinted>2012-09-05T04:08:39Z</cp:lastPrinted>
  <dcterms:created xsi:type="dcterms:W3CDTF">2012-09-06T15:16:51Z</dcterms:created>
  <dcterms:modified xsi:type="dcterms:W3CDTF">2017-03-05T09:03:07Z</dcterms:modified>
</cp:coreProperties>
</file>