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2" r:id="rId2"/>
    <p:sldId id="645" r:id="rId3"/>
    <p:sldId id="580" r:id="rId4"/>
    <p:sldId id="581" r:id="rId5"/>
    <p:sldId id="582" r:id="rId6"/>
    <p:sldId id="662" r:id="rId7"/>
    <p:sldId id="584" r:id="rId8"/>
    <p:sldId id="585" r:id="rId9"/>
    <p:sldId id="586" r:id="rId10"/>
    <p:sldId id="646" r:id="rId11"/>
    <p:sldId id="632" r:id="rId12"/>
    <p:sldId id="661" r:id="rId13"/>
    <p:sldId id="588" r:id="rId14"/>
    <p:sldId id="589" r:id="rId15"/>
    <p:sldId id="590" r:id="rId16"/>
    <p:sldId id="637" r:id="rId17"/>
    <p:sldId id="591" r:id="rId18"/>
    <p:sldId id="592" r:id="rId19"/>
    <p:sldId id="593" r:id="rId20"/>
    <p:sldId id="594" r:id="rId21"/>
    <p:sldId id="595" r:id="rId22"/>
    <p:sldId id="647" r:id="rId23"/>
    <p:sldId id="651" r:id="rId24"/>
    <p:sldId id="639" r:id="rId25"/>
    <p:sldId id="649" r:id="rId26"/>
    <p:sldId id="597" r:id="rId27"/>
    <p:sldId id="598" r:id="rId28"/>
    <p:sldId id="599" r:id="rId29"/>
    <p:sldId id="601" r:id="rId30"/>
    <p:sldId id="60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8" r:id="rId39"/>
    <p:sldId id="670" r:id="rId40"/>
    <p:sldId id="672" r:id="rId41"/>
    <p:sldId id="673" r:id="rId42"/>
    <p:sldId id="674" r:id="rId43"/>
    <p:sldId id="679" r:id="rId44"/>
    <p:sldId id="659" r:id="rId45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EFBFBF"/>
    <a:srgbClr val="F6F5BD"/>
    <a:srgbClr val="CC6600"/>
    <a:srgbClr val="FF9999"/>
    <a:srgbClr val="A8E799"/>
    <a:srgbClr val="FFFF99"/>
    <a:srgbClr val="CDF1C5"/>
    <a:srgbClr val="F1C7C7"/>
    <a:srgbClr val="C5FEB8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Objects="1">
      <p:cViewPr>
        <p:scale>
          <a:sx n="75" d="100"/>
          <a:sy n="75" d="100"/>
        </p:scale>
        <p:origin x="1424" y="480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3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6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8B12C5-B8B1-41C6-B29F-6FC9FEB127AE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57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02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8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97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1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15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08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7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85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8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89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4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2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13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50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8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8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2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0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8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8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27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32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70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16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3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0xf000 + 0x8 =</a:t>
            </a:r>
            <a:r>
              <a:rPr lang="en-US" baseline="0" dirty="0" smtClean="0"/>
              <a:t> 0xf008</a:t>
            </a:r>
          </a:p>
          <a:p>
            <a:r>
              <a:rPr lang="en-US" baseline="0" dirty="0" smtClean="0"/>
              <a:t>0xf000 + 0x0100 = 0xf100</a:t>
            </a:r>
          </a:p>
          <a:p>
            <a:r>
              <a:rPr lang="en-US" baseline="0" dirty="0" smtClean="0"/>
              <a:t>0xf000 + 4*0x0100 = 0xf400</a:t>
            </a:r>
          </a:p>
          <a:p>
            <a:r>
              <a:rPr lang="en-US" baseline="0" dirty="0" smtClean="0"/>
              <a:t>2*0xf000 + 0x80 = 0x1d080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65B0C-B35D-4608-94F8-324A6C7A47D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676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98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9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9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6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5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830843" y="6601841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Machine-Level Programming I: Basics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Introduction </a:t>
            </a:r>
            <a:r>
              <a:rPr lang="en-US" sz="2000" b="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to Computer Systems 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endParaRPr lang="en-US" sz="2000" b="0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ClrTx/>
              <a:buSzTx/>
              <a:defRPr/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Calibri Bold" charset="0"/>
                <a:cs typeface="Calibri"/>
                <a:sym typeface="Calibri Bold" charset="0"/>
              </a:rPr>
              <a:t>Instructors:</a:t>
            </a:r>
            <a:r>
              <a:rPr lang="en-US" b="1" dirty="0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 </a:t>
            </a:r>
          </a:p>
          <a:p>
            <a:pPr lvl="0">
              <a:spcBef>
                <a:spcPts val="500"/>
              </a:spcBef>
              <a:buClrTx/>
              <a:buSzTx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王建荣 </a:t>
            </a:r>
            <a:r>
              <a:rPr lang="en-US" altLang="zh-CN" dirty="0" smtClean="0">
                <a:solidFill>
                  <a:srgbClr val="000000"/>
                </a:solidFill>
                <a:latin typeface="Calibri"/>
                <a:cs typeface="Calibri"/>
                <a:sym typeface="Calibri" charset="0"/>
              </a:rPr>
              <a:t>wjr@tju.edu.cn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Calibri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/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pPr>
              <a:buNone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Definitions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Architecture:</a:t>
            </a:r>
            <a:r>
              <a:rPr lang="en-US" dirty="0" smtClean="0"/>
              <a:t> (also ISA: instruction set architecture) The parts of a processor design that one needs to understand or write assembly/machine code. 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instruction set specification, registers.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Microarchitecture</a:t>
            </a:r>
            <a:r>
              <a:rPr lang="en-US" dirty="0" smtClean="0">
                <a:solidFill>
                  <a:srgbClr val="C00000"/>
                </a:solidFill>
              </a:rPr>
              <a:t>:</a:t>
            </a:r>
            <a:r>
              <a:rPr lang="en-US" dirty="0" smtClean="0"/>
              <a:t> Implementation of the architecture.</a:t>
            </a:r>
          </a:p>
          <a:p>
            <a:pPr lvl="1"/>
            <a:r>
              <a:rPr lang="en-US" dirty="0" smtClean="0"/>
              <a:t>Examples: cache sizes and core frequency.</a:t>
            </a:r>
          </a:p>
          <a:p>
            <a:r>
              <a:rPr lang="en-US" dirty="0" smtClean="0"/>
              <a:t>Code Forms: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Machine Code</a:t>
            </a:r>
            <a:r>
              <a:rPr lang="en-US" dirty="0" smtClean="0"/>
              <a:t>: The byte-level programs that a processor executes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Assembly Code</a:t>
            </a:r>
            <a:r>
              <a:rPr lang="en-US" dirty="0" smtClean="0"/>
              <a:t>: A text representation of machine code</a:t>
            </a:r>
          </a:p>
          <a:p>
            <a:pPr eaLnBrk="1" hangingPunct="1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Example ISAs: </a:t>
            </a:r>
          </a:p>
          <a:p>
            <a:pPr lvl="1"/>
            <a:r>
              <a:rPr lang="en-US" dirty="0" smtClean="0"/>
              <a:t>Intel: x86, IA32, Itanium, x86-64</a:t>
            </a:r>
          </a:p>
          <a:p>
            <a:pPr lvl="1"/>
            <a:r>
              <a:rPr lang="en-US" dirty="0" smtClean="0"/>
              <a:t>ARM: Used in almost all mobile phones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1066800" y="1066800"/>
            <a:ext cx="3200400" cy="2209800"/>
          </a:xfrm>
          <a:prstGeom prst="rect">
            <a:avLst/>
          </a:prstGeom>
          <a:solidFill>
            <a:srgbClr val="E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226300" cy="573088"/>
          </a:xfrm>
        </p:spPr>
        <p:txBody>
          <a:bodyPr/>
          <a:lstStyle/>
          <a:p>
            <a:r>
              <a:rPr lang="en-US" dirty="0" smtClean="0"/>
              <a:t>Assembly/Machine Code </a:t>
            </a:r>
            <a:r>
              <a:rPr lang="en-US" dirty="0"/>
              <a:t>View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9113" y="3352800"/>
            <a:ext cx="4852987" cy="3092450"/>
          </a:xfrm>
        </p:spPr>
        <p:txBody>
          <a:bodyPr/>
          <a:lstStyle/>
          <a:p>
            <a:pPr marL="227013" indent="-227013" defTabSz="895350">
              <a:buNone/>
              <a:tabLst>
                <a:tab pos="1371600" algn="l"/>
                <a:tab pos="4572000" algn="l"/>
              </a:tabLst>
            </a:pPr>
            <a:r>
              <a:rPr lang="en-US" sz="2400" dirty="0"/>
              <a:t>Programmer-Visible State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 smtClean="0"/>
              <a:t>PC: Program counter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Address of next instruction</a:t>
            </a:r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 smtClean="0"/>
              <a:t>Called </a:t>
            </a:r>
            <a:r>
              <a:rPr lang="en-US" sz="1800" dirty="0"/>
              <a:t>“RIP” (x86-64)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Register </a:t>
            </a:r>
            <a:r>
              <a:rPr lang="en-US" sz="2000" b="1" dirty="0" smtClean="0"/>
              <a:t>file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Heavily used program data</a:t>
            </a:r>
          </a:p>
          <a:p>
            <a:pPr marL="560388" lvl="1" indent="-222250" defTabSz="895350">
              <a:tabLst>
                <a:tab pos="1371600" algn="l"/>
                <a:tab pos="4572000" algn="l"/>
              </a:tabLst>
            </a:pPr>
            <a:r>
              <a:rPr lang="en-US" sz="2000" b="1" dirty="0"/>
              <a:t>Condition </a:t>
            </a:r>
            <a:r>
              <a:rPr lang="en-US" sz="2000" b="1" dirty="0" smtClean="0"/>
              <a:t>codes</a:t>
            </a:r>
            <a:endParaRPr lang="en-US" sz="2000" b="1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Store status information about most recent arithmetic </a:t>
            </a:r>
            <a:r>
              <a:rPr lang="en-US" sz="1800" dirty="0" smtClean="0"/>
              <a:t>or logical operation</a:t>
            </a:r>
            <a:endParaRPr lang="en-US" sz="1800" dirty="0"/>
          </a:p>
          <a:p>
            <a:pPr marL="839788" lvl="2" indent="-165100" defTabSz="895350">
              <a:tabLst>
                <a:tab pos="1371600" algn="l"/>
                <a:tab pos="4572000" algn="l"/>
              </a:tabLst>
            </a:pPr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1409700" y="1981200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PC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2362200" y="1371600"/>
            <a:ext cx="16764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019800" y="1066800"/>
            <a:ext cx="17526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6324600" y="1730102"/>
            <a:ext cx="1143000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Calibri" pitchFamily="34" charset="0"/>
              </a:rPr>
              <a:t>Stack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147465" name="Line 9"/>
          <p:cNvSpPr>
            <a:spLocks noChangeShapeType="1"/>
          </p:cNvSpPr>
          <p:nvPr/>
        </p:nvSpPr>
        <p:spPr bwMode="auto">
          <a:xfrm>
            <a:off x="4267200" y="170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4267200" y="22352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4267200" y="27686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4267200" y="12954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/>
        </p:nvSpPr>
        <p:spPr bwMode="auto">
          <a:xfrm>
            <a:off x="4267200" y="1854200"/>
            <a:ext cx="17526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4267200" y="2387600"/>
            <a:ext cx="16764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2667000" y="2286000"/>
            <a:ext cx="10668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Condition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Codes</a:t>
            </a:r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5372100" y="3702050"/>
            <a:ext cx="3619500" cy="1568450"/>
          </a:xfrm>
        </p:spPr>
        <p:txBody>
          <a:bodyPr/>
          <a:lstStyle/>
          <a:p>
            <a:pPr marL="292100" lvl="1" indent="-177800"/>
            <a:r>
              <a:rPr lang="en-US" sz="2000" b="1" dirty="0"/>
              <a:t>Memory</a:t>
            </a:r>
          </a:p>
          <a:p>
            <a:pPr marL="571500" lvl="2" indent="-165100"/>
            <a:r>
              <a:rPr lang="en-US" sz="1800" dirty="0"/>
              <a:t>Byte addressable array</a:t>
            </a:r>
          </a:p>
          <a:p>
            <a:pPr marL="571500" lvl="2" indent="-165100"/>
            <a:r>
              <a:rPr lang="en-US" sz="1800" dirty="0" smtClean="0"/>
              <a:t>Code and user data</a:t>
            </a:r>
          </a:p>
          <a:p>
            <a:pPr marL="571500" lvl="2" indent="-165100"/>
            <a:r>
              <a:rPr lang="en-US" sz="1800" dirty="0" smtClean="0"/>
              <a:t>Stack to support procedures</a:t>
            </a:r>
          </a:p>
          <a:p>
            <a:pPr marL="0" inden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text</a:t>
            </a: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binary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Compiler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</a:rPr>
              <a:t>–</a:t>
            </a:r>
            <a:r>
              <a:rPr lang="en-US" sz="2000" dirty="0" err="1" smtClean="0">
                <a:latin typeface="Courier New" pitchFamily="49" charset="0"/>
              </a:rPr>
              <a:t>Og</a:t>
            </a:r>
            <a:r>
              <a:rPr lang="en-US" sz="2000" dirty="0" smtClean="0">
                <a:latin typeface="Courier New" pitchFamily="49" charset="0"/>
              </a:rPr>
              <a:t> -</a:t>
            </a:r>
            <a:r>
              <a:rPr lang="en-US" sz="2000" dirty="0">
                <a:latin typeface="Courier New" pitchFamily="49" charset="0"/>
              </a:rPr>
              <a:t>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Assembler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 </a:t>
            </a:r>
            <a:r>
              <a:rPr lang="en-US" sz="2000" dirty="0">
                <a:latin typeface="Courier New" pitchFamily="49" charset="0"/>
              </a:rPr>
              <a:t>as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Linker (</a:t>
            </a:r>
            <a:r>
              <a:rPr lang="en-US" sz="2000" dirty="0" err="1">
                <a:latin typeface="Courier New" pitchFamily="49" charset="0"/>
              </a:rPr>
              <a:t>gcc</a:t>
            </a:r>
            <a:r>
              <a:rPr lang="en-US" sz="2000" dirty="0">
                <a:latin typeface="Calibri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ld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C program (</a:t>
            </a:r>
            <a:r>
              <a:rPr lang="en-US" sz="2000" dirty="0">
                <a:latin typeface="Courier New" pitchFamily="49" charset="0"/>
              </a:rPr>
              <a:t>p1.c p2.c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itchFamily="34" charset="0"/>
              </a:rPr>
              <a:t>Asm</a:t>
            </a:r>
            <a:r>
              <a:rPr lang="en-US" sz="2000" dirty="0">
                <a:latin typeface="Calibri" pitchFamily="34" charset="0"/>
              </a:rPr>
              <a:t> program (</a:t>
            </a:r>
            <a:r>
              <a:rPr lang="en-US" sz="2000" dirty="0">
                <a:latin typeface="Courier New" pitchFamily="49" charset="0"/>
              </a:rPr>
              <a:t>p1.s p2.s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Executable program (</a:t>
            </a:r>
            <a:r>
              <a:rPr lang="en-US" sz="2000" dirty="0">
                <a:latin typeface="Courier New" pitchFamily="49" charset="0"/>
              </a:rPr>
              <a:t>p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en-US"/>
              <a:t>Turning C into Object Code</a:t>
            </a: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</a:t>
            </a:r>
            <a:r>
              <a:rPr lang="en-US" dirty="0" smtClean="0"/>
              <a:t>  </a:t>
            </a:r>
            <a:r>
              <a:rPr lang="en-US" b="1" dirty="0" smtClean="0">
                <a:latin typeface="Courier New" pitchFamily="49" charset="0"/>
              </a:rPr>
              <a:t>p1</a:t>
            </a:r>
            <a:r>
              <a:rPr lang="en-US" b="1" dirty="0">
                <a:latin typeface="Courier New" pitchFamily="49" charset="0"/>
              </a:rPr>
              <a:t>.c p2.c</a:t>
            </a:r>
            <a:endParaRPr lang="en-US" b="1" dirty="0">
              <a:latin typeface="Courier" pitchFamily="49" charset="0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</a:t>
            </a:r>
            <a:r>
              <a:rPr lang="en-US" dirty="0" smtClean="0"/>
              <a:t>  </a:t>
            </a:r>
            <a:r>
              <a:rPr lang="en-US" b="1" dirty="0" err="1" smtClean="0">
                <a:latin typeface="Courier New" pitchFamily="49" charset="0"/>
              </a:rPr>
              <a:t>gcc</a:t>
            </a:r>
            <a:r>
              <a:rPr lang="en-US" b="1" dirty="0" smtClean="0">
                <a:latin typeface="Courier New" pitchFamily="49" charset="0"/>
              </a:rPr>
              <a:t> –</a:t>
            </a:r>
            <a:r>
              <a:rPr lang="en-US" b="1" dirty="0" err="1" smtClean="0">
                <a:latin typeface="Courier New" pitchFamily="49" charset="0"/>
              </a:rPr>
              <a:t>Og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p1.c p2.c -o p</a:t>
            </a:r>
            <a:endParaRPr lang="en-US" b="1" dirty="0">
              <a:latin typeface="Courier" pitchFamily="49" charset="0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</a:t>
            </a:r>
            <a:r>
              <a:rPr lang="en-US" dirty="0" smtClean="0"/>
              <a:t>basic optimizations </a:t>
            </a:r>
            <a:r>
              <a:rPr lang="en-US" dirty="0"/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-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Og</a:t>
            </a:r>
            <a:r>
              <a:rPr lang="en-US" dirty="0" smtClean="0"/>
              <a:t>) [New to recent versions of GCC]</a:t>
            </a:r>
            <a:endParaRPr lang="en-US" dirty="0"/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ln/>
          <a:effectLst/>
        </p:spPr>
        <p:txBody>
          <a:bodyPr/>
          <a:lstStyle/>
          <a:p>
            <a:r>
              <a:rPr lang="en-US"/>
              <a:t>Compiling Into Assembly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  <a:ln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</a:t>
            </a:r>
            <a:r>
              <a:rPr lang="en-US" dirty="0" smtClean="0"/>
              <a:t>Code (</a:t>
            </a:r>
            <a:r>
              <a:rPr lang="en-US" dirty="0" err="1" smtClean="0"/>
              <a:t>sum.c</a:t>
            </a:r>
            <a:r>
              <a:rPr lang="en-US" dirty="0" smtClean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long plus(long x, long y</a:t>
            </a:r>
            <a:r>
              <a:rPr lang="en-US" sz="1800" dirty="0" smtClean="0">
                <a:latin typeface="Courier New" pitchFamily="49" charset="0"/>
              </a:rPr>
              <a:t>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</a:rPr>
              <a:t>sumstore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</a:rPr>
              <a:t>long x, long y, 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           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</a:t>
            </a:r>
            <a:r>
              <a:rPr lang="en-US" sz="2400" dirty="0" smtClean="0">
                <a:solidFill>
                  <a:schemeClr val="tx2"/>
                </a:solidFill>
                <a:latin typeface="Calibri" pitchFamily="34" charset="0"/>
              </a:rPr>
              <a:t>x86-64 </a:t>
            </a: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Assembly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pushq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call    </a:t>
            </a:r>
            <a:r>
              <a:rPr lang="en-US" sz="1800" dirty="0">
                <a:latin typeface="Courier New" pitchFamily="49" charset="0"/>
              </a:rPr>
              <a:t>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 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popq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Obtain </a:t>
            </a:r>
            <a:r>
              <a:rPr lang="en-US" dirty="0" smtClean="0">
                <a:latin typeface="Calibri" pitchFamily="34" charset="0"/>
              </a:rPr>
              <a:t>(on shark machine) with </a:t>
            </a:r>
            <a:r>
              <a:rPr lang="en-US" dirty="0">
                <a:latin typeface="Calibri" pitchFamily="34" charset="0"/>
              </a:rPr>
              <a:t>command</a:t>
            </a: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 smtClean="0">
                <a:latin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</a:rPr>
              <a:t>Og</a:t>
            </a:r>
            <a:r>
              <a:rPr lang="en-US" dirty="0" smtClean="0">
                <a:latin typeface="Courier New" pitchFamily="49" charset="0"/>
              </a:rPr>
              <a:t> –S </a:t>
            </a:r>
            <a:r>
              <a:rPr lang="en-US" dirty="0" err="1" smtClean="0">
                <a:latin typeface="Courier New" pitchFamily="49" charset="0"/>
              </a:rPr>
              <a:t>sum.c</a:t>
            </a:r>
            <a:endParaRPr lang="en-US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Produces file </a:t>
            </a:r>
            <a:r>
              <a:rPr lang="en-US" dirty="0" err="1" smtClean="0">
                <a:latin typeface="Courier New" pitchFamily="49" charset="0"/>
              </a:rPr>
              <a:t>sum.s</a:t>
            </a:r>
            <a:endParaRPr lang="en-US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 smtClean="0">
                <a:solidFill>
                  <a:srgbClr val="FF0000"/>
                </a:solidFill>
                <a:latin typeface="Calibri" pitchFamily="34" charset="0"/>
              </a:rPr>
              <a:t>Warning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gcc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and different compiler settings.</a:t>
            </a:r>
            <a:endParaRPr lang="en-US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Data Types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548687" cy="553085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Integer” data of 1, 2</a:t>
            </a:r>
            <a:r>
              <a:rPr lang="en-US" dirty="0" smtClean="0"/>
              <a:t>, 4, or 8 </a:t>
            </a:r>
            <a:r>
              <a:rPr lang="en-US" dirty="0"/>
              <a:t>bytes</a:t>
            </a:r>
          </a:p>
          <a:p>
            <a:pPr lvl="1"/>
            <a:r>
              <a:rPr lang="en-US" dirty="0"/>
              <a:t>Data values</a:t>
            </a:r>
          </a:p>
          <a:p>
            <a:pPr lvl="1"/>
            <a:r>
              <a:rPr lang="en-US" dirty="0"/>
              <a:t>Addresses (</a:t>
            </a:r>
            <a:r>
              <a:rPr lang="en-US" dirty="0" err="1"/>
              <a:t>untyped</a:t>
            </a:r>
            <a:r>
              <a:rPr lang="en-US" dirty="0"/>
              <a:t> pointers)</a:t>
            </a:r>
          </a:p>
          <a:p>
            <a:endParaRPr lang="en-US" dirty="0" smtClean="0"/>
          </a:p>
          <a:p>
            <a:r>
              <a:rPr lang="en-US" dirty="0" smtClean="0"/>
              <a:t>Floating </a:t>
            </a:r>
            <a:r>
              <a:rPr lang="en-US" dirty="0"/>
              <a:t>point data of 4, 8, or 10 </a:t>
            </a:r>
            <a:r>
              <a:rPr lang="en-US" dirty="0" smtClean="0"/>
              <a:t>bytes</a:t>
            </a:r>
          </a:p>
          <a:p>
            <a:endParaRPr lang="en-US" dirty="0"/>
          </a:p>
          <a:p>
            <a:r>
              <a:rPr lang="en-US" dirty="0" smtClean="0"/>
              <a:t>Code: Byte sequences encoding series of instructions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aggregate types such as arrays or structures</a:t>
            </a:r>
          </a:p>
          <a:p>
            <a:pPr lvl="1"/>
            <a:r>
              <a:rPr lang="en-US" dirty="0"/>
              <a:t>Just contiguously allocated bytes in </a:t>
            </a:r>
            <a:r>
              <a:rPr lang="en-US" dirty="0" smtClean="0"/>
              <a:t>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r>
              <a:rPr lang="en-US" dirty="0"/>
              <a:t>Assembly </a:t>
            </a:r>
            <a:r>
              <a:rPr lang="en-US" dirty="0" smtClean="0"/>
              <a:t>Characteristics: Operations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27150"/>
            <a:ext cx="8548687" cy="492125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arithmetic function on register or memory data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data between memory and register</a:t>
            </a:r>
          </a:p>
          <a:p>
            <a:pPr lvl="1"/>
            <a:r>
              <a:rPr lang="en-US" dirty="0"/>
              <a:t>Load data from memory into register</a:t>
            </a:r>
          </a:p>
          <a:p>
            <a:pPr lvl="1"/>
            <a:r>
              <a:rPr lang="en-US" dirty="0"/>
              <a:t>Store register data into memory</a:t>
            </a:r>
          </a:p>
          <a:p>
            <a:endParaRPr lang="en-US" dirty="0" smtClean="0"/>
          </a:p>
          <a:p>
            <a:r>
              <a:rPr lang="en-US" dirty="0" smtClean="0"/>
              <a:t>Transfer </a:t>
            </a:r>
            <a:r>
              <a:rPr lang="en-US" dirty="0"/>
              <a:t>control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Code for </a:t>
            </a:r>
            <a:r>
              <a:rPr lang="en-US" sz="2400" dirty="0" err="1" smtClean="0">
                <a:latin typeface="Courier New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itchFamily="49" charset="0"/>
              </a:rPr>
              <a:t>.o</a:t>
            </a:r>
          </a:p>
          <a:p>
            <a:pPr lvl="1"/>
            <a:r>
              <a:rPr lang="en-US" dirty="0"/>
              <a:t>Binary encoding of each instruction</a:t>
            </a:r>
          </a:p>
          <a:p>
            <a:pPr lvl="1"/>
            <a:r>
              <a:rPr lang="en-US" dirty="0"/>
              <a:t>Nearly-complete image of executable code</a:t>
            </a:r>
          </a:p>
          <a:p>
            <a:pPr lvl="1"/>
            <a:r>
              <a:rPr lang="en-US" dirty="0"/>
              <a:t>Missing linkages between code in different files</a:t>
            </a:r>
          </a:p>
          <a:p>
            <a:r>
              <a:rPr lang="en-US" dirty="0"/>
              <a:t>Linker</a:t>
            </a:r>
          </a:p>
          <a:p>
            <a:pPr lvl="1"/>
            <a:r>
              <a:rPr lang="en-US" dirty="0"/>
              <a:t>Resolves references between files</a:t>
            </a:r>
          </a:p>
          <a:p>
            <a:pPr lvl="1"/>
            <a:r>
              <a:rPr lang="en-US" dirty="0"/>
              <a:t>Combines with static run-time libraries</a:t>
            </a:r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</a:p>
          <a:p>
            <a:pPr lvl="2"/>
            <a:r>
              <a:rPr lang="en-US" dirty="0"/>
              <a:t>Linking occurs when program begins execution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Total of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14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Each instruction 1,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3,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or </a:t>
            </a:r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5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bytes</a:t>
            </a:r>
          </a:p>
          <a:p>
            <a:pPr marL="560388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Starts at address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</a:rPr>
              <a:t>0x0400595</a:t>
            </a:r>
            <a:endParaRPr lang="en-US" sz="1800" dirty="0">
              <a:solidFill>
                <a:srgbClr val="C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Store value </a:t>
            </a:r>
            <a:r>
              <a:rPr lang="en-US" b="1" dirty="0" smtClean="0">
                <a:latin typeface="Courier New"/>
                <a:cs typeface="Courier New"/>
              </a:rPr>
              <a:t>t</a:t>
            </a:r>
            <a:r>
              <a:rPr lang="en-US" dirty="0" smtClean="0"/>
              <a:t> where designated by </a:t>
            </a:r>
            <a:r>
              <a:rPr lang="en-US" b="1" dirty="0" err="1" smtClean="0">
                <a:latin typeface="Courier New"/>
                <a:cs typeface="Courier New"/>
              </a:rPr>
              <a:t>dest</a:t>
            </a:r>
            <a:endParaRPr lang="en-US" b="1" dirty="0">
              <a:latin typeface="Courier New"/>
              <a:cs typeface="Courier New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Move 8-byte value to memory</a:t>
            </a:r>
            <a:endParaRPr lang="en-US" dirty="0"/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Quad words in x86-64 parlance</a:t>
            </a:r>
            <a:endParaRPr lang="en-US" dirty="0"/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Operands</a:t>
            </a:r>
            <a:r>
              <a:rPr lang="en-US" dirty="0"/>
              <a:t>:</a:t>
            </a:r>
          </a:p>
          <a:p>
            <a:pPr marL="839788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b="1" dirty="0" smtClean="0"/>
              <a:t>: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	</a:t>
            </a:r>
            <a:r>
              <a:rPr lang="en-US" dirty="0" smtClean="0"/>
              <a:t>Register</a:t>
            </a:r>
            <a:r>
              <a:rPr lang="en-US" dirty="0"/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</a:rPr>
              <a:t>dest</a:t>
            </a:r>
            <a:r>
              <a:rPr lang="en-US" b="1" dirty="0" smtClean="0"/>
              <a:t>:</a:t>
            </a:r>
            <a:r>
              <a:rPr lang="en-US" dirty="0"/>
              <a:t> </a:t>
            </a:r>
            <a:r>
              <a:rPr lang="en-US" dirty="0" smtClean="0"/>
              <a:t>	Memory</a:t>
            </a:r>
            <a:r>
              <a:rPr lang="en-US" dirty="0"/>
              <a:t>	</a:t>
            </a:r>
            <a:r>
              <a:rPr lang="en-US" b="1" dirty="0"/>
              <a:t>M[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%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rbx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]</a:t>
            </a:r>
            <a:endParaRPr lang="en-US" b="1" dirty="0"/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dirty="0" smtClean="0"/>
              <a:t>Object </a:t>
            </a:r>
            <a:r>
              <a:rPr lang="en-US" dirty="0"/>
              <a:t>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 smtClean="0">
                <a:latin typeface="Courier New" pitchFamily="49" charset="0"/>
              </a:rPr>
              <a:t>0x40059e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*</a:t>
            </a:r>
            <a:r>
              <a:rPr lang="en-US" sz="1800" dirty="0" err="1" smtClean="0">
                <a:latin typeface="Courier New" pitchFamily="49" charset="0"/>
              </a:rPr>
              <a:t>dest</a:t>
            </a:r>
            <a:r>
              <a:rPr lang="en-US" sz="1800" dirty="0" smtClean="0">
                <a:latin typeface="Courier New" pitchFamily="49" charset="0"/>
              </a:rPr>
              <a:t> = t;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 smtClean="0">
                <a:latin typeface="Courier New" pitchFamily="49" charset="0"/>
              </a:rPr>
              <a:t>movq</a:t>
            </a:r>
            <a:r>
              <a:rPr lang="en-US" sz="1800" dirty="0" smtClean="0">
                <a:latin typeface="Courier New" pitchFamily="49" charset="0"/>
              </a:rPr>
              <a:t> 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 smtClean="0">
                <a:latin typeface="Courier New" pitchFamily="49" charset="0"/>
              </a:rPr>
              <a:t>, (%</a:t>
            </a:r>
            <a:r>
              <a:rPr lang="en-US" sz="1800" dirty="0" err="1" smtClean="0">
                <a:latin typeface="Courier New" pitchFamily="49" charset="0"/>
              </a:rPr>
              <a:t>rbx</a:t>
            </a:r>
            <a:r>
              <a:rPr lang="en-US" sz="1800" dirty="0" smtClean="0">
                <a:latin typeface="Courier New" pitchFamily="49" charset="0"/>
              </a:rPr>
              <a:t>)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 smtClean="0">
                <a:latin typeface="Courier New" pitchFamily="49" charset="0"/>
              </a:rPr>
              <a:t>0x40059e:  48 89 03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–d sum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Useful tool for examining object code</a:t>
            </a:r>
          </a:p>
          <a:p>
            <a:pPr lvl="1"/>
            <a:r>
              <a:rPr lang="en-US" dirty="0"/>
              <a:t>Analyzes bit pattern of series of instructions</a:t>
            </a:r>
          </a:p>
          <a:p>
            <a:pPr lvl="1"/>
            <a:r>
              <a:rPr lang="en-US" dirty="0"/>
              <a:t>Produces approximate rendition of assembly code</a:t>
            </a:r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itchFamily="49" charset="0"/>
              </a:rPr>
              <a:t>.o</a:t>
            </a:r>
            <a:r>
              <a:rPr lang="en-US" dirty="0"/>
              <a:t> file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0000000000400595 &lt;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400595:  </a:t>
            </a:r>
            <a:r>
              <a:rPr lang="en-US" sz="1800" dirty="0" smtClean="0">
                <a:latin typeface="Courier New" pitchFamily="49" charset="0"/>
              </a:rPr>
              <a:t>53  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400596: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d3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400599:  </a:t>
            </a:r>
            <a:r>
              <a:rPr lang="en-US" sz="1800" dirty="0" smtClean="0">
                <a:latin typeface="Courier New" pitchFamily="49" charset="0"/>
              </a:rPr>
              <a:t>e8 </a:t>
            </a:r>
            <a:r>
              <a:rPr lang="en-US" sz="1800" dirty="0">
                <a:latin typeface="Courier New" pitchFamily="49" charset="0"/>
              </a:rPr>
              <a:t>f2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ff</a:t>
            </a: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40059e:  </a:t>
            </a:r>
            <a:r>
              <a:rPr lang="en-US" sz="1800" dirty="0" smtClean="0">
                <a:latin typeface="Courier New" pitchFamily="49" charset="0"/>
              </a:rPr>
              <a:t>48 </a:t>
            </a:r>
            <a:r>
              <a:rPr lang="en-US" sz="1800" dirty="0">
                <a:latin typeface="Courier New" pitchFamily="49" charset="0"/>
              </a:rPr>
              <a:t>89 03        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4005a1:  </a:t>
            </a:r>
            <a:r>
              <a:rPr lang="en-US" sz="1800" dirty="0" smtClean="0">
                <a:latin typeface="Courier New" pitchFamily="49" charset="0"/>
              </a:rPr>
              <a:t>5b               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4005a2:  </a:t>
            </a:r>
            <a:r>
              <a:rPr lang="en-US" sz="1800" dirty="0" smtClean="0">
                <a:latin typeface="Courier New" pitchFamily="49" charset="0"/>
              </a:rPr>
              <a:t>c3               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Disassembled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297113" y="1705039"/>
            <a:ext cx="6846887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Dump of assembler code for function </a:t>
            </a:r>
            <a:r>
              <a:rPr lang="en-US" sz="1800" dirty="0" err="1">
                <a:latin typeface="Courier New" pitchFamily="49" charset="0"/>
              </a:rPr>
              <a:t>sumstore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0x0000000000400595 </a:t>
            </a:r>
            <a:r>
              <a:rPr lang="en-US" sz="1800" dirty="0">
                <a:latin typeface="Courier New" pitchFamily="49" charset="0"/>
              </a:rPr>
              <a:t>&lt;+0&gt;</a:t>
            </a:r>
            <a:r>
              <a:rPr lang="en-US" sz="1800" dirty="0" smtClean="0">
                <a:latin typeface="Courier New" pitchFamily="49" charset="0"/>
              </a:rPr>
              <a:t>: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0x0000000000400596 </a:t>
            </a:r>
            <a:r>
              <a:rPr lang="en-US" sz="1800" dirty="0">
                <a:latin typeface="Courier New" pitchFamily="49" charset="0"/>
              </a:rPr>
              <a:t>&lt;+1&gt;: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,%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0x0000000000400599 </a:t>
            </a:r>
            <a:r>
              <a:rPr lang="en-US" sz="1800" dirty="0">
                <a:latin typeface="Courier New" pitchFamily="49" charset="0"/>
              </a:rPr>
              <a:t>&lt;+4&gt;</a:t>
            </a:r>
            <a:r>
              <a:rPr lang="en-US" sz="1800" dirty="0" smtClean="0">
                <a:latin typeface="Courier New" pitchFamily="49" charset="0"/>
              </a:rPr>
              <a:t>: </a:t>
            </a:r>
            <a:r>
              <a:rPr lang="en-US" sz="1800" dirty="0" err="1" smtClean="0">
                <a:latin typeface="Courier New" pitchFamily="49" charset="0"/>
              </a:rPr>
              <a:t>callq</a:t>
            </a:r>
            <a:r>
              <a:rPr lang="en-US" sz="1800" dirty="0" smtClean="0">
                <a:latin typeface="Courier New" pitchFamily="49" charset="0"/>
              </a:rPr>
              <a:t>  0x400590 &lt;</a:t>
            </a:r>
            <a:r>
              <a:rPr lang="en-US" sz="1800" dirty="0">
                <a:latin typeface="Courier New" pitchFamily="49" charset="0"/>
              </a:rPr>
              <a:t>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0x000000000040059e </a:t>
            </a:r>
            <a:r>
              <a:rPr lang="en-US" sz="1800" dirty="0">
                <a:latin typeface="Courier New" pitchFamily="49" charset="0"/>
              </a:rPr>
              <a:t>&lt;+9&gt;: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,(%</a:t>
            </a:r>
            <a:r>
              <a:rPr lang="en-US" sz="1800" dirty="0" err="1">
                <a:latin typeface="Courier New" pitchFamily="49" charset="0"/>
              </a:rPr>
              <a:t>rbx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0x00000000004005a1 </a:t>
            </a:r>
            <a:r>
              <a:rPr lang="en-US" sz="1800" dirty="0">
                <a:latin typeface="Courier New" pitchFamily="49" charset="0"/>
              </a:rPr>
              <a:t>&lt;+12&gt;</a:t>
            </a:r>
            <a:r>
              <a:rPr lang="en-US" sz="1800" dirty="0" smtClean="0">
                <a:latin typeface="Courier New" pitchFamily="49" charset="0"/>
              </a:rPr>
              <a:t>:pop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rbx</a:t>
            </a:r>
            <a:endParaRPr lang="en-US" sz="1800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0x00000000004005a2 </a:t>
            </a:r>
            <a:r>
              <a:rPr lang="en-US" sz="1800" dirty="0">
                <a:latin typeface="Courier New" pitchFamily="49" charset="0"/>
              </a:rPr>
              <a:t>&lt;+13&gt;</a:t>
            </a:r>
            <a:r>
              <a:rPr lang="en-US" sz="1800" dirty="0" smtClean="0">
                <a:latin typeface="Courier New" pitchFamily="49" charset="0"/>
              </a:rPr>
              <a:t>:</a:t>
            </a:r>
            <a:r>
              <a:rPr lang="en-US" sz="1800" dirty="0" err="1" smtClean="0">
                <a:latin typeface="Courier New" pitchFamily="49" charset="0"/>
              </a:rPr>
              <a:t>retq</a:t>
            </a:r>
            <a:r>
              <a:rPr lang="en-US" sz="1800" dirty="0" smtClean="0">
                <a:latin typeface="Courier New" pitchFamily="49" charset="0"/>
              </a:rPr>
              <a:t> </a:t>
            </a:r>
            <a:endParaRPr lang="en-US" sz="1800" i="1" dirty="0">
              <a:latin typeface="Courier New" pitchFamily="49" charset="0"/>
            </a:endParaRPr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sum</a:t>
            </a:r>
            <a:endParaRPr lang="en-US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disassemble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x/14xb </a:t>
            </a:r>
            <a:r>
              <a:rPr lang="en-US" b="1" dirty="0" err="1" smtClean="0">
                <a:latin typeface="Courier New" pitchFamily="49" charset="0"/>
              </a:rPr>
              <a:t>sumstore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Examine the </a:t>
            </a:r>
            <a:r>
              <a:rPr lang="en-US" dirty="0" smtClean="0"/>
              <a:t>14 </a:t>
            </a:r>
            <a:r>
              <a:rPr lang="en-US" dirty="0"/>
              <a:t>bytes starting at </a:t>
            </a:r>
            <a:r>
              <a:rPr lang="en-US" dirty="0" err="1" smtClean="0">
                <a:latin typeface="Courier New" pitchFamily="49" charset="0"/>
              </a:rPr>
              <a:t>sumstore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Object</a:t>
            </a:r>
          </a:p>
          <a:p>
            <a:pPr marL="223838" indent="-223838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04800" y="1524000"/>
            <a:ext cx="1828800" cy="42447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0x0400595: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0x53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0xd3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0xe8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0xf2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0x48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 0x89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0x03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0x5b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0xc3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% </a:t>
            </a:r>
            <a:r>
              <a:rPr lang="en-US" sz="1800" dirty="0" err="1">
                <a:latin typeface="Courier New" pitchFamily="49" charset="0"/>
              </a:rPr>
              <a:t>objdump</a:t>
            </a:r>
            <a:r>
              <a:rPr lang="en-US" sz="1800" dirty="0">
                <a:latin typeface="Courier New" pitchFamily="49" charset="0"/>
              </a:rPr>
              <a:t> -</a:t>
            </a:r>
            <a:r>
              <a:rPr lang="en-US" sz="1800" dirty="0" err="1"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WINWORD.EXE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WINWORD.EXE:  </a:t>
            </a:r>
            <a:r>
              <a:rPr lang="en-US" sz="1800" dirty="0" smtClean="0">
                <a:latin typeface="Courier New" pitchFamily="49" charset="0"/>
              </a:rPr>
              <a:t> file </a:t>
            </a:r>
            <a:r>
              <a:rPr lang="en-US" sz="1800" dirty="0">
                <a:latin typeface="Courier New" pitchFamily="49" charset="0"/>
              </a:rPr>
              <a:t>format pei-i386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No symbols in "WINWORD.EXE".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Disassembly of section .text: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 &lt;.text&gt;: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30001000</a:t>
            </a:r>
            <a:r>
              <a:rPr lang="en-US" sz="1800" dirty="0" smtClean="0">
                <a:latin typeface="Courier New" pitchFamily="49" charset="0"/>
              </a:rPr>
              <a:t>:  55             push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30001001</a:t>
            </a:r>
            <a:r>
              <a:rPr lang="en-US" sz="1800" dirty="0" smtClean="0">
                <a:latin typeface="Courier New" pitchFamily="49" charset="0"/>
              </a:rPr>
              <a:t>:  8b </a:t>
            </a:r>
            <a:r>
              <a:rPr lang="en-US" sz="1800" dirty="0" err="1">
                <a:latin typeface="Courier New" pitchFamily="49" charset="0"/>
              </a:rPr>
              <a:t>ec</a:t>
            </a:r>
            <a:r>
              <a:rPr lang="en-US" sz="1800" dirty="0">
                <a:latin typeface="Courier New" pitchFamily="49" charset="0"/>
              </a:rPr>
              <a:t>       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mov</a:t>
            </a: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esp,%ebp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30001003</a:t>
            </a:r>
            <a:r>
              <a:rPr lang="en-US" sz="1800" dirty="0" smtClean="0">
                <a:latin typeface="Courier New" pitchFamily="49" charset="0"/>
              </a:rPr>
              <a:t>:  6a </a:t>
            </a:r>
            <a:r>
              <a:rPr lang="en-US" sz="1800" dirty="0">
                <a:latin typeface="Courier New" pitchFamily="49" charset="0"/>
              </a:rPr>
              <a:t>ff         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$0xffffffff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30001005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90 10 00 30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$0x30001090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3000100a</a:t>
            </a:r>
            <a:r>
              <a:rPr lang="en-US" sz="1800" dirty="0" smtClean="0">
                <a:latin typeface="Courier New" pitchFamily="49" charset="0"/>
              </a:rPr>
              <a:t>:  68 </a:t>
            </a:r>
            <a:r>
              <a:rPr lang="en-US" sz="1800" dirty="0">
                <a:latin typeface="Courier New" pitchFamily="49" charset="0"/>
              </a:rPr>
              <a:t>91 dc 4c 30</a:t>
            </a:r>
            <a:r>
              <a:rPr lang="en-US" sz="1800" dirty="0" smtClean="0">
                <a:latin typeface="Courier New" pitchFamily="49" charset="0"/>
              </a:rPr>
              <a:t> push   </a:t>
            </a:r>
            <a:r>
              <a:rPr lang="en-US" sz="1800" dirty="0">
                <a:latin typeface="Courier New" pitchFamily="49" charset="0"/>
              </a:rPr>
              <a:t>$0x304cdc91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133600" y="3858425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Reverse engineering forbidden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Microsoft End User License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/>
              <a:t>Assembly Basics: Registers, operands, move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x86-64 Integer Registers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18682" y="6019800"/>
            <a:ext cx="7329487" cy="838200"/>
          </a:xfrm>
          <a:ln/>
        </p:spPr>
        <p:txBody>
          <a:bodyPr/>
          <a:lstStyle/>
          <a:p>
            <a:pPr lvl="1"/>
            <a:r>
              <a:rPr lang="en-US" dirty="0" smtClean="0"/>
              <a:t>Can reference low-order 4 bytes (also low-order 1 &amp; 2 bytes)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</a:p>
        </p:txBody>
      </p:sp>
      <p:sp>
        <p:nvSpPr>
          <p:cNvPr id="27655" name="Rectangle 7"/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</a:p>
        </p:txBody>
      </p:sp>
      <p:sp>
        <p:nvSpPr>
          <p:cNvPr id="27656" name="Rectangle 8"/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</a:p>
        </p:txBody>
      </p:sp>
      <p:sp>
        <p:nvSpPr>
          <p:cNvPr id="27657" name="Rectangle 9"/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</a:p>
        </p:txBody>
      </p:sp>
      <p:sp>
        <p:nvSpPr>
          <p:cNvPr id="27658" name="Rectangle 10"/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</a:p>
        </p:txBody>
      </p:sp>
      <p:sp>
        <p:nvSpPr>
          <p:cNvPr id="27659" name="Rectangle 11"/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</a:p>
        </p:txBody>
      </p:sp>
      <p:sp>
        <p:nvSpPr>
          <p:cNvPr id="27660" name="Rectangle 12"/>
          <p:cNvSpPr>
            <a:spLocks/>
          </p:cNvSpPr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</a:p>
        </p:txBody>
      </p:sp>
      <p:sp>
        <p:nvSpPr>
          <p:cNvPr id="27662" name="Rectangle 14"/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</a:p>
        </p:txBody>
      </p:sp>
      <p:sp>
        <p:nvSpPr>
          <p:cNvPr id="27663" name="Rectangle 15"/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</a:p>
        </p:txBody>
      </p:sp>
      <p:sp>
        <p:nvSpPr>
          <p:cNvPr id="27664" name="Rectangle 16"/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</a:p>
        </p:txBody>
      </p:sp>
      <p:sp>
        <p:nvSpPr>
          <p:cNvPr id="27665" name="Rectangle 17"/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</a:p>
        </p:txBody>
      </p:sp>
      <p:sp>
        <p:nvSpPr>
          <p:cNvPr id="27666" name="Rectangle 18"/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</a:p>
        </p:txBody>
      </p:sp>
      <p:sp>
        <p:nvSpPr>
          <p:cNvPr id="27667" name="Rectangle 19"/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</a:p>
        </p:txBody>
      </p:sp>
      <p:sp>
        <p:nvSpPr>
          <p:cNvPr id="27668" name="Rectangle 20"/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</a:p>
        </p:txBody>
      </p:sp>
      <p:sp>
        <p:nvSpPr>
          <p:cNvPr id="27669" name="Rectangle 21"/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</a:p>
        </p:txBody>
      </p:sp>
      <p:sp>
        <p:nvSpPr>
          <p:cNvPr id="27670" name="Rectangle 22"/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7671" name="Rectangle 23"/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7672" name="Rectangle 24"/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7673" name="Rectangle 25"/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7674" name="Rectangle 26"/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7675" name="Rectangle 27"/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676" name="Rectangle 28"/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27677" name="Rectangle 29"/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7678" name="Rectangle 30"/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</a:p>
        </p:txBody>
      </p:sp>
      <p:sp>
        <p:nvSpPr>
          <p:cNvPr id="27681" name="Rectangle 33"/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</a:p>
        </p:txBody>
      </p:sp>
      <p:sp>
        <p:nvSpPr>
          <p:cNvPr id="27682" name="Rectangle 34"/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</a:p>
        </p:txBody>
      </p:sp>
      <p:sp>
        <p:nvSpPr>
          <p:cNvPr id="27683" name="Rectangle 35"/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</a:p>
        </p:txBody>
      </p:sp>
      <p:sp>
        <p:nvSpPr>
          <p:cNvPr id="27684" name="Rectangle 36"/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History: IA32 Registers</a:t>
            </a:r>
            <a:endParaRPr lang="en-US" dirty="0"/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95400" y="1333501"/>
            <a:ext cx="5715000" cy="4533902"/>
            <a:chOff x="3984" y="1008"/>
            <a:chExt cx="1584" cy="225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eax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edx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%ebx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%esi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%edi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984" y="2736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%esp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%ebp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84326" y="1404970"/>
            <a:ext cx="2819400" cy="343694"/>
            <a:chOff x="4495800" y="1404970"/>
            <a:chExt cx="2819400" cy="343694"/>
          </a:xfrm>
        </p:grpSpPr>
        <p:sp>
          <p:nvSpPr>
            <p:cNvPr id="13" name="Rectangle 12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9" name="Straight Connector 18"/>
            <p:cNvCxnSpPr>
              <a:stCxn id="13" idx="0"/>
              <a:endCxn id="13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4184326" y="1989024"/>
            <a:ext cx="2819400" cy="343694"/>
            <a:chOff x="4495800" y="1404970"/>
            <a:chExt cx="2819400" cy="3436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5" name="Straight Connector 24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4184326" y="2558580"/>
            <a:ext cx="2819400" cy="343694"/>
            <a:chOff x="4495800" y="1404970"/>
            <a:chExt cx="2819400" cy="343694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8" name="Straight Connector 27"/>
            <p:cNvCxnSpPr>
              <a:stCxn id="27" idx="0"/>
              <a:endCxn id="27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4184326" y="3141484"/>
            <a:ext cx="2819400" cy="343694"/>
            <a:chOff x="4495800" y="1404970"/>
            <a:chExt cx="2819400" cy="3436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4495800" y="1404970"/>
              <a:ext cx="2819400" cy="3429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0"/>
              <a:endCxn id="30" idx="2"/>
            </p:cNvCxnSpPr>
            <p:nvPr/>
          </p:nvCxnSpPr>
          <p:spPr bwMode="auto">
            <a:xfrm rot="16200000" flipH="1">
              <a:off x="5734050" y="1576420"/>
              <a:ext cx="342900" cy="158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Rectangle 32"/>
          <p:cNvSpPr/>
          <p:nvPr/>
        </p:nvSpPr>
        <p:spPr bwMode="auto">
          <a:xfrm>
            <a:off x="4184326" y="3717666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184326" y="4301720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84326" y="4871276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84326" y="5454180"/>
            <a:ext cx="2819400" cy="342900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" name="TextBox 52"/>
          <p:cNvSpPr txBox="1"/>
          <p:nvPr/>
        </p:nvSpPr>
        <p:spPr>
          <a:xfrm>
            <a:off x="35814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14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814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bx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81400" y="370801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1400" y="42872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81400" y="485769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%sp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81400" y="54435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bp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bh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43600" y="13916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943600" y="19754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943600" y="254129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43600" y="31317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bl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AutoShape 7"/>
          <p:cNvSpPr>
            <a:spLocks/>
          </p:cNvSpPr>
          <p:nvPr/>
        </p:nvSpPr>
        <p:spPr bwMode="auto">
          <a:xfrm rot="5400000">
            <a:off x="5451983" y="4671257"/>
            <a:ext cx="279400" cy="2824085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67200" y="6172200"/>
            <a:ext cx="266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16-bit virtual registers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(backwards compatibility)</a:t>
            </a:r>
          </a:p>
        </p:txBody>
      </p:sp>
      <p:sp>
        <p:nvSpPr>
          <p:cNvPr id="75" name="AutoShape 7"/>
          <p:cNvSpPr>
            <a:spLocks/>
          </p:cNvSpPr>
          <p:nvPr/>
        </p:nvSpPr>
        <p:spPr bwMode="auto">
          <a:xfrm rot="10800000">
            <a:off x="914400" y="1333500"/>
            <a:ext cx="279400" cy="337631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16200000">
            <a:off x="-221736" y="2812536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general purpose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55159" y="139162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accumulate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555159" y="19754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555159" y="254129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55159" y="313178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base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55159" y="362683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source 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555159" y="4204648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destination</a:t>
            </a:r>
          </a:p>
          <a:p>
            <a:r>
              <a:rPr lang="en-US" sz="1400" i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555159" y="4701317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stack 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555159" y="5313528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base</a:t>
            </a:r>
          </a:p>
          <a:p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293942" y="649069"/>
            <a:ext cx="185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Origin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(mostly obsolete)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9" grpId="0" animBg="1"/>
      <p:bldP spid="4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/>
      <p:bldP spid="70" grpId="0"/>
      <p:bldP spid="71" grpId="0"/>
      <p:bldP spid="72" grpId="0"/>
      <p:bldP spid="73" grpId="0" animBg="1"/>
      <p:bldP spid="74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5537200" cy="573088"/>
          </a:xfrm>
        </p:spPr>
        <p:txBody>
          <a:bodyPr/>
          <a:lstStyle/>
          <a:p>
            <a:r>
              <a:rPr lang="en-US" dirty="0"/>
              <a:t>Moving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100138"/>
            <a:ext cx="8396287" cy="5224462"/>
          </a:xfrm>
        </p:spPr>
        <p:txBody>
          <a:bodyPr/>
          <a:lstStyle/>
          <a:p>
            <a:r>
              <a:rPr lang="en-US" dirty="0"/>
              <a:t>Moving Data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movq</a:t>
            </a:r>
            <a:r>
              <a:rPr lang="en-US" b="1" dirty="0" smtClean="0"/>
              <a:t> </a:t>
            </a:r>
            <a:r>
              <a:rPr lang="en-US" b="1" i="1" dirty="0"/>
              <a:t>Source</a:t>
            </a:r>
            <a:r>
              <a:rPr lang="en-US" b="1" dirty="0" smtClean="0"/>
              <a:t>, </a:t>
            </a:r>
            <a:r>
              <a:rPr lang="en-US" b="1" i="1" dirty="0" err="1" smtClean="0"/>
              <a:t>Dest</a:t>
            </a:r>
            <a:r>
              <a:rPr lang="en-US" b="1" dirty="0" smtClean="0"/>
              <a:t>: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Operand </a:t>
            </a:r>
            <a:r>
              <a:rPr lang="en-US" dirty="0"/>
              <a:t>Types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Immediate:</a:t>
            </a:r>
            <a:r>
              <a:rPr lang="en-US" dirty="0"/>
              <a:t> Constant integer data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$0x400</a:t>
            </a:r>
            <a:r>
              <a:rPr lang="en-US" b="1" dirty="0" smtClean="0"/>
              <a:t>, </a:t>
            </a:r>
            <a:r>
              <a:rPr lang="en-US" b="1" dirty="0" smtClean="0">
                <a:latin typeface="Courier New" pitchFamily="49" charset="0"/>
              </a:rPr>
              <a:t>$-533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C constant, but prefixed with </a:t>
            </a:r>
            <a:r>
              <a:rPr lang="en-US" b="1" dirty="0">
                <a:latin typeface="Courier New" pitchFamily="49" charset="0"/>
              </a:rPr>
              <a:t>‘$’</a:t>
            </a:r>
          </a:p>
          <a:p>
            <a:pPr lvl="2"/>
            <a:r>
              <a:rPr lang="en-US" dirty="0" smtClean="0"/>
              <a:t>Encoded </a:t>
            </a:r>
            <a:r>
              <a:rPr lang="en-US" dirty="0"/>
              <a:t>with 1, 2</a:t>
            </a:r>
            <a:r>
              <a:rPr lang="en-US" dirty="0" smtClean="0"/>
              <a:t>, or 4 </a:t>
            </a:r>
            <a:r>
              <a:rPr lang="en-US" dirty="0"/>
              <a:t>bytes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Register: </a:t>
            </a:r>
            <a:r>
              <a:rPr lang="en-US" dirty="0"/>
              <a:t>One of </a:t>
            </a:r>
            <a:r>
              <a:rPr lang="en-US" dirty="0" smtClean="0"/>
              <a:t>16 </a:t>
            </a:r>
            <a:r>
              <a:rPr lang="en-US" dirty="0"/>
              <a:t>integer </a:t>
            </a:r>
            <a:r>
              <a:rPr lang="en-US" dirty="0" smtClean="0"/>
              <a:t>registers</a:t>
            </a:r>
          </a:p>
          <a:p>
            <a:pPr lvl="2"/>
            <a:r>
              <a:rPr lang="en-US" dirty="0" smtClean="0"/>
              <a:t>Example: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, %r13</a:t>
            </a:r>
          </a:p>
          <a:p>
            <a:pPr lvl="2"/>
            <a:r>
              <a:rPr lang="en-US" dirty="0"/>
              <a:t>But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reserved </a:t>
            </a:r>
            <a:r>
              <a:rPr lang="en-US" dirty="0"/>
              <a:t>for special use</a:t>
            </a:r>
          </a:p>
          <a:p>
            <a:pPr lvl="2"/>
            <a:r>
              <a:rPr lang="en-US" dirty="0"/>
              <a:t>Others have special uses for particular instructions</a:t>
            </a:r>
          </a:p>
          <a:p>
            <a:pPr lvl="1"/>
            <a:r>
              <a:rPr lang="en-US" b="1" i="1" dirty="0">
                <a:solidFill>
                  <a:srgbClr val="C00000"/>
                </a:solidFill>
              </a:rPr>
              <a:t>Memory:</a:t>
            </a:r>
            <a:r>
              <a:rPr lang="en-US" dirty="0"/>
              <a:t> </a:t>
            </a:r>
            <a:r>
              <a:rPr lang="en-US" dirty="0" smtClean="0"/>
              <a:t>8 </a:t>
            </a:r>
            <a:r>
              <a:rPr lang="en-US" dirty="0"/>
              <a:t>consecutive bytes of </a:t>
            </a:r>
            <a:r>
              <a:rPr lang="en-US" dirty="0" smtClean="0"/>
              <a:t>memory at address given by register</a:t>
            </a:r>
          </a:p>
          <a:p>
            <a:pPr lvl="2"/>
            <a:r>
              <a:rPr lang="en-US" dirty="0" smtClean="0"/>
              <a:t>Simplest example: </a:t>
            </a:r>
            <a:r>
              <a:rPr lang="en-US" b="1" dirty="0" smtClean="0">
                <a:latin typeface="Courier New" pitchFamily="49" charset="0"/>
              </a:rPr>
              <a:t>(%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ax</a:t>
            </a:r>
            <a:r>
              <a:rPr lang="en-US" b="1" dirty="0" smtClean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Various </a:t>
            </a:r>
            <a:r>
              <a:rPr lang="en-US" dirty="0" smtClean="0"/>
              <a:t>other “address </a:t>
            </a:r>
            <a:r>
              <a:rPr lang="en-US" dirty="0"/>
              <a:t>modes”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167416" y="609600"/>
            <a:ext cx="2519384" cy="4267200"/>
            <a:chOff x="6167416" y="609600"/>
            <a:chExt cx="2519384" cy="4267200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8" name="Rectangle 6"/>
            <p:cNvSpPr>
              <a:spLocks noChangeArrowheads="1"/>
            </p:cNvSpPr>
            <p:nvPr/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rbp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 smtClean="0">
                  <a:latin typeface="Courier New" pitchFamily="49" charset="0"/>
                </a:rPr>
                <a:t>%</a:t>
              </a:r>
              <a:r>
                <a:rPr lang="en-US" dirty="0" err="1" smtClean="0">
                  <a:latin typeface="Courier New" pitchFamily="49" charset="0"/>
                </a:rPr>
                <a:t>rN</a:t>
              </a:r>
              <a:endParaRPr lang="en-US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165975" cy="573088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movq</a:t>
            </a:r>
            <a:r>
              <a:rPr lang="en-US" smtClean="0"/>
              <a:t> </a:t>
            </a:r>
            <a:r>
              <a:rPr lang="en-US"/>
              <a:t>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 smtClean="0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$0x4,</a:t>
            </a:r>
            <a:r>
              <a:rPr lang="en-US" sz="2000" dirty="0" smtClean="0">
                <a:latin typeface="Courier New" pitchFamily="49" charset="0"/>
              </a:rPr>
              <a:t>%rax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$-147,(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,(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Courier New" pitchFamily="49" charset="0"/>
              </a:rPr>
              <a:t>movq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(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ax</a:t>
            </a:r>
            <a:r>
              <a:rPr lang="en-US" sz="2000" dirty="0">
                <a:latin typeface="Courier New" pitchFamily="49" charset="0"/>
              </a:rPr>
              <a:t>),</a:t>
            </a:r>
            <a:r>
              <a:rPr lang="en-US" sz="2000" dirty="0" smtClean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</a:rPr>
              <a:t>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Src,Dest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658100" cy="573088"/>
          </a:xfrm>
        </p:spPr>
        <p:txBody>
          <a:bodyPr/>
          <a:lstStyle/>
          <a:p>
            <a:r>
              <a:rPr lang="en-US" dirty="0" smtClean="0"/>
              <a:t>Example of Simple </a:t>
            </a:r>
            <a:r>
              <a:rPr lang="en-US" dirty="0"/>
              <a:t>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152400" y="16002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  <a:endParaRPr lang="en-US" sz="18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</a:rPr>
              <a:t>  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495800" y="215419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</a:t>
            </a:r>
            <a:r>
              <a:rPr lang="en-US" sz="1800" dirty="0" smtClean="0">
                <a:latin typeface="Courier New" pitchFamily="49" charset="0"/>
              </a:rPr>
              <a:t>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(long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long </a:t>
            </a:r>
            <a:r>
              <a:rPr lang="en-US" sz="1800" dirty="0">
                <a:latin typeface="Courier New" pitchFamily="49" charset="0"/>
              </a:rPr>
              <a:t>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</a:t>
            </a:r>
            <a:r>
              <a:rPr lang="en-US" sz="1800" dirty="0" smtClean="0">
                <a:latin typeface="Calibri" pitchFamily="34" charset="0"/>
              </a:rPr>
              <a:t>Value</a:t>
            </a:r>
            <a:endParaRPr lang="en-US" sz="1800" dirty="0">
              <a:latin typeface="Calibri" pitchFamily="34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t0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t1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/>
          <a:lstStyle/>
          <a:p>
            <a:r>
              <a:rPr lang="en-US" dirty="0" smtClean="0"/>
              <a:t>Intel x86 Processors</a:t>
            </a: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62075"/>
            <a:ext cx="7896225" cy="4972050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D</a:t>
            </a:r>
            <a:r>
              <a:rPr lang="en-US" dirty="0" smtClean="0"/>
              <a:t>ominate laptop/desktop/server market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Evolutionary design</a:t>
            </a:r>
            <a:endParaRPr lang="en-US" dirty="0"/>
          </a:p>
          <a:p>
            <a:pPr lvl="1"/>
            <a:r>
              <a:rPr lang="en-US" dirty="0" smtClean="0"/>
              <a:t>Backwards compatible up until 8086, introduced in 1978</a:t>
            </a:r>
            <a:endParaRPr lang="en-US" dirty="0"/>
          </a:p>
          <a:p>
            <a:pPr lvl="1"/>
            <a:r>
              <a:rPr lang="en-US" dirty="0"/>
              <a:t>Added more features as time goes on</a:t>
            </a:r>
          </a:p>
          <a:p>
            <a:endParaRPr lang="en-US" dirty="0" smtClean="0"/>
          </a:p>
          <a:p>
            <a:r>
              <a:rPr lang="en-US" dirty="0" smtClean="0"/>
              <a:t>Complex instruction set computer </a:t>
            </a:r>
            <a:r>
              <a:rPr lang="en-US" dirty="0"/>
              <a:t>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2"/>
            <a:r>
              <a:rPr lang="en-US" dirty="0"/>
              <a:t>But, only small subset encountered with Linux programs</a:t>
            </a:r>
          </a:p>
          <a:p>
            <a:pPr lvl="1"/>
            <a:r>
              <a:rPr lang="en-US" dirty="0"/>
              <a:t>Hard to match performance of Reduced Instruction Set Computers (RISC)</a:t>
            </a:r>
          </a:p>
          <a:p>
            <a:pPr lvl="1"/>
            <a:r>
              <a:rPr lang="en-US" dirty="0"/>
              <a:t>But, Intel has done just that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 terms of speed.  Less so for low power.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456</a:t>
            </a:r>
            <a:endParaRPr lang="en-US" sz="1800" dirty="0"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rax  # t0 = *xp  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1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123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  <a:endParaRPr lang="en-US" sz="1800" dirty="0">
                <a:solidFill>
                  <a:srgbClr val="FF0000"/>
                </a:solidFill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(%rsi), %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rdx  # t1 = *yp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456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 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%rdx, (%rdi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*xp = t1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%rax, (%rsi</a:t>
            </a:r>
            <a:r>
              <a:rPr lang="ro-RO" sz="1800" dirty="0" smtClean="0">
                <a:latin typeface="Courier New" pitchFamily="49" charset="0"/>
              </a:rPr>
              <a:t>)  # *yp = t0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dirty="0" smtClean="0">
                <a:latin typeface="Courier New"/>
                <a:cs typeface="Courier New"/>
              </a:rPr>
              <a:t>Swap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456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Calibri" pitchFamily="34" charset="0"/>
              </a:rPr>
              <a:t>123</a:t>
            </a:r>
            <a:endParaRPr lang="en-US" sz="1800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%</a:t>
              </a:r>
              <a:r>
                <a:rPr lang="en-US" sz="1800" dirty="0" err="1" smtClean="0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0x100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123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456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Registers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Memory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  <a:endParaRPr lang="en-US" sz="1800" dirty="0" smtClean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</a:t>
            </a:r>
            <a:r>
              <a:rPr lang="ro-RO" sz="1800" dirty="0" smtClean="0">
                <a:latin typeface="Courier New" pitchFamily="49" charset="0"/>
              </a:rPr>
              <a:t>rax  # t0 = *xp  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(%rsi), %</a:t>
            </a:r>
            <a:r>
              <a:rPr lang="ro-RO" sz="1800" dirty="0" smtClean="0">
                <a:latin typeface="Courier New" pitchFamily="49" charset="0"/>
              </a:rPr>
              <a:t>rdx  # t1 = *yp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movq    </a:t>
            </a:r>
            <a:r>
              <a:rPr lang="ro-RO" sz="1800" dirty="0">
                <a:latin typeface="Courier New" pitchFamily="49" charset="0"/>
              </a:rPr>
              <a:t>%rdx, (%rdi</a:t>
            </a:r>
            <a:r>
              <a:rPr lang="ro-RO" sz="1800" dirty="0" smtClean="0">
                <a:latin typeface="Courier New" pitchFamily="49" charset="0"/>
              </a:rPr>
              <a:t>)  # *xp = t1</a:t>
            </a:r>
            <a:endParaRPr lang="ro-RO" sz="1800" dirty="0"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movq 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%rax, (%rsi</a:t>
            </a:r>
            <a:r>
              <a:rPr lang="ro-RO" sz="1800" dirty="0" smtClean="0">
                <a:solidFill>
                  <a:srgbClr val="FF0000"/>
                </a:solidFill>
                <a:latin typeface="Courier New" pitchFamily="49" charset="0"/>
              </a:rPr>
              <a:t>)  # *yp = t0</a:t>
            </a:r>
            <a:endParaRPr lang="ro-RO" sz="18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 smtClean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0x120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0x118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0x110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 smtClean="0">
                  <a:latin typeface="Courier New" pitchFamily="49" charset="0"/>
                </a:rPr>
                <a:t>0x108 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 smtClean="0">
                  <a:latin typeface="Calibri"/>
                  <a:cs typeface="Calibri"/>
                </a:rPr>
                <a:t>Address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7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Memory Addressing </a:t>
            </a:r>
            <a:r>
              <a:rPr lang="en-US" dirty="0"/>
              <a:t>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 smtClean="0"/>
              <a:t>Normal	(</a:t>
            </a:r>
            <a:r>
              <a:rPr lang="en-US" dirty="0"/>
              <a:t>R)	</a:t>
            </a:r>
            <a:r>
              <a:rPr lang="en-US" dirty="0" err="1"/>
              <a:t>Mem[Reg[R</a:t>
            </a:r>
            <a:r>
              <a:rPr lang="en-US" dirty="0"/>
              <a:t>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memory </a:t>
            </a:r>
            <a:r>
              <a:rPr lang="en-US" sz="2400" dirty="0" smtClean="0"/>
              <a:t>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 smtClean="0"/>
              <a:t>Aha! Pointer dereferencing in C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cx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ax</a:t>
            </a:r>
            <a:endParaRPr lang="en-US" sz="2400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endParaRPr lang="en-US" sz="2400" dirty="0"/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/>
              <a:t>Displacement	D(R)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[R]+D]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/>
              <a:t>Constant displacement D specifies offset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 err="1" smtClean="0">
                <a:latin typeface="Courier New" pitchFamily="49" charset="0"/>
              </a:rPr>
              <a:t>movq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8(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bp</a:t>
            </a:r>
            <a:r>
              <a:rPr lang="en-US" sz="2400" b="1" dirty="0">
                <a:latin typeface="Courier New" pitchFamily="49" charset="0"/>
              </a:rPr>
              <a:t>),</a:t>
            </a:r>
            <a:r>
              <a:rPr lang="en-US" sz="2400" b="1" dirty="0" smtClean="0">
                <a:latin typeface="Courier New" pitchFamily="49" charset="0"/>
              </a:rPr>
              <a:t>%</a:t>
            </a:r>
            <a:r>
              <a:rPr lang="en-US" sz="2400" b="1" dirty="0" err="1">
                <a:latin typeface="Courier New" pitchFamily="49" charset="0"/>
              </a:rPr>
              <a:t>r</a:t>
            </a:r>
            <a:r>
              <a:rPr lang="en-US" sz="2400" b="1" dirty="0" err="1" smtClean="0">
                <a:latin typeface="Courier New" pitchFamily="49" charset="0"/>
              </a:rPr>
              <a:t>dx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077200" cy="573088"/>
          </a:xfrm>
        </p:spPr>
        <p:txBody>
          <a:bodyPr/>
          <a:lstStyle/>
          <a:p>
            <a:r>
              <a:rPr lang="en-US" dirty="0" smtClean="0"/>
              <a:t>Complete Memory </a:t>
            </a:r>
            <a:r>
              <a:rPr lang="en-US" dirty="0"/>
              <a:t>Addressing Modes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50950"/>
            <a:ext cx="8307387" cy="5530850"/>
          </a:xfrm>
        </p:spPr>
        <p:txBody>
          <a:bodyPr/>
          <a:lstStyle/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/>
              <a:t>Most General Form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 D]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/>
              <a:t>D: 	Constant “displacement” 1, 2, or 4 bytes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Rb</a:t>
            </a:r>
            <a:r>
              <a:rPr lang="en-US" dirty="0"/>
              <a:t>: 	Base register: Any of </a:t>
            </a:r>
            <a:r>
              <a:rPr lang="en-US" dirty="0" smtClean="0"/>
              <a:t>16 </a:t>
            </a:r>
            <a:r>
              <a:rPr lang="en-US" dirty="0"/>
              <a:t>integer registers</a:t>
            </a: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err="1"/>
              <a:t>Ri</a:t>
            </a:r>
            <a:r>
              <a:rPr lang="en-US" dirty="0"/>
              <a:t>:	Index register: Any, except for </a:t>
            </a:r>
            <a:r>
              <a:rPr lang="en-US" b="1" dirty="0" smtClean="0">
                <a:latin typeface="Courier New" pitchFamily="49" charset="0"/>
              </a:rPr>
              <a:t>%</a:t>
            </a:r>
            <a:r>
              <a:rPr lang="en-US" b="1" dirty="0" err="1">
                <a:latin typeface="Courier New" pitchFamily="49" charset="0"/>
              </a:rPr>
              <a:t>r</a:t>
            </a:r>
            <a:r>
              <a:rPr lang="en-US" b="1" dirty="0" err="1" smtClean="0">
                <a:latin typeface="Courier New" pitchFamily="49" charset="0"/>
              </a:rPr>
              <a:t>sp</a:t>
            </a:r>
            <a:endParaRPr lang="en-US" b="1" dirty="0">
              <a:latin typeface="Courier New" pitchFamily="49" charset="0"/>
            </a:endParaRPr>
          </a:p>
          <a:p>
            <a:pPr marL="560388" lvl="1" indent="-222250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</a:t>
            </a:r>
            <a:r>
              <a:rPr lang="en-US" dirty="0"/>
              <a:t>: 	Scale: 1, 2, 4, or </a:t>
            </a:r>
            <a:r>
              <a:rPr lang="en-US" dirty="0" smtClean="0"/>
              <a:t>8 (</a:t>
            </a:r>
            <a:r>
              <a:rPr lang="en-US" i="1" dirty="0" smtClean="0">
                <a:solidFill>
                  <a:srgbClr val="C00000"/>
                </a:solidFill>
              </a:rPr>
              <a:t>why these numbers?</a:t>
            </a:r>
            <a:r>
              <a:rPr lang="en-US" dirty="0" smtClean="0"/>
              <a:t>)</a:t>
            </a:r>
            <a:endParaRPr lang="en-US" dirty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1206500" algn="l"/>
                <a:tab pos="3657600" algn="l"/>
              </a:tabLst>
            </a:pPr>
            <a:r>
              <a:rPr lang="en-US" dirty="0" smtClean="0"/>
              <a:t>Special </a:t>
            </a:r>
            <a:r>
              <a:rPr lang="en-US" dirty="0"/>
              <a:t>Cases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D(</a:t>
            </a:r>
            <a:r>
              <a:rPr lang="en-US" dirty="0" err="1" smtClean="0"/>
              <a:t>Rb,Ri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]+D]</a:t>
            </a:r>
          </a:p>
          <a:p>
            <a:pPr marL="223838" indent="-223838" defTabSz="895350">
              <a:buNone/>
              <a:tabLst>
                <a:tab pos="1206500" algn="l"/>
                <a:tab pos="3657600" algn="l"/>
              </a:tabLst>
            </a:pPr>
            <a:r>
              <a:rPr lang="en-US" dirty="0"/>
              <a:t>	</a:t>
            </a:r>
            <a:r>
              <a:rPr lang="en-US" dirty="0" smtClean="0"/>
              <a:t>	(</a:t>
            </a:r>
            <a:r>
              <a:rPr lang="en-US" dirty="0" err="1"/>
              <a:t>Rb,Ri,S</a:t>
            </a:r>
            <a:r>
              <a:rPr lang="en-US" dirty="0"/>
              <a:t>)	</a:t>
            </a:r>
            <a:r>
              <a:rPr lang="en-US" dirty="0" err="1"/>
              <a:t>Mem</a:t>
            </a:r>
            <a:r>
              <a:rPr lang="en-US" dirty="0"/>
              <a:t>[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Rb</a:t>
            </a:r>
            <a:r>
              <a:rPr lang="en-US" dirty="0"/>
              <a:t>]+S*</a:t>
            </a:r>
            <a:r>
              <a:rPr lang="en-US" dirty="0" err="1"/>
              <a:t>Reg</a:t>
            </a:r>
            <a:r>
              <a:rPr lang="en-US" dirty="0"/>
              <a:t>[</a:t>
            </a:r>
            <a:r>
              <a:rPr lang="en-US" dirty="0" err="1"/>
              <a:t>Ri</a:t>
            </a:r>
            <a:r>
              <a:rPr lang="en-US" dirty="0"/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4769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89084"/>
              </p:ext>
            </p:extLst>
          </p:nvPr>
        </p:nvGraphicFramePr>
        <p:xfrm>
          <a:off x="1050585" y="3886200"/>
          <a:ext cx="6934200" cy="254000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ヒラギノ角ゴ ProN W3" charset="0"/>
                        <a:cs typeface="ヒラギノ角ゴ ProN W3" charset="0"/>
                        <a:sym typeface="Courier New" charset="0"/>
                      </a:endParaRP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Address Computation Examples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graphicFrame>
        <p:nvGraphicFramePr>
          <p:cNvPr id="1229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5691"/>
              </p:ext>
            </p:extLst>
          </p:nvPr>
        </p:nvGraphicFramePr>
        <p:xfrm>
          <a:off x="1050585" y="3893820"/>
          <a:ext cx="6934200" cy="2524760"/>
        </p:xfrm>
        <a:graphic>
          <a:graphicData uri="http://schemas.openxmlformats.org/drawingml/2006/table">
            <a:tbl>
              <a:tblPr/>
              <a:tblGrid>
                <a:gridCol w="2671763"/>
                <a:gridCol w="2741612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Expression</a:t>
                      </a:r>
                    </a:p>
                  </a:txBody>
                  <a:tcPr marL="101600" marR="101600" marT="101600" marB="1016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 Computation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Address</a:t>
                      </a:r>
                    </a:p>
                  </a:txBody>
                  <a:tcPr marL="101600" marR="101600" marT="101600" marB="101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0xf008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,%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(%rdx,%rcx,4)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 + 4*0x100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0xf400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0x80(,%rdx,2)</a:t>
                      </a:r>
                    </a:p>
                  </a:txBody>
                  <a:tcPr marL="76200" marR="76200" marT="76200" marB="7620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2*0xf000 + 0x80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0x1e080</a:t>
                      </a:r>
                    </a:p>
                  </a:txBody>
                  <a:tcPr marL="76200" marR="76200" marT="76200" marB="762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5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74501"/>
              </p:ext>
            </p:extLst>
          </p:nvPr>
        </p:nvGraphicFramePr>
        <p:xfrm>
          <a:off x="1066800" y="1511300"/>
          <a:ext cx="2362200" cy="1016000"/>
        </p:xfrm>
        <a:graphic>
          <a:graphicData uri="http://schemas.openxmlformats.org/drawingml/2006/table">
            <a:tbl>
              <a:tblPr/>
              <a:tblGrid>
                <a:gridCol w="1041400"/>
                <a:gridCol w="13208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rdx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0xf000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%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rcx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0x0100</a:t>
                      </a:r>
                    </a:p>
                  </a:txBody>
                  <a:tcPr marL="76200" marR="76200" marT="76200" marB="762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7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Machine Programming I: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History of Intel processors and architectures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C, assembly, machine code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Assembly Basics: Registers, operands, move</a:t>
            </a:r>
          </a:p>
          <a:p>
            <a:r>
              <a:rPr lang="en-US" dirty="0"/>
              <a:t>Arithmetic &amp; logical operations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82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Address Computation Instruction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err="1" smtClean="0"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dirty="0" smtClean="0"/>
              <a:t> 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r>
              <a:rPr lang="en-US" dirty="0" smtClean="0"/>
              <a:t>, </a:t>
            </a:r>
            <a:r>
              <a:rPr lang="en-US" dirty="0" err="1" smtClean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Dst</a:t>
            </a:r>
            <a:endParaRPr lang="en-US" dirty="0"/>
          </a:p>
          <a:p>
            <a:pPr marL="552450" lvl="1"/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dirty="0"/>
              <a:t> is address mode expression</a:t>
            </a:r>
          </a:p>
          <a:p>
            <a:pPr marL="552450" lvl="1"/>
            <a:r>
              <a:rPr lang="en-US" dirty="0"/>
              <a:t>Set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Dst</a:t>
            </a:r>
            <a:r>
              <a:rPr lang="en-US" dirty="0" smtClean="0"/>
              <a:t> </a:t>
            </a:r>
            <a:r>
              <a:rPr lang="en-US" dirty="0"/>
              <a:t>to address denoted by expression</a:t>
            </a:r>
          </a:p>
          <a:p>
            <a:pPr>
              <a:spcBef>
                <a:spcPts val="2800"/>
              </a:spcBef>
            </a:pPr>
            <a:r>
              <a:rPr lang="en-US" dirty="0"/>
              <a:t>Uses</a:t>
            </a:r>
          </a:p>
          <a:p>
            <a:pPr marL="552450" lvl="1"/>
            <a:r>
              <a:rPr lang="en-US" dirty="0"/>
              <a:t>Computing addresses without a memory reference</a:t>
            </a:r>
          </a:p>
          <a:p>
            <a:pPr marL="838200" lvl="2"/>
            <a:r>
              <a:rPr lang="en-US" dirty="0"/>
              <a:t>E.g., translation of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p = &amp;x[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];</a:t>
            </a:r>
            <a:endParaRPr lang="en-US" dirty="0"/>
          </a:p>
          <a:p>
            <a:pPr marL="552450" lvl="1"/>
            <a:r>
              <a:rPr lang="en-US" dirty="0"/>
              <a:t>Computing arithmetic expressions of the form x + k*y</a:t>
            </a:r>
          </a:p>
          <a:p>
            <a:pPr marL="838200" lvl="2"/>
            <a:r>
              <a:rPr lang="en-US" dirty="0"/>
              <a:t>k = 1, 2, 4, or 8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304800" y="5219700"/>
            <a:ext cx="2514600" cy="13462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182880" tIns="0" rIns="0" bIns="0"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m12(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x*12;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3318" name="Rectangle 6"/>
          <p:cNvSpPr>
            <a:spLocks/>
          </p:cNvSpPr>
          <p:nvPr/>
        </p:nvSpPr>
        <p:spPr bwMode="auto">
          <a:xfrm>
            <a:off x="3340100" y="5740400"/>
            <a:ext cx="5524500" cy="6858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76200" tIns="76200" rIns="76200" bIns="76200"/>
          <a:lstStyle/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leaq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,%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rdi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2),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# t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&lt;- </a:t>
            </a:r>
            <a:r>
              <a:rPr lang="en-US" sz="1800" dirty="0" err="1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x+x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*2</a:t>
            </a:r>
            <a:endParaRPr lang="en-US" dirty="0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>
              <a:tabLst>
                <a:tab pos="228600" algn="l"/>
                <a:tab pos="228600" algn="l"/>
              </a:tabLst>
            </a:pP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salq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$2,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%</a:t>
            </a:r>
            <a:r>
              <a:rPr lang="en-US" sz="1800" dirty="0" err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1800" dirty="0" err="1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ax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            </a:t>
            </a:r>
            <a:r>
              <a:rPr lang="en-US" sz="1800" dirty="0" smtClean="0">
                <a:latin typeface="Courier New" charset="0"/>
                <a:cs typeface="Courier New" charset="0"/>
                <a:sym typeface="Courier New" charset="0"/>
              </a:rPr>
              <a:t># </a:t>
            </a:r>
            <a:r>
              <a:rPr lang="en-US" sz="1800" dirty="0" smtClean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return </a:t>
            </a:r>
            <a:r>
              <a:rPr lang="en-US" sz="1800" dirty="0">
                <a:solidFill>
                  <a:schemeClr val="tx1"/>
                </a:solidFill>
                <a:latin typeface="Courier New" charset="0"/>
                <a:cs typeface="Courier New" charset="0"/>
                <a:sym typeface="Courier New" charset="0"/>
              </a:rPr>
              <a:t>t&lt;&lt;2</a:t>
            </a:r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3297238" y="5295900"/>
            <a:ext cx="3949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Converted to ASM by compiler:</a:t>
            </a:r>
          </a:p>
        </p:txBody>
      </p:sp>
    </p:spTree>
    <p:extLst>
      <p:ext uri="{BB962C8B-B14F-4D97-AF65-F5344CB8AC3E}">
        <p14:creationId xmlns:p14="http://schemas.microsoft.com/office/powerpoint/2010/main" val="18908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 smtClean="0"/>
              <a:t>Intel x86 Evolution: Milestones</a:t>
            </a:r>
            <a:endParaRPr 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5105400"/>
          </a:xfrm>
        </p:spPr>
        <p:txBody>
          <a:bodyPr/>
          <a:lstStyle/>
          <a:p>
            <a:pPr marL="223838" indent="-223838" defTabSz="895350">
              <a:buNone/>
              <a:tabLst>
                <a:tab pos="2055813" algn="l"/>
                <a:tab pos="3884613" algn="l"/>
                <a:tab pos="5946775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	Name</a:t>
            </a:r>
            <a:r>
              <a:rPr lang="en-US" i="1" dirty="0">
                <a:solidFill>
                  <a:srgbClr val="C00000"/>
                </a:solidFill>
              </a:rPr>
              <a:t>	Date	</a:t>
            </a:r>
            <a:r>
              <a:rPr lang="en-US" i="1" dirty="0" smtClean="0">
                <a:solidFill>
                  <a:srgbClr val="C00000"/>
                </a:solidFill>
              </a:rPr>
              <a:t>Transistors	MHz</a:t>
            </a:r>
            <a:endParaRPr lang="en-US" i="1" dirty="0">
              <a:solidFill>
                <a:srgbClr val="C00000"/>
              </a:solidFill>
            </a:endParaRPr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8086	1978	</a:t>
            </a:r>
            <a:r>
              <a:rPr lang="en-US" dirty="0" smtClean="0"/>
              <a:t>29K	5-10</a:t>
            </a:r>
            <a:endParaRPr lang="en-US" dirty="0"/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16-bit Intel processor</a:t>
            </a:r>
            <a:r>
              <a:rPr lang="en-US" dirty="0"/>
              <a:t>.  Basis for IBM PC &amp; DOS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1MB </a:t>
            </a:r>
            <a:r>
              <a:rPr lang="en-US" dirty="0"/>
              <a:t>address </a:t>
            </a:r>
            <a:r>
              <a:rPr lang="en-US" dirty="0" smtClean="0"/>
              <a:t>space</a:t>
            </a:r>
            <a:endParaRPr lang="en-US" dirty="0"/>
          </a:p>
          <a:p>
            <a:pPr marL="223838" indent="-223838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/>
              <a:t>386	1985	</a:t>
            </a:r>
            <a:r>
              <a:rPr lang="en-US" dirty="0" smtClean="0"/>
              <a:t>275K	16-33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32 bit Intel processor , referred to as IA32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Added </a:t>
            </a:r>
            <a:r>
              <a:rPr lang="en-US" dirty="0"/>
              <a:t>“flat addressing</a:t>
            </a:r>
            <a:r>
              <a:rPr lang="en-US" dirty="0" smtClean="0"/>
              <a:t>”, capable of running Unix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Pentium 4E	2004	125M	2800-3800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64-bit Intel x86 processor, referred to as x86-64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2	2006	291M	1060-3500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First multi-core Intel processor</a:t>
            </a:r>
          </a:p>
          <a:p>
            <a:pPr marL="160338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Core i7	2008	731M	1700-3900</a:t>
            </a:r>
          </a:p>
          <a:p>
            <a:pPr marL="560388" lvl="1" indent="-222250" defTabSz="895350">
              <a:tabLst>
                <a:tab pos="2055813" algn="l"/>
                <a:tab pos="3884613" algn="l"/>
                <a:tab pos="5946775" algn="l"/>
              </a:tabLst>
            </a:pPr>
            <a:r>
              <a:rPr lang="en-US" dirty="0" smtClean="0"/>
              <a:t>Four cores (our shark machines)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Some Arithmetic Operations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59715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Two Operand Instructions:</a:t>
            </a:r>
          </a:p>
          <a:p>
            <a:pPr marL="0" lvl="1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Format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Computation</a:t>
            </a:r>
            <a:endParaRPr lang="en-US" dirty="0">
              <a:solidFill>
                <a:srgbClr val="980002"/>
              </a:solidFill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+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*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salq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&lt;&lt;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Also called </a:t>
            </a:r>
            <a:r>
              <a:rPr lang="en-US" dirty="0" err="1" smtClean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shlq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sarq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Arithmetic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&gt;&gt; </a:t>
            </a:r>
            <a:r>
              <a:rPr lang="en-US" dirty="0" err="1"/>
              <a:t>Src</a:t>
            </a:r>
            <a:r>
              <a:rPr lang="en-US" dirty="0"/>
              <a:t>	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Logical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xorq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^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&amp; </a:t>
            </a:r>
            <a:r>
              <a:rPr lang="en-US" dirty="0" err="1"/>
              <a:t>Src</a:t>
            </a:r>
            <a:endParaRPr lang="en-US" dirty="0"/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orq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Src,Dest</a:t>
            </a:r>
            <a:r>
              <a:rPr lang="en-US" dirty="0"/>
              <a:t>	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Dest</a:t>
            </a:r>
            <a:r>
              <a:rPr lang="en-US" dirty="0"/>
              <a:t> | </a:t>
            </a:r>
            <a:r>
              <a:rPr lang="en-US" dirty="0" err="1"/>
              <a:t>Src</a:t>
            </a:r>
            <a:endParaRPr lang="en-US" dirty="0"/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 smtClean="0"/>
              <a:t>No </a:t>
            </a:r>
            <a:r>
              <a:rPr lang="en-US" dirty="0"/>
              <a:t>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</p:txBody>
      </p:sp>
    </p:spTree>
    <p:extLst>
      <p:ext uri="{BB962C8B-B14F-4D97-AF65-F5344CB8AC3E}">
        <p14:creationId xmlns:p14="http://schemas.microsoft.com/office/powerpoint/2010/main" val="161664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Some Arithmetic Operations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One Operand Instructions</a:t>
            </a: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incq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+ 1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decq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1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negq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</a:t>
            </a:r>
            <a:r>
              <a:rPr lang="en-US" dirty="0" smtClean="0">
                <a:latin typeface="Calibri Italic" charset="0"/>
                <a:ea typeface="Calibri Italic" charset="0"/>
                <a:cs typeface="Calibri Italic" charset="0"/>
                <a:sym typeface="Symbol"/>
              </a:rPr>
              <a:t> </a:t>
            </a:r>
            <a:r>
              <a:rPr lang="en-US" dirty="0" err="1" smtClean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 marL="285750" lvl="2" indent="0">
              <a:buNone/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Courier New Bold" charset="0"/>
              </a:rPr>
              <a:t>notq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sym typeface="Calibri Italic" charset="0"/>
              </a:rPr>
              <a:t>	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 = ~</a:t>
            </a:r>
            <a:r>
              <a:rPr lang="en-US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endParaRPr lang="en-US" dirty="0">
              <a:latin typeface="Calibri Italic" charset="0"/>
              <a:sym typeface="Calibri Italic" charset="0"/>
            </a:endParaRPr>
          </a:p>
          <a:p>
            <a:pPr>
              <a:spcBef>
                <a:spcPts val="3500"/>
              </a:spcBef>
              <a:tabLst>
                <a:tab pos="1409700" algn="l"/>
                <a:tab pos="1409700" algn="l"/>
                <a:tab pos="1409700" algn="l"/>
                <a:tab pos="1409700" algn="l"/>
              </a:tabLst>
            </a:pPr>
            <a:r>
              <a:rPr lang="en-US" dirty="0"/>
              <a:t>See book for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8470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Arithmetic Expression Example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6200" y="3505199"/>
            <a:ext cx="4406900" cy="2828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Interesting Instructions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leaq</a:t>
            </a:r>
            <a:r>
              <a:rPr lang="en-US" dirty="0" smtClean="0"/>
              <a:t>: address computation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salq</a:t>
            </a:r>
            <a:r>
              <a:rPr lang="en-US" dirty="0" smtClean="0"/>
              <a:t>: shift</a:t>
            </a:r>
          </a:p>
          <a:p>
            <a:pPr lvl="1" indent="-342900"/>
            <a:r>
              <a:rPr lang="en-US" b="1" dirty="0" err="1" smtClean="0">
                <a:latin typeface="Courier New"/>
                <a:cs typeface="Courier New"/>
              </a:rPr>
              <a:t>imulq</a:t>
            </a:r>
            <a:r>
              <a:rPr lang="en-US" dirty="0" smtClean="0"/>
              <a:t>: multiplication</a:t>
            </a:r>
          </a:p>
          <a:p>
            <a:pPr lvl="2" indent="-342900"/>
            <a:r>
              <a:rPr lang="en-US" dirty="0" smtClean="0"/>
              <a:t>But, only used once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814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4249737" y="1193800"/>
            <a:ext cx="41275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5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smtClean="0"/>
              <a:t>Understanding Arithmetic Expression Example</a:t>
            </a:r>
            <a:endParaRPr lang="en-US" dirty="0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x+y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z+t1;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x+4;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$4,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 smtClean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89589"/>
              </p:ext>
            </p:extLst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/>
                <a:gridCol w="1676400"/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 smtClean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z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 smtClean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 smtClean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 smtClean="0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 smtClean="0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 smtClean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Programming I: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of Intel processors and architectures</a:t>
            </a:r>
          </a:p>
          <a:p>
            <a:pPr lvl="1"/>
            <a:r>
              <a:rPr lang="en-US" dirty="0" smtClean="0"/>
              <a:t>Evolutionary design leads to many quirks and artifacts</a:t>
            </a:r>
          </a:p>
          <a:p>
            <a:r>
              <a:rPr lang="en-US" dirty="0" smtClean="0"/>
              <a:t>C, assembly, machine code</a:t>
            </a:r>
          </a:p>
          <a:p>
            <a:pPr lvl="1"/>
            <a:r>
              <a:rPr lang="en-US" dirty="0" smtClean="0"/>
              <a:t>New forms of visible state: program counter, registers, ...</a:t>
            </a:r>
          </a:p>
          <a:p>
            <a:pPr lvl="1"/>
            <a:r>
              <a:rPr lang="en-US" dirty="0" smtClean="0"/>
              <a:t>Compiler must transform statements, expressions, procedures into low-level instruction sequences</a:t>
            </a:r>
          </a:p>
          <a:p>
            <a:r>
              <a:rPr lang="en-US" dirty="0" smtClean="0"/>
              <a:t>Assembly Basics: Registers, operands, move</a:t>
            </a:r>
          </a:p>
          <a:p>
            <a:pPr lvl="1"/>
            <a:r>
              <a:rPr lang="en-US" dirty="0" smtClean="0"/>
              <a:t>The x86-64 move instructions cover wide range of data movement forms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C compiler will figure out different instruction combinations to carry out computation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Intel x86 Processors, cont.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Machine Evolution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386</a:t>
            </a:r>
            <a:r>
              <a:rPr lang="en-US" dirty="0"/>
              <a:t>	</a:t>
            </a:r>
            <a:r>
              <a:rPr lang="en-US" dirty="0" smtClean="0"/>
              <a:t>1985</a:t>
            </a:r>
            <a:r>
              <a:rPr lang="en-US" dirty="0"/>
              <a:t>	</a:t>
            </a:r>
            <a:r>
              <a:rPr lang="en-US" dirty="0" smtClean="0"/>
              <a:t>0.3M</a:t>
            </a:r>
            <a:r>
              <a:rPr lang="en-US" dirty="0"/>
              <a:t>	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	1993	3.1M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Pentium/MMX	1997	4.5M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err="1"/>
              <a:t>PentiumPro</a:t>
            </a:r>
            <a:r>
              <a:rPr lang="en-US" dirty="0"/>
              <a:t>	1995	6.5M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III	1999	8.2M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Pentium 4	2001	42M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Core </a:t>
            </a:r>
            <a:r>
              <a:rPr lang="en-US" dirty="0" smtClean="0"/>
              <a:t>2 Duo</a:t>
            </a:r>
            <a:r>
              <a:rPr lang="en-US" dirty="0"/>
              <a:t>	2006	</a:t>
            </a:r>
            <a:r>
              <a:rPr lang="en-US" dirty="0" smtClean="0"/>
              <a:t>291M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	2008	731M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/>
              <a:t>Added Features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/>
              <a:t>Instructions to support multimedia operations</a:t>
            </a:r>
            <a:endParaRPr lang="en-US" dirty="0" smtClean="0"/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Instructions </a:t>
            </a:r>
            <a:r>
              <a:rPr lang="en-US" dirty="0"/>
              <a:t>to enable more efficient conditional </a:t>
            </a:r>
            <a:r>
              <a:rPr lang="en-US" dirty="0" smtClean="0"/>
              <a:t>operations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Transition from 32 bits to 64 bits</a:t>
            </a:r>
          </a:p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More cores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143000"/>
            <a:ext cx="42481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dirty="0" smtClean="0"/>
              <a:t>2015 State of the Art</a:t>
            </a:r>
            <a:endParaRPr lang="en-US" dirty="0"/>
          </a:p>
        </p:txBody>
      </p:sp>
      <p:sp>
        <p:nvSpPr>
          <p:cNvPr id="144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877888"/>
            <a:ext cx="7896225" cy="4972050"/>
          </a:xfrm>
        </p:spPr>
        <p:txBody>
          <a:bodyPr/>
          <a:lstStyle/>
          <a:p>
            <a:pPr marL="560388" lvl="1" indent="-222250" defTabSz="895350">
              <a:tabLst>
                <a:tab pos="2349500" algn="l"/>
              </a:tabLst>
            </a:pPr>
            <a:r>
              <a:rPr lang="en-US" dirty="0" smtClean="0"/>
              <a:t>Core i7 </a:t>
            </a:r>
            <a:r>
              <a:rPr lang="en-US" dirty="0" err="1" smtClean="0"/>
              <a:t>Broadwell</a:t>
            </a:r>
            <a:r>
              <a:rPr lang="en-US" dirty="0" smtClean="0"/>
              <a:t> 2015</a:t>
            </a:r>
            <a:endParaRPr lang="en-US" dirty="0"/>
          </a:p>
          <a:p>
            <a:pPr marL="223838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Desktop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graphics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3.3-3.8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65W</a:t>
            </a:r>
          </a:p>
          <a:p>
            <a:pPr marL="623888" lvl="1" indent="-223838" defTabSz="895350">
              <a:tabLst>
                <a:tab pos="2349500" algn="l"/>
              </a:tabLst>
            </a:pPr>
            <a:endParaRPr lang="en-US" dirty="0" smtClean="0"/>
          </a:p>
          <a:p>
            <a:pPr marL="223838" indent="-223838" defTabSz="895350">
              <a:tabLst>
                <a:tab pos="2349500" algn="l"/>
              </a:tabLst>
            </a:pPr>
            <a:r>
              <a:rPr lang="en-US" dirty="0" smtClean="0"/>
              <a:t>Server Model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8 cores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Integrated I/O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2-2.6 GHz</a:t>
            </a:r>
          </a:p>
          <a:p>
            <a:pPr marL="623888" lvl="1" indent="-223838" defTabSz="895350">
              <a:tabLst>
                <a:tab pos="2349500" algn="l"/>
              </a:tabLst>
            </a:pPr>
            <a:r>
              <a:rPr lang="en-US" dirty="0" smtClean="0"/>
              <a:t>45W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36" y="1447799"/>
            <a:ext cx="5032853" cy="43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Clones: Advanced Micro Devices (AMD)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Historically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AMD has followed just behind Intel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A little bit slower, a lot cheaper</a:t>
            </a:r>
          </a:p>
          <a:p>
            <a:pPr marL="160338" indent="-222250" defTabSz="895350">
              <a:tabLst>
                <a:tab pos="2349500" algn="l"/>
              </a:tabLst>
            </a:pPr>
            <a:r>
              <a:rPr lang="en-US" dirty="0" smtClean="0"/>
              <a:t>Then</a:t>
            </a:r>
            <a:endParaRPr lang="en-US" dirty="0"/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/>
              <a:t>Recruited top circuit designers from Digital Equipment Corp. and other downward trending companies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Built </a:t>
            </a:r>
            <a:r>
              <a:rPr lang="en-US" dirty="0" err="1" smtClean="0"/>
              <a:t>Opteron</a:t>
            </a:r>
            <a:r>
              <a:rPr lang="en-US" dirty="0" smtClean="0"/>
              <a:t>: tough competitor to Pentium 4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Developed x86-64, their own extension to 64 bits</a:t>
            </a:r>
          </a:p>
          <a:p>
            <a:pPr marL="39688" indent="-165100" defTabSz="895350">
              <a:tabLst>
                <a:tab pos="2349500" algn="l"/>
              </a:tabLst>
            </a:pPr>
            <a:r>
              <a:rPr lang="en-US" dirty="0" smtClean="0"/>
              <a:t> Recent Years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Intel got its act together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Leads the world in semiconductor technology</a:t>
            </a:r>
          </a:p>
          <a:p>
            <a:pPr marL="439738" lvl="1" indent="-165100" defTabSz="895350">
              <a:tabLst>
                <a:tab pos="2349500" algn="l"/>
              </a:tabLst>
            </a:pPr>
            <a:r>
              <a:rPr lang="en-US" dirty="0" smtClean="0"/>
              <a:t>AMD has fallen behind</a:t>
            </a:r>
          </a:p>
          <a:p>
            <a:pPr marL="839788" lvl="2" indent="-165100" defTabSz="895350">
              <a:tabLst>
                <a:tab pos="2349500" algn="l"/>
              </a:tabLst>
            </a:pPr>
            <a:r>
              <a:rPr lang="en-US" dirty="0" smtClean="0"/>
              <a:t>Relies on external semiconductor manufacturer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Intel’s </a:t>
            </a:r>
            <a:r>
              <a:rPr lang="en-US" dirty="0" smtClean="0"/>
              <a:t>64-Bit History</a:t>
            </a:r>
            <a:endParaRPr lang="en-US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00150"/>
            <a:ext cx="7896225" cy="4972050"/>
          </a:xfrm>
        </p:spPr>
        <p:txBody>
          <a:bodyPr/>
          <a:lstStyle/>
          <a:p>
            <a:r>
              <a:rPr lang="en-US" dirty="0" smtClean="0"/>
              <a:t>2001: Intel Attempts </a:t>
            </a:r>
            <a:r>
              <a:rPr lang="en-US" dirty="0"/>
              <a:t>Radical Shift from IA32 to IA64</a:t>
            </a:r>
          </a:p>
          <a:p>
            <a:pPr lvl="1"/>
            <a:r>
              <a:rPr lang="en-US" dirty="0"/>
              <a:t>Totally different </a:t>
            </a:r>
            <a:r>
              <a:rPr lang="en-US" dirty="0" smtClean="0"/>
              <a:t>architecture (Itanium)</a:t>
            </a:r>
            <a:endParaRPr lang="en-US" dirty="0"/>
          </a:p>
          <a:p>
            <a:pPr lvl="1"/>
            <a:r>
              <a:rPr lang="en-US" dirty="0"/>
              <a:t>Executes </a:t>
            </a:r>
            <a:r>
              <a:rPr lang="en-US" dirty="0" smtClean="0"/>
              <a:t>IA32 </a:t>
            </a:r>
            <a:r>
              <a:rPr lang="en-US" dirty="0"/>
              <a:t>code only as legacy</a:t>
            </a:r>
          </a:p>
          <a:p>
            <a:pPr lvl="1"/>
            <a:r>
              <a:rPr lang="en-US" dirty="0"/>
              <a:t>Performance disappointing</a:t>
            </a:r>
          </a:p>
          <a:p>
            <a:r>
              <a:rPr lang="en-US" dirty="0" smtClean="0"/>
              <a:t>2003: AMD Steps </a:t>
            </a:r>
            <a:r>
              <a:rPr lang="en-US" dirty="0"/>
              <a:t>in with Evolutionary Solution</a:t>
            </a:r>
          </a:p>
          <a:p>
            <a:pPr lvl="1"/>
            <a:r>
              <a:rPr lang="en-US" dirty="0"/>
              <a:t>x86-64 (now called “AMD64”)</a:t>
            </a:r>
          </a:p>
          <a:p>
            <a:r>
              <a:rPr lang="en-US" dirty="0"/>
              <a:t>Intel Felt Obligated to Focus on IA64</a:t>
            </a:r>
          </a:p>
          <a:p>
            <a:pPr lvl="1"/>
            <a:r>
              <a:rPr lang="en-US" dirty="0"/>
              <a:t>Hard to admit mistake or that AMD is better</a:t>
            </a:r>
          </a:p>
          <a:p>
            <a:r>
              <a:rPr lang="en-US" dirty="0"/>
              <a:t>2004: Intel Announces EM64T extension to IA32</a:t>
            </a:r>
          </a:p>
          <a:p>
            <a:pPr lvl="1"/>
            <a:r>
              <a:rPr lang="en-US" dirty="0"/>
              <a:t>Extended Memory 64-bit Technology</a:t>
            </a:r>
          </a:p>
          <a:p>
            <a:pPr lvl="1"/>
            <a:r>
              <a:rPr lang="en-US" dirty="0"/>
              <a:t>Almost identical to x86-64!</a:t>
            </a:r>
          </a:p>
          <a:p>
            <a:r>
              <a:rPr lang="en-US" dirty="0" smtClean="0"/>
              <a:t>All but low-end x86 processors support x86-64</a:t>
            </a:r>
          </a:p>
          <a:p>
            <a:pPr lvl="1"/>
            <a:r>
              <a:rPr lang="en-US" dirty="0" smtClean="0"/>
              <a:t>But, lots of code still runs in 32-bit mode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Coverage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IA32</a:t>
            </a:r>
          </a:p>
          <a:p>
            <a:pPr lvl="1"/>
            <a:r>
              <a:rPr lang="en-US" dirty="0"/>
              <a:t>The traditional </a:t>
            </a:r>
            <a:r>
              <a:rPr lang="en-US" dirty="0" smtClean="0"/>
              <a:t>x86</a:t>
            </a:r>
          </a:p>
          <a:p>
            <a:pPr lvl="1"/>
            <a:r>
              <a:rPr lang="en-US" dirty="0" smtClean="0"/>
              <a:t>For 15/18-213: RIP, Summer 2015</a:t>
            </a:r>
          </a:p>
          <a:p>
            <a:endParaRPr lang="en-US" dirty="0" smtClean="0"/>
          </a:p>
          <a:p>
            <a:r>
              <a:rPr lang="en-US" dirty="0" smtClean="0"/>
              <a:t>x86-64</a:t>
            </a:r>
          </a:p>
          <a:p>
            <a:pPr lvl="1"/>
            <a:r>
              <a:rPr lang="en-US" dirty="0" smtClean="0"/>
              <a:t>The standard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shark&gt; </a:t>
            </a:r>
            <a:r>
              <a:rPr lang="en-US" dirty="0" err="1" smtClean="0">
                <a:latin typeface="Courier New"/>
                <a:cs typeface="Courier New"/>
              </a:rPr>
              <a:t>gcc</a:t>
            </a:r>
            <a:r>
              <a:rPr lang="en-US" dirty="0" smtClean="0">
                <a:latin typeface="Courier New"/>
                <a:cs typeface="Courier New"/>
              </a:rPr>
              <a:t> –m64 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r>
              <a:rPr lang="en-US" dirty="0" smtClean="0"/>
              <a:t>Presentation</a:t>
            </a:r>
            <a:endParaRPr lang="en-US" dirty="0"/>
          </a:p>
          <a:p>
            <a:pPr lvl="1"/>
            <a:r>
              <a:rPr lang="en-US" dirty="0" smtClean="0"/>
              <a:t>Book covers x86-64</a:t>
            </a:r>
            <a:endParaRPr lang="en-US" dirty="0"/>
          </a:p>
          <a:p>
            <a:pPr lvl="1"/>
            <a:r>
              <a:rPr lang="en-US" dirty="0" smtClean="0"/>
              <a:t>Web aside on IA32</a:t>
            </a:r>
          </a:p>
          <a:p>
            <a:pPr lvl="1"/>
            <a:r>
              <a:rPr lang="en-US" dirty="0" smtClean="0"/>
              <a:t>We will only cover x86-64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20058</TotalTime>
  <Words>2922</Words>
  <Application>Microsoft Office PowerPoint</Application>
  <PresentationFormat>全屏显示(4:3)</PresentationFormat>
  <Paragraphs>798</Paragraphs>
  <Slides>44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Courier</vt:lpstr>
      <vt:lpstr>Gill Sans</vt:lpstr>
      <vt:lpstr>Lucida Grande</vt:lpstr>
      <vt:lpstr>Monaco</vt:lpstr>
      <vt:lpstr>ＭＳ Ｐゴシック</vt:lpstr>
      <vt:lpstr>ヒラギノ角ゴ ProN W3</vt:lpstr>
      <vt:lpstr>ヒラギノ角ゴ ProN W6</vt:lpstr>
      <vt:lpstr>Arial</vt:lpstr>
      <vt:lpstr>Arial Narrow</vt:lpstr>
      <vt:lpstr>Calibri</vt:lpstr>
      <vt:lpstr>Calibri Bold</vt:lpstr>
      <vt:lpstr>Calibri Bold Italic</vt:lpstr>
      <vt:lpstr>Calibri Italic</vt:lpstr>
      <vt:lpstr>Courier New</vt:lpstr>
      <vt:lpstr>Courier New Bold</vt:lpstr>
      <vt:lpstr>Symbol</vt:lpstr>
      <vt:lpstr>Times New Roman</vt:lpstr>
      <vt:lpstr>Wingdings</vt:lpstr>
      <vt:lpstr>Wingdings 2</vt:lpstr>
      <vt:lpstr>template2007</vt:lpstr>
      <vt:lpstr>Machine-Level Programming I: Basics  Introduction to Computer Systems  </vt:lpstr>
      <vt:lpstr>Today: Machine Programming I: Basics</vt:lpstr>
      <vt:lpstr>Intel x86 Processors</vt:lpstr>
      <vt:lpstr>Intel x86 Evolution: Milestones</vt:lpstr>
      <vt:lpstr>Intel x86 Processors, cont.</vt:lpstr>
      <vt:lpstr>2015 State of the Art</vt:lpstr>
      <vt:lpstr>x86 Clones: Advanced Micro Devices (AMD)</vt:lpstr>
      <vt:lpstr>Intel’s 64-Bit History</vt:lpstr>
      <vt:lpstr>Our Coverage</vt:lpstr>
      <vt:lpstr>Today: Machine Programming I: Basics</vt:lpstr>
      <vt:lpstr>Definitions</vt:lpstr>
      <vt:lpstr>Assembly/Machine Code View</vt:lpstr>
      <vt:lpstr>Turning C into Object Code</vt:lpstr>
      <vt:lpstr>Compiling Into Assembly</vt:lpstr>
      <vt:lpstr>Assembly Characteristics: Data Types</vt:lpstr>
      <vt:lpstr>Assembly Characteristics: Operations</vt:lpstr>
      <vt:lpstr>Object Code</vt:lpstr>
      <vt:lpstr>Machine Instruction Example</vt:lpstr>
      <vt:lpstr>Disassembling Object Code</vt:lpstr>
      <vt:lpstr>Alternate Disassembly</vt:lpstr>
      <vt:lpstr>What Can be Disassembled?</vt:lpstr>
      <vt:lpstr>Today: Machine Programming I: Basics</vt:lpstr>
      <vt:lpstr>x86-64 Integer Registers</vt:lpstr>
      <vt:lpstr>Some History: IA32 Registers</vt:lpstr>
      <vt:lpstr>Moving Data</vt:lpstr>
      <vt:lpstr>movq Operand Combinations</vt:lpstr>
      <vt:lpstr>Simple Memory Addressing Modes</vt:lpstr>
      <vt:lpstr>Example of Simple Addressing Modes</vt:lpstr>
      <vt:lpstr>Understanding Swap()</vt:lpstr>
      <vt:lpstr>Understanding Swap()</vt:lpstr>
      <vt:lpstr>Understanding Swap()</vt:lpstr>
      <vt:lpstr>Understanding Swap()</vt:lpstr>
      <vt:lpstr>Understanding Swap()</vt:lpstr>
      <vt:lpstr>Understanding Swap()</vt:lpstr>
      <vt:lpstr>Simple Memory Addressing Modes</vt:lpstr>
      <vt:lpstr>Complete Memory Addressing Modes</vt:lpstr>
      <vt:lpstr>Address Computation Examples</vt:lpstr>
      <vt:lpstr>Today: Machine Programming I: Basics</vt:lpstr>
      <vt:lpstr>Address Computation Instruction</vt:lpstr>
      <vt:lpstr>Some Arithmetic Operations</vt:lpstr>
      <vt:lpstr>Some Arithmetic Operations</vt:lpstr>
      <vt:lpstr>Arithmetic Expression Example</vt:lpstr>
      <vt:lpstr>Understanding Arithmetic Expression Example</vt:lpstr>
      <vt:lpstr>Machine Programming I: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Introduction to Computer Systems 15-213/18-213 </dc:title>
  <dc:subject/>
  <dc:creator>Markus Pueschel</dc:creator>
  <cp:keywords/>
  <dc:description/>
  <cp:lastModifiedBy>jianrong wang</cp:lastModifiedBy>
  <cp:revision>661</cp:revision>
  <cp:lastPrinted>2011-09-12T20:37:42Z</cp:lastPrinted>
  <dcterms:created xsi:type="dcterms:W3CDTF">2012-09-11T15:51:41Z</dcterms:created>
  <dcterms:modified xsi:type="dcterms:W3CDTF">2017-03-05T09:36:42Z</dcterms:modified>
  <cp:category/>
</cp:coreProperties>
</file>