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2" r:id="rId4"/>
  </p:sldMasterIdLst>
  <p:notesMasterIdLst>
    <p:notesMasterId r:id="rId47"/>
  </p:notesMasterIdLst>
  <p:sldIdLst>
    <p:sldId id="317" r:id="rId5"/>
    <p:sldId id="344" r:id="rId6"/>
    <p:sldId id="284" r:id="rId7"/>
    <p:sldId id="285" r:id="rId8"/>
    <p:sldId id="286" r:id="rId9"/>
    <p:sldId id="287" r:id="rId10"/>
    <p:sldId id="288" r:id="rId11"/>
    <p:sldId id="364" r:id="rId12"/>
    <p:sldId id="289" r:id="rId13"/>
    <p:sldId id="350" r:id="rId14"/>
    <p:sldId id="293" r:id="rId15"/>
    <p:sldId id="295" r:id="rId16"/>
    <p:sldId id="366" r:id="rId17"/>
    <p:sldId id="301" r:id="rId18"/>
    <p:sldId id="332" r:id="rId19"/>
    <p:sldId id="302" r:id="rId20"/>
    <p:sldId id="304" r:id="rId21"/>
    <p:sldId id="351" r:id="rId22"/>
    <p:sldId id="306" r:id="rId23"/>
    <p:sldId id="307" r:id="rId24"/>
    <p:sldId id="309" r:id="rId25"/>
    <p:sldId id="312" r:id="rId26"/>
    <p:sldId id="368" r:id="rId27"/>
    <p:sldId id="367" r:id="rId28"/>
    <p:sldId id="369" r:id="rId29"/>
    <p:sldId id="336" r:id="rId30"/>
    <p:sldId id="338" r:id="rId31"/>
    <p:sldId id="370" r:id="rId32"/>
    <p:sldId id="339" r:id="rId33"/>
    <p:sldId id="365" r:id="rId34"/>
    <p:sldId id="352" r:id="rId35"/>
    <p:sldId id="353" r:id="rId36"/>
    <p:sldId id="354" r:id="rId37"/>
    <p:sldId id="355" r:id="rId38"/>
    <p:sldId id="356" r:id="rId39"/>
    <p:sldId id="357" r:id="rId40"/>
    <p:sldId id="358" r:id="rId41"/>
    <p:sldId id="359" r:id="rId42"/>
    <p:sldId id="360" r:id="rId43"/>
    <p:sldId id="361" r:id="rId44"/>
    <p:sldId id="371" r:id="rId45"/>
    <p:sldId id="324" r:id="rId4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3300"/>
    <a:srgbClr val="008000"/>
    <a:srgbClr val="CC0000"/>
    <a:srgbClr val="CCFFCC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1004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9" d="100"/>
        <a:sy n="119" d="100"/>
      </p:scale>
      <p:origin x="0" y="26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16927-21FB-45BE-9815-9A740330FA9B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65B0C-B35D-4608-94F8-324A6C7A47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44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98538"/>
            <a:ext cx="2057400" cy="5127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98538"/>
            <a:ext cx="6019800" cy="51276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5872163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5872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8538"/>
            <a:ext cx="7772400" cy="288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algn="l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457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914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371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18288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2860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743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200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657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 smtClean="0">
                <a:sym typeface="Calibri" charset="0"/>
              </a:rPr>
              <a:t>Second level</a:t>
            </a:r>
          </a:p>
          <a:p>
            <a:pPr lvl="2"/>
            <a:r>
              <a:rPr lang="en-US" dirty="0" smtClean="0">
                <a:sym typeface="Calibri" charset="0"/>
              </a:rPr>
              <a:t>Third level</a:t>
            </a:r>
          </a:p>
          <a:p>
            <a:pPr lvl="3"/>
            <a:r>
              <a:rPr lang="en-US" dirty="0" smtClean="0">
                <a:sym typeface="Calibri" charset="0"/>
              </a:rPr>
              <a:t>Fourth level</a:t>
            </a:r>
          </a:p>
          <a:p>
            <a:pPr lvl="4"/>
            <a:r>
              <a:rPr lang="en-US" dirty="0" smtClean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 b="1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 smtClean="0">
                <a:sym typeface="Calibri" charset="0"/>
              </a:rPr>
              <a:t>Second level</a:t>
            </a:r>
          </a:p>
          <a:p>
            <a:pPr lvl="2"/>
            <a:r>
              <a:rPr lang="en-US" dirty="0" smtClean="0">
                <a:sym typeface="Calibri" charset="0"/>
              </a:rPr>
              <a:t>Third level</a:t>
            </a:r>
          </a:p>
          <a:p>
            <a:pPr lvl="3"/>
            <a:r>
              <a:rPr lang="en-US" dirty="0" smtClean="0">
                <a:sym typeface="Calibri" charset="0"/>
              </a:rPr>
              <a:t>Fourth level</a:t>
            </a:r>
          </a:p>
          <a:p>
            <a:pPr lvl="4"/>
            <a:r>
              <a:rPr lang="en-US" dirty="0" smtClean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 b="1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342900" indent="-3429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600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20574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2590800"/>
          </a:xfrm>
        </p:spPr>
        <p:txBody>
          <a:bodyPr/>
          <a:lstStyle/>
          <a:p>
            <a:pPr lvl="0">
              <a:defRPr/>
            </a:pPr>
            <a:r>
              <a:rPr lang="en-US" b="1" dirty="0" smtClean="0">
                <a:solidFill>
                  <a:srgbClr val="000000"/>
                </a:solidFill>
              </a:rPr>
              <a:t>Machine-Level Programming II: Control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rPr>
            </a:br>
            <a:r>
              <a:rPr lang="en-US" dirty="0" smtClean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Introduction </a:t>
            </a:r>
            <a:r>
              <a:rPr lang="en-US" sz="20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to Computer Systems</a:t>
            </a:r>
            <a:r>
              <a:rPr lang="en-US" sz="2000" dirty="0" smtClean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rPr>
              <a:t/>
            </a:r>
            <a:br>
              <a:rPr lang="en-US" sz="2000" dirty="0" smtClean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rPr>
            </a:br>
            <a:endParaRPr lang="en-US" dirty="0"/>
          </a:p>
        </p:txBody>
      </p:sp>
      <p:sp>
        <p:nvSpPr>
          <p:cNvPr id="8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>
          <a:xfrm>
            <a:off x="685800" y="4419600"/>
            <a:ext cx="7678738" cy="1447800"/>
          </a:xfrm>
          <a:prstGeom prst="rect">
            <a:avLst/>
          </a:prstGeom>
          <a:ln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Instructors: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charset="0"/>
              </a:rPr>
              <a:t> 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kern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rPr>
              <a:t>王建</a:t>
            </a:r>
            <a:r>
              <a:rPr lang="zh-CN" altLang="en-US" sz="2000" b="1" kern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rPr>
              <a:t>荣  </a:t>
            </a:r>
            <a:r>
              <a:rPr lang="en-US" altLang="zh-CN" sz="2000" b="1" kern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rPr>
              <a:t>wjr@tju.edu.cn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Control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Condition codes</a:t>
            </a:r>
          </a:p>
          <a:p>
            <a:r>
              <a:rPr lang="en-US" dirty="0">
                <a:solidFill>
                  <a:srgbClr val="000000"/>
                </a:solidFill>
              </a:rPr>
              <a:t>Conditional branches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Loops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Switch Statements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1232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Jumping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863600"/>
          </a:xfrm>
          <a:ln/>
        </p:spPr>
        <p:txBody>
          <a:bodyPr/>
          <a:lstStyle/>
          <a:p>
            <a:r>
              <a:rPr lang="en-US"/>
              <a:t>jX Instructions</a:t>
            </a:r>
          </a:p>
          <a:p>
            <a:pPr marL="552450" lvl="1"/>
            <a:r>
              <a:rPr lang="en-US"/>
              <a:t>Jump to different part of code depending on condition codes</a:t>
            </a:r>
          </a:p>
        </p:txBody>
      </p:sp>
      <p:graphicFrame>
        <p:nvGraphicFramePr>
          <p:cNvPr id="40965" name="Group 5"/>
          <p:cNvGraphicFramePr>
            <a:graphicFrameLocks noGrp="1"/>
          </p:cNvGraphicFramePr>
          <p:nvPr/>
        </p:nvGraphicFramePr>
        <p:xfrm>
          <a:off x="1511300" y="2433638"/>
          <a:ext cx="6096000" cy="3901440"/>
        </p:xfrm>
        <a:graphic>
          <a:graphicData uri="http://schemas.openxmlformats.org/drawingml/2006/table">
            <a:tbl>
              <a:tblPr/>
              <a:tblGrid>
                <a:gridCol w="1109663"/>
                <a:gridCol w="2216150"/>
                <a:gridCol w="2770187"/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jX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jmp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Unconditional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jg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jge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jl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jle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ja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jb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Conditional Branch </a:t>
            </a:r>
            <a:r>
              <a:rPr lang="en-US" dirty="0" smtClean="0"/>
              <a:t>Example (Old Style)</a:t>
            </a:r>
            <a:endParaRPr lang="en-US" dirty="0"/>
          </a:p>
        </p:txBody>
      </p:sp>
      <p:sp>
        <p:nvSpPr>
          <p:cNvPr id="43012" name="Rectangle 4"/>
          <p:cNvSpPr>
            <a:spLocks/>
          </p:cNvSpPr>
          <p:nvPr/>
        </p:nvSpPr>
        <p:spPr bwMode="auto">
          <a:xfrm>
            <a:off x="508000" y="2235200"/>
            <a:ext cx="3670300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&gt;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3013" name="Rectangle 5"/>
          <p:cNvSpPr>
            <a:spLocks/>
          </p:cNvSpPr>
          <p:nvPr/>
        </p:nvSpPr>
        <p:spPr bwMode="auto">
          <a:xfrm>
            <a:off x="4445000" y="1968500"/>
            <a:ext cx="4394200" cy="48133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x:y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.L4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.L4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       # x &lt;= y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 smtClean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CC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 smtClean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CC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sp>
        <p:nvSpPr>
          <p:cNvPr id="17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1041400"/>
          </a:xfrm>
        </p:spPr>
        <p:txBody>
          <a:bodyPr/>
          <a:lstStyle/>
          <a:p>
            <a:r>
              <a:rPr lang="en-US" dirty="0" smtClean="0"/>
              <a:t>Generation</a:t>
            </a:r>
          </a:p>
          <a:p>
            <a:pPr marL="279400" lvl="1" indent="0">
              <a:buNone/>
            </a:pPr>
            <a:r>
              <a:rPr lang="en-US" b="1" dirty="0" smtClean="0">
                <a:solidFill>
                  <a:srgbClr val="800000"/>
                </a:solidFill>
                <a:latin typeface="Courier New"/>
                <a:cs typeface="Courier New"/>
              </a:rPr>
              <a:t>shark&gt; </a:t>
            </a:r>
            <a:r>
              <a:rPr lang="en-US" b="1" dirty="0" err="1" smtClean="0">
                <a:solidFill>
                  <a:srgbClr val="800000"/>
                </a:solidFill>
                <a:latin typeface="Courier New"/>
                <a:cs typeface="Courier New"/>
              </a:rPr>
              <a:t>gcc</a:t>
            </a:r>
            <a:r>
              <a:rPr lang="en-US" b="1" dirty="0" smtClean="0">
                <a:solidFill>
                  <a:srgbClr val="800000"/>
                </a:solidFill>
                <a:latin typeface="Courier New"/>
                <a:cs typeface="Courier New"/>
              </a:rPr>
              <a:t> –</a:t>
            </a:r>
            <a:r>
              <a:rPr lang="en-US" b="1" dirty="0" err="1" smtClean="0">
                <a:solidFill>
                  <a:srgbClr val="800000"/>
                </a:solidFill>
                <a:latin typeface="Courier New"/>
                <a:cs typeface="Courier New"/>
              </a:rPr>
              <a:t>Og</a:t>
            </a:r>
            <a:r>
              <a:rPr lang="en-US" b="1" dirty="0" smtClean="0">
                <a:solidFill>
                  <a:srgbClr val="800000"/>
                </a:solidFill>
                <a:latin typeface="Courier New"/>
                <a:cs typeface="Courier New"/>
              </a:rPr>
              <a:t> -S –</a:t>
            </a:r>
            <a:r>
              <a:rPr lang="en-US" b="1" dirty="0" err="1" smtClean="0">
                <a:solidFill>
                  <a:srgbClr val="800000"/>
                </a:solidFill>
                <a:latin typeface="Courier New"/>
                <a:cs typeface="Courier New"/>
              </a:rPr>
              <a:t>fno</a:t>
            </a:r>
            <a:r>
              <a:rPr lang="en-US" b="1" dirty="0" smtClean="0">
                <a:solidFill>
                  <a:srgbClr val="800000"/>
                </a:solidFill>
                <a:latin typeface="Courier New"/>
                <a:cs typeface="Courier New"/>
              </a:rPr>
              <a:t>-if-conversion </a:t>
            </a:r>
            <a:r>
              <a:rPr lang="en-US" b="1" dirty="0" err="1" smtClean="0">
                <a:solidFill>
                  <a:srgbClr val="800000"/>
                </a:solidFill>
                <a:latin typeface="Courier New"/>
                <a:cs typeface="Courier New"/>
              </a:rPr>
              <a:t>control.c</a:t>
            </a:r>
            <a:endParaRPr lang="en-US" b="1" dirty="0">
              <a:solidFill>
                <a:srgbClr val="800000"/>
              </a:solidFill>
              <a:latin typeface="Courier New"/>
              <a:cs typeface="Courier New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254207"/>
              </p:ext>
            </p:extLst>
          </p:nvPr>
        </p:nvGraphicFramePr>
        <p:xfrm>
          <a:off x="4800600" y="5029200"/>
          <a:ext cx="3352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Expressing with </a:t>
            </a:r>
            <a:r>
              <a:rPr lang="en-US" dirty="0" err="1" smtClean="0"/>
              <a:t>Goto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43012" name="Rectangle 4"/>
          <p:cNvSpPr>
            <a:spLocks/>
          </p:cNvSpPr>
          <p:nvPr/>
        </p:nvSpPr>
        <p:spPr bwMode="auto">
          <a:xfrm>
            <a:off x="508000" y="2235200"/>
            <a:ext cx="3670300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7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1041400"/>
          </a:xfrm>
        </p:spPr>
        <p:txBody>
          <a:bodyPr/>
          <a:lstStyle/>
          <a:p>
            <a:r>
              <a:rPr lang="en-US" dirty="0" smtClean="0"/>
              <a:t>C allows </a:t>
            </a:r>
            <a:r>
              <a:rPr lang="en-US" b="1" dirty="0" err="1" smtClean="0">
                <a:latin typeface="Courier New"/>
                <a:cs typeface="Courier New"/>
              </a:rPr>
              <a:t>goto</a:t>
            </a:r>
            <a:r>
              <a:rPr lang="en-US" dirty="0"/>
              <a:t> </a:t>
            </a:r>
            <a:r>
              <a:rPr lang="en-US" dirty="0" smtClean="0"/>
              <a:t>statement</a:t>
            </a:r>
          </a:p>
          <a:p>
            <a:r>
              <a:rPr lang="en-US" dirty="0" smtClean="0"/>
              <a:t>Jump to position designated by label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4495800" y="2209800"/>
            <a:ext cx="3657600" cy="3733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absdiff_j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x &lt;= 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1452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9155" name="Rectangle 3"/>
          <p:cNvSpPr>
            <a:spLocks/>
          </p:cNvSpPr>
          <p:nvPr/>
        </p:nvSpPr>
        <p:spPr bwMode="auto">
          <a:xfrm>
            <a:off x="366713" y="1416050"/>
            <a:ext cx="29337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457200" y="1887538"/>
            <a:ext cx="5715000" cy="4191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2000" b="1" i="1" dirty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Test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sz="2000" b="1" i="1" dirty="0" err="1" smtClean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Then_Expr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 </a:t>
            </a:r>
            <a:r>
              <a:rPr lang="en-US" sz="2000" b="1" i="1" dirty="0" err="1" smtClean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Else_Expr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381000" y="339725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457200" y="3816350"/>
            <a:ext cx="3746500" cy="235585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=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!</a:t>
            </a:r>
            <a:r>
              <a:rPr lang="en-US" sz="1800" b="1" i="1" dirty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if (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i="1" dirty="0" err="1" smtClean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Then_Expr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Done;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i="1" dirty="0" err="1" smtClean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Else_Expr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. . .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General Conditional Expression </a:t>
            </a:r>
            <a:r>
              <a:rPr lang="en-US" dirty="0" smtClean="0"/>
              <a:t>Translation (Using Branches)</a:t>
            </a:r>
            <a:endParaRPr lang="en-US" dirty="0"/>
          </a:p>
        </p:txBody>
      </p:sp>
      <p:sp>
        <p:nvSpPr>
          <p:cNvPr id="4916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330700" y="3886200"/>
            <a:ext cx="4432300" cy="2946400"/>
          </a:xfrm>
          <a:ln/>
        </p:spPr>
        <p:txBody>
          <a:bodyPr/>
          <a:lstStyle/>
          <a:p>
            <a:pPr marL="552450" lvl="1"/>
            <a:r>
              <a:rPr lang="en-US" dirty="0" smtClean="0"/>
              <a:t>Create </a:t>
            </a:r>
            <a:r>
              <a:rPr lang="en-US" dirty="0"/>
              <a:t>separate code regions for then &amp; else expressions</a:t>
            </a:r>
          </a:p>
          <a:p>
            <a:pPr marL="552450" lvl="1"/>
            <a:r>
              <a:rPr lang="en-US" dirty="0"/>
              <a:t>Execute appropriate one</a:t>
            </a:r>
          </a:p>
        </p:txBody>
      </p:sp>
      <p:sp>
        <p:nvSpPr>
          <p:cNvPr id="49161" name="Rectangle 9"/>
          <p:cNvSpPr>
            <a:spLocks/>
          </p:cNvSpPr>
          <p:nvPr/>
        </p:nvSpPr>
        <p:spPr bwMode="auto">
          <a:xfrm>
            <a:off x="1193800" y="2540000"/>
            <a:ext cx="3149600" cy="355600"/>
          </a:xfrm>
          <a:prstGeom prst="rect">
            <a:avLst/>
          </a:prstGeom>
          <a:solidFill>
            <a:srgbClr val="99CC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794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x&gt;y ? x-y : y-x;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9155" name="Rectangle 3"/>
          <p:cNvSpPr>
            <a:spLocks/>
          </p:cNvSpPr>
          <p:nvPr/>
        </p:nvSpPr>
        <p:spPr bwMode="auto">
          <a:xfrm>
            <a:off x="5181600" y="2362200"/>
            <a:ext cx="29337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5181600" y="2819400"/>
            <a:ext cx="2514600" cy="1160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2000" b="1" i="1" dirty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Test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endParaRPr lang="en-US" sz="20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? </a:t>
            </a:r>
            <a:r>
              <a:rPr lang="en-US" sz="2000" b="1" i="1" dirty="0" err="1" smtClean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Then_Expr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: </a:t>
            </a:r>
            <a:r>
              <a:rPr lang="en-US" sz="2000" b="1" i="1" dirty="0" err="1" smtClean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Else_Expr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5105400" y="40386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5105400" y="4495800"/>
            <a:ext cx="3746500" cy="159385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result = </a:t>
            </a:r>
            <a:r>
              <a:rPr lang="en-US" sz="1800" b="1" i="1" dirty="0" err="1" smtClean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 Bold" charset="0"/>
              </a:rPr>
              <a:t>Then_Expr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Arial Narro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eval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i="1" dirty="0" err="1" smtClean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 Bold" charset="0"/>
              </a:rPr>
              <a:t>Else_Expr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!</a:t>
            </a:r>
            <a:r>
              <a:rPr lang="en-US" sz="1800" b="1" i="1" dirty="0" smtClean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 Bold" charset="0"/>
              </a:rPr>
              <a:t>Test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if (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) result =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return result;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Using Conditional Moves</a:t>
            </a:r>
            <a:endParaRPr lang="en-US" dirty="0"/>
          </a:p>
        </p:txBody>
      </p:sp>
      <p:sp>
        <p:nvSpPr>
          <p:cNvPr id="4916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3500" y="1219200"/>
            <a:ext cx="4889500" cy="4038600"/>
          </a:xfrm>
          <a:ln/>
        </p:spPr>
        <p:txBody>
          <a:bodyPr/>
          <a:lstStyle/>
          <a:p>
            <a:pPr marL="292100"/>
            <a:r>
              <a:rPr lang="en-US" dirty="0" smtClean="0"/>
              <a:t>Conditional Move Instructions</a:t>
            </a:r>
          </a:p>
          <a:p>
            <a:pPr marL="552450" lvl="1"/>
            <a:r>
              <a:rPr lang="en-US" dirty="0" smtClean="0"/>
              <a:t>Instruction supports:</a:t>
            </a:r>
          </a:p>
          <a:p>
            <a:pPr marL="838200" lvl="2">
              <a:buNone/>
            </a:pPr>
            <a:r>
              <a:rPr lang="en-US" dirty="0" smtClean="0"/>
              <a:t>if (Test) </a:t>
            </a:r>
            <a:r>
              <a:rPr lang="en-US" dirty="0" err="1" smtClean="0"/>
              <a:t>Dest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err="1" smtClean="0">
                <a:sym typeface="Wingdings" pitchFamily="2" charset="2"/>
              </a:rPr>
              <a:t>Src</a:t>
            </a:r>
            <a:endParaRPr lang="en-US" dirty="0" smtClean="0"/>
          </a:p>
          <a:p>
            <a:pPr marL="552450" lvl="1"/>
            <a:r>
              <a:rPr lang="en-US" dirty="0" smtClean="0"/>
              <a:t>Supported in post-1995 x86 processors</a:t>
            </a:r>
          </a:p>
          <a:p>
            <a:pPr marL="552450" lvl="1"/>
            <a:r>
              <a:rPr lang="en-US" dirty="0" smtClean="0"/>
              <a:t>GCC tries to use them</a:t>
            </a:r>
          </a:p>
          <a:p>
            <a:pPr marL="838200" lvl="2"/>
            <a:r>
              <a:rPr lang="en-US" dirty="0" smtClean="0"/>
              <a:t>But, only when known to be safe</a:t>
            </a:r>
          </a:p>
          <a:p>
            <a:pPr marL="292100"/>
            <a:r>
              <a:rPr lang="en-US" dirty="0" smtClean="0"/>
              <a:t>Why?</a:t>
            </a:r>
          </a:p>
          <a:p>
            <a:pPr marL="552450" lvl="1"/>
            <a:r>
              <a:rPr lang="en-US" dirty="0" smtClean="0"/>
              <a:t>Branches are very disruptive to instruction flow through pipelines</a:t>
            </a:r>
          </a:p>
          <a:p>
            <a:pPr marL="552450" lvl="1"/>
            <a:r>
              <a:rPr lang="en-US" dirty="0" smtClean="0"/>
              <a:t>Conditional moves do not require control transfer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Conditional Move Example</a:t>
            </a:r>
            <a:endParaRPr lang="en-US" dirty="0"/>
          </a:p>
        </p:txBody>
      </p:sp>
      <p:sp>
        <p:nvSpPr>
          <p:cNvPr id="50186" name="Rectangle 10"/>
          <p:cNvSpPr>
            <a:spLocks/>
          </p:cNvSpPr>
          <p:nvPr/>
        </p:nvSpPr>
        <p:spPr bwMode="auto">
          <a:xfrm>
            <a:off x="6616700" y="1752600"/>
            <a:ext cx="2286000" cy="19812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Rectangle 8"/>
          <p:cNvSpPr>
            <a:spLocks/>
          </p:cNvSpPr>
          <p:nvPr/>
        </p:nvSpPr>
        <p:spPr bwMode="auto">
          <a:xfrm>
            <a:off x="2286000" y="4267200"/>
            <a:ext cx="6642100" cy="2590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x</a:t>
            </a:r>
            <a:endParaRPr lang="tr-TR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tr-TR" sz="1800" b="1" dirty="0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tr-TR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tr-TR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tr-TR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tr-TR" sz="1800" b="1" dirty="0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tr-TR" sz="1800" b="1" dirty="0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x-y</a:t>
            </a:r>
            <a:endParaRPr lang="tr-TR" sz="1800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tr-TR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 smtClean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tr-TR" sz="1800" b="1" dirty="0" smtClean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tr-TR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tr-TR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tr-TR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 smtClean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tr-TR" sz="1800" b="1" dirty="0" smtClean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 smtClean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eval</a:t>
            </a:r>
            <a:r>
              <a:rPr lang="tr-TR" sz="1800" b="1" dirty="0" smtClean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y-x</a:t>
            </a:r>
            <a:endParaRPr lang="tr-TR" sz="1800" b="1" dirty="0">
              <a:solidFill>
                <a:srgbClr val="CC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x:y</a:t>
            </a:r>
            <a:endParaRPr lang="tr-TR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cmovle</a:t>
            </a: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if</a:t>
            </a: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&lt;=, 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eval</a:t>
            </a:r>
            <a:endParaRPr lang="tr-TR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457200" y="1295400"/>
            <a:ext cx="3670300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982559"/>
              </p:ext>
            </p:extLst>
          </p:nvPr>
        </p:nvGraphicFramePr>
        <p:xfrm>
          <a:off x="4724400" y="1905000"/>
          <a:ext cx="3352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2227" name="Rectangle 3"/>
          <p:cNvSpPr>
            <a:spLocks/>
          </p:cNvSpPr>
          <p:nvPr/>
        </p:nvSpPr>
        <p:spPr bwMode="auto">
          <a:xfrm>
            <a:off x="457200" y="1143000"/>
            <a:ext cx="4724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Expensive Computations</a:t>
            </a:r>
            <a:endParaRPr lang="en-US" sz="24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Bad Cases for </a:t>
            </a:r>
            <a:r>
              <a:rPr lang="en-US" dirty="0"/>
              <a:t>Conditional Move</a:t>
            </a:r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2151062"/>
            <a:ext cx="4724400" cy="609600"/>
          </a:xfrm>
          <a:ln/>
        </p:spPr>
        <p:txBody>
          <a:bodyPr/>
          <a:lstStyle/>
          <a:p>
            <a:r>
              <a:rPr lang="en-US" sz="2000" dirty="0"/>
              <a:t>Both values get </a:t>
            </a:r>
            <a:r>
              <a:rPr lang="en-US" sz="2000" dirty="0" smtClean="0"/>
              <a:t>computed</a:t>
            </a:r>
          </a:p>
          <a:p>
            <a:r>
              <a:rPr lang="en-US" sz="2000" dirty="0" smtClean="0"/>
              <a:t>Only makes sense when computations are very simple</a:t>
            </a:r>
            <a:endParaRPr lang="en-US" sz="2000" dirty="0"/>
          </a:p>
        </p:txBody>
      </p:sp>
      <p:sp>
        <p:nvSpPr>
          <p:cNvPr id="52232" name="Rectangle 8"/>
          <p:cNvSpPr>
            <a:spLocks/>
          </p:cNvSpPr>
          <p:nvPr/>
        </p:nvSpPr>
        <p:spPr bwMode="auto">
          <a:xfrm>
            <a:off x="533400" y="1617662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Test(x)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?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Hard1(x)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: Hard2(x);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0" name="Rectangle 3"/>
          <p:cNvSpPr>
            <a:spLocks/>
          </p:cNvSpPr>
          <p:nvPr/>
        </p:nvSpPr>
        <p:spPr bwMode="auto">
          <a:xfrm>
            <a:off x="457200" y="3276600"/>
            <a:ext cx="4724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Risky Computations</a:t>
            </a:r>
            <a:endParaRPr lang="en-US" sz="24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 bwMode="auto">
          <a:xfrm>
            <a:off x="685800" y="4284662"/>
            <a:ext cx="472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marL="254000" marR="0" lvl="0" indent="-254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 Bold" charset="0"/>
              </a:rPr>
              <a:t>Both values get computed</a:t>
            </a:r>
          </a:p>
          <a:p>
            <a:pPr marL="254000" marR="0" lvl="0" indent="-254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tabLst/>
              <a:defRPr/>
            </a:pPr>
            <a:r>
              <a:rPr lang="en-US" sz="2000" kern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rPr>
              <a:t>May have undesirable effects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 Bold" charset="0"/>
            </a:endParaRPr>
          </a:p>
        </p:txBody>
      </p:sp>
      <p:sp>
        <p:nvSpPr>
          <p:cNvPr id="12" name="Rectangle 8"/>
          <p:cNvSpPr>
            <a:spLocks/>
          </p:cNvSpPr>
          <p:nvPr/>
        </p:nvSpPr>
        <p:spPr bwMode="auto">
          <a:xfrm>
            <a:off x="533400" y="3751262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?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*p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: 0;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3" name="Rectangle 3"/>
          <p:cNvSpPr>
            <a:spLocks/>
          </p:cNvSpPr>
          <p:nvPr/>
        </p:nvSpPr>
        <p:spPr bwMode="auto">
          <a:xfrm>
            <a:off x="457200" y="5029200"/>
            <a:ext cx="4724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Computations with side effects</a:t>
            </a:r>
            <a:endParaRPr lang="en-US" sz="24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4" name="Rectangle 7"/>
          <p:cNvSpPr txBox="1">
            <a:spLocks noChangeArrowheads="1"/>
          </p:cNvSpPr>
          <p:nvPr/>
        </p:nvSpPr>
        <p:spPr bwMode="auto">
          <a:xfrm>
            <a:off x="685800" y="6037262"/>
            <a:ext cx="472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marL="254000" marR="0" lvl="0" indent="-254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 Bold" charset="0"/>
              </a:rPr>
              <a:t>Both values get computed</a:t>
            </a:r>
          </a:p>
          <a:p>
            <a:pPr marL="254000" marR="0" lvl="0" indent="-254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tabLst/>
              <a:defRPr/>
            </a:pPr>
            <a:r>
              <a:rPr lang="en-US" sz="2000" kern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rPr>
              <a:t>Must be side-effect free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 Bold" charset="0"/>
            </a:endParaRPr>
          </a:p>
        </p:txBody>
      </p:sp>
      <p:sp>
        <p:nvSpPr>
          <p:cNvPr id="15" name="Rectangle 8"/>
          <p:cNvSpPr>
            <a:spLocks/>
          </p:cNvSpPr>
          <p:nvPr/>
        </p:nvSpPr>
        <p:spPr bwMode="auto">
          <a:xfrm>
            <a:off x="533400" y="5503862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=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x &gt; 0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?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x*=7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: x+=3;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Control</a:t>
            </a:r>
            <a:r>
              <a:rPr lang="en-US" dirty="0">
                <a:solidFill>
                  <a:srgbClr val="7F7F7F"/>
                </a:solidFill>
              </a:rPr>
              <a:t>: Condition codes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Conditional branches</a:t>
            </a:r>
          </a:p>
          <a:p>
            <a:r>
              <a:rPr lang="en-US" dirty="0" smtClean="0"/>
              <a:t>Loops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Switch Statements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1232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4275" name="Rectangle 3"/>
          <p:cNvSpPr>
            <a:spLocks/>
          </p:cNvSpPr>
          <p:nvPr/>
        </p:nvSpPr>
        <p:spPr bwMode="auto">
          <a:xfrm>
            <a:off x="457200" y="1447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530225" y="1863724"/>
            <a:ext cx="3736976" cy="26320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pcount_do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long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x &amp; 0x1;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x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&gt;&gt;= 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while (x);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4724400" y="1447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4797424" y="1863724"/>
            <a:ext cx="4041775" cy="2936875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pcount_goto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0;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“Do-While” Loop Example</a:t>
            </a:r>
          </a:p>
        </p:txBody>
      </p:sp>
      <p:sp>
        <p:nvSpPr>
          <p:cNvPr id="5428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4953000"/>
            <a:ext cx="8382000" cy="1282700"/>
          </a:xfrm>
          <a:ln/>
        </p:spPr>
        <p:txBody>
          <a:bodyPr/>
          <a:lstStyle/>
          <a:p>
            <a:r>
              <a:rPr lang="en-US" dirty="0" smtClean="0"/>
              <a:t>Count number of 1’s in argument </a:t>
            </a:r>
            <a:r>
              <a:rPr lang="en-US" dirty="0" smtClean="0">
                <a:latin typeface="Courier New"/>
                <a:cs typeface="Courier New"/>
              </a:rPr>
              <a:t>x</a:t>
            </a:r>
            <a:r>
              <a:rPr lang="en-US" dirty="0" smtClean="0"/>
              <a:t> (“</a:t>
            </a:r>
            <a:r>
              <a:rPr lang="en-US" dirty="0" err="1" smtClean="0"/>
              <a:t>popcount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Use conditional branch to either continue looping or to exit loop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Control</a:t>
            </a:r>
            <a:r>
              <a:rPr lang="en-US" dirty="0">
                <a:solidFill>
                  <a:srgbClr val="000000"/>
                </a:solidFill>
              </a:rPr>
              <a:t>: Condition codes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Conditional branches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Loops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Switch Statements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5303" name="Rectangle 7"/>
          <p:cNvSpPr>
            <a:spLocks/>
          </p:cNvSpPr>
          <p:nvPr/>
        </p:nvSpPr>
        <p:spPr bwMode="auto">
          <a:xfrm>
            <a:off x="290513" y="1066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5305" name="Rectangle 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“Do-While” Loop Compilation</a:t>
            </a:r>
          </a:p>
        </p:txBody>
      </p:sp>
      <p:sp>
        <p:nvSpPr>
          <p:cNvPr id="55307" name="Rectangle 11"/>
          <p:cNvSpPr>
            <a:spLocks/>
          </p:cNvSpPr>
          <p:nvPr/>
        </p:nvSpPr>
        <p:spPr bwMode="auto">
          <a:xfrm>
            <a:off x="2133600" y="4343400"/>
            <a:ext cx="5791200" cy="2057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$0,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0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L2:			#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loop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%rdi,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andl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$1,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	#  t =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&amp; 0x1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+= t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shrq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		#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&gt;&gt;= 1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jne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L2		#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if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(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goto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loop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rep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sp>
        <p:nvSpPr>
          <p:cNvPr id="9" name="Rectangle 6"/>
          <p:cNvSpPr>
            <a:spLocks/>
          </p:cNvSpPr>
          <p:nvPr/>
        </p:nvSpPr>
        <p:spPr bwMode="auto">
          <a:xfrm>
            <a:off x="381000" y="1524001"/>
            <a:ext cx="4041775" cy="25908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pcount_goto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0;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437412"/>
              </p:ext>
            </p:extLst>
          </p:nvPr>
        </p:nvGraphicFramePr>
        <p:xfrm>
          <a:off x="4724400" y="1905000"/>
          <a:ext cx="33528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result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6323" name="Rectangle 3"/>
          <p:cNvSpPr>
            <a:spLocks/>
          </p:cNvSpPr>
          <p:nvPr/>
        </p:nvSpPr>
        <p:spPr bwMode="auto">
          <a:xfrm>
            <a:off x="444500" y="1228725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6324" name="Rectangle 4"/>
          <p:cNvSpPr>
            <a:spLocks/>
          </p:cNvSpPr>
          <p:nvPr/>
        </p:nvSpPr>
        <p:spPr bwMode="auto">
          <a:xfrm>
            <a:off x="533400" y="1641475"/>
            <a:ext cx="2895600" cy="1219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 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while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</a:p>
        </p:txBody>
      </p:sp>
      <p:sp>
        <p:nvSpPr>
          <p:cNvPr id="56325" name="Rectangle 5"/>
          <p:cNvSpPr>
            <a:spLocks/>
          </p:cNvSpPr>
          <p:nvPr/>
        </p:nvSpPr>
        <p:spPr bwMode="auto">
          <a:xfrm>
            <a:off x="3810000" y="12192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6326" name="Rectangle 6"/>
          <p:cNvSpPr>
            <a:spLocks/>
          </p:cNvSpPr>
          <p:nvPr/>
        </p:nvSpPr>
        <p:spPr bwMode="auto">
          <a:xfrm>
            <a:off x="3886200" y="1631949"/>
            <a:ext cx="2743200" cy="1685925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General “Do-While” Translation</a:t>
            </a:r>
          </a:p>
        </p:txBody>
      </p:sp>
      <p:sp>
        <p:nvSpPr>
          <p:cNvPr id="5632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3035300"/>
            <a:ext cx="8382000" cy="3797300"/>
          </a:xfrm>
          <a:ln/>
        </p:spPr>
        <p:txBody>
          <a:bodyPr/>
          <a:lstStyle/>
          <a:p>
            <a:r>
              <a:rPr lang="en-US" dirty="0"/>
              <a:t>Body:</a:t>
            </a:r>
          </a:p>
          <a:p>
            <a:pPr marL="234950" lvl="1"/>
            <a:endParaRPr lang="en-US" dirty="0"/>
          </a:p>
          <a:p>
            <a:pPr marL="234950" lvl="1"/>
            <a:endParaRPr lang="en-US" dirty="0"/>
          </a:p>
          <a:p>
            <a:pPr marL="234950" lvl="1"/>
            <a:endParaRPr lang="en-US" dirty="0"/>
          </a:p>
          <a:p>
            <a:pPr marL="234950" lvl="1"/>
            <a:endParaRPr lang="en-US" dirty="0"/>
          </a:p>
          <a:p>
            <a:endParaRPr lang="en-US" dirty="0"/>
          </a:p>
        </p:txBody>
      </p:sp>
      <p:sp>
        <p:nvSpPr>
          <p:cNvPr id="56329" name="Rectangle 9"/>
          <p:cNvSpPr>
            <a:spLocks/>
          </p:cNvSpPr>
          <p:nvPr/>
        </p:nvSpPr>
        <p:spPr bwMode="auto">
          <a:xfrm>
            <a:off x="1625600" y="3146425"/>
            <a:ext cx="2222500" cy="2260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{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Statement</a:t>
            </a:r>
            <a:r>
              <a:rPr lang="en-US" sz="2000" b="1" baseline="-25000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Statement</a:t>
            </a:r>
            <a:r>
              <a:rPr lang="en-US" sz="2000" b="1" baseline="-25000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…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20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Statement</a:t>
            </a:r>
            <a:r>
              <a:rPr lang="en-US" sz="2000" b="1" baseline="-25000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n</a:t>
            </a:r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9395" name="Rectangle 3"/>
          <p:cNvSpPr>
            <a:spLocks/>
          </p:cNvSpPr>
          <p:nvPr/>
        </p:nvSpPr>
        <p:spPr bwMode="auto">
          <a:xfrm>
            <a:off x="304800" y="30861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While version</a:t>
            </a:r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381000" y="3505200"/>
            <a:ext cx="2514600" cy="8001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while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cs typeface="Courier New" pitchFamily="49" charset="0"/>
                <a:sym typeface="Courier New Bold" charset="0"/>
              </a:rPr>
              <a:t>Body</a:t>
            </a:r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General “While” </a:t>
            </a:r>
            <a:r>
              <a:rPr lang="en-US" dirty="0" smtClean="0"/>
              <a:t>Translation #1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“Jump-to-middle” translation</a:t>
            </a:r>
          </a:p>
          <a:p>
            <a:r>
              <a:rPr lang="en-US" dirty="0" smtClean="0"/>
              <a:t>Used with </a:t>
            </a:r>
            <a:r>
              <a:rPr lang="en-US" b="1" dirty="0" smtClean="0">
                <a:latin typeface="Courier New"/>
                <a:cs typeface="Courier New"/>
              </a:rPr>
              <a:t>-</a:t>
            </a:r>
            <a:r>
              <a:rPr lang="en-US" b="1" dirty="0" err="1" smtClean="0">
                <a:latin typeface="Courier New"/>
                <a:cs typeface="Courier New"/>
              </a:rPr>
              <a:t>Og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5181600" y="2095501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59401" name="Rectangle 9"/>
          <p:cNvSpPr>
            <a:spLocks/>
          </p:cNvSpPr>
          <p:nvPr/>
        </p:nvSpPr>
        <p:spPr bwMode="auto">
          <a:xfrm>
            <a:off x="5257800" y="2514600"/>
            <a:ext cx="3429000" cy="2624138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test</a:t>
            </a:r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test: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</a:p>
        </p:txBody>
      </p:sp>
      <p:sp>
        <p:nvSpPr>
          <p:cNvPr id="59403" name="AutoShape 11"/>
          <p:cNvSpPr>
            <a:spLocks/>
          </p:cNvSpPr>
          <p:nvPr/>
        </p:nvSpPr>
        <p:spPr bwMode="auto">
          <a:xfrm rot="16200000">
            <a:off x="3657600" y="3048000"/>
            <a:ext cx="7620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4275" name="Rectangle 3"/>
          <p:cNvSpPr>
            <a:spLocks/>
          </p:cNvSpPr>
          <p:nvPr/>
        </p:nvSpPr>
        <p:spPr bwMode="auto">
          <a:xfrm>
            <a:off x="457200" y="1447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530225" y="1863724"/>
            <a:ext cx="3736976" cy="26320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pcount_while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long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while (x)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x &amp; 0x1;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x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&gt;&gt;= 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4724400" y="1447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to Middle 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Version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4797424" y="1863724"/>
            <a:ext cx="4041775" cy="3165476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pcount_goto_jtm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0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&gt;&gt;= 1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test:</a:t>
            </a:r>
            <a:endParaRPr lang="en-US" sz="18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While </a:t>
            </a:r>
            <a:r>
              <a:rPr lang="en-US" dirty="0"/>
              <a:t>Loop </a:t>
            </a:r>
            <a:r>
              <a:rPr lang="en-US" dirty="0" smtClean="0"/>
              <a:t>Example #1</a:t>
            </a:r>
            <a:endParaRPr lang="en-US" dirty="0"/>
          </a:p>
        </p:txBody>
      </p:sp>
      <p:sp>
        <p:nvSpPr>
          <p:cNvPr id="5428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5118100"/>
            <a:ext cx="8382000" cy="1282700"/>
          </a:xfrm>
          <a:ln/>
        </p:spPr>
        <p:txBody>
          <a:bodyPr/>
          <a:lstStyle/>
          <a:p>
            <a:r>
              <a:rPr lang="en-US" dirty="0" smtClean="0"/>
              <a:t>Compare to do-while version of function</a:t>
            </a:r>
          </a:p>
          <a:p>
            <a:r>
              <a:rPr lang="en-US" dirty="0" smtClean="0"/>
              <a:t>Initial </a:t>
            </a:r>
            <a:r>
              <a:rPr lang="en-US" dirty="0" err="1" smtClean="0"/>
              <a:t>goto</a:t>
            </a:r>
            <a:r>
              <a:rPr lang="en-US" dirty="0" smtClean="0"/>
              <a:t> starts loop at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010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9395" name="Rectangle 3"/>
          <p:cNvSpPr>
            <a:spLocks/>
          </p:cNvSpPr>
          <p:nvPr/>
        </p:nvSpPr>
        <p:spPr bwMode="auto">
          <a:xfrm>
            <a:off x="533400" y="15240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While version</a:t>
            </a:r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609600" y="2006601"/>
            <a:ext cx="2514600" cy="8001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while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cs typeface="Courier New" pitchFamily="49" charset="0"/>
                <a:sym typeface="Courier New Bold" charset="0"/>
              </a:rPr>
              <a:t>Body</a:t>
            </a:r>
          </a:p>
        </p:txBody>
      </p:sp>
      <p:sp>
        <p:nvSpPr>
          <p:cNvPr id="59397" name="Rectangle 5"/>
          <p:cNvSpPr>
            <a:spLocks/>
          </p:cNvSpPr>
          <p:nvPr/>
        </p:nvSpPr>
        <p:spPr bwMode="auto">
          <a:xfrm>
            <a:off x="533400" y="3687764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Do-While Version</a:t>
            </a:r>
          </a:p>
        </p:txBody>
      </p:sp>
      <p:sp>
        <p:nvSpPr>
          <p:cNvPr id="59398" name="Rectangle 6"/>
          <p:cNvSpPr>
            <a:spLocks/>
          </p:cNvSpPr>
          <p:nvPr/>
        </p:nvSpPr>
        <p:spPr bwMode="auto">
          <a:xfrm>
            <a:off x="457200" y="4106863"/>
            <a:ext cx="3048000" cy="22050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(!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while(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General “While” </a:t>
            </a:r>
            <a:r>
              <a:rPr lang="en-US" dirty="0" smtClean="0"/>
              <a:t>Translation #2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67200" y="1752600"/>
            <a:ext cx="4419600" cy="3992563"/>
          </a:xfrm>
        </p:spPr>
        <p:txBody>
          <a:bodyPr/>
          <a:lstStyle/>
          <a:p>
            <a:r>
              <a:rPr lang="en-US" dirty="0" smtClean="0"/>
              <a:t>“Do-while” conversion</a:t>
            </a:r>
          </a:p>
          <a:p>
            <a:r>
              <a:rPr lang="en-US" dirty="0" smtClean="0"/>
              <a:t>Used with </a:t>
            </a:r>
            <a:r>
              <a:rPr lang="en-US" b="1" dirty="0" smtClean="0">
                <a:latin typeface="Courier New"/>
                <a:cs typeface="Courier New"/>
              </a:rPr>
              <a:t>–O1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5257800" y="3352800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9401" name="Rectangle 9"/>
          <p:cNvSpPr>
            <a:spLocks/>
          </p:cNvSpPr>
          <p:nvPr/>
        </p:nvSpPr>
        <p:spPr bwMode="auto">
          <a:xfrm>
            <a:off x="5334000" y="3771899"/>
            <a:ext cx="3429000" cy="2624138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(!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</a:p>
        </p:txBody>
      </p:sp>
      <p:sp>
        <p:nvSpPr>
          <p:cNvPr id="59402" name="AutoShape 10"/>
          <p:cNvSpPr>
            <a:spLocks/>
          </p:cNvSpPr>
          <p:nvPr/>
        </p:nvSpPr>
        <p:spPr bwMode="auto">
          <a:xfrm>
            <a:off x="1371600" y="2878138"/>
            <a:ext cx="762000" cy="842963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3" name="AutoShape 11"/>
          <p:cNvSpPr>
            <a:spLocks/>
          </p:cNvSpPr>
          <p:nvPr/>
        </p:nvSpPr>
        <p:spPr bwMode="auto">
          <a:xfrm rot="16200000">
            <a:off x="4038600" y="4178301"/>
            <a:ext cx="7620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203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4275" name="Rectangle 3"/>
          <p:cNvSpPr>
            <a:spLocks/>
          </p:cNvSpPr>
          <p:nvPr/>
        </p:nvSpPr>
        <p:spPr bwMode="auto">
          <a:xfrm>
            <a:off x="457200" y="1447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530225" y="1863724"/>
            <a:ext cx="3736976" cy="26320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pcount_while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long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while (x)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x &amp; 0x1;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x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&gt;&gt;= 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4724400" y="1447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Do-While Version</a:t>
            </a:r>
            <a:endParaRPr lang="en-US" sz="24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4797424" y="1863724"/>
            <a:ext cx="4041775" cy="3165476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pcount_goto_dw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0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if (!x)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&gt;&gt;= 1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  <a:endParaRPr lang="en-US" sz="18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While </a:t>
            </a:r>
            <a:r>
              <a:rPr lang="en-US" dirty="0"/>
              <a:t>Loop </a:t>
            </a:r>
            <a:r>
              <a:rPr lang="en-US" dirty="0" smtClean="0"/>
              <a:t>Example #2</a:t>
            </a:r>
            <a:endParaRPr lang="en-US" dirty="0"/>
          </a:p>
        </p:txBody>
      </p:sp>
      <p:sp>
        <p:nvSpPr>
          <p:cNvPr id="5428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5118100"/>
            <a:ext cx="8382000" cy="1282700"/>
          </a:xfrm>
          <a:ln/>
        </p:spPr>
        <p:txBody>
          <a:bodyPr/>
          <a:lstStyle/>
          <a:p>
            <a:r>
              <a:rPr lang="en-US" dirty="0" smtClean="0"/>
              <a:t>Compare to do-while version of function</a:t>
            </a:r>
          </a:p>
          <a:p>
            <a:r>
              <a:rPr lang="en-US" dirty="0" smtClean="0"/>
              <a:t>Initial conditional guards entrance to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195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“For” </a:t>
            </a:r>
            <a:r>
              <a:rPr lang="en-US" dirty="0"/>
              <a:t>Loop </a:t>
            </a:r>
            <a:r>
              <a:rPr lang="en-US" dirty="0" smtClean="0"/>
              <a:t>Form</a:t>
            </a:r>
            <a:endParaRPr lang="en-U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81000" y="1676400"/>
            <a:ext cx="4419600" cy="10130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latin typeface="Courier New" charset="0"/>
              </a:rPr>
              <a:t>for (</a:t>
            </a:r>
            <a:r>
              <a:rPr lang="en-US" sz="2400" i="1"/>
              <a:t>Init</a:t>
            </a:r>
            <a:r>
              <a:rPr lang="en-US" sz="2400">
                <a:latin typeface="Courier New" charset="0"/>
              </a:rPr>
              <a:t>; </a:t>
            </a:r>
            <a:r>
              <a:rPr lang="en-US" sz="2400" i="1"/>
              <a:t>Test</a:t>
            </a:r>
            <a:r>
              <a:rPr lang="en-US" sz="2400">
                <a:latin typeface="Courier New" charset="0"/>
              </a:rPr>
              <a:t>; </a:t>
            </a:r>
            <a:r>
              <a:rPr lang="en-US" sz="2400" i="1"/>
              <a:t>Update </a:t>
            </a:r>
            <a:r>
              <a:rPr lang="en-US" sz="2400">
                <a:latin typeface="Courier New" charset="0"/>
              </a:rPr>
              <a:t>)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latin typeface="Courier New" charset="0"/>
              </a:rPr>
              <a:t>    </a:t>
            </a:r>
            <a:r>
              <a:rPr lang="en-US" sz="2400" i="1"/>
              <a:t>Body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81000" y="1143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General Form</a:t>
            </a:r>
          </a:p>
          <a:p>
            <a:pPr marL="223838" indent="-223838" algn="ctr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24" name="Rectangle 4"/>
          <p:cNvSpPr>
            <a:spLocks/>
          </p:cNvSpPr>
          <p:nvPr/>
        </p:nvSpPr>
        <p:spPr bwMode="auto">
          <a:xfrm>
            <a:off x="381000" y="2819400"/>
            <a:ext cx="4495800" cy="3962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#define WSIZE 8*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sizeof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long 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for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bit = 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(x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&gt;&gt;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bit;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5" name="Rectangle 4"/>
          <p:cNvSpPr>
            <a:spLocks/>
          </p:cNvSpPr>
          <p:nvPr/>
        </p:nvSpPr>
        <p:spPr bwMode="auto">
          <a:xfrm>
            <a:off x="5181600" y="12954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</a:t>
            </a:r>
          </a:p>
        </p:txBody>
      </p:sp>
      <p:sp>
        <p:nvSpPr>
          <p:cNvPr id="26" name="Rectangle 4"/>
          <p:cNvSpPr>
            <a:spLocks/>
          </p:cNvSpPr>
          <p:nvPr/>
        </p:nvSpPr>
        <p:spPr bwMode="auto">
          <a:xfrm>
            <a:off x="5181600" y="22098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</a:t>
            </a:r>
          </a:p>
        </p:txBody>
      </p:sp>
      <p:sp>
        <p:nvSpPr>
          <p:cNvPr id="27" name="Rectangle 4"/>
          <p:cNvSpPr>
            <a:spLocks/>
          </p:cNvSpPr>
          <p:nvPr/>
        </p:nvSpPr>
        <p:spPr bwMode="auto">
          <a:xfrm>
            <a:off x="5181600" y="32004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</a:t>
            </a:r>
          </a:p>
        </p:txBody>
      </p:sp>
      <p:sp>
        <p:nvSpPr>
          <p:cNvPr id="28" name="Rectangle 4"/>
          <p:cNvSpPr>
            <a:spLocks/>
          </p:cNvSpPr>
          <p:nvPr/>
        </p:nvSpPr>
        <p:spPr bwMode="auto">
          <a:xfrm>
            <a:off x="5029200" y="4191000"/>
            <a:ext cx="4114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unsigned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bit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=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(x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&gt;&gt;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bit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5238750" y="8382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  <a:cs typeface="Calibri"/>
              </a:rPr>
              <a:t>Init</a:t>
            </a: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5238750" y="17970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  <a:cs typeface="Calibri"/>
              </a:rPr>
              <a:t>Test</a:t>
            </a: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5257800" y="27876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  <a:cs typeface="Calibri"/>
              </a:rPr>
              <a:t>Update</a:t>
            </a: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5276850" y="37782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  <a:cs typeface="Calibri"/>
              </a:rPr>
              <a:t>Body</a:t>
            </a: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“For” </a:t>
            </a:r>
            <a:r>
              <a:rPr lang="en-US" dirty="0"/>
              <a:t>Loop </a:t>
            </a:r>
            <a:r>
              <a:rPr lang="en-US" dirty="0" smtClean="0">
                <a:sym typeface="Wingdings" pitchFamily="2" charset="2"/>
              </a:rPr>
              <a:t> While Loop</a:t>
            </a:r>
            <a:endParaRPr lang="en-U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81000" y="1676400"/>
            <a:ext cx="4419600" cy="10130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for (</a:t>
            </a:r>
            <a:r>
              <a:rPr lang="en-US" sz="2400" i="1" dirty="0">
                <a:latin typeface="+mj-lt"/>
              </a:rPr>
              <a:t>Init</a:t>
            </a:r>
            <a:r>
              <a:rPr lang="en-US" sz="2400" dirty="0">
                <a:latin typeface="Courier New" charset="0"/>
              </a:rPr>
              <a:t>; </a:t>
            </a:r>
            <a:r>
              <a:rPr lang="en-US" sz="2400" i="1" dirty="0">
                <a:latin typeface="+mj-lt"/>
              </a:rPr>
              <a:t>Test</a:t>
            </a:r>
            <a:r>
              <a:rPr lang="en-US" sz="2400" dirty="0">
                <a:latin typeface="Courier New" charset="0"/>
              </a:rPr>
              <a:t>; </a:t>
            </a:r>
            <a:r>
              <a:rPr lang="en-US" sz="2400" i="1" dirty="0">
                <a:latin typeface="+mj-lt"/>
              </a:rPr>
              <a:t>Update</a:t>
            </a:r>
            <a:r>
              <a:rPr lang="en-US" sz="2400" i="1" dirty="0"/>
              <a:t> </a:t>
            </a:r>
            <a:r>
              <a:rPr lang="en-US" sz="2400" dirty="0">
                <a:latin typeface="Courier New" charset="0"/>
              </a:rPr>
              <a:t>)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    </a:t>
            </a:r>
            <a:r>
              <a:rPr lang="en-US" sz="2400" i="1" dirty="0">
                <a:latin typeface="+mj-lt"/>
              </a:rPr>
              <a:t>Body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14350" y="1143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For Version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447800" y="3962400"/>
            <a:ext cx="2819400" cy="26750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400" i="1" dirty="0" smtClean="0">
                <a:latin typeface="+mj-lt"/>
              </a:rPr>
              <a:t>Init</a:t>
            </a:r>
            <a:r>
              <a:rPr lang="en-US" sz="2400" i="1" dirty="0" smtClean="0">
                <a:latin typeface="Courier New" charset="0"/>
              </a:rPr>
              <a:t>;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400" dirty="0" smtClean="0">
                <a:latin typeface="Courier New" charset="0"/>
              </a:rPr>
              <a:t>while (</a:t>
            </a:r>
            <a:r>
              <a:rPr lang="en-US" sz="2400" i="1" dirty="0" smtClean="0">
                <a:latin typeface="+mj-lt"/>
              </a:rPr>
              <a:t>Test </a:t>
            </a:r>
            <a:r>
              <a:rPr lang="en-US" sz="2400" dirty="0" smtClean="0">
                <a:latin typeface="Courier New" charset="0"/>
              </a:rPr>
              <a:t>) {</a:t>
            </a:r>
            <a:endParaRPr lang="en-US" sz="2400" dirty="0">
              <a:latin typeface="Courier New" charset="0"/>
            </a:endParaRP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    </a:t>
            </a:r>
            <a:r>
              <a:rPr lang="en-US" sz="2400" i="1" dirty="0" smtClean="0">
                <a:latin typeface="+mj-lt"/>
              </a:rPr>
              <a:t>Body</a:t>
            </a:r>
            <a:endParaRPr lang="en-US" sz="2400" i="1" dirty="0" smtClean="0"/>
          </a:p>
          <a:p>
            <a:pPr algn="l">
              <a:spcBef>
                <a:spcPct val="50000"/>
              </a:spcBef>
            </a:pP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i="1" dirty="0" smtClean="0">
                <a:latin typeface="+mj-lt"/>
              </a:rPr>
              <a:t>Update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>
              <a:spcBef>
                <a:spcPct val="50000"/>
              </a:spcBef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590550" y="3429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While Version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9" name="AutoShape 10"/>
          <p:cNvSpPr>
            <a:spLocks/>
          </p:cNvSpPr>
          <p:nvPr/>
        </p:nvSpPr>
        <p:spPr bwMode="auto">
          <a:xfrm>
            <a:off x="2438400" y="2895600"/>
            <a:ext cx="762000" cy="842963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For-While Conversion</a:t>
            </a:r>
            <a:endParaRPr lang="en-US" dirty="0"/>
          </a:p>
        </p:txBody>
      </p:sp>
      <p:sp>
        <p:nvSpPr>
          <p:cNvPr id="24" name="Rectangle 4"/>
          <p:cNvSpPr>
            <a:spLocks/>
          </p:cNvSpPr>
          <p:nvPr/>
        </p:nvSpPr>
        <p:spPr bwMode="auto">
          <a:xfrm>
            <a:off x="4419600" y="1143000"/>
            <a:ext cx="4495800" cy="4343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pcount_for_while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long 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0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while (</a:t>
            </a:r>
            <a:r>
              <a:rPr lang="en-US" sz="1800" b="1" dirty="0" err="1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bit = </a:t>
            </a:r>
            <a:endParaRPr lang="en-US" sz="1800" b="1" dirty="0" smtClean="0">
              <a:solidFill>
                <a:srgbClr val="CC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(x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&gt;&gt; </a:t>
            </a:r>
            <a:r>
              <a:rPr lang="en-US" sz="1800" b="1" dirty="0" err="1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  <a:endParaRPr lang="en-US" sz="18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bit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++;</a:t>
            </a:r>
            <a:endParaRPr lang="en-US" sz="1800" b="1" dirty="0">
              <a:solidFill>
                <a:srgbClr val="008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5" name="Rectangle 4"/>
          <p:cNvSpPr>
            <a:spLocks/>
          </p:cNvSpPr>
          <p:nvPr/>
        </p:nvSpPr>
        <p:spPr bwMode="auto">
          <a:xfrm>
            <a:off x="381000" y="186055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</a:t>
            </a:r>
          </a:p>
        </p:txBody>
      </p:sp>
      <p:sp>
        <p:nvSpPr>
          <p:cNvPr id="26" name="Rectangle 4"/>
          <p:cNvSpPr>
            <a:spLocks/>
          </p:cNvSpPr>
          <p:nvPr/>
        </p:nvSpPr>
        <p:spPr bwMode="auto">
          <a:xfrm>
            <a:off x="381000" y="277495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</a:t>
            </a:r>
          </a:p>
        </p:txBody>
      </p:sp>
      <p:sp>
        <p:nvSpPr>
          <p:cNvPr id="27" name="Rectangle 4"/>
          <p:cNvSpPr>
            <a:spLocks/>
          </p:cNvSpPr>
          <p:nvPr/>
        </p:nvSpPr>
        <p:spPr bwMode="auto">
          <a:xfrm>
            <a:off x="381000" y="38100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</a:t>
            </a:r>
          </a:p>
        </p:txBody>
      </p:sp>
      <p:sp>
        <p:nvSpPr>
          <p:cNvPr id="28" name="Rectangle 4"/>
          <p:cNvSpPr>
            <a:spLocks/>
          </p:cNvSpPr>
          <p:nvPr/>
        </p:nvSpPr>
        <p:spPr bwMode="auto">
          <a:xfrm>
            <a:off x="228600" y="4756150"/>
            <a:ext cx="4114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bit 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=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(x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&gt;&gt; </a:t>
            </a:r>
            <a:r>
              <a:rPr lang="en-US" sz="1800" b="1" dirty="0" err="1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  <a:endParaRPr lang="en-US" sz="18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bit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438150" y="14033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  <a:cs typeface="Calibri"/>
              </a:rPr>
              <a:t>Init</a:t>
            </a: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438150" y="23622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  <a:cs typeface="Calibri"/>
              </a:rPr>
              <a:t>Test</a:t>
            </a: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457200" y="33528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  <a:cs typeface="Calibri"/>
              </a:rPr>
              <a:t>Update</a:t>
            </a: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476250" y="43434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  <a:cs typeface="Calibri"/>
              </a:rPr>
              <a:t>Body</a:t>
            </a: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61002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7351" name="Rectangle 7"/>
          <p:cNvSpPr>
            <a:spLocks/>
          </p:cNvSpPr>
          <p:nvPr/>
        </p:nvSpPr>
        <p:spPr bwMode="auto">
          <a:xfrm>
            <a:off x="381000" y="1354138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“For” Loop</a:t>
            </a:r>
            <a:r>
              <a:rPr lang="en-US" dirty="0" smtClean="0">
                <a:sym typeface="Wingdings"/>
              </a:rPr>
              <a:t> Do-While Conversion</a:t>
            </a:r>
            <a:endParaRPr lang="en-US" dirty="0"/>
          </a:p>
        </p:txBody>
      </p:sp>
      <p:sp>
        <p:nvSpPr>
          <p:cNvPr id="57356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81000" y="5676900"/>
            <a:ext cx="4191000" cy="876300"/>
          </a:xfrm>
          <a:ln/>
        </p:spPr>
        <p:txBody>
          <a:bodyPr/>
          <a:lstStyle/>
          <a:p>
            <a:r>
              <a:rPr lang="en-US" dirty="0" smtClean="0"/>
              <a:t>Initial test can be optimized away</a:t>
            </a:r>
            <a:endParaRPr lang="en-US" dirty="0"/>
          </a:p>
        </p:txBody>
      </p:sp>
      <p:sp>
        <p:nvSpPr>
          <p:cNvPr id="15" name="Rectangle 4"/>
          <p:cNvSpPr>
            <a:spLocks/>
          </p:cNvSpPr>
          <p:nvPr/>
        </p:nvSpPr>
        <p:spPr bwMode="auto">
          <a:xfrm>
            <a:off x="228600" y="1905000"/>
            <a:ext cx="4191000" cy="3733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for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unsigned bit =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(x &gt;&gt;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bit;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057400" y="11430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  <a:endParaRPr lang="en-US" sz="24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4724400" y="1371600"/>
            <a:ext cx="4343400" cy="541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pcount_for_goto_dw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long 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= 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(!(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WSIZE))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unsigned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bit = 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&gt;&gt;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bit;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done: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15200" y="2514600"/>
            <a:ext cx="49244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+mj-lt"/>
              </a:rPr>
              <a:t>Init</a:t>
            </a:r>
            <a:endParaRPr lang="en-US" sz="1800" i="1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15200" y="2971800"/>
            <a:ext cx="75020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!</a:t>
            </a:r>
            <a:r>
              <a:rPr lang="en-US" sz="1800" i="1" dirty="0" smtClean="0">
                <a:latin typeface="+mj-lt"/>
              </a:rPr>
              <a:t>Test</a:t>
            </a:r>
            <a:endParaRPr lang="en-US" sz="1800" i="1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96200" y="4038600"/>
            <a:ext cx="71045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+mj-lt"/>
              </a:rPr>
              <a:t>Body</a:t>
            </a:r>
            <a:endParaRPr lang="en-US" sz="1800" i="1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38800" y="4876800"/>
            <a:ext cx="92845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+mj-lt"/>
              </a:rPr>
              <a:t>Update</a:t>
            </a:r>
            <a:endParaRPr lang="en-US" sz="1800" i="1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10400" y="5334000"/>
            <a:ext cx="61234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+mj-lt"/>
              </a:rPr>
              <a:t>Test</a:t>
            </a:r>
            <a:endParaRPr lang="en-US" sz="1800" i="1" dirty="0">
              <a:latin typeface="+mj-lt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029200" y="2819400"/>
            <a:ext cx="2209800" cy="533400"/>
            <a:chOff x="5029200" y="2743200"/>
            <a:chExt cx="2209800" cy="533400"/>
          </a:xfrm>
        </p:grpSpPr>
        <p:cxnSp>
          <p:nvCxnSpPr>
            <p:cNvPr id="18" name="Straight Connector 17"/>
            <p:cNvCxnSpPr/>
            <p:nvPr/>
          </p:nvCxnSpPr>
          <p:spPr bwMode="auto">
            <a:xfrm>
              <a:off x="5029200" y="2743200"/>
              <a:ext cx="2209800" cy="5334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 flipH="1">
              <a:off x="5029200" y="2743200"/>
              <a:ext cx="2209800" cy="5334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Processor State </a:t>
            </a:r>
            <a:r>
              <a:rPr lang="en-US" dirty="0" smtClean="0"/>
              <a:t>(x86-64, </a:t>
            </a:r>
            <a:r>
              <a:rPr lang="en-US" dirty="0"/>
              <a:t>Partial)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3340100" cy="5435600"/>
          </a:xfrm>
          <a:ln/>
        </p:spPr>
        <p:txBody>
          <a:bodyPr/>
          <a:lstStyle/>
          <a:p>
            <a:r>
              <a:rPr lang="en-US" dirty="0"/>
              <a:t>Information about currently executing program</a:t>
            </a:r>
          </a:p>
          <a:p>
            <a:pPr marL="552450" lvl="1"/>
            <a:r>
              <a:rPr lang="en-US" dirty="0"/>
              <a:t>Temporary data</a:t>
            </a:r>
            <a:br>
              <a:rPr lang="en-US" dirty="0"/>
            </a:br>
            <a:r>
              <a:rPr lang="en-US" dirty="0"/>
              <a:t>(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r>
              <a:rPr lang="en-US" dirty="0"/>
              <a:t>, … )</a:t>
            </a:r>
          </a:p>
          <a:p>
            <a:pPr marL="552450" lvl="1"/>
            <a:r>
              <a:rPr lang="en-US" dirty="0"/>
              <a:t>Location of runtime stack</a:t>
            </a:r>
            <a:br>
              <a:rPr lang="en-US" dirty="0"/>
            </a:br>
            <a:r>
              <a:rPr lang="en-US" dirty="0"/>
              <a:t>(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 smtClean="0"/>
              <a:t> </a:t>
            </a:r>
            <a:r>
              <a:rPr lang="en-US" dirty="0"/>
              <a:t>)</a:t>
            </a:r>
          </a:p>
          <a:p>
            <a:pPr marL="552450" lvl="1"/>
            <a:r>
              <a:rPr lang="en-US" dirty="0"/>
              <a:t>Location of current code control point</a:t>
            </a:r>
            <a:br>
              <a:rPr lang="en-US" dirty="0"/>
            </a:br>
            <a:r>
              <a:rPr lang="en-US" dirty="0"/>
              <a:t>(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r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ip</a:t>
            </a:r>
            <a:r>
              <a:rPr lang="en-US" dirty="0"/>
              <a:t>, … )</a:t>
            </a:r>
          </a:p>
          <a:p>
            <a:pPr marL="552450" lvl="1"/>
            <a:r>
              <a:rPr lang="en-US" dirty="0"/>
              <a:t>Status of recent tests</a:t>
            </a:r>
            <a:br>
              <a:rPr lang="en-US" dirty="0"/>
            </a:br>
            <a:r>
              <a:rPr lang="en-US" dirty="0"/>
              <a:t>( 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CF, ZF, SF, OF</a:t>
            </a:r>
            <a:r>
              <a:rPr lang="en-US" dirty="0"/>
              <a:t> )</a:t>
            </a:r>
          </a:p>
        </p:txBody>
      </p:sp>
      <p:sp>
        <p:nvSpPr>
          <p:cNvPr id="33797" name="Rectangle 5"/>
          <p:cNvSpPr>
            <a:spLocks/>
          </p:cNvSpPr>
          <p:nvPr/>
        </p:nvSpPr>
        <p:spPr bwMode="auto">
          <a:xfrm>
            <a:off x="4466772" y="5410200"/>
            <a:ext cx="2057400" cy="308610"/>
          </a:xfrm>
          <a:prstGeom prst="rect">
            <a:avLst/>
          </a:prstGeom>
          <a:solidFill>
            <a:srgbClr val="D6D6F4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3798" name="Rectangle 6"/>
          <p:cNvSpPr>
            <a:spLocks/>
          </p:cNvSpPr>
          <p:nvPr/>
        </p:nvSpPr>
        <p:spPr bwMode="auto">
          <a:xfrm>
            <a:off x="4466772" y="1828800"/>
            <a:ext cx="1026974" cy="384721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33799" name="Rectangle 7"/>
          <p:cNvSpPr>
            <a:spLocks/>
          </p:cNvSpPr>
          <p:nvPr/>
        </p:nvSpPr>
        <p:spPr bwMode="auto">
          <a:xfrm>
            <a:off x="1981200" y="5638800"/>
            <a:ext cx="1898650" cy="3810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Current stack top</a:t>
            </a:r>
          </a:p>
        </p:txBody>
      </p:sp>
      <p:sp>
        <p:nvSpPr>
          <p:cNvPr id="33801" name="Rectangle 9"/>
          <p:cNvSpPr>
            <a:spLocks/>
          </p:cNvSpPr>
          <p:nvPr/>
        </p:nvSpPr>
        <p:spPr bwMode="auto">
          <a:xfrm>
            <a:off x="6676572" y="5334000"/>
            <a:ext cx="2063750" cy="3810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Instruction pointer</a:t>
            </a:r>
          </a:p>
        </p:txBody>
      </p:sp>
      <p:sp>
        <p:nvSpPr>
          <p:cNvPr id="33802" name="Rectangle 10"/>
          <p:cNvSpPr>
            <a:spLocks/>
          </p:cNvSpPr>
          <p:nvPr/>
        </p:nvSpPr>
        <p:spPr bwMode="auto">
          <a:xfrm>
            <a:off x="44858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CF</a:t>
            </a:r>
          </a:p>
        </p:txBody>
      </p:sp>
      <p:sp>
        <p:nvSpPr>
          <p:cNvPr id="33803" name="Rectangle 11"/>
          <p:cNvSpPr>
            <a:spLocks/>
          </p:cNvSpPr>
          <p:nvPr/>
        </p:nvSpPr>
        <p:spPr bwMode="auto">
          <a:xfrm>
            <a:off x="51589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ZF</a:t>
            </a:r>
          </a:p>
        </p:txBody>
      </p:sp>
      <p:sp>
        <p:nvSpPr>
          <p:cNvPr id="33804" name="Rectangle 12"/>
          <p:cNvSpPr>
            <a:spLocks/>
          </p:cNvSpPr>
          <p:nvPr/>
        </p:nvSpPr>
        <p:spPr bwMode="auto">
          <a:xfrm>
            <a:off x="58320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SF</a:t>
            </a:r>
          </a:p>
        </p:txBody>
      </p:sp>
      <p:sp>
        <p:nvSpPr>
          <p:cNvPr id="33805" name="Rectangle 13"/>
          <p:cNvSpPr>
            <a:spLocks/>
          </p:cNvSpPr>
          <p:nvPr/>
        </p:nvSpPr>
        <p:spPr bwMode="auto">
          <a:xfrm>
            <a:off x="65051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OF</a:t>
            </a:r>
          </a:p>
        </p:txBody>
      </p:sp>
      <p:sp>
        <p:nvSpPr>
          <p:cNvPr id="33806" name="Rectangle 14"/>
          <p:cNvSpPr>
            <a:spLocks/>
          </p:cNvSpPr>
          <p:nvPr/>
        </p:nvSpPr>
        <p:spPr bwMode="auto">
          <a:xfrm>
            <a:off x="7189788" y="6019800"/>
            <a:ext cx="1801812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2000" dirty="0">
                <a:solidFill>
                  <a:srgbClr val="C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Condition codes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466772" y="2286000"/>
            <a:ext cx="4296228" cy="2743200"/>
            <a:chOff x="762000" y="1143000"/>
            <a:chExt cx="7518400" cy="4800600"/>
          </a:xfrm>
        </p:grpSpPr>
        <p:sp>
          <p:nvSpPr>
            <p:cNvPr id="27" name="Rectangle 1"/>
            <p:cNvSpPr>
              <a:spLocks/>
            </p:cNvSpPr>
            <p:nvPr/>
          </p:nvSpPr>
          <p:spPr bwMode="auto">
            <a:xfrm>
              <a:off x="762000" y="4800600"/>
              <a:ext cx="3556000" cy="533400"/>
            </a:xfrm>
            <a:prstGeom prst="rect">
              <a:avLst/>
            </a:prstGeom>
            <a:solidFill>
              <a:srgbClr val="EFBFB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%rsp</a:t>
              </a:r>
            </a:p>
          </p:txBody>
        </p:sp>
        <p:sp>
          <p:nvSpPr>
            <p:cNvPr id="28" name="Rectangle 22"/>
            <p:cNvSpPr>
              <a:spLocks/>
            </p:cNvSpPr>
            <p:nvPr/>
          </p:nvSpPr>
          <p:spPr bwMode="auto">
            <a:xfrm>
              <a:off x="4724400" y="1143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%r8</a:t>
              </a:r>
            </a:p>
          </p:txBody>
        </p:sp>
        <p:sp>
          <p:nvSpPr>
            <p:cNvPr id="29" name="Rectangle 23"/>
            <p:cNvSpPr>
              <a:spLocks/>
            </p:cNvSpPr>
            <p:nvPr/>
          </p:nvSpPr>
          <p:spPr bwMode="auto">
            <a:xfrm>
              <a:off x="4724400" y="17526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%r9</a:t>
              </a:r>
            </a:p>
          </p:txBody>
        </p:sp>
        <p:sp>
          <p:nvSpPr>
            <p:cNvPr id="30" name="Rectangle 24"/>
            <p:cNvSpPr>
              <a:spLocks/>
            </p:cNvSpPr>
            <p:nvPr/>
          </p:nvSpPr>
          <p:spPr bwMode="auto">
            <a:xfrm>
              <a:off x="4724400" y="2362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%r10</a:t>
              </a:r>
            </a:p>
          </p:txBody>
        </p:sp>
        <p:sp>
          <p:nvSpPr>
            <p:cNvPr id="31" name="Rectangle 25"/>
            <p:cNvSpPr>
              <a:spLocks/>
            </p:cNvSpPr>
            <p:nvPr/>
          </p:nvSpPr>
          <p:spPr bwMode="auto">
            <a:xfrm>
              <a:off x="4724400" y="29718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%r11</a:t>
              </a:r>
            </a:p>
          </p:txBody>
        </p:sp>
        <p:sp>
          <p:nvSpPr>
            <p:cNvPr id="32" name="Rectangle 26"/>
            <p:cNvSpPr>
              <a:spLocks/>
            </p:cNvSpPr>
            <p:nvPr/>
          </p:nvSpPr>
          <p:spPr bwMode="auto">
            <a:xfrm>
              <a:off x="4724400" y="35814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%r12</a:t>
              </a:r>
            </a:p>
          </p:txBody>
        </p:sp>
        <p:sp>
          <p:nvSpPr>
            <p:cNvPr id="33" name="Rectangle 27"/>
            <p:cNvSpPr>
              <a:spLocks/>
            </p:cNvSpPr>
            <p:nvPr/>
          </p:nvSpPr>
          <p:spPr bwMode="auto">
            <a:xfrm>
              <a:off x="4724400" y="4191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%r13</a:t>
              </a:r>
            </a:p>
          </p:txBody>
        </p:sp>
        <p:sp>
          <p:nvSpPr>
            <p:cNvPr id="34" name="Rectangle 28"/>
            <p:cNvSpPr>
              <a:spLocks/>
            </p:cNvSpPr>
            <p:nvPr/>
          </p:nvSpPr>
          <p:spPr bwMode="auto">
            <a:xfrm>
              <a:off x="4724400" y="48006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%r14</a:t>
              </a:r>
            </a:p>
          </p:txBody>
        </p:sp>
        <p:sp>
          <p:nvSpPr>
            <p:cNvPr id="35" name="Rectangle 29"/>
            <p:cNvSpPr>
              <a:spLocks/>
            </p:cNvSpPr>
            <p:nvPr/>
          </p:nvSpPr>
          <p:spPr bwMode="auto">
            <a:xfrm>
              <a:off x="4724400" y="5410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%r15</a:t>
              </a:r>
            </a:p>
          </p:txBody>
        </p:sp>
        <p:sp>
          <p:nvSpPr>
            <p:cNvPr id="36" name="Rectangle 30"/>
            <p:cNvSpPr>
              <a:spLocks/>
            </p:cNvSpPr>
            <p:nvPr/>
          </p:nvSpPr>
          <p:spPr bwMode="auto">
            <a:xfrm>
              <a:off x="762000" y="1143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rax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37" name="Rectangle 31"/>
            <p:cNvSpPr>
              <a:spLocks/>
            </p:cNvSpPr>
            <p:nvPr/>
          </p:nvSpPr>
          <p:spPr bwMode="auto">
            <a:xfrm>
              <a:off x="762000" y="17526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rbx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38" name="Rectangle 32"/>
            <p:cNvSpPr>
              <a:spLocks/>
            </p:cNvSpPr>
            <p:nvPr/>
          </p:nvSpPr>
          <p:spPr bwMode="auto">
            <a:xfrm>
              <a:off x="762000" y="2362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%rcx</a:t>
              </a:r>
            </a:p>
          </p:txBody>
        </p:sp>
        <p:sp>
          <p:nvSpPr>
            <p:cNvPr id="39" name="Rectangle 33"/>
            <p:cNvSpPr>
              <a:spLocks/>
            </p:cNvSpPr>
            <p:nvPr/>
          </p:nvSpPr>
          <p:spPr bwMode="auto">
            <a:xfrm>
              <a:off x="762000" y="29718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%rdx</a:t>
              </a:r>
            </a:p>
          </p:txBody>
        </p:sp>
        <p:sp>
          <p:nvSpPr>
            <p:cNvPr id="40" name="Rectangle 34"/>
            <p:cNvSpPr>
              <a:spLocks/>
            </p:cNvSpPr>
            <p:nvPr/>
          </p:nvSpPr>
          <p:spPr bwMode="auto">
            <a:xfrm>
              <a:off x="762000" y="35814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%rsi</a:t>
              </a:r>
            </a:p>
          </p:txBody>
        </p:sp>
        <p:sp>
          <p:nvSpPr>
            <p:cNvPr id="41" name="Rectangle 35"/>
            <p:cNvSpPr>
              <a:spLocks/>
            </p:cNvSpPr>
            <p:nvPr/>
          </p:nvSpPr>
          <p:spPr bwMode="auto">
            <a:xfrm>
              <a:off x="762000" y="4191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%rdi</a:t>
              </a:r>
            </a:p>
          </p:txBody>
        </p:sp>
        <p:sp>
          <p:nvSpPr>
            <p:cNvPr id="42" name="Rectangle 36"/>
            <p:cNvSpPr>
              <a:spLocks/>
            </p:cNvSpPr>
            <p:nvPr/>
          </p:nvSpPr>
          <p:spPr bwMode="auto">
            <a:xfrm>
              <a:off x="762000" y="5410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%rbp</a:t>
              </a:r>
            </a:p>
          </p:txBody>
        </p:sp>
      </p:grpSp>
      <p:cxnSp>
        <p:nvCxnSpPr>
          <p:cNvPr id="3" name="Straight Arrow Connector 2"/>
          <p:cNvCxnSpPr>
            <a:endCxn id="27" idx="1"/>
          </p:cNvCxnSpPr>
          <p:nvPr/>
        </p:nvCxnSpPr>
        <p:spPr bwMode="auto">
          <a:xfrm flipV="1">
            <a:off x="3657600" y="4528457"/>
            <a:ext cx="809172" cy="118654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b="1" dirty="0" smtClean="0">
                <a:solidFill>
                  <a:srgbClr val="7F7F7F"/>
                </a:solidFill>
              </a:rPr>
              <a:t>Control</a:t>
            </a:r>
            <a:r>
              <a:rPr lang="en-US" b="1" dirty="0">
                <a:solidFill>
                  <a:srgbClr val="7F7F7F"/>
                </a:solidFill>
              </a:rPr>
              <a:t>: Condition codes</a:t>
            </a: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Conditional branches</a:t>
            </a:r>
          </a:p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Loops</a:t>
            </a:r>
          </a:p>
          <a:p>
            <a:r>
              <a:rPr lang="en-US" b="1" dirty="0"/>
              <a:t>Switch Statements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444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4622800" y="254000"/>
            <a:ext cx="4140200" cy="1143000"/>
          </a:xfrm>
          <a:ln/>
        </p:spPr>
        <p:txBody>
          <a:bodyPr/>
          <a:lstStyle/>
          <a:p>
            <a:pPr marL="119063" indent="-119063"/>
            <a:r>
              <a:rPr lang="en-US"/>
              <a:t>Switch Statement Example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953000" y="1803400"/>
            <a:ext cx="3810000" cy="5029200"/>
          </a:xfrm>
          <a:ln/>
        </p:spPr>
        <p:txBody>
          <a:bodyPr/>
          <a:lstStyle/>
          <a:p>
            <a:r>
              <a:rPr lang="en-US" dirty="0"/>
              <a:t>Multiple case labels</a:t>
            </a:r>
          </a:p>
          <a:p>
            <a:pPr marL="552450" lvl="1"/>
            <a:r>
              <a:rPr lang="en-US" dirty="0"/>
              <a:t>Here: 5 &amp; 6</a:t>
            </a:r>
          </a:p>
          <a:p>
            <a:r>
              <a:rPr lang="en-US" dirty="0"/>
              <a:t>Fall through cases</a:t>
            </a:r>
          </a:p>
          <a:p>
            <a:pPr marL="552450" lvl="1"/>
            <a:r>
              <a:rPr lang="en-US" dirty="0"/>
              <a:t>Here: 2</a:t>
            </a:r>
          </a:p>
          <a:p>
            <a:r>
              <a:rPr lang="en-US" dirty="0"/>
              <a:t>Missing cases</a:t>
            </a:r>
          </a:p>
          <a:p>
            <a:pPr marL="552450" lvl="1"/>
            <a:r>
              <a:rPr lang="en-US" dirty="0"/>
              <a:t>Here: 4</a:t>
            </a:r>
          </a:p>
        </p:txBody>
      </p:sp>
      <p:sp>
        <p:nvSpPr>
          <p:cNvPr id="21509" name="Rectangle 5"/>
          <p:cNvSpPr>
            <a:spLocks/>
          </p:cNvSpPr>
          <p:nvPr/>
        </p:nvSpPr>
        <p:spPr bwMode="auto">
          <a:xfrm>
            <a:off x="254000" y="304800"/>
            <a:ext cx="4127500" cy="6400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(long x, long y, long z)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1: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5: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6: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-=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default: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2;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w;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3034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Jump Table Structure</a:t>
            </a:r>
          </a:p>
        </p:txBody>
      </p:sp>
      <p:sp>
        <p:nvSpPr>
          <p:cNvPr id="22532" name="Rectangle 4"/>
          <p:cNvSpPr>
            <a:spLocks/>
          </p:cNvSpPr>
          <p:nvPr/>
        </p:nvSpPr>
        <p:spPr bwMode="auto">
          <a:xfrm>
            <a:off x="7235825" y="15875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0</a:t>
            </a:r>
          </a:p>
        </p:txBody>
      </p:sp>
      <p:sp>
        <p:nvSpPr>
          <p:cNvPr id="22533" name="Rectangle 5"/>
          <p:cNvSpPr>
            <a:spLocks/>
          </p:cNvSpPr>
          <p:nvPr/>
        </p:nvSpPr>
        <p:spPr bwMode="auto">
          <a:xfrm>
            <a:off x="6030913" y="1587500"/>
            <a:ext cx="10048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Targ0:</a:t>
            </a:r>
          </a:p>
        </p:txBody>
      </p:sp>
      <p:sp>
        <p:nvSpPr>
          <p:cNvPr id="22534" name="Rectangle 6"/>
          <p:cNvSpPr>
            <a:spLocks/>
          </p:cNvSpPr>
          <p:nvPr/>
        </p:nvSpPr>
        <p:spPr bwMode="auto">
          <a:xfrm>
            <a:off x="7235825" y="25781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1</a:t>
            </a:r>
          </a:p>
        </p:txBody>
      </p:sp>
      <p:sp>
        <p:nvSpPr>
          <p:cNvPr id="22535" name="Rectangle 7"/>
          <p:cNvSpPr>
            <a:spLocks/>
          </p:cNvSpPr>
          <p:nvPr/>
        </p:nvSpPr>
        <p:spPr bwMode="auto">
          <a:xfrm>
            <a:off x="6030913" y="2578100"/>
            <a:ext cx="10048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Targ1:</a:t>
            </a:r>
          </a:p>
        </p:txBody>
      </p:sp>
      <p:sp>
        <p:nvSpPr>
          <p:cNvPr id="22536" name="Rectangle 8"/>
          <p:cNvSpPr>
            <a:spLocks/>
          </p:cNvSpPr>
          <p:nvPr/>
        </p:nvSpPr>
        <p:spPr bwMode="auto">
          <a:xfrm>
            <a:off x="7235825" y="35687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2</a:t>
            </a:r>
          </a:p>
        </p:txBody>
      </p:sp>
      <p:sp>
        <p:nvSpPr>
          <p:cNvPr id="22537" name="Rectangle 9"/>
          <p:cNvSpPr>
            <a:spLocks/>
          </p:cNvSpPr>
          <p:nvPr/>
        </p:nvSpPr>
        <p:spPr bwMode="auto">
          <a:xfrm>
            <a:off x="6030913" y="3568700"/>
            <a:ext cx="10048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Targ2:</a:t>
            </a:r>
          </a:p>
        </p:txBody>
      </p:sp>
      <p:sp>
        <p:nvSpPr>
          <p:cNvPr id="22538" name="Rectangle 10"/>
          <p:cNvSpPr>
            <a:spLocks/>
          </p:cNvSpPr>
          <p:nvPr/>
        </p:nvSpPr>
        <p:spPr bwMode="auto">
          <a:xfrm>
            <a:off x="7204075" y="57023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</a:t>
            </a: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–1</a:t>
            </a:r>
          </a:p>
        </p:txBody>
      </p:sp>
      <p:sp>
        <p:nvSpPr>
          <p:cNvPr id="22539" name="Rectangle 11"/>
          <p:cNvSpPr>
            <a:spLocks/>
          </p:cNvSpPr>
          <p:nvPr/>
        </p:nvSpPr>
        <p:spPr bwMode="auto">
          <a:xfrm>
            <a:off x="5694363" y="5702300"/>
            <a:ext cx="13096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</a:t>
            </a:r>
            <a:r>
              <a:rPr lang="en-US" sz="2000">
                <a:solidFill>
                  <a:schemeClr val="tx1"/>
                </a:solidFill>
                <a:latin typeface="Courier New Bold Italic" charset="0"/>
                <a:cs typeface="Courier New Bold Italic" charset="0"/>
                <a:sym typeface="Courier New Bold Italic" charset="0"/>
              </a:rPr>
              <a:t>n</a:t>
            </a: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-1:</a:t>
            </a:r>
          </a:p>
        </p:txBody>
      </p:sp>
      <p:sp>
        <p:nvSpPr>
          <p:cNvPr id="22540" name="Rectangle 12"/>
          <p:cNvSpPr>
            <a:spLocks/>
          </p:cNvSpPr>
          <p:nvPr/>
        </p:nvSpPr>
        <p:spPr bwMode="auto">
          <a:xfrm>
            <a:off x="7702550" y="4559300"/>
            <a:ext cx="227013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</a:p>
        </p:txBody>
      </p:sp>
      <p:sp>
        <p:nvSpPr>
          <p:cNvPr id="22541" name="Rectangle 13"/>
          <p:cNvSpPr>
            <a:spLocks/>
          </p:cNvSpPr>
          <p:nvPr/>
        </p:nvSpPr>
        <p:spPr bwMode="auto">
          <a:xfrm>
            <a:off x="3937000" y="17145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Targ0</a:t>
            </a:r>
          </a:p>
        </p:txBody>
      </p:sp>
      <p:sp>
        <p:nvSpPr>
          <p:cNvPr id="22542" name="Rectangle 14"/>
          <p:cNvSpPr>
            <a:spLocks/>
          </p:cNvSpPr>
          <p:nvPr/>
        </p:nvSpPr>
        <p:spPr bwMode="auto">
          <a:xfrm>
            <a:off x="3937000" y="20955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Targ1</a:t>
            </a:r>
          </a:p>
        </p:txBody>
      </p:sp>
      <p:sp>
        <p:nvSpPr>
          <p:cNvPr id="22543" name="Rectangle 15"/>
          <p:cNvSpPr>
            <a:spLocks/>
          </p:cNvSpPr>
          <p:nvPr/>
        </p:nvSpPr>
        <p:spPr bwMode="auto">
          <a:xfrm>
            <a:off x="3937000" y="24765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Targ2</a:t>
            </a:r>
          </a:p>
        </p:txBody>
      </p:sp>
      <p:sp>
        <p:nvSpPr>
          <p:cNvPr id="22544" name="Rectangle 16"/>
          <p:cNvSpPr>
            <a:spLocks/>
          </p:cNvSpPr>
          <p:nvPr/>
        </p:nvSpPr>
        <p:spPr bwMode="auto">
          <a:xfrm>
            <a:off x="3937000" y="37719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</a:t>
            </a:r>
            <a:r>
              <a:rPr lang="en-US" sz="1800">
                <a:solidFill>
                  <a:schemeClr val="tx1"/>
                </a:solidFill>
                <a:latin typeface="Courier New Bold Italic" charset="0"/>
                <a:cs typeface="Courier New Bold Italic" charset="0"/>
                <a:sym typeface="Courier New Bold Italic" charset="0"/>
              </a:rPr>
              <a:t>n</a:t>
            </a:r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</a:t>
            </a:r>
          </a:p>
        </p:txBody>
      </p:sp>
      <p:sp>
        <p:nvSpPr>
          <p:cNvPr id="22545" name="Rectangle 17"/>
          <p:cNvSpPr>
            <a:spLocks/>
          </p:cNvSpPr>
          <p:nvPr/>
        </p:nvSpPr>
        <p:spPr bwMode="auto">
          <a:xfrm>
            <a:off x="3937000" y="2857500"/>
            <a:ext cx="1270000" cy="9144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</a:p>
        </p:txBody>
      </p:sp>
      <p:sp>
        <p:nvSpPr>
          <p:cNvPr id="22546" name="Rectangle 18"/>
          <p:cNvSpPr>
            <a:spLocks/>
          </p:cNvSpPr>
          <p:nvPr/>
        </p:nvSpPr>
        <p:spPr bwMode="auto">
          <a:xfrm>
            <a:off x="3111500" y="1701800"/>
            <a:ext cx="852488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jtab:</a:t>
            </a:r>
          </a:p>
        </p:txBody>
      </p:sp>
      <p:sp>
        <p:nvSpPr>
          <p:cNvPr id="22547" name="Rectangle 19"/>
          <p:cNvSpPr>
            <a:spLocks/>
          </p:cNvSpPr>
          <p:nvPr/>
        </p:nvSpPr>
        <p:spPr bwMode="auto">
          <a:xfrm>
            <a:off x="304800" y="5092700"/>
            <a:ext cx="2667000" cy="3937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goto</a:t>
            </a:r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*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JTab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[x]</a:t>
            </a:r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;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</p:txBody>
      </p:sp>
      <p:sp>
        <p:nvSpPr>
          <p:cNvPr id="22548" name="Rectangle 20"/>
          <p:cNvSpPr>
            <a:spLocks/>
          </p:cNvSpPr>
          <p:nvPr/>
        </p:nvSpPr>
        <p:spPr bwMode="auto">
          <a:xfrm>
            <a:off x="304800" y="1663700"/>
            <a:ext cx="2298700" cy="26035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switch(x) {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case val_0: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Block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0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case val_1: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Block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1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• • •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case val_</a:t>
            </a:r>
            <a:r>
              <a:rPr lang="en-US" sz="1800" dirty="0">
                <a:solidFill>
                  <a:schemeClr val="tx1"/>
                </a:solidFill>
                <a:latin typeface="Courier New Bold Italic" charset="0"/>
                <a:cs typeface="Courier New Bold Italic" charset="0"/>
                <a:sym typeface="Courier New Bold Italic" charset="0"/>
              </a:rPr>
              <a:t>n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-1: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Block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–1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}</a:t>
            </a:r>
          </a:p>
        </p:txBody>
      </p:sp>
      <p:sp>
        <p:nvSpPr>
          <p:cNvPr id="22549" name="Rectangle 21"/>
          <p:cNvSpPr>
            <a:spLocks/>
          </p:cNvSpPr>
          <p:nvPr/>
        </p:nvSpPr>
        <p:spPr bwMode="auto">
          <a:xfrm>
            <a:off x="285750" y="1295400"/>
            <a:ext cx="1390650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Switch Form</a:t>
            </a:r>
          </a:p>
        </p:txBody>
      </p:sp>
      <p:sp>
        <p:nvSpPr>
          <p:cNvPr id="22550" name="Rectangle 22"/>
          <p:cNvSpPr>
            <a:spLocks/>
          </p:cNvSpPr>
          <p:nvPr/>
        </p:nvSpPr>
        <p:spPr bwMode="auto">
          <a:xfrm>
            <a:off x="271463" y="4724400"/>
            <a:ext cx="2633859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Translation (Extended C)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2551" name="Rectangle 23"/>
          <p:cNvSpPr>
            <a:spLocks/>
          </p:cNvSpPr>
          <p:nvPr/>
        </p:nvSpPr>
        <p:spPr bwMode="auto">
          <a:xfrm>
            <a:off x="3725863" y="1282700"/>
            <a:ext cx="1268412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22552" name="Rectangle 24"/>
          <p:cNvSpPr>
            <a:spLocks/>
          </p:cNvSpPr>
          <p:nvPr/>
        </p:nvSpPr>
        <p:spPr bwMode="auto">
          <a:xfrm>
            <a:off x="6923088" y="1219200"/>
            <a:ext cx="1462087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Targets</a:t>
            </a:r>
          </a:p>
        </p:txBody>
      </p:sp>
    </p:spTree>
    <p:extLst>
      <p:ext uri="{BB962C8B-B14F-4D97-AF65-F5344CB8AC3E}">
        <p14:creationId xmlns:p14="http://schemas.microsoft.com/office/powerpoint/2010/main" val="5384936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rgbClr val="990000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3561" name="Rectangle 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Switch Statement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3562" name="Rectangle 10"/>
          <p:cNvSpPr>
            <a:spLocks/>
          </p:cNvSpPr>
          <p:nvPr/>
        </p:nvSpPr>
        <p:spPr bwMode="auto">
          <a:xfrm>
            <a:off x="393700" y="3816350"/>
            <a:ext cx="3454400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638"/>
              </a:spcBef>
            </a:pP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Setup:</a:t>
            </a:r>
          </a:p>
        </p:txBody>
      </p:sp>
      <p:sp>
        <p:nvSpPr>
          <p:cNvPr id="23563" name="Rectangle 11"/>
          <p:cNvSpPr>
            <a:spLocks/>
          </p:cNvSpPr>
          <p:nvPr/>
        </p:nvSpPr>
        <p:spPr bwMode="auto">
          <a:xfrm>
            <a:off x="457200" y="1376362"/>
            <a:ext cx="5575300" cy="23066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(long x, long y, long z)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w;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8" name="Rectangle 1"/>
          <p:cNvSpPr>
            <a:spLocks/>
          </p:cNvSpPr>
          <p:nvPr/>
        </p:nvSpPr>
        <p:spPr bwMode="auto">
          <a:xfrm>
            <a:off x="304800" y="4267200"/>
            <a:ext cx="7620000" cy="2159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/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$6, %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   # x:6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ja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.L8</a:t>
            </a:r>
          </a:p>
          <a:p>
            <a:pPr algn="l"/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*.L4(,%rdi,8)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flipH="1" flipV="1">
            <a:off x="1295400" y="5334000"/>
            <a:ext cx="990600" cy="609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838200" y="5943600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What range of values takes default?</a:t>
            </a:r>
            <a:endParaRPr lang="en-US" sz="24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00800" y="5943600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solidFill>
                  <a:srgbClr val="C00000"/>
                </a:solidFill>
                <a:latin typeface="Calibri" pitchFamily="34" charset="0"/>
              </a:rPr>
              <a:t>Note that 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400" dirty="0" smtClean="0">
                <a:solidFill>
                  <a:srgbClr val="C00000"/>
                </a:solidFill>
                <a:latin typeface="Calibri" pitchFamily="34" charset="0"/>
              </a:rPr>
              <a:t> not initialized here</a:t>
            </a:r>
            <a:endParaRPr lang="en-US" sz="2400" dirty="0">
              <a:solidFill>
                <a:srgbClr val="C00000"/>
              </a:solidFill>
              <a:latin typeface="Calibri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888483"/>
              </p:ext>
            </p:extLst>
          </p:nvPr>
        </p:nvGraphicFramePr>
        <p:xfrm>
          <a:off x="5181600" y="4114800"/>
          <a:ext cx="3352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z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04639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Switch Statement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4580" name="Rectangle 4"/>
          <p:cNvSpPr>
            <a:spLocks/>
          </p:cNvSpPr>
          <p:nvPr/>
        </p:nvSpPr>
        <p:spPr bwMode="auto">
          <a:xfrm>
            <a:off x="457200" y="1350962"/>
            <a:ext cx="5575300" cy="23066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switch_eg(long x, long y, long z)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. . .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w;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4581" name="Rectangle 5"/>
          <p:cNvSpPr>
            <a:spLocks/>
          </p:cNvSpPr>
          <p:nvPr/>
        </p:nvSpPr>
        <p:spPr bwMode="auto">
          <a:xfrm>
            <a:off x="76200" y="5334000"/>
            <a:ext cx="1004888" cy="6350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Indirect </a:t>
            </a:r>
            <a:br>
              <a:rPr lang="en-US" sz="18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</a:br>
            <a:r>
              <a:rPr lang="en-US" sz="18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jump</a:t>
            </a:r>
          </a:p>
        </p:txBody>
      </p:sp>
      <p:sp>
        <p:nvSpPr>
          <p:cNvPr id="24582" name="AutoShape 6"/>
          <p:cNvSpPr>
            <a:spLocks/>
          </p:cNvSpPr>
          <p:nvPr/>
        </p:nvSpPr>
        <p:spPr bwMode="auto">
          <a:xfrm>
            <a:off x="1066800" y="5410200"/>
            <a:ext cx="631825" cy="381000"/>
          </a:xfrm>
          <a:prstGeom prst="rightArrow">
            <a:avLst>
              <a:gd name="adj1" fmla="val 50000"/>
              <a:gd name="adj2" fmla="val 50019"/>
            </a:avLst>
          </a:prstGeom>
          <a:solidFill>
            <a:srgbClr val="C00000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83" name="Rectangle 7"/>
          <p:cNvSpPr>
            <a:spLocks/>
          </p:cNvSpPr>
          <p:nvPr/>
        </p:nvSpPr>
        <p:spPr bwMode="auto">
          <a:xfrm>
            <a:off x="6172200" y="2286000"/>
            <a:ext cx="1246188" cy="3810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24584" name="Rectangle 8"/>
          <p:cNvSpPr>
            <a:spLocks/>
          </p:cNvSpPr>
          <p:nvPr/>
        </p:nvSpPr>
        <p:spPr bwMode="auto">
          <a:xfrm>
            <a:off x="6248400" y="2667000"/>
            <a:ext cx="2832100" cy="22860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.section	.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.align 8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.L4: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.L8	# x = 0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.L3	# x = 1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.L5	# x = 2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.quad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.L9	# x = 3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.quad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.L8	# x = 4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.quad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.L7	# x = 5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.quad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.L7	# x = 6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4586" name="Rectangle 10"/>
          <p:cNvSpPr>
            <a:spLocks/>
          </p:cNvSpPr>
          <p:nvPr/>
        </p:nvSpPr>
        <p:spPr bwMode="auto">
          <a:xfrm>
            <a:off x="393700" y="3816350"/>
            <a:ext cx="3454400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223838" indent="-223838" algn="l">
              <a:spcBef>
                <a:spcPts val="638"/>
              </a:spcBef>
            </a:pP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Setup:</a:t>
            </a:r>
          </a:p>
        </p:txBody>
      </p:sp>
      <p:sp>
        <p:nvSpPr>
          <p:cNvPr id="12" name="Rectangle 1"/>
          <p:cNvSpPr>
            <a:spLocks/>
          </p:cNvSpPr>
          <p:nvPr/>
        </p:nvSpPr>
        <p:spPr bwMode="auto">
          <a:xfrm>
            <a:off x="1143000" y="4241800"/>
            <a:ext cx="5867400" cy="2082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$6, %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      # x:6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ja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.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L8           # Use default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*.L4(,%rdi,8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#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JTab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]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4836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Assembly Setup Explanation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5156200"/>
          </a:xfrm>
          <a:ln/>
        </p:spPr>
        <p:txBody>
          <a:bodyPr/>
          <a:lstStyle/>
          <a:p>
            <a:r>
              <a:rPr lang="en-US" dirty="0"/>
              <a:t>Table Structure</a:t>
            </a:r>
          </a:p>
          <a:p>
            <a:pPr marL="552450" lvl="1"/>
            <a:r>
              <a:rPr lang="en-US" dirty="0"/>
              <a:t>Each target requires </a:t>
            </a:r>
            <a:r>
              <a:rPr lang="en-US" dirty="0" smtClean="0"/>
              <a:t>8 </a:t>
            </a:r>
            <a:r>
              <a:rPr lang="en-US" dirty="0"/>
              <a:t>bytes</a:t>
            </a:r>
          </a:p>
          <a:p>
            <a:pPr marL="552450" lvl="1"/>
            <a:r>
              <a:rPr lang="en-US" dirty="0"/>
              <a:t>Base address at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L4</a:t>
            </a:r>
            <a:endParaRPr lang="en-US" dirty="0"/>
          </a:p>
          <a:p>
            <a:endParaRPr lang="en-US" dirty="0"/>
          </a:p>
          <a:p>
            <a:r>
              <a:rPr lang="en-US" dirty="0"/>
              <a:t>Jumping</a:t>
            </a:r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Direct:</a:t>
            </a: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.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L8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Jump target is denoted by label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L8</a:t>
            </a:r>
            <a:endParaRPr lang="en-US" dirty="0"/>
          </a:p>
          <a:p>
            <a:pPr marL="552450" lvl="1"/>
            <a:endParaRPr lang="en-US" dirty="0"/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Indirect:</a:t>
            </a: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*.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L4(,%rdi,8)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Start of jump table: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L4</a:t>
            </a:r>
            <a:endParaRPr lang="en-US" dirty="0"/>
          </a:p>
          <a:p>
            <a:pPr marL="552450" lvl="1"/>
            <a:r>
              <a:rPr lang="en-US" dirty="0"/>
              <a:t>Must scale by factor of </a:t>
            </a:r>
            <a:r>
              <a:rPr lang="en-US" dirty="0" smtClean="0"/>
              <a:t>8 (addresses are 8 bytes)</a:t>
            </a:r>
            <a:endParaRPr lang="en-US" dirty="0"/>
          </a:p>
          <a:p>
            <a:pPr marL="552450" lvl="1"/>
            <a:r>
              <a:rPr lang="en-US" dirty="0"/>
              <a:t>Fetch target from effective Address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L4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+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x*8</a:t>
            </a:r>
            <a:endParaRPr lang="en-US" dirty="0"/>
          </a:p>
          <a:p>
            <a:pPr marL="838200" lvl="2"/>
            <a:r>
              <a:rPr lang="en-US" dirty="0"/>
              <a:t>Only for  0 ≤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x</a:t>
            </a:r>
            <a:r>
              <a:rPr lang="en-US" dirty="0"/>
              <a:t> ≤ 6</a:t>
            </a:r>
          </a:p>
        </p:txBody>
      </p:sp>
      <p:sp>
        <p:nvSpPr>
          <p:cNvPr id="25606" name="Rectangle 6"/>
          <p:cNvSpPr>
            <a:spLocks/>
          </p:cNvSpPr>
          <p:nvPr/>
        </p:nvSpPr>
        <p:spPr bwMode="auto">
          <a:xfrm>
            <a:off x="5257800" y="1646238"/>
            <a:ext cx="1246188" cy="3810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5486400" y="2133600"/>
            <a:ext cx="2832100" cy="22860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.section	.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.align 8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.L4: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0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.L3	# x = 1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.L5	# x = 2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.L9	# x = 3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4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5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6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6973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/>
          <p:cNvSpPr>
            <a:spLocks/>
          </p:cNvSpPr>
          <p:nvPr/>
        </p:nvSpPr>
        <p:spPr bwMode="auto">
          <a:xfrm>
            <a:off x="1130300" y="1981200"/>
            <a:ext cx="2832100" cy="22860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.section	.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.align 8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.L4: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0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.L3	# x = 1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.L5	# x = 2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.L9	# x = 3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4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5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6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662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Jump Table</a:t>
            </a:r>
          </a:p>
        </p:txBody>
      </p:sp>
      <p:sp>
        <p:nvSpPr>
          <p:cNvPr id="26629" name="Rectangle 5"/>
          <p:cNvSpPr>
            <a:spLocks/>
          </p:cNvSpPr>
          <p:nvPr/>
        </p:nvSpPr>
        <p:spPr bwMode="auto">
          <a:xfrm>
            <a:off x="292100" y="1371600"/>
            <a:ext cx="3454400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638"/>
              </a:spcBef>
            </a:pP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26630" name="Rectangle 6"/>
          <p:cNvSpPr>
            <a:spLocks/>
          </p:cNvSpPr>
          <p:nvPr/>
        </p:nvSpPr>
        <p:spPr bwMode="auto">
          <a:xfrm>
            <a:off x="4419600" y="1600200"/>
            <a:ext cx="4432300" cy="47704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1:      // .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L3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      // .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L5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3:      // .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L9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5: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6:      // .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L7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-=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default:     // .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L8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2;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3581400" y="2743200"/>
            <a:ext cx="1371600" cy="272415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 rot="10800000" flipH="1">
            <a:off x="3568700" y="2146300"/>
            <a:ext cx="1390650" cy="73660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 rot="10800000" flipH="1">
            <a:off x="3570288" y="2906713"/>
            <a:ext cx="1392237" cy="236537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3575050" y="3403600"/>
            <a:ext cx="1390650" cy="271463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3581400" y="3670300"/>
            <a:ext cx="1373188" cy="179705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3581400" y="3905250"/>
            <a:ext cx="1295400" cy="66675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>
            <a:off x="3581400" y="4159250"/>
            <a:ext cx="1295400" cy="64135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41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Code Blocks </a:t>
            </a:r>
            <a:r>
              <a:rPr lang="en-US" dirty="0" smtClean="0"/>
              <a:t>(x == 1)</a:t>
            </a:r>
            <a:endParaRPr lang="en-US" dirty="0"/>
          </a:p>
        </p:txBody>
      </p:sp>
      <p:sp>
        <p:nvSpPr>
          <p:cNvPr id="27652" name="Rectangle 4"/>
          <p:cNvSpPr>
            <a:spLocks/>
          </p:cNvSpPr>
          <p:nvPr/>
        </p:nvSpPr>
        <p:spPr bwMode="auto">
          <a:xfrm>
            <a:off x="4267200" y="1295400"/>
            <a:ext cx="4737100" cy="13716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.L3: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pt-BR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pt-BR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pt-BR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pt-BR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</a:t>
            </a:r>
            <a:r>
              <a:rPr lang="pt-BR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endParaRPr lang="pt-BR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pt-BR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imulq</a:t>
            </a:r>
            <a:r>
              <a:rPr lang="pt-BR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pt-BR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pt-BR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</a:t>
            </a:r>
            <a:r>
              <a:rPr lang="pt-BR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r>
              <a:rPr lang="pt-BR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*</a:t>
            </a:r>
            <a:r>
              <a:rPr lang="pt-BR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z</a:t>
            </a:r>
            <a:endParaRPr lang="pt-BR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pt-BR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228600" y="1295400"/>
            <a:ext cx="3898900" cy="1981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case 1:	  // .L3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193612"/>
              </p:ext>
            </p:extLst>
          </p:nvPr>
        </p:nvGraphicFramePr>
        <p:xfrm>
          <a:off x="1752600" y="4114800"/>
          <a:ext cx="3352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z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505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Handling Fall-Through</a:t>
            </a:r>
            <a:endParaRPr lang="en-US" dirty="0"/>
          </a:p>
        </p:txBody>
      </p:sp>
      <p:sp>
        <p:nvSpPr>
          <p:cNvPr id="26630" name="Rectangle 6"/>
          <p:cNvSpPr>
            <a:spLocks/>
          </p:cNvSpPr>
          <p:nvPr/>
        </p:nvSpPr>
        <p:spPr bwMode="auto">
          <a:xfrm>
            <a:off x="139700" y="1524000"/>
            <a:ext cx="36703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w = 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 . .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. . .	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2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</a:p>
        </p:txBody>
      </p:sp>
      <p:sp>
        <p:nvSpPr>
          <p:cNvPr id="16" name="Rectangle 6"/>
          <p:cNvSpPr>
            <a:spLocks/>
          </p:cNvSpPr>
          <p:nvPr/>
        </p:nvSpPr>
        <p:spPr bwMode="auto">
          <a:xfrm>
            <a:off x="6172200" y="4419600"/>
            <a:ext cx="2743200" cy="762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case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3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      w 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17" name="Rectangle 6"/>
          <p:cNvSpPr>
            <a:spLocks/>
          </p:cNvSpPr>
          <p:nvPr/>
        </p:nvSpPr>
        <p:spPr bwMode="auto">
          <a:xfrm>
            <a:off x="4191000" y="2133600"/>
            <a:ext cx="2743200" cy="990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2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merge;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18" name="Rectangle 6"/>
          <p:cNvSpPr>
            <a:spLocks/>
          </p:cNvSpPr>
          <p:nvPr/>
        </p:nvSpPr>
        <p:spPr bwMode="auto">
          <a:xfrm>
            <a:off x="6172200" y="5181600"/>
            <a:ext cx="2743200" cy="685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merge: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cxnSp>
        <p:nvCxnSpPr>
          <p:cNvPr id="20" name="Straight Arrow Connector 19"/>
          <p:cNvCxnSpPr>
            <a:endCxn id="17" idx="1"/>
          </p:cNvCxnSpPr>
          <p:nvPr/>
        </p:nvCxnSpPr>
        <p:spPr bwMode="auto">
          <a:xfrm flipV="1">
            <a:off x="1752600" y="2628900"/>
            <a:ext cx="2438400" cy="1905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endCxn id="16" idx="1"/>
          </p:cNvCxnSpPr>
          <p:nvPr/>
        </p:nvCxnSpPr>
        <p:spPr bwMode="auto">
          <a:xfrm>
            <a:off x="1905000" y="3733800"/>
            <a:ext cx="4267200" cy="1066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17" idx="2"/>
          </p:cNvCxnSpPr>
          <p:nvPr/>
        </p:nvCxnSpPr>
        <p:spPr bwMode="auto">
          <a:xfrm>
            <a:off x="5562600" y="3124200"/>
            <a:ext cx="609600" cy="2286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1150164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Code Blocks </a:t>
            </a:r>
            <a:r>
              <a:rPr lang="en-US" dirty="0" smtClean="0"/>
              <a:t>(x == 2, x == 3)</a:t>
            </a:r>
            <a:endParaRPr lang="en-US" dirty="0"/>
          </a:p>
        </p:txBody>
      </p:sp>
      <p:sp>
        <p:nvSpPr>
          <p:cNvPr id="27652" name="Rectangle 4"/>
          <p:cNvSpPr>
            <a:spLocks/>
          </p:cNvSpPr>
          <p:nvPr/>
        </p:nvSpPr>
        <p:spPr bwMode="auto">
          <a:xfrm>
            <a:off x="3962400" y="1295400"/>
            <a:ext cx="5041900" cy="3048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.L5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                  # Case 2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cqto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idivq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#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/z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L6        #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merge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.L9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                  # Case 3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$1,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#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1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                  #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merge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#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+= z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ret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139700" y="1524000"/>
            <a:ext cx="36703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w = 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 . .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. . .	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2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239769"/>
              </p:ext>
            </p:extLst>
          </p:nvPr>
        </p:nvGraphicFramePr>
        <p:xfrm>
          <a:off x="3810000" y="4572000"/>
          <a:ext cx="3352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z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94332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 Codes (Implicit Setting)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Single bit registers</a:t>
            </a:r>
          </a:p>
          <a:p>
            <a:pPr marL="317500" lvl="1" indent="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</a:t>
            </a:r>
            <a:r>
              <a:rPr lang="en-US" dirty="0"/>
              <a:t>	 Carry Flag (for unsigned)	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</a:t>
            </a:r>
            <a:r>
              <a:rPr lang="en-US" dirty="0"/>
              <a:t>  Sign Flag (for signed)</a:t>
            </a:r>
          </a:p>
          <a:p>
            <a:pPr marL="317500" lvl="1" indent="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</a:t>
            </a:r>
            <a:r>
              <a:rPr lang="en-US" dirty="0"/>
              <a:t>	 Zero Flag	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</a:t>
            </a:r>
            <a:r>
              <a:rPr lang="en-US" dirty="0"/>
              <a:t>  Overflow Flag (for signed</a:t>
            </a:r>
            <a:r>
              <a:rPr lang="en-US" dirty="0" smtClean="0"/>
              <a:t>)</a:t>
            </a:r>
            <a:endParaRPr lang="en-US" dirty="0"/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endParaRPr lang="en-US" dirty="0" smtClean="0"/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 smtClean="0"/>
              <a:t>Implicitly </a:t>
            </a:r>
            <a:r>
              <a:rPr lang="en-US" dirty="0"/>
              <a:t>set (think of it as side effect) by arithmetic operations</a:t>
            </a:r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Example: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addq</a:t>
            </a:r>
            <a:r>
              <a:rPr lang="en-US" dirty="0" smtClean="0"/>
              <a:t>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r>
              <a:rPr lang="en-US" dirty="0" err="1"/>
              <a:t>,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/>
              <a:t> ↔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=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a+b</a:t>
            </a:r>
            <a:endParaRPr lang="en-US" dirty="0"/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 set</a:t>
            </a:r>
            <a:r>
              <a:rPr lang="en-US" dirty="0"/>
              <a:t> if carry out from most significant bit (unsigned overflow)</a:t>
            </a:r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 dirty="0"/>
              <a:t>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== 0</a:t>
            </a:r>
            <a:endParaRPr lang="en-US" dirty="0"/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 dirty="0"/>
              <a:t>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&lt; 0</a:t>
            </a:r>
            <a:r>
              <a:rPr lang="en-US" dirty="0"/>
              <a:t> (as signed)</a:t>
            </a:r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 set</a:t>
            </a:r>
            <a:r>
              <a:rPr lang="en-US" dirty="0"/>
              <a:t> if two’s-complement (signed) overflow</a:t>
            </a:r>
            <a:br>
              <a:rPr lang="en-US" dirty="0"/>
            </a:b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(a&gt;0 &amp;&amp; b&gt;0 &amp;&amp; t&lt;0) || (a&lt;0 &amp;&amp; b&lt;0 &amp;&amp; t&gt;=0)</a:t>
            </a:r>
            <a:endParaRPr lang="en-US" dirty="0"/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endParaRPr lang="en-US" dirty="0" smtClean="0"/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 smtClean="0"/>
              <a:t>Not </a:t>
            </a:r>
            <a:r>
              <a:rPr lang="en-US" dirty="0"/>
              <a:t>set by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leaq</a:t>
            </a:r>
            <a:r>
              <a:rPr lang="en-US" dirty="0" smtClean="0"/>
              <a:t> instruction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Code Blocks </a:t>
            </a:r>
            <a:r>
              <a:rPr lang="en-US" dirty="0" smtClean="0"/>
              <a:t>(x == 5, x == 6, default)</a:t>
            </a:r>
            <a:endParaRPr lang="en-US" dirty="0"/>
          </a:p>
        </p:txBody>
      </p:sp>
      <p:sp>
        <p:nvSpPr>
          <p:cNvPr id="27652" name="Rectangle 4"/>
          <p:cNvSpPr>
            <a:spLocks/>
          </p:cNvSpPr>
          <p:nvPr/>
        </p:nvSpPr>
        <p:spPr bwMode="auto">
          <a:xfrm>
            <a:off x="4267200" y="1295400"/>
            <a:ext cx="4737100" cy="21336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.L7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               # Case 5,6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$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1, %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#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1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#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-= z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.L8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               # Default: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$2,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#  2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228600" y="1295400"/>
            <a:ext cx="3898900" cy="2819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switch(x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.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5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  // .L7</a:t>
            </a:r>
          </a:p>
          <a:p>
            <a:pPr algn="l"/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case 6: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// .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L7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-= z;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default: // .L8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2; 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038513"/>
              </p:ext>
            </p:extLst>
          </p:nvPr>
        </p:nvGraphicFramePr>
        <p:xfrm>
          <a:off x="3810000" y="4572000"/>
          <a:ext cx="3352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z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2660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Summarizing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  <a:ln/>
        </p:spPr>
        <p:txBody>
          <a:bodyPr/>
          <a:lstStyle/>
          <a:p>
            <a:r>
              <a:rPr lang="en-US" dirty="0"/>
              <a:t>C Control</a:t>
            </a:r>
          </a:p>
          <a:p>
            <a:pPr marL="546100" lvl="1"/>
            <a:r>
              <a:rPr lang="en-US" dirty="0"/>
              <a:t>if-then-else</a:t>
            </a:r>
          </a:p>
          <a:p>
            <a:pPr marL="546100" lvl="1"/>
            <a:r>
              <a:rPr lang="en-US" dirty="0"/>
              <a:t>do-while</a:t>
            </a:r>
          </a:p>
          <a:p>
            <a:pPr marL="546100" lvl="1"/>
            <a:r>
              <a:rPr lang="en-US" dirty="0"/>
              <a:t>while, for</a:t>
            </a:r>
          </a:p>
          <a:p>
            <a:pPr marL="546100" lvl="1"/>
            <a:r>
              <a:rPr lang="en-US" dirty="0" smtClean="0"/>
              <a:t>switch</a:t>
            </a:r>
            <a:endParaRPr lang="en-US" dirty="0"/>
          </a:p>
          <a:p>
            <a:r>
              <a:rPr lang="en-US" dirty="0"/>
              <a:t>Assembler Control</a:t>
            </a:r>
          </a:p>
          <a:p>
            <a:pPr marL="546100" lvl="1"/>
            <a:r>
              <a:rPr lang="en-US" dirty="0"/>
              <a:t>Conditional jump</a:t>
            </a:r>
          </a:p>
          <a:p>
            <a:pPr marL="546100" lvl="1"/>
            <a:r>
              <a:rPr lang="en-US" dirty="0"/>
              <a:t>Conditional move</a:t>
            </a:r>
          </a:p>
          <a:p>
            <a:pPr marL="546100" lvl="1"/>
            <a:r>
              <a:rPr lang="en-US" dirty="0"/>
              <a:t>Indirect </a:t>
            </a:r>
            <a:r>
              <a:rPr lang="en-US" dirty="0" smtClean="0"/>
              <a:t>jump (via jump tables)</a:t>
            </a:r>
            <a:endParaRPr lang="en-US" dirty="0"/>
          </a:p>
          <a:p>
            <a:pPr marL="546100" lvl="1"/>
            <a:r>
              <a:rPr lang="en-US" dirty="0" smtClean="0"/>
              <a:t>Compiler generates code sequence </a:t>
            </a:r>
            <a:r>
              <a:rPr lang="en-US" dirty="0"/>
              <a:t>to implement more complex control</a:t>
            </a:r>
          </a:p>
          <a:p>
            <a:r>
              <a:rPr lang="en-US" dirty="0"/>
              <a:t>Standard Techniques</a:t>
            </a:r>
          </a:p>
          <a:p>
            <a:pPr marL="546100" lvl="1"/>
            <a:r>
              <a:rPr lang="en-US" dirty="0"/>
              <a:t>L</a:t>
            </a:r>
            <a:r>
              <a:rPr lang="en-US" dirty="0" smtClean="0"/>
              <a:t>oops </a:t>
            </a:r>
            <a:r>
              <a:rPr lang="en-US" dirty="0"/>
              <a:t>converted to do-while </a:t>
            </a:r>
            <a:r>
              <a:rPr lang="en-US" dirty="0" smtClean="0"/>
              <a:t>or jump-to-middle form</a:t>
            </a:r>
            <a:endParaRPr lang="en-US" dirty="0"/>
          </a:p>
          <a:p>
            <a:pPr marL="546100" lvl="1"/>
            <a:r>
              <a:rPr lang="en-US" dirty="0" smtClean="0"/>
              <a:t>Large </a:t>
            </a:r>
            <a:r>
              <a:rPr lang="en-US" dirty="0"/>
              <a:t>switch statements use jump tables</a:t>
            </a:r>
          </a:p>
          <a:p>
            <a:pPr marL="546100" lvl="1"/>
            <a:r>
              <a:rPr lang="en-US" dirty="0"/>
              <a:t>Sparse switch statements may use decision </a:t>
            </a:r>
            <a:r>
              <a:rPr lang="en-US" dirty="0" smtClean="0"/>
              <a:t>trees (if-</a:t>
            </a:r>
            <a:r>
              <a:rPr lang="en-US" dirty="0" err="1" smtClean="0"/>
              <a:t>elseif</a:t>
            </a:r>
            <a:r>
              <a:rPr lang="en-US" dirty="0" smtClean="0"/>
              <a:t>-</a:t>
            </a:r>
            <a:r>
              <a:rPr lang="en-US" dirty="0" err="1" smtClean="0"/>
              <a:t>elseif</a:t>
            </a:r>
            <a:r>
              <a:rPr lang="en-US" dirty="0" smtClean="0"/>
              <a:t>-else)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5175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Summary</a:t>
            </a:r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Today</a:t>
            </a:r>
          </a:p>
          <a:p>
            <a:pPr marL="552450" lvl="1"/>
            <a:r>
              <a:rPr lang="en-US" dirty="0" smtClean="0"/>
              <a:t>Control</a:t>
            </a:r>
            <a:r>
              <a:rPr lang="en-US" dirty="0"/>
              <a:t>: Condition codes</a:t>
            </a:r>
          </a:p>
          <a:p>
            <a:pPr marL="552450" lvl="1"/>
            <a:r>
              <a:rPr lang="en-US" dirty="0"/>
              <a:t>Conditional </a:t>
            </a:r>
            <a:r>
              <a:rPr lang="en-US" dirty="0" smtClean="0"/>
              <a:t>branches &amp; conditional moves</a:t>
            </a:r>
            <a:endParaRPr lang="en-US" dirty="0"/>
          </a:p>
          <a:p>
            <a:pPr marL="552450" lvl="1"/>
            <a:r>
              <a:rPr lang="en-US" dirty="0" smtClean="0"/>
              <a:t>Loops</a:t>
            </a:r>
          </a:p>
          <a:p>
            <a:pPr marL="552450" lvl="1"/>
            <a:r>
              <a:rPr lang="en-US" dirty="0" smtClean="0"/>
              <a:t>Switch statements</a:t>
            </a:r>
            <a:endParaRPr lang="en-US" dirty="0"/>
          </a:p>
          <a:p>
            <a:r>
              <a:rPr lang="en-US" dirty="0"/>
              <a:t>Next Time</a:t>
            </a:r>
          </a:p>
          <a:p>
            <a:pPr marL="552450" lvl="1"/>
            <a:r>
              <a:rPr lang="en-US" dirty="0" smtClean="0"/>
              <a:t>Stack</a:t>
            </a:r>
            <a:endParaRPr lang="en-US" dirty="0"/>
          </a:p>
          <a:p>
            <a:pPr marL="552450" lvl="1"/>
            <a:r>
              <a:rPr lang="en-US" dirty="0"/>
              <a:t>Call / return</a:t>
            </a:r>
          </a:p>
          <a:p>
            <a:pPr marL="552450" lvl="1"/>
            <a:r>
              <a:rPr lang="en-US" dirty="0"/>
              <a:t>Procedure call discipline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 Codes (Explicit Setting: Compare)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Explicit Setting by Compare Instruction</a:t>
            </a:r>
          </a:p>
          <a:p>
            <a:pPr marL="317500" lvl="1" indent="0"/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cmpq</a:t>
            </a:r>
            <a:r>
              <a:rPr lang="en-US" dirty="0" smtClean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r>
              <a:rPr lang="en-US" dirty="0"/>
              <a:t>,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endParaRPr lang="en-US" dirty="0"/>
          </a:p>
          <a:p>
            <a:pPr marL="317500" lvl="1" indent="0"/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cmpq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b,a</a:t>
            </a:r>
            <a:r>
              <a:rPr lang="en-US" dirty="0"/>
              <a:t> like computing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a-b</a:t>
            </a:r>
            <a:r>
              <a:rPr lang="en-US" dirty="0"/>
              <a:t> without setting destination</a:t>
            </a:r>
          </a:p>
          <a:p>
            <a:pPr marL="317500" lvl="1" indent="0"/>
            <a:endParaRPr lang="en-US" dirty="0"/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 set</a:t>
            </a:r>
            <a:r>
              <a:rPr lang="en-US" dirty="0"/>
              <a:t> if carry out from most significant bit (used for unsigned comparisons)</a:t>
            </a:r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 dirty="0"/>
              <a:t>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a == b</a:t>
            </a:r>
            <a:endParaRPr lang="en-US" dirty="0"/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 dirty="0"/>
              <a:t>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(a-b) &lt; 0</a:t>
            </a:r>
            <a:r>
              <a:rPr lang="en-US" dirty="0"/>
              <a:t> (as signed)</a:t>
            </a:r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 set</a:t>
            </a:r>
            <a:r>
              <a:rPr lang="en-US" dirty="0"/>
              <a:t> if two’s-complement (signed) overflow</a:t>
            </a:r>
            <a:br>
              <a:rPr lang="en-US" dirty="0"/>
            </a:b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(a&gt;0 &amp;&amp; b&lt;0 &amp;&amp; (a-b)&lt;0) || (a&lt;0 &amp;&amp; b&gt;0 &amp;&amp; (a-b)&gt;0)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 Codes (Explicit Setting: Test)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Explicit Setting by Test instruction</a:t>
            </a:r>
          </a:p>
          <a:p>
            <a:pPr marL="317500" lvl="1" indent="0"/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testq</a:t>
            </a:r>
            <a:r>
              <a:rPr lang="en-US" dirty="0" smtClean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r>
              <a:rPr lang="en-US" dirty="0"/>
              <a:t>, </a:t>
            </a:r>
            <a:r>
              <a:rPr lang="en-US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endParaRPr lang="en-US" dirty="0" smtClean="0"/>
          </a:p>
          <a:p>
            <a:pPr marL="603250" lvl="2" indent="0"/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testq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b,a</a:t>
            </a:r>
            <a:r>
              <a:rPr lang="en-US" dirty="0"/>
              <a:t> like computing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dirty="0"/>
              <a:t> without setting destination </a:t>
            </a:r>
          </a:p>
          <a:p>
            <a:pPr marL="317500" lvl="1" indent="0"/>
            <a:endParaRPr lang="en-US" dirty="0"/>
          </a:p>
          <a:p>
            <a:pPr marL="317500" lvl="1" indent="0"/>
            <a:r>
              <a:rPr lang="en-US" dirty="0"/>
              <a:t>Sets condition codes based on value of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r>
              <a:rPr lang="en-US" dirty="0"/>
              <a:t> &amp;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endParaRPr lang="en-US" dirty="0"/>
          </a:p>
          <a:p>
            <a:pPr marL="317500" lvl="1" indent="0"/>
            <a:r>
              <a:rPr lang="en-US" dirty="0"/>
              <a:t>Useful to have one of the operands be a mask</a:t>
            </a:r>
          </a:p>
          <a:p>
            <a:pPr marL="317500" lvl="1" indent="0"/>
            <a:endParaRPr lang="en-US" dirty="0"/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 dirty="0"/>
              <a:t> when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== 0</a:t>
            </a:r>
            <a:endParaRPr lang="en-US" dirty="0"/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 dirty="0"/>
              <a:t> when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&lt; 0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Reading Condition Codes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err="1"/>
              <a:t>SetX</a:t>
            </a:r>
            <a:r>
              <a:rPr lang="en-US" dirty="0"/>
              <a:t> Instructions</a:t>
            </a:r>
          </a:p>
          <a:p>
            <a:pPr marL="552450" lvl="1"/>
            <a:r>
              <a:rPr lang="en-US" dirty="0"/>
              <a:t>Set</a:t>
            </a:r>
            <a:r>
              <a:rPr lang="en-US" dirty="0" smtClean="0"/>
              <a:t> low-order byte of destination to 0 or 1 based </a:t>
            </a:r>
            <a:r>
              <a:rPr lang="en-US" dirty="0"/>
              <a:t>on combinations of condition </a:t>
            </a:r>
            <a:r>
              <a:rPr lang="en-US" dirty="0" smtClean="0"/>
              <a:t>codes</a:t>
            </a:r>
          </a:p>
          <a:p>
            <a:pPr marL="552450" lvl="1"/>
            <a:r>
              <a:rPr lang="en-US" dirty="0" smtClean="0"/>
              <a:t>Does not alter remaining 7 bytes</a:t>
            </a:r>
          </a:p>
          <a:p>
            <a:pPr marL="552450" lvl="1"/>
            <a:endParaRPr lang="en-US" dirty="0"/>
          </a:p>
        </p:txBody>
      </p:sp>
      <p:graphicFrame>
        <p:nvGraphicFramePr>
          <p:cNvPr id="37893" name="Group 5"/>
          <p:cNvGraphicFramePr>
            <a:graphicFrameLocks noGrp="1"/>
          </p:cNvGraphicFramePr>
          <p:nvPr/>
        </p:nvGraphicFramePr>
        <p:xfrm>
          <a:off x="1295400" y="2976880"/>
          <a:ext cx="6096000" cy="3576320"/>
        </p:xfrm>
        <a:graphic>
          <a:graphicData uri="http://schemas.openxmlformats.org/drawingml/2006/table">
            <a:tbl>
              <a:tblPr/>
              <a:tblGrid>
                <a:gridCol w="1109663"/>
                <a:gridCol w="2216150"/>
                <a:gridCol w="2770187"/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SetX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setne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sets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setns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setl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setle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seta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setb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762000" y="4800600"/>
            <a:ext cx="3556000" cy="533400"/>
          </a:xfrm>
          <a:prstGeom prst="rect">
            <a:avLst/>
          </a:prstGeom>
          <a:solidFill>
            <a:srgbClr val="EFBFB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x86-64 Integer Registers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18682" y="6019800"/>
            <a:ext cx="7329487" cy="838200"/>
          </a:xfrm>
          <a:ln/>
        </p:spPr>
        <p:txBody>
          <a:bodyPr/>
          <a:lstStyle/>
          <a:p>
            <a:pPr lvl="1"/>
            <a:r>
              <a:rPr lang="en-US" dirty="0" smtClean="0"/>
              <a:t>Can reference low-order byte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3657600" y="11811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%al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55" name="Rectangle 7"/>
          <p:cNvSpPr>
            <a:spLocks/>
          </p:cNvSpPr>
          <p:nvPr/>
        </p:nvSpPr>
        <p:spPr bwMode="auto">
          <a:xfrm>
            <a:off x="3657600" y="17907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bl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56" name="Rectangle 8"/>
          <p:cNvSpPr>
            <a:spLocks/>
          </p:cNvSpPr>
          <p:nvPr/>
        </p:nvSpPr>
        <p:spPr bwMode="auto">
          <a:xfrm>
            <a:off x="3657600" y="24003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%cl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57" name="Rectangle 9"/>
          <p:cNvSpPr>
            <a:spLocks/>
          </p:cNvSpPr>
          <p:nvPr/>
        </p:nvSpPr>
        <p:spPr bwMode="auto">
          <a:xfrm>
            <a:off x="3657600" y="30099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%dl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58" name="Rectangle 10"/>
          <p:cNvSpPr>
            <a:spLocks/>
          </p:cNvSpPr>
          <p:nvPr/>
        </p:nvSpPr>
        <p:spPr bwMode="auto">
          <a:xfrm>
            <a:off x="3657600" y="36195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sil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59" name="Rectangle 11"/>
          <p:cNvSpPr>
            <a:spLocks/>
          </p:cNvSpPr>
          <p:nvPr/>
        </p:nvSpPr>
        <p:spPr bwMode="auto">
          <a:xfrm>
            <a:off x="3657600" y="42291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dil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0" name="Rectangle 12"/>
          <p:cNvSpPr>
            <a:spLocks/>
          </p:cNvSpPr>
          <p:nvPr/>
        </p:nvSpPr>
        <p:spPr bwMode="auto">
          <a:xfrm>
            <a:off x="3649650" y="4838700"/>
            <a:ext cx="655649" cy="444500"/>
          </a:xfrm>
          <a:prstGeom prst="rect">
            <a:avLst/>
          </a:prstGeom>
          <a:solidFill>
            <a:srgbClr val="FF99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spl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1" name="Rectangle 13"/>
          <p:cNvSpPr>
            <a:spLocks/>
          </p:cNvSpPr>
          <p:nvPr/>
        </p:nvSpPr>
        <p:spPr bwMode="auto">
          <a:xfrm>
            <a:off x="3657600" y="54356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bpl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2" name="Rectangle 14"/>
          <p:cNvSpPr>
            <a:spLocks/>
          </p:cNvSpPr>
          <p:nvPr/>
        </p:nvSpPr>
        <p:spPr bwMode="auto">
          <a:xfrm>
            <a:off x="7620000" y="11811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r8b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3" name="Rectangle 15"/>
          <p:cNvSpPr>
            <a:spLocks/>
          </p:cNvSpPr>
          <p:nvPr/>
        </p:nvSpPr>
        <p:spPr bwMode="auto">
          <a:xfrm>
            <a:off x="7620000" y="17907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r9b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4" name="Rectangle 16"/>
          <p:cNvSpPr>
            <a:spLocks/>
          </p:cNvSpPr>
          <p:nvPr/>
        </p:nvSpPr>
        <p:spPr bwMode="auto">
          <a:xfrm>
            <a:off x="7620000" y="24003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r10b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5" name="Rectangle 17"/>
          <p:cNvSpPr>
            <a:spLocks/>
          </p:cNvSpPr>
          <p:nvPr/>
        </p:nvSpPr>
        <p:spPr bwMode="auto">
          <a:xfrm>
            <a:off x="7620000" y="30099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r11b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6" name="Rectangle 18"/>
          <p:cNvSpPr>
            <a:spLocks/>
          </p:cNvSpPr>
          <p:nvPr/>
        </p:nvSpPr>
        <p:spPr bwMode="auto">
          <a:xfrm>
            <a:off x="7620000" y="36195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r12b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7" name="Rectangle 19"/>
          <p:cNvSpPr>
            <a:spLocks/>
          </p:cNvSpPr>
          <p:nvPr/>
        </p:nvSpPr>
        <p:spPr bwMode="auto">
          <a:xfrm>
            <a:off x="7620000" y="42291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r13b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8" name="Rectangle 20"/>
          <p:cNvSpPr>
            <a:spLocks/>
          </p:cNvSpPr>
          <p:nvPr/>
        </p:nvSpPr>
        <p:spPr bwMode="auto">
          <a:xfrm>
            <a:off x="7620000" y="48387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r14b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9" name="Rectangle 21"/>
          <p:cNvSpPr>
            <a:spLocks/>
          </p:cNvSpPr>
          <p:nvPr/>
        </p:nvSpPr>
        <p:spPr bwMode="auto">
          <a:xfrm>
            <a:off x="7620000" y="54483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r15b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70" name="Rectangle 22"/>
          <p:cNvSpPr>
            <a:spLocks/>
          </p:cNvSpPr>
          <p:nvPr/>
        </p:nvSpPr>
        <p:spPr bwMode="auto">
          <a:xfrm>
            <a:off x="4724400" y="1143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27671" name="Rectangle 23"/>
          <p:cNvSpPr>
            <a:spLocks/>
          </p:cNvSpPr>
          <p:nvPr/>
        </p:nvSpPr>
        <p:spPr bwMode="auto">
          <a:xfrm>
            <a:off x="4724400" y="1752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27672" name="Rectangle 24"/>
          <p:cNvSpPr>
            <a:spLocks/>
          </p:cNvSpPr>
          <p:nvPr/>
        </p:nvSpPr>
        <p:spPr bwMode="auto">
          <a:xfrm>
            <a:off x="4724400" y="2362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</a:p>
        </p:txBody>
      </p:sp>
      <p:sp>
        <p:nvSpPr>
          <p:cNvPr id="27673" name="Rectangle 25"/>
          <p:cNvSpPr>
            <a:spLocks/>
          </p:cNvSpPr>
          <p:nvPr/>
        </p:nvSpPr>
        <p:spPr bwMode="auto">
          <a:xfrm>
            <a:off x="4724400" y="2971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</a:p>
        </p:txBody>
      </p:sp>
      <p:sp>
        <p:nvSpPr>
          <p:cNvPr id="27674" name="Rectangle 26"/>
          <p:cNvSpPr>
            <a:spLocks/>
          </p:cNvSpPr>
          <p:nvPr/>
        </p:nvSpPr>
        <p:spPr bwMode="auto">
          <a:xfrm>
            <a:off x="4724400" y="35814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</a:p>
        </p:txBody>
      </p:sp>
      <p:sp>
        <p:nvSpPr>
          <p:cNvPr id="27675" name="Rectangle 27"/>
          <p:cNvSpPr>
            <a:spLocks/>
          </p:cNvSpPr>
          <p:nvPr/>
        </p:nvSpPr>
        <p:spPr bwMode="auto">
          <a:xfrm>
            <a:off x="4724400" y="4191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</a:p>
        </p:txBody>
      </p:sp>
      <p:sp>
        <p:nvSpPr>
          <p:cNvPr id="27676" name="Rectangle 28"/>
          <p:cNvSpPr>
            <a:spLocks/>
          </p:cNvSpPr>
          <p:nvPr/>
        </p:nvSpPr>
        <p:spPr bwMode="auto">
          <a:xfrm>
            <a:off x="4724400" y="4800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</a:p>
        </p:txBody>
      </p:sp>
      <p:sp>
        <p:nvSpPr>
          <p:cNvPr id="27677" name="Rectangle 29"/>
          <p:cNvSpPr>
            <a:spLocks/>
          </p:cNvSpPr>
          <p:nvPr/>
        </p:nvSpPr>
        <p:spPr bwMode="auto">
          <a:xfrm>
            <a:off x="4724400" y="5410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%r15</a:t>
            </a:r>
          </a:p>
        </p:txBody>
      </p:sp>
      <p:sp>
        <p:nvSpPr>
          <p:cNvPr id="27678" name="Rectangle 30"/>
          <p:cNvSpPr>
            <a:spLocks/>
          </p:cNvSpPr>
          <p:nvPr/>
        </p:nvSpPr>
        <p:spPr bwMode="auto">
          <a:xfrm>
            <a:off x="762000" y="1143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79" name="Rectangle 31"/>
          <p:cNvSpPr>
            <a:spLocks/>
          </p:cNvSpPr>
          <p:nvPr/>
        </p:nvSpPr>
        <p:spPr bwMode="auto">
          <a:xfrm>
            <a:off x="762000" y="1752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80" name="Rectangle 32"/>
          <p:cNvSpPr>
            <a:spLocks/>
          </p:cNvSpPr>
          <p:nvPr/>
        </p:nvSpPr>
        <p:spPr bwMode="auto">
          <a:xfrm>
            <a:off x="762000" y="2362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%rcx</a:t>
            </a:r>
          </a:p>
        </p:txBody>
      </p:sp>
      <p:sp>
        <p:nvSpPr>
          <p:cNvPr id="27681" name="Rectangle 33"/>
          <p:cNvSpPr>
            <a:spLocks/>
          </p:cNvSpPr>
          <p:nvPr/>
        </p:nvSpPr>
        <p:spPr bwMode="auto">
          <a:xfrm>
            <a:off x="762000" y="2971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%rdx</a:t>
            </a:r>
          </a:p>
        </p:txBody>
      </p:sp>
      <p:sp>
        <p:nvSpPr>
          <p:cNvPr id="27682" name="Rectangle 34"/>
          <p:cNvSpPr>
            <a:spLocks/>
          </p:cNvSpPr>
          <p:nvPr/>
        </p:nvSpPr>
        <p:spPr bwMode="auto">
          <a:xfrm>
            <a:off x="762000" y="35814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%rsi</a:t>
            </a:r>
          </a:p>
        </p:txBody>
      </p:sp>
      <p:sp>
        <p:nvSpPr>
          <p:cNvPr id="27683" name="Rectangle 35"/>
          <p:cNvSpPr>
            <a:spLocks/>
          </p:cNvSpPr>
          <p:nvPr/>
        </p:nvSpPr>
        <p:spPr bwMode="auto">
          <a:xfrm>
            <a:off x="762000" y="4191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%rdi</a:t>
            </a:r>
          </a:p>
        </p:txBody>
      </p:sp>
      <p:sp>
        <p:nvSpPr>
          <p:cNvPr id="27684" name="Rectangle 36"/>
          <p:cNvSpPr>
            <a:spLocks/>
          </p:cNvSpPr>
          <p:nvPr/>
        </p:nvSpPr>
        <p:spPr bwMode="auto">
          <a:xfrm>
            <a:off x="762000" y="5410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%rbp</a:t>
            </a:r>
          </a:p>
        </p:txBody>
      </p:sp>
    </p:spTree>
    <p:extLst>
      <p:ext uri="{BB962C8B-B14F-4D97-AF65-F5344CB8AC3E}">
        <p14:creationId xmlns:p14="http://schemas.microsoft.com/office/powerpoint/2010/main" val="33439525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/>
          </p:cNvSpPr>
          <p:nvPr/>
        </p:nvSpPr>
        <p:spPr bwMode="auto">
          <a:xfrm>
            <a:off x="304800" y="5410200"/>
            <a:ext cx="6629400" cy="11176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Compare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x:y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lvl="1"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setg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%al          # Set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when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&gt;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lvl="1"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movzbl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al,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#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Zero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rest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of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8914" name="Rectangle 2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8920" name="Rectangle 8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Reading Condition Codes (Cont.)</a:t>
            </a:r>
          </a:p>
        </p:txBody>
      </p:sp>
      <p:sp>
        <p:nvSpPr>
          <p:cNvPr id="3892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81000" y="1155700"/>
            <a:ext cx="5880100" cy="3327400"/>
          </a:xfrm>
          <a:ln/>
        </p:spPr>
        <p:txBody>
          <a:bodyPr/>
          <a:lstStyle/>
          <a:p>
            <a:r>
              <a:rPr lang="en-US" dirty="0" err="1"/>
              <a:t>SetX</a:t>
            </a:r>
            <a:r>
              <a:rPr lang="en-US" dirty="0"/>
              <a:t> Instructions: </a:t>
            </a:r>
          </a:p>
          <a:p>
            <a:pPr marL="552450" lvl="1"/>
            <a:r>
              <a:rPr lang="en-US" dirty="0"/>
              <a:t>Set single byte based on combination of condition codes</a:t>
            </a:r>
          </a:p>
          <a:p>
            <a:r>
              <a:rPr lang="en-US" dirty="0"/>
              <a:t>One of </a:t>
            </a:r>
            <a:r>
              <a:rPr lang="en-US" dirty="0" smtClean="0"/>
              <a:t>addressable </a:t>
            </a:r>
            <a:r>
              <a:rPr lang="en-US" dirty="0"/>
              <a:t>byte registers</a:t>
            </a:r>
          </a:p>
          <a:p>
            <a:pPr marL="552450" lvl="1"/>
            <a:r>
              <a:rPr lang="en-US" dirty="0"/>
              <a:t>Does not alter remaining </a:t>
            </a:r>
            <a:r>
              <a:rPr lang="en-US" dirty="0" smtClean="0"/>
              <a:t>bytes</a:t>
            </a:r>
            <a:endParaRPr lang="en-US" dirty="0"/>
          </a:p>
          <a:p>
            <a:pPr marL="552450" lvl="1"/>
            <a:r>
              <a:rPr lang="en-US" dirty="0"/>
              <a:t>Typically use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movzbl</a:t>
            </a:r>
            <a:r>
              <a:rPr lang="en-US" dirty="0" smtClean="0"/>
              <a:t> </a:t>
            </a:r>
            <a:r>
              <a:rPr lang="en-US" dirty="0"/>
              <a:t>to finish </a:t>
            </a:r>
            <a:r>
              <a:rPr lang="en-US" dirty="0" smtClean="0"/>
              <a:t>job</a:t>
            </a:r>
          </a:p>
          <a:p>
            <a:pPr marL="838200" lvl="2"/>
            <a:r>
              <a:rPr lang="en-US" dirty="0" smtClean="0"/>
              <a:t>32-bit instructions also set upper 32 bits to 0</a:t>
            </a:r>
            <a:endParaRPr lang="en-US" dirty="0"/>
          </a:p>
        </p:txBody>
      </p:sp>
      <p:sp>
        <p:nvSpPr>
          <p:cNvPr id="38922" name="Rectangle 10"/>
          <p:cNvSpPr>
            <a:spLocks/>
          </p:cNvSpPr>
          <p:nvPr/>
        </p:nvSpPr>
        <p:spPr bwMode="auto">
          <a:xfrm>
            <a:off x="1143000" y="3886200"/>
            <a:ext cx="3429000" cy="1295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x,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x &gt; 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75258"/>
              </p:ext>
            </p:extLst>
          </p:nvPr>
        </p:nvGraphicFramePr>
        <p:xfrm>
          <a:off x="5638800" y="3733800"/>
          <a:ext cx="3352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and Content: Build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: Build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Content: Buil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22445</TotalTime>
  <Pages>0</Pages>
  <Words>2999</Words>
  <Characters>0</Characters>
  <Application>Microsoft Office PowerPoint</Application>
  <PresentationFormat>全屏显示(4:3)</PresentationFormat>
  <Lines>0</Lines>
  <Paragraphs>916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42</vt:i4>
      </vt:variant>
    </vt:vector>
  </HeadingPairs>
  <TitlesOfParts>
    <vt:vector size="63" baseType="lpstr">
      <vt:lpstr>Gill Sans</vt:lpstr>
      <vt:lpstr>Lucida Grande</vt:lpstr>
      <vt:lpstr>Monaco</vt:lpstr>
      <vt:lpstr>ＭＳ Ｐゴシック</vt:lpstr>
      <vt:lpstr>ヒラギノ角ゴ ProN W3</vt:lpstr>
      <vt:lpstr>ヒラギノ角ゴ ProN W6</vt:lpstr>
      <vt:lpstr>Arial Narrow</vt:lpstr>
      <vt:lpstr>Arial Narrow Bold</vt:lpstr>
      <vt:lpstr>Calibri</vt:lpstr>
      <vt:lpstr>Calibri Bold</vt:lpstr>
      <vt:lpstr>Calibri Bold Italic</vt:lpstr>
      <vt:lpstr>Calibri Italic</vt:lpstr>
      <vt:lpstr>Courier New</vt:lpstr>
      <vt:lpstr>Courier New Bold</vt:lpstr>
      <vt:lpstr>Courier New Bold Italic</vt:lpstr>
      <vt:lpstr>Wingdings</vt:lpstr>
      <vt:lpstr>Wingdings 2</vt:lpstr>
      <vt:lpstr>Title Slide</vt:lpstr>
      <vt:lpstr>Title and Content: Build</vt:lpstr>
      <vt:lpstr>Title and Content</vt:lpstr>
      <vt:lpstr>Title Only</vt:lpstr>
      <vt:lpstr>Machine-Level Programming II: Control  Introduction to Computer Systems </vt:lpstr>
      <vt:lpstr>Today</vt:lpstr>
      <vt:lpstr>Processor State (x86-64, Partial)</vt:lpstr>
      <vt:lpstr>Condition Codes (Implicit Setting)</vt:lpstr>
      <vt:lpstr>Condition Codes (Explicit Setting: Compare)</vt:lpstr>
      <vt:lpstr>Condition Codes (Explicit Setting: Test)</vt:lpstr>
      <vt:lpstr>Reading Condition Codes</vt:lpstr>
      <vt:lpstr>x86-64 Integer Registers</vt:lpstr>
      <vt:lpstr>Reading Condition Codes (Cont.)</vt:lpstr>
      <vt:lpstr>Today</vt:lpstr>
      <vt:lpstr>Jumping</vt:lpstr>
      <vt:lpstr>Conditional Branch Example (Old Style)</vt:lpstr>
      <vt:lpstr>Expressing with Goto Code</vt:lpstr>
      <vt:lpstr>General Conditional Expression Translation (Using Branches)</vt:lpstr>
      <vt:lpstr>Using Conditional Moves</vt:lpstr>
      <vt:lpstr>Conditional Move Example</vt:lpstr>
      <vt:lpstr>Bad Cases for Conditional Move</vt:lpstr>
      <vt:lpstr>Today</vt:lpstr>
      <vt:lpstr>“Do-While” Loop Example</vt:lpstr>
      <vt:lpstr>“Do-While” Loop Compilation</vt:lpstr>
      <vt:lpstr>General “Do-While” Translation</vt:lpstr>
      <vt:lpstr>General “While” Translation #1</vt:lpstr>
      <vt:lpstr>While Loop Example #1</vt:lpstr>
      <vt:lpstr>General “While” Translation #2</vt:lpstr>
      <vt:lpstr>While Loop Example #2</vt:lpstr>
      <vt:lpstr>“For” Loop Form</vt:lpstr>
      <vt:lpstr>“For” Loop  While Loop</vt:lpstr>
      <vt:lpstr>For-While Conversion</vt:lpstr>
      <vt:lpstr>“For” Loop Do-While Conversion</vt:lpstr>
      <vt:lpstr>Today</vt:lpstr>
      <vt:lpstr>Switch Statement Example</vt:lpstr>
      <vt:lpstr>Jump Table Structure</vt:lpstr>
      <vt:lpstr>Switch Statement Example</vt:lpstr>
      <vt:lpstr>Switch Statement Example</vt:lpstr>
      <vt:lpstr>Assembly Setup Explanation</vt:lpstr>
      <vt:lpstr>Jump Table</vt:lpstr>
      <vt:lpstr>Code Blocks (x == 1)</vt:lpstr>
      <vt:lpstr>Handling Fall-Through</vt:lpstr>
      <vt:lpstr>Code Blocks (x == 2, x == 3)</vt:lpstr>
      <vt:lpstr>Code Blocks (x == 5, x == 6, default)</vt:lpstr>
      <vt:lpstr>Summarizing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jianrong wang</cp:lastModifiedBy>
  <cp:revision>1054</cp:revision>
  <cp:lastPrinted>2013-09-12T14:46:51Z</cp:lastPrinted>
  <dcterms:created xsi:type="dcterms:W3CDTF">2012-09-13T15:33:55Z</dcterms:created>
  <dcterms:modified xsi:type="dcterms:W3CDTF">2017-03-05T09:39:41Z</dcterms:modified>
</cp:coreProperties>
</file>