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59"/>
  </p:notesMasterIdLst>
  <p:sldIdLst>
    <p:sldId id="335" r:id="rId5"/>
    <p:sldId id="370" r:id="rId6"/>
    <p:sldId id="397" r:id="rId7"/>
    <p:sldId id="289" r:id="rId8"/>
    <p:sldId id="290" r:id="rId9"/>
    <p:sldId id="256" r:id="rId10"/>
    <p:sldId id="260" r:id="rId11"/>
    <p:sldId id="371" r:id="rId12"/>
    <p:sldId id="292" r:id="rId13"/>
    <p:sldId id="372" r:id="rId14"/>
    <p:sldId id="373" r:id="rId15"/>
    <p:sldId id="374" r:id="rId16"/>
    <p:sldId id="375" r:id="rId17"/>
    <p:sldId id="387" r:id="rId18"/>
    <p:sldId id="376" r:id="rId19"/>
    <p:sldId id="377" r:id="rId20"/>
    <p:sldId id="388" r:id="rId21"/>
    <p:sldId id="295" r:id="rId22"/>
    <p:sldId id="296" r:id="rId23"/>
    <p:sldId id="297" r:id="rId24"/>
    <p:sldId id="298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9" r:id="rId36"/>
    <p:sldId id="310" r:id="rId37"/>
    <p:sldId id="378" r:id="rId38"/>
    <p:sldId id="379" r:id="rId39"/>
    <p:sldId id="385" r:id="rId40"/>
    <p:sldId id="381" r:id="rId41"/>
    <p:sldId id="382" r:id="rId42"/>
    <p:sldId id="325" r:id="rId43"/>
    <p:sldId id="326" r:id="rId44"/>
    <p:sldId id="327" r:id="rId45"/>
    <p:sldId id="383" r:id="rId46"/>
    <p:sldId id="384" r:id="rId47"/>
    <p:sldId id="386" r:id="rId48"/>
    <p:sldId id="389" r:id="rId49"/>
    <p:sldId id="328" r:id="rId50"/>
    <p:sldId id="390" r:id="rId51"/>
    <p:sldId id="391" r:id="rId52"/>
    <p:sldId id="393" r:id="rId53"/>
    <p:sldId id="394" r:id="rId54"/>
    <p:sldId id="395" r:id="rId55"/>
    <p:sldId id="396" r:id="rId56"/>
    <p:sldId id="366" r:id="rId57"/>
    <p:sldId id="334" r:id="rId5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5" autoAdjust="0"/>
    <p:restoredTop sz="97805" autoAdjust="0"/>
  </p:normalViewPr>
  <p:slideViewPr>
    <p:cSldViewPr>
      <p:cViewPr varScale="1">
        <p:scale>
          <a:sx n="90" d="100"/>
          <a:sy n="90" d="100"/>
        </p:scale>
        <p:origin x="9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Calibri" charset="0"/>
              </a:rPr>
              <a:t>Second level</a:t>
            </a:r>
          </a:p>
          <a:p>
            <a:pPr lvl="2"/>
            <a:r>
              <a:rPr lang="en-US" dirty="0" smtClean="0">
                <a:sym typeface="Calibri" charset="0"/>
              </a:rPr>
              <a:t>Third level</a:t>
            </a:r>
          </a:p>
          <a:p>
            <a:pPr lvl="3"/>
            <a:r>
              <a:rPr lang="en-US" dirty="0" smtClean="0">
                <a:sym typeface="Calibri" charset="0"/>
              </a:rPr>
              <a:t>Fourth level</a:t>
            </a:r>
          </a:p>
          <a:p>
            <a:pPr lvl="4"/>
            <a:r>
              <a:rPr lang="en-US" dirty="0" smtClean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2518318" cy="75661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  <a:p>
            <a:pPr algn="l">
              <a:spcBef>
                <a:spcPts val="475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王建荣 </a:t>
            </a:r>
            <a:r>
              <a:rPr lang="en-US" altLang="zh-CN" sz="2000" dirty="0" smtClean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wjr@tju.edu.cn</a:t>
            </a:r>
            <a:endParaRPr lang="en-US" sz="2000" dirty="0">
              <a:solidFill>
                <a:schemeClr val="tx1"/>
              </a:solidFill>
              <a:latin typeface="Calibri"/>
              <a:ea typeface="Calibri" charset="0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1752600"/>
            <a:ext cx="8356600" cy="2590800"/>
          </a:xfrm>
          <a:ln/>
        </p:spPr>
        <p:txBody>
          <a:bodyPr/>
          <a:lstStyle/>
          <a:p>
            <a:pPr marL="119063" indent="-119063"/>
            <a:r>
              <a:rPr lang="en-US" b="1" dirty="0" smtClean="0"/>
              <a:t>Machine-Level Programming III:</a:t>
            </a:r>
            <a:br>
              <a:rPr lang="en-US" b="1" dirty="0" smtClean="0"/>
            </a:br>
            <a:r>
              <a:rPr lang="en-US" b="1" dirty="0" smtClean="0"/>
              <a:t>Procedures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dirty="0" smtClean="0"/>
              <a:t>Introduction </a:t>
            </a:r>
            <a:r>
              <a:rPr lang="en-US" sz="2000" dirty="0" smtClean="0"/>
              <a:t>to Computer Systems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#1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#2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#3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Example #4</a:t>
            </a:r>
            <a:endParaRPr lang="en-US" dirty="0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&gt;</a:t>
            </a:r>
            <a:endParaRPr lang="sk-SK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 smtClean="0"/>
              <a:t>•</a:t>
            </a:r>
          </a:p>
          <a:p>
            <a:r>
              <a:rPr lang="en-US" sz="2400" dirty="0" smtClean="0"/>
              <a:t>•</a:t>
            </a:r>
            <a:endParaRPr lang="en-US" sz="2400" dirty="0"/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/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Illustrations of Recursion &amp; Pointers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</a:t>
            </a:r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6 arguments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Return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 smtClean="0"/>
              <a:t>Only allocate stack space when needed</a:t>
            </a:r>
            <a:endParaRPr lang="en-US" dirty="0"/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 smtClean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  <a:endParaRPr lang="en-US" sz="1800" i="1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 smtClean="0"/>
                <a:t>• •</a:t>
              </a:r>
              <a:r>
                <a:rPr lang="en-US" sz="2400" dirty="0"/>
                <a:t> </a:t>
              </a:r>
              <a:r>
                <a:rPr lang="en-US" sz="2400" dirty="0" smtClean="0"/>
                <a:t>•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%rdi,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b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</a:p>
          <a:p>
            <a:pPr algn="l"/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%</a:t>
            </a:r>
            <a:r>
              <a:rPr lang="sk-SK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sk-SK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</a:t>
            </a:r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</a:t>
            </a:r>
            <a:r>
              <a:rPr lang="en-US" sz="1800" b="1" dirty="0" smtClean="0"/>
              <a:t>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 smtClean="0"/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Call Chain Example</a:t>
            </a: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7402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Mechanisms in Procedures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 smtClean="0"/>
              <a:t>Passing control</a:t>
            </a:r>
          </a:p>
          <a:p>
            <a:pPr lvl="1"/>
            <a:r>
              <a:rPr lang="en-US" dirty="0" smtClean="0"/>
              <a:t>To beginning of procedure code</a:t>
            </a:r>
          </a:p>
          <a:p>
            <a:pPr lvl="1"/>
            <a:r>
              <a:rPr lang="en-US" dirty="0" smtClean="0"/>
              <a:t>Back to return point</a:t>
            </a:r>
          </a:p>
          <a:p>
            <a:r>
              <a:rPr lang="en-US" dirty="0" smtClean="0"/>
              <a:t>Passing data</a:t>
            </a:r>
          </a:p>
          <a:p>
            <a:pPr lvl="1"/>
            <a:r>
              <a:rPr lang="en-US" dirty="0" smtClean="0"/>
              <a:t>Procedure arguments</a:t>
            </a:r>
          </a:p>
          <a:p>
            <a:pPr lvl="1"/>
            <a:r>
              <a:rPr lang="en-US" dirty="0" smtClean="0"/>
              <a:t>Return value</a:t>
            </a:r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Allocate during procedure execution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upon return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echanisms all implemented with machine instructions</a:t>
            </a:r>
          </a:p>
          <a:p>
            <a:r>
              <a:rPr lang="en-US" dirty="0" smtClean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 smtClean="0"/>
              <a:t>Contents</a:t>
            </a:r>
          </a:p>
          <a:p>
            <a:pPr marL="552450" lvl="1"/>
            <a:r>
              <a:rPr lang="en-US" dirty="0" smtClean="0"/>
              <a:t>Return information</a:t>
            </a:r>
          </a:p>
          <a:p>
            <a:pPr marL="552450" lvl="1"/>
            <a:r>
              <a:rPr lang="en-US" dirty="0" smtClean="0"/>
              <a:t>Local storage (if needed)</a:t>
            </a:r>
            <a:endParaRPr lang="en-US" dirty="0"/>
          </a:p>
          <a:p>
            <a:pPr marL="552450" lvl="1"/>
            <a:r>
              <a:rPr lang="en-US" dirty="0"/>
              <a:t>Temporary </a:t>
            </a:r>
            <a:r>
              <a:rPr lang="en-US" dirty="0" smtClean="0"/>
              <a:t>space (if needed)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Management</a:t>
            </a:r>
            <a:endParaRPr lang="en-US" dirty="0"/>
          </a:p>
          <a:p>
            <a:pPr marL="552450" lvl="1"/>
            <a:r>
              <a:rPr lang="en-US" dirty="0"/>
              <a:t>Space allocated when enter </a:t>
            </a:r>
            <a:r>
              <a:rPr lang="en-US" dirty="0" smtClean="0"/>
              <a:t>procedure</a:t>
            </a:r>
            <a:endParaRPr lang="en-US" dirty="0"/>
          </a:p>
          <a:p>
            <a:pPr marL="838200" lvl="2"/>
            <a:r>
              <a:rPr lang="en-US" dirty="0"/>
              <a:t>“Set-up”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push by </a:t>
            </a:r>
            <a:r>
              <a:rPr lang="en-US" b="1" dirty="0" smtClean="0">
                <a:latin typeface="Courier New"/>
                <a:cs typeface="Courier New"/>
              </a:rPr>
              <a:t>call</a:t>
            </a:r>
            <a:r>
              <a:rPr lang="en-US" dirty="0" smtClean="0"/>
              <a:t> instruction</a:t>
            </a:r>
            <a:endParaRPr lang="en-US" dirty="0"/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</a:t>
            </a:r>
            <a:r>
              <a:rPr lang="en-US" dirty="0" smtClean="0"/>
              <a:t>code</a:t>
            </a:r>
          </a:p>
          <a:p>
            <a:pPr marL="838200" lvl="2"/>
            <a:r>
              <a:rPr lang="en-US" dirty="0" smtClean="0"/>
              <a:t>Includes pop by </a:t>
            </a:r>
            <a:r>
              <a:rPr lang="en-US" b="1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50186" name="AutoShape 10"/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 smtClean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 smtClean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1254" name="AutoShape 54"/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2279" name="AutoShape 55"/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"/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26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326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304" name="AutoShape 56"/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Rectangle 6"/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4" name="AutoShape 56"/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38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AutoShape 56"/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2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6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AutoShape 56"/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/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4" name="Rectangle 18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59" name="Rectangle 19"/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Rectangle 4"/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x86-64/</a:t>
            </a:r>
            <a:r>
              <a:rPr lang="en-US" dirty="0"/>
              <a:t>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</a:t>
            </a:r>
            <a:r>
              <a:rPr lang="en-US" dirty="0" smtClean="0"/>
              <a:t>pointer (optional)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p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22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38014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713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rgbClr val="FF0000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&amp;v1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  <a:endParaRPr lang="en-US" sz="1800" b="1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Example: Calling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 smtClean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 smtClean="0"/>
              <a:t> </a:t>
            </a:r>
            <a:r>
              <a:rPr lang="en-US" dirty="0"/>
              <a:t>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</a:t>
            </a:r>
            <a:r>
              <a:rPr lang="en-US" dirty="0" smtClean="0">
                <a:ea typeface="Zapf Dingbats" charset="0"/>
                <a:cs typeface="Zapf Dingbats" charset="0"/>
              </a:rPr>
              <a:t>could be </a:t>
            </a:r>
            <a:r>
              <a:rPr lang="en-US" dirty="0">
                <a:ea typeface="Zapf Dingbats" charset="0"/>
                <a:cs typeface="Zapf Dingbats" charset="0"/>
              </a:rPr>
              <a:t>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</a:t>
            </a:r>
            <a:r>
              <a:rPr lang="en-US" dirty="0" smtClean="0"/>
              <a:t>86-64 </a:t>
            </a:r>
            <a:r>
              <a:rPr lang="en-US" dirty="0"/>
              <a:t>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001" name="AutoShape 17"/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</a:t>
            </a:r>
            <a:r>
              <a:rPr lang="en-US" dirty="0" smtClean="0"/>
              <a:t> register </a:t>
            </a:r>
            <a:r>
              <a:rPr lang="en-US" dirty="0"/>
              <a:t>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</a:t>
            </a:r>
            <a:r>
              <a:rPr lang="en-US" dirty="0" smtClean="0"/>
              <a:t>using</a:t>
            </a:r>
          </a:p>
          <a:p>
            <a:pPr marL="838200" lvl="2"/>
            <a:r>
              <a:rPr lang="en-US" dirty="0" err="1" smtClean="0"/>
              <a:t>Callee</a:t>
            </a:r>
            <a:r>
              <a:rPr lang="en-US" dirty="0" smtClean="0"/>
              <a:t> restores them before returning to caller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#1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Return value</a:t>
            </a:r>
          </a:p>
          <a:p>
            <a:pPr marL="552450" lvl="1"/>
            <a:r>
              <a:rPr lang="en-US" dirty="0" smtClean="0"/>
              <a:t>Also caller-saved</a:t>
            </a:r>
          </a:p>
          <a:p>
            <a:pPr marL="552450" lvl="1"/>
            <a:r>
              <a:rPr lang="en-US" dirty="0" smtClean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...,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Arguments</a:t>
            </a:r>
            <a:endParaRPr lang="en-US" dirty="0"/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</a:t>
            </a:r>
            <a:r>
              <a:rPr lang="en-US" dirty="0" smtClean="0"/>
              <a:t>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r10</a:t>
            </a:r>
            <a:r>
              <a:rPr lang="en-US" b="0" dirty="0" smtClean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Caller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 smtClean="0"/>
              <a:t>x86-64 Linux </a:t>
            </a:r>
            <a:r>
              <a:rPr lang="en-US" dirty="0"/>
              <a:t>Register </a:t>
            </a:r>
            <a:r>
              <a:rPr lang="en-US" dirty="0" smtClean="0"/>
              <a:t>Usage #2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 smtClean="0"/>
              <a:t>,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-saved</a:t>
            </a:r>
          </a:p>
          <a:p>
            <a:pPr marL="552450" lvl="1"/>
            <a:r>
              <a:rPr lang="en-US" dirty="0" err="1" smtClean="0"/>
              <a:t>Callee</a:t>
            </a:r>
            <a:r>
              <a:rPr lang="en-US" dirty="0" smtClean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 smtClean="0"/>
              <a:t>May be used as frame pointer</a:t>
            </a:r>
          </a:p>
          <a:p>
            <a:pPr marL="552450" lvl="1"/>
            <a:r>
              <a:rPr lang="en-US" dirty="0" smtClean="0"/>
              <a:t>Can mix &amp; match</a:t>
            </a:r>
            <a:endParaRPr lang="en-US" dirty="0"/>
          </a:p>
          <a:p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</a:t>
            </a:r>
            <a:r>
              <a:rPr lang="en-US" dirty="0" smtClean="0"/>
              <a:t>pecial form of </a:t>
            </a:r>
            <a:r>
              <a:rPr lang="en-US" dirty="0" err="1" smtClean="0"/>
              <a:t>callee</a:t>
            </a:r>
            <a:r>
              <a:rPr lang="en-US" dirty="0" smtClean="0"/>
              <a:t> save</a:t>
            </a:r>
          </a:p>
          <a:p>
            <a:pPr marL="552450" lvl="1"/>
            <a:r>
              <a:rPr lang="en-US" dirty="0" smtClean="0"/>
              <a:t>Restored to original value upon exit from procedure</a:t>
            </a:r>
            <a:endParaRPr lang="en-US" dirty="0"/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 smtClean="0"/>
              <a:t>Callee</a:t>
            </a:r>
            <a:r>
              <a:rPr lang="en-US" dirty="0" smtClean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$16, 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  <a:endParaRPr lang="en-US" sz="20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Illustration of Recursion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Terminal Case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Register Save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 smtClean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 Setup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&gt;&gt; 1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Rec. argument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Push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Fetch operand at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dirty="0"/>
          </a:p>
          <a:p>
            <a:pPr marL="552450" lvl="1"/>
            <a:r>
              <a:rPr lang="en-US" dirty="0"/>
              <a:t>Decrement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8</a:t>
            </a:r>
            <a:endParaRPr lang="en-US" dirty="0"/>
          </a:p>
          <a:p>
            <a:pPr marL="552450" lvl="1"/>
            <a:r>
              <a:rPr lang="en-US" dirty="0"/>
              <a:t>Write operand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43020" name="Rectangle 12"/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022" name="Rectangle 14"/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3023" name="AutoShape 15"/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5" name="Rectangle 17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7" name="Rectangle 19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29" name="Rectangle 21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31" name="Rectangle 23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3032" name="AutoShape 24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3033" name="Group 25"/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43034" name="Rectangle 26"/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 smtClean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3035" name="Rectangle 27"/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3036" name="AutoShape 28"/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4" name="Rectangle 10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Result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 smtClean="0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 smtClean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3" name="Rectangle 9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== 0)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0;</a:t>
            </a: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&amp; 1) 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</a:t>
            </a:r>
            <a:r>
              <a:rPr lang="en-US" dirty="0" smtClean="0"/>
              <a:t>Function Completion</a:t>
            </a:r>
            <a:endParaRPr lang="en-US" dirty="0"/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je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/>
                <a:gridCol w="2015067"/>
                <a:gridCol w="201506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Type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 smtClean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 smtClean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Observations About Recursion</a:t>
            </a:r>
            <a:endParaRPr lang="en-US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 smtClean="0"/>
              <a:t>Handled Without Special Consideration</a:t>
            </a:r>
          </a:p>
          <a:p>
            <a:pPr lvl="1"/>
            <a:r>
              <a:rPr lang="en-US" dirty="0" smtClean="0"/>
              <a:t>Stack frames mean that each function call has private storage</a:t>
            </a:r>
          </a:p>
          <a:p>
            <a:pPr lvl="2"/>
            <a:r>
              <a:rPr lang="en-US" dirty="0" smtClean="0"/>
              <a:t>Saved registers &amp; local variables</a:t>
            </a:r>
          </a:p>
          <a:p>
            <a:pPr lvl="2"/>
            <a:r>
              <a:rPr lang="en-US" dirty="0" smtClean="0"/>
              <a:t>Saved return pointer</a:t>
            </a:r>
          </a:p>
          <a:p>
            <a:pPr lvl="1"/>
            <a:r>
              <a:rPr lang="en-US" dirty="0" smtClean="0"/>
              <a:t>Register saving conventions prevent one function call from corrupting another’s data</a:t>
            </a:r>
          </a:p>
          <a:p>
            <a:pPr lvl="2"/>
            <a:r>
              <a:rPr lang="en-US" dirty="0" smtClean="0"/>
              <a:t>Unless the C code explicitly does so (e.g., buffer overflow in Lecture 9)</a:t>
            </a:r>
          </a:p>
          <a:p>
            <a:pPr lvl="1"/>
            <a:r>
              <a:rPr lang="en-US" dirty="0" smtClean="0"/>
              <a:t>Stack discipline follows call / return pattern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pPr lvl="2"/>
            <a:r>
              <a:rPr lang="en-US" dirty="0" smtClean="0"/>
              <a:t>Last-In, First-Out</a:t>
            </a:r>
          </a:p>
          <a:p>
            <a:r>
              <a:rPr lang="en-US" dirty="0" smtClean="0"/>
              <a:t>Also works for mutual recursion</a:t>
            </a:r>
          </a:p>
          <a:p>
            <a:pPr lvl="1"/>
            <a:r>
              <a:rPr lang="en-US" dirty="0" smtClean="0"/>
              <a:t>P calls Q; Q calls 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1397000"/>
            <a:ext cx="5867400" cy="5232400"/>
          </a:xfrm>
        </p:spPr>
        <p:txBody>
          <a:bodyPr/>
          <a:lstStyle/>
          <a:p>
            <a:r>
              <a:rPr lang="en-US" dirty="0" smtClean="0"/>
              <a:t>Important Points</a:t>
            </a:r>
          </a:p>
          <a:p>
            <a:pPr lvl="1"/>
            <a:r>
              <a:rPr lang="en-US" dirty="0" smtClean="0"/>
              <a:t>Stack is the right data structure for procedure call / return</a:t>
            </a:r>
          </a:p>
          <a:p>
            <a:pPr lvl="2"/>
            <a:r>
              <a:rPr lang="en-US" dirty="0" smtClean="0"/>
              <a:t>If P calls Q, then Q returns before P</a:t>
            </a:r>
          </a:p>
          <a:p>
            <a:r>
              <a:rPr lang="en-US" dirty="0" smtClean="0"/>
              <a:t>Recursion (&amp; mutual recursion) handled by normal calling conventions</a:t>
            </a:r>
          </a:p>
          <a:p>
            <a:pPr lvl="1"/>
            <a:r>
              <a:rPr lang="en-US" dirty="0" smtClean="0"/>
              <a:t>Can safely store values in local stack frame and in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</a:p>
          <a:p>
            <a:pPr lvl="1"/>
            <a:r>
              <a:rPr lang="en-US" dirty="0" smtClean="0"/>
              <a:t>Put function arguments at top of stack</a:t>
            </a:r>
          </a:p>
          <a:p>
            <a:pPr lvl="1"/>
            <a:r>
              <a:rPr lang="en-US" dirty="0" smtClean="0"/>
              <a:t>Result return in </a:t>
            </a:r>
            <a:r>
              <a:rPr lang="en-US" dirty="0" smtClean="0">
                <a:latin typeface="Courier New Bold"/>
              </a:rPr>
              <a:t>%</a:t>
            </a:r>
            <a:r>
              <a:rPr lang="en-US" dirty="0" err="1" smtClean="0">
                <a:latin typeface="Courier New Bold"/>
              </a:rPr>
              <a:t>rax</a:t>
            </a:r>
            <a:endParaRPr lang="en-US" dirty="0" smtClean="0">
              <a:latin typeface="Courier New Bold"/>
            </a:endParaRPr>
          </a:p>
          <a:p>
            <a:r>
              <a:rPr lang="en-US" b="0" dirty="0" smtClean="0"/>
              <a:t>Pointers are addresses of values</a:t>
            </a:r>
          </a:p>
          <a:p>
            <a:pPr lvl="1"/>
            <a:r>
              <a:rPr lang="en-US" dirty="0" smtClean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dirty="0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%</a:t>
            </a:r>
            <a:r>
              <a:rPr lang="en-US" sz="1800" dirty="0" err="1" smtClean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53573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28345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0725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64673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 smtClean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 smtClean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+mn-lt"/>
              <a:cs typeface="Courier New Bold" charset="0"/>
              <a:sym typeface="Courier New Bold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0725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76580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1"/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797425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1" name="Rectangle 9"/>
          <p:cNvSpPr>
            <a:spLocks/>
          </p:cNvSpPr>
          <p:nvPr/>
        </p:nvSpPr>
        <p:spPr bwMode="auto">
          <a:xfrm>
            <a:off x="5630863" y="5635625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3" name="Rectangle 11"/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44044" name="AutoShape 12"/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5" name="Rectangle 13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x86-64 </a:t>
            </a:r>
            <a:r>
              <a:rPr lang="en-US" dirty="0"/>
              <a:t>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56" name="Rectangle 24"/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  <a:endParaRPr lang="en-US" sz="16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endParaRPr>
            </a:p>
          </p:txBody>
        </p:sp>
        <p:sp>
          <p:nvSpPr>
            <p:cNvPr id="44057" name="AutoShape 25"/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60" name="Freeform 28"/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 smtClean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Read value at address given by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 smtClean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 smtClean="0"/>
              <a:t>Increment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 smtClean="0"/>
              <a:t> by 8</a:t>
            </a:r>
          </a:p>
          <a:p>
            <a:pPr marL="552450" lvl="1"/>
            <a:r>
              <a:rPr lang="en-US" dirty="0" smtClean="0"/>
              <a:t>Store value at </a:t>
            </a:r>
            <a:r>
              <a:rPr lang="en-US" dirty="0" err="1" smtClean="0"/>
              <a:t>Dest</a:t>
            </a:r>
            <a:r>
              <a:rPr lang="en-US" dirty="0" smtClean="0"/>
              <a:t> (must be 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Procedures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 smtClean="0"/>
              <a:t>Passing control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 smtClean="0">
                <a:solidFill>
                  <a:srgbClr val="7F7F7F"/>
                </a:solidFill>
              </a:rPr>
              <a:t>Illustration of Recursion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Examples</a:t>
            </a:r>
            <a:endParaRPr lang="en-US" dirty="0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a, long b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 = a * b;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s;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x, long y, 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400550:  mov 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%rdi,%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400553:  imul   </a:t>
            </a:r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%rsi,%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	# a * b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ro-RO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400557:  retq			# Return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</a:t>
            </a:r>
            <a:r>
              <a:rPr lang="sk-SK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400550 </a:t>
            </a:r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 smtClean="0">
                <a:solidFill>
                  <a:srgbClr val="980002"/>
                </a:solidFill>
              </a:rPr>
              <a:t>Procedure </a:t>
            </a:r>
            <a:r>
              <a:rPr lang="en-US" dirty="0">
                <a:solidFill>
                  <a:srgbClr val="980002"/>
                </a:solidFill>
              </a:rPr>
              <a:t>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13509</TotalTime>
  <Pages>0</Pages>
  <Words>3908</Words>
  <Characters>0</Characters>
  <Application>Microsoft Office PowerPoint</Application>
  <PresentationFormat>全屏显示(4:3)</PresentationFormat>
  <Lines>0</Lines>
  <Paragraphs>1336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Wingdings</vt:lpstr>
      <vt:lpstr>Wingdings 2</vt:lpstr>
      <vt:lpstr>Title Slide</vt:lpstr>
      <vt:lpstr>Title and Content</vt:lpstr>
      <vt:lpstr>Title Only</vt:lpstr>
      <vt:lpstr>Title and Content: Build</vt:lpstr>
      <vt:lpstr>Machine-Level Programming III: Procedures  Introduction to Computer Systems </vt:lpstr>
      <vt:lpstr>Mechanisms in Procedures</vt:lpstr>
      <vt:lpstr>Today</vt:lpstr>
      <vt:lpstr>x86-64 Stack</vt:lpstr>
      <vt:lpstr>x86-64 Stack: Push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Call Chain Example</vt:lpstr>
      <vt:lpstr>Stack Frames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</vt:lpstr>
      <vt:lpstr>Example: Calling incr #2</vt:lpstr>
      <vt:lpstr>Example: Calling incr #3</vt:lpstr>
      <vt:lpstr>Example: Calling incr #4</vt:lpstr>
      <vt:lpstr>Example: Calling incr #5</vt:lpstr>
      <vt:lpstr>Register Saving Conventions</vt:lpstr>
      <vt:lpstr>Register Saving Conventions</vt:lpstr>
      <vt:lpstr>x86-64 Linux Register Usage #1</vt:lpstr>
      <vt:lpstr>x86-64 Linux Register Usage #2</vt:lpstr>
      <vt:lpstr>Callee-Saved Example #1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jianrong wang</cp:lastModifiedBy>
  <cp:revision>402</cp:revision>
  <dcterms:created xsi:type="dcterms:W3CDTF">2012-09-18T14:16:22Z</dcterms:created>
  <dcterms:modified xsi:type="dcterms:W3CDTF">2017-03-05T09:43:18Z</dcterms:modified>
</cp:coreProperties>
</file>