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42" r:id="rId2"/>
    <p:sldId id="827" r:id="rId3"/>
    <p:sldId id="833" r:id="rId4"/>
    <p:sldId id="877" r:id="rId5"/>
    <p:sldId id="835" r:id="rId6"/>
    <p:sldId id="878" r:id="rId7"/>
    <p:sldId id="839" r:id="rId8"/>
    <p:sldId id="841" r:id="rId9"/>
    <p:sldId id="840" r:id="rId10"/>
    <p:sldId id="842" r:id="rId11"/>
    <p:sldId id="930" r:id="rId12"/>
    <p:sldId id="883" r:id="rId13"/>
    <p:sldId id="931" r:id="rId14"/>
    <p:sldId id="847" r:id="rId15"/>
    <p:sldId id="887" r:id="rId16"/>
    <p:sldId id="849" r:id="rId17"/>
    <p:sldId id="851" r:id="rId18"/>
    <p:sldId id="893" r:id="rId19"/>
    <p:sldId id="894" r:id="rId20"/>
    <p:sldId id="925" r:id="rId21"/>
    <p:sldId id="856" r:id="rId22"/>
    <p:sldId id="929" r:id="rId23"/>
    <p:sldId id="857" r:id="rId24"/>
    <p:sldId id="908" r:id="rId25"/>
    <p:sldId id="909" r:id="rId26"/>
    <p:sldId id="911" r:id="rId27"/>
    <p:sldId id="912" r:id="rId28"/>
    <p:sldId id="914" r:id="rId29"/>
    <p:sldId id="915" r:id="rId30"/>
    <p:sldId id="918" r:id="rId31"/>
    <p:sldId id="919" r:id="rId32"/>
    <p:sldId id="926" r:id="rId33"/>
    <p:sldId id="920" r:id="rId34"/>
    <p:sldId id="921" r:id="rId35"/>
    <p:sldId id="922" r:id="rId36"/>
    <p:sldId id="923" r:id="rId37"/>
    <p:sldId id="924" r:id="rId38"/>
    <p:sldId id="927" r:id="rId39"/>
    <p:sldId id="928" r:id="rId40"/>
    <p:sldId id="932" r:id="rId41"/>
    <p:sldId id="933" r:id="rId42"/>
    <p:sldId id="934" r:id="rId43"/>
    <p:sldId id="935" r:id="rId44"/>
    <p:sldId id="936" r:id="rId45"/>
    <p:sldId id="937" r:id="rId46"/>
    <p:sldId id="938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1" autoAdjust="0"/>
    <p:restoredTop sz="98462" autoAdjust="0"/>
  </p:normalViewPr>
  <p:slideViewPr>
    <p:cSldViewPr snapToObjects="1">
      <p:cViewPr varScale="1">
        <p:scale>
          <a:sx n="90" d="100"/>
          <a:sy n="90" d="100"/>
        </p:scale>
        <p:origin x="13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1854C-CD98-4EFD-A870-B2B265F3BDC4}" type="slidenum">
              <a:rPr lang="en-US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680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7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66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84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14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7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07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20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20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2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8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4569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20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243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16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2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96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85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96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01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39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89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3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729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22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96" charset="0"/>
              </a:rPr>
              <a:t>Board:</a:t>
            </a:r>
            <a:r>
              <a:rPr lang="en-US" baseline="0" dirty="0" smtClean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685800" y="1784350"/>
            <a:ext cx="7772400" cy="2406650"/>
          </a:xfrm>
        </p:spPr>
        <p:txBody>
          <a:bodyPr/>
          <a:lstStyle/>
          <a:p>
            <a:pPr marL="0" indent="0"/>
            <a:r>
              <a:rPr lang="en-US" dirty="0" smtClean="0">
                <a:latin typeface="Calibri" pitchFamily="-96" charset="0"/>
              </a:rPr>
              <a:t>Machine-Level Programming IV:</a:t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>Data</a:t>
            </a:r>
            <a:br>
              <a:rPr lang="en-US" dirty="0" smtClean="0">
                <a:latin typeface="Calibri" pitchFamily="-96" charset="0"/>
              </a:rPr>
            </a:br>
            <a:r>
              <a:rPr lang="en-US" dirty="0" smtClean="0">
                <a:latin typeface="Calibri" pitchFamily="-96" charset="0"/>
              </a:rPr>
              <a:t/>
            </a:r>
            <a:br>
              <a:rPr lang="en-US" dirty="0" smtClean="0">
                <a:latin typeface="Calibri" pitchFamily="-96" charset="0"/>
              </a:rPr>
            </a:br>
            <a:r>
              <a:rPr lang="en-US" sz="2000" b="0" dirty="0" smtClean="0">
                <a:latin typeface="Calibri" pitchFamily="-96" charset="0"/>
              </a:rPr>
              <a:t>Introduction </a:t>
            </a:r>
            <a:r>
              <a:rPr lang="en-US" sz="2000" b="0" dirty="0" smtClean="0">
                <a:latin typeface="Calibri" pitchFamily="-96" charset="0"/>
              </a:rPr>
              <a:t>to Computer Systems</a:t>
            </a:r>
            <a:r>
              <a:rPr lang="en-US" b="0" dirty="0" smtClean="0">
                <a:latin typeface="Calibri" pitchFamily="-96" charset="0"/>
              </a:rPr>
              <a:t/>
            </a:r>
            <a:br>
              <a:rPr lang="en-US" b="0" dirty="0" smtClean="0">
                <a:latin typeface="Calibri" pitchFamily="-96" charset="0"/>
              </a:rPr>
            </a:br>
            <a:endParaRPr lang="en-US" sz="2000" b="0" dirty="0" smtClean="0">
              <a:latin typeface="Calibri" pitchFamily="-96" charset="0"/>
            </a:endParaRP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678738" cy="1752600"/>
          </a:xfrm>
        </p:spPr>
        <p:txBody>
          <a:bodyPr/>
          <a:lstStyle/>
          <a:p>
            <a:r>
              <a:rPr lang="en-US" b="1" dirty="0" smtClean="0">
                <a:latin typeface="Calibri" pitchFamily="-96" charset="0"/>
              </a:rPr>
              <a:t>Instructors:</a:t>
            </a:r>
            <a:r>
              <a:rPr lang="en-US" dirty="0" smtClean="0">
                <a:latin typeface="Calibri" pitchFamily="-96" charset="0"/>
              </a:rPr>
              <a:t> </a:t>
            </a:r>
          </a:p>
          <a:p>
            <a:r>
              <a:rPr lang="zh-CN" altLang="en-US" dirty="0" smtClean="0">
                <a:latin typeface="Calibri" pitchFamily="-96" charset="0"/>
              </a:rPr>
              <a:t>王建荣 </a:t>
            </a:r>
            <a:r>
              <a:rPr lang="en-US" altLang="zh-CN" dirty="0" smtClean="0">
                <a:latin typeface="Calibri" pitchFamily="-96" charset="0"/>
              </a:rPr>
              <a:t>wjr@tju.edu.cn</a:t>
            </a:r>
            <a:endParaRPr lang="en-US" dirty="0" smtClean="0">
              <a:latin typeface="Calibri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A+((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 smtClean="0">
                <a:latin typeface="Calibri" pitchFamily="-96" charset="0"/>
              </a:rPr>
              <a:t>Machine Code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%rdi,%rdi,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%rax,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4),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</a:t>
            </a:r>
            <a:r>
              <a:rPr lang="en-US" dirty="0" smtClean="0">
                <a:latin typeface="Calibri" pitchFamily="-96" charset="0"/>
              </a:rPr>
              <a:t>Element </a:t>
            </a:r>
            <a:r>
              <a:rPr lang="en-US" dirty="0">
                <a:latin typeface="Calibri" pitchFamily="-96" charset="0"/>
              </a:rPr>
              <a:t>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 Elements 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 pitchFamily="-96" charset="0"/>
              </a:rPr>
              <a:t>A[</a:t>
            </a:r>
            <a:r>
              <a:rPr lang="en-US" b="1" dirty="0" err="1" smtClean="0">
                <a:latin typeface="Courier New" pitchFamily="-96" charset="0"/>
              </a:rPr>
              <a:t>i</a:t>
            </a:r>
            <a:r>
              <a:rPr lang="en-US" b="1" dirty="0" smtClean="0">
                <a:latin typeface="Courier New" pitchFamily="-96" charset="0"/>
              </a:rPr>
              <a:t>][j]</a:t>
            </a:r>
            <a:r>
              <a:rPr lang="en-US" b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is element of type </a:t>
            </a:r>
            <a:r>
              <a:rPr lang="en-US" i="1" dirty="0" smtClean="0">
                <a:latin typeface="Calibri" pitchFamily="-96" charset="0"/>
              </a:rPr>
              <a:t>T, </a:t>
            </a:r>
            <a:r>
              <a:rPr lang="en-US" dirty="0" smtClean="0">
                <a:latin typeface="Calibri" pitchFamily="-96" charset="0"/>
              </a:rPr>
              <a:t>which requires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 bytes</a:t>
            </a:r>
            <a:endParaRPr lang="en-US" dirty="0" smtClean="0">
              <a:latin typeface="Courier New" pitchFamily="-96" charset="0"/>
            </a:endParaRPr>
          </a:p>
          <a:p>
            <a:pPr lvl="1"/>
            <a:r>
              <a:rPr lang="en-US" dirty="0" smtClean="0">
                <a:latin typeface="Calibri" pitchFamily="-96" charset="0"/>
              </a:rPr>
              <a:t>Address  </a:t>
            </a:r>
            <a:r>
              <a:rPr lang="en-US" b="1" dirty="0" smtClean="0">
                <a:latin typeface="Courier New" pitchFamily="-96" charset="0"/>
              </a:rPr>
              <a:t>A +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i="1" dirty="0" err="1" smtClean="0">
                <a:latin typeface="Calibri" pitchFamily="-96" charset="0"/>
              </a:rPr>
              <a:t>i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* (</a:t>
            </a:r>
            <a:r>
              <a:rPr lang="en-US" i="1" dirty="0" smtClean="0">
                <a:latin typeface="Calibri" pitchFamily="-96" charset="0"/>
              </a:rPr>
              <a:t>C </a:t>
            </a:r>
            <a:r>
              <a:rPr lang="en-US" dirty="0" smtClean="0">
                <a:latin typeface="Calibri" pitchFamily="-96" charset="0"/>
              </a:rPr>
              <a:t>* </a:t>
            </a:r>
            <a:r>
              <a:rPr lang="en-US" i="1" dirty="0" smtClean="0">
                <a:latin typeface="Calibri" pitchFamily="-96" charset="0"/>
              </a:rPr>
              <a:t>K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en-US" i="1" dirty="0" smtClean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+  </a:t>
            </a:r>
            <a:r>
              <a:rPr lang="en-US" i="1" dirty="0" smtClean="0">
                <a:latin typeface="Calibri" pitchFamily="-96" charset="0"/>
              </a:rPr>
              <a:t>j</a:t>
            </a:r>
            <a:r>
              <a:rPr lang="en-US" dirty="0" smtClean="0">
                <a:latin typeface="Calibri" pitchFamily="-96" charset="0"/>
              </a:rPr>
              <a:t> * </a:t>
            </a:r>
            <a:r>
              <a:rPr lang="en-US" i="1" dirty="0" smtClean="0">
                <a:latin typeface="Calibri" pitchFamily="-96" charset="0"/>
              </a:rPr>
              <a:t>K = </a:t>
            </a:r>
            <a:r>
              <a:rPr lang="pl-PL" i="1" dirty="0" smtClean="0">
                <a:latin typeface="Calibri" pitchFamily="-96" charset="0"/>
              </a:rPr>
              <a:t>A + </a:t>
            </a:r>
            <a:r>
              <a:rPr lang="pl-PL" dirty="0" smtClean="0">
                <a:latin typeface="Calibri" pitchFamily="-96" charset="0"/>
              </a:rPr>
              <a:t>(</a:t>
            </a:r>
            <a:r>
              <a:rPr lang="pl-PL" i="1" dirty="0" smtClean="0">
                <a:latin typeface="Calibri" pitchFamily="-96" charset="0"/>
              </a:rPr>
              <a:t>i * C +  j</a:t>
            </a:r>
            <a:r>
              <a:rPr lang="en-US" dirty="0" smtClean="0">
                <a:latin typeface="Calibri" pitchFamily="-96" charset="0"/>
              </a:rPr>
              <a:t>)</a:t>
            </a:r>
            <a:r>
              <a:rPr lang="pl-PL" i="1" dirty="0" smtClean="0">
                <a:latin typeface="Calibri" pitchFamily="-96" charset="0"/>
              </a:rPr>
              <a:t>* K</a:t>
            </a:r>
            <a:endParaRPr lang="en-US" i="1" dirty="0" smtClean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</a:t>
            </a:r>
            <a:r>
              <a:rPr lang="en-US" sz="1800" dirty="0" err="1" smtClean="0">
                <a:latin typeface="Courier New" pitchFamily="-96" charset="0"/>
              </a:rPr>
              <a:t>+(i</a:t>
            </a:r>
            <a:r>
              <a:rPr lang="en-US" sz="1800" dirty="0">
                <a:latin typeface="Courier New" pitchFamily="-96" charset="0"/>
              </a:rPr>
              <a:t>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+((</a:t>
            </a:r>
            <a:r>
              <a:rPr lang="en-US" sz="1800" dirty="0">
                <a:latin typeface="Courier New" pitchFamily="-96" charset="0"/>
              </a:rPr>
              <a:t>R-1)*C*</a:t>
            </a:r>
            <a:r>
              <a:rPr lang="en-US" sz="1800" dirty="0" smtClean="0">
                <a:latin typeface="Courier New" pitchFamily="-96" charset="0"/>
              </a:rPr>
              <a:t>4)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 smtClean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  <a:endParaRPr lang="en-US" dirty="0">
              <a:solidFill>
                <a:srgbClr val="990000"/>
              </a:solidFill>
              <a:latin typeface="Courier New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</a:t>
            </a:r>
            <a:r>
              <a:rPr lang="en-US" b="1" dirty="0" smtClean="0">
                <a:latin typeface="Courier New" pitchFamily="-96" charset="0"/>
              </a:rPr>
              <a:t>4*dig</a:t>
            </a:r>
          </a:p>
          <a:p>
            <a:pPr lvl="2"/>
            <a:r>
              <a:rPr lang="en-US" dirty="0" smtClean="0"/>
              <a:t>=  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b="1" dirty="0" smtClean="0">
                <a:latin typeface="Courier New" pitchFamily="-96" charset="0"/>
              </a:rPr>
              <a:t> + 4*(5*index + dig)</a:t>
            </a:r>
            <a:endParaRPr lang="en-US" b="1" dirty="0">
              <a:latin typeface="Courier New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419872" y="2115453"/>
            <a:ext cx="3733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)]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8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168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 smtClean="0">
                    <a:latin typeface="Courier New" pitchFamily="-96" charset="0"/>
                  </a:rPr>
                  <a:t>176</a:t>
                </a:r>
                <a:endParaRPr lang="en-US" sz="1800" dirty="0">
                  <a:latin typeface="Courier New" pitchFamily="-96" charset="0"/>
                </a:endParaRP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Computation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</a:t>
            </a:r>
            <a:r>
              <a:rPr lang="en-US" b="1" dirty="0" smtClean="0">
                <a:latin typeface="Courier New" pitchFamily="-96" charset="0"/>
              </a:rPr>
              <a:t>+8*</a:t>
            </a:r>
            <a:r>
              <a:rPr lang="en-US" b="1" dirty="0">
                <a:latin typeface="Courier New" pitchFamily="-96" charset="0"/>
              </a:rPr>
              <a:t>index]+4*</a:t>
            </a:r>
            <a:r>
              <a:rPr lang="en-US" b="1" dirty="0" smtClean="0">
                <a:latin typeface="Courier New" pitchFamily="-96" charset="0"/>
              </a:rPr>
              <a:t>digit]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$2,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#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[index] + 4*digit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# return *p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index,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 smtClean="0">
                <a:latin typeface="Calibri" pitchFamily="-96" charset="0"/>
              </a:rPr>
              <a:t>Accesses </a:t>
            </a:r>
            <a:r>
              <a:rPr lang="en-US" b="0" dirty="0">
                <a:latin typeface="Calibri" pitchFamily="-96" charset="0"/>
              </a:rPr>
              <a:t>looks </a:t>
            </a:r>
            <a:r>
              <a:rPr lang="en-US" b="0" dirty="0" smtClean="0">
                <a:latin typeface="Calibri" pitchFamily="-96" charset="0"/>
              </a:rPr>
              <a:t>similar in C, </a:t>
            </a:r>
            <a:r>
              <a:rPr lang="en-US" b="0" dirty="0">
                <a:latin typeface="Calibri" pitchFamily="-96" charset="0"/>
              </a:rPr>
              <a:t>but </a:t>
            </a:r>
            <a:r>
              <a:rPr lang="en-US" b="0" dirty="0" smtClean="0">
                <a:latin typeface="Calibri" pitchFamily="-96" charset="0"/>
              </a:rPr>
              <a:t>address computations very different: </a:t>
            </a:r>
            <a:endParaRPr lang="en-US" b="0" dirty="0">
              <a:latin typeface="Calibri" pitchFamily="-96" charset="0"/>
            </a:endParaRP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>
              <a:latin typeface="Courier New" pitchFamily="-96" charset="0"/>
            </a:endParaRP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</a:t>
            </a:r>
            <a:r>
              <a:rPr lang="en-US" sz="2000" dirty="0" smtClean="0">
                <a:latin typeface="Courier New" pitchFamily="-96" charset="0"/>
              </a:rPr>
              <a:t>+8*</a:t>
            </a:r>
            <a:r>
              <a:rPr lang="en-US" sz="2000" dirty="0">
                <a:latin typeface="Courier New" pitchFamily="-96" charset="0"/>
              </a:rPr>
              <a:t>index]+4*</a:t>
            </a:r>
            <a:r>
              <a:rPr lang="en-US" sz="2000" dirty="0" smtClean="0">
                <a:latin typeface="Courier New" pitchFamily="-96" charset="0"/>
              </a:rPr>
              <a:t>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Code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Know value of N at compile time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Traditional way to implement dynamic arrays</a:t>
            </a:r>
          </a:p>
          <a:p>
            <a:endParaRPr lang="en-US" dirty="0" smtClean="0">
              <a:latin typeface="Calibri" pitchFamily="-96" charset="0"/>
            </a:endParaRPr>
          </a:p>
          <a:p>
            <a:r>
              <a:rPr lang="en-US" dirty="0" smtClean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Now supported by </a:t>
            </a:r>
            <a:r>
              <a:rPr lang="en-US" dirty="0" err="1" smtClean="0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</a:t>
            </a:r>
            <a:r>
              <a:rPr lang="en-US" sz="1800" dirty="0" smtClean="0">
                <a:solidFill>
                  <a:srgbClr val="C00000"/>
                </a:solidFill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vec_ele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n, 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 smtClean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      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a[IDX(</a:t>
            </a:r>
            <a:r>
              <a:rPr lang="en-US" sz="1800" dirty="0" err="1" smtClean="0">
                <a:latin typeface="Courier New" pitchFamily="-96" charset="0"/>
              </a:rPr>
              <a:t>n,i,j</a:t>
            </a:r>
            <a:r>
              <a:rPr lang="en-US" sz="1800" dirty="0" smtClean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err="1" smtClean="0">
                <a:latin typeface="Courier New" pitchFamily="-96" charset="0"/>
              </a:rPr>
              <a:t>int</a:t>
            </a:r>
            <a:r>
              <a:rPr lang="pt-BR" sz="1800" dirty="0" smtClean="0">
                <a:latin typeface="Courier New" pitchFamily="-96" charset="0"/>
              </a:rPr>
              <a:t>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smtClean="0">
                <a:latin typeface="Courier New" pitchFamily="-96" charset="0"/>
              </a:rPr>
              <a:t>          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16 X 16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/* Get element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fix_ele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 smtClean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return a[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#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$6,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  #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(%rdi,%rdx,4),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+ 4*j]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n X n Matrix 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 smtClean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int </a:t>
            </a:r>
            <a:r>
              <a:rPr lang="pt-BR" sz="1800" dirty="0" err="1" smtClean="0">
                <a:latin typeface="Courier New" pitchFamily="-96" charset="0"/>
              </a:rPr>
              <a:t>var_ele</a:t>
            </a:r>
            <a:r>
              <a:rPr lang="pt-BR" sz="1800" dirty="0" smtClean="0">
                <a:latin typeface="Courier New" pitchFamily="-96" charset="0"/>
              </a:rPr>
              <a:t>(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n, </a:t>
            </a:r>
            <a:r>
              <a:rPr lang="pt-BR" sz="1800" dirty="0" smtClean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 smtClean="0">
                <a:latin typeface="Courier New" pitchFamily="-96" charset="0"/>
              </a:rPr>
              <a:t>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i, </a:t>
            </a:r>
            <a:r>
              <a:rPr lang="pt-BR" sz="1800" dirty="0" err="1" smtClean="0">
                <a:latin typeface="Courier New" pitchFamily="-96" charset="0"/>
              </a:rPr>
              <a:t>size_t</a:t>
            </a:r>
            <a:r>
              <a:rPr lang="pt-BR" sz="1800" dirty="0" smtClean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 smtClean="0">
                <a:latin typeface="Courier New" pitchFamily="-96" charset="0"/>
              </a:rPr>
              <a:t>}</a:t>
            </a:r>
            <a:endParaRPr lang="pt-BR" sz="1800" dirty="0">
              <a:latin typeface="Courier New" pitchFamily="-9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      # 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(%rsi,%rdi,4),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(%rax,%rcx,4),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+ 4*j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 smtClean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Representation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2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(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*</a:t>
            </a:r>
            <a:r>
              <a:rPr lang="en-US" sz="1800" dirty="0" err="1" smtClean="0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</a:t>
            </a:r>
            <a:r>
              <a:rPr lang="en-US" dirty="0" smtClean="0">
                <a:latin typeface="Calibri" pitchFamily="-96" charset="0"/>
              </a:rPr>
              <a:t>time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Compute as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r + 4*</a:t>
            </a:r>
            <a:r>
              <a:rPr lang="en-US" b="1" dirty="0" err="1" smtClean="0">
                <a:latin typeface="Courier New"/>
                <a:cs typeface="Courier New"/>
              </a:rPr>
              <a:t>idx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Courier New" pitchFamily="-96" charset="0"/>
              </a:rPr>
              <a:t>r+4*</a:t>
            </a:r>
            <a:r>
              <a:rPr lang="en-US" dirty="0" err="1" smtClean="0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</a:t>
            </a:r>
            <a:r>
              <a:rPr lang="cs-CZ" sz="1800" dirty="0" smtClean="0">
                <a:latin typeface="Courier New" pitchFamily="49" charset="0"/>
              </a:rPr>
              <a:t>L11:                         # </a:t>
            </a:r>
            <a:r>
              <a:rPr lang="cs-CZ" sz="1800" dirty="0" err="1" smtClean="0">
                <a:latin typeface="Courier New" pitchFamily="49" charset="0"/>
              </a:rPr>
              <a:t>loop</a:t>
            </a:r>
            <a:r>
              <a:rPr lang="cs-CZ" sz="1800" dirty="0" smtClean="0">
                <a:latin typeface="Courier New" pitchFamily="49" charset="0"/>
              </a:rPr>
              <a:t>:</a:t>
            </a:r>
            <a:endParaRPr lang="cs-CZ" sz="1800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16(%rdi),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#   i = M[r+16]	  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) #   M[r+4*i] = val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24(%rdi),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= M[r+24]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%rdi,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    #   Test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L11 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 smtClean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 = r-&gt;</a:t>
            </a:r>
            <a:r>
              <a:rPr lang="nn-NO" sz="1800" dirty="0" err="1" smtClean="0">
                <a:latin typeface="Courier New" pitchFamily="-96" charset="0"/>
              </a:rPr>
              <a:t>next</a:t>
            </a:r>
            <a:r>
              <a:rPr lang="nn-NO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}</a:t>
            </a:r>
            <a:endParaRPr lang="nn-NO" sz="1800" dirty="0">
              <a:latin typeface="Courier New" pitchFamily="-96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Following Linked List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45765"/>
              </p:ext>
            </p:extLst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smtClean="0">
                      <a:latin typeface="Courier New" pitchFamily="-96" charset="0"/>
                    </a:rPr>
                    <a:t>next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16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24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32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Structures &amp; Alignment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 smtClean="0"/>
              <a:t>Unaligned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Aligned </a:t>
            </a:r>
            <a:r>
              <a:rPr lang="en-US" dirty="0"/>
              <a:t>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Alignment Principles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</a:t>
            </a:r>
            <a:r>
              <a:rPr lang="en-US" dirty="0" smtClean="0"/>
              <a:t>x86-64</a:t>
            </a:r>
            <a:endParaRPr lang="en-US" dirty="0"/>
          </a:p>
          <a:p>
            <a:r>
              <a:rPr lang="en-US" dirty="0" smtClean="0"/>
              <a:t>Motivation </a:t>
            </a:r>
            <a:r>
              <a:rPr lang="en-US" dirty="0"/>
              <a:t>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</a:t>
            </a:r>
            <a:r>
              <a:rPr lang="en-US" dirty="0" smtClean="0"/>
              <a:t>trickier </a:t>
            </a:r>
            <a:r>
              <a:rPr lang="en-US" dirty="0"/>
              <a:t>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 smtClean="0">
                <a:latin typeface="Courier New"/>
                <a:cs typeface="Courier New"/>
              </a:rPr>
              <a:t>long,</a:t>
            </a:r>
            <a:r>
              <a:rPr lang="en-US" dirty="0" smtClean="0"/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char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dirty="0"/>
              <a:t>, …</a:t>
            </a:r>
          </a:p>
          <a:p>
            <a:pPr marL="552450" lvl="1"/>
            <a:r>
              <a:rPr lang="en-US" dirty="0" smtClean="0"/>
              <a:t>lowest </a:t>
            </a:r>
            <a:r>
              <a:rPr lang="en-US" dirty="0"/>
              <a:t>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 smtClean="0"/>
              <a:t>16 bytes: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 smtClean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 smtClean="0"/>
              <a:t>lowest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bits of address must be </a:t>
            </a:r>
            <a:r>
              <a:rPr lang="en-US" dirty="0" smtClean="0"/>
              <a:t>0000</a:t>
            </a:r>
            <a:r>
              <a:rPr lang="en-US" baseline="-6000" dirty="0" smtClean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Meeting Overall Alignment Requirement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For largest alignment requirement K</a:t>
            </a:r>
          </a:p>
          <a:p>
            <a:r>
              <a:rPr lang="en-US" dirty="0" smtClean="0"/>
              <a:t>Overall structure must be multiple of K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 smtClean="0"/>
              <a:t>Overall structure length multiple of K</a:t>
            </a:r>
          </a:p>
          <a:p>
            <a:r>
              <a:rPr lang="en-US" dirty="0" smtClean="0"/>
              <a:t>Satisfy </a:t>
            </a:r>
            <a:r>
              <a:rPr lang="en-US" dirty="0"/>
              <a:t>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639762"/>
                <a:gridCol w="320675"/>
                <a:gridCol w="320675"/>
                <a:gridCol w="320675"/>
                <a:gridCol w="320675"/>
                <a:gridCol w="320675"/>
                <a:gridCol w="320675"/>
                <a:gridCol w="639763"/>
                <a:gridCol w="320675"/>
                <a:gridCol w="22805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dirty="0" smtClean="0">
                <a:latin typeface="Calibri" pitchFamily="-96" charset="0"/>
              </a:rPr>
              <a:t>bytes in memory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</a:t>
            </a:r>
            <a:r>
              <a:rPr lang="en-US" dirty="0" smtClean="0"/>
              <a:t>12*</a:t>
            </a:r>
            <a:r>
              <a:rPr lang="en-US" dirty="0" err="1" smtClean="0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2)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a+8(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,4)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639763"/>
                <a:gridCol w="320675"/>
                <a:gridCol w="320675"/>
                <a:gridCol w="639762"/>
                <a:gridCol w="320675"/>
                <a:gridCol w="639763"/>
                <a:gridCol w="639762"/>
                <a:gridCol w="320675"/>
                <a:gridCol w="639763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/>
                <a:gridCol w="247650"/>
                <a:gridCol w="247650"/>
                <a:gridCol w="247650"/>
                <a:gridCol w="741362"/>
                <a:gridCol w="741363"/>
                <a:gridCol w="247650"/>
                <a:gridCol w="493712"/>
                <a:gridCol w="493713"/>
                <a:gridCol w="247650"/>
                <a:gridCol w="741362"/>
                <a:gridCol w="741363"/>
                <a:gridCol w="247650"/>
                <a:gridCol w="247650"/>
                <a:gridCol w="247650"/>
                <a:gridCol w="24765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</a:t>
            </a:r>
            <a:r>
              <a:rPr lang="en-US" dirty="0" smtClean="0"/>
              <a:t>(K=4)</a:t>
            </a:r>
            <a:endParaRPr lang="en-US" dirty="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S4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S5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</a:t>
            </a:r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 smtClean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x87 FP</a:t>
            </a:r>
          </a:p>
          <a:p>
            <a:pPr lvl="2"/>
            <a:r>
              <a:rPr lang="en-US" dirty="0" smtClean="0"/>
              <a:t>Legacy, very ugly</a:t>
            </a:r>
          </a:p>
          <a:p>
            <a:pPr lvl="1"/>
            <a:r>
              <a:rPr lang="en-US" dirty="0" smtClean="0"/>
              <a:t>SSE FP</a:t>
            </a:r>
          </a:p>
          <a:p>
            <a:pPr lvl="2"/>
            <a:r>
              <a:rPr lang="en-US" dirty="0" smtClean="0"/>
              <a:t>Supported by Shark machines</a:t>
            </a:r>
          </a:p>
          <a:p>
            <a:pPr lvl="2"/>
            <a:r>
              <a:rPr lang="en-US" dirty="0" smtClean="0"/>
              <a:t>Special case use of vector instructions</a:t>
            </a:r>
          </a:p>
          <a:p>
            <a:pPr lvl="1"/>
            <a:r>
              <a:rPr lang="en-US" dirty="0" smtClean="0"/>
              <a:t>AVX FP</a:t>
            </a:r>
          </a:p>
          <a:p>
            <a:pPr lvl="2"/>
            <a:r>
              <a:rPr lang="en-US" dirty="0" smtClean="0"/>
              <a:t>Newest version</a:t>
            </a:r>
          </a:p>
          <a:p>
            <a:pPr lvl="2"/>
            <a:r>
              <a:rPr lang="en-US" dirty="0" smtClean="0"/>
              <a:t>Similar to SSE</a:t>
            </a:r>
          </a:p>
          <a:p>
            <a:pPr lvl="2"/>
            <a:r>
              <a:rPr lang="en-US" dirty="0" smtClean="0"/>
              <a:t>Documented in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784350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492896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212976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3916288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5144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445224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165304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 smtClean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28600" y="685800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xmm0</a:t>
              </a:r>
              <a:endParaRPr lang="en-US" sz="2000" dirty="0">
                <a:latin typeface="Courier New" charset="0"/>
              </a:endParaRP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xmm1</a:t>
              </a:r>
              <a:endParaRPr lang="en-US" sz="2000" dirty="0">
                <a:latin typeface="Courier New" charset="0"/>
              </a:endParaRP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addss</a:t>
              </a:r>
              <a:r>
                <a:rPr lang="en-US" sz="2000" dirty="0">
                  <a:latin typeface="Courier New" charset="0"/>
                </a:rPr>
                <a:t> %</a:t>
              </a:r>
              <a:r>
                <a:rPr lang="en-US" sz="2000" dirty="0" smtClean="0">
                  <a:latin typeface="Courier New" charset="0"/>
                </a:rPr>
                <a:t>xmm0,</a:t>
              </a:r>
              <a:r>
                <a:rPr lang="en-US" sz="2000" dirty="0">
                  <a:latin typeface="Courier New" charset="0"/>
                </a:rPr>
                <a:t>%</a:t>
              </a:r>
              <a:r>
                <a:rPr lang="en-US" sz="2000" dirty="0" smtClean="0">
                  <a:latin typeface="Courier New" charset="0"/>
                </a:rPr>
                <a:t>xmm1</a:t>
              </a:r>
              <a:endParaRPr lang="en-US" sz="2000" dirty="0">
                <a:latin typeface="Courier New" charset="0"/>
              </a:endParaRP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228600" y="2780928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addps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" y="4924191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 smtClean="0">
                  <a:latin typeface="Courier New" charset="0"/>
                </a:rPr>
                <a:t>addsd</a:t>
              </a:r>
              <a:r>
                <a:rPr lang="en-US" sz="2000" dirty="0" smtClean="0">
                  <a:latin typeface="Courier New" charset="0"/>
                </a:rPr>
                <a:t> </a:t>
              </a:r>
              <a:r>
                <a:rPr lang="en-US" sz="2000" dirty="0">
                  <a:latin typeface="Courier New" charset="0"/>
                </a:rPr>
                <a:t>%xmm0,%xmm1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 smtClean="0"/>
              <a:t>Arguments passed in </a:t>
            </a:r>
            <a:r>
              <a:rPr lang="en-US" dirty="0" smtClean="0">
                <a:latin typeface="Courier New"/>
                <a:cs typeface="Courier New"/>
              </a:rPr>
              <a:t>%xmm0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smtClean="0">
                <a:latin typeface="Courier New"/>
                <a:cs typeface="Courier New"/>
              </a:rPr>
              <a:t>xmm1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 smtClean="0"/>
          </a:p>
          <a:p>
            <a:r>
              <a:rPr lang="en-US" dirty="0" smtClean="0"/>
              <a:t>All XMM registers caller-saved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</a:t>
            </a:r>
            <a:r>
              <a:rPr lang="en-US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{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addss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</a:t>
            </a:r>
            <a:r>
              <a:rPr lang="en-US" sz="1800" dirty="0" smtClean="0">
                <a:latin typeface="Courier New" pitchFamily="-96" charset="0"/>
              </a:rPr>
              <a:t>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addsd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  <a:endParaRPr lang="en-US" sz="1800" dirty="0">
              <a:latin typeface="Courier New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Memory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 smtClean="0"/>
              <a:t>Integer (and pointer) arguments passed in regular registers</a:t>
            </a:r>
          </a:p>
          <a:p>
            <a:r>
              <a:rPr lang="en-US" dirty="0" smtClean="0"/>
              <a:t>FP values passed in XMM registers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mov</a:t>
            </a:r>
            <a:r>
              <a:rPr lang="en-US" dirty="0" smtClean="0"/>
              <a:t> instructions to move between XMM registers, and between memory and XMM registers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3212976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</a:t>
            </a:r>
            <a:r>
              <a:rPr lang="ro-RO" sz="1800" dirty="0" smtClean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ro-RO" sz="1800" dirty="0" smtClean="0">
                <a:latin typeface="Courier New" pitchFamily="-96" charset="0"/>
              </a:rPr>
              <a:t>{</a:t>
            </a:r>
            <a:endParaRPr lang="ro-RO" sz="1800" dirty="0">
              <a:latin typeface="Courier New" pitchFamily="-96" charset="0"/>
            </a:endParaRP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5046261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  # p in 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movapd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%xmm0, %</a:t>
            </a:r>
            <a:r>
              <a:rPr lang="en-US" sz="1800" dirty="0" smtClean="0">
                <a:latin typeface="Courier New" pitchFamily="-96" charset="0"/>
              </a:rPr>
              <a:t>xmm1   # Copy v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</a:t>
            </a:r>
            <a:r>
              <a:rPr lang="en-US" sz="1800" dirty="0" smtClean="0">
                <a:latin typeface="Courier New" pitchFamily="-96" charset="0"/>
              </a:rPr>
              <a:t>xmm0  # x = *p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addsd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%xmm0, %</a:t>
            </a:r>
            <a:r>
              <a:rPr lang="en-US" sz="1800" dirty="0" smtClean="0">
                <a:latin typeface="Courier New" pitchFamily="-96" charset="0"/>
              </a:rPr>
              <a:t>xmm1   # t = x + v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movsd</a:t>
            </a:r>
            <a:r>
              <a:rPr lang="en-US" sz="1800" dirty="0" smtClean="0">
                <a:latin typeface="Courier New" pitchFamily="-96" charset="0"/>
              </a:rPr>
              <a:t>   </a:t>
            </a:r>
            <a:r>
              <a:rPr lang="en-US" sz="1800" dirty="0">
                <a:latin typeface="Courier New" pitchFamily="-96" charset="0"/>
              </a:rPr>
              <a:t>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)  # *p = 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Aspects of FP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 smtClean="0"/>
              <a:t>Lots</a:t>
            </a:r>
            <a:r>
              <a:rPr lang="en-US" dirty="0" smtClean="0"/>
              <a:t> of instructions</a:t>
            </a:r>
          </a:p>
          <a:p>
            <a:pPr lvl="1"/>
            <a:r>
              <a:rPr lang="en-US" dirty="0" smtClean="0"/>
              <a:t>Different operations, different formats, ...</a:t>
            </a:r>
          </a:p>
          <a:p>
            <a:r>
              <a:rPr lang="en-US" dirty="0" smtClean="0"/>
              <a:t>Floating-point comparisons</a:t>
            </a:r>
          </a:p>
          <a:p>
            <a:pPr lvl="1"/>
            <a:r>
              <a:rPr lang="en-US" dirty="0" smtClean="0"/>
              <a:t>Instructions </a:t>
            </a:r>
            <a:r>
              <a:rPr lang="en-US" b="1" dirty="0" err="1" smtClean="0">
                <a:latin typeface="Courier New"/>
                <a:cs typeface="Courier New"/>
              </a:rPr>
              <a:t>ucomiss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ucomisd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Set condition codes CF, ZF, and PF</a:t>
            </a:r>
          </a:p>
          <a:p>
            <a:r>
              <a:rPr lang="en-US" dirty="0" smtClean="0"/>
              <a:t>Using constant values</a:t>
            </a:r>
          </a:p>
          <a:p>
            <a:pPr lvl="1"/>
            <a:r>
              <a:rPr lang="en-US" dirty="0" smtClean="0"/>
              <a:t>Set XMM0 register to 0 with instruction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xorpd</a:t>
            </a:r>
            <a:r>
              <a:rPr lang="en-US" b="1" dirty="0" smtClean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 smtClean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688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</a:t>
            </a:r>
            <a:r>
              <a:rPr lang="en-US" sz="1800" dirty="0" smtClean="0">
                <a:latin typeface="Calibri" pitchFamily="-96" charset="0"/>
              </a:rPr>
              <a:t>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</a:t>
            </a:r>
            <a:r>
              <a:rPr lang="en-US" sz="1800" dirty="0" smtClean="0">
                <a:latin typeface="Calibri" pitchFamily="-96" charset="0"/>
              </a:rPr>
              <a:t>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 smtClean="0">
                <a:latin typeface="Calibri" pitchFamily="-96" charset="0"/>
              </a:rPr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 smtClean="0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121633"/>
              </p:ext>
            </p:extLst>
          </p:nvPr>
        </p:nvGraphicFramePr>
        <p:xfrm>
          <a:off x="691952" y="1421160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/>
                <a:gridCol w="726626"/>
                <a:gridCol w="726626"/>
                <a:gridCol w="726626"/>
                <a:gridCol w="726626"/>
                <a:gridCol w="726626"/>
                <a:gridCol w="72662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256003"/>
              </p:ext>
            </p:extLst>
          </p:nvPr>
        </p:nvGraphicFramePr>
        <p:xfrm>
          <a:off x="467544" y="1340768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/>
                <a:gridCol w="726626"/>
                <a:gridCol w="726626"/>
                <a:gridCol w="726626"/>
                <a:gridCol w="726626"/>
                <a:gridCol w="726626"/>
                <a:gridCol w="72662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A2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06215"/>
              </p:ext>
            </p:extLst>
          </p:nvPr>
        </p:nvGraphicFramePr>
        <p:xfrm>
          <a:off x="539552" y="1556792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(*A3)[3]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(*A4[3])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861791"/>
              </p:ext>
            </p:extLst>
          </p:nvPr>
        </p:nvGraphicFramePr>
        <p:xfrm>
          <a:off x="539552" y="1124744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  <a:gridCol w="726626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(*A3)[3]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(*A4[3])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A2/A4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64088" y="5610726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A3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841699"/>
              </p:ext>
            </p:extLst>
          </p:nvPr>
        </p:nvGraphicFramePr>
        <p:xfrm>
          <a:off x="464749" y="1197678"/>
          <a:ext cx="789622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97782"/>
              </p:ext>
            </p:extLst>
          </p:nvPr>
        </p:nvGraphicFramePr>
        <p:xfrm>
          <a:off x="4109161" y="3974969"/>
          <a:ext cx="4251816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/>
                <a:gridCol w="607402"/>
                <a:gridCol w="607402"/>
                <a:gridCol w="607402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95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03689"/>
              </p:ext>
            </p:extLst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alibri"/>
                          <a:cs typeface="Calibri"/>
                        </a:rPr>
                        <a:t>Declaration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>
                <a:latin typeface="Courier New"/>
                <a:cs typeface="Courier New"/>
              </a:rPr>
              <a:t>A2/A4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 smtClean="0">
                  <a:latin typeface="Courier New"/>
                  <a:cs typeface="Courier New"/>
                </a:rPr>
                <a:t>A5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Unallocated 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 smtClean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 smtClean="0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 smtClean="0">
                  <a:latin typeface="Courier New"/>
                  <a:cs typeface="Courier New"/>
                </a:rPr>
                <a:t>A1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 smtClean="0">
                    <a:latin typeface="Courier New"/>
                    <a:cs typeface="Courier New"/>
                  </a:rPr>
                  <a:t>A3</a:t>
                </a:r>
                <a:endParaRPr lang="en-US" sz="1600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45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Pointers &amp; Arrays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 smtClean="0"/>
              <a:t>Cmp</a:t>
            </a:r>
            <a:r>
              <a:rPr lang="en-US" dirty="0" smtClean="0"/>
              <a:t>: Compiles (Y/N)</a:t>
            </a:r>
          </a:p>
          <a:p>
            <a:r>
              <a:rPr lang="en-US" dirty="0" smtClean="0"/>
              <a:t>Bad: Possible bad pointer reference (Y/N)</a:t>
            </a:r>
          </a:p>
          <a:p>
            <a:r>
              <a:rPr lang="en-US" dirty="0" smtClean="0"/>
              <a:t>Size: Value returned by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671693"/>
              </p:ext>
            </p:extLst>
          </p:nvPr>
        </p:nvGraphicFramePr>
        <p:xfrm>
          <a:off x="464749" y="1197678"/>
          <a:ext cx="789622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  <a:gridCol w="607402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742715"/>
              </p:ext>
            </p:extLst>
          </p:nvPr>
        </p:nvGraphicFramePr>
        <p:xfrm>
          <a:off x="4109161" y="3974969"/>
          <a:ext cx="4251816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/>
                <a:gridCol w="607402"/>
                <a:gridCol w="607402"/>
                <a:gridCol w="607402"/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 smtClean="0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 smtClean="0">
                          <a:latin typeface="Courier New"/>
                          <a:cs typeface="Courier New"/>
                        </a:rPr>
                        <a:t>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A1[3][5]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*A2[3][5]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(*A3)[3][5]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*(A4[3][5])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 smtClean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 smtClean="0">
                          <a:latin typeface="Courier New"/>
                          <a:cs typeface="Courier New"/>
                        </a:rPr>
                        <a:t> (*A5[3])[5]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lang="en-US" b="1" i="0" dirty="0">
                        <a:solidFill>
                          <a:srgbClr val="99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66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 smtClean="0">
                <a:latin typeface="Calibri" pitchFamily="-96" charset="0"/>
              </a:rPr>
              <a:t>Declaration “</a:t>
            </a:r>
            <a:r>
              <a:rPr lang="en-US" sz="2000" smtClean="0">
                <a:latin typeface="Courier New" pitchFamily="-96" charset="0"/>
              </a:rPr>
              <a:t>zip_dig cmu</a:t>
            </a:r>
            <a:r>
              <a:rPr lang="en-US" sz="2000" smtClean="0">
                <a:latin typeface="Calibri" pitchFamily="-96" charset="0"/>
              </a:rPr>
              <a:t>” equivalent to “</a:t>
            </a:r>
            <a:r>
              <a:rPr lang="en-US" sz="2000" smtClean="0">
                <a:latin typeface="Courier New" pitchFamily="-96" charset="0"/>
              </a:rPr>
              <a:t>int cmu[5]</a:t>
            </a:r>
            <a:r>
              <a:rPr lang="en-US" sz="2000" smtClean="0">
                <a:latin typeface="Calibri" pitchFamily="-96" charset="0"/>
              </a:rPr>
              <a:t>”</a:t>
            </a:r>
          </a:p>
          <a:p>
            <a:r>
              <a:rPr lang="en-US" sz="2000" smtClean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smtClean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 smtClean="0">
                <a:latin typeface="Courier New" pitchFamily="-96" charset="0"/>
              </a:rPr>
              <a:t>typedef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[ZLEN];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ucb</a:t>
            </a:r>
            <a:r>
              <a:rPr lang="en-US" sz="1800" dirty="0" smtClean="0">
                <a:latin typeface="Courier New" pitchFamily="-96" charset="0"/>
              </a:rPr>
              <a:t>;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Register </a:t>
            </a: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r>
              <a:rPr lang="en-US" sz="2000" dirty="0" smtClean="0">
                <a:latin typeface="Calibri" pitchFamily="-96" charset="0"/>
              </a:rPr>
              <a:t> contains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Desired digit at </a:t>
            </a:r>
            <a:br>
              <a:rPr lang="en-US" sz="2000" dirty="0" smtClean="0">
                <a:latin typeface="Calibri" pitchFamily="-96" charset="0"/>
              </a:rPr>
            </a:br>
            <a:r>
              <a:rPr lang="en-US" sz="2000" dirty="0" smtClean="0">
                <a:latin typeface="Courier New" pitchFamily="-96" charset="0"/>
              </a:rPr>
              <a:t>%</a:t>
            </a:r>
            <a:r>
              <a:rPr lang="en-US" sz="2000" dirty="0" err="1" smtClean="0">
                <a:latin typeface="Courier New" pitchFamily="-96" charset="0"/>
              </a:rPr>
              <a:t>rdi</a:t>
            </a:r>
            <a:r>
              <a:rPr lang="en-US" sz="2000" dirty="0" smtClean="0">
                <a:latin typeface="Courier New" pitchFamily="-96" charset="0"/>
              </a:rPr>
              <a:t> + </a:t>
            </a:r>
            <a:r>
              <a:rPr lang="en-US" sz="2000" dirty="0">
                <a:latin typeface="Courier New" pitchFamily="-96" charset="0"/>
              </a:rPr>
              <a:t>4*%</a:t>
            </a:r>
            <a:r>
              <a:rPr lang="en-US" sz="2000" dirty="0" err="1" smtClean="0">
                <a:latin typeface="Courier New" pitchFamily="-96" charset="0"/>
              </a:rPr>
              <a:t>rsi</a:t>
            </a:r>
            <a:endParaRPr lang="en-US" sz="2000" dirty="0" smtClean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 smtClean="0">
                <a:latin typeface="Calibri" pitchFamily="-96" charset="0"/>
              </a:rPr>
              <a:t>Use memory reference </a:t>
            </a:r>
            <a:r>
              <a:rPr lang="en-US" sz="2000" dirty="0" smtClean="0">
                <a:latin typeface="Courier New" pitchFamily="-96" charset="0"/>
              </a:rPr>
              <a:t>(%rdi,%rsi,4)</a:t>
            </a:r>
            <a:endParaRPr lang="en-US" sz="2000" dirty="0" smtClean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digit)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rdi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</a:t>
            </a:r>
            <a:r>
              <a:rPr lang="en-US" sz="1800" dirty="0" smtClean="0">
                <a:latin typeface="Courier New" pitchFamily="-96" charset="0"/>
              </a:rPr>
              <a:t>%</a:t>
            </a:r>
            <a:r>
              <a:rPr lang="en-US" sz="1800" dirty="0" err="1" smtClean="0">
                <a:latin typeface="Courier New" pitchFamily="-96" charset="0"/>
              </a:rPr>
              <a:t>rsi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= </a:t>
            </a:r>
            <a:r>
              <a:rPr lang="en-US" sz="1800" dirty="0" smtClean="0">
                <a:latin typeface="Courier New" pitchFamily="-96" charset="0"/>
              </a:rPr>
              <a:t>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 smtClean="0">
                <a:latin typeface="Courier New" pitchFamily="-96" charset="0"/>
              </a:rPr>
              <a:t>movl</a:t>
            </a:r>
            <a:r>
              <a:rPr lang="cs-CZ" sz="1800" dirty="0" smtClean="0">
                <a:latin typeface="Courier New" pitchFamily="-96" charset="0"/>
              </a:rPr>
              <a:t> (</a:t>
            </a:r>
            <a:r>
              <a:rPr lang="cs-CZ" sz="1800" dirty="0">
                <a:latin typeface="Courier New" pitchFamily="-96" charset="0"/>
              </a:rPr>
              <a:t>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>
                <a:latin typeface="Courier New" pitchFamily="-96" charset="0"/>
              </a:rPr>
              <a:t># z[</a:t>
            </a:r>
            <a:r>
              <a:rPr lang="en-US" sz="1800" dirty="0" smtClean="0">
                <a:latin typeface="Courier New" pitchFamily="-96" charset="0"/>
              </a:rPr>
              <a:t>digit]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$0,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 = 0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L3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$1, (%rdi,%rax,</a:t>
            </a:r>
            <a:r>
              <a:rPr lang="cs-CZ" sz="18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4) #   z[i]++</a:t>
            </a:r>
            <a:endParaRPr lang="cs-CZ" sz="18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$1,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i++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:                        #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$4,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    #   i:4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L4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</a:t>
            </a:r>
            <a:r>
              <a:rPr lang="en-US" dirty="0" smtClean="0">
                <a:latin typeface="Calibri" pitchFamily="-96" charset="0"/>
              </a:rPr>
              <a:t>Example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void </a:t>
            </a:r>
            <a:r>
              <a:rPr lang="en-US" sz="1800" dirty="0" err="1" smtClean="0">
                <a:latin typeface="Courier New" pitchFamily="-96" charset="0"/>
              </a:rPr>
              <a:t>zincr</a:t>
            </a:r>
            <a:r>
              <a:rPr lang="en-US" sz="1800" dirty="0" smtClean="0">
                <a:latin typeface="Courier New" pitchFamily="-96" charset="0"/>
              </a:rPr>
              <a:t>(</a:t>
            </a:r>
            <a:r>
              <a:rPr lang="en-US" sz="1800" dirty="0" err="1" smtClean="0">
                <a:latin typeface="Courier New" pitchFamily="-96" charset="0"/>
              </a:rPr>
              <a:t>zip_dig</a:t>
            </a:r>
            <a:r>
              <a:rPr lang="en-US" sz="1800" dirty="0" smtClean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for (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= 0;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 &lt; ZLEN;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z[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 smtClean="0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“</a:t>
            </a:r>
            <a:r>
              <a:rPr lang="en-US" dirty="0" err="1" smtClean="0">
                <a:latin typeface="Courier New" pitchFamily="-96" charset="0"/>
              </a:rPr>
              <a:t>zip_dig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</a:t>
            </a:r>
            <a:r>
              <a:rPr lang="en-US" dirty="0" smtClean="0">
                <a:latin typeface="Calibri" pitchFamily="-96" charset="0"/>
              </a:rPr>
              <a:t>” equivalent to “</a:t>
            </a:r>
            <a:r>
              <a:rPr lang="en-US" dirty="0" err="1" smtClean="0">
                <a:latin typeface="Courier New" pitchFamily="-96" charset="0"/>
              </a:rPr>
              <a:t>int</a:t>
            </a:r>
            <a:r>
              <a:rPr lang="en-US" dirty="0" smtClean="0">
                <a:latin typeface="Courier New" pitchFamily="-96" charset="0"/>
              </a:rPr>
              <a:t> </a:t>
            </a:r>
            <a:r>
              <a:rPr lang="en-US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ourier New" pitchFamily="-96" charset="0"/>
              </a:rPr>
              <a:t>[4][5]</a:t>
            </a:r>
            <a:r>
              <a:rPr lang="en-US" dirty="0" smtClean="0">
                <a:latin typeface="Calibri" pitchFamily="-96" charset="0"/>
              </a:rPr>
              <a:t>”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Variable </a:t>
            </a:r>
            <a:r>
              <a:rPr lang="en-US" b="1" dirty="0" err="1" smtClean="0">
                <a:latin typeface="Courier New" pitchFamily="-96" charset="0"/>
              </a:rPr>
              <a:t>pgh</a:t>
            </a:r>
            <a:r>
              <a:rPr lang="en-US" dirty="0" smtClean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Each element is an array of 5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dirty="0" err="1" smtClean="0">
                <a:latin typeface="Calibri" pitchFamily="-96" charset="0"/>
              </a:rPr>
              <a:t>’s</a:t>
            </a:r>
            <a:r>
              <a:rPr lang="en-US" dirty="0" smtClean="0">
                <a:latin typeface="Calibri" pitchFamily="-96" charset="0"/>
              </a:rPr>
              <a:t>, allocated contiguously</a:t>
            </a:r>
          </a:p>
          <a:p>
            <a:r>
              <a:rPr lang="en-US" dirty="0" smtClean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20191</TotalTime>
  <Words>3637</Words>
  <Application>Microsoft Office PowerPoint</Application>
  <PresentationFormat>全屏显示(4:3)</PresentationFormat>
  <Paragraphs>1197</Paragraphs>
  <Slides>46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3" baseType="lpstr">
      <vt:lpstr>Courier</vt:lpstr>
      <vt:lpstr>Lucida Grande</vt:lpstr>
      <vt:lpstr>Monaco</vt:lpstr>
      <vt:lpstr>ＭＳ Ｐゴシック</vt:lpstr>
      <vt:lpstr>ヒラギノ角ゴ ProN W6</vt:lpstr>
      <vt:lpstr>Arial</vt:lpstr>
      <vt:lpstr>Arial Narrow</vt:lpstr>
      <vt:lpstr>Calibri</vt:lpstr>
      <vt:lpstr>Calibri Bold</vt:lpstr>
      <vt:lpstr>Calibri Bold Italic</vt:lpstr>
      <vt:lpstr>Century Gothic</vt:lpstr>
      <vt:lpstr>Courier New</vt:lpstr>
      <vt:lpstr>Courier New Bold</vt:lpstr>
      <vt:lpstr>Times New Roman</vt:lpstr>
      <vt:lpstr>Wingdings</vt:lpstr>
      <vt:lpstr>Wingdings 2</vt:lpstr>
      <vt:lpstr>template2007</vt:lpstr>
      <vt:lpstr>Machine-Level Programming IV: Data  Introduction to Computer Systems </vt:lpstr>
      <vt:lpstr>Today</vt:lpstr>
      <vt:lpstr>Array Allocation</vt:lpstr>
      <vt:lpstr>Array Access</vt:lpstr>
      <vt:lpstr>Array Example</vt:lpstr>
      <vt:lpstr>Array Accessing Example</vt:lpstr>
      <vt:lpstr>Array Loop Example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Today</vt:lpstr>
      <vt:lpstr>Background</vt:lpstr>
      <vt:lpstr>Programming with SSE3</vt:lpstr>
      <vt:lpstr>Scalar &amp; SIMD Operations</vt:lpstr>
      <vt:lpstr>FP Basics</vt:lpstr>
      <vt:lpstr>FP Memory Referencing</vt:lpstr>
      <vt:lpstr>Other Aspects of FP Code</vt:lpstr>
      <vt:lpstr>Summary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演示文稿</vt:lpstr>
      <vt:lpstr>Understanding Pointers &amp; Arrays #3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jianrong wang</cp:lastModifiedBy>
  <cp:revision>746</cp:revision>
  <cp:lastPrinted>2014-09-18T08:14:12Z</cp:lastPrinted>
  <dcterms:created xsi:type="dcterms:W3CDTF">2012-09-20T14:26:38Z</dcterms:created>
  <dcterms:modified xsi:type="dcterms:W3CDTF">2017-03-05T09:42:09Z</dcterms:modified>
</cp:coreProperties>
</file>