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50"/>
  </p:notesMasterIdLst>
  <p:handoutMasterIdLst>
    <p:handoutMasterId r:id="rId51"/>
  </p:handoutMasterIdLst>
  <p:sldIdLst>
    <p:sldId id="542" r:id="rId3"/>
    <p:sldId id="1052" r:id="rId4"/>
    <p:sldId id="945" r:id="rId5"/>
    <p:sldId id="946" r:id="rId6"/>
    <p:sldId id="948" r:id="rId7"/>
    <p:sldId id="1063" r:id="rId8"/>
    <p:sldId id="1069" r:id="rId9"/>
    <p:sldId id="1070" r:id="rId10"/>
    <p:sldId id="977" r:id="rId11"/>
    <p:sldId id="954" r:id="rId12"/>
    <p:sldId id="955" r:id="rId13"/>
    <p:sldId id="957" r:id="rId14"/>
    <p:sldId id="1071" r:id="rId15"/>
    <p:sldId id="958" r:id="rId16"/>
    <p:sldId id="1072" r:id="rId17"/>
    <p:sldId id="1073" r:id="rId18"/>
    <p:sldId id="1074" r:id="rId19"/>
    <p:sldId id="1075" r:id="rId20"/>
    <p:sldId id="1077" r:id="rId21"/>
    <p:sldId id="966" r:id="rId22"/>
    <p:sldId id="1067" r:id="rId23"/>
    <p:sldId id="1057" r:id="rId24"/>
    <p:sldId id="953" r:id="rId25"/>
    <p:sldId id="968" r:id="rId26"/>
    <p:sldId id="980" r:id="rId27"/>
    <p:sldId id="1068" r:id="rId28"/>
    <p:sldId id="972" r:id="rId29"/>
    <p:sldId id="973" r:id="rId30"/>
    <p:sldId id="1076" r:id="rId31"/>
    <p:sldId id="1043" r:id="rId32"/>
    <p:sldId id="1044" r:id="rId33"/>
    <p:sldId id="1045" r:id="rId34"/>
    <p:sldId id="1046" r:id="rId35"/>
    <p:sldId id="1078" r:id="rId36"/>
    <p:sldId id="1079" r:id="rId37"/>
    <p:sldId id="1081" r:id="rId38"/>
    <p:sldId id="1080" r:id="rId39"/>
    <p:sldId id="1050" r:id="rId40"/>
    <p:sldId id="1032" r:id="rId41"/>
    <p:sldId id="1033" r:id="rId42"/>
    <p:sldId id="1034" r:id="rId43"/>
    <p:sldId id="1035" r:id="rId44"/>
    <p:sldId id="1036" r:id="rId45"/>
    <p:sldId id="1037" r:id="rId46"/>
    <p:sldId id="1038" r:id="rId47"/>
    <p:sldId id="1039" r:id="rId48"/>
    <p:sldId id="1040" r:id="rId49"/>
  </p:sldIdLst>
  <p:sldSz cx="9144000" cy="6858000" type="screen4x3"/>
  <p:notesSz cx="7302500" cy="9586913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D5F1CF"/>
    <a:srgbClr val="FFFFCC"/>
    <a:srgbClr val="F6F5BD"/>
    <a:srgbClr val="CDF1C5"/>
    <a:srgbClr val="990000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8" autoAdjust="0"/>
    <p:restoredTop sz="94921" autoAdjust="0"/>
  </p:normalViewPr>
  <p:slideViewPr>
    <p:cSldViewPr snapToObjects="1">
      <p:cViewPr varScale="1">
        <p:scale>
          <a:sx n="90" d="100"/>
          <a:sy n="90" d="100"/>
        </p:scale>
        <p:origin x="1364" y="48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6090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184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5832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9647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6632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3977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502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0851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4989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33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762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643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084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9400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8616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601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3379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935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0046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2385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742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5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7789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3871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533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57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16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864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6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8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538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52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856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831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150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72871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72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037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28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40440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3073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370478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572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63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F5551B27-49BC-4291-80C6-707CDCF1D651}" type="slidenum">
              <a:rPr lang="en-US" sz="1000" smtClean="0">
                <a:solidFill>
                  <a:srgbClr val="000000"/>
                </a:solidFill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algn="ctr"/>
              <a:t>‹#›</a:t>
            </a:fld>
            <a:endParaRPr lang="en-US" sz="1000" b="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 V:</a:t>
            </a:r>
            <a:br>
              <a:rPr lang="en-US" dirty="0" smtClean="0"/>
            </a:br>
            <a:r>
              <a:rPr lang="en-US" dirty="0" smtClean="0"/>
              <a:t>Advanced Topics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</a:t>
            </a:r>
            <a:r>
              <a:rPr lang="en-US" sz="2000" b="0" dirty="0" smtClean="0"/>
              <a:t>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sz="2000" b="0" dirty="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eaLnBrk="1" hangingPunct="1"/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eaLnBrk="1" hangingPunct="1"/>
            <a:r>
              <a:rPr lang="zh-CN" altLang="en-US" dirty="0" smtClean="0"/>
              <a:t>王建荣 </a:t>
            </a:r>
            <a:r>
              <a:rPr lang="en-US" altLang="zh-CN" dirty="0" smtClean="0"/>
              <a:t>wjr@tju.edu.cn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Wingdings"/>
              </a:rPr>
              <a:t>is big enough?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4006e8: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but did not corrupt state</a:t>
            </a: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 and corrupted return pointer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248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Overflowed buffer, corrupted return pointer, but program seems to work!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1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400600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shr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40060a: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40060d: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sar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400610: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jne    400614</a:t>
            </a:r>
            <a:endParaRPr lang="sk-SK" sz="18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400612: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pop    </a:t>
            </a:r>
            <a:r>
              <a:rPr lang="sk-SK" sz="1800" dirty="0">
                <a:latin typeface="Courier New" pitchFamily="49" charset="0"/>
                <a:ea typeface="MS Mincho" pitchFamily="49" charset="-128"/>
              </a:rPr>
              <a:t>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sz="1800" dirty="0">
                <a:latin typeface="Courier New" pitchFamily="49" charset="0"/>
                <a:ea typeface="MS Mincho" pitchFamily="49" charset="-128"/>
              </a:rPr>
              <a:t>  400613: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</a:rPr>
              <a:t>retq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register_tm_clones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“Returns” to unrelated code</a:t>
            </a:r>
          </a:p>
          <a:p>
            <a:r>
              <a:rPr lang="en-US" sz="1800" dirty="0" smtClean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sz="1800" dirty="0" smtClean="0">
                <a:latin typeface="Calibri" pitchFamily="34" charset="0"/>
              </a:rPr>
              <a:t>Eventually executes </a:t>
            </a:r>
            <a:r>
              <a:rPr lang="en-US" sz="1800" dirty="0" err="1" smtClean="0">
                <a:latin typeface="Courier"/>
                <a:cs typeface="Courier"/>
              </a:rPr>
              <a:t>retq</a:t>
            </a:r>
            <a:r>
              <a:rPr lang="en-US" sz="1800" b="0" dirty="0" smtClean="0">
                <a:latin typeface="Calibri"/>
                <a:cs typeface="Calibri"/>
              </a:rPr>
              <a:t> </a:t>
            </a:r>
            <a:r>
              <a:rPr lang="en-US" sz="1800" dirty="0" smtClean="0">
                <a:latin typeface="Calibri" pitchFamily="34" charset="0"/>
              </a:rPr>
              <a:t>back to </a:t>
            </a:r>
            <a:r>
              <a:rPr lang="en-US" sz="1800" dirty="0" smtClean="0">
                <a:latin typeface="Courier"/>
                <a:cs typeface="Courier"/>
              </a:rPr>
              <a:t>main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790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gets(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0738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30739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0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741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 smtClean="0"/>
              <a:t>Distressingly common in real </a:t>
            </a:r>
            <a:r>
              <a:rPr lang="en-US" dirty="0" err="1" smtClean="0"/>
              <a:t>progams</a:t>
            </a:r>
            <a:endParaRPr lang="en-US" dirty="0" smtClean="0"/>
          </a:p>
          <a:p>
            <a:pPr lvl="1" eaLnBrk="1" hangingPunct="1"/>
            <a:r>
              <a:rPr lang="en-US" dirty="0" smtClean="0"/>
              <a:t>Programmers keep making the same mistakes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 eaLnBrk="1" hangingPunct="1"/>
            <a:r>
              <a:rPr lang="en-US" dirty="0" smtClean="0">
                <a:sym typeface="Wingdings"/>
              </a:rPr>
              <a:t>Recent measures make these attacks much more difficult</a:t>
            </a:r>
            <a:endParaRPr lang="en-US" dirty="0" smtClean="0"/>
          </a:p>
          <a:p>
            <a:pPr eaLnBrk="1" hangingPunct="1"/>
            <a:r>
              <a:rPr lang="en-US" dirty="0" smtClean="0"/>
              <a:t>Examples across the decades</a:t>
            </a:r>
          </a:p>
          <a:p>
            <a:pPr lvl="1" eaLnBrk="1" hangingPunct="1"/>
            <a:r>
              <a:rPr lang="en-US" dirty="0" smtClean="0"/>
              <a:t>Original “Internet worm” (1988)</a:t>
            </a:r>
          </a:p>
          <a:p>
            <a:pPr lvl="1" eaLnBrk="1" hangingPunct="1"/>
            <a:r>
              <a:rPr lang="en-US" dirty="0" smtClean="0"/>
              <a:t>“IM wars” (1999)</a:t>
            </a:r>
          </a:p>
          <a:p>
            <a:pPr lvl="1" eaLnBrk="1" hangingPunct="1"/>
            <a:r>
              <a:rPr lang="en-US" dirty="0" smtClean="0"/>
              <a:t>Twilight hack on Wii (2000s)</a:t>
            </a:r>
          </a:p>
          <a:p>
            <a:pPr lvl="1" eaLnBrk="1" hangingPunct="1"/>
            <a:r>
              <a:rPr lang="en-US" dirty="0" smtClean="0"/>
              <a:t>… and many, many more</a:t>
            </a:r>
          </a:p>
          <a:p>
            <a:pPr eaLnBrk="1" hangingPunct="1"/>
            <a:r>
              <a:rPr lang="en-US" dirty="0" smtClean="0"/>
              <a:t>You will learn some of the tricks in </a:t>
            </a:r>
            <a:r>
              <a:rPr lang="en-US" dirty="0" err="1" smtClean="0"/>
              <a:t>attacklab</a:t>
            </a:r>
            <a:endParaRPr lang="en-US" dirty="0" smtClean="0"/>
          </a:p>
          <a:p>
            <a:pPr lvl="1" eaLnBrk="1" hangingPunct="1"/>
            <a:r>
              <a:rPr lang="en-US" dirty="0" smtClean="0"/>
              <a:t>Hopefully to convince you to never leave such holes in your programs!!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Exploited a few vulnerabilities to spread</a:t>
            </a:r>
          </a:p>
          <a:p>
            <a:pPr lvl="1" eaLnBrk="1" hangingPunct="1"/>
            <a:r>
              <a:rPr lang="en-US" dirty="0" smtClean="0"/>
              <a:t>Early versions of the finger server (</a:t>
            </a:r>
            <a:r>
              <a:rPr lang="en-US" dirty="0" err="1" smtClean="0"/>
              <a:t>fingerd</a:t>
            </a:r>
            <a:r>
              <a:rPr lang="en-US" dirty="0" smtClean="0"/>
              <a:t>) used </a:t>
            </a:r>
            <a:r>
              <a:rPr lang="en-US" b="1" dirty="0" smtClean="0">
                <a:latin typeface="Courier New" pitchFamily="49" charset="0"/>
              </a:rPr>
              <a:t>gets()</a:t>
            </a:r>
            <a:r>
              <a:rPr lang="en-US" b="1" dirty="0" smtClean="0"/>
              <a:t> </a:t>
            </a:r>
            <a:r>
              <a:rPr lang="en-US" dirty="0" smtClean="0"/>
              <a:t>to read the argument sent by the client: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 </a:t>
            </a:r>
            <a:r>
              <a:rPr lang="en-US" b="1" dirty="0" err="1" smtClean="0">
                <a:latin typeface="Courier New" pitchFamily="49" charset="0"/>
              </a:rPr>
              <a:t>droh@cs.cmu.edu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Worm attacked </a:t>
            </a:r>
            <a:r>
              <a:rPr lang="en-US" dirty="0" err="1" smtClean="0"/>
              <a:t>fingerd</a:t>
            </a:r>
            <a:r>
              <a:rPr lang="en-US" dirty="0" smtClean="0"/>
              <a:t> server by sending phony argument: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</a:t>
            </a:r>
            <a:r>
              <a:rPr lang="en-US" b="1" i="1" dirty="0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 smtClean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 smtClean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nvaded ~6000 computers in hours (10% of the Internet </a:t>
            </a:r>
            <a:r>
              <a:rPr lang="en-US" dirty="0" smtClean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ee June 1989 article in </a:t>
            </a:r>
            <a:r>
              <a:rPr lang="en-US" i="1" dirty="0" smtClean="0">
                <a:sym typeface="Wingdings"/>
              </a:rPr>
              <a:t>Comm. of the ACM</a:t>
            </a:r>
            <a:endParaRPr lang="en-US" i="1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 young author of the worm was prosecuted…</a:t>
            </a:r>
          </a:p>
          <a:p>
            <a:pPr lvl="1" eaLnBrk="1" hangingPunct="1"/>
            <a:r>
              <a:rPr lang="en-US" dirty="0" smtClean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July, 1999</a:t>
            </a:r>
          </a:p>
          <a:p>
            <a:pPr lvl="1" eaLnBrk="1" hangingPunct="1"/>
            <a:r>
              <a:rPr lang="en-US" dirty="0" smtClean="0"/>
              <a:t>Microsoft launches MSN Messenger (instant messaging system).</a:t>
            </a:r>
          </a:p>
          <a:p>
            <a:pPr lvl="1" eaLnBrk="1" hangingPunct="1"/>
            <a:r>
              <a:rPr lang="en-US" dirty="0" smtClean="0"/>
              <a:t>Messenger clients can access popular AOL Instant Messaging Service (AIM) servers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</a:t>
            </a:r>
          </a:p>
          <a:p>
            <a:pPr lvl="2" eaLnBrk="1" hangingPunct="1"/>
            <a:r>
              <a:rPr lang="en-US" dirty="0" smtClean="0"/>
              <a:t>At least 13 such skirmishes</a:t>
            </a:r>
          </a:p>
          <a:p>
            <a:pPr lvl="1" eaLnBrk="1" hangingPunct="1"/>
            <a:r>
              <a:rPr lang="en-US" dirty="0" smtClean="0"/>
              <a:t>What was really happening?</a:t>
            </a:r>
          </a:p>
          <a:p>
            <a:pPr lvl="2" eaLnBrk="1" hangingPunct="1"/>
            <a:r>
              <a:rPr lang="en-US" dirty="0" smtClean="0"/>
              <a:t>AOL had discovered a buffer </a:t>
            </a:r>
            <a:r>
              <a:rPr lang="en-US" dirty="0"/>
              <a:t>overflow bug in </a:t>
            </a:r>
            <a:r>
              <a:rPr lang="en-US" dirty="0" smtClean="0"/>
              <a:t>their own AIM </a:t>
            </a:r>
            <a:r>
              <a:rPr lang="en-US" dirty="0"/>
              <a:t>clients</a:t>
            </a:r>
          </a:p>
          <a:p>
            <a:pPr lvl="2" eaLnBrk="1" hangingPunct="1"/>
            <a:r>
              <a:rPr lang="en-US" dirty="0" smtClean="0"/>
              <a:t>They exploited it to detect and block Microsoft: the exploit code returned a </a:t>
            </a:r>
            <a:r>
              <a:rPr lang="en-US" dirty="0"/>
              <a:t>4-byte signature (the bytes at some location in the AIM client) to </a:t>
            </a:r>
            <a:r>
              <a:rPr lang="en-US" dirty="0" smtClean="0"/>
              <a:t>server</a:t>
            </a:r>
            <a:endParaRPr lang="en-US" dirty="0"/>
          </a:p>
          <a:p>
            <a:pPr lvl="2" eaLnBrk="1" hangingPunct="1"/>
            <a:r>
              <a:rPr lang="en-US" dirty="0"/>
              <a:t>When Microsoft changed code to match signature, AOL changed signature </a:t>
            </a:r>
            <a:r>
              <a:rPr lang="en-US" dirty="0" smtClean="0"/>
              <a:t>location</a:t>
            </a:r>
            <a:endParaRPr lang="en-US" dirty="0"/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Worm: A program that</a:t>
            </a:r>
          </a:p>
          <a:p>
            <a:pPr lvl="1" eaLnBrk="1" hangingPunct="1"/>
            <a:r>
              <a:rPr lang="en-US" dirty="0" smtClean="0"/>
              <a:t>Can run by itself</a:t>
            </a:r>
          </a:p>
          <a:p>
            <a:pPr lvl="1" eaLnBrk="1" hangingPunct="1"/>
            <a:r>
              <a:rPr lang="en-US" dirty="0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Virus: Code that</a:t>
            </a:r>
          </a:p>
          <a:p>
            <a:pPr lvl="1" eaLnBrk="1" hangingPunct="1"/>
            <a:r>
              <a:rPr lang="en-US" dirty="0" smtClean="0"/>
              <a:t>Adds itself to other programs</a:t>
            </a:r>
          </a:p>
          <a:p>
            <a:pPr lvl="1" eaLnBrk="1" hangingPunct="1"/>
            <a:r>
              <a:rPr lang="en-US" dirty="0" smtClean="0"/>
              <a:t>Does not run independently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OK, 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Employ system-level protections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Have compiler use “stack canaries”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%ns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Shifts stack addresses for entire program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lvl="1" eaLnBrk="1" hangingPunct="1"/>
            <a:r>
              <a:rPr lang="en-US" dirty="0" smtClean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 smtClean="0"/>
              <a:t>Stack repositioned each time program executes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18118"/>
              </p:ext>
            </p:extLst>
          </p:nvPr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8" imgW="6553200" imgH="203200" progId="Excel.Sheet.12">
                  <p:embed/>
                </p:oleObj>
              </mc:Choice>
              <mc:Fallback>
                <p:oleObj name="Worksheet" r:id="rId8" imgW="6553200" imgH="20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latin typeface="Calibri" pitchFamily="34" charset="0"/>
                  <a:cs typeface="+mn-cs"/>
                </a:rPr>
                <a:t>B?</a:t>
              </a: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 smtClean="0">
                  <a:latin typeface="Calibri" pitchFamily="34" charset="0"/>
                </a:rPr>
                <a:t>B?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 smtClean="0"/>
              <a:t>X86-64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Worksheet" r:id="rId5" imgW="31750000" imgH="25400" progId="Excel.Sheet.12">
                  <p:embed/>
                </p:oleObj>
              </mc:Choice>
              <mc:Fallback>
                <p:oleObj name="Worksheet" r:id="rId5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as needed</a:t>
            </a:r>
          </a:p>
          <a:p>
            <a:pPr lvl="1"/>
            <a:r>
              <a:rPr lang="en-US" dirty="0" smtClean="0"/>
              <a:t>When call  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global </a:t>
            </a:r>
            <a:r>
              <a:rPr lang="en-US" dirty="0" err="1" smtClean="0"/>
              <a:t>vars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, string constants</a:t>
            </a:r>
          </a:p>
          <a:p>
            <a:r>
              <a:rPr lang="en-US" dirty="0" smtClean="0"/>
              <a:t>Text  / Shared Libraries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 smtClean="0">
                <a:latin typeface="Calibri" pitchFamily="34" charset="0"/>
              </a:rPr>
              <a:t>Hex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400000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 (disabled earlier)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FF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400741: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400763:	</a:t>
            </a:r>
            <a:r>
              <a:rPr lang="sk-SK" sz="1800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1816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5044683"/>
            <a:ext cx="6473825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.L6: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Marking stack </a:t>
            </a:r>
            <a:r>
              <a:rPr lang="en-US" dirty="0" err="1" smtClean="0"/>
              <a:t>nonexecutable</a:t>
            </a:r>
            <a:r>
              <a:rPr lang="en-US" dirty="0" smtClean="0"/>
              <a:t> makes it hard to insert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pPr lvl="1"/>
            <a:r>
              <a:rPr lang="en-US" i="1" dirty="0" smtClean="0"/>
              <a:t>Does not overcome stack canaries</a:t>
            </a:r>
          </a:p>
          <a:p>
            <a:r>
              <a:rPr lang="en-US" dirty="0" smtClean="0"/>
              <a:t>Construct program from </a:t>
            </a:r>
            <a:r>
              <a:rPr lang="en-US" i="1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is executable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320675"/>
                <a:gridCol w="639763"/>
                <a:gridCol w="639762"/>
                <a:gridCol w="320675"/>
                <a:gridCol w="320675"/>
                <a:gridCol w="320675"/>
                <a:gridCol w="320675"/>
                <a:gridCol w="639763"/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</a:t>
            </a:r>
            <a:r>
              <a:rPr lang="fi-FI" sz="1800" dirty="0" smtClean="0">
                <a:latin typeface="Courier New" pitchFamily="49" charset="0"/>
              </a:rPr>
              <a:t> /* 16 </a:t>
            </a:r>
            <a:r>
              <a:rPr lang="fi-FI" sz="1800" dirty="0">
                <a:latin typeface="Courier New" pitchFamily="49" charset="0"/>
              </a:rPr>
              <a:t>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</a:t>
            </a:r>
            <a:r>
              <a:rPr lang="fi-FI" sz="1800" dirty="0" smtClean="0">
                <a:latin typeface="Courier New" pitchFamily="49" charset="0"/>
              </a:rPr>
              <a:t>/</a:t>
            </a:r>
            <a:r>
              <a:rPr lang="fi-FI" sz="1800" dirty="0">
                <a:latin typeface="Courier New" pitchFamily="49" charset="0"/>
              </a:rPr>
              <a:t>*  </a:t>
            </a:r>
            <a:r>
              <a:rPr lang="fi-FI" sz="1800" dirty="0" smtClean="0">
                <a:latin typeface="Courier New" pitchFamily="49" charset="0"/>
              </a:rPr>
              <a:t>2 </a:t>
            </a:r>
            <a:r>
              <a:rPr lang="fi-FI" sz="1800" dirty="0">
                <a:latin typeface="Courier New" pitchFamily="49" charset="0"/>
              </a:rPr>
              <a:t>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</a:t>
            </a:r>
            <a:r>
              <a:rPr lang="fi-FI" sz="1800" dirty="0" smtClean="0">
                <a:latin typeface="Courier New" pitchFamily="49" charset="0"/>
              </a:rPr>
              <a:t>; /* 256 MB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</a:t>
            </a:r>
            <a:r>
              <a:rPr lang="fi-FI" sz="1800" dirty="0" smtClean="0">
                <a:latin typeface="Courier New" pitchFamily="49" charset="0"/>
              </a:rPr>
              <a:t>; /*   4 GB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95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/>
                <a:gridCol w="317500"/>
                <a:gridCol w="317500"/>
                <a:gridCol w="317500"/>
                <a:gridCol w="317500"/>
                <a:gridCol w="317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 smtClean="0"/>
              <a:t>Which byte </a:t>
            </a:r>
            <a:r>
              <a:rPr lang="en-US" dirty="0"/>
              <a:t>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x86, ARM Android and IOS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Endian</a:t>
            </a:r>
            <a:endParaRPr lang="en-US" dirty="0" smtClean="0"/>
          </a:p>
          <a:p>
            <a:pPr lvl="1"/>
            <a:r>
              <a:rPr lang="en-US" dirty="0" smtClean="0"/>
              <a:t>Can be configured either way</a:t>
            </a:r>
          </a:p>
          <a:p>
            <a:pPr lvl="1"/>
            <a:r>
              <a:rPr lang="en-US" dirty="0" smtClean="0"/>
              <a:t>ARM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066800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6400" y="3357265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5726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518160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81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Summary of Compound Types in C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</a:t>
            </a:r>
            <a:r>
              <a:rPr lang="en-US" dirty="0" smtClean="0"/>
              <a:t>requirement</a:t>
            </a:r>
          </a:p>
          <a:p>
            <a:pPr marL="552450" lvl="1"/>
            <a:r>
              <a:rPr lang="en-US" dirty="0" smtClean="0"/>
              <a:t>Pointer </a:t>
            </a:r>
            <a:r>
              <a:rPr lang="en-US" dirty="0"/>
              <a:t>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local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0x00007ffe4d3be87c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p1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0x00007f7262a1e010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p3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0x00007f7162a1d010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p4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0x000000008359d120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0x000000008359d010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 smtClean="0">
                <a:latin typeface="Courier New" pitchFamily="49" charset="0"/>
              </a:rPr>
              <a:t>big_array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0x000000000040060c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0x0000000000400590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876800" y="1752600"/>
              <a:ext cx="2001838" cy="76200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4876800" y="2073275"/>
              <a:ext cx="2001838" cy="74612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Recall: Memory </a:t>
            </a:r>
            <a:r>
              <a:rPr lang="en-US" b="1" dirty="0"/>
              <a:t>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(6)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2004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92195"/>
              </p:ext>
            </p:extLst>
          </p:nvPr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27397</TotalTime>
  <Words>3144</Words>
  <Application>Microsoft Office PowerPoint</Application>
  <PresentationFormat>全屏显示(4:3)</PresentationFormat>
  <Paragraphs>1036</Paragraphs>
  <Slides>47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9" baseType="lpstr">
      <vt:lpstr>Courier</vt:lpstr>
      <vt:lpstr>Gill Sans</vt:lpstr>
      <vt:lpstr>Lucida Grande</vt:lpstr>
      <vt:lpstr>Monaco</vt:lpstr>
      <vt:lpstr>MS Mincho</vt:lpstr>
      <vt:lpstr>ＭＳ Ｐゴシック</vt:lpstr>
      <vt:lpstr>Zapf Dingbats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Times New Roman</vt:lpstr>
      <vt:lpstr>Wingdings</vt:lpstr>
      <vt:lpstr>Wingdings 2</vt:lpstr>
      <vt:lpstr>template2007</vt:lpstr>
      <vt:lpstr>Title Only</vt:lpstr>
      <vt:lpstr>Worksheet</vt:lpstr>
      <vt:lpstr>Machine-Level Programming V: Advanced Topics  Introduction to Computer Systems </vt:lpstr>
      <vt:lpstr>Today</vt:lpstr>
      <vt:lpstr>x86-64 Linux Memory Layout</vt:lpstr>
      <vt:lpstr>Memory Allocation Example</vt:lpstr>
      <vt:lpstr>x86-64 Example Addresses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Example: the original Internet worm (1988)</vt:lpstr>
      <vt:lpstr>Example 2: IM War</vt:lpstr>
      <vt:lpstr>IM War (cont.)</vt:lpstr>
      <vt:lpstr>PowerPoint 演示文稿</vt:lpstr>
      <vt:lpstr>Aside: Worms and Viruses</vt:lpstr>
      <vt:lpstr>OK, 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jianrong wang</cp:lastModifiedBy>
  <cp:revision>436</cp:revision>
  <cp:lastPrinted>2014-09-23T07:19:34Z</cp:lastPrinted>
  <dcterms:created xsi:type="dcterms:W3CDTF">2012-10-15T22:47:51Z</dcterms:created>
  <dcterms:modified xsi:type="dcterms:W3CDTF">2017-03-05T09:42:55Z</dcterms:modified>
</cp:coreProperties>
</file>