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1144" r:id="rId2"/>
    <p:sldId id="1145" r:id="rId3"/>
    <p:sldId id="1088" r:id="rId4"/>
    <p:sldId id="1089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104" r:id="rId20"/>
    <p:sldId id="1106" r:id="rId21"/>
    <p:sldId id="1146" r:id="rId22"/>
    <p:sldId id="1147" r:id="rId23"/>
    <p:sldId id="1150" r:id="rId24"/>
    <p:sldId id="1053" r:id="rId25"/>
    <p:sldId id="1153" r:id="rId26"/>
    <p:sldId id="1152" r:id="rId27"/>
    <p:sldId id="1154" r:id="rId28"/>
    <p:sldId id="1041" r:id="rId29"/>
    <p:sldId id="1042" r:id="rId30"/>
    <p:sldId id="1160" r:id="rId31"/>
    <p:sldId id="1043" r:id="rId32"/>
    <p:sldId id="1054" r:id="rId33"/>
    <p:sldId id="1055" r:id="rId34"/>
    <p:sldId id="1056" r:id="rId35"/>
    <p:sldId id="1057" r:id="rId36"/>
    <p:sldId id="1058" r:id="rId37"/>
    <p:sldId id="1059" r:id="rId38"/>
    <p:sldId id="1060" r:id="rId39"/>
    <p:sldId id="1061" r:id="rId40"/>
    <p:sldId id="1062" r:id="rId41"/>
    <p:sldId id="1063" r:id="rId42"/>
    <p:sldId id="1064" r:id="rId43"/>
    <p:sldId id="1065" r:id="rId44"/>
    <p:sldId id="1155" r:id="rId45"/>
    <p:sldId id="1158" r:id="rId46"/>
    <p:sldId id="1162" r:id="rId47"/>
    <p:sldId id="1163" r:id="rId48"/>
    <p:sldId id="1159" r:id="rId49"/>
    <p:sldId id="1076" r:id="rId50"/>
    <p:sldId id="1161" r:id="rId51"/>
    <p:sldId id="1077" r:id="rId52"/>
    <p:sldId id="1078" r:id="rId53"/>
    <p:sldId id="1079" r:id="rId54"/>
    <p:sldId id="1080" r:id="rId55"/>
    <p:sldId id="1081" r:id="rId56"/>
    <p:sldId id="1086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AFF"/>
    <a:srgbClr val="D4EEFF"/>
    <a:srgbClr val="CBDBFF"/>
    <a:srgbClr val="D5F1CF"/>
    <a:srgbClr val="F1C7C7"/>
    <a:srgbClr val="F6F5BD"/>
    <a:srgbClr val="990000"/>
    <a:srgbClr val="EDEA77"/>
    <a:srgbClr val="FF999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95" d="100"/>
          <a:sy n="95" d="100"/>
        </p:scale>
        <p:origin x="86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940456"/>
        <c:axId val="398937320"/>
      </c:scatterChart>
      <c:valAx>
        <c:axId val="39894045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98937320"/>
        <c:crosses val="autoZero"/>
        <c:crossBetween val="midCat"/>
      </c:valAx>
      <c:valAx>
        <c:axId val="39893732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9894045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940848"/>
        <c:axId val="398941240"/>
      </c:scatterChart>
      <c:valAx>
        <c:axId val="398940848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98941240"/>
        <c:crosses val="autoZero"/>
        <c:crossBetween val="midCat"/>
      </c:valAx>
      <c:valAx>
        <c:axId val="39894124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9894084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942808"/>
        <c:axId val="398943200"/>
      </c:scatterChart>
      <c:valAx>
        <c:axId val="398942808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98943200"/>
        <c:crosses val="autoZero"/>
        <c:crossBetween val="midCat"/>
      </c:valAx>
      <c:valAx>
        <c:axId val="39894320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9894280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9325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8020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3660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2413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99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07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1276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5475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355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589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8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747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96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2603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8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8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3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5998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8066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8168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691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2219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215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8872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9518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6486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88217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5873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2056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49150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539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435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8605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43401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0269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6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626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28506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81105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99880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37235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70607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642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73692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40025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09630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81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961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938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2189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048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Program Optimization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Introduction </a:t>
            </a:r>
            <a:r>
              <a:rPr lang="en-US" sz="2000" b="0" dirty="0" smtClean="0"/>
              <a:t>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zh-CN" altLang="en-US" dirty="0"/>
              <a:t>王建</a:t>
            </a:r>
            <a:r>
              <a:rPr lang="zh-CN" altLang="en-US" dirty="0" smtClean="0"/>
              <a:t>荣  </a:t>
            </a:r>
            <a:r>
              <a:rPr lang="en-US" altLang="zh-CN" dirty="0" smtClean="0"/>
              <a:t>wjr@tju.edu.cn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Procedure to Convert String to Lower Case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Optimization Blocker #1: Procedure Calls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 smtClean="0"/>
              <a:t>Time quadruples when double string length</a:t>
            </a:r>
          </a:p>
          <a:p>
            <a:pPr lvl="1" eaLnBrk="1" hangingPunct="1"/>
            <a:r>
              <a:rPr lang="en-US" smtClean="0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 </a:t>
            </a:r>
            <a:r>
              <a:rPr lang="en-US" sz="1800" smtClean="0">
                <a:latin typeface="Courier New" pitchFamily="49" charset="0"/>
              </a:rPr>
              <a:t>strlen</a:t>
            </a:r>
            <a:r>
              <a:rPr lang="en-US" sz="1800" smtClean="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Overall O(N</a:t>
            </a:r>
            <a:r>
              <a:rPr lang="en-US" sz="1800" baseline="30000" smtClean="0"/>
              <a:t>2</a:t>
            </a:r>
            <a:r>
              <a:rPr lang="en-US" sz="1800" smtClean="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 smtClean="0"/>
              <a:t>Move call to </a:t>
            </a:r>
            <a:r>
              <a:rPr lang="en-US" dirty="0" err="1" smtClean="0">
                <a:latin typeface="Courier New" pitchFamily="49" charset="0"/>
              </a:rPr>
              <a:t>strlen</a:t>
            </a:r>
            <a:r>
              <a:rPr lang="en-US" dirty="0" smtClean="0"/>
              <a:t> outside of loop</a:t>
            </a:r>
          </a:p>
          <a:p>
            <a:pPr lvl="1" eaLnBrk="1" hangingPunct="1"/>
            <a:r>
              <a:rPr lang="en-US" dirty="0" smtClean="0"/>
              <a:t>Since result does not change from one iteration to another</a:t>
            </a:r>
          </a:p>
          <a:p>
            <a:pPr lvl="1" eaLnBrk="1" hangingPunct="1"/>
            <a:r>
              <a:rPr lang="en-US" dirty="0" smtClean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lower(char </a:t>
            </a:r>
            <a:r>
              <a:rPr lang="en-US" sz="1800" dirty="0">
                <a:latin typeface="Courier New" pitchFamily="49" charset="0"/>
              </a:rPr>
              <a:t>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 smtClean="0"/>
              <a:t>Time doubles when double string length</a:t>
            </a:r>
          </a:p>
          <a:p>
            <a:pPr lvl="1" eaLnBrk="1" hangingPunct="1"/>
            <a:r>
              <a:rPr lang="en-US" smtClean="0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 smtClean="0"/>
              <a:t>Why couldn’t compiler move </a:t>
            </a:r>
            <a:r>
              <a:rPr lang="en-US" sz="2000" dirty="0" err="1" smtClean="0">
                <a:latin typeface="Courier New" pitchFamily="49" charset="0"/>
              </a:rPr>
              <a:t>strlen</a:t>
            </a:r>
            <a:r>
              <a:rPr lang="en-US" sz="2000" i="1" dirty="0" smtClean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 smtClean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 smtClean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 smtClean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 smtClean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 smtClean="0"/>
              <a:t>Procedure </a:t>
            </a:r>
            <a:r>
              <a:rPr lang="en-US" sz="1600" dirty="0" smtClean="0">
                <a:latin typeface="Courier New" pitchFamily="49" charset="0"/>
              </a:rPr>
              <a:t>lower</a:t>
            </a:r>
            <a:r>
              <a:rPr lang="en-US" sz="1600" dirty="0" smtClean="0"/>
              <a:t> could interact with </a:t>
            </a:r>
            <a:r>
              <a:rPr lang="en-US" sz="1600" dirty="0" err="1" smtClean="0">
                <a:latin typeface="Courier New" pitchFamily="49" charset="0"/>
              </a:rPr>
              <a:t>strlen</a:t>
            </a:r>
            <a:endParaRPr lang="en-US" sz="16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 smtClean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 smtClean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 smtClean="0"/>
              <a:t>Remedies:</a:t>
            </a:r>
          </a:p>
          <a:p>
            <a:pPr lvl="1" eaLnBrk="1" hangingPunct="1">
              <a:defRPr/>
            </a:pPr>
            <a:r>
              <a:rPr lang="en-US" sz="1800" dirty="0" smtClean="0"/>
              <a:t>Use of inline functions</a:t>
            </a:r>
          </a:p>
          <a:p>
            <a:pPr lvl="2">
              <a:defRPr/>
            </a:pPr>
            <a:r>
              <a:rPr lang="en-US" sz="1800" dirty="0" smtClean="0"/>
              <a:t>GCC does this with –O1</a:t>
            </a:r>
          </a:p>
          <a:p>
            <a:pPr lvl="3">
              <a:defRPr/>
            </a:pPr>
            <a:r>
              <a:rPr lang="en-US" sz="1800" dirty="0" smtClean="0"/>
              <a:t>Within single file</a:t>
            </a:r>
          </a:p>
          <a:p>
            <a:pPr lvl="1" eaLnBrk="1" hangingPunct="1">
              <a:defRPr/>
            </a:pPr>
            <a:r>
              <a:rPr lang="en-US" sz="1800" dirty="0" smtClean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Code updates </a:t>
            </a:r>
            <a:r>
              <a:rPr lang="en-US" smtClean="0">
                <a:latin typeface="Courier New" pitchFamily="49" charset="0"/>
              </a:rPr>
              <a:t>b[i]</a:t>
            </a:r>
            <a:r>
              <a:rPr lang="en-US" smtClean="0"/>
              <a:t> on every iteration</a:t>
            </a:r>
          </a:p>
          <a:p>
            <a:pPr lvl="1" eaLnBrk="1" hangingPunct="1"/>
            <a:r>
              <a:rPr lang="en-US" smtClean="0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(%rsi,%rax,8), %</a:t>
            </a:r>
            <a:r>
              <a:rPr lang="en-US" sz="1400" dirty="0" smtClean="0">
                <a:latin typeface="Courier New" pitchFamily="49" charset="0"/>
              </a:rPr>
              <a:t>xmm0	# FP load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smtClean="0">
                <a:latin typeface="Courier New" pitchFamily="49" charset="0"/>
              </a:rPr>
              <a:t>xmm0		# FP add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%xmm0, (%rsi,%rax,8</a:t>
            </a:r>
            <a:r>
              <a:rPr lang="en-US" sz="1400" dirty="0" smtClean="0">
                <a:latin typeface="Courier New" pitchFamily="49" charset="0"/>
              </a:rPr>
              <a:t>)	# FP store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</a:t>
            </a:r>
            <a:r>
              <a:rPr lang="en-US" sz="1400" dirty="0" smtClean="0">
                <a:latin typeface="Courier New" pitchFamily="49" charset="0"/>
              </a:rPr>
              <a:t>L4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Code updates </a:t>
            </a:r>
            <a:r>
              <a:rPr lang="en-US" smtClean="0">
                <a:latin typeface="Courier New" pitchFamily="49" charset="0"/>
              </a:rPr>
              <a:t>b[i]</a:t>
            </a:r>
            <a:r>
              <a:rPr lang="en-US" smtClean="0"/>
              <a:t> on every iteration</a:t>
            </a:r>
          </a:p>
          <a:p>
            <a:pPr lvl="1" eaLnBrk="1" hangingPunct="1"/>
            <a:r>
              <a:rPr lang="en-US" smtClean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4,   8,  16},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2573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Value of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smtClean="0">
                <a:latin typeface="Courier New" pitchFamily="49" charset="0"/>
              </a:rPr>
              <a:t>xmm0	# FP load + add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Code motion/</a:t>
            </a:r>
            <a:r>
              <a:rPr lang="en-US" dirty="0" err="1" smtClean="0">
                <a:solidFill>
                  <a:srgbClr val="7F7F7F"/>
                </a:solidFill>
              </a:rPr>
              <a:t>precomputation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Sharing of common </a:t>
            </a:r>
            <a:r>
              <a:rPr lang="en-US" dirty="0" err="1" smtClean="0">
                <a:solidFill>
                  <a:srgbClr val="7F7F7F"/>
                </a:solidFill>
              </a:rPr>
              <a:t>subexpressions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Removing unnecessary procedure calls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 smtClean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Dealing with Conditionals</a:t>
            </a:r>
            <a:endParaRPr lang="en-US" b="1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Instruction-Level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general understanding of modern processor design</a:t>
            </a:r>
          </a:p>
          <a:p>
            <a:pPr lvl="1"/>
            <a:r>
              <a:rPr lang="en-US" dirty="0" smtClean="0"/>
              <a:t>Hardware can execute multiple instructions in parallel</a:t>
            </a:r>
          </a:p>
          <a:p>
            <a:r>
              <a:rPr lang="en-US" dirty="0" smtClean="0"/>
              <a:t>Performance limited by data dependencies</a:t>
            </a:r>
          </a:p>
          <a:p>
            <a:r>
              <a:rPr lang="en-US" dirty="0" smtClean="0"/>
              <a:t>Simple transformations can yield dramatic performance improvement</a:t>
            </a:r>
          </a:p>
          <a:p>
            <a:pPr lvl="1"/>
            <a:r>
              <a:rPr lang="en-US" dirty="0" smtClean="0"/>
              <a:t>Compilers often cannot make these transformations</a:t>
            </a:r>
          </a:p>
          <a:p>
            <a:pPr lvl="1"/>
            <a:r>
              <a:rPr lang="en-US" dirty="0" smtClean="0"/>
              <a:t>Lack of </a:t>
            </a:r>
            <a:r>
              <a:rPr lang="en-US" dirty="0" err="1" smtClean="0"/>
              <a:t>associativity</a:t>
            </a:r>
            <a:r>
              <a:rPr lang="en-US" dirty="0" smtClean="0"/>
              <a:t> and </a:t>
            </a:r>
            <a:r>
              <a:rPr lang="en-US" dirty="0" err="1" smtClean="0"/>
              <a:t>distributivity</a:t>
            </a:r>
            <a:r>
              <a:rPr lang="en-US" dirty="0" smtClean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Example: Data Type for Vectors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 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and store at 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get_vec_element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(*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 v,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if (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 &gt;= v-&gt;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= v-&gt;data[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data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0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1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len-1</a:t>
            </a:r>
            <a:endParaRPr lang="en-US" sz="1600" dirty="0">
              <a:latin typeface="Courier New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 err="1" smtClean="0">
                <a:latin typeface="Courier New" pitchFamily="49" charset="0"/>
              </a:rPr>
              <a:t>nt</a:t>
            </a:r>
            <a:endParaRPr lang="en-US" sz="2000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</a:rPr>
              <a:t>long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</a:t>
            </a:r>
            <a:r>
              <a:rPr lang="en-US" dirty="0"/>
              <a:t>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 err="1" smtClean="0">
                <a:latin typeface="Courier New" pitchFamily="49" charset="0"/>
              </a:rPr>
              <a:t>nt</a:t>
            </a:r>
            <a:endParaRPr lang="en-US" sz="2000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</a:rPr>
              <a:t>long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0" indent="0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2000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+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0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 smtClean="0"/>
              <a:t>Convenient way to express performance of program that operates on vectors or lists</a:t>
            </a:r>
          </a:p>
          <a:p>
            <a:r>
              <a:rPr lang="en-US" sz="2000" dirty="0" smtClean="0"/>
              <a:t>Length = n</a:t>
            </a:r>
          </a:p>
          <a:p>
            <a:r>
              <a:rPr lang="en-US" sz="2000" dirty="0" smtClean="0"/>
              <a:t>In our case: </a:t>
            </a:r>
            <a:r>
              <a:rPr lang="en-US" sz="2000" dirty="0" smtClean="0">
                <a:solidFill>
                  <a:srgbClr val="C00000"/>
                </a:solidFill>
              </a:rPr>
              <a:t>CPE = cycles per OP</a:t>
            </a:r>
            <a:endParaRPr lang="en-US" sz="2000" dirty="0" smtClean="0"/>
          </a:p>
          <a:p>
            <a:r>
              <a:rPr lang="en-US" sz="2000" dirty="0" smtClean="0"/>
              <a:t>T = CPE*n + Overhead</a:t>
            </a:r>
          </a:p>
          <a:p>
            <a:pPr lvl="1"/>
            <a:r>
              <a:rPr lang="en-US" sz="1600" dirty="0" smtClean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Performance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94008"/>
              </p:ext>
            </p:extLst>
          </p:nvPr>
        </p:nvGraphicFramePr>
        <p:xfrm>
          <a:off x="396875" y="4267200"/>
          <a:ext cx="8229600" cy="1777873"/>
        </p:xfrm>
        <a:graphic>
          <a:graphicData uri="http://schemas.openxmlformats.org/drawingml/2006/table">
            <a:tbl>
              <a:tblPr/>
              <a:tblGrid>
                <a:gridCol w="2362200"/>
                <a:gridCol w="1466850"/>
                <a:gridCol w="1466850"/>
                <a:gridCol w="1466850"/>
                <a:gridCol w="146685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 smtClean="0"/>
              <a:t>Move </a:t>
            </a:r>
            <a:r>
              <a:rPr lang="en-US" dirty="0" err="1" smtClean="0"/>
              <a:t>vec_length</a:t>
            </a:r>
            <a:r>
              <a:rPr lang="en-US" dirty="0" smtClean="0"/>
              <a:t> out of loop</a:t>
            </a:r>
          </a:p>
          <a:p>
            <a:r>
              <a:rPr lang="en-US" dirty="0" smtClean="0"/>
              <a:t>Avoid bounds check on each cycle</a:t>
            </a:r>
          </a:p>
          <a:p>
            <a:r>
              <a:rPr lang="en-US" dirty="0" smtClean="0"/>
              <a:t>Accumulate in temporary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 smtClean="0"/>
              <a:t>Eliminates sources of overhead in loop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Branch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Definition:</a:t>
            </a:r>
            <a:r>
              <a:rPr lang="en-US" dirty="0" smtClean="0"/>
              <a:t> A superscalar processor can issue and execute </a:t>
            </a:r>
            <a:r>
              <a:rPr lang="en-US" i="1" dirty="0" smtClean="0">
                <a:solidFill>
                  <a:srgbClr val="990000"/>
                </a:solidFill>
              </a:rPr>
              <a:t>multiple instructions in one cycle</a:t>
            </a:r>
            <a:r>
              <a:rPr lang="en-US" dirty="0" smtClean="0"/>
              <a:t>. The instructions are retrieved from a sequential instruction stream and are usually scheduled dynamically.</a:t>
            </a:r>
          </a:p>
          <a:p>
            <a:endParaRPr lang="en-US" dirty="0" smtClean="0"/>
          </a:p>
          <a:p>
            <a:r>
              <a:rPr lang="en-US" dirty="0" smtClean="0"/>
              <a:t>Benefit: without programming effort, superscalar processor can take advantage of the </a:t>
            </a:r>
            <a:r>
              <a:rPr lang="en-US" i="1" dirty="0" smtClean="0">
                <a:solidFill>
                  <a:srgbClr val="990000"/>
                </a:solidFill>
              </a:rPr>
              <a:t>instruction level parallelism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that most programs have</a:t>
            </a:r>
          </a:p>
          <a:p>
            <a:endParaRPr lang="en-US" dirty="0" smtClean="0"/>
          </a:p>
          <a:p>
            <a:r>
              <a:rPr lang="en-US" dirty="0" smtClean="0"/>
              <a:t>Most modern CPUs are superscalar.</a:t>
            </a:r>
          </a:p>
          <a:p>
            <a:r>
              <a:rPr lang="en-US" dirty="0" smtClean="0"/>
              <a:t>Intel: since Pentium (1993)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dirty="0" smtClean="0"/>
              <a:t>There’s more to performance than asymptotic complexity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Constant factors matter too!</a:t>
            </a:r>
          </a:p>
          <a:p>
            <a:pPr lvl="1" eaLnBrk="1" hangingPunct="1">
              <a:defRPr/>
            </a:pPr>
            <a:r>
              <a:rPr lang="en-US" dirty="0" smtClean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 smtClean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 smtClean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 smtClean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 smtClean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 smtClean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 smtClean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 smtClean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 smtClean="0"/>
              <a:t>Pipelined Functional Units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1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2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3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 smtClean="0">
                <a:latin typeface="Courier New" pitchFamily="49" charset="0"/>
              </a:rPr>
              <a:t>mult_eg</a:t>
            </a:r>
            <a:r>
              <a:rPr lang="en-US" sz="1600" dirty="0" smtClean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p3;
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 smtClean="0"/>
              <a:t>Divide computation into stages</a:t>
            </a:r>
          </a:p>
          <a:p>
            <a:pPr lvl="1"/>
            <a:r>
              <a:rPr lang="en-US" dirty="0" smtClean="0"/>
              <a:t>Pass partial computations from stage to stage</a:t>
            </a:r>
          </a:p>
          <a:p>
            <a:pPr lvl="1"/>
            <a:r>
              <a:rPr lang="en-US" dirty="0" smtClean="0"/>
              <a:t>Stage </a:t>
            </a:r>
            <a:r>
              <a:rPr lang="en-US" dirty="0" err="1" smtClean="0"/>
              <a:t>i</a:t>
            </a:r>
            <a:r>
              <a:rPr lang="en-US" dirty="0" smtClean="0"/>
              <a:t> can start on new computation once values passed to i+1</a:t>
            </a:r>
          </a:p>
          <a:p>
            <a:pPr lvl="1"/>
            <a:r>
              <a:rPr lang="en-US" dirty="0" smtClean="0"/>
              <a:t>E.g., complete 3 multiplications in 7 cycles, even though each requires 3 cycles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33139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/>
                <a:gridCol w="838200"/>
                <a:gridCol w="838200"/>
                <a:gridCol w="685800"/>
                <a:gridCol w="762000"/>
                <a:gridCol w="838200"/>
                <a:gridCol w="914400"/>
                <a:gridCol w="9144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Time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 smtClean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1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2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3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Haswell</a:t>
            </a:r>
            <a:r>
              <a:rPr lang="en-US" dirty="0" smtClean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</a:t>
            </a:r>
            <a:r>
              <a:rPr lang="en-US" sz="1800" dirty="0" smtClean="0"/>
              <a:t>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divide</a:t>
            </a:r>
            <a:endParaRPr lang="en-US" dirty="0" smtClean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 smtClean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addq</a:t>
            </a:r>
            <a:r>
              <a:rPr lang="en-US" sz="1400" dirty="0" smtClean="0">
                <a:latin typeface="Courier New" pitchFamily="49" charset="0"/>
              </a:rPr>
              <a:t>	$1,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cmpq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rbp</a:t>
            </a:r>
            <a:r>
              <a:rPr lang="en-US" sz="1400" dirty="0" smtClean="0">
                <a:latin typeface="Courier New" pitchFamily="49" charset="0"/>
              </a:rPr>
              <a:t>	# Compare </a:t>
            </a:r>
            <a:r>
              <a:rPr lang="en-US" sz="1400" dirty="0" err="1" smtClean="0">
                <a:latin typeface="Courier New" pitchFamily="49" charset="0"/>
              </a:rPr>
              <a:t>length:i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jg</a:t>
            </a:r>
            <a:r>
              <a:rPr lang="en-US" sz="1400" dirty="0" smtClean="0">
                <a:latin typeface="Courier New" pitchFamily="49" charset="0"/>
              </a:rPr>
              <a:t>	.L519	# If &gt;,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  <a:endParaRPr lang="en-US" sz="1400" dirty="0">
              <a:latin typeface="Courier New" pitchFamily="49" charset="0"/>
            </a:endParaRP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01171"/>
              </p:ext>
            </p:extLst>
          </p:nvPr>
        </p:nvGraphicFramePr>
        <p:xfrm>
          <a:off x="1570037" y="4013327"/>
          <a:ext cx="6003925" cy="177787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 smtClean="0"/>
              <a:t> </a:t>
            </a:r>
            <a:r>
              <a:rPr lang="en-US" sz="1600" b="1" dirty="0" smtClean="0">
                <a:latin typeface="Courier New" pitchFamily="49" charset="0"/>
              </a:rPr>
              <a:t>((((((((1 * d[0]) * d[1]) * d[2]) * d[3]) 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 smtClean="0"/>
              <a:t>Sequential dependence</a:t>
            </a:r>
          </a:p>
          <a:p>
            <a:pPr marL="687388" lvl="1" indent="-287338">
              <a:defRPr/>
            </a:pPr>
            <a:r>
              <a:rPr lang="en-US" dirty="0" smtClean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 smtClean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Helps integer add</a:t>
            </a:r>
          </a:p>
          <a:p>
            <a:pPr lvl="1">
              <a:defRPr/>
            </a:pPr>
            <a:r>
              <a:rPr lang="en-US" dirty="0" smtClean="0"/>
              <a:t>Achieves latency bound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Others don’t improve. </a:t>
            </a:r>
            <a:r>
              <a:rPr lang="en-US" i="1" dirty="0" smtClean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 smtClean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79756"/>
              </p:ext>
            </p:extLst>
          </p:nvPr>
        </p:nvGraphicFramePr>
        <p:xfrm>
          <a:off x="1570037" y="1346327"/>
          <a:ext cx="6003925" cy="216522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with </a:t>
            </a:r>
            <a:r>
              <a:rPr lang="en-US" dirty="0" err="1" smtClean="0"/>
              <a:t>Reassociation</a:t>
            </a:r>
            <a:r>
              <a:rPr lang="en-US" dirty="0" smtClean="0"/>
              <a:t> 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sz="2800" dirty="0" smtClean="0"/>
              <a:t>Can this change the result of the computation?</a:t>
            </a:r>
          </a:p>
          <a:p>
            <a:r>
              <a:rPr lang="en-US" sz="2800" dirty="0" smtClean="0"/>
              <a:t>Yes, for FP. </a:t>
            </a:r>
            <a:r>
              <a:rPr lang="en-US" sz="2800" i="1" dirty="0" smtClean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Nearly 2x speedup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r>
              <a:rPr lang="en-US" dirty="0" smtClean="0"/>
              <a:t>Reason: Breaks sequential dependency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3069"/>
              </p:ext>
            </p:extLst>
          </p:nvPr>
        </p:nvGraphicFramePr>
        <p:xfrm>
          <a:off x="1570037" y="1066800"/>
          <a:ext cx="6003925" cy="3165221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391400" y="4267200"/>
            <a:ext cx="381000" cy="609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953414" y="4782597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units for FP *</a:t>
            </a:r>
          </a:p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191000" y="4191000"/>
            <a:ext cx="1771814" cy="158183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581814" y="5696634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4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units for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+</a:t>
            </a:r>
          </a:p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 units for load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 smtClean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 smtClean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 smtClean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 smtClean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 smtClean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 smtClean="0"/>
              <a:t>(N/2+1)*D cycles:</a:t>
            </a:r>
            <a:br>
              <a:rPr lang="en-US" sz="1800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with Separate Accumulators 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 smtClean="0"/>
              <a:t>Different form of </a:t>
            </a:r>
            <a:r>
              <a:rPr lang="en-US" sz="2800" dirty="0" err="1" smtClean="0"/>
              <a:t>reassociation</a:t>
            </a:r>
            <a:endParaRPr lang="en-US" sz="2800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smtClean="0"/>
              <a:t>register allocation</a:t>
            </a:r>
          </a:p>
          <a:p>
            <a:pPr lvl="1" eaLnBrk="1" hangingPunct="1">
              <a:defRPr/>
            </a:pPr>
            <a:r>
              <a:rPr lang="en-US" smtClean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smtClean="0"/>
              <a:t>dead code elimination</a:t>
            </a:r>
          </a:p>
          <a:p>
            <a:pPr lvl="1" eaLnBrk="1" hangingPunct="1">
              <a:defRPr/>
            </a:pPr>
            <a:r>
              <a:rPr lang="en-US" smtClean="0"/>
              <a:t>eliminating minor inefficiencies</a:t>
            </a:r>
          </a:p>
          <a:p>
            <a:pPr eaLnBrk="1" hangingPunct="1">
              <a:defRPr/>
            </a:pPr>
            <a:r>
              <a:rPr lang="en-US" smtClean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smtClean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smtClean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smtClean="0"/>
              <a:t>but constant factors also matter</a:t>
            </a:r>
          </a:p>
          <a:p>
            <a:pPr eaLnBrk="1" hangingPunct="1">
              <a:defRPr/>
            </a:pPr>
            <a:r>
              <a:rPr lang="en-US" smtClean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smtClean="0"/>
              <a:t>potential memory aliasing</a:t>
            </a:r>
          </a:p>
          <a:p>
            <a:pPr lvl="1" eaLnBrk="1" hangingPunct="1">
              <a:defRPr/>
            </a:pPr>
            <a:r>
              <a:rPr lang="en-US" smtClean="0"/>
              <a:t>potential procedure side-effects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+ makes use of two load units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2x speedup (over unroll2)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x0 </a:t>
            </a:r>
            <a:r>
              <a:rPr lang="en-US" sz="1800" dirty="0">
                <a:latin typeface="Courier New" pitchFamily="49" charset="0"/>
              </a:rPr>
              <a:t>= x0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x1 </a:t>
            </a:r>
            <a:r>
              <a:rPr lang="en-US" sz="1800" dirty="0">
                <a:latin typeface="Courier New" pitchFamily="49" charset="0"/>
              </a:rPr>
              <a:t>= x1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88528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x0 </a:t>
            </a:r>
            <a:r>
              <a:rPr lang="en-US" sz="1800" dirty="0">
                <a:latin typeface="Courier New" pitchFamily="49" charset="0"/>
              </a:rPr>
              <a:t>= x0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x1 </a:t>
            </a:r>
            <a:r>
              <a:rPr lang="en-US" sz="1800" dirty="0">
                <a:latin typeface="Courier New" pitchFamily="49" charset="0"/>
              </a:rPr>
              <a:t>= x1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</a:t>
            </a:r>
          </a:p>
          <a:p>
            <a:pPr lvl="1" eaLnBrk="1" hangingPunct="1">
              <a:defRPr/>
            </a:pPr>
            <a:r>
              <a:rPr lang="en-US" dirty="0" smtClean="0"/>
              <a:t>Can unroll to any degree L</a:t>
            </a:r>
          </a:p>
          <a:p>
            <a:pPr lvl="1" eaLnBrk="1" hangingPunct="1">
              <a:defRPr/>
            </a:pPr>
            <a:r>
              <a:rPr lang="en-US" dirty="0" smtClean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 smtClean="0"/>
              <a:t>L must be multiple of K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Limitations</a:t>
            </a:r>
          </a:p>
          <a:p>
            <a:pPr lvl="1" eaLnBrk="1" hangingPunct="1">
              <a:defRPr/>
            </a:pPr>
            <a:r>
              <a:rPr lang="en-US" dirty="0" smtClean="0"/>
              <a:t>Diminishing returns</a:t>
            </a:r>
          </a:p>
          <a:p>
            <a:pPr lvl="2" eaLnBrk="1" hangingPunct="1">
              <a:defRPr/>
            </a:pPr>
            <a:r>
              <a:rPr lang="en-US" dirty="0" smtClean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 smtClean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 smtClean="0"/>
              <a:t>Finish off iterations sequentially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Haswell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Double FP Multiplication</a:t>
            </a:r>
          </a:p>
          <a:p>
            <a:pPr lvl="1" eaLnBrk="1" hangingPunct="1">
              <a:defRPr/>
            </a:pPr>
            <a:r>
              <a:rPr lang="en-US" dirty="0" smtClean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</a:t>
            </a:r>
            <a:r>
              <a:rPr lang="en-US" dirty="0" err="1" smtClean="0"/>
              <a:t>Int</a:t>
            </a:r>
            <a:r>
              <a:rPr lang="en-US" dirty="0" smtClean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Haswell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Integer addition</a:t>
            </a:r>
          </a:p>
          <a:p>
            <a:pPr lvl="1" eaLnBrk="1" hangingPunct="1">
              <a:defRPr/>
            </a:pPr>
            <a:r>
              <a:rPr lang="en-US" dirty="0" smtClean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8720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 smtClean="0"/>
              <a:t>Up to 42X improvement over original, </a:t>
            </a:r>
            <a:r>
              <a:rPr lang="en-US" dirty="0" err="1" smtClean="0"/>
              <a:t>unoptimized</a:t>
            </a:r>
            <a:r>
              <a:rPr lang="en-US" dirty="0" smtClean="0"/>
              <a:t> code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58130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 smtClean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%ymm0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%ymm1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 smtClean="0">
                  <a:latin typeface="Courier New" charset="0"/>
                </a:rPr>
                <a:t>vaddpd</a:t>
              </a:r>
              <a:r>
                <a:rPr lang="en-US" dirty="0" smtClean="0">
                  <a:latin typeface="Courier New" charset="0"/>
                </a:rPr>
                <a:t> %ymm0, %ymm1, %ymm1</a:t>
              </a:r>
              <a:endParaRPr lang="en-US" dirty="0">
                <a:latin typeface="Courier New" charset="0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%ymm0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%ymm1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 smtClean="0">
                  <a:latin typeface="Courier New" charset="0"/>
                </a:rPr>
                <a:t>vaddsd</a:t>
              </a:r>
              <a:r>
                <a:rPr lang="en-US" dirty="0" smtClean="0">
                  <a:latin typeface="Courier New" charset="0"/>
                </a:rPr>
                <a:t> %ymm0, %ymm1, %ymm1</a:t>
              </a:r>
              <a:endParaRPr lang="en-US" dirty="0">
                <a:latin typeface="Courier New" charset="0"/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Make use of AVX Instructions</a:t>
            </a:r>
          </a:p>
          <a:p>
            <a:pPr lvl="1" eaLnBrk="1" hangingPunct="1">
              <a:defRPr/>
            </a:pPr>
            <a:r>
              <a:rPr lang="en-US" dirty="0" smtClean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 smtClean="0"/>
              <a:t>See Web Aside OPT:SIMD on CS:APP web page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76137"/>
              </p:ext>
            </p:extLst>
          </p:nvPr>
        </p:nvGraphicFramePr>
        <p:xfrm>
          <a:off x="357016" y="1168527"/>
          <a:ext cx="7796385" cy="2939923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 smtClean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 smtClean="0">
                <a:solidFill>
                  <a:srgbClr val="990000"/>
                </a:solidFill>
              </a:rPr>
              <a:t>Instruction Control Unit </a:t>
            </a:r>
            <a:r>
              <a:rPr lang="en-US" dirty="0" smtClean="0"/>
              <a:t>must work well ahead of </a:t>
            </a:r>
            <a:r>
              <a:rPr lang="en-US" dirty="0" smtClean="0">
                <a:solidFill>
                  <a:srgbClr val="990000"/>
                </a:solidFill>
              </a:rPr>
              <a:t>Execution 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457200" lvl="1" indent="-173038">
              <a:defRPr/>
            </a:pPr>
            <a:r>
              <a:rPr lang="en-US" dirty="0" smtClean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 smtClean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 smtClean="0"/>
              <a:t>Must not cause any change in program behavior</a:t>
            </a:r>
          </a:p>
          <a:p>
            <a:pPr lvl="2">
              <a:defRPr/>
            </a:pPr>
            <a:r>
              <a:rPr lang="en-US" sz="1800" dirty="0" smtClean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 smtClean="0"/>
              <a:t>Often prevents it from making optimizations that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 smtClean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 smtClean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 smtClean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 smtClean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 smtClean="0"/>
              <a:t>Newer versions of GCC do </a:t>
            </a:r>
            <a:r>
              <a:rPr lang="en-US" sz="1800" dirty="0" err="1" smtClean="0"/>
              <a:t>interprocedural</a:t>
            </a:r>
            <a:r>
              <a:rPr lang="en-US" sz="1800" dirty="0" smtClean="0"/>
              <a:t> analysis within individual files</a:t>
            </a:r>
          </a:p>
          <a:p>
            <a:pPr lvl="2">
              <a:defRPr/>
            </a:pPr>
            <a:r>
              <a:rPr lang="en-US" sz="1800" dirty="0" smtClean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 smtClean="0"/>
              <a:t>Most analysis is based only on </a:t>
            </a:r>
            <a:r>
              <a:rPr lang="en-US" sz="2000" i="1" dirty="0" smtClean="0"/>
              <a:t>static</a:t>
            </a:r>
            <a:r>
              <a:rPr lang="en-US" sz="2000" dirty="0" smtClean="0"/>
              <a:t> information</a:t>
            </a:r>
          </a:p>
          <a:p>
            <a:pPr lvl="1" eaLnBrk="1" hangingPunct="1">
              <a:defRPr/>
            </a:pPr>
            <a:r>
              <a:rPr lang="en-US" sz="1800" dirty="0" smtClean="0"/>
              <a:t>Compiler has difficulty anticipating run-time inputs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Branch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 smtClean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 smtClean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 smtClean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 smtClean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</a:t>
            </a:r>
          </a:p>
          <a:p>
            <a:pPr lvl="1" eaLnBrk="1" hangingPunct="1">
              <a:defRPr/>
            </a:pPr>
            <a:r>
              <a:rPr lang="en-US" dirty="0" smtClean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 smtClean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 smtClean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 smtClean="0">
                <a:latin typeface="Calibri" pitchFamily="34" charset="0"/>
              </a:rPr>
              <a:t>vector </a:t>
            </a:r>
            <a:r>
              <a:rPr lang="en-US" sz="2000" i="1" dirty="0">
                <a:latin typeface="Calibri" pitchFamily="34" charset="0"/>
              </a:rPr>
              <a:t>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 smtClean="0">
                <a:latin typeface="Calibri" pitchFamily="34" charset="0"/>
              </a:rPr>
              <a:t>vector </a:t>
            </a:r>
            <a:r>
              <a:rPr lang="en-US" sz="2000" i="1" dirty="0">
                <a:latin typeface="Calibri" pitchFamily="34" charset="0"/>
              </a:rPr>
              <a:t>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Cost</a:t>
            </a:r>
          </a:p>
          <a:p>
            <a:pPr lvl="1" eaLnBrk="1" hangingPunct="1">
              <a:defRPr/>
            </a:pPr>
            <a:r>
              <a:rPr lang="en-US" dirty="0" smtClean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 smtClean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401029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vmulsd</a:t>
            </a:r>
            <a:r>
              <a:rPr lang="cs-CZ" sz="1600" dirty="0" smtClean="0">
                <a:latin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</a:rPr>
              <a:t>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 smtClean="0">
                <a:latin typeface="Courier New" pitchFamily="49" charset="0"/>
              </a:rPr>
              <a:t>add</a:t>
            </a:r>
            <a:r>
              <a:rPr lang="cs-CZ" sz="1600" dirty="0" smtClean="0">
                <a:latin typeface="Courier New" pitchFamily="49" charset="0"/>
              </a:rPr>
              <a:t>    </a:t>
            </a:r>
            <a:r>
              <a:rPr lang="cs-CZ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 smtClean="0">
                <a:latin typeface="Courier New" pitchFamily="49" charset="0"/>
              </a:rPr>
              <a:t>cmp</a:t>
            </a:r>
            <a:r>
              <a:rPr lang="cs-CZ" sz="1600" dirty="0" smtClean="0">
                <a:latin typeface="Courier New" pitchFamily="49" charset="0"/>
              </a:rPr>
              <a:t>    </a:t>
            </a:r>
            <a:r>
              <a:rPr lang="cs-CZ" sz="1600" dirty="0">
                <a:latin typeface="Courier New" pitchFamily="49" charset="0"/>
              </a:rPr>
              <a:t>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 smtClean="0">
                <a:latin typeface="Courier New" pitchFamily="49" charset="0"/>
              </a:rPr>
              <a:t>jne</a:t>
            </a:r>
            <a:r>
              <a:rPr lang="cs-CZ" sz="1600" dirty="0" smtClean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401036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jmp</a:t>
            </a:r>
            <a:r>
              <a:rPr lang="cs-CZ" sz="1600" dirty="0" smtClean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 smtClean="0">
                <a:latin typeface="Courier New" pitchFamily="49" charset="0"/>
              </a:rPr>
              <a:t>  401040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vmovsd</a:t>
            </a:r>
            <a:r>
              <a:rPr lang="cs-CZ" sz="1600" dirty="0" smtClean="0">
                <a:latin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</a:rPr>
              <a:t>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Pipeline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Good compiler and flags</a:t>
            </a:r>
          </a:p>
          <a:p>
            <a:pPr eaLnBrk="1" hangingPunct="1">
              <a:defRPr/>
            </a:pPr>
            <a:r>
              <a:rPr lang="en-US" dirty="0" smtClean="0"/>
              <a:t>Don’t do anything stupid</a:t>
            </a:r>
          </a:p>
          <a:p>
            <a:pPr lvl="1" eaLnBrk="1" hangingPunct="1">
              <a:defRPr/>
            </a:pPr>
            <a:r>
              <a:rPr lang="en-US" dirty="0" smtClean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 smtClean="0"/>
              <a:t>Write compiler-friendly code</a:t>
            </a:r>
          </a:p>
          <a:p>
            <a:pPr lvl="2" eaLnBrk="1" hangingPunct="1">
              <a:defRPr/>
            </a:pPr>
            <a:r>
              <a:rPr lang="en-US" dirty="0" smtClean="0"/>
              <a:t>Watch out for optimization blockers: </a:t>
            </a:r>
            <a:br>
              <a:rPr lang="en-US" dirty="0" smtClean="0"/>
            </a:br>
            <a:r>
              <a:rPr lang="en-US" dirty="0" smtClean="0"/>
              <a:t>procedure calls &amp; memory references</a:t>
            </a:r>
          </a:p>
          <a:p>
            <a:pPr lvl="1">
              <a:defRPr/>
            </a:pPr>
            <a:r>
              <a:rPr lang="en-US" dirty="0" smtClean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Tune code for machine</a:t>
            </a:r>
          </a:p>
          <a:p>
            <a:pPr lvl="1" eaLnBrk="1" hangingPunct="1">
              <a:defRPr/>
            </a:pPr>
            <a:r>
              <a:rPr lang="en-US" dirty="0" smtClean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 smtClean="0"/>
              <a:t>Avoid unpredictable branches</a:t>
            </a:r>
          </a:p>
          <a:p>
            <a:pPr lvl="1" eaLnBrk="1" hangingPunct="1">
              <a:defRPr/>
            </a:pPr>
            <a:r>
              <a:rPr lang="en-US" dirty="0" smtClean="0"/>
              <a:t>Make code cache friendly (Covered later in course)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Code Motion</a:t>
            </a:r>
          </a:p>
          <a:p>
            <a:pPr lvl="1" eaLnBrk="1" hangingPunct="1">
              <a:defRPr/>
            </a:pPr>
            <a:r>
              <a:rPr lang="en-US" dirty="0" smtClean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 smtClean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 smtClean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</a:rPr>
              <a:t>set_row</a:t>
            </a:r>
            <a:r>
              <a:rPr lang="en-US" sz="1400" dirty="0" smtClean="0">
                <a:latin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testq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		# Test n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jle</a:t>
            </a:r>
            <a:r>
              <a:rPr lang="en-US" sz="1400" dirty="0" smtClean="0">
                <a:latin typeface="Courier New" pitchFamily="49" charset="0"/>
              </a:rPr>
              <a:t>	.L1			# If 0,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done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leaq</a:t>
            </a:r>
            <a:r>
              <a:rPr lang="en-US" sz="1400" dirty="0" smtClean="0">
                <a:latin typeface="Courier New" pitchFamily="49" charset="0"/>
              </a:rPr>
              <a:t>	(%rdi,%rdx,8),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rowp</a:t>
            </a:r>
            <a:r>
              <a:rPr lang="en-US" sz="1400" dirty="0" smtClean="0">
                <a:latin typeface="Courier New" pitchFamily="49" charset="0"/>
              </a:rPr>
              <a:t> = A + 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*8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movl</a:t>
            </a:r>
            <a:r>
              <a:rPr lang="en-US" sz="1400" dirty="0" smtClean="0">
                <a:latin typeface="Courier New" pitchFamily="49" charset="0"/>
              </a:rPr>
              <a:t>	$0, %</a:t>
            </a:r>
            <a:r>
              <a:rPr lang="en-US" sz="1400" dirty="0" err="1" smtClean="0">
                <a:latin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 smtClean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</a:t>
            </a:r>
            <a:r>
              <a:rPr lang="en-US" sz="1400" dirty="0" smtClean="0">
                <a:latin typeface="Courier New" pitchFamily="49" charset="0"/>
              </a:rPr>
              <a:t>xmm0    	# t = b[j]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</a:t>
            </a:r>
            <a:r>
              <a:rPr lang="en-US" sz="1400" dirty="0" smtClean="0">
                <a:latin typeface="Courier New" pitchFamily="49" charset="0"/>
              </a:rPr>
              <a:t>)   	# M[</a:t>
            </a:r>
            <a:r>
              <a:rPr lang="en-US" sz="1400" dirty="0" err="1" smtClean="0">
                <a:latin typeface="Courier New" pitchFamily="49" charset="0"/>
              </a:rPr>
              <a:t>A+ni</a:t>
            </a:r>
            <a:r>
              <a:rPr lang="en-US" sz="1400" dirty="0" smtClean="0">
                <a:latin typeface="Courier New" pitchFamily="49" charset="0"/>
              </a:rPr>
              <a:t>*8 + j*8] = t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		# j++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	# </a:t>
            </a:r>
            <a:r>
              <a:rPr lang="en-US" sz="1400" dirty="0" err="1" smtClean="0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</a:t>
            </a:r>
            <a:r>
              <a:rPr lang="en-US" sz="1400" dirty="0" smtClean="0">
                <a:latin typeface="Courier New" pitchFamily="49" charset="0"/>
              </a:rPr>
              <a:t>L3			# if !=,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.L1:				      	# done:</a:t>
            </a:r>
          </a:p>
          <a:p>
            <a:r>
              <a:rPr lang="en-US" sz="1400" dirty="0" smtClean="0">
                <a:latin typeface="Courier New" pitchFamily="49" charset="0"/>
              </a:rPr>
              <a:t>	rep ; ret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Replace costly operation with simpler one</a:t>
            </a:r>
          </a:p>
          <a:p>
            <a:pPr lvl="1" eaLnBrk="1" hangingPunct="1"/>
            <a:r>
              <a:rPr lang="en-US" dirty="0" smtClean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 smtClean="0"/>
              <a:t>Utility machine dependent</a:t>
            </a:r>
          </a:p>
          <a:p>
            <a:pPr lvl="2" eaLnBrk="1" hangingPunct="1"/>
            <a:r>
              <a:rPr lang="en-US" dirty="0" smtClean="0"/>
              <a:t>Depends on cost of multiply or divide instruction</a:t>
            </a:r>
          </a:p>
          <a:p>
            <a:pPr lvl="3" eaLnBrk="1" hangingPunct="1"/>
            <a:r>
              <a:rPr lang="en-US" dirty="0" smtClean="0"/>
              <a:t>On Intel Nehalem, integer multiply requires 3 CPU cycles</a:t>
            </a:r>
          </a:p>
          <a:p>
            <a:pPr lvl="1" eaLnBrk="1" hangingPunct="1"/>
            <a:r>
              <a:rPr lang="en-US" dirty="0" smtClean="0"/>
              <a:t>Recognize sequence of products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  <a:r>
              <a:rPr lang="en-US" sz="1400" dirty="0" smtClean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 = n*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+ j] = b[j]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int ni = 0;</a:t>
            </a: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a[ni + j] = b[j];</a:t>
            </a:r>
          </a:p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  ni += n;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Reuse portions of expressions</a:t>
            </a:r>
          </a:p>
          <a:p>
            <a:pPr lvl="1" eaLnBrk="1" hangingPunct="1"/>
            <a:r>
              <a:rPr lang="en-US" dirty="0" smtClean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358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*n, (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88493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/>
                <a:cs typeface="Calibri"/>
              </a:rPr>
              <a:t>1 multiplication: 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1(%rsi), %rax  # i+1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-1(%rsi), %r8  # i-1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%rsi   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%rax     # (i+1)*n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%rsi   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%rax     # (i+1)*n+j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%r8      # (i-1)*n+j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	(%rsi,%rcx), %rcx # i*n+j+n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8336</TotalTime>
  <Words>4030</Words>
  <Application>Microsoft Office PowerPoint</Application>
  <PresentationFormat>全屏显示(4:3)</PresentationFormat>
  <Paragraphs>1210</Paragraphs>
  <Slides>56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ＭＳ Ｐゴシック</vt:lpstr>
      <vt:lpstr>Arial</vt:lpstr>
      <vt:lpstr>Arial Narrow</vt:lpstr>
      <vt:lpstr>Calibri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Program Optimization  Introduction to Computer Systems </vt:lpstr>
      <vt:lpstr>Today</vt:lpstr>
      <vt:lpstr>Performance Realities</vt:lpstr>
      <vt:lpstr>Optimizing Compilers</vt:lpstr>
      <vt:lpstr>Limitations of Optimizing Compilers</vt:lpstr>
      <vt:lpstr>Generally Useful Optimizations</vt:lpstr>
      <vt:lpstr>Compiler-Generated Code Motion (-O1)</vt:lpstr>
      <vt:lpstr>Reduction in Strength</vt:lpstr>
      <vt:lpstr>Share Common Subexpressions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Getting High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jianrong wang</cp:lastModifiedBy>
  <cp:revision>374</cp:revision>
  <cp:lastPrinted>1999-09-20T15:19:18Z</cp:lastPrinted>
  <dcterms:created xsi:type="dcterms:W3CDTF">2011-08-30T20:07:27Z</dcterms:created>
  <dcterms:modified xsi:type="dcterms:W3CDTF">2017-03-06T07:58:01Z</dcterms:modified>
</cp:coreProperties>
</file>