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6" r:id="rId12"/>
    <p:sldId id="265" r:id="rId13"/>
    <p:sldId id="286" r:id="rId14"/>
    <p:sldId id="285" r:id="rId15"/>
    <p:sldId id="287" r:id="rId16"/>
    <p:sldId id="289" r:id="rId17"/>
    <p:sldId id="291" r:id="rId18"/>
    <p:sldId id="292" r:id="rId19"/>
    <p:sldId id="290" r:id="rId20"/>
    <p:sldId id="294" r:id="rId21"/>
    <p:sldId id="293" r:id="rId22"/>
    <p:sldId id="305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表示层的作用是对接收到的</a:t>
            </a:r>
          </a:p>
        </p:txBody>
      </p:sp>
    </p:spTree>
    <p:extLst>
      <p:ext uri="{BB962C8B-B14F-4D97-AF65-F5344CB8AC3E}">
        <p14:creationId xmlns:p14="http://schemas.microsoft.com/office/powerpoint/2010/main" val="7153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表示层的作用是对接收到的</a:t>
            </a:r>
          </a:p>
        </p:txBody>
      </p:sp>
    </p:spTree>
    <p:extLst>
      <p:ext uri="{BB962C8B-B14F-4D97-AF65-F5344CB8AC3E}">
        <p14:creationId xmlns:p14="http://schemas.microsoft.com/office/powerpoint/2010/main" val="139580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由于我们的研究编址系统旨在更便捷地寻找两台物设备，实际使用中数据传输还是使用的</a:t>
            </a:r>
            <a:r>
              <a:rPr lang="en-US" altLang="zh-CN"/>
              <a:t>TCP or UDP</a:t>
            </a:r>
          </a:p>
        </p:txBody>
      </p:sp>
    </p:spTree>
    <p:extLst>
      <p:ext uri="{BB962C8B-B14F-4D97-AF65-F5344CB8AC3E}">
        <p14:creationId xmlns:p14="http://schemas.microsoft.com/office/powerpoint/2010/main" val="404283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表示层互相建立连接的需求是在这一层实现的。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5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对于物管理器提供的服务可以提供一定的参考</a:t>
            </a:r>
          </a:p>
        </p:txBody>
      </p:sp>
    </p:spTree>
    <p:extLst>
      <p:ext uri="{BB962C8B-B14F-4D97-AF65-F5344CB8AC3E}">
        <p14:creationId xmlns:p14="http://schemas.microsoft.com/office/powerpoint/2010/main" val="851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svg"/><Relationship Id="rId5" Type="http://schemas.openxmlformats.org/officeDocument/2006/relationships/image" Target="../media/image16.png"/><Relationship Id="rId10" Type="http://schemas.openxmlformats.org/officeDocument/2006/relationships/image" Target="../media/image4.svg"/><Relationship Id="rId4" Type="http://schemas.openxmlformats.org/officeDocument/2006/relationships/image" Target="../media/image1.sv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一种物联网物互通系统的设计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月      詹典 金雪怡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489710"/>
            <a:ext cx="8372475" cy="4687570"/>
          </a:xfrm>
        </p:spPr>
        <p:txBody>
          <a:bodyPr>
            <a:normAutofit/>
          </a:bodyPr>
          <a:lstStyle/>
          <a:p>
            <a:r>
              <a:rPr lang="en-US" altLang="zh-CN"/>
              <a:t>Handle system</a:t>
            </a:r>
            <a:r>
              <a:rPr lang="zh-CN" altLang="en-US"/>
              <a:t>：</a:t>
            </a:r>
          </a:p>
          <a:p>
            <a:r>
              <a:rPr lang="zh-CN" altLang="en-US"/>
              <a:t>优点：</a:t>
            </a:r>
          </a:p>
          <a:p>
            <a:r>
              <a:rPr lang="zh-CN" altLang="en-US"/>
              <a:t>更强的可拓展性和包容性。</a:t>
            </a:r>
          </a:p>
          <a:p>
            <a:r>
              <a:rPr lang="zh-CN" altLang="en-US"/>
              <a:t>与域名相比安全性更好。</a:t>
            </a:r>
          </a:p>
          <a:p>
            <a:r>
              <a:rPr lang="zh-CN" altLang="en-US"/>
              <a:t>支持</a:t>
            </a:r>
            <a:r>
              <a:rPr lang="en-US" altLang="zh-CN"/>
              <a:t>UCS2</a:t>
            </a:r>
            <a:r>
              <a:rPr lang="zh-CN" altLang="en-US"/>
              <a:t>编码，多语言友好。</a:t>
            </a:r>
          </a:p>
          <a:p>
            <a:r>
              <a:rPr lang="zh-CN" altLang="en-US"/>
              <a:t>缺点：</a:t>
            </a:r>
          </a:p>
          <a:p>
            <a:r>
              <a:rPr lang="zh-CN" altLang="en-US"/>
              <a:t>编址大多采用编码，不具有可读性。</a:t>
            </a:r>
          </a:p>
          <a:p>
            <a:r>
              <a:rPr lang="zh-CN" altLang="en-US"/>
              <a:t>普及程度不高。</a:t>
            </a:r>
            <a:endParaRPr lang="en-US" altLang="zh-CN"/>
          </a:p>
          <a:p>
            <a:pPr lvl="1"/>
            <a:endParaRPr lang="zh-CN" altLang="en-US"/>
          </a:p>
          <a:p>
            <a:pPr lvl="0"/>
            <a:endParaRPr lang="zh-CN" altLang="en-US"/>
          </a:p>
          <a:p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已有的</a:t>
            </a:r>
            <a:r>
              <a:rPr lang="en-US" altLang="zh-CN"/>
              <a:t>IOT</a:t>
            </a:r>
            <a:r>
              <a:rPr lang="zh-CN" altLang="en-US"/>
              <a:t>编址方案与理论</a:t>
            </a:r>
          </a:p>
        </p:txBody>
      </p:sp>
    </p:spTree>
    <p:extLst>
      <p:ext uri="{BB962C8B-B14F-4D97-AF65-F5344CB8AC3E}">
        <p14:creationId xmlns:p14="http://schemas.microsoft.com/office/powerpoint/2010/main" val="6947244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94025" y="5181561"/>
            <a:ext cx="1075983" cy="736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设备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38290" y="5181561"/>
            <a:ext cx="1058730" cy="736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设备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95917" y="5181561"/>
            <a:ext cx="116456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物管理器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61249" y="5181560"/>
            <a:ext cx="1130061" cy="73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管理器</a:t>
            </a:r>
            <a:r>
              <a:rPr lang="en-US" altLang="zh-CN" dirty="0">
                <a:solidFill>
                  <a:srgbClr val="FFFFFF"/>
                </a:solidFill>
                <a:latin typeface="等线 Light"/>
                <a:ea typeface="等线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786393" y="5181560"/>
            <a:ext cx="1227876" cy="7361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服务器</a:t>
            </a:r>
          </a:p>
        </p:txBody>
      </p:sp>
      <p:sp>
        <p:nvSpPr>
          <p:cNvPr id="9" name="右箭头 8"/>
          <p:cNvSpPr/>
          <p:nvPr/>
        </p:nvSpPr>
        <p:spPr>
          <a:xfrm rot="10800000" flipH="1">
            <a:off x="1608676" y="5459063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 rot="10800000" flipH="1">
            <a:off x="3299152" y="5444666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1" name="右箭头 10"/>
          <p:cNvSpPr/>
          <p:nvPr/>
        </p:nvSpPr>
        <p:spPr>
          <a:xfrm rot="10800000" flipH="1">
            <a:off x="5113473" y="5459063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 rot="10800000" flipH="1">
            <a:off x="6886049" y="5459063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25" y="4265224"/>
            <a:ext cx="432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物设备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与物设备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建立通信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596" y="2712483"/>
            <a:ext cx="38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37" y="1785621"/>
            <a:ext cx="4293382" cy="224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物设备表：物名（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邮政地址（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zh-CN" altLang="en-US" dirty="0" smtClean="0"/>
              <a:t>物管理器表：邮政地址（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机构名（唯一）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上级物管理器邮政地址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服务器数据库设计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7832" y="3105510"/>
            <a:ext cx="7418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机构名：与邮政地址对应的公认的唯一的名称，比如：</a:t>
            </a:r>
            <a:r>
              <a:rPr lang="zh-CN" altLang="en-US" dirty="0" smtClean="0">
                <a:solidFill>
                  <a:srgbClr val="FF0000"/>
                </a:solidFill>
              </a:rPr>
              <a:t>上海市闵行区东川路</a:t>
            </a:r>
            <a:r>
              <a:rPr lang="en-US" altLang="zh-CN" dirty="0" smtClean="0">
                <a:solidFill>
                  <a:srgbClr val="FF0000"/>
                </a:solidFill>
              </a:rPr>
              <a:t>800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机构名为</a:t>
            </a:r>
            <a:r>
              <a:rPr lang="zh-CN" altLang="en-US" dirty="0" smtClean="0">
                <a:solidFill>
                  <a:srgbClr val="FF0000"/>
                </a:solidFill>
              </a:rPr>
              <a:t>上海交通大学闵行校区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上级物管理器邮政地址：该物管理器上级的物管理器的邮政地址，比如：</a:t>
            </a:r>
            <a:r>
              <a:rPr lang="zh-CN" altLang="en-US" dirty="0" smtClean="0">
                <a:solidFill>
                  <a:srgbClr val="FF0000"/>
                </a:solidFill>
              </a:rPr>
              <a:t>上海市闵行区东川路</a:t>
            </a:r>
            <a:r>
              <a:rPr lang="en-US" altLang="zh-CN" dirty="0" smtClean="0">
                <a:solidFill>
                  <a:srgbClr val="FF0000"/>
                </a:solidFill>
              </a:rPr>
              <a:t>800</a:t>
            </a:r>
            <a:r>
              <a:rPr lang="zh-CN" altLang="en-US" dirty="0" smtClean="0">
                <a:solidFill>
                  <a:srgbClr val="FF0000"/>
                </a:solidFill>
              </a:rPr>
              <a:t>号软件学院</a:t>
            </a:r>
            <a:r>
              <a:rPr lang="zh-CN" altLang="en-US" dirty="0" smtClean="0"/>
              <a:t>的上级物管理器为</a:t>
            </a:r>
            <a:r>
              <a:rPr lang="zh-CN" altLang="en-US" dirty="0" smtClean="0">
                <a:solidFill>
                  <a:srgbClr val="FF0000"/>
                </a:solidFill>
              </a:rPr>
              <a:t>上海市闵行区东川路</a:t>
            </a:r>
            <a:r>
              <a:rPr lang="en-US" altLang="zh-CN" dirty="0" smtClean="0">
                <a:solidFill>
                  <a:srgbClr val="FF0000"/>
                </a:solidFill>
              </a:rPr>
              <a:t>800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。可为空。</a:t>
            </a:r>
            <a:endParaRPr lang="en-US" altLang="zh-CN" dirty="0" smtClean="0"/>
          </a:p>
          <a:p>
            <a:r>
              <a:rPr lang="zh-CN" altLang="en-US" dirty="0" smtClean="0"/>
              <a:t>邮箱：物设备或物管理器的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 txBox="1">
            <a:spLocks/>
          </p:cNvSpPr>
          <p:nvPr/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物管理器设计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628615" y="2560409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上海交通大学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97364" y="3861719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软件学院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28615" y="3861721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电院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59866" y="3861719"/>
            <a:ext cx="1443717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FFFF"/>
                </a:solidFill>
                <a:latin typeface="等线 Light"/>
                <a:ea typeface="等线"/>
              </a:rPr>
              <a:t>东</a:t>
            </a:r>
            <a:r>
              <a:rPr lang="zh-CN" altLang="en-US" dirty="0" smtClean="0">
                <a:solidFill>
                  <a:srgbClr val="FFFFFF"/>
                </a:solidFill>
                <a:latin typeface="等线 Light"/>
                <a:ea typeface="等线"/>
              </a:rPr>
              <a:t>一宿舍楼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5506" y="5262015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3501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80491" y="5262015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3503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81724" y="5262015"/>
            <a:ext cx="1443716" cy="7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101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t>宿舍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2" name="右箭头 21"/>
          <p:cNvSpPr/>
          <p:nvPr/>
        </p:nvSpPr>
        <p:spPr>
          <a:xfrm rot="7281208" flipH="1">
            <a:off x="1603869" y="4834048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3" name="右箭头 22"/>
          <p:cNvSpPr/>
          <p:nvPr/>
        </p:nvSpPr>
        <p:spPr>
          <a:xfrm rot="3283831" flipH="1">
            <a:off x="2881934" y="4798800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4" name="右箭头 23"/>
          <p:cNvSpPr/>
          <p:nvPr/>
        </p:nvSpPr>
        <p:spPr>
          <a:xfrm rot="4137427" flipH="1">
            <a:off x="6473974" y="4839370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5" name="右箭头 24"/>
          <p:cNvSpPr/>
          <p:nvPr/>
        </p:nvSpPr>
        <p:spPr>
          <a:xfrm rot="8459828" flipH="1">
            <a:off x="3026799" y="3423325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6" name="右箭头 25"/>
          <p:cNvSpPr/>
          <p:nvPr/>
        </p:nvSpPr>
        <p:spPr>
          <a:xfrm rot="5400000" flipH="1">
            <a:off x="4126187" y="3492587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7" name="右箭头 26"/>
          <p:cNvSpPr/>
          <p:nvPr/>
        </p:nvSpPr>
        <p:spPr>
          <a:xfrm rot="2377594" flipH="1">
            <a:off x="5240153" y="3418804"/>
            <a:ext cx="448572" cy="18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物管理器分级：通过物管理器添加上级物管理器属性，为对物管理器进行分级管理。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当物管理器的上级物管理器邮政地址为空时，说明该物管理器为最上级物管理器。</a:t>
            </a:r>
            <a:endParaRPr lang="en-US" altLang="zh-CN" dirty="0" smtClean="0"/>
          </a:p>
          <a:p>
            <a:r>
              <a:rPr lang="zh-CN" altLang="en-US" dirty="0"/>
              <a:t>机构</a:t>
            </a:r>
            <a:r>
              <a:rPr lang="zh-CN" altLang="en-US" dirty="0" smtClean="0"/>
              <a:t>名：机构名用于辅助邮政地址进行物管理器的查找。</a:t>
            </a:r>
            <a:endParaRPr lang="en-US" altLang="zh-CN" dirty="0" smtClean="0"/>
          </a:p>
          <a:p>
            <a:r>
              <a:rPr lang="zh-CN" altLang="en-US" dirty="0" smtClean="0"/>
              <a:t>物管理器注册：物管理器的注册由系统管理员在服务器端注册，邮政地址和机构名以及上级邮政地址需要在服务器端审核，保证其正确性。</a:t>
            </a:r>
            <a:endParaRPr lang="en-US" altLang="zh-CN" dirty="0" smtClean="0"/>
          </a:p>
          <a:p>
            <a:r>
              <a:rPr lang="zh-CN" altLang="en-US" dirty="0"/>
              <a:t>物</a:t>
            </a:r>
            <a:r>
              <a:rPr lang="zh-CN" altLang="en-US" dirty="0" smtClean="0"/>
              <a:t>管理器维护：物管理器结构需要定时进行维护，确保每个物管理器的正确性，检查结构内部是否出现环结构并及时报错订正。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物管理器设计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物设备以</a:t>
            </a:r>
            <a:r>
              <a:rPr lang="zh-CN" altLang="en-US" dirty="0"/>
              <a:t>物</a:t>
            </a:r>
            <a:r>
              <a:rPr lang="zh-CN" altLang="en-US" dirty="0" smtClean="0"/>
              <a:t>名和邮政地址作为共同主键，确保同一个物管理器下不存在重名物设备的同时，也允许不同物管理器下有同名物设备。</a:t>
            </a:r>
            <a:endParaRPr lang="en-US" altLang="zh-CN" dirty="0" smtClean="0"/>
          </a:p>
          <a:p>
            <a:r>
              <a:rPr lang="zh-CN" altLang="en-US" dirty="0"/>
              <a:t>物设备注册：物设备向物管理器发送注册请求，物管理器处理注册信息，向物设备发送注册结果。若注册成功，物管理器向服务器发送物代理变动信息。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物设备设计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0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消息传递：</a:t>
            </a:r>
            <a:r>
              <a:rPr lang="en-US" altLang="zh-CN" sz="2400" dirty="0" smtClean="0">
                <a:sym typeface="+mn-ea"/>
              </a:rPr>
              <a:t>JSON</a:t>
            </a:r>
            <a:r>
              <a:rPr lang="zh-CN" altLang="en-US" sz="2400" dirty="0" smtClean="0">
                <a:sym typeface="+mn-ea"/>
              </a:rPr>
              <a:t>格式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通信元</a:t>
            </a:r>
            <a:r>
              <a:rPr lang="zh-CN" altLang="en-US" sz="2400" dirty="0">
                <a:sym typeface="+mn-ea"/>
              </a:rPr>
              <a:t>语：</a:t>
            </a:r>
          </a:p>
          <a:p>
            <a:pPr lvl="1"/>
            <a:r>
              <a:rPr lang="zh-CN" altLang="en-US" sz="2000" dirty="0">
                <a:sym typeface="+mn-ea"/>
              </a:rPr>
              <a:t>注册（manager-register）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注册结果（register-result）</a:t>
            </a:r>
          </a:p>
          <a:p>
            <a:pPr lvl="1"/>
            <a:r>
              <a:rPr lang="zh-CN" altLang="en-US" sz="2000" dirty="0">
                <a:sym typeface="+mn-ea"/>
              </a:rPr>
              <a:t>请求通信（device-manager-request）</a:t>
            </a:r>
          </a:p>
          <a:p>
            <a:pPr lvl="1"/>
            <a:r>
              <a:rPr lang="zh-CN" altLang="en-US" sz="2000" dirty="0">
                <a:sym typeface="+mn-ea"/>
              </a:rPr>
              <a:t>响应通信请求（device-manager-response）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000" dirty="0" smtClean="0">
                <a:sym typeface="+mn-ea"/>
              </a:rPr>
              <a:t>物</a:t>
            </a:r>
            <a:r>
              <a:rPr lang="zh-CN" altLang="en-US" sz="2000" dirty="0">
                <a:sym typeface="+mn-ea"/>
              </a:rPr>
              <a:t>代理变动（device-new</a:t>
            </a:r>
            <a:r>
              <a:rPr lang="en-US" altLang="zh-CN" sz="2000" dirty="0">
                <a:sym typeface="+mn-ea"/>
              </a:rPr>
              <a:t>/device-change</a:t>
            </a:r>
            <a:r>
              <a:rPr lang="zh-CN" altLang="en-US" sz="2000" dirty="0">
                <a:sym typeface="+mn-ea"/>
              </a:rPr>
              <a:t>）</a:t>
            </a:r>
          </a:p>
          <a:p>
            <a:pPr lvl="1"/>
            <a:r>
              <a:rPr lang="zh-CN" altLang="en-US" sz="2000" dirty="0">
                <a:sym typeface="+mn-ea"/>
              </a:rPr>
              <a:t>移除物代理（device-remove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400" dirty="0">
              <a:sym typeface="+mn-ea"/>
            </a:endParaRP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注册和注册结果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物设备连接物管理器发送注册请求，物设备处理注册请求后回复注册结果。</a:t>
            </a:r>
            <a:endParaRPr lang="en-US" altLang="zh-CN" dirty="0" smtClean="0"/>
          </a:p>
          <a:p>
            <a:r>
              <a:rPr lang="zh-CN" altLang="en-US" dirty="0" smtClean="0"/>
              <a:t>注册结果中的响应内容为注册失败的原因注释。注册成功时为空。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1268" y="2389517"/>
            <a:ext cx="314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注册： 请求内容（注册）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请求者名称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/>
              <a:t>请求</a:t>
            </a:r>
            <a:r>
              <a:rPr lang="zh-CN" altLang="en-US" dirty="0" smtClean="0"/>
              <a:t>者邮箱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35175" y="2389517"/>
            <a:ext cx="314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： 请求内容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请求者地址（机构名）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请求者名称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结果（</a:t>
            </a:r>
            <a:r>
              <a:rPr lang="en-US" altLang="zh-CN" dirty="0" smtClean="0"/>
              <a:t>Y/N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响应内容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83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物代理变动和移除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物设备注册成功时，物管理器向服务器发送物代理变动信息。物管理器也可向服务发送物代理移除信息，删除物设备。</a:t>
            </a:r>
            <a:endParaRPr lang="en-US" altLang="zh-CN" dirty="0" smtClean="0"/>
          </a:p>
          <a:p>
            <a:r>
              <a:rPr lang="zh-CN" altLang="en-US" dirty="0" smtClean="0"/>
              <a:t>暂时默认物代理的变动和移除是一定能成功的。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1268" y="2389517"/>
            <a:ext cx="314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物代理变动： </a:t>
            </a:r>
            <a:endParaRPr lang="en-US" altLang="zh-CN" dirty="0" smtClean="0"/>
          </a:p>
          <a:p>
            <a:r>
              <a:rPr lang="zh-CN" altLang="en-US" dirty="0" smtClean="0"/>
              <a:t>请求内容（物代理变动）</a:t>
            </a:r>
            <a:endParaRPr lang="en-US" altLang="zh-CN" dirty="0" smtClean="0"/>
          </a:p>
          <a:p>
            <a:r>
              <a:rPr lang="zh-CN" altLang="en-US" dirty="0" smtClean="0"/>
              <a:t>请求者地址（机构名）</a:t>
            </a:r>
            <a:endParaRPr lang="en-US" altLang="zh-CN" dirty="0" smtClean="0"/>
          </a:p>
          <a:p>
            <a:r>
              <a:rPr lang="zh-CN" altLang="en-US" dirty="0" smtClean="0"/>
              <a:t>请求者名称</a:t>
            </a:r>
            <a:endParaRPr lang="en-US" altLang="zh-CN" dirty="0" smtClean="0"/>
          </a:p>
          <a:p>
            <a:r>
              <a:rPr lang="zh-CN" altLang="en-US" dirty="0"/>
              <a:t>请求</a:t>
            </a:r>
            <a:r>
              <a:rPr lang="zh-CN" altLang="en-US" dirty="0" smtClean="0"/>
              <a:t>者邮箱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35175" y="2389517"/>
            <a:ext cx="314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物代理移除： </a:t>
            </a:r>
            <a:endParaRPr lang="en-US" altLang="zh-CN" dirty="0" smtClean="0"/>
          </a:p>
          <a:p>
            <a:r>
              <a:rPr lang="zh-CN" altLang="en-US" dirty="0" smtClean="0"/>
              <a:t>请求内容（物代理移除）</a:t>
            </a:r>
            <a:endParaRPr lang="en-US" altLang="zh-CN" dirty="0" smtClean="0"/>
          </a:p>
          <a:p>
            <a:r>
              <a:rPr lang="zh-CN" altLang="en-US" dirty="0" smtClean="0"/>
              <a:t>请求者地址（机构名）</a:t>
            </a:r>
            <a:endParaRPr lang="en-US" altLang="zh-CN" dirty="0" smtClean="0"/>
          </a:p>
          <a:p>
            <a:r>
              <a:rPr lang="zh-CN" altLang="en-US" dirty="0" smtClean="0"/>
              <a:t>请求者名称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0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请求通信与响应请求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669" y="2967486"/>
            <a:ext cx="314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请求： 请求内容（请求通信）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请求者地址（机构名）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请求者名称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目标地址（机构名）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目标名称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35176" y="2967486"/>
            <a:ext cx="3140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响应： 请求内容（响应请求）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请求者地址（机构名）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请求者名称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目标地址（机构名）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目标名称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结果（</a:t>
            </a:r>
            <a:r>
              <a:rPr lang="en-US" altLang="zh-CN" dirty="0" smtClean="0"/>
              <a:t>Y/N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响应内容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2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548130"/>
            <a:ext cx="8372475" cy="4497070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rPr lang="zh-CN" altLang="en-US"/>
              <a:t>七层网络协议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909"/>
          <a:stretch>
            <a:fillRect/>
          </a:stretch>
        </p:blipFill>
        <p:spPr>
          <a:xfrm>
            <a:off x="2703195" y="2027555"/>
            <a:ext cx="6438900" cy="3634740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/>
        </p:nvSpPr>
        <p:spPr>
          <a:xfrm>
            <a:off x="48260" y="3487420"/>
            <a:ext cx="2182495" cy="38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8260" y="2415540"/>
            <a:ext cx="2532380" cy="380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/>
                </a:solidFill>
              </a:rPr>
              <a:t>对收发</a:t>
            </a:r>
            <a:r>
              <a:rPr lang="zh-CN" altLang="en-US" sz="1800" b="1">
                <a:solidFill>
                  <a:schemeClr val="tx1"/>
                </a:solidFill>
              </a:rPr>
              <a:t>数据</a:t>
            </a:r>
            <a:r>
              <a:rPr lang="zh-CN" altLang="en-US" sz="1800">
                <a:solidFill>
                  <a:schemeClr val="tx1"/>
                </a:solidFill>
              </a:rPr>
              <a:t>进行</a:t>
            </a:r>
            <a:r>
              <a:rPr lang="zh-CN" altLang="en-US" sz="1800" b="1">
                <a:solidFill>
                  <a:schemeClr val="tx1"/>
                </a:solidFill>
              </a:rPr>
              <a:t>转化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在不同计算机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进程间管理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持续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连接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提供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可靠的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有效率的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数据传输。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72385" y="3921125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572385" y="3549015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72385" y="3176905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2276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请求通信与响应请求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  <p:pic>
        <p:nvPicPr>
          <p:cNvPr id="2050" name="Picture 6"/>
          <p:cNvPicPr>
            <a:picLocks noGrp="1"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43" y="2222510"/>
            <a:ext cx="6930874" cy="43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3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物设备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物管理器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发送请求通信信息，</a:t>
            </a:r>
            <a:r>
              <a:rPr lang="zh-CN" altLang="en-US" dirty="0">
                <a:solidFill>
                  <a:srgbClr val="FF0000"/>
                </a:solidFill>
              </a:rPr>
              <a:t>物管理器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将请求通信信息发送给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根据请求通信信息中的目标地址查询到物管理器</a:t>
            </a:r>
            <a:r>
              <a:rPr lang="en-US" altLang="zh-CN" dirty="0"/>
              <a:t>2,</a:t>
            </a:r>
            <a:r>
              <a:rPr lang="zh-CN" altLang="en-US" dirty="0"/>
              <a:t>并将请求信息发送给</a:t>
            </a:r>
            <a:r>
              <a:rPr lang="zh-CN" altLang="en-US" dirty="0">
                <a:solidFill>
                  <a:srgbClr val="FF0000"/>
                </a:solidFill>
              </a:rPr>
              <a:t>物管理器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物管理器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根据目标名称找到</a:t>
            </a:r>
            <a:r>
              <a:rPr lang="zh-CN" altLang="en-US" dirty="0">
                <a:solidFill>
                  <a:srgbClr val="FF0000"/>
                </a:solidFill>
              </a:rPr>
              <a:t>物设备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物设备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物</a:t>
            </a:r>
            <a:r>
              <a:rPr lang="zh-CN" altLang="en-US" dirty="0" smtClean="0">
                <a:solidFill>
                  <a:srgbClr val="FF0000"/>
                </a:solidFill>
              </a:rPr>
              <a:t>管理器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根据请求</a:t>
            </a:r>
            <a:r>
              <a:rPr lang="zh-CN" altLang="en-US" dirty="0"/>
              <a:t>通信</a:t>
            </a:r>
            <a:r>
              <a:rPr lang="zh-CN" altLang="en-US" dirty="0" smtClean="0"/>
              <a:t>信息，编写响应请求信息，</a:t>
            </a:r>
            <a:r>
              <a:rPr lang="zh-CN" altLang="en-US" dirty="0">
                <a:solidFill>
                  <a:srgbClr val="FF0000"/>
                </a:solidFill>
              </a:rPr>
              <a:t>物</a:t>
            </a:r>
            <a:r>
              <a:rPr lang="zh-CN" altLang="en-US" dirty="0" smtClean="0">
                <a:solidFill>
                  <a:srgbClr val="FF0000"/>
                </a:solidFill>
              </a:rPr>
              <a:t>管理器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将</a:t>
            </a:r>
            <a:r>
              <a:rPr lang="zh-CN" altLang="en-US" dirty="0"/>
              <a:t>响应请求信息</a:t>
            </a:r>
            <a:r>
              <a:rPr lang="zh-CN" altLang="en-US" dirty="0" smtClean="0"/>
              <a:t>发送</a:t>
            </a:r>
            <a:r>
              <a:rPr lang="zh-CN" altLang="en-US" dirty="0"/>
              <a:t>给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 smtClean="0"/>
              <a:t>根据</a:t>
            </a:r>
            <a:r>
              <a:rPr lang="zh-CN" altLang="en-US" dirty="0"/>
              <a:t>响应请求信息</a:t>
            </a:r>
            <a:r>
              <a:rPr lang="zh-CN" altLang="en-US" dirty="0" smtClean="0"/>
              <a:t>中</a:t>
            </a:r>
            <a:r>
              <a:rPr lang="zh-CN" altLang="en-US" dirty="0"/>
              <a:t>的目标地址查询到物管理器</a:t>
            </a:r>
            <a:r>
              <a:rPr lang="en-US" altLang="zh-CN" dirty="0"/>
              <a:t>2,</a:t>
            </a:r>
            <a:r>
              <a:rPr lang="zh-CN" altLang="en-US" dirty="0"/>
              <a:t>并</a:t>
            </a:r>
            <a:r>
              <a:rPr lang="zh-CN" altLang="en-US" dirty="0" smtClean="0"/>
              <a:t>将响应信息</a:t>
            </a:r>
            <a:r>
              <a:rPr lang="zh-CN" altLang="en-US" dirty="0"/>
              <a:t>发送给</a:t>
            </a:r>
            <a:r>
              <a:rPr lang="zh-CN" altLang="en-US" dirty="0">
                <a:solidFill>
                  <a:srgbClr val="FF0000"/>
                </a:solidFill>
              </a:rPr>
              <a:t>物</a:t>
            </a:r>
            <a:r>
              <a:rPr lang="zh-CN" altLang="en-US" dirty="0" smtClean="0">
                <a:solidFill>
                  <a:srgbClr val="FF0000"/>
                </a:solidFill>
              </a:rPr>
              <a:t>管理器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物</a:t>
            </a:r>
            <a:r>
              <a:rPr lang="zh-CN" altLang="en-US" dirty="0" smtClean="0">
                <a:solidFill>
                  <a:srgbClr val="FF0000"/>
                </a:solidFill>
              </a:rPr>
              <a:t>管理器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根据</a:t>
            </a:r>
            <a:r>
              <a:rPr lang="zh-CN" altLang="en-US" dirty="0"/>
              <a:t>目标名称找到</a:t>
            </a:r>
            <a:r>
              <a:rPr lang="zh-CN" altLang="en-US" dirty="0">
                <a:solidFill>
                  <a:srgbClr val="FF0000"/>
                </a:solidFill>
              </a:rPr>
              <a:t>物</a:t>
            </a:r>
            <a:r>
              <a:rPr lang="zh-CN" altLang="en-US" dirty="0" smtClean="0">
                <a:solidFill>
                  <a:srgbClr val="FF0000"/>
                </a:solidFill>
              </a:rPr>
              <a:t>设备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dirty="0" smtClean="0"/>
              <a:t>请求通信成功：响应请求信息由</a:t>
            </a:r>
            <a:r>
              <a:rPr lang="zh-CN" altLang="en-US" dirty="0" smtClean="0">
                <a:solidFill>
                  <a:srgbClr val="FF0000"/>
                </a:solidFill>
              </a:rPr>
              <a:t>物设备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发出，结果为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，错误信息为空，响应内容为物设备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的物功能表（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请求通信失败：响应请求信息由</a:t>
            </a:r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r>
              <a:rPr lang="zh-CN" altLang="en-US" dirty="0" smtClean="0"/>
              <a:t>或物</a:t>
            </a:r>
            <a:r>
              <a:rPr lang="zh-CN" altLang="en-US" dirty="0" smtClean="0">
                <a:solidFill>
                  <a:srgbClr val="FF0000"/>
                </a:solidFill>
              </a:rPr>
              <a:t>管理器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发出，结果为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，错误信息为请求失败的原因，响应内容为请求失败的补正信息。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7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430020"/>
            <a:ext cx="8372475" cy="2054860"/>
          </a:xfrm>
        </p:spPr>
        <p:txBody>
          <a:bodyPr/>
          <a:lstStyle/>
          <a:p>
            <a:r>
              <a:rPr lang="zh-CN" altLang="en-US" dirty="0"/>
              <a:t>设计一个跟踪移动对象的软件，通过摄像头判断对象的位置；当采用自然语言</a:t>
            </a:r>
            <a:r>
              <a:rPr lang="zh-CN" altLang="en-US" dirty="0" smtClean="0"/>
              <a:t>编址时</a:t>
            </a:r>
            <a:r>
              <a:rPr lang="zh-CN" altLang="en-US" dirty="0"/>
              <a:t>可以更容易地查找到位置上附近的摄像头，以得到对象的最新位置。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潜在使用场景</a:t>
            </a:r>
          </a:p>
        </p:txBody>
      </p:sp>
      <p:pic>
        <p:nvPicPr>
          <p:cNvPr id="4" name="图片 3" descr="_{%B)5[XW8ZJU8I0SM%%I)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2536825"/>
            <a:ext cx="2677795" cy="4090670"/>
          </a:xfrm>
          <a:prstGeom prst="rect">
            <a:avLst/>
          </a:prstGeom>
        </p:spPr>
      </p:pic>
      <p:pic>
        <p:nvPicPr>
          <p:cNvPr id="9" name="图片 8" descr="camer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8790" y="3869690"/>
            <a:ext cx="417830" cy="417830"/>
          </a:xfrm>
          <a:prstGeom prst="rect">
            <a:avLst/>
          </a:prstGeom>
        </p:spPr>
      </p:pic>
      <p:pic>
        <p:nvPicPr>
          <p:cNvPr id="10" name="图片 9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170" y="2882265"/>
            <a:ext cx="417830" cy="417830"/>
          </a:xfrm>
          <a:prstGeom prst="rect">
            <a:avLst/>
          </a:prstGeom>
        </p:spPr>
      </p:pic>
      <p:pic>
        <p:nvPicPr>
          <p:cNvPr id="11" name="图片 10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" y="3744595"/>
            <a:ext cx="417830" cy="417830"/>
          </a:xfrm>
          <a:prstGeom prst="rect">
            <a:avLst/>
          </a:prstGeom>
        </p:spPr>
      </p:pic>
      <p:pic>
        <p:nvPicPr>
          <p:cNvPr id="12" name="图片 11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1515" y="3135630"/>
            <a:ext cx="417830" cy="417830"/>
          </a:xfrm>
          <a:prstGeom prst="rect">
            <a:avLst/>
          </a:prstGeom>
        </p:spPr>
      </p:pic>
      <p:pic>
        <p:nvPicPr>
          <p:cNvPr id="13" name="图片 12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170" y="4537075"/>
            <a:ext cx="417830" cy="417830"/>
          </a:xfrm>
          <a:prstGeom prst="rect">
            <a:avLst/>
          </a:prstGeom>
        </p:spPr>
      </p:pic>
      <p:pic>
        <p:nvPicPr>
          <p:cNvPr id="14" name="图片 13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460" y="5923915"/>
            <a:ext cx="417830" cy="417830"/>
          </a:xfrm>
          <a:prstGeom prst="rect">
            <a:avLst/>
          </a:prstGeom>
        </p:spPr>
      </p:pic>
      <p:pic>
        <p:nvPicPr>
          <p:cNvPr id="15" name="图片 14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590" y="4672330"/>
            <a:ext cx="417830" cy="417830"/>
          </a:xfrm>
          <a:prstGeom prst="rect">
            <a:avLst/>
          </a:prstGeom>
        </p:spPr>
      </p:pic>
      <p:pic>
        <p:nvPicPr>
          <p:cNvPr id="16" name="图片 15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4905" y="5678805"/>
            <a:ext cx="417830" cy="417830"/>
          </a:xfrm>
          <a:prstGeom prst="rect">
            <a:avLst/>
          </a:prstGeom>
        </p:spPr>
      </p:pic>
      <p:pic>
        <p:nvPicPr>
          <p:cNvPr id="17" name="图片 16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6040" y="2536825"/>
            <a:ext cx="417830" cy="417830"/>
          </a:xfrm>
          <a:prstGeom prst="rect">
            <a:avLst/>
          </a:prstGeom>
        </p:spPr>
      </p:pic>
      <p:pic>
        <p:nvPicPr>
          <p:cNvPr id="19" name="图片 18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35" y="3744595"/>
            <a:ext cx="417830" cy="417830"/>
          </a:xfrm>
          <a:prstGeom prst="rect">
            <a:avLst/>
          </a:prstGeom>
        </p:spPr>
      </p:pic>
      <p:pic>
        <p:nvPicPr>
          <p:cNvPr id="20" name="图片 19" descr="_{%B)5[XW8ZJU8I0SM%%I)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536825"/>
            <a:ext cx="2677795" cy="4090670"/>
          </a:xfrm>
          <a:prstGeom prst="rect">
            <a:avLst/>
          </a:prstGeom>
        </p:spPr>
      </p:pic>
      <p:pic>
        <p:nvPicPr>
          <p:cNvPr id="21" name="图片 20" descr="camera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8355" y="3869690"/>
            <a:ext cx="417830" cy="417830"/>
          </a:xfrm>
          <a:prstGeom prst="rect">
            <a:avLst/>
          </a:prstGeom>
        </p:spPr>
      </p:pic>
      <p:pic>
        <p:nvPicPr>
          <p:cNvPr id="22" name="图片 21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1735" y="2882265"/>
            <a:ext cx="417830" cy="417830"/>
          </a:xfrm>
          <a:prstGeom prst="rect">
            <a:avLst/>
          </a:prstGeom>
        </p:spPr>
      </p:pic>
      <p:pic>
        <p:nvPicPr>
          <p:cNvPr id="23" name="图片 22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905" y="3744595"/>
            <a:ext cx="417830" cy="417830"/>
          </a:xfrm>
          <a:prstGeom prst="rect">
            <a:avLst/>
          </a:prstGeom>
        </p:spPr>
      </p:pic>
      <p:pic>
        <p:nvPicPr>
          <p:cNvPr id="24" name="图片 23" descr="camera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1080" y="3135630"/>
            <a:ext cx="417830" cy="417830"/>
          </a:xfrm>
          <a:prstGeom prst="rect">
            <a:avLst/>
          </a:prstGeom>
        </p:spPr>
      </p:pic>
      <p:pic>
        <p:nvPicPr>
          <p:cNvPr id="25" name="图片 24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1735" y="4537075"/>
            <a:ext cx="417830" cy="417830"/>
          </a:xfrm>
          <a:prstGeom prst="rect">
            <a:avLst/>
          </a:prstGeom>
        </p:spPr>
      </p:pic>
      <p:pic>
        <p:nvPicPr>
          <p:cNvPr id="26" name="图片 25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2025" y="5923915"/>
            <a:ext cx="417830" cy="417830"/>
          </a:xfrm>
          <a:prstGeom prst="rect">
            <a:avLst/>
          </a:prstGeom>
        </p:spPr>
      </p:pic>
      <p:pic>
        <p:nvPicPr>
          <p:cNvPr id="27" name="图片 26" descr="camera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69155" y="4672330"/>
            <a:ext cx="417830" cy="417830"/>
          </a:xfrm>
          <a:prstGeom prst="rect">
            <a:avLst/>
          </a:prstGeom>
        </p:spPr>
      </p:pic>
      <p:pic>
        <p:nvPicPr>
          <p:cNvPr id="28" name="图片 27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4470" y="5678805"/>
            <a:ext cx="417830" cy="417830"/>
          </a:xfrm>
          <a:prstGeom prst="rect">
            <a:avLst/>
          </a:prstGeom>
        </p:spPr>
      </p:pic>
      <p:pic>
        <p:nvPicPr>
          <p:cNvPr id="29" name="图片 28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5605" y="2536825"/>
            <a:ext cx="417830" cy="417830"/>
          </a:xfrm>
          <a:prstGeom prst="rect">
            <a:avLst/>
          </a:prstGeom>
        </p:spPr>
      </p:pic>
      <p:pic>
        <p:nvPicPr>
          <p:cNvPr id="30" name="图片 29" descr="camera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900" y="3744595"/>
            <a:ext cx="417830" cy="417830"/>
          </a:xfrm>
          <a:prstGeom prst="rect">
            <a:avLst/>
          </a:prstGeom>
        </p:spPr>
      </p:pic>
      <p:pic>
        <p:nvPicPr>
          <p:cNvPr id="31" name="图片 30" descr="_{%B)5[XW8ZJU8I0SM%%I)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2536825"/>
            <a:ext cx="2677795" cy="4090670"/>
          </a:xfrm>
          <a:prstGeom prst="rect">
            <a:avLst/>
          </a:prstGeom>
        </p:spPr>
      </p:pic>
      <p:pic>
        <p:nvPicPr>
          <p:cNvPr id="32" name="图片 31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4115" y="3869690"/>
            <a:ext cx="417830" cy="417830"/>
          </a:xfrm>
          <a:prstGeom prst="rect">
            <a:avLst/>
          </a:prstGeom>
        </p:spPr>
      </p:pic>
      <p:pic>
        <p:nvPicPr>
          <p:cNvPr id="33" name="图片 32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7495" y="2882265"/>
            <a:ext cx="417830" cy="417830"/>
          </a:xfrm>
          <a:prstGeom prst="rect">
            <a:avLst/>
          </a:prstGeom>
        </p:spPr>
      </p:pic>
      <p:pic>
        <p:nvPicPr>
          <p:cNvPr id="34" name="图片 33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9665" y="3744595"/>
            <a:ext cx="417830" cy="417830"/>
          </a:xfrm>
          <a:prstGeom prst="rect">
            <a:avLst/>
          </a:prstGeom>
        </p:spPr>
      </p:pic>
      <p:pic>
        <p:nvPicPr>
          <p:cNvPr id="35" name="图片 34" descr="camer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40" y="3135630"/>
            <a:ext cx="417830" cy="417830"/>
          </a:xfrm>
          <a:prstGeom prst="rect">
            <a:avLst/>
          </a:prstGeom>
        </p:spPr>
      </p:pic>
      <p:pic>
        <p:nvPicPr>
          <p:cNvPr id="36" name="图片 35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7495" y="4537075"/>
            <a:ext cx="417830" cy="417830"/>
          </a:xfrm>
          <a:prstGeom prst="rect">
            <a:avLst/>
          </a:prstGeom>
        </p:spPr>
      </p:pic>
      <p:pic>
        <p:nvPicPr>
          <p:cNvPr id="37" name="图片 36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7785" y="5923915"/>
            <a:ext cx="417830" cy="417830"/>
          </a:xfrm>
          <a:prstGeom prst="rect">
            <a:avLst/>
          </a:prstGeom>
        </p:spPr>
      </p:pic>
      <p:pic>
        <p:nvPicPr>
          <p:cNvPr id="38" name="图片 37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4915" y="4672330"/>
            <a:ext cx="417830" cy="417830"/>
          </a:xfrm>
          <a:prstGeom prst="rect">
            <a:avLst/>
          </a:prstGeom>
        </p:spPr>
      </p:pic>
      <p:pic>
        <p:nvPicPr>
          <p:cNvPr id="39" name="图片 38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0230" y="5678805"/>
            <a:ext cx="417830" cy="417830"/>
          </a:xfrm>
          <a:prstGeom prst="rect">
            <a:avLst/>
          </a:prstGeom>
        </p:spPr>
      </p:pic>
      <p:pic>
        <p:nvPicPr>
          <p:cNvPr id="40" name="图片 39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1365" y="2536825"/>
            <a:ext cx="417830" cy="417830"/>
          </a:xfrm>
          <a:prstGeom prst="rect">
            <a:avLst/>
          </a:prstGeom>
        </p:spPr>
      </p:pic>
      <p:pic>
        <p:nvPicPr>
          <p:cNvPr id="41" name="图片 40" descr="camer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1660" y="3744595"/>
            <a:ext cx="417830" cy="4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87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rPr lang="zh-CN" altLang="en-US"/>
              <a:t>七层网络协议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909"/>
          <a:stretch>
            <a:fillRect/>
          </a:stretch>
        </p:blipFill>
        <p:spPr>
          <a:xfrm>
            <a:off x="4726305" y="4210685"/>
            <a:ext cx="4399280" cy="2483485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/>
        </p:nvSpPr>
        <p:spPr>
          <a:xfrm>
            <a:off x="48260" y="3487420"/>
            <a:ext cx="2182495" cy="38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4030" y="1775460"/>
            <a:ext cx="7564120" cy="380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/>
                </a:solidFill>
              </a:rPr>
              <a:t>例：一种即时通信</a:t>
            </a:r>
          </a:p>
          <a:p>
            <a:r>
              <a:rPr lang="zh-CN" altLang="en-US" sz="1800">
                <a:solidFill>
                  <a:schemeClr val="tx1"/>
                </a:solidFill>
              </a:rPr>
              <a:t>用户小明发给小美</a:t>
            </a:r>
            <a:r>
              <a:rPr lang="en-US" altLang="zh-CN" sz="1800">
                <a:solidFill>
                  <a:schemeClr val="tx1"/>
                </a:solidFill>
              </a:rPr>
              <a:t>:</a:t>
            </a:r>
            <a:r>
              <a:rPr lang="zh-CN" altLang="en-US" sz="1800">
                <a:solidFill>
                  <a:schemeClr val="tx1"/>
                </a:solidFill>
              </a:rPr>
              <a:t>你好啊；</a:t>
            </a:r>
          </a:p>
          <a:p>
            <a:r>
              <a:rPr lang="zh-CN" altLang="en-US" sz="1800">
                <a:solidFill>
                  <a:schemeClr val="tx1"/>
                </a:solidFill>
              </a:rPr>
              <a:t>表示层将应用层的</a:t>
            </a:r>
            <a:r>
              <a:rPr lang="zh-CN" altLang="en-US" sz="1800" b="1">
                <a:solidFill>
                  <a:schemeClr val="tx1"/>
                </a:solidFill>
              </a:rPr>
              <a:t>数据转化</a:t>
            </a:r>
            <a:r>
              <a:rPr lang="zh-CN" altLang="en-US" sz="1800">
                <a:solidFill>
                  <a:schemeClr val="tx1"/>
                </a:solidFill>
              </a:rPr>
              <a:t>为软件需要的数据格式：</a:t>
            </a:r>
            <a:r>
              <a:rPr lang="en-US" altLang="zh-CN" sz="1800">
                <a:solidFill>
                  <a:schemeClr val="tx1"/>
                </a:solidFill>
              </a:rPr>
              <a:t>{sender:</a:t>
            </a:r>
            <a:r>
              <a:rPr lang="zh-CN" altLang="en-US" sz="1800">
                <a:solidFill>
                  <a:schemeClr val="tx1"/>
                </a:solidFill>
              </a:rPr>
              <a:t>小明</a:t>
            </a:r>
            <a:r>
              <a:rPr lang="en-US" altLang="zh-CN" sz="1800">
                <a:solidFill>
                  <a:schemeClr val="tx1"/>
                </a:solidFill>
              </a:rPr>
              <a:t>;receiver:</a:t>
            </a:r>
            <a:r>
              <a:rPr lang="zh-CN" altLang="en-US" sz="1800">
                <a:solidFill>
                  <a:schemeClr val="tx1"/>
                </a:solidFill>
              </a:rPr>
              <a:t>小美</a:t>
            </a:r>
            <a:r>
              <a:rPr lang="en-US" altLang="zh-CN" sz="1800">
                <a:solidFill>
                  <a:schemeClr val="tx1"/>
                </a:solidFill>
              </a:rPr>
              <a:t>message:</a:t>
            </a:r>
            <a:r>
              <a:rPr lang="zh-CN" altLang="en-US" sz="1800">
                <a:solidFill>
                  <a:schemeClr val="tx1"/>
                </a:solidFill>
              </a:rPr>
              <a:t>你好啊</a:t>
            </a:r>
            <a:r>
              <a:rPr lang="en-US" altLang="zh-CN" sz="1800">
                <a:solidFill>
                  <a:schemeClr val="tx1"/>
                </a:solidFill>
              </a:rPr>
              <a:t>}</a:t>
            </a:r>
            <a:r>
              <a:rPr lang="zh-CN" altLang="en-US" sz="180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会话层在小明的电脑和小美的电脑间建立起并管理一个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持续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连接；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传输层使用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TCP/IP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协议提供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可靠的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有效率的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数据传输。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521200" y="5502910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21835" y="5275580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21835" y="4969510"/>
            <a:ext cx="317500" cy="1905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4687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548130"/>
            <a:ext cx="8372475" cy="4497070"/>
          </a:xfrm>
        </p:spPr>
        <p:txBody>
          <a:bodyPr/>
          <a:lstStyle/>
          <a:p>
            <a:r>
              <a:rPr lang="zh-CN" altLang="en-US" b="1"/>
              <a:t>基于邮政地址的物编址方式，目的是找到具体的物设备，并在两者之间建立连接。</a:t>
            </a:r>
            <a:endParaRPr lang="zh-CN" altLang="en-US"/>
          </a:p>
          <a:p>
            <a:r>
              <a:rPr lang="zh-CN" altLang="en-US" sz="1800"/>
              <a:t>传输数据可以经过多种应用程序的处理。</a:t>
            </a:r>
          </a:p>
          <a:p>
            <a:r>
              <a:rPr lang="zh-CN" altLang="en-US" sz="1800"/>
              <a:t>数据传输基于</a:t>
            </a:r>
            <a:r>
              <a:rPr lang="en-US" altLang="zh-CN" sz="1800"/>
              <a:t>TCP or UDP</a:t>
            </a:r>
            <a:r>
              <a:rPr lang="zh-CN" altLang="en-US" sz="1800"/>
              <a:t>。</a:t>
            </a:r>
          </a:p>
          <a:p>
            <a:r>
              <a:rPr lang="en-US" altLang="zh-CN" sz="1800" b="1"/>
              <a:t>=</a:t>
            </a:r>
            <a:r>
              <a:rPr lang="zh-CN" altLang="en-US" sz="1800" b="1"/>
              <a:t>》定位于会话层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基于自然语言编址的物联网结构设计</a:t>
            </a: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48260" y="3487420"/>
            <a:ext cx="2182495" cy="38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909"/>
          <a:stretch>
            <a:fillRect/>
          </a:stretch>
        </p:blipFill>
        <p:spPr>
          <a:xfrm>
            <a:off x="3856990" y="3719830"/>
            <a:ext cx="5268595" cy="29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005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548130"/>
            <a:ext cx="8372475" cy="4497070"/>
          </a:xfrm>
        </p:spPr>
        <p:txBody>
          <a:bodyPr/>
          <a:lstStyle/>
          <a:p>
            <a:r>
              <a:rPr lang="en-US" altLang="zh-CN"/>
              <a:t>OSI</a:t>
            </a:r>
            <a:r>
              <a:rPr lang="zh-CN" altLang="en-US"/>
              <a:t>七层协议严格定义在</a:t>
            </a:r>
            <a:r>
              <a:rPr lang="en-US" altLang="zh-CN"/>
              <a:t>ISO/IEC standard 7498-1:1994</a:t>
            </a:r>
            <a:r>
              <a:rPr lang="zh-CN" altLang="en-US"/>
              <a:t>标准文件中。</a:t>
            </a:r>
          </a:p>
          <a:p>
            <a:r>
              <a:rPr lang="zh-CN" altLang="en-US"/>
              <a:t>会话层的主要功能是管理两台计算机之间的连接，也即是有序的数据交换。</a:t>
            </a:r>
          </a:p>
          <a:p>
            <a:endParaRPr lang="zh-CN" altLang="en-US"/>
          </a:p>
          <a:p>
            <a:r>
              <a:rPr lang="zh-CN" altLang="en-US"/>
              <a:t>The OSI Reference Model</a:t>
            </a:r>
            <a:r>
              <a:rPr lang="en-US" altLang="zh-CN"/>
              <a:t>--</a:t>
            </a:r>
            <a:r>
              <a:rPr lang="zh-CN" altLang="en-US"/>
              <a:t>PROCEEDINGS OF THE IEFJ2, VOL. 71, NO. 12, DECEMBER 1983：</a:t>
            </a:r>
          </a:p>
          <a:p>
            <a:r>
              <a:rPr lang="zh-CN" altLang="en-US"/>
              <a:t>会话层的基本目的是提供一种机制，来组织与构造应用进程之间的交互。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网络协议会话层</a:t>
            </a:r>
          </a:p>
        </p:txBody>
      </p:sp>
    </p:spTree>
    <p:extLst>
      <p:ext uri="{BB962C8B-B14F-4D97-AF65-F5344CB8AC3E}">
        <p14:creationId xmlns:p14="http://schemas.microsoft.com/office/powerpoint/2010/main" val="19256460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网络协议会话层</a:t>
            </a: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494030" y="2099310"/>
            <a:ext cx="3679190" cy="457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1.连接服务时：</a:t>
            </a:r>
          </a:p>
          <a:p>
            <a:r>
              <a:t>建立会话连接</a:t>
            </a:r>
          </a:p>
          <a:p>
            <a:r>
              <a:t>释放会话连接</a:t>
            </a:r>
          </a:p>
          <a:p>
            <a:r>
              <a:t>普通数据传输</a:t>
            </a:r>
          </a:p>
          <a:p>
            <a:r>
              <a:t>加速数据传输</a:t>
            </a:r>
          </a:p>
          <a:p>
            <a:r>
              <a:t>令牌管理</a:t>
            </a:r>
          </a:p>
          <a:p>
            <a:r>
              <a:t>会话连接同步</a:t>
            </a:r>
          </a:p>
          <a:p>
            <a:r>
              <a:t>异常报告</a:t>
            </a:r>
          </a:p>
          <a:p>
            <a:r>
              <a:t>活动管理</a:t>
            </a:r>
          </a:p>
          <a:p>
            <a:r>
              <a:t>有类型的数据传输</a:t>
            </a:r>
          </a:p>
          <a:p>
            <a:r>
              <a:t>重同步</a:t>
            </a:r>
          </a:p>
          <a:p>
            <a:endParaRPr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4409440" y="2099945"/>
            <a:ext cx="3679190" cy="457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700"/>
              <a:t>2.无连接服务时：</a:t>
            </a:r>
          </a:p>
          <a:p>
            <a:r>
              <a:rPr sz="1700"/>
              <a:t>无连接服务传输模式</a:t>
            </a:r>
          </a:p>
          <a:p>
            <a:r>
              <a:rPr sz="1700"/>
              <a:t>异常报告</a:t>
            </a:r>
          </a:p>
          <a:p>
            <a:endParaRPr lang="zh-CN" altLang="en-US" sz="1700"/>
          </a:p>
          <a:p>
            <a:endParaRPr lang="zh-CN" altLang="en-US" sz="170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730885" y="1631950"/>
            <a:ext cx="7255510" cy="52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标准中定义的会话层应提供给会话层的服务（接口）：</a:t>
            </a:r>
            <a:r>
              <a:rPr lang="en-US"/>
              <a:t> 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2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8372475" cy="172783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EPC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ym typeface="+mn-ea"/>
              </a:rPr>
              <a:t>EPC目标是为所有实体提供唯一标识，除了物理实体，还可用来标识服务、组织等非物理实体。</a:t>
            </a:r>
            <a:endParaRPr lang="zh-CN" altLang="en-US"/>
          </a:p>
          <a:p>
            <a:pPr lvl="1"/>
            <a:r>
              <a:rPr lang="zh-CN" altLang="en-US"/>
              <a:t>结构：</a:t>
            </a:r>
          </a:p>
          <a:p>
            <a:pPr lvl="0"/>
            <a:r>
              <a:rPr lang="en-US" altLang="en-US" sz="800"/>
              <a:t>EPC-URI ::=</a:t>
            </a:r>
            <a:r>
              <a:rPr lang="en-US" altLang="en-US" sz="800">
                <a:solidFill>
                  <a:srgbClr val="FF0000"/>
                </a:solidFill>
              </a:rPr>
              <a:t> SGTIN-URI</a:t>
            </a:r>
            <a:r>
              <a:rPr lang="en-US" altLang="en-US" sz="800"/>
              <a:t> | SSCC-URI | SGLN-URI | GRAI-URI | GIAI-URI| GSRN-URI | GDTI-URI | CPI-URI | SGCN-URI | GID-URI | DOD-URI |ADI-URI | BIC-URI</a:t>
            </a:r>
            <a:endParaRPr lang="en-US" altLang="en-US"/>
          </a:p>
          <a:p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已有的</a:t>
            </a:r>
            <a:r>
              <a:rPr lang="en-US" altLang="zh-CN"/>
              <a:t>IOT</a:t>
            </a:r>
            <a:r>
              <a:rPr lang="zh-CN" altLang="en-US"/>
              <a:t>编址方案与理论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94030" y="3562350"/>
            <a:ext cx="8372475" cy="316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>
                <a:solidFill>
                  <a:srgbClr val="FF0000"/>
                </a:solidFill>
              </a:rPr>
              <a:t>SGTIN</a:t>
            </a:r>
            <a:r>
              <a:rPr lang="zh-CN" altLang="en-US" sz="1900">
                <a:solidFill>
                  <a:srgbClr val="FF0000"/>
                </a:solidFill>
              </a:rPr>
              <a:t>：</a:t>
            </a:r>
            <a:endParaRPr lang="en-US" altLang="en-US" sz="1900"/>
          </a:p>
          <a:p>
            <a:r>
              <a:rPr lang="en-US" altLang="en-US" sz="1900"/>
              <a:t>urn:epc:id:sgtin:CompanyPrefix.ItemRefAndIndicator.SerialNumber</a:t>
            </a:r>
          </a:p>
          <a:p>
            <a:r>
              <a:rPr lang="zh-CN" altLang="en-US" sz="1900"/>
              <a:t>例</a:t>
            </a:r>
            <a:r>
              <a:rPr lang="en-US" altLang="en-US" sz="1900"/>
              <a:t>:</a:t>
            </a:r>
          </a:p>
          <a:p>
            <a:r>
              <a:rPr lang="en-US" altLang="en-US" sz="1900"/>
              <a:t>urn:epc:id:sgtin:0614141.112345.400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66875" y="317690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42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8372475" cy="3273425"/>
          </a:xfrm>
        </p:spPr>
        <p:txBody>
          <a:bodyPr>
            <a:normAutofit/>
          </a:bodyPr>
          <a:lstStyle/>
          <a:p>
            <a:r>
              <a:rPr lang="en-US" altLang="zh-CN"/>
              <a:t>EPC</a:t>
            </a:r>
            <a:endParaRPr lang="zh-CN" altLang="en-US"/>
          </a:p>
          <a:p>
            <a:r>
              <a:rPr lang="zh-CN" altLang="en-US"/>
              <a:t>优点：</a:t>
            </a:r>
          </a:p>
          <a:p>
            <a:r>
              <a:rPr lang="zh-CN" altLang="en-US"/>
              <a:t>在对象信息描述上，更为</a:t>
            </a:r>
            <a:r>
              <a:rPr lang="zh-CN" altLang="en-US" b="1"/>
              <a:t>丰富、详细；自动识别</a:t>
            </a:r>
            <a:r>
              <a:rPr lang="zh-CN" altLang="en-US"/>
              <a:t>；标示对象</a:t>
            </a:r>
            <a:r>
              <a:rPr lang="zh-CN" altLang="en-US" b="1"/>
              <a:t>广泛；</a:t>
            </a:r>
            <a:r>
              <a:rPr lang="zh-CN" altLang="en-US"/>
              <a:t>提供全球</a:t>
            </a:r>
            <a:r>
              <a:rPr lang="zh-CN" altLang="en-US" b="1"/>
              <a:t>唯一编号</a:t>
            </a:r>
            <a:r>
              <a:rPr lang="zh-CN" altLang="en-US"/>
              <a:t>；</a:t>
            </a:r>
          </a:p>
          <a:p>
            <a:r>
              <a:rPr lang="zh-CN" altLang="en-US"/>
              <a:t>缺点：</a:t>
            </a:r>
          </a:p>
          <a:p>
            <a:r>
              <a:rPr lang="zh-CN" altLang="en-US"/>
              <a:t>编码</a:t>
            </a:r>
            <a:r>
              <a:rPr lang="zh-CN" altLang="en-US" b="1"/>
              <a:t>复杂</a:t>
            </a:r>
            <a:r>
              <a:rPr lang="zh-CN" altLang="en-US"/>
              <a:t>；编号由</a:t>
            </a:r>
            <a:r>
              <a:rPr lang="en-US" altLang="zh-CN"/>
              <a:t>EPCGLOBAL</a:t>
            </a:r>
            <a:r>
              <a:rPr lang="zh-CN" altLang="en-US"/>
              <a:t>分配，不具有可读性；编号过多造成数据膨胀；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已有的</a:t>
            </a:r>
            <a:r>
              <a:rPr lang="en-US" altLang="zh-CN"/>
              <a:t>IOT</a:t>
            </a:r>
            <a:r>
              <a:rPr lang="zh-CN" altLang="en-US"/>
              <a:t>编址方案与理论</a:t>
            </a:r>
          </a:p>
        </p:txBody>
      </p:sp>
    </p:spTree>
    <p:extLst>
      <p:ext uri="{BB962C8B-B14F-4D97-AF65-F5344CB8AC3E}">
        <p14:creationId xmlns:p14="http://schemas.microsoft.com/office/powerpoint/2010/main" val="2587558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489710"/>
            <a:ext cx="8372475" cy="4687570"/>
          </a:xfrm>
        </p:spPr>
        <p:txBody>
          <a:bodyPr>
            <a:normAutofit/>
          </a:bodyPr>
          <a:lstStyle/>
          <a:p>
            <a:r>
              <a:rPr lang="en-US" altLang="zh-CN"/>
              <a:t>Handle system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前缀</a:t>
            </a:r>
            <a:r>
              <a:rPr lang="en-US" altLang="zh-CN"/>
              <a:t>/</a:t>
            </a:r>
            <a:r>
              <a:rPr lang="zh-CN" altLang="en-US"/>
              <a:t>后缀</a:t>
            </a:r>
          </a:p>
          <a:p>
            <a:pPr lvl="1"/>
            <a:r>
              <a:rPr lang="zh-CN" altLang="en-US"/>
              <a:t>前缀由管理机构分配，后缀一般由前缀主人自行设置，代表本地的资源。</a:t>
            </a:r>
          </a:p>
          <a:p>
            <a:pPr lvl="1"/>
            <a:r>
              <a:rPr lang="zh-CN" altLang="en-US"/>
              <a:t>例：</a:t>
            </a:r>
          </a:p>
          <a:p>
            <a:pPr lvl="1"/>
            <a:r>
              <a:rPr lang="zh-CN" altLang="en-US"/>
              <a:t>20.1000/100</a:t>
            </a:r>
            <a:r>
              <a:rPr lang="en-US" altLang="zh-CN"/>
              <a:t>	=</a:t>
            </a:r>
            <a:r>
              <a:rPr lang="zh-CN" altLang="en-US"/>
              <a:t>》</a:t>
            </a:r>
            <a:r>
              <a:rPr lang="en-US" altLang="zh-CN"/>
              <a:t>	Handle.net/100</a:t>
            </a:r>
            <a:endParaRPr lang="zh-CN" altLang="en-US"/>
          </a:p>
          <a:p>
            <a:pPr lvl="0"/>
            <a:r>
              <a:rPr lang="zh-CN" altLang="en-US"/>
              <a:t>应用实例：</a:t>
            </a:r>
            <a:r>
              <a:rPr lang="en-US" altLang="zh-CN"/>
              <a:t>DOI</a:t>
            </a:r>
            <a:r>
              <a:rPr lang="zh-CN" altLang="en-US"/>
              <a:t>（Digital Object Identifier）</a:t>
            </a:r>
          </a:p>
          <a:p>
            <a:pPr lvl="1"/>
            <a:r>
              <a:rPr lang="zh-CN" altLang="en-US"/>
              <a:t>主要为出版机构提供，中文</a:t>
            </a:r>
            <a:r>
              <a:rPr lang="en-US" altLang="zh-CN"/>
              <a:t>DOI</a:t>
            </a:r>
            <a:r>
              <a:rPr lang="zh-CN" altLang="en-US"/>
              <a:t>主要服务学术性刊物</a:t>
            </a:r>
          </a:p>
          <a:p>
            <a:pPr lvl="0"/>
            <a:endParaRPr lang="zh-CN" altLang="en-US"/>
          </a:p>
          <a:p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已有的</a:t>
            </a:r>
            <a:r>
              <a:rPr lang="en-US" altLang="zh-CN"/>
              <a:t>IOT</a:t>
            </a:r>
            <a:r>
              <a:rPr lang="zh-CN" altLang="en-US"/>
              <a:t>编址方案与理论</a:t>
            </a:r>
          </a:p>
        </p:txBody>
      </p:sp>
      <p:pic>
        <p:nvPicPr>
          <p:cNvPr id="7" name="图片 6" descr="K{2Y[(J3]}7{2O5]RJHQ11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4430395"/>
            <a:ext cx="2166620" cy="2274570"/>
          </a:xfrm>
          <a:prstGeom prst="rect">
            <a:avLst/>
          </a:prstGeom>
        </p:spPr>
      </p:pic>
      <p:pic>
        <p:nvPicPr>
          <p:cNvPr id="8" name="图片 7" descr="4B8ZTOZIS2KSL}I@YHLLXU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4512945"/>
            <a:ext cx="3091815" cy="21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1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1124</TotalTime>
  <Words>1523</Words>
  <Application>Microsoft Office PowerPoint</Application>
  <PresentationFormat>全屏显示(4:3)</PresentationFormat>
  <Paragraphs>213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2016-VI主题-蓝</vt:lpstr>
      <vt:lpstr>一种物联网物互通系统的设计</vt:lpstr>
      <vt:lpstr>OSI七层网络协议</vt:lpstr>
      <vt:lpstr>OSI七层网络协议</vt:lpstr>
      <vt:lpstr>基于自然语言编址的物联网结构设计</vt:lpstr>
      <vt:lpstr>网络协议会话层</vt:lpstr>
      <vt:lpstr>网络协议会话层</vt:lpstr>
      <vt:lpstr>已有的IOT编址方案与理论</vt:lpstr>
      <vt:lpstr>已有的IOT编址方案与理论</vt:lpstr>
      <vt:lpstr>已有的IOT编址方案与理论</vt:lpstr>
      <vt:lpstr>已有的IOT编址方案与理论</vt:lpstr>
      <vt:lpstr>整体框架</vt:lpstr>
      <vt:lpstr>服务器数据库设计</vt:lpstr>
      <vt:lpstr>PowerPoint 演示文稿</vt:lpstr>
      <vt:lpstr>物管理器设计</vt:lpstr>
      <vt:lpstr>物设备设计</vt:lpstr>
      <vt:lpstr>通信设计</vt:lpstr>
      <vt:lpstr>通信设计</vt:lpstr>
      <vt:lpstr>通信设计</vt:lpstr>
      <vt:lpstr>通信设计</vt:lpstr>
      <vt:lpstr>通信设计</vt:lpstr>
      <vt:lpstr>通信设计</vt:lpstr>
      <vt:lpstr>潜在使用场景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67</cp:revision>
  <dcterms:created xsi:type="dcterms:W3CDTF">2016-04-20T02:59:17Z</dcterms:created>
  <dcterms:modified xsi:type="dcterms:W3CDTF">2019-03-05T08:55:10Z</dcterms:modified>
</cp:coreProperties>
</file>