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357"/>
    <a:srgbClr val="F05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 autoAdjust="0"/>
    <p:restoredTop sz="94660"/>
  </p:normalViewPr>
  <p:slideViewPr>
    <p:cSldViewPr snapToGrid="0">
      <p:cViewPr>
        <p:scale>
          <a:sx n="100" d="100"/>
          <a:sy n="100" d="100"/>
        </p:scale>
        <p:origin x="1349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DBCB-C149-4C51-A152-933C9F47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60C307-CE16-4870-B472-4053C7BF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9EA58-50BC-4CA2-B841-BB8D0779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F66193-DC93-4109-8EE5-8299EE21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171BD-E4BE-4D20-852A-6ADB1F68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93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E3A95-7EBB-4EB8-AD6D-4CB0DAF9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D70ECA-9138-441D-AE46-E6F93867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D67A5-C0C1-492A-9AD8-164EA3D5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63E1A-E0DC-411C-87EB-066B2959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7059C-FA47-4DB6-85A7-FEB81453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63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2ED6FE-9403-41AD-8463-F45544D15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48170-6C89-4486-AEE2-2B99282A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AA06B-6B91-4528-811A-7490E614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90783-A681-4CC7-BCD1-868439E4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F244F-C5DD-4AAD-ABAF-BF88197D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76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847D8-5156-4AD8-8BCB-472D7A9D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C91F7-B4C8-486D-83ED-9C8CD5D1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151A4-3C8A-4A55-ACDF-3FC8B6A4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0F9CA-F7B7-4237-BF50-4891D4F0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D5E51-D0CE-4F27-BA80-2CF36B18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3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17E2E-BD77-4AAD-9683-2EA09EC9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974D2-6AA9-4F79-AA52-EE58FBFA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63D17-869F-4958-9329-291D0DCD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ED23F-479A-4238-ABA5-B91A21B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1CE7C-B952-4F63-ACB1-1248CD10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74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9442C-7765-4757-8609-F49A4308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F296E-082D-48C9-8EAE-8B878840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FB3B2A-8BDE-420D-9CA5-2D0AE101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E2A11-0A47-4561-839D-7F92D9BA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024D0D-EF0B-4B7B-8373-69BFEAC4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9C1AC7-EA14-40E4-A056-A44F6262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97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76832-9A6A-4BDF-939C-FE32BAFF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3AAB47-E74F-4E56-9260-4AF75B22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F0A14-F2E5-4FA1-9D60-41A31F3FD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940AAA-B790-42AA-9717-6CA2FE9DC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7A9752-2907-458D-BFA4-9FD1B138A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0714AB-9291-4C0B-95F5-ED0D3678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B85658-F396-4353-A62D-7C2B0A1F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AD298C-20BC-4804-99C9-A5556127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6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6F93-D24F-43D1-981B-4247ECD7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0572EA-D24E-4F52-88F3-5C5930B9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AFA6C1-D1BD-47F6-84A3-194E04C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7E1AD7-BF25-4892-B8A1-3F6491FB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0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738839-B003-4B91-8466-BF5AE5E1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9FAEDD-648B-40CA-B0E4-FD218B0B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71E21D-6EB5-4104-B6DA-5009A202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77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C6DEF-3809-415D-9A48-1F389950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4017EA-8020-4B3E-900C-8259CA00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A18203-C23B-4A48-9CB8-BA592D4A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2044EA-1A38-4E2E-AB8A-D9F059E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3C8B96-F2E7-457B-9B41-4E028C4D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E283A-14EE-4B03-A3D6-AB05E859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5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C1338-5261-4A4F-B269-6B53C1AB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675C35-F546-487D-AC53-48D85C3CF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52EDE6-6C59-4A01-BC84-7F3B488C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D433F7-E755-44AC-9AE1-E6FDFE03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A980A-FE0F-4005-B725-4F1DD0B3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AD83F2-0084-4E9A-8898-69B2E3AA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20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FEB9DB-9738-43CA-BC96-CAF06966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DBC01-4B86-4D56-AFC1-E794723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A4753-65F5-44F4-9EEE-705AFED10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24F0-5533-486F-A30F-E427F1D86646}" type="datetimeFigureOut">
              <a:rPr lang="fr-FR" smtClean="0"/>
              <a:t>10/02/2020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5119F-C6F0-448A-AC92-CAC97D5B6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7D5D7-825C-41BA-B853-B3790757C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A671-A967-410E-A18E-3D48ADE084B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tu_ms-exce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ile:Google_Chrome_icon_(September_2014).sv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ntu_ms-exce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File:Google_Chrome_icon_(September_2014).svg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ommons.wikimedia.org/wiki/file:computer_icon.png" TargetMode="External"/><Relationship Id="rId7" Type="http://schemas.openxmlformats.org/officeDocument/2006/relationships/hyperlink" Target="https://openclipart.org/detail/171013/db-serv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File:User_icon_2.svg" TargetMode="External"/><Relationship Id="rId5" Type="http://schemas.openxmlformats.org/officeDocument/2006/relationships/hyperlink" Target="http://www.pngall.com/server-png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hyperlink" Target="https://en.wikipedia.org/wiki/File:User_icon_1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3148B29C-DBEB-4F24-8630-D3E8E67D9E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Bell MT" panose="02020503060305020303" pitchFamily="18" charset="0"/>
              </a:rPr>
              <a:t>UX canvas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3F750E0-7105-473F-8364-2EB4DA49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12580"/>
              </p:ext>
            </p:extLst>
          </p:nvPr>
        </p:nvGraphicFramePr>
        <p:xfrm>
          <a:off x="464820" y="594360"/>
          <a:ext cx="11285220" cy="6112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1740">
                  <a:extLst>
                    <a:ext uri="{9D8B030D-6E8A-4147-A177-3AD203B41FA5}">
                      <a16:colId xmlns:a16="http://schemas.microsoft.com/office/drawing/2014/main" val="1053758553"/>
                    </a:ext>
                  </a:extLst>
                </a:gridCol>
                <a:gridCol w="3761740">
                  <a:extLst>
                    <a:ext uri="{9D8B030D-6E8A-4147-A177-3AD203B41FA5}">
                      <a16:colId xmlns:a16="http://schemas.microsoft.com/office/drawing/2014/main" val="2071307570"/>
                    </a:ext>
                  </a:extLst>
                </a:gridCol>
                <a:gridCol w="3761740">
                  <a:extLst>
                    <a:ext uri="{9D8B030D-6E8A-4147-A177-3AD203B41FA5}">
                      <a16:colId xmlns:a16="http://schemas.microsoft.com/office/drawing/2014/main" val="198469983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Business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Solution ideas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Business outcomes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66960"/>
                  </a:ext>
                </a:extLst>
              </a:tr>
              <a:tr h="197984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Time consuming process of registering servers specifications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Time consuming process of consulting and retrieving information from a spreadsheet file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Information about company’s servers is stored in a spreadsheet locally. In case of technical or human failure the content may be lost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Implement a database to store valuable information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Implement a technology that would allow to populate the database automatically with a minimal effort from a user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Implement a user friendly interface with filters that would allow to easily find the necessary information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The information will be always up to date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The information will be easier to find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The information will be stored remotely and easier accessible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New design will minimize human error due to better information 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legibility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8774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User 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0045"/>
                  </a:ext>
                </a:extLst>
              </a:tr>
              <a:tr h="92992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Technical leads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Developers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Registering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and consulting information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will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be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faster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</a:t>
                      </a:r>
                      <a:r>
                        <a:rPr lang="fr-FR" sz="1200" u="sng" dirty="0">
                          <a:latin typeface="Bell MT" panose="020B0604020202020204" pitchFamily="18" charset="0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Risk of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getting wrong information will be minimized</a:t>
                      </a:r>
                      <a:r>
                        <a:rPr lang="en-US" sz="1200" u="sng" dirty="0">
                          <a:latin typeface="Bell MT" panose="020B0604020202020204" pitchFamily="18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84013"/>
                  </a:ext>
                </a:extLst>
              </a:tr>
              <a:tr h="449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Hypotheses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What’s the most important thing we need to learn first?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>
                          <a:solidFill>
                            <a:schemeClr val="bg1"/>
                          </a:solidFill>
                          <a:latin typeface="Bell MT" panose="020B0604020202020204" pitchFamily="18" charset="0"/>
                        </a:rPr>
                        <a:t>What’s the least amount of work we need to do to learn it?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3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922165"/>
                  </a:ext>
                </a:extLst>
              </a:tr>
              <a:tr h="1979847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Bell MT" panose="020B0604020202020204" pitchFamily="18" charset="0"/>
                        </a:rPr>
                        <a:t>Implementing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a database will minimize the risk of losing data and will make it accessible remotely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A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utomatization of populating the database will allow to keep the data up to date and save time for users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C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reating a user friendly interface will make information retrieval easier and will minimize the human error thanks to better legibility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W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hich data is essential and which is secondary according to user experience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What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 UI would be the most efficient for the users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>
                          <a:latin typeface="Bell MT" panose="020B0604020202020204" pitchFamily="18" charset="0"/>
                        </a:rPr>
                        <a:t>Interview and observe users in their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day-to-day</a:t>
                      </a:r>
                      <a:r>
                        <a:rPr lang="fr-FR" sz="1200" dirty="0">
                          <a:latin typeface="Bell MT" panose="020B0604020202020204" pitchFamily="18" charset="0"/>
                        </a:rPr>
                        <a:t> </a:t>
                      </a:r>
                      <a:r>
                        <a:rPr lang="en-US" sz="1200" dirty="0">
                          <a:latin typeface="Bell MT" panose="020B0604020202020204" pitchFamily="18" charset="0"/>
                        </a:rPr>
                        <a:t>operations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C9DCBDE-4931-4257-94D4-8C19D2E31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86902"/>
              </p:ext>
            </p:extLst>
          </p:nvPr>
        </p:nvGraphicFramePr>
        <p:xfrm>
          <a:off x="480060" y="543224"/>
          <a:ext cx="11247119" cy="6297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">
                  <a:extLst>
                    <a:ext uri="{9D8B030D-6E8A-4147-A177-3AD203B41FA5}">
                      <a16:colId xmlns:a16="http://schemas.microsoft.com/office/drawing/2014/main" val="4072783146"/>
                    </a:ext>
                  </a:extLst>
                </a:gridCol>
                <a:gridCol w="3649791">
                  <a:extLst>
                    <a:ext uri="{9D8B030D-6E8A-4147-A177-3AD203B41FA5}">
                      <a16:colId xmlns:a16="http://schemas.microsoft.com/office/drawing/2014/main" val="3578216576"/>
                    </a:ext>
                  </a:extLst>
                </a:gridCol>
                <a:gridCol w="3961181">
                  <a:extLst>
                    <a:ext uri="{9D8B030D-6E8A-4147-A177-3AD203B41FA5}">
                      <a16:colId xmlns:a16="http://schemas.microsoft.com/office/drawing/2014/main" val="2986665633"/>
                    </a:ext>
                  </a:extLst>
                </a:gridCol>
                <a:gridCol w="3079887">
                  <a:extLst>
                    <a:ext uri="{9D8B030D-6E8A-4147-A177-3AD203B41FA5}">
                      <a16:colId xmlns:a16="http://schemas.microsoft.com/office/drawing/2014/main" val="3478266598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Bell MT" panose="02020503060305020303" pitchFamily="18" charset="0"/>
                        </a:rPr>
                        <a:t>Consulting server information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Retrieving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server information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Using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server information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143"/>
                  </a:ext>
                </a:extLst>
              </a:tr>
              <a:tr h="14782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Actions</a:t>
                      </a:r>
                      <a:endParaRPr lang="en-US" sz="1200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Consulting the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existing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spreadsheet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Looking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up the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necessary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server by application, country and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Highlighting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the row in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order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not to lose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sight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of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it, otherwise I am risking to consult the information of a wrong server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noProof="0" dirty="0">
                          <a:latin typeface="Bell MT" panose="02020503060305020303" pitchFamily="18" charset="0"/>
                        </a:rPr>
                        <a:t>S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crolling up and down, left and right in order to find the necessary column with the necessary information in it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Copying bits of information in order to paste them on other platforms</a:t>
                      </a: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537236"/>
                  </a:ext>
                </a:extLst>
              </a:tr>
              <a:tr h="106025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Touchpoints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44315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Pain points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Working with a spreadsheet demands concentration because one can easily get lost in numerous rows and columns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Risk of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confusing</a:t>
                      </a:r>
                      <a:r>
                        <a:rPr lang="fr-FR" sz="1200" noProof="0" dirty="0">
                          <a:latin typeface="Bell MT" panose="02020503060305020303" pitchFamily="18" charset="0"/>
                        </a:rPr>
                        <a:t> rows and columns and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therefore</a:t>
                      </a:r>
                      <a:r>
                        <a:rPr lang="fr-FR" sz="1200" noProof="0" dirty="0">
                          <a:latin typeface="Bell MT" panose="02020503060305020303" pitchFamily="18" charset="0"/>
                        </a:rPr>
                        <a:t> information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due to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bad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legibility of a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spreadsheet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High risk of </a:t>
                      </a:r>
                      <a:r>
                        <a:rPr lang="fr-FR" sz="1200" noProof="0" dirty="0">
                          <a:latin typeface="Bell MT" panose="02020503060305020303" pitchFamily="18" charset="0"/>
                        </a:rPr>
                        <a:t>human error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due to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bad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legibility of a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spreadsheet</a:t>
                      </a:r>
                    </a:p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62076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Optimization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Implement filters that would narrow down the list of servers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Implement a search option that would find the exact server the user is looking for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A UI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that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would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only show the most essential information in order to avoid a mass of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irrelevant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Filters that would allow to filter and sort information in order to identify it faster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A UI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that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would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show server information in the form of an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individual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card in order to avoid confusion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between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lines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805362"/>
                  </a:ext>
                </a:extLst>
              </a:tr>
              <a:tr h="478506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537635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F6F1605-6C7A-49E2-9FC2-AEC74B51B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4941570" y="3017520"/>
            <a:ext cx="335280" cy="335280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72C9BD1-6A8A-4E2F-B8E2-AA9FDD541754}"/>
              </a:ext>
            </a:extLst>
          </p:cNvPr>
          <p:cNvCxnSpPr>
            <a:cxnSpLocks/>
          </p:cNvCxnSpPr>
          <p:nvPr/>
        </p:nvCxnSpPr>
        <p:spPr>
          <a:xfrm>
            <a:off x="1051560" y="1127760"/>
            <a:ext cx="10675620" cy="0"/>
          </a:xfrm>
          <a:prstGeom prst="straightConnector1">
            <a:avLst/>
          </a:prstGeom>
          <a:ln>
            <a:solidFill>
              <a:srgbClr val="F05B6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99E0A6D7-C97E-4736-A57B-C7398AAB1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8835390" y="3040380"/>
            <a:ext cx="335280" cy="33528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80E277A-E43D-4EF9-866C-95AC8FFE5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9326880" y="3063240"/>
            <a:ext cx="289560" cy="28956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9D27A91-5B73-4EB5-B465-B51D1A1C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1604010" y="3017520"/>
            <a:ext cx="335280" cy="33528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1009B2BF-F939-4BCC-B758-6807572D35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Bell MT" panose="02020503060305020303" pitchFamily="18" charset="0"/>
              </a:rPr>
              <a:t>User journey map: developer</a:t>
            </a:r>
          </a:p>
        </p:txBody>
      </p:sp>
    </p:spTree>
    <p:extLst>
      <p:ext uri="{BB962C8B-B14F-4D97-AF65-F5344CB8AC3E}">
        <p14:creationId xmlns:p14="http://schemas.microsoft.com/office/powerpoint/2010/main" val="35827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C9DCBDE-4931-4257-94D4-8C19D2E31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6189"/>
              </p:ext>
            </p:extLst>
          </p:nvPr>
        </p:nvGraphicFramePr>
        <p:xfrm>
          <a:off x="464820" y="543224"/>
          <a:ext cx="11262362" cy="6374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989">
                  <a:extLst>
                    <a:ext uri="{9D8B030D-6E8A-4147-A177-3AD203B41FA5}">
                      <a16:colId xmlns:a16="http://schemas.microsoft.com/office/drawing/2014/main" val="4072783146"/>
                    </a:ext>
                  </a:extLst>
                </a:gridCol>
                <a:gridCol w="2435270">
                  <a:extLst>
                    <a:ext uri="{9D8B030D-6E8A-4147-A177-3AD203B41FA5}">
                      <a16:colId xmlns:a16="http://schemas.microsoft.com/office/drawing/2014/main" val="3578216576"/>
                    </a:ext>
                  </a:extLst>
                </a:gridCol>
                <a:gridCol w="2606166">
                  <a:extLst>
                    <a:ext uri="{9D8B030D-6E8A-4147-A177-3AD203B41FA5}">
                      <a16:colId xmlns:a16="http://schemas.microsoft.com/office/drawing/2014/main" val="2986665633"/>
                    </a:ext>
                  </a:extLst>
                </a:gridCol>
                <a:gridCol w="2962962">
                  <a:extLst>
                    <a:ext uri="{9D8B030D-6E8A-4147-A177-3AD203B41FA5}">
                      <a16:colId xmlns:a16="http://schemas.microsoft.com/office/drawing/2014/main" val="3478266598"/>
                    </a:ext>
                  </a:extLst>
                </a:gridCol>
                <a:gridCol w="2675975">
                  <a:extLst>
                    <a:ext uri="{9D8B030D-6E8A-4147-A177-3AD203B41FA5}">
                      <a16:colId xmlns:a16="http://schemas.microsoft.com/office/drawing/2014/main" val="292729742"/>
                    </a:ext>
                  </a:extLst>
                </a:gridCol>
              </a:tblGrid>
              <a:tr h="453926"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Registering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a new server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Bell MT" panose="02020503060305020303" pitchFamily="18" charset="0"/>
                        </a:rPr>
                        <a:t>Searching for server information</a:t>
                      </a: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Completing / updating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server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information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Bell MT" panose="02020503060305020303" pitchFamily="18" charset="0"/>
                        </a:rPr>
                        <a:t>Deleting server information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9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36143"/>
                  </a:ext>
                </a:extLst>
              </a:tr>
              <a:tr h="14782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Actions</a:t>
                      </a:r>
                      <a:endParaRPr lang="en-US" sz="1200" dirty="0">
                        <a:solidFill>
                          <a:schemeClr val="bg1"/>
                        </a:solidFill>
                        <a:latin typeface="Bell MT" panose="02020503060305020303" pitchFamily="18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Identify the country and application the server is associated with in order to keep servers with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similar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purposes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grouped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Allocate a new row in the spreadsheet with the name and IP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address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of a new server</a:t>
                      </a: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noProof="0" dirty="0">
                          <a:latin typeface="Bell MT" panose="02020503060305020303" pitchFamily="18" charset="0"/>
                        </a:rPr>
                        <a:t>Pasting the server information in respective rows and columns</a:t>
                      </a: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537236"/>
                  </a:ext>
                </a:extLst>
              </a:tr>
              <a:tr h="106025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Touchpoints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44315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Pain points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Coming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up with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logic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to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better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organize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and group servers is time consuming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Once a certain logic is applied it is difficult to adjust it to evolving needs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Monotonous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Time consuming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Monotonous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work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Time consuming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No track of previous servers since the information was deleted 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620769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Bell MT" panose="02020503060305020303" pitchFamily="18" charset="0"/>
                        </a:rPr>
                        <a:t>Optimization</a:t>
                      </a: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35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Implement a relational database that is an efficient tool to store data and to have a clear and flexible data structure 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Implementing a technology that would allow to get the server informations automatically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requiring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minimal effort from a user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>
                          <a:latin typeface="Bell MT" panose="02020503060305020303" pitchFamily="18" charset="0"/>
                        </a:rPr>
                        <a:t>Implementing a technology that would allow to get the server informations automatically </a:t>
                      </a:r>
                      <a:r>
                        <a:rPr lang="en-US" sz="1200" noProof="0" dirty="0">
                          <a:latin typeface="Bell MT" panose="02020503060305020303" pitchFamily="18" charset="0"/>
                        </a:rPr>
                        <a:t>requiring</a:t>
                      </a:r>
                      <a:r>
                        <a:rPr lang="fr-FR" sz="1200" dirty="0">
                          <a:latin typeface="Bell MT" panose="02020503060305020303" pitchFamily="18" charset="0"/>
                        </a:rPr>
                        <a:t> minimal effort from a user</a:t>
                      </a:r>
                      <a:endParaRPr lang="en-US" sz="1200" dirty="0">
                        <a:latin typeface="Bell MT" panose="02020503060305020303" pitchFamily="18" charset="0"/>
                      </a:endParaRPr>
                    </a:p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805362"/>
                  </a:ext>
                </a:extLst>
              </a:tr>
              <a:tr h="478506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Bell MT" panose="02020503060305020303" pitchFamily="18" charset="0"/>
                      </a:endParaRPr>
                    </a:p>
                  </a:txBody>
                  <a:tcPr vert="vert27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ell MT" panose="02020503060305020303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537635"/>
                  </a:ext>
                </a:extLst>
              </a:tr>
            </a:tbl>
          </a:graphicData>
        </a:graphic>
      </p:graphicFrame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72C9BD1-6A8A-4E2F-B8E2-AA9FDD541754}"/>
              </a:ext>
            </a:extLst>
          </p:cNvPr>
          <p:cNvCxnSpPr>
            <a:cxnSpLocks/>
          </p:cNvCxnSpPr>
          <p:nvPr/>
        </p:nvCxnSpPr>
        <p:spPr>
          <a:xfrm>
            <a:off x="1051560" y="1127760"/>
            <a:ext cx="10675620" cy="0"/>
          </a:xfrm>
          <a:prstGeom prst="straightConnector1">
            <a:avLst/>
          </a:prstGeom>
          <a:ln>
            <a:solidFill>
              <a:srgbClr val="F05B6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A9D27A91-5B73-4EB5-B465-B51D1A1C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1634490" y="3093720"/>
            <a:ext cx="335280" cy="3352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9B77E1-D109-4421-9E81-BC8532C0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6381750" y="3063240"/>
            <a:ext cx="335280" cy="3352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BADAC0-2175-4B62-B7B5-D867BE6C4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6873240" y="3086100"/>
            <a:ext cx="289560" cy="2895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B1AB72-CB01-4A4B-85D4-45B96EEB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3785235" y="3063240"/>
            <a:ext cx="335280" cy="33528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6C99A6-BA40-404D-91DF-988DA798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4276725" y="3086100"/>
            <a:ext cx="289560" cy="289560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37A92A86-7439-4316-A7D1-28EF293BBF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74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Bell MT" panose="02020503060305020303" pitchFamily="18" charset="0"/>
              </a:rPr>
              <a:t>User journey map: technical lead </a:t>
            </a:r>
          </a:p>
        </p:txBody>
      </p:sp>
    </p:spTree>
    <p:extLst>
      <p:ext uri="{BB962C8B-B14F-4D97-AF65-F5344CB8AC3E}">
        <p14:creationId xmlns:p14="http://schemas.microsoft.com/office/powerpoint/2010/main" val="171746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04671-975E-417A-B650-3EFE1E70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4931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latin typeface="Bell MT" panose="02020503060305020303" pitchFamily="18" charset="0"/>
              </a:rPr>
              <a:t>Architecture </a:t>
            </a:r>
            <a:r>
              <a:rPr lang="en-US" sz="1600" dirty="0">
                <a:latin typeface="Bell MT" panose="02020503060305020303" pitchFamily="18" charset="0"/>
              </a:rPr>
              <a:t>diagram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1C1959-1839-4065-967C-3C336FDE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8720" y="2461384"/>
            <a:ext cx="1555916" cy="1038574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79F6058-2BAB-46BC-8113-FC77A3ED1EF3}"/>
              </a:ext>
            </a:extLst>
          </p:cNvPr>
          <p:cNvCxnSpPr/>
          <p:nvPr/>
        </p:nvCxnSpPr>
        <p:spPr>
          <a:xfrm>
            <a:off x="5455920" y="3634740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118E28-9B7C-4B7D-BADC-8EBAB55AC71B}"/>
              </a:ext>
            </a:extLst>
          </p:cNvPr>
          <p:cNvCxnSpPr/>
          <p:nvPr/>
        </p:nvCxnSpPr>
        <p:spPr>
          <a:xfrm flipV="1">
            <a:off x="5882640" y="3634740"/>
            <a:ext cx="0" cy="8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6245368-ED57-473B-94F1-38BA7AC2AEF6}"/>
              </a:ext>
            </a:extLst>
          </p:cNvPr>
          <p:cNvGrpSpPr/>
          <p:nvPr/>
        </p:nvGrpSpPr>
        <p:grpSpPr>
          <a:xfrm>
            <a:off x="7716834" y="4647866"/>
            <a:ext cx="1380162" cy="1341120"/>
            <a:chOff x="8404860" y="4538918"/>
            <a:chExt cx="1380162" cy="134112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D0AC240-A061-46A0-B419-7AE67B0E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404860" y="4538918"/>
              <a:ext cx="818508" cy="126492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FE09295-2472-4F67-A1BE-3501B3C0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8966514" y="4615118"/>
              <a:ext cx="818508" cy="1264920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6990BC46-8A51-4B36-BA56-6932FB8A3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flipH="1">
            <a:off x="4892749" y="4480560"/>
            <a:ext cx="1447806" cy="167573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EE3A03EF-FD62-476F-A87E-61EC53F9499E}"/>
              </a:ext>
            </a:extLst>
          </p:cNvPr>
          <p:cNvSpPr txBox="1"/>
          <p:nvPr/>
        </p:nvSpPr>
        <p:spPr>
          <a:xfrm rot="16200000">
            <a:off x="4770756" y="3919150"/>
            <a:ext cx="943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ll MT" panose="02020503060305020303" pitchFamily="18" charset="0"/>
              </a:rPr>
              <a:t>API request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8EF9013-FD3C-41AD-AB09-0F6147B91988}"/>
              </a:ext>
            </a:extLst>
          </p:cNvPr>
          <p:cNvSpPr txBox="1"/>
          <p:nvPr/>
        </p:nvSpPr>
        <p:spPr>
          <a:xfrm rot="5400000">
            <a:off x="5592311" y="3920563"/>
            <a:ext cx="103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ll MT" panose="02020503060305020303" pitchFamily="18" charset="0"/>
              </a:rPr>
              <a:t>API response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687403D-CD5A-4FB3-8083-54A0FD1A966B}"/>
              </a:ext>
            </a:extLst>
          </p:cNvPr>
          <p:cNvCxnSpPr/>
          <p:nvPr/>
        </p:nvCxnSpPr>
        <p:spPr>
          <a:xfrm flipH="1">
            <a:off x="6340555" y="5486400"/>
            <a:ext cx="1264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4EAE65DE-8C97-4BE2-A518-B342BB8D7600}"/>
              </a:ext>
            </a:extLst>
          </p:cNvPr>
          <p:cNvGrpSpPr/>
          <p:nvPr/>
        </p:nvGrpSpPr>
        <p:grpSpPr>
          <a:xfrm>
            <a:off x="3758952" y="1097622"/>
            <a:ext cx="1079747" cy="1134891"/>
            <a:chOff x="3758952" y="1097622"/>
            <a:chExt cx="1079747" cy="1134891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318CD5A5-6E7C-442A-89C4-AE1DB024D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813877" y="1097622"/>
              <a:ext cx="857892" cy="857892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70E5190B-A264-4EBE-A5F7-ACA6C2B5E95F}"/>
                </a:ext>
              </a:extLst>
            </p:cNvPr>
            <p:cNvSpPr txBox="1"/>
            <p:nvPr/>
          </p:nvSpPr>
          <p:spPr>
            <a:xfrm>
              <a:off x="3758952" y="1955514"/>
              <a:ext cx="1079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ell MT" panose="02020503060305020303" pitchFamily="18" charset="0"/>
                </a:rPr>
                <a:t>Technical</a:t>
              </a:r>
              <a:r>
                <a:rPr lang="fr-FR" sz="1200" dirty="0">
                  <a:latin typeface="Bell MT" panose="02020503060305020303" pitchFamily="18" charset="0"/>
                </a:rPr>
                <a:t> lead</a:t>
              </a:r>
              <a:endParaRPr lang="en-US" sz="1200" dirty="0">
                <a:latin typeface="Bell MT" panose="02020503060305020303" pitchFamily="18" charset="0"/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33DB5FD-00D4-4618-BACE-81382B68B5BC}"/>
              </a:ext>
            </a:extLst>
          </p:cNvPr>
          <p:cNvGrpSpPr/>
          <p:nvPr/>
        </p:nvGrpSpPr>
        <p:grpSpPr>
          <a:xfrm>
            <a:off x="6766908" y="1117662"/>
            <a:ext cx="920436" cy="1112025"/>
            <a:chOff x="6766908" y="1117662"/>
            <a:chExt cx="920436" cy="1112025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DEA5F4C-127A-4ADE-A616-569BE3DF2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766908" y="1117662"/>
              <a:ext cx="837852" cy="837852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2115792-458A-4A31-A3FC-21EA86984A4D}"/>
                </a:ext>
              </a:extLst>
            </p:cNvPr>
            <p:cNvSpPr txBox="1"/>
            <p:nvPr/>
          </p:nvSpPr>
          <p:spPr>
            <a:xfrm>
              <a:off x="6829452" y="1952688"/>
              <a:ext cx="857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ell MT" panose="02020503060305020303" pitchFamily="18" charset="0"/>
                </a:rPr>
                <a:t>Developer</a:t>
              </a:r>
            </a:p>
          </p:txBody>
        </p:sp>
      </p:grp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ABEB577-16B0-4B0D-9A61-144CB73FDB07}"/>
              </a:ext>
            </a:extLst>
          </p:cNvPr>
          <p:cNvCxnSpPr>
            <a:cxnSpLocks/>
          </p:cNvCxnSpPr>
          <p:nvPr/>
        </p:nvCxnSpPr>
        <p:spPr>
          <a:xfrm>
            <a:off x="4404360" y="2270760"/>
            <a:ext cx="36805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0A5E370-F4EF-473B-8263-91D1D50C2520}"/>
              </a:ext>
            </a:extLst>
          </p:cNvPr>
          <p:cNvCxnSpPr>
            <a:cxnSpLocks/>
          </p:cNvCxnSpPr>
          <p:nvPr/>
        </p:nvCxnSpPr>
        <p:spPr>
          <a:xfrm flipH="1">
            <a:off x="6726909" y="2261122"/>
            <a:ext cx="414581" cy="57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A8C68E39-09B3-4F6C-93A8-0C7D58D6AE8E}"/>
              </a:ext>
            </a:extLst>
          </p:cNvPr>
          <p:cNvSpPr txBox="1"/>
          <p:nvPr/>
        </p:nvSpPr>
        <p:spPr>
          <a:xfrm>
            <a:off x="6536648" y="5141826"/>
            <a:ext cx="953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ell MT" panose="02020503060305020303" pitchFamily="18" charset="0"/>
              </a:rPr>
              <a:t>API request</a:t>
            </a:r>
          </a:p>
        </p:txBody>
      </p:sp>
    </p:spTree>
    <p:extLst>
      <p:ext uri="{BB962C8B-B14F-4D97-AF65-F5344CB8AC3E}">
        <p14:creationId xmlns:p14="http://schemas.microsoft.com/office/powerpoint/2010/main" val="3237622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664</Words>
  <Application>Microsoft Office PowerPoint</Application>
  <PresentationFormat>Grand écran</PresentationFormat>
  <Paragraphs>78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Daria LECERF</dc:creator>
  <cp:lastModifiedBy>Daria LECERF</cp:lastModifiedBy>
  <cp:revision>34</cp:revision>
  <dcterms:created xsi:type="dcterms:W3CDTF">2020-02-10T09:16:27Z</dcterms:created>
  <dcterms:modified xsi:type="dcterms:W3CDTF">2020-02-10T16:16:05Z</dcterms:modified>
</cp:coreProperties>
</file>