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Fira Sans" panose="020F0502020204030204" pitchFamily="34" charset="0"/>
      <p:regular r:id="rId16"/>
      <p:bold r:id="rId17"/>
      <p:italic r:id="rId18"/>
      <p:boldItalic r:id="rId19"/>
    </p:embeddedFont>
    <p:embeddedFont>
      <p:font typeface="Fira Sans Light" panose="020B0403050000020004" pitchFamily="34" charset="0"/>
      <p:regular r:id="rId20"/>
      <p:bold r:id="rId21"/>
      <p:italic r:id="rId22"/>
      <p:boldItalic r:id="rId23"/>
    </p:embeddedFont>
    <p:embeddedFont>
      <p:font typeface="Fira Sans Medium" panose="020B06030500000200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sul Song" userId="5bf2dc24-2e02-4729-85c8-3d2b7699743a" providerId="ADAL" clId="{1D541E94-5240-498D-86B5-D25344BF33DD}"/>
    <pc:docChg chg="undo custSel modSld">
      <pc:chgData name="Yesul Song" userId="5bf2dc24-2e02-4729-85c8-3d2b7699743a" providerId="ADAL" clId="{1D541E94-5240-498D-86B5-D25344BF33DD}" dt="2024-03-19T19:22:02.443" v="130" actId="12"/>
      <pc:docMkLst>
        <pc:docMk/>
      </pc:docMkLst>
      <pc:sldChg chg="modSp mod">
        <pc:chgData name="Yesul Song" userId="5bf2dc24-2e02-4729-85c8-3d2b7699743a" providerId="ADAL" clId="{1D541E94-5240-498D-86B5-D25344BF33DD}" dt="2024-03-19T19:20:43.013" v="1" actId="12"/>
        <pc:sldMkLst>
          <pc:docMk/>
          <pc:sldMk cId="0" sldId="258"/>
        </pc:sldMkLst>
        <pc:spChg chg="mod">
          <ac:chgData name="Yesul Song" userId="5bf2dc24-2e02-4729-85c8-3d2b7699743a" providerId="ADAL" clId="{1D541E94-5240-498D-86B5-D25344BF33DD}" dt="2024-03-19T19:20:43.013" v="1" actId="12"/>
          <ac:spMkLst>
            <pc:docMk/>
            <pc:sldMk cId="0" sldId="258"/>
            <ac:spMk id="314" creationId="{00000000-0000-0000-0000-000000000000}"/>
          </ac:spMkLst>
        </pc:spChg>
      </pc:sldChg>
      <pc:sldChg chg="modSp mod">
        <pc:chgData name="Yesul Song" userId="5bf2dc24-2e02-4729-85c8-3d2b7699743a" providerId="ADAL" clId="{1D541E94-5240-498D-86B5-D25344BF33DD}" dt="2024-03-19T19:22:02.443" v="130" actId="12"/>
        <pc:sldMkLst>
          <pc:docMk/>
          <pc:sldMk cId="0" sldId="262"/>
        </pc:sldMkLst>
        <pc:spChg chg="mod">
          <ac:chgData name="Yesul Song" userId="5bf2dc24-2e02-4729-85c8-3d2b7699743a" providerId="ADAL" clId="{1D541E94-5240-498D-86B5-D25344BF33DD}" dt="2024-03-19T19:22:02.443" v="130" actId="12"/>
          <ac:spMkLst>
            <pc:docMk/>
            <pc:sldMk cId="0" sldId="262"/>
            <ac:spMk id="3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c2446efbbe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c2446efbbe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c247489a14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c247489a14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c3f9e8318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c3f9e8318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c3f9e8318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c3f9e8318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c2446efbbe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c2446efbbe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f3ef8070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f3ef8070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3ef80704f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3ef80704f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c2446efbbe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c2446efbbe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c29fd3f84b_7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c29fd3f84b_7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29fd3f84b_7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c29fd3f84b_7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c2446efbbe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c2446efbbe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c2446efbbe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c2446efbbe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c2446efbbe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c2446efbbe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23552" y="493854"/>
            <a:ext cx="1926904" cy="760033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7847297" y="988943"/>
            <a:ext cx="1173078" cy="45779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882125" y="372876"/>
            <a:ext cx="1970215" cy="706191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52976" y="182426"/>
            <a:ext cx="1065597" cy="415819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726067" y="2914049"/>
            <a:ext cx="1632983" cy="58531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50684" y="3274426"/>
            <a:ext cx="1054299" cy="415849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843776" y="2764451"/>
            <a:ext cx="1306909" cy="509966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-92652" y="2914056"/>
            <a:ext cx="1054299" cy="415849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usk">
  <p:cSld name="BLANK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">
  <p:cSld name="BLANK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167" name="Google Shape;167;p12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2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wn">
  <p:cSld name="BLANK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 - No city">
  <p:cSld name="BLANK_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usk - No city">
  <p:cSld name="BLANK_1_2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 - No city">
  <p:cSld name="BLANK_1_1_2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240" name="Google Shape;240;p16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16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6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6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6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wn - No city">
  <p:cSld name="BLANK_1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7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34" name="Google Shape;34;p4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ctr" rtl="0">
              <a:spcBef>
                <a:spcPts val="600"/>
              </a:spcBef>
              <a:spcAft>
                <a:spcPts val="0"/>
              </a:spcAft>
              <a:buSzPts val="2600"/>
              <a:buChar char="▫"/>
              <a:defRPr sz="2600" i="1"/>
            </a:lvl1pPr>
            <a:lvl2pPr marL="914400" lvl="1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2pPr>
            <a:lvl3pPr marL="1371600" lvl="2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3pPr>
            <a:lvl4pPr marL="1828800" lvl="3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4pPr>
            <a:lvl5pPr marL="2286000" lvl="4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5pPr>
            <a:lvl6pPr marL="2743200" lvl="5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6pPr>
            <a:lvl7pPr marL="3200400" lvl="6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7pPr>
            <a:lvl8pPr marL="3657600" lvl="7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8pPr>
            <a:lvl9pPr marL="4114800" lvl="8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9pPr>
          </a:lstStyle>
          <a:p>
            <a:endParaRPr/>
          </a:p>
        </p:txBody>
      </p:sp>
      <p:sp>
        <p:nvSpPr>
          <p:cNvPr id="80" name="Google Shape;80;p4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D300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sz="6000" b="1">
              <a:solidFill>
                <a:srgbClr val="FFD3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623552" y="493854"/>
            <a:ext cx="1926904" cy="760033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 flipH="1">
            <a:off x="7999697" y="912743"/>
            <a:ext cx="1173078" cy="45779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7034525" y="296676"/>
            <a:ext cx="1970215" cy="706191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-52976" y="182426"/>
            <a:ext cx="1065597" cy="415819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 flipH="1">
            <a:off x="726067" y="2914049"/>
            <a:ext cx="1632983" cy="58531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8150684" y="3274426"/>
            <a:ext cx="1054299" cy="415849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7224776" y="2535851"/>
            <a:ext cx="1306909" cy="509966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flipH="1">
            <a:off x="-92652" y="2914056"/>
            <a:ext cx="1054299" cy="415849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1" name="Google Shape;111;p6"/>
          <p:cNvSpPr txBox="1">
            <a:spLocks noGrp="1"/>
          </p:cNvSpPr>
          <p:nvPr>
            <p:ph type="body" idx="2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816925" y="1276350"/>
            <a:ext cx="24000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3339915" y="1276350"/>
            <a:ext cx="24000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5862905" y="1276350"/>
            <a:ext cx="24000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9"/>
          <p:cNvGrpSpPr/>
          <p:nvPr/>
        </p:nvGrpSpPr>
        <p:grpSpPr>
          <a:xfrm>
            <a:off x="-1" y="4553740"/>
            <a:ext cx="9150299" cy="589766"/>
            <a:chOff x="0" y="4278697"/>
            <a:chExt cx="13245946" cy="853743"/>
          </a:xfrm>
        </p:grpSpPr>
        <p:sp>
          <p:nvSpPr>
            <p:cNvPr id="138" name="Google Shape;138;p9"/>
            <p:cNvSpPr/>
            <p:nvPr/>
          </p:nvSpPr>
          <p:spPr>
            <a:xfrm>
              <a:off x="0" y="4278697"/>
              <a:ext cx="6622971" cy="853743"/>
            </a:xfrm>
            <a:custGeom>
              <a:avLst/>
              <a:gdLst/>
              <a:ahLst/>
              <a:cxnLst/>
              <a:rect l="l" t="t" r="r" b="b"/>
              <a:pathLst>
                <a:path w="285750" h="36835" extrusionOk="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622975" y="4278697"/>
              <a:ext cx="6622971" cy="853743"/>
            </a:xfrm>
            <a:custGeom>
              <a:avLst/>
              <a:gdLst/>
              <a:ahLst/>
              <a:cxnLst/>
              <a:rect l="l" t="t" r="r" b="b"/>
              <a:pathLst>
                <a:path w="285750" h="36835" extrusionOk="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9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body" idx="1"/>
          </p:nvPr>
        </p:nvSpPr>
        <p:spPr>
          <a:xfrm>
            <a:off x="766025" y="4101500"/>
            <a:ext cx="76119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45" name="Google Shape;145;p9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 rtl="0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 rtl="0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 rtl="0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 rtl="0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 rtl="0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 rtl="0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 rtl="0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 rtl="0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"/>
          <p:cNvSpPr txBox="1"/>
          <p:nvPr/>
        </p:nvSpPr>
        <p:spPr>
          <a:xfrm>
            <a:off x="2089950" y="1405500"/>
            <a:ext cx="4964100" cy="18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IST 615 Final Presentation</a:t>
            </a:r>
            <a:endParaRPr sz="22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C02 and Carbon Emissions Tracking in the Cloud</a:t>
            </a:r>
            <a:endParaRPr sz="22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2134800" y="4276275"/>
            <a:ext cx="49641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Yesul Song, Zane Alderfer, Sophie Panagrossi, Benjamin Tisinger</a:t>
            </a:r>
            <a:endParaRPr sz="10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52549"/>
              </a:srgbClr>
            </a:gs>
            <a:gs pos="100000">
              <a:srgbClr val="FFFFFF">
                <a:alpha val="74901"/>
              </a:srgbClr>
            </a:gs>
          </a:gsLst>
          <a:lin ang="5400700" scaled="0"/>
        </a:gra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 for Action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4" name="Google Shape;364;p28"/>
          <p:cNvSpPr txBox="1"/>
          <p:nvPr/>
        </p:nvSpPr>
        <p:spPr>
          <a:xfrm>
            <a:off x="662250" y="1379700"/>
            <a:ext cx="7825500" cy="26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Why it’s a good idea:</a:t>
            </a:r>
            <a:endParaRPr sz="2200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rgbClr val="0D0D0D"/>
                </a:solidFill>
                <a:latin typeface="Fira Sans"/>
                <a:ea typeface="Fira Sans"/>
                <a:cs typeface="Fira Sans"/>
                <a:sym typeface="Fira Sans"/>
              </a:rPr>
              <a:t>Implementing a robust carbon emission monitoring system</a:t>
            </a:r>
            <a:endParaRPr sz="1200">
              <a:solidFill>
                <a:srgbClr val="0D0D0D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rgbClr val="0D0D0D"/>
                </a:solidFill>
                <a:latin typeface="Fira Sans"/>
                <a:ea typeface="Fira Sans"/>
                <a:cs typeface="Fira Sans"/>
                <a:sym typeface="Fira Sans"/>
              </a:rPr>
              <a:t>Aligns with our commitment to sustainability and responsible business practices</a:t>
            </a:r>
            <a:endParaRPr sz="1200">
              <a:solidFill>
                <a:srgbClr val="0D0D0D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rgbClr val="0D0D0D"/>
                </a:solidFill>
                <a:latin typeface="Fira Sans"/>
                <a:ea typeface="Fira Sans"/>
                <a:cs typeface="Fira Sans"/>
                <a:sym typeface="Fira Sans"/>
              </a:rPr>
              <a:t>Accurately tracks and manages our carbon footprint</a:t>
            </a:r>
            <a:endParaRPr sz="1200">
              <a:solidFill>
                <a:srgbClr val="0D0D0D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rgbClr val="0D0D0D"/>
                </a:solidFill>
                <a:latin typeface="Fira Sans"/>
                <a:ea typeface="Fira Sans"/>
                <a:cs typeface="Fira Sans"/>
                <a:sym typeface="Fira Sans"/>
              </a:rPr>
              <a:t>Meets regulatory requirements</a:t>
            </a:r>
            <a:endParaRPr sz="1200">
              <a:solidFill>
                <a:srgbClr val="0D0D0D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rgbClr val="0D0D0D"/>
                </a:solidFill>
                <a:latin typeface="Fira Sans"/>
                <a:ea typeface="Fira Sans"/>
                <a:cs typeface="Fira Sans"/>
                <a:sym typeface="Fira Sans"/>
              </a:rPr>
              <a:t>Demonstrates dedication to environmental stewardship</a:t>
            </a:r>
            <a:endParaRPr sz="1200">
              <a:solidFill>
                <a:srgbClr val="0D0D0D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rgbClr val="0D0D0D"/>
                </a:solidFill>
                <a:latin typeface="Fira Sans"/>
                <a:ea typeface="Fira Sans"/>
                <a:cs typeface="Fira Sans"/>
                <a:sym typeface="Fira Sans"/>
              </a:rPr>
              <a:t>Investing in cutting-edge technology highlights commitment to innovation and industry leadership</a:t>
            </a:r>
            <a:endParaRPr sz="1200">
              <a:solidFill>
                <a:srgbClr val="0D0D0D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52549"/>
              </a:srgbClr>
            </a:gs>
            <a:gs pos="100000">
              <a:srgbClr val="FFFFFF">
                <a:alpha val="74901"/>
              </a:srgbClr>
            </a:gs>
          </a:gsLst>
          <a:lin ang="5400700" scaled="0"/>
        </a:gra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 for Action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29"/>
          <p:cNvSpPr txBox="1"/>
          <p:nvPr/>
        </p:nvSpPr>
        <p:spPr>
          <a:xfrm>
            <a:off x="662250" y="1379700"/>
            <a:ext cx="7825500" cy="26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Expected benefits:</a:t>
            </a:r>
            <a:endParaRPr sz="2200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rgbClr val="0D0D0D"/>
                </a:solidFill>
                <a:latin typeface="Fira Sans"/>
                <a:ea typeface="Fira Sans"/>
                <a:cs typeface="Fira Sans"/>
                <a:sym typeface="Fira Sans"/>
              </a:rPr>
              <a:t>Potential for significant cost savings through improved energy efficiency and reduced regulatory fines</a:t>
            </a:r>
            <a:endParaRPr sz="1200">
              <a:solidFill>
                <a:srgbClr val="0D0D0D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rgbClr val="0D0D0D"/>
                </a:solidFill>
                <a:latin typeface="Fira Sans"/>
                <a:ea typeface="Fira Sans"/>
                <a:cs typeface="Fira Sans"/>
                <a:sym typeface="Fira Sans"/>
              </a:rPr>
              <a:t>Enhances brand reputation as sustainable and environmentally-conscious</a:t>
            </a:r>
            <a:endParaRPr sz="1200">
              <a:solidFill>
                <a:srgbClr val="0D0D0D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rgbClr val="0D0D0D"/>
                </a:solidFill>
                <a:latin typeface="Fira Sans"/>
                <a:ea typeface="Fira Sans"/>
                <a:cs typeface="Fira Sans"/>
                <a:sym typeface="Fira Sans"/>
              </a:rPr>
              <a:t>Leads to increased customer loyalty and investor confidence</a:t>
            </a:r>
            <a:endParaRPr sz="1200">
              <a:solidFill>
                <a:srgbClr val="0D0D0D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rgbClr val="0D0D0D"/>
                </a:solidFill>
                <a:latin typeface="Fira Sans"/>
                <a:ea typeface="Fira Sans"/>
                <a:cs typeface="Fira Sans"/>
                <a:sym typeface="Fira Sans"/>
              </a:rPr>
              <a:t>Contributes to broader climate change mitigation efforts</a:t>
            </a:r>
            <a:endParaRPr sz="1200">
              <a:solidFill>
                <a:srgbClr val="0D0D0D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rgbClr val="0D0D0D"/>
                </a:solidFill>
                <a:latin typeface="Fira Sans"/>
                <a:ea typeface="Fira Sans"/>
                <a:cs typeface="Fira Sans"/>
                <a:sym typeface="Fira Sans"/>
              </a:rPr>
              <a:t>Ensures a more sustainable future for the organization and the communities served</a:t>
            </a:r>
            <a:endParaRPr sz="2200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52549"/>
              </a:srgbClr>
            </a:gs>
            <a:gs pos="100000">
              <a:srgbClr val="FFFFFF">
                <a:alpha val="74901"/>
              </a:srgbClr>
            </a:gs>
          </a:gsLst>
          <a:lin ang="5400700" scaled="0"/>
        </a:gra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 for Action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662250" y="1379700"/>
            <a:ext cx="7825500" cy="26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Conclusion:</a:t>
            </a:r>
            <a:endParaRPr sz="2200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rgbClr val="0D0D0D"/>
                </a:solidFill>
                <a:latin typeface="Fira Sans"/>
                <a:ea typeface="Fira Sans"/>
                <a:cs typeface="Fira Sans"/>
                <a:sym typeface="Fira Sans"/>
              </a:rPr>
              <a:t>Investing in a carbon emission monitoring system is a strategic imperative</a:t>
            </a:r>
            <a:endParaRPr sz="1200">
              <a:solidFill>
                <a:srgbClr val="0D0D0D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rgbClr val="0D0D0D"/>
                </a:solidFill>
                <a:latin typeface="Fira Sans"/>
                <a:ea typeface="Fira Sans"/>
                <a:cs typeface="Fira Sans"/>
                <a:sym typeface="Fira Sans"/>
              </a:rPr>
              <a:t>Demonstrates commitment to sustainability and responsible corporate citizenship</a:t>
            </a:r>
            <a:endParaRPr sz="1200">
              <a:solidFill>
                <a:srgbClr val="0D0D0D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rgbClr val="0D0D0D"/>
                </a:solidFill>
                <a:latin typeface="Fira Sans"/>
                <a:ea typeface="Fira Sans"/>
                <a:cs typeface="Fira Sans"/>
                <a:sym typeface="Fira Sans"/>
              </a:rPr>
              <a:t>Expects tangible benefits financially and reputationally</a:t>
            </a:r>
            <a:endParaRPr sz="1200">
              <a:solidFill>
                <a:srgbClr val="0D0D0D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rgbClr val="0D0D0D"/>
                </a:solidFill>
                <a:latin typeface="Fira Sans"/>
                <a:ea typeface="Fira Sans"/>
                <a:cs typeface="Fira Sans"/>
                <a:sym typeface="Fira Sans"/>
              </a:rPr>
              <a:t>Contributes to broader environmental goals</a:t>
            </a:r>
            <a:endParaRPr sz="1200">
              <a:solidFill>
                <a:srgbClr val="0D0D0D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rgbClr val="0D0D0D"/>
                </a:solidFill>
                <a:latin typeface="Fira Sans"/>
                <a:ea typeface="Fira Sans"/>
                <a:cs typeface="Fira Sans"/>
                <a:sym typeface="Fira Sans"/>
              </a:rPr>
              <a:t>Requests support in funding the project</a:t>
            </a:r>
            <a:endParaRPr sz="1200">
              <a:solidFill>
                <a:srgbClr val="0D0D0D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rgbClr val="0D0D0D"/>
                </a:solidFill>
                <a:latin typeface="Fira Sans"/>
                <a:ea typeface="Fira Sans"/>
                <a:cs typeface="Fira Sans"/>
                <a:sym typeface="Fira Sans"/>
              </a:rPr>
              <a:t>Confident in achieving shared objectives together</a:t>
            </a:r>
            <a:endParaRPr sz="1200">
              <a:solidFill>
                <a:srgbClr val="0D0D0D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/>
        </p:nvSpPr>
        <p:spPr>
          <a:xfrm>
            <a:off x="2089950" y="1405500"/>
            <a:ext cx="4964100" cy="18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Thank You</a:t>
            </a:r>
            <a:endParaRPr sz="22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Any Questions, Comments or Feedback?</a:t>
            </a:r>
            <a:endParaRPr sz="22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52549"/>
              </a:srgbClr>
            </a:gs>
            <a:gs pos="100000">
              <a:srgbClr val="FFFFFF">
                <a:alpha val="74901"/>
              </a:srgbClr>
            </a:gs>
          </a:gsLst>
          <a:lin ang="5400700" scaled="0"/>
        </a:gra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Carbon Tracking Challenge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7" name="Google Shape;307;p20"/>
          <p:cNvSpPr txBox="1">
            <a:spLocks noGrp="1"/>
          </p:cNvSpPr>
          <p:nvPr>
            <p:ph type="body" idx="1"/>
          </p:nvPr>
        </p:nvSpPr>
        <p:spPr>
          <a:xfrm>
            <a:off x="108775" y="1282000"/>
            <a:ext cx="4568700" cy="29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Disparate Data Sources:</a:t>
            </a:r>
            <a:r>
              <a:rPr lang="en" sz="1100">
                <a:solidFill>
                  <a:schemeClr val="dk1"/>
                </a:solidFill>
              </a:rPr>
              <a:t> Operations and supply chains generate emissions data in silos, complicating holistic analysis and response strategies.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Lack of Real-Time Monitoring:</a:t>
            </a:r>
            <a:r>
              <a:rPr lang="en" sz="1100">
                <a:solidFill>
                  <a:schemeClr val="dk1"/>
                </a:solidFill>
              </a:rPr>
              <a:t> Absence of immediate emissions data prevents swift action, allowing unnecessary environmental impact and inefficiencies to persist.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Financial and Operational Consequences:</a:t>
            </a:r>
            <a:r>
              <a:rPr lang="en" sz="1100">
                <a:solidFill>
                  <a:schemeClr val="dk1"/>
                </a:solidFill>
              </a:rPr>
              <a:t> Companies face up to $100,000 annually in regulatory fines, lost opportunities, and surging operational costs due to inefficient carbon management practices.</a:t>
            </a:r>
            <a:endParaRPr sz="1100"/>
          </a:p>
        </p:txBody>
      </p:sp>
      <p:pic>
        <p:nvPicPr>
          <p:cNvPr id="308" name="Google Shape;3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200" y="873125"/>
            <a:ext cx="3530714" cy="315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52549"/>
              </a:srgbClr>
            </a:gs>
            <a:gs pos="100000">
              <a:srgbClr val="FFFFFF">
                <a:alpha val="74901"/>
              </a:srgbClr>
            </a:gs>
          </a:gsLst>
          <a:lin ang="5400700" scaled="0"/>
        </a:gra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Who’s at Risk?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21"/>
          <p:cNvSpPr txBox="1">
            <a:spLocks noGrp="1"/>
          </p:cNvSpPr>
          <p:nvPr>
            <p:ph type="body" idx="1"/>
          </p:nvPr>
        </p:nvSpPr>
        <p:spPr>
          <a:xfrm>
            <a:off x="170925" y="916825"/>
            <a:ext cx="4568700" cy="3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Organization:</a:t>
            </a:r>
            <a:endParaRPr sz="11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30200" indent="-171450">
              <a:buClr>
                <a:schemeClr val="dk1"/>
              </a:buClr>
              <a:buSzPts val="1100"/>
            </a:pP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Regulatory Risks:</a:t>
            </a:r>
            <a:r>
              <a:rPr lang="en" sz="1100" dirty="0">
                <a:solidFill>
                  <a:schemeClr val="dk1"/>
                </a:solidFill>
              </a:rPr>
              <a:t> Non-compliance with environmental regulations increases vulnerability to fines and sanctions.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Financial Risks:</a:t>
            </a:r>
            <a:r>
              <a:rPr lang="en" sz="1100" dirty="0">
                <a:solidFill>
                  <a:schemeClr val="dk1"/>
                </a:solidFill>
              </a:rPr>
              <a:t> Inefficient carbon management escalates costs and erodes competitive edge in increasingly eco-conscious markets.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Reputational Risks:</a:t>
            </a:r>
            <a:r>
              <a:rPr lang="en" sz="1100" dirty="0">
                <a:solidFill>
                  <a:schemeClr val="dk1"/>
                </a:solidFill>
              </a:rPr>
              <a:t> Perceived negligence in sustainability efforts undermines brand loyalty and stakeholder trust.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Community &amp; Environment:</a:t>
            </a:r>
            <a:endParaRPr sz="11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8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Health and Safety Risks:</a:t>
            </a:r>
            <a:r>
              <a:rPr lang="en" sz="1100" dirty="0">
                <a:solidFill>
                  <a:schemeClr val="dk1"/>
                </a:solidFill>
              </a:rPr>
              <a:t> Elevated pollution levels contribute to health hazards and compromised quality of life.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Economic Impacts:</a:t>
            </a:r>
            <a:r>
              <a:rPr lang="en" sz="1100" dirty="0">
                <a:solidFill>
                  <a:schemeClr val="dk1"/>
                </a:solidFill>
              </a:rPr>
              <a:t> Climate change exacerbates resource scarcity, affecting food security, infrastructure stability, and community livelihoods.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Social and Ecological Threats:</a:t>
            </a:r>
            <a:r>
              <a:rPr lang="en" sz="1100" dirty="0">
                <a:solidFill>
                  <a:schemeClr val="dk1"/>
                </a:solidFill>
              </a:rPr>
              <a:t> Unchecked emissions threaten biodiversity, leading to ecosystem imbalance and undermining community resilience to environmental changes.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315" name="Google Shape;315;p21"/>
          <p:cNvSpPr txBox="1">
            <a:spLocks noGrp="1"/>
          </p:cNvSpPr>
          <p:nvPr>
            <p:ph type="body" idx="1"/>
          </p:nvPr>
        </p:nvSpPr>
        <p:spPr>
          <a:xfrm>
            <a:off x="4464550" y="916825"/>
            <a:ext cx="4568700" cy="3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Stakeholders (Customers and Investors):</a:t>
            </a:r>
            <a:endParaRPr sz="11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8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Transparency and Accountability Expectations:</a:t>
            </a:r>
            <a:r>
              <a:rPr lang="en" sz="1100">
                <a:solidFill>
                  <a:schemeClr val="dk1"/>
                </a:solidFill>
              </a:rPr>
              <a:t> Increasing demands for clear, verifiable actions towards environmental sustainability.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Ethical Investment Decisions:</a:t>
            </a:r>
            <a:r>
              <a:rPr lang="en" sz="1100">
                <a:solidFill>
                  <a:schemeClr val="dk1"/>
                </a:solidFill>
              </a:rPr>
              <a:t> Growing trend of basing investment choices on corporate environmental responsibility, affecting capital inflow and valuation.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Long-term Sustainability Concerns:</a:t>
            </a:r>
            <a:r>
              <a:rPr lang="en" sz="1100">
                <a:solidFill>
                  <a:schemeClr val="dk1"/>
                </a:solidFill>
              </a:rPr>
              <a:t> Stakeholders are vested in the longevity and ethical stance of their investments, aligning financial health with planetary well-being.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16" name="Google Shape;3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875" y="3126075"/>
            <a:ext cx="1516050" cy="149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52549"/>
              </a:srgbClr>
            </a:gs>
            <a:gs pos="100000">
              <a:srgbClr val="FFFFFF">
                <a:alpha val="74901"/>
              </a:srgbClr>
            </a:gs>
          </a:gsLst>
          <a:lin ang="5400700" scaled="0"/>
        </a:gra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 should we care?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2" name="Google Shape;322;p22"/>
          <p:cNvSpPr txBox="1">
            <a:spLocks noGrp="1"/>
          </p:cNvSpPr>
          <p:nvPr>
            <p:ph type="body" idx="1"/>
          </p:nvPr>
        </p:nvSpPr>
        <p:spPr>
          <a:xfrm>
            <a:off x="596800" y="962975"/>
            <a:ext cx="3461400" cy="32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>
                <a:solidFill>
                  <a:schemeClr val="dk1"/>
                </a:solidFill>
              </a:rPr>
              <a:t>Gradual increase in carbon emissions across all industries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>
                <a:solidFill>
                  <a:schemeClr val="dk1"/>
                </a:solidFill>
              </a:rPr>
              <a:t>Higher overall awareness to impact of increased greenhouse gas emission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>
                <a:solidFill>
                  <a:schemeClr val="dk1"/>
                </a:solidFill>
              </a:rPr>
              <a:t>Companies should be held accountable and transparent for their part in the rise of carbon emissions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>
                <a:solidFill>
                  <a:schemeClr val="dk1"/>
                </a:solidFill>
              </a:rPr>
              <a:t>Sectors like manufacturing and construction or transportation could benefit from monitoring their emissions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>
                <a:solidFill>
                  <a:schemeClr val="dk1"/>
                </a:solidFill>
              </a:rPr>
              <a:t>Cloud Technology exists in which we can identify these points of emissions within companies and develop steps to work toward a greener workplace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23" name="Google Shape;3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525" y="1180775"/>
            <a:ext cx="4651550" cy="27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52549"/>
              </a:srgbClr>
            </a:gs>
            <a:gs pos="100000">
              <a:srgbClr val="FFFFFF">
                <a:alpha val="74901"/>
              </a:srgbClr>
            </a:gs>
          </a:gsLst>
          <a:lin ang="5400700" scaled="0"/>
        </a:gra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Proposition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9" name="Google Shape;329;p23"/>
          <p:cNvSpPr txBox="1">
            <a:spLocks noGrp="1"/>
          </p:cNvSpPr>
          <p:nvPr>
            <p:ph type="body" idx="1"/>
          </p:nvPr>
        </p:nvSpPr>
        <p:spPr>
          <a:xfrm>
            <a:off x="596800" y="962975"/>
            <a:ext cx="3415500" cy="32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 dirty="0">
                <a:solidFill>
                  <a:schemeClr val="dk1"/>
                </a:solidFill>
              </a:rPr>
              <a:t>Leverage existing software or cloud applications that can monitor or track emissions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 dirty="0">
                <a:solidFill>
                  <a:schemeClr val="dk1"/>
                </a:solidFill>
              </a:rPr>
              <a:t>Sensors on everything involved (factories, vehicles, plants, etc.)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 dirty="0">
                <a:solidFill>
                  <a:schemeClr val="dk1"/>
                </a:solidFill>
              </a:rPr>
              <a:t>Pinpoint the highest points of emissions with these sensor devices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 dirty="0">
                <a:solidFill>
                  <a:schemeClr val="dk1"/>
                </a:solidFill>
              </a:rPr>
              <a:t>Develop plans to mitigate the high points of emissions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 dirty="0">
                <a:solidFill>
                  <a:schemeClr val="dk1"/>
                </a:solidFill>
              </a:rPr>
              <a:t>The specifics will be discussed later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 dirty="0">
                <a:solidFill>
                  <a:schemeClr val="dk1"/>
                </a:solidFill>
              </a:rPr>
              <a:t>Important to note that our cloud application is responsible for identifying points of emissions but further work is needed to minimize these emissions</a:t>
            </a: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330" name="Google Shape;3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650" y="962975"/>
            <a:ext cx="4321950" cy="31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52549"/>
              </a:srgbClr>
            </a:gs>
            <a:gs pos="100000">
              <a:srgbClr val="FFFFFF">
                <a:alpha val="74901"/>
              </a:srgbClr>
            </a:gs>
          </a:gsLst>
          <a:lin ang="5400700" scaled="0"/>
        </a:gra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6" name="Google Shape;336;p24"/>
          <p:cNvSpPr txBox="1">
            <a:spLocks noGrp="1"/>
          </p:cNvSpPr>
          <p:nvPr>
            <p:ph type="body" idx="1"/>
          </p:nvPr>
        </p:nvSpPr>
        <p:spPr>
          <a:xfrm>
            <a:off x="4486250" y="951600"/>
            <a:ext cx="4287300" cy="32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>
                <a:solidFill>
                  <a:schemeClr val="dk1"/>
                </a:solidFill>
              </a:rPr>
              <a:t>The ultimate goal would be to bring awareness to these companies to identify where they can be better in terms of greener practices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>
                <a:solidFill>
                  <a:schemeClr val="dk1"/>
                </a:solidFill>
              </a:rPr>
              <a:t>Keeping the welfare or future generations in mind would be vital in accepting our new cloud technology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>
                <a:solidFill>
                  <a:schemeClr val="dk1"/>
                </a:solidFill>
              </a:rPr>
              <a:t>The hardest part would be companies willingness to acclimate to greener practices do to the possibility of higher costs or more work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100">
                <a:solidFill>
                  <a:schemeClr val="dk1"/>
                </a:solidFill>
              </a:rPr>
              <a:t>Our cloud application is meant to help long term and should be considered an investment 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37" name="Google Shape;3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25" y="951600"/>
            <a:ext cx="4173325" cy="29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52549"/>
              </a:srgbClr>
            </a:gs>
            <a:gs pos="100000">
              <a:srgbClr val="FFFFFF">
                <a:alpha val="74901"/>
              </a:srgbClr>
            </a:gs>
          </a:gsLst>
          <a:lin ang="5400700" scaled="0"/>
        </a:gra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>
            <a:spLocks noGrp="1"/>
          </p:cNvSpPr>
          <p:nvPr>
            <p:ph type="title"/>
          </p:nvPr>
        </p:nvSpPr>
        <p:spPr>
          <a:xfrm>
            <a:off x="849000" y="721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Propose Cloud Design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3" name="Google Shape;343;p25"/>
          <p:cNvSpPr txBox="1">
            <a:spLocks noGrp="1"/>
          </p:cNvSpPr>
          <p:nvPr>
            <p:ph type="body" idx="1"/>
          </p:nvPr>
        </p:nvSpPr>
        <p:spPr>
          <a:xfrm>
            <a:off x="221000" y="802300"/>
            <a:ext cx="2978700" cy="31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Components in Cloud Design:</a:t>
            </a:r>
            <a:endParaRPr sz="14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-US"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Co2 and Carbon Sensors (Installation)</a:t>
            </a: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-US"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AWS Secure IoT Gateway</a:t>
            </a: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-US"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AWS Kinesis Data Stream</a:t>
            </a: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AWS S3 Storage</a:t>
            </a:r>
            <a:endParaRPr sz="1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AWS Glue </a:t>
            </a:r>
            <a:endParaRPr sz="1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AWS Glue Data Brew</a:t>
            </a:r>
            <a:endParaRPr sz="1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Snowflake</a:t>
            </a:r>
            <a:endParaRPr sz="1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Tableau, PowerBI, Excel</a:t>
            </a:r>
            <a:endParaRPr sz="1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4" name="Google Shape;344;p25"/>
          <p:cNvSpPr txBox="1">
            <a:spLocks noGrp="1"/>
          </p:cNvSpPr>
          <p:nvPr>
            <p:ph type="body" idx="1"/>
          </p:nvPr>
        </p:nvSpPr>
        <p:spPr>
          <a:xfrm>
            <a:off x="3722650" y="1044350"/>
            <a:ext cx="5271000" cy="28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Co2 Sensors - Reporting Live Data with Feed to AWS</a:t>
            </a:r>
            <a:endParaRPr sz="1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Secure IoT Gateway - Sends Receives Messages from Connected Devices</a:t>
            </a:r>
            <a:endParaRPr sz="1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AWS Kinesis Data Stream - Transfer Protocol - Serverless - Data Stream</a:t>
            </a:r>
            <a:endParaRPr sz="1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AWS S3 Storage - Object Storage - Scale up and Down - Hold Data</a:t>
            </a:r>
            <a:endParaRPr sz="1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AWS Glue - Data Discovery and Insights - Data Preparation</a:t>
            </a:r>
            <a:endParaRPr sz="1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Glue Data Brew - Add On for Data Cleaning and Manipulation  - 250 Manipulations</a:t>
            </a:r>
            <a:endParaRPr sz="1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Snowflake - Cloud Data Storage - S3 Buckets Integration - Query Compiler</a:t>
            </a:r>
            <a:endParaRPr sz="1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Tableau , PowerBi and Excel - Data Presentation Layer and Visualization </a:t>
            </a:r>
            <a:endParaRPr sz="1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52549"/>
              </a:srgbClr>
            </a:gs>
            <a:gs pos="100000">
              <a:srgbClr val="FFFFFF">
                <a:alpha val="74901"/>
              </a:srgbClr>
            </a:gs>
          </a:gsLst>
          <a:lin ang="5400700" scaled="0"/>
        </a:gra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>
            <a:spLocks noGrp="1"/>
          </p:cNvSpPr>
          <p:nvPr>
            <p:ph type="body" idx="1"/>
          </p:nvPr>
        </p:nvSpPr>
        <p:spPr>
          <a:xfrm>
            <a:off x="849000" y="1632124"/>
            <a:ext cx="74460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"/>
          <p:cNvSpPr txBox="1">
            <a:spLocks noGrp="1"/>
          </p:cNvSpPr>
          <p:nvPr>
            <p:ph type="title"/>
          </p:nvPr>
        </p:nvSpPr>
        <p:spPr>
          <a:xfrm>
            <a:off x="849000" y="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Cloud Design Chart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1" name="Google Shape;351;p26"/>
          <p:cNvSpPr/>
          <p:nvPr/>
        </p:nvSpPr>
        <p:spPr>
          <a:xfrm>
            <a:off x="0" y="3513600"/>
            <a:ext cx="9144000" cy="1629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352" name="Google Shape;3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588" y="558050"/>
            <a:ext cx="2874825" cy="454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52549"/>
              </a:srgbClr>
            </a:gs>
            <a:gs pos="100000">
              <a:srgbClr val="FFFFFF">
                <a:alpha val="74901"/>
              </a:srgbClr>
            </a:gs>
          </a:gsLst>
          <a:lin ang="5400700" scaled="0"/>
        </a:gra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 txBox="1">
            <a:spLocks noGrp="1"/>
          </p:cNvSpPr>
          <p:nvPr>
            <p:ph type="title"/>
          </p:nvPr>
        </p:nvSpPr>
        <p:spPr>
          <a:xfrm>
            <a:off x="849000" y="721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Finance Analysis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8" name="Google Shape;358;p27"/>
          <p:cNvSpPr txBox="1">
            <a:spLocks noGrp="1"/>
          </p:cNvSpPr>
          <p:nvPr>
            <p:ph type="body" idx="1"/>
          </p:nvPr>
        </p:nvSpPr>
        <p:spPr>
          <a:xfrm>
            <a:off x="186500" y="700450"/>
            <a:ext cx="8523000" cy="28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  Setup Costs - $300,000 (High End)</a:t>
            </a:r>
            <a:endParaRPr sz="10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Monthly Cost - $5,210 (High End) </a:t>
            </a:r>
            <a:endParaRPr sz="10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2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Sensors Costs of $250,000 (500 * $500) - Initial Setup</a:t>
            </a:r>
            <a:endParaRPr sz="1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AWS Connection IoT Core - Setup Cost of $50,000 - Maybe a Contract Required with AWS</a:t>
            </a:r>
            <a:endParaRPr sz="1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2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AWS IoT Core - Messages Cost - $1,000 - $2,000 for 1 Million Messages</a:t>
            </a:r>
            <a:endParaRPr sz="1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AWS Kinesis Data Stream - By Hour and Payload - $300 - $600 Per Month</a:t>
            </a:r>
            <a:endParaRPr sz="1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AWS S3 Storage Costs - $200 - $500 Month</a:t>
            </a:r>
            <a:endParaRPr sz="1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AWS Glue Pricing - Including Data Brew Cleaning - $200 - $400 Month</a:t>
            </a:r>
            <a:endParaRPr sz="1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Snowflake Usage, Storage and Pricing - $500 - $2000 Month </a:t>
            </a:r>
            <a:endParaRPr sz="1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Tableau Usage, PowerBi and Excel Costs - $70 - $210 Month</a:t>
            </a:r>
            <a:endParaRPr sz="1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erges template">
  <a:themeElements>
    <a:clrScheme name="Custom 347">
      <a:dk1>
        <a:srgbClr val="000000"/>
      </a:dk1>
      <a:lt1>
        <a:srgbClr val="FFFFFF"/>
      </a:lt1>
      <a:dk2>
        <a:srgbClr val="687277"/>
      </a:dk2>
      <a:lt2>
        <a:srgbClr val="E4E9EB"/>
      </a:lt2>
      <a:accent1>
        <a:srgbClr val="2C7ADB"/>
      </a:accent1>
      <a:accent2>
        <a:srgbClr val="B1E1F5"/>
      </a:accent2>
      <a:accent3>
        <a:srgbClr val="FFA41C"/>
      </a:accent3>
      <a:accent4>
        <a:srgbClr val="FFD300"/>
      </a:accent4>
      <a:accent5>
        <a:srgbClr val="DDA2EC"/>
      </a:accent5>
      <a:accent6>
        <a:srgbClr val="F5E3F9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Microsoft Office PowerPoint</Application>
  <PresentationFormat>On-screen Show (16:9)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Fira Sans</vt:lpstr>
      <vt:lpstr>Fira Sans Light</vt:lpstr>
      <vt:lpstr>Roboto</vt:lpstr>
      <vt:lpstr>Fira Sans Medium</vt:lpstr>
      <vt:lpstr>Arial</vt:lpstr>
      <vt:lpstr>Verges template</vt:lpstr>
      <vt:lpstr>PowerPoint Presentation</vt:lpstr>
      <vt:lpstr>The Carbon Tracking Challenge</vt:lpstr>
      <vt:lpstr>Who’s at Risk?</vt:lpstr>
      <vt:lpstr>Why should we care?</vt:lpstr>
      <vt:lpstr>Proposition</vt:lpstr>
      <vt:lpstr>Goal</vt:lpstr>
      <vt:lpstr>Propose Cloud Design</vt:lpstr>
      <vt:lpstr>Cloud Design Chart</vt:lpstr>
      <vt:lpstr>Finance Analysis</vt:lpstr>
      <vt:lpstr> Call for Action</vt:lpstr>
      <vt:lpstr> Call for Action</vt:lpstr>
      <vt:lpstr> Call for 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Yesul Song</cp:lastModifiedBy>
  <cp:revision>1</cp:revision>
  <dcterms:modified xsi:type="dcterms:W3CDTF">2024-03-19T19:22:06Z</dcterms:modified>
</cp:coreProperties>
</file>