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12" r:id="rId5"/>
    <p:sldId id="307" r:id="rId6"/>
    <p:sldId id="313" r:id="rId7"/>
    <p:sldId id="321" r:id="rId8"/>
    <p:sldId id="315" r:id="rId9"/>
    <p:sldId id="316" r:id="rId10"/>
    <p:sldId id="319" r:id="rId11"/>
    <p:sldId id="318" r:id="rId12"/>
    <p:sldId id="327" r:id="rId13"/>
    <p:sldId id="326" r:id="rId14"/>
    <p:sldId id="324" r:id="rId15"/>
    <p:sldId id="323" r:id="rId16"/>
    <p:sldId id="303" r:id="rId17"/>
    <p:sldId id="304" r:id="rId18"/>
    <p:sldId id="32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74205E-6A69-19DF-6117-C572458A850B}" v="58" dt="2022-09-19T23:18:25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65596464/parsing-dates-with-different-formats-using-lubridate" TargetMode="External"/><Relationship Id="rId2" Type="http://schemas.openxmlformats.org/officeDocument/2006/relationships/hyperlink" Target="https://www.cio.com/article/238730/how-wal-mart-enables-innersource-with-github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hyperlink" Target="https://datascienceplus.com/building-a-simple-sales-revenue-dashboard-with-r-shiny-shinydashboard/" TargetMode="External"/><Relationship Id="rId4" Type="http://schemas.openxmlformats.org/officeDocument/2006/relationships/hyperlink" Target="https://shiny.rstudio.com/articles/layout-guide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C62-8ACF-AA88-7990-4BF09DD09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Sales Risk Mitigation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C49A-63F3-D7BF-9FD4-67D4DD42DE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 Three-year data analysis to protect store Profitability</a:t>
            </a:r>
          </a:p>
          <a:p>
            <a:r>
              <a:rPr lang="en-US" dirty="0"/>
              <a:t>Data Analytics PILOT Team</a:t>
            </a:r>
          </a:p>
          <a:p>
            <a:r>
              <a:rPr lang="en-US" dirty="0"/>
              <a:t>September 2013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6E63C9-D7A0-2F0E-FA3F-B7988B58F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152" y="156654"/>
            <a:ext cx="2739579" cy="91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6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8162-EC70-2101-E884-B9946CA9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Department Sales cont.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BD8A1-AC1B-C227-7ACB-8C514AA24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672" y="2086583"/>
            <a:ext cx="5327515" cy="736282"/>
          </a:xfrm>
        </p:spPr>
        <p:txBody>
          <a:bodyPr>
            <a:normAutofit/>
          </a:bodyPr>
          <a:lstStyle/>
          <a:p>
            <a:r>
              <a:rPr lang="en-US" dirty="0"/>
              <a:t>Worst sales preforming departments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58561A-E54F-A875-29E1-A24D859F1F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7280" y="2957513"/>
            <a:ext cx="4639736" cy="344328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6C297-4F9A-7B78-F8DA-1428A056D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8165" y="2958273"/>
            <a:ext cx="6292499" cy="34425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of this data in this table can be misleading.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couple of the departments don’t have the long-term data necessary to know if the department will be profitable.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would be smart to consider the least prosperous departments around the 2 million mark.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As those are the departments that have full data sets that can be reviewed.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3BC64-22FF-D3F7-84D4-C9FBDBFA0302}"/>
              </a:ext>
            </a:extLst>
          </p:cNvPr>
          <p:cNvSpPr txBox="1"/>
          <p:nvPr/>
        </p:nvSpPr>
        <p:spPr>
          <a:xfrm>
            <a:off x="9684301" y="286603"/>
            <a:ext cx="215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2 Back-up</a:t>
            </a:r>
          </a:p>
        </p:txBody>
      </p:sp>
    </p:spTree>
    <p:extLst>
      <p:ext uri="{BB962C8B-B14F-4D97-AF65-F5344CB8AC3E}">
        <p14:creationId xmlns:p14="http://schemas.microsoft.com/office/powerpoint/2010/main" val="1231005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C88B8-BFAD-050E-A423-51CAAFB9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Performer in Warm Weather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98493D6-B590-6DC5-41D7-92D6396CA852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46306" y="2120900"/>
          <a:ext cx="2243020" cy="3726180"/>
        </p:xfrm>
        <a:graphic>
          <a:graphicData uri="http://schemas.openxmlformats.org/drawingml/2006/table">
            <a:tbl>
              <a:tblPr/>
              <a:tblGrid>
                <a:gridCol w="1118681">
                  <a:extLst>
                    <a:ext uri="{9D8B030D-6E8A-4147-A177-3AD203B41FA5}">
                      <a16:colId xmlns:a16="http://schemas.microsoft.com/office/drawing/2014/main" val="2544061998"/>
                    </a:ext>
                  </a:extLst>
                </a:gridCol>
                <a:gridCol w="1124339">
                  <a:extLst>
                    <a:ext uri="{9D8B030D-6E8A-4147-A177-3AD203B41FA5}">
                      <a16:colId xmlns:a16="http://schemas.microsoft.com/office/drawing/2014/main" val="385529478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Department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Sales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1896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$ 328,716,425.80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185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$ 319,541,152.04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0003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$ 268,410,946.64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8822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$ 199,073,306.11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3086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$ 197,262,558.11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729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$ 195,030,853.05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5931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$ 194,933,288.35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5972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$ 148,897,484.18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3414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$ 138,041,338.31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2171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$ 134,882,518.92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4517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$ 133,251,779.70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5704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$ 116,243,929.82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3242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$ 110,993,341.51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0881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98,390,070.41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52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97,754,749.84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369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97,207,288.98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706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94,134,551.40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0774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87,958,596.72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651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82,754,499.65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44553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46AD9-B3D1-DD32-D2B7-2665DF2A7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03092" y="2120900"/>
            <a:ext cx="7752587" cy="37481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These departments are the most profitable when the weather is above 60 degrees.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During the late spring and summer months the business can has a couple options we can use to boost sales.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We can make the shelf spaces for these products bigger to entice more sales.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We can offer similar products to give our customers more variety.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We can move the products in the store to areas that allow the customer to travel further into the store.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We can offer coupons or deals to get customers into the store to buy the most in demand products.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8FC36-FC94-09B8-AF3B-12484EFA92E2}"/>
              </a:ext>
            </a:extLst>
          </p:cNvPr>
          <p:cNvSpPr txBox="1"/>
          <p:nvPr/>
        </p:nvSpPr>
        <p:spPr>
          <a:xfrm>
            <a:off x="9684301" y="286603"/>
            <a:ext cx="215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2 Back-up</a:t>
            </a:r>
          </a:p>
        </p:txBody>
      </p:sp>
    </p:spTree>
    <p:extLst>
      <p:ext uri="{BB962C8B-B14F-4D97-AF65-F5344CB8AC3E}">
        <p14:creationId xmlns:p14="http://schemas.microsoft.com/office/powerpoint/2010/main" val="2187827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A2F1-D9E8-D449-0CF4-A32D7DC4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performer in Cold Weather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6325A-E521-4549-69FE-081391B5E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76664" y="2120900"/>
            <a:ext cx="8179016" cy="398807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Something important to note with this data breakdown is that departments 92, 95, and 38 are still the top producers in sales for the store.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means that products from those departments aren’t seasonal and </a:t>
            </a:r>
            <a:r>
              <a:rPr lang="en-US" dirty="0" err="1"/>
              <a:t>infact</a:t>
            </a:r>
            <a:r>
              <a:rPr lang="en-US" dirty="0"/>
              <a:t> produce sales year-round.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also would indicate that a lot of Walmart's departments are good producers year-round.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departments that are affected more by temperature are going to be found toward the middle in terms of sales producing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gives us the insight that the departments with the better sales numbers aren’t affected by temperature.</a:t>
            </a:r>
          </a:p>
          <a:p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839D90FB-13E3-1D89-7E13-D8D31813EE8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031131" y="2121170"/>
          <a:ext cx="1945533" cy="3851893"/>
        </p:xfrm>
        <a:graphic>
          <a:graphicData uri="http://schemas.openxmlformats.org/drawingml/2006/table">
            <a:tbl>
              <a:tblPr/>
              <a:tblGrid>
                <a:gridCol w="702146">
                  <a:extLst>
                    <a:ext uri="{9D8B030D-6E8A-4147-A177-3AD203B41FA5}">
                      <a16:colId xmlns:a16="http://schemas.microsoft.com/office/drawing/2014/main" val="1270222091"/>
                    </a:ext>
                  </a:extLst>
                </a:gridCol>
                <a:gridCol w="1243387">
                  <a:extLst>
                    <a:ext uri="{9D8B030D-6E8A-4147-A177-3AD203B41FA5}">
                      <a16:colId xmlns:a16="http://schemas.microsoft.com/office/drawing/2014/main" val="1839606686"/>
                    </a:ext>
                  </a:extLst>
                </a:gridCol>
              </a:tblGrid>
              <a:tr h="2903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Department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Sales 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162356"/>
                  </a:ext>
                </a:extLst>
              </a:tr>
              <a:tr h="1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$ 155,226,916.07 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0746"/>
                  </a:ext>
                </a:extLst>
              </a:tr>
              <a:tr h="1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$ 129,779,010.48 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794775"/>
                  </a:ext>
                </a:extLst>
              </a:tr>
              <a:tr h="1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$ 124,707,190.28 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500610"/>
                  </a:ext>
                </a:extLst>
              </a:tr>
              <a:tr h="1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$ 110,791,863.86 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284761"/>
                  </a:ext>
                </a:extLst>
              </a:tr>
              <a:tr h="1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91,995,157.57 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654841"/>
                  </a:ext>
                </a:extLst>
              </a:tr>
              <a:tr h="1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91,673,463.94 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674016"/>
                  </a:ext>
                </a:extLst>
              </a:tr>
              <a:tr h="1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85,580,321.38 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226479"/>
                  </a:ext>
                </a:extLst>
              </a:tr>
              <a:tr h="1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67,884,221.55 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9150"/>
                  </a:ext>
                </a:extLst>
              </a:tr>
              <a:tr h="1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61,029,001.03 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948568"/>
                  </a:ext>
                </a:extLst>
              </a:tr>
              <a:tr h="1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59,280,231.64 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06011"/>
                  </a:ext>
                </a:extLst>
              </a:tr>
              <a:tr h="1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57,722,812.91 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245164"/>
                  </a:ext>
                </a:extLst>
              </a:tr>
              <a:tr h="1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55,029,931.41 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986243"/>
                  </a:ext>
                </a:extLst>
              </a:tr>
              <a:tr h="1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53,634,766.92 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570117"/>
                  </a:ext>
                </a:extLst>
              </a:tr>
              <a:tr h="1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50,902,815.76 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649469"/>
                  </a:ext>
                </a:extLst>
              </a:tr>
              <a:tr h="1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48,705,321.68 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389926"/>
                  </a:ext>
                </a:extLst>
              </a:tr>
              <a:tr h="1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44,189,255.16 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372847"/>
                  </a:ext>
                </a:extLst>
              </a:tr>
              <a:tr h="1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44,045,779.38 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19862"/>
                  </a:ext>
                </a:extLst>
              </a:tr>
              <a:tr h="1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43,684,906.16 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63185"/>
                  </a:ext>
                </a:extLst>
              </a:tr>
              <a:tr h="1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40,385,814.72 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936654"/>
                  </a:ext>
                </a:extLst>
              </a:tr>
              <a:tr h="1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35,142,887.93 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644830"/>
                  </a:ext>
                </a:extLst>
              </a:tr>
              <a:tr h="1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34,852,975.87 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045501"/>
                  </a:ext>
                </a:extLst>
              </a:tr>
              <a:tr h="1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33,602,293.27 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628638"/>
                  </a:ext>
                </a:extLst>
              </a:tr>
              <a:tr h="154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30,003,186.24 </a:t>
                      </a:r>
                    </a:p>
                  </a:txBody>
                  <a:tcPr marL="6278" marR="6278" marT="6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0235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AAF5EE0-0C33-DD17-9BAE-1E8DEF834818}"/>
              </a:ext>
            </a:extLst>
          </p:cNvPr>
          <p:cNvSpPr txBox="1"/>
          <p:nvPr/>
        </p:nvSpPr>
        <p:spPr>
          <a:xfrm>
            <a:off x="9684301" y="286603"/>
            <a:ext cx="215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2 Back-up</a:t>
            </a:r>
          </a:p>
        </p:txBody>
      </p:sp>
    </p:spTree>
    <p:extLst>
      <p:ext uri="{BB962C8B-B14F-4D97-AF65-F5344CB8AC3E}">
        <p14:creationId xmlns:p14="http://schemas.microsoft.com/office/powerpoint/2010/main" val="3835584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1F9F67-0832-B32A-68E4-C7DD1043F133}"/>
              </a:ext>
            </a:extLst>
          </p:cNvPr>
          <p:cNvSpPr txBox="1"/>
          <p:nvPr/>
        </p:nvSpPr>
        <p:spPr>
          <a:xfrm>
            <a:off x="303754" y="258618"/>
            <a:ext cx="11604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Sales Strategies to Mitigate Weather Risks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78BDB-FB96-993B-1FF0-EDD3D20F7CF7}"/>
              </a:ext>
            </a:extLst>
          </p:cNvPr>
          <p:cNvSpPr txBox="1"/>
          <p:nvPr/>
        </p:nvSpPr>
        <p:spPr>
          <a:xfrm>
            <a:off x="303754" y="6446982"/>
            <a:ext cx="11020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Group A: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Megan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rgbClr val="0070C0"/>
                </a:solidFill>
              </a:rPr>
              <a:t>Nick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rgbClr val="00B050"/>
                </a:solidFill>
              </a:rPr>
              <a:t>Zane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652981-4495-4E6C-7146-7A68D52BD14F}"/>
              </a:ext>
            </a:extLst>
          </p:cNvPr>
          <p:cNvGrpSpPr/>
          <p:nvPr/>
        </p:nvGrpSpPr>
        <p:grpSpPr>
          <a:xfrm>
            <a:off x="303754" y="1293962"/>
            <a:ext cx="11604618" cy="3424687"/>
            <a:chOff x="303754" y="1293962"/>
            <a:chExt cx="11604618" cy="494006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05256B0-BE1C-0241-AC8D-EA3EE81A4328}"/>
                </a:ext>
              </a:extLst>
            </p:cNvPr>
            <p:cNvGrpSpPr/>
            <p:nvPr/>
          </p:nvGrpSpPr>
          <p:grpSpPr>
            <a:xfrm>
              <a:off x="303754" y="1293962"/>
              <a:ext cx="11604618" cy="4940061"/>
              <a:chOff x="303754" y="1293962"/>
              <a:chExt cx="11604618" cy="494006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B6ABFD-0BC4-3B0B-1BBA-7DD743A5DA6F}"/>
                  </a:ext>
                </a:extLst>
              </p:cNvPr>
              <p:cNvSpPr txBox="1"/>
              <p:nvPr/>
            </p:nvSpPr>
            <p:spPr>
              <a:xfrm>
                <a:off x="303754" y="1293962"/>
                <a:ext cx="2743200" cy="49343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8C39D8-D0E8-82C7-F57F-0C8318C5EF2A}"/>
                  </a:ext>
                </a:extLst>
              </p:cNvPr>
              <p:cNvSpPr txBox="1"/>
              <p:nvPr/>
            </p:nvSpPr>
            <p:spPr>
              <a:xfrm>
                <a:off x="3257560" y="1299713"/>
                <a:ext cx="2743200" cy="49343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5105EF-0824-DC5C-6FBD-1F7B9F24E6A8}"/>
                  </a:ext>
                </a:extLst>
              </p:cNvPr>
              <p:cNvSpPr txBox="1"/>
              <p:nvPr/>
            </p:nvSpPr>
            <p:spPr>
              <a:xfrm>
                <a:off x="6211366" y="1293962"/>
                <a:ext cx="2743200" cy="49343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FD6D94-BF07-CC62-ADF2-B467328BF856}"/>
                  </a:ext>
                </a:extLst>
              </p:cNvPr>
              <p:cNvSpPr txBox="1"/>
              <p:nvPr/>
            </p:nvSpPr>
            <p:spPr>
              <a:xfrm>
                <a:off x="9165172" y="1293962"/>
                <a:ext cx="2743200" cy="49343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93181F-6A2F-833F-3BBC-51B6138E53C8}"/>
                </a:ext>
              </a:extLst>
            </p:cNvPr>
            <p:cNvSpPr txBox="1"/>
            <p:nvPr/>
          </p:nvSpPr>
          <p:spPr>
            <a:xfrm>
              <a:off x="513347" y="1459832"/>
              <a:ext cx="2326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To Do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8AE2FA-C3D3-C8C8-125F-DCCFE59BFC6E}"/>
                </a:ext>
              </a:extLst>
            </p:cNvPr>
            <p:cNvSpPr txBox="1"/>
            <p:nvPr/>
          </p:nvSpPr>
          <p:spPr>
            <a:xfrm>
              <a:off x="3459747" y="1459832"/>
              <a:ext cx="2326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Doing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06DC13-3436-4091-74E3-449ADD10F3AF}"/>
                </a:ext>
              </a:extLst>
            </p:cNvPr>
            <p:cNvSpPr txBox="1"/>
            <p:nvPr/>
          </p:nvSpPr>
          <p:spPr>
            <a:xfrm>
              <a:off x="6406147" y="1459832"/>
              <a:ext cx="2326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Validating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957352-D319-0B6E-6354-F9C5DF40FB83}"/>
                </a:ext>
              </a:extLst>
            </p:cNvPr>
            <p:cNvSpPr txBox="1"/>
            <p:nvPr/>
          </p:nvSpPr>
          <p:spPr>
            <a:xfrm>
              <a:off x="9352547" y="1459832"/>
              <a:ext cx="2326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Done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AFABAD6-3656-51E6-25D4-514BC2F781D0}"/>
              </a:ext>
            </a:extLst>
          </p:cNvPr>
          <p:cNvSpPr txBox="1"/>
          <p:nvPr/>
        </p:nvSpPr>
        <p:spPr>
          <a:xfrm>
            <a:off x="9197274" y="2141164"/>
            <a:ext cx="2535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Kanban board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C2ED22-26C6-5B9D-6A4E-47A458599DD5}"/>
              </a:ext>
            </a:extLst>
          </p:cNvPr>
          <p:cNvSpPr txBox="1"/>
          <p:nvPr/>
        </p:nvSpPr>
        <p:spPr>
          <a:xfrm>
            <a:off x="3395982" y="1733818"/>
            <a:ext cx="24245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trike="sngStrike" dirty="0">
                <a:solidFill>
                  <a:schemeClr val="accent1"/>
                </a:solidFill>
              </a:rPr>
              <a:t>Descriptive stats in R</a:t>
            </a:r>
          </a:p>
          <a:p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32EBC8-B7A2-5396-A07C-511B491F5A8E}"/>
              </a:ext>
            </a:extLst>
          </p:cNvPr>
          <p:cNvSpPr txBox="1"/>
          <p:nvPr/>
        </p:nvSpPr>
        <p:spPr>
          <a:xfrm>
            <a:off x="9226818" y="1828726"/>
            <a:ext cx="1971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</a:rPr>
              <a:t>Share dataset</a:t>
            </a:r>
            <a:endParaRPr lang="en-US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4A7C26-AA83-D3CF-DCDA-97DB3FEFDC82}"/>
              </a:ext>
            </a:extLst>
          </p:cNvPr>
          <p:cNvSpPr txBox="1"/>
          <p:nvPr/>
        </p:nvSpPr>
        <p:spPr>
          <a:xfrm>
            <a:off x="9197274" y="1649982"/>
            <a:ext cx="2326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Brainstorm topics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0434E-9D61-1B13-BF60-DC8740476D62}"/>
              </a:ext>
            </a:extLst>
          </p:cNvPr>
          <p:cNvSpPr txBox="1"/>
          <p:nvPr/>
        </p:nvSpPr>
        <p:spPr>
          <a:xfrm>
            <a:off x="9235057" y="2887869"/>
            <a:ext cx="2326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Experiment &amp; munge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907788-423D-CCF8-B582-5F5D97BB8441}"/>
              </a:ext>
            </a:extLst>
          </p:cNvPr>
          <p:cNvSpPr txBox="1"/>
          <p:nvPr/>
        </p:nvSpPr>
        <p:spPr>
          <a:xfrm>
            <a:off x="361360" y="1721290"/>
            <a:ext cx="291632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trike="sngStrike" dirty="0">
                <a:solidFill>
                  <a:srgbClr val="00B0F0"/>
                </a:solidFill>
              </a:rPr>
              <a:t>Maps in R</a:t>
            </a:r>
          </a:p>
          <a:p>
            <a:r>
              <a:rPr lang="en-US" sz="1200" b="1" strike="sngStrike" dirty="0">
                <a:solidFill>
                  <a:schemeClr val="accent4">
                    <a:lumMod val="75000"/>
                  </a:schemeClr>
                </a:solidFill>
              </a:rPr>
              <a:t>Brainstorm training model</a:t>
            </a:r>
          </a:p>
          <a:p>
            <a:endParaRPr lang="en-US" sz="1200" b="1" dirty="0">
              <a:solidFill>
                <a:srgbClr val="00B0F0"/>
              </a:solidFill>
            </a:endParaRPr>
          </a:p>
          <a:p>
            <a:endParaRPr lang="en-US" sz="1200" b="1" dirty="0">
              <a:solidFill>
                <a:srgbClr val="00B0F0"/>
              </a:solidFill>
            </a:endParaRPr>
          </a:p>
          <a:p>
            <a:endParaRPr lang="en-US" sz="1200" b="1" dirty="0">
              <a:solidFill>
                <a:srgbClr val="00B0F0"/>
              </a:solidFill>
            </a:endParaRPr>
          </a:p>
          <a:p>
            <a:endParaRPr lang="en-US" b="1" dirty="0">
              <a:solidFill>
                <a:srgbClr val="00B0F0"/>
              </a:solidFill>
            </a:endParaRPr>
          </a:p>
          <a:p>
            <a:endParaRPr lang="en-US" b="1" dirty="0">
              <a:solidFill>
                <a:srgbClr val="00B0F0"/>
              </a:solidFill>
            </a:endParaRPr>
          </a:p>
          <a:p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A38055-F9D3-2B71-DA91-14B0EA4DF33F}"/>
              </a:ext>
            </a:extLst>
          </p:cNvPr>
          <p:cNvSpPr txBox="1"/>
          <p:nvPr/>
        </p:nvSpPr>
        <p:spPr>
          <a:xfrm>
            <a:off x="9197274" y="1982959"/>
            <a:ext cx="2326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Define problem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36DCD6C5-416A-09B8-AE4F-787602660E45}"/>
              </a:ext>
            </a:extLst>
          </p:cNvPr>
          <p:cNvSpPr/>
          <p:nvPr/>
        </p:nvSpPr>
        <p:spPr>
          <a:xfrm>
            <a:off x="11316347" y="1649982"/>
            <a:ext cx="259263" cy="6914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44C6F9-6E08-8AC3-3675-438A763EA468}"/>
              </a:ext>
            </a:extLst>
          </p:cNvPr>
          <p:cNvSpPr txBox="1"/>
          <p:nvPr/>
        </p:nvSpPr>
        <p:spPr>
          <a:xfrm>
            <a:off x="11574534" y="1897338"/>
            <a:ext cx="60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8/15/22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D3B9FC-C7C6-BE7B-F1C1-783A72CC0224}"/>
              </a:ext>
            </a:extLst>
          </p:cNvPr>
          <p:cNvSpPr/>
          <p:nvPr/>
        </p:nvSpPr>
        <p:spPr>
          <a:xfrm>
            <a:off x="303754" y="4839419"/>
            <a:ext cx="11604618" cy="143239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A4DD2C-1613-EB79-AC81-AF5644CD63C6}"/>
              </a:ext>
            </a:extLst>
          </p:cNvPr>
          <p:cNvSpPr txBox="1"/>
          <p:nvPr/>
        </p:nvSpPr>
        <p:spPr>
          <a:xfrm>
            <a:off x="361360" y="4960189"/>
            <a:ext cx="11456829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8/15/22 status &amp; issues: </a:t>
            </a:r>
            <a:r>
              <a:rPr lang="en-US" sz="1000" dirty="0"/>
              <a:t>1. compressed timeline given competing priorities will be biggest obstacle, 2. do not have clear path to sharing R project / code; 3. one team member likely won’t have connectivity for 8/15 project update</a:t>
            </a:r>
          </a:p>
          <a:p>
            <a:r>
              <a:rPr lang="en-US" sz="1000" b="1" dirty="0"/>
              <a:t>8/29/22 status &amp; issues: </a:t>
            </a:r>
            <a:r>
              <a:rPr lang="en-US" sz="1000" dirty="0"/>
              <a:t>Wrangling date formats has been a challenge; bottleneck for further munging and data exploration; we switched to a simpler one-file dataset on Kaggle due to date conversion bottleneck; also we would need to know how to handle loops to sum dept data and pass store total back over to other CSV file for each week; maps may not be possible because we don’t have locations or coordinates</a:t>
            </a:r>
          </a:p>
          <a:p>
            <a:r>
              <a:rPr lang="en-US" sz="1000" b="1" dirty="0"/>
              <a:t>9/12/22 status &amp; issues: </a:t>
            </a:r>
            <a:r>
              <a:rPr lang="en-US" sz="1000" dirty="0"/>
              <a:t>Believe we fixed the data issue, part 2 in validation; part 3 issue with low adjusted R Squared;  maps not be possible because we don’t have locations or coordinates; may add Shiny</a:t>
            </a:r>
          </a:p>
          <a:p>
            <a:r>
              <a:rPr lang="en-US" sz="1000" b="1" dirty="0"/>
              <a:t>Recommendations for Phase 2: </a:t>
            </a:r>
            <a:r>
              <a:rPr lang="en-US" sz="1000" dirty="0"/>
              <a:t>Collaborate in another platform, upgrade dashboard to model dynamic inputs by user (multivariate regression on multiple independent variables)</a:t>
            </a:r>
            <a:endParaRPr 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FBB830-6895-DD93-9F06-3469FB669133}"/>
              </a:ext>
            </a:extLst>
          </p:cNvPr>
          <p:cNvSpPr txBox="1"/>
          <p:nvPr/>
        </p:nvSpPr>
        <p:spPr>
          <a:xfrm>
            <a:off x="9226816" y="2338706"/>
            <a:ext cx="23213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Shared project in R</a:t>
            </a:r>
          </a:p>
          <a:p>
            <a:pPr lvl="1"/>
            <a:r>
              <a:rPr lang="en-US" sz="900" b="1" dirty="0"/>
              <a:t>Rmd created, CSVs read in</a:t>
            </a:r>
            <a:endParaRPr lang="en-US" sz="1200" b="1" dirty="0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D5C60FA4-9F12-0A35-EA69-456E6A57D8A8}"/>
              </a:ext>
            </a:extLst>
          </p:cNvPr>
          <p:cNvSpPr/>
          <p:nvPr/>
        </p:nvSpPr>
        <p:spPr>
          <a:xfrm>
            <a:off x="11336134" y="2423718"/>
            <a:ext cx="259263" cy="6117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A7E760-6731-EFE6-CB69-0A9FF8FB56A6}"/>
              </a:ext>
            </a:extLst>
          </p:cNvPr>
          <p:cNvSpPr txBox="1"/>
          <p:nvPr/>
        </p:nvSpPr>
        <p:spPr>
          <a:xfrm>
            <a:off x="11595397" y="2636899"/>
            <a:ext cx="60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8/29/22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8BA45-0B34-7179-38E6-2D1EBDCF4414}"/>
              </a:ext>
            </a:extLst>
          </p:cNvPr>
          <p:cNvSpPr txBox="1"/>
          <p:nvPr/>
        </p:nvSpPr>
        <p:spPr>
          <a:xfrm>
            <a:off x="9219071" y="2684063"/>
            <a:ext cx="2177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</a:rPr>
              <a:t>Project plan – theme &amp; topics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B16030-9737-958B-6D62-F3637AADBF94}"/>
              </a:ext>
            </a:extLst>
          </p:cNvPr>
          <p:cNvSpPr txBox="1"/>
          <p:nvPr/>
        </p:nvSpPr>
        <p:spPr>
          <a:xfrm>
            <a:off x="9224670" y="3081282"/>
            <a:ext cx="2326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Date transformations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EE6DDD-0DB1-A82E-7AE0-62828ECE7143}"/>
              </a:ext>
            </a:extLst>
          </p:cNvPr>
          <p:cNvSpPr txBox="1"/>
          <p:nvPr/>
        </p:nvSpPr>
        <p:spPr>
          <a:xfrm>
            <a:off x="9275273" y="3841250"/>
            <a:ext cx="2326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Weekly Sales &amp; Shiny (part 3)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C1675A-B41E-CB49-4B5A-A0E4E4BED6BD}"/>
              </a:ext>
            </a:extLst>
          </p:cNvPr>
          <p:cNvSpPr txBox="1"/>
          <p:nvPr/>
        </p:nvSpPr>
        <p:spPr>
          <a:xfrm>
            <a:off x="9279636" y="3555824"/>
            <a:ext cx="292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</a:rPr>
              <a:t>Total Sales By Dept (part 2)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9174C6-EF0C-0068-D86B-21151C3A03B2}"/>
              </a:ext>
            </a:extLst>
          </p:cNvPr>
          <p:cNvSpPr txBox="1"/>
          <p:nvPr/>
        </p:nvSpPr>
        <p:spPr>
          <a:xfrm>
            <a:off x="9254199" y="3309099"/>
            <a:ext cx="2326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2D050"/>
                </a:solidFill>
              </a:rPr>
              <a:t>Weather on Sales (part 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C8A1A8-04E6-E93B-67AD-369533B4F49E}"/>
              </a:ext>
            </a:extLst>
          </p:cNvPr>
          <p:cNvSpPr txBox="1"/>
          <p:nvPr/>
        </p:nvSpPr>
        <p:spPr>
          <a:xfrm>
            <a:off x="9282389" y="4080257"/>
            <a:ext cx="2326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Final report &amp; code sheet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D31C4221-AF4F-259C-8357-488B5E11BED5}"/>
              </a:ext>
            </a:extLst>
          </p:cNvPr>
          <p:cNvSpPr/>
          <p:nvPr/>
        </p:nvSpPr>
        <p:spPr>
          <a:xfrm>
            <a:off x="11354695" y="3206551"/>
            <a:ext cx="259263" cy="1326893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771CFC-1902-CE17-C339-7AF1DE256A5C}"/>
              </a:ext>
            </a:extLst>
          </p:cNvPr>
          <p:cNvSpPr txBox="1"/>
          <p:nvPr/>
        </p:nvSpPr>
        <p:spPr>
          <a:xfrm>
            <a:off x="11620834" y="3782377"/>
            <a:ext cx="60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9/19/22</a:t>
            </a:r>
          </a:p>
        </p:txBody>
      </p:sp>
    </p:spTree>
    <p:extLst>
      <p:ext uri="{BB962C8B-B14F-4D97-AF65-F5344CB8AC3E}">
        <p14:creationId xmlns:p14="http://schemas.microsoft.com/office/powerpoint/2010/main" val="1835728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1F9F67-0832-B32A-68E4-C7DD1043F133}"/>
              </a:ext>
            </a:extLst>
          </p:cNvPr>
          <p:cNvSpPr txBox="1"/>
          <p:nvPr/>
        </p:nvSpPr>
        <p:spPr>
          <a:xfrm>
            <a:off x="303754" y="258618"/>
            <a:ext cx="11604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4 Quadrant Status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78BDB-FB96-993B-1FF0-EDD3D20F7CF7}"/>
              </a:ext>
            </a:extLst>
          </p:cNvPr>
          <p:cNvSpPr txBox="1"/>
          <p:nvPr/>
        </p:nvSpPr>
        <p:spPr>
          <a:xfrm>
            <a:off x="303754" y="6446982"/>
            <a:ext cx="11020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Group A: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Megan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rgbClr val="0070C0"/>
                </a:solidFill>
              </a:rPr>
              <a:t>Nick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rgbClr val="00B050"/>
                </a:solidFill>
              </a:rPr>
              <a:t>Zane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EF9FBE7-E8E5-72E5-9984-9D1A494E0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398" y="1960940"/>
            <a:ext cx="4410974" cy="2479891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DE83385-57C7-E73D-BBD7-0C1FF1C10819}"/>
              </a:ext>
            </a:extLst>
          </p:cNvPr>
          <p:cNvCxnSpPr/>
          <p:nvPr/>
        </p:nvCxnSpPr>
        <p:spPr>
          <a:xfrm>
            <a:off x="3347049" y="1621766"/>
            <a:ext cx="0" cy="401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A390BC2-27DB-AF9D-64DA-F4AC927C89F1}"/>
              </a:ext>
            </a:extLst>
          </p:cNvPr>
          <p:cNvCxnSpPr/>
          <p:nvPr/>
        </p:nvCxnSpPr>
        <p:spPr>
          <a:xfrm>
            <a:off x="303754" y="3536830"/>
            <a:ext cx="6726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F80BD74-6F70-935E-43C2-FCADDF532557}"/>
              </a:ext>
            </a:extLst>
          </p:cNvPr>
          <p:cNvSpPr txBox="1"/>
          <p:nvPr/>
        </p:nvSpPr>
        <p:spPr>
          <a:xfrm>
            <a:off x="433477" y="1481590"/>
            <a:ext cx="2835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Accomplished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2D7E0-80F7-DDF4-8385-B96F13C0605A}"/>
              </a:ext>
            </a:extLst>
          </p:cNvPr>
          <p:cNvSpPr txBox="1"/>
          <p:nvPr/>
        </p:nvSpPr>
        <p:spPr>
          <a:xfrm>
            <a:off x="3554415" y="1481590"/>
            <a:ext cx="2835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Worked well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4C75B-3F74-C2C2-C54D-77F0862D3112}"/>
              </a:ext>
            </a:extLst>
          </p:cNvPr>
          <p:cNvSpPr txBox="1"/>
          <p:nvPr/>
        </p:nvSpPr>
        <p:spPr>
          <a:xfrm>
            <a:off x="433477" y="3612100"/>
            <a:ext cx="2835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Plans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74FA87-24B4-578B-0A2F-CDB29E292E59}"/>
              </a:ext>
            </a:extLst>
          </p:cNvPr>
          <p:cNvSpPr txBox="1"/>
          <p:nvPr/>
        </p:nvSpPr>
        <p:spPr>
          <a:xfrm>
            <a:off x="3554415" y="3612100"/>
            <a:ext cx="2835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Issues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37906-A846-8BC1-53EB-4402A41F8A9B}"/>
              </a:ext>
            </a:extLst>
          </p:cNvPr>
          <p:cNvSpPr txBox="1"/>
          <p:nvPr/>
        </p:nvSpPr>
        <p:spPr>
          <a:xfrm>
            <a:off x="517584" y="1960940"/>
            <a:ext cx="2751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R project</a:t>
            </a:r>
          </a:p>
          <a:p>
            <a:r>
              <a:rPr lang="en-US" dirty="0"/>
              <a:t>Overall theme </a:t>
            </a:r>
          </a:p>
          <a:p>
            <a:r>
              <a:rPr lang="en-US" dirty="0"/>
              <a:t>Specific problems to solve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4D3D17-82A8-4268-2FBC-585F177757F2}"/>
              </a:ext>
            </a:extLst>
          </p:cNvPr>
          <p:cNvSpPr txBox="1"/>
          <p:nvPr/>
        </p:nvSpPr>
        <p:spPr>
          <a:xfrm>
            <a:off x="3554415" y="1960940"/>
            <a:ext cx="3139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Great plan</a:t>
            </a:r>
          </a:p>
          <a:p>
            <a:r>
              <a:rPr lang="en-US" dirty="0"/>
              <a:t>Executed on schedule</a:t>
            </a:r>
          </a:p>
          <a:p>
            <a:r>
              <a:rPr lang="en-US" dirty="0"/>
              <a:t>Good R foundation from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25A4C0-EA2D-F653-CC75-67D8ECAE0771}"/>
              </a:ext>
            </a:extLst>
          </p:cNvPr>
          <p:cNvSpPr txBox="1"/>
          <p:nvPr/>
        </p:nvSpPr>
        <p:spPr>
          <a:xfrm>
            <a:off x="3554413" y="3999766"/>
            <a:ext cx="4183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Findings significant but very low R square in MVR </a:t>
            </a:r>
          </a:p>
          <a:p>
            <a:r>
              <a:rPr lang="en-US" dirty="0"/>
              <a:t>Don’t have location or geographic coordinates to create maps</a:t>
            </a:r>
          </a:p>
          <a:p>
            <a:r>
              <a:rPr lang="en-US" dirty="0"/>
              <a:t>Sharing project for collaboration – R Studio Cloud was not intuitive and limited RAM</a:t>
            </a:r>
          </a:p>
          <a:p>
            <a:r>
              <a:rPr lang="en-US" dirty="0"/>
              <a:t>Date strings were difficult to fix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64BD1-7CA2-C2E5-0616-9B3D8C92B5DD}"/>
              </a:ext>
            </a:extLst>
          </p:cNvPr>
          <p:cNvSpPr txBox="1"/>
          <p:nvPr/>
        </p:nvSpPr>
        <p:spPr>
          <a:xfrm>
            <a:off x="433478" y="4093399"/>
            <a:ext cx="2835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other datasets on Kaggle</a:t>
            </a:r>
          </a:p>
          <a:p>
            <a:r>
              <a:rPr lang="en-US" dirty="0"/>
              <a:t>Extend the dashboard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96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73EB-50C6-B6E4-1A07-7AB66721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0040-7066-73AE-C6E4-21D84B6746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r>
              <a:rPr lang="en-US" dirty="0">
                <a:hlinkClick r:id="rId2"/>
              </a:rPr>
              <a:t>How Wal-Mart enables ‘innersource’ with Github (cio.com)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ECDA1-7058-F5B2-40D2-7F03D39140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Code:</a:t>
            </a:r>
          </a:p>
          <a:p>
            <a:r>
              <a:rPr lang="en-US" dirty="0">
                <a:hlinkClick r:id="rId3"/>
              </a:rPr>
              <a:t>https://stackoverflow.com/questions/65596464/parsing-dates-with-different-formats-using-lubridate</a:t>
            </a:r>
            <a:endParaRPr lang="en-US" dirty="0"/>
          </a:p>
          <a:p>
            <a:r>
              <a:rPr lang="fr-FR" dirty="0">
                <a:hlinkClick r:id="rId4"/>
              </a:rPr>
              <a:t>https://shiny.rstudio.com/articles/layout-guide.html</a:t>
            </a:r>
            <a:endParaRPr lang="fr-FR" dirty="0"/>
          </a:p>
          <a:p>
            <a:r>
              <a:rPr lang="fr-FR" dirty="0">
                <a:hlinkClick r:id="rId5"/>
              </a:rPr>
              <a:t>https://datascienceplus.com/building-a-simple-sales-revenue-dashboard-with-r-shiny-shinydashboard/</a:t>
            </a:r>
            <a:endParaRPr lang="fr-FR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67180-F735-FAD8-B326-73DDB2038F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4831" y="156655"/>
            <a:ext cx="14859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7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73EB-50C6-B6E4-1A07-7AB66721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0040-7066-73AE-C6E4-21D84B6746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Program Scope:</a:t>
            </a:r>
          </a:p>
          <a:p>
            <a:r>
              <a:rPr lang="en-US" dirty="0"/>
              <a:t>Evaluation of three years of weekly sales for 45 stores</a:t>
            </a:r>
          </a:p>
          <a:p>
            <a:r>
              <a:rPr lang="en-US" dirty="0"/>
              <a:t>Limited attributes for focused analysis</a:t>
            </a:r>
          </a:p>
          <a:p>
            <a:r>
              <a:rPr lang="en-US" dirty="0"/>
              <a:t>Pilot data science team utilized for unbiased evaluation using validated data science techniques</a:t>
            </a:r>
          </a:p>
          <a:p>
            <a:r>
              <a:rPr lang="en-US" dirty="0"/>
              <a:t>Resulting code once approved to be submitted to InnerHub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ECDA1-7058-F5B2-40D2-7F03D3914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9488" y="2120900"/>
            <a:ext cx="4639736" cy="3748194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tx1"/>
                </a:solidFill>
              </a:rPr>
              <a:t>Bottom Line Up Front: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Average yearly temps do not correlate with average yearly store sales, nor do weekly sales correlate strongly with temperature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Dept Sales performance not correlated with Temp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Impacts of current independent variables on Weekly Sales low; model confirmed reliable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Phase 2 considerations to be discussed</a:t>
            </a:r>
          </a:p>
          <a:p>
            <a:pPr marL="566420" lvl="2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67180-F735-FAD8-B326-73DDB2038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831" y="156655"/>
            <a:ext cx="1485900" cy="495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C84C10-0423-4292-5894-43F83AC658E1}"/>
              </a:ext>
            </a:extLst>
          </p:cNvPr>
          <p:cNvSpPr txBox="1"/>
          <p:nvPr/>
        </p:nvSpPr>
        <p:spPr>
          <a:xfrm>
            <a:off x="303754" y="6446982"/>
            <a:ext cx="1102002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Megan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rgbClr val="00B050"/>
                </a:solidFill>
              </a:rPr>
              <a:t>Zane</a:t>
            </a:r>
          </a:p>
        </p:txBody>
      </p:sp>
    </p:spTree>
    <p:extLst>
      <p:ext uri="{BB962C8B-B14F-4D97-AF65-F5344CB8AC3E}">
        <p14:creationId xmlns:p14="http://schemas.microsoft.com/office/powerpoint/2010/main" val="276400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64C0967-7ED6-AB2F-0B5D-8237CB509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281" y="4481069"/>
            <a:ext cx="7029450" cy="17610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0773EB-50C6-B6E4-1A07-7AB66721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Inputs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67180-F735-FAD8-B326-73DDB2038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4831" y="156655"/>
            <a:ext cx="1485900" cy="49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642D77-2F31-669A-3262-2AE572E4D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49" y="2390899"/>
            <a:ext cx="7029450" cy="2190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6A258E-2343-CA6D-672E-E964AC78A24E}"/>
              </a:ext>
            </a:extLst>
          </p:cNvPr>
          <p:cNvSpPr txBox="1"/>
          <p:nvPr/>
        </p:nvSpPr>
        <p:spPr>
          <a:xfrm>
            <a:off x="-534096" y="2021567"/>
            <a:ext cx="557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Joined CSV files after date transformation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D60D01-ECCF-7C3E-BEC5-B5613F2A23E4}"/>
              </a:ext>
            </a:extLst>
          </p:cNvPr>
          <p:cNvSpPr txBox="1"/>
          <p:nvPr/>
        </p:nvSpPr>
        <p:spPr>
          <a:xfrm>
            <a:off x="5592050" y="4111737"/>
            <a:ext cx="633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Excel File with Store Averages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7E473-D7F9-08DD-53A0-28EC6B425312}"/>
              </a:ext>
            </a:extLst>
          </p:cNvPr>
          <p:cNvSpPr txBox="1"/>
          <p:nvPr/>
        </p:nvSpPr>
        <p:spPr>
          <a:xfrm>
            <a:off x="303754" y="6446982"/>
            <a:ext cx="1102002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Megan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rgbClr val="00B050"/>
                </a:solidFill>
              </a:rPr>
              <a:t>Zane</a:t>
            </a:r>
          </a:p>
        </p:txBody>
      </p:sp>
    </p:spTree>
    <p:extLst>
      <p:ext uri="{BB962C8B-B14F-4D97-AF65-F5344CB8AC3E}">
        <p14:creationId xmlns:p14="http://schemas.microsoft.com/office/powerpoint/2010/main" val="112900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73EB-50C6-B6E4-1A07-7AB66721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Inquiry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67180-F735-FAD8-B326-73DDB2038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831" y="156655"/>
            <a:ext cx="1485900" cy="4953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1AF131-2EC0-4521-8925-7ABBC6CBE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9737497" cy="3748193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Section 1</a:t>
            </a: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complete the effect on weather and how it affects the sales of 45 different stores. 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      Summary data - top 5 max hot and cold, top 5 min hot and cold, and Average weekly sales data per store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      Time series scatter plot or line graph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      Conclusion business question - which stores should be more active with sales plans to be profitable in different temperatures?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Section 2: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complete how the weather affects the 99 departments and when which department becomes more profitable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      Summary information - average sales per department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      Top 5 performers in the hot and the cold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      Worst 5 Performers in the hot and the cold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      Conclusion business question - which departments should have deals or be moved to different locations to improve overall store sales weekly?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Section 3: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compare </a:t>
            </a: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</a:rPr>
              <a:t>the effect of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CPI, unemployment, and Fuel price, and temperature on weekly sales to determine if good predictors and if there might be    another metric that should be considered instead of just temperature.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      Multi-variable regression - includes CPI, unemployment, and Fuel price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      R Squared value -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      Correlation Matrix -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</a:rPr>
              <a:t>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Conclusion- What indicators Drive Sal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es? What business decisions can we make? Why did we make those decisions?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C7E70-0491-83A7-74BC-25344BC8DD3A}"/>
              </a:ext>
            </a:extLst>
          </p:cNvPr>
          <p:cNvSpPr txBox="1"/>
          <p:nvPr/>
        </p:nvSpPr>
        <p:spPr>
          <a:xfrm>
            <a:off x="303754" y="6446982"/>
            <a:ext cx="1102002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  <a:ea typeface="+mn-lt"/>
                <a:cs typeface="+mn-lt"/>
              </a:rPr>
              <a:t>Zane, </a:t>
            </a:r>
            <a:r>
              <a:rPr lang="en-US" sz="2000" dirty="0">
                <a:solidFill>
                  <a:srgbClr val="0070C0"/>
                </a:solidFill>
                <a:ea typeface="+mn-lt"/>
                <a:cs typeface="+mn-lt"/>
              </a:rPr>
              <a:t>Nick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en-US" sz="2000" dirty="0">
                <a:solidFill>
                  <a:schemeClr val="accent1"/>
                </a:solidFill>
              </a:rPr>
              <a:t>Megan</a:t>
            </a:r>
          </a:p>
        </p:txBody>
      </p:sp>
    </p:spTree>
    <p:extLst>
      <p:ext uri="{BB962C8B-B14F-4D97-AF65-F5344CB8AC3E}">
        <p14:creationId xmlns:p14="http://schemas.microsoft.com/office/powerpoint/2010/main" val="360384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C91DF352-CC01-59F5-184A-708CAEE3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990" y="4660976"/>
            <a:ext cx="2072588" cy="130276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AB4D51F-9B99-34B8-D493-226C7DFE5872}"/>
              </a:ext>
            </a:extLst>
          </p:cNvPr>
          <p:cNvSpPr/>
          <p:nvPr/>
        </p:nvSpPr>
        <p:spPr>
          <a:xfrm>
            <a:off x="8081936" y="4218056"/>
            <a:ext cx="3898795" cy="2100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773EB-50C6-B6E4-1A07-7AB66721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Outputs &amp;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0040-7066-73AE-C6E4-21D84B674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38949" y="4277522"/>
            <a:ext cx="3613082" cy="1940521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Average yearly temps and sales do not correlate, nor do weekly sales with temp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Lowest performing Dept over time is #60 and highest performing Dept over time is #92 in both hot and cold weather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Predictor variables of Weekly Sales significant but don’t explain the sales model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67180-F735-FAD8-B326-73DDB2038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4831" y="156655"/>
            <a:ext cx="1485900" cy="495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8725C6-B40F-ECAA-1A72-00929803C548}"/>
              </a:ext>
            </a:extLst>
          </p:cNvPr>
          <p:cNvSpPr txBox="1"/>
          <p:nvPr/>
        </p:nvSpPr>
        <p:spPr>
          <a:xfrm>
            <a:off x="4769976" y="4350207"/>
            <a:ext cx="3648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Shiny Dashboard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499BE0-088B-30A0-29A7-78832C91B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23" y="4610629"/>
            <a:ext cx="2654842" cy="15508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CCD611-89ED-FB85-5441-52F1EB6B0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682" y="2005040"/>
            <a:ext cx="2654842" cy="19744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49935B-F918-F3BF-F61F-5138B8C51D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754" y="2056180"/>
            <a:ext cx="2797040" cy="19848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BF511A-5585-8E76-1FCA-36A19247F3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4642" y="2066034"/>
            <a:ext cx="2564342" cy="18813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BE3716-6457-2B29-BD9C-ABE5EEF58E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1617" y="4660976"/>
            <a:ext cx="2791580" cy="13782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98365F-EACA-EA30-99F0-C38484CAE0F3}"/>
              </a:ext>
            </a:extLst>
          </p:cNvPr>
          <p:cNvSpPr txBox="1"/>
          <p:nvPr/>
        </p:nvSpPr>
        <p:spPr>
          <a:xfrm>
            <a:off x="2127738" y="4340197"/>
            <a:ext cx="3648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MVR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0D66A-06A2-A8DC-C76D-9FA4FE779E2C}"/>
              </a:ext>
            </a:extLst>
          </p:cNvPr>
          <p:cNvSpPr txBox="1"/>
          <p:nvPr/>
        </p:nvSpPr>
        <p:spPr>
          <a:xfrm>
            <a:off x="303754" y="6446982"/>
            <a:ext cx="1102002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  <a:ea typeface="+mn-lt"/>
                <a:cs typeface="+mn-lt"/>
              </a:rPr>
              <a:t>Zane, </a:t>
            </a:r>
            <a:r>
              <a:rPr lang="en-US" sz="2000" dirty="0">
                <a:solidFill>
                  <a:srgbClr val="0070C0"/>
                </a:solidFill>
                <a:ea typeface="+mn-lt"/>
                <a:cs typeface="+mn-lt"/>
              </a:rPr>
              <a:t>Nick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en-US" sz="2000" dirty="0">
                <a:solidFill>
                  <a:schemeClr val="accent1"/>
                </a:solidFill>
              </a:rPr>
              <a:t>Megan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10C27-4A2D-2448-784D-1D3E567312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1532" y="2488941"/>
            <a:ext cx="2587440" cy="14554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72DE15-C15C-3CE4-69B4-6DE1262F6FED}"/>
              </a:ext>
            </a:extLst>
          </p:cNvPr>
          <p:cNvSpPr txBox="1"/>
          <p:nvPr/>
        </p:nvSpPr>
        <p:spPr>
          <a:xfrm>
            <a:off x="9154481" y="2150998"/>
            <a:ext cx="2465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Total Dept Sales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84E27-F033-9341-042E-F6E05A9983B0}"/>
              </a:ext>
            </a:extLst>
          </p:cNvPr>
          <p:cNvSpPr txBox="1"/>
          <p:nvPr/>
        </p:nvSpPr>
        <p:spPr>
          <a:xfrm>
            <a:off x="-153144" y="4358383"/>
            <a:ext cx="3648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Correlations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0D2C20-8E61-6C3E-634C-96897561CB1F}"/>
              </a:ext>
            </a:extLst>
          </p:cNvPr>
          <p:cNvSpPr/>
          <p:nvPr/>
        </p:nvSpPr>
        <p:spPr>
          <a:xfrm>
            <a:off x="303250" y="2012977"/>
            <a:ext cx="8163274" cy="2100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41EF1D-8B50-2C65-DD49-F88807FC25D7}"/>
              </a:ext>
            </a:extLst>
          </p:cNvPr>
          <p:cNvSpPr/>
          <p:nvPr/>
        </p:nvSpPr>
        <p:spPr>
          <a:xfrm>
            <a:off x="300377" y="4218459"/>
            <a:ext cx="7652859" cy="2100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2BACF8-B12F-4C50-F09A-8C1E908EAD52}"/>
              </a:ext>
            </a:extLst>
          </p:cNvPr>
          <p:cNvSpPr/>
          <p:nvPr/>
        </p:nvSpPr>
        <p:spPr>
          <a:xfrm>
            <a:off x="8609225" y="2012434"/>
            <a:ext cx="3371505" cy="2100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059A96-BEE1-5F55-0E74-A4BACB64CC29}"/>
              </a:ext>
            </a:extLst>
          </p:cNvPr>
          <p:cNvSpPr/>
          <p:nvPr/>
        </p:nvSpPr>
        <p:spPr>
          <a:xfrm>
            <a:off x="-22884" y="1536945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5D4EDA-5C7B-0103-A280-B3C987B15C7A}"/>
              </a:ext>
            </a:extLst>
          </p:cNvPr>
          <p:cNvSpPr/>
          <p:nvPr/>
        </p:nvSpPr>
        <p:spPr>
          <a:xfrm>
            <a:off x="8299286" y="1543375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9AC2B2-8F5D-D6BA-A28E-4BAB9F9A60F5}"/>
              </a:ext>
            </a:extLst>
          </p:cNvPr>
          <p:cNvSpPr/>
          <p:nvPr/>
        </p:nvSpPr>
        <p:spPr>
          <a:xfrm>
            <a:off x="-35855" y="3904205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5528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73EB-50C6-B6E4-1A07-7AB66721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0040-7066-73AE-C6E4-21D84B674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9754750" cy="374819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Finalize code to share to Walmart’s InnerHub</a:t>
            </a:r>
          </a:p>
          <a:p>
            <a:pPr marL="0" indent="0">
              <a:buNone/>
            </a:pPr>
            <a:r>
              <a:rPr lang="en-US" sz="2000" dirty="0"/>
              <a:t>Approve funding for Phase 2: $9M, Payback 0.1 years</a:t>
            </a:r>
          </a:p>
          <a:p>
            <a:pPr marL="0" indent="0">
              <a:buNone/>
            </a:pPr>
            <a:r>
              <a:rPr lang="en-US" sz="2000" dirty="0"/>
              <a:t>Geographic data, extreme weather, online orders, and marketing campaign to be integrated into Phase 2 analysis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Also consider data transformations and other modeling techniques in Phase 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Dashboard to be </a:t>
            </a:r>
            <a:r>
              <a:rPr lang="en-US" sz="2000" dirty="0"/>
              <a:t>dynamic in Phase 2 to allow for dynamic multivariate analysis and real-time data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67180-F735-FAD8-B326-73DDB2038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831" y="156655"/>
            <a:ext cx="1485900" cy="495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C726BC-F6E5-0EF1-C6C6-92B448DB9B65}"/>
              </a:ext>
            </a:extLst>
          </p:cNvPr>
          <p:cNvSpPr txBox="1"/>
          <p:nvPr/>
        </p:nvSpPr>
        <p:spPr>
          <a:xfrm>
            <a:off x="303754" y="6446982"/>
            <a:ext cx="1102002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Megan, </a:t>
            </a:r>
            <a:r>
              <a:rPr lang="en-US" sz="2000" dirty="0">
                <a:solidFill>
                  <a:srgbClr val="0070C0"/>
                </a:solidFill>
                <a:ea typeface="+mn-lt"/>
                <a:cs typeface="+mn-lt"/>
              </a:rPr>
              <a:t>Nick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963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73EB-50C6-B6E4-1A07-7AB66721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67180-F735-FAD8-B326-73DDB2038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831" y="156655"/>
            <a:ext cx="1485900" cy="495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EACC69-5F68-A091-A3B7-543E86540D73}"/>
              </a:ext>
            </a:extLst>
          </p:cNvPr>
          <p:cNvSpPr txBox="1"/>
          <p:nvPr/>
        </p:nvSpPr>
        <p:spPr>
          <a:xfrm>
            <a:off x="2915728" y="3174521"/>
            <a:ext cx="645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2 minutes - Additional to be accepted via email to Analytics 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A36CD-E589-3404-0341-FBAC271C9452}"/>
              </a:ext>
            </a:extLst>
          </p:cNvPr>
          <p:cNvSpPr txBox="1"/>
          <p:nvPr/>
        </p:nvSpPr>
        <p:spPr>
          <a:xfrm>
            <a:off x="303754" y="6446982"/>
            <a:ext cx="1102002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ea typeface="+mn-lt"/>
                <a:cs typeface="+mn-lt"/>
              </a:rPr>
              <a:t>Nick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84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1ED4-FD93-B754-BB32-1AEEC7ECC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Back-up</a:t>
            </a:r>
          </a:p>
        </p:txBody>
      </p:sp>
    </p:spTree>
    <p:extLst>
      <p:ext uri="{BB962C8B-B14F-4D97-AF65-F5344CB8AC3E}">
        <p14:creationId xmlns:p14="http://schemas.microsoft.com/office/powerpoint/2010/main" val="425470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25DA2-7F55-D6BA-3B70-8E6EA9A8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Department Sales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F7066-7606-5895-EB32-881809E4C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481" y="2057400"/>
            <a:ext cx="5554493" cy="73628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Best sales preforming departments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ADB119-B95C-9AE7-09E7-75D35830FC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7281" y="2957513"/>
            <a:ext cx="4578776" cy="345301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E68E6-0276-A076-0EC8-4D2656F29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78229" y="2958273"/>
            <a:ext cx="6147881" cy="34522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This table just gives us an idea of our best preforming departments.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 is insight in knowing which departments in total do the best sales.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These departments are the year-round performers that will always turn over large sales totals.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20EF0-3245-C9F7-BCA1-B493171DD10C}"/>
              </a:ext>
            </a:extLst>
          </p:cNvPr>
          <p:cNvSpPr txBox="1"/>
          <p:nvPr/>
        </p:nvSpPr>
        <p:spPr>
          <a:xfrm>
            <a:off x="9684301" y="286603"/>
            <a:ext cx="215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2 Back-up</a:t>
            </a:r>
          </a:p>
        </p:txBody>
      </p:sp>
    </p:spTree>
    <p:extLst>
      <p:ext uri="{BB962C8B-B14F-4D97-AF65-F5344CB8AC3E}">
        <p14:creationId xmlns:p14="http://schemas.microsoft.com/office/powerpoint/2010/main" val="238031587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{8561AC0B-8829-493F-B7AF-6DB87790D7C3}tf22712842_win32</Template>
  <TotalTime>2599</TotalTime>
  <Words>1443</Words>
  <Application>Microsoft Office PowerPoint</Application>
  <PresentationFormat>Widescreen</PresentationFormat>
  <Paragraphs>235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Calibri</vt:lpstr>
      <vt:lpstr>Franklin Gothic Book</vt:lpstr>
      <vt:lpstr>Wingdings</vt:lpstr>
      <vt:lpstr>1_RetrospectVTI</vt:lpstr>
      <vt:lpstr>Sales Risk Mitigation</vt:lpstr>
      <vt:lpstr>Executive Summary</vt:lpstr>
      <vt:lpstr>Data Inputs</vt:lpstr>
      <vt:lpstr>Project Inquiry</vt:lpstr>
      <vt:lpstr>Data Outputs &amp; Insights</vt:lpstr>
      <vt:lpstr>Next Steps</vt:lpstr>
      <vt:lpstr>Q&amp;A</vt:lpstr>
      <vt:lpstr>Back-up</vt:lpstr>
      <vt:lpstr>Total Department Sales</vt:lpstr>
      <vt:lpstr>Total Department Sales cont.</vt:lpstr>
      <vt:lpstr>Best Performer in Warm Weather</vt:lpstr>
      <vt:lpstr>Best performer in Cold Weather</vt:lpstr>
      <vt:lpstr>PowerPoint Presentation</vt:lpstr>
      <vt:lpstr>PowerPoint Presentation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Megan Husted</dc:creator>
  <cp:lastModifiedBy>Megan Husted</cp:lastModifiedBy>
  <cp:revision>87</cp:revision>
  <dcterms:created xsi:type="dcterms:W3CDTF">2022-08-14T11:48:28Z</dcterms:created>
  <dcterms:modified xsi:type="dcterms:W3CDTF">2022-09-19T23:47:57Z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