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0" i="0">
                <a:solidFill>
                  <a:srgbClr val="00234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00234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rgbClr val="00234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00234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rgbClr val="00234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375785" y="5143499"/>
            <a:ext cx="7262495" cy="3571240"/>
          </a:xfrm>
          <a:custGeom>
            <a:avLst/>
            <a:gdLst/>
            <a:ahLst/>
            <a:cxnLst/>
            <a:rect l="l" t="t" r="r" b="b"/>
            <a:pathLst>
              <a:path w="7262495" h="3571240">
                <a:moveTo>
                  <a:pt x="7262114" y="0"/>
                </a:moveTo>
                <a:lnTo>
                  <a:pt x="7235723" y="0"/>
                </a:lnTo>
                <a:lnTo>
                  <a:pt x="7235723" y="27432"/>
                </a:lnTo>
                <a:lnTo>
                  <a:pt x="7235723" y="3543516"/>
                </a:lnTo>
                <a:lnTo>
                  <a:pt x="27419" y="3543516"/>
                </a:lnTo>
                <a:lnTo>
                  <a:pt x="27419" y="27432"/>
                </a:lnTo>
                <a:lnTo>
                  <a:pt x="7235723" y="27432"/>
                </a:lnTo>
                <a:lnTo>
                  <a:pt x="7235723" y="0"/>
                </a:lnTo>
                <a:lnTo>
                  <a:pt x="27419" y="0"/>
                </a:lnTo>
                <a:lnTo>
                  <a:pt x="0" y="0"/>
                </a:lnTo>
                <a:lnTo>
                  <a:pt x="0" y="3570948"/>
                </a:lnTo>
                <a:lnTo>
                  <a:pt x="27419" y="3570948"/>
                </a:lnTo>
                <a:lnTo>
                  <a:pt x="7235723" y="3570948"/>
                </a:lnTo>
                <a:lnTo>
                  <a:pt x="7262114" y="3570948"/>
                </a:lnTo>
                <a:lnTo>
                  <a:pt x="7262114" y="0"/>
                </a:lnTo>
                <a:close/>
              </a:path>
            </a:pathLst>
          </a:custGeom>
          <a:solidFill>
            <a:srgbClr val="0023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6314" y="5893058"/>
            <a:ext cx="4335949" cy="439394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7330684" y="6464263"/>
            <a:ext cx="1353820" cy="1622425"/>
          </a:xfrm>
          <a:custGeom>
            <a:avLst/>
            <a:gdLst/>
            <a:ahLst/>
            <a:cxnLst/>
            <a:rect l="l" t="t" r="r" b="b"/>
            <a:pathLst>
              <a:path w="1353820" h="1622425">
                <a:moveTo>
                  <a:pt x="1353361" y="1622279"/>
                </a:moveTo>
                <a:lnTo>
                  <a:pt x="0" y="1622279"/>
                </a:lnTo>
                <a:lnTo>
                  <a:pt x="0" y="0"/>
                </a:lnTo>
                <a:lnTo>
                  <a:pt x="1353361" y="0"/>
                </a:lnTo>
                <a:lnTo>
                  <a:pt x="1353361" y="1622279"/>
                </a:lnTo>
                <a:close/>
              </a:path>
            </a:pathLst>
          </a:custGeom>
          <a:solidFill>
            <a:srgbClr val="D5FE97">
              <a:alpha val="68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320254" y="6453847"/>
            <a:ext cx="1374775" cy="1643380"/>
          </a:xfrm>
          <a:custGeom>
            <a:avLst/>
            <a:gdLst/>
            <a:ahLst/>
            <a:cxnLst/>
            <a:rect l="l" t="t" r="r" b="b"/>
            <a:pathLst>
              <a:path w="1374775" h="1643379">
                <a:moveTo>
                  <a:pt x="1374216" y="0"/>
                </a:moveTo>
                <a:lnTo>
                  <a:pt x="1353362" y="0"/>
                </a:lnTo>
                <a:lnTo>
                  <a:pt x="1353362" y="20853"/>
                </a:lnTo>
                <a:lnTo>
                  <a:pt x="1353362" y="1622272"/>
                </a:lnTo>
                <a:lnTo>
                  <a:pt x="20853" y="1622272"/>
                </a:lnTo>
                <a:lnTo>
                  <a:pt x="20853" y="20853"/>
                </a:lnTo>
                <a:lnTo>
                  <a:pt x="1353362" y="20853"/>
                </a:lnTo>
                <a:lnTo>
                  <a:pt x="1353362" y="0"/>
                </a:lnTo>
                <a:lnTo>
                  <a:pt x="20853" y="0"/>
                </a:lnTo>
                <a:lnTo>
                  <a:pt x="0" y="0"/>
                </a:lnTo>
                <a:lnTo>
                  <a:pt x="0" y="1642833"/>
                </a:lnTo>
                <a:lnTo>
                  <a:pt x="20853" y="1642833"/>
                </a:lnTo>
                <a:lnTo>
                  <a:pt x="1353362" y="1642833"/>
                </a:lnTo>
                <a:lnTo>
                  <a:pt x="1374216" y="1642833"/>
                </a:lnTo>
                <a:lnTo>
                  <a:pt x="1374216" y="0"/>
                </a:lnTo>
                <a:close/>
              </a:path>
            </a:pathLst>
          </a:custGeom>
          <a:solidFill>
            <a:srgbClr val="ECF0F1">
              <a:alpha val="68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879882" y="6464263"/>
            <a:ext cx="1353820" cy="1622425"/>
          </a:xfrm>
          <a:custGeom>
            <a:avLst/>
            <a:gdLst/>
            <a:ahLst/>
            <a:cxnLst/>
            <a:rect l="l" t="t" r="r" b="b"/>
            <a:pathLst>
              <a:path w="1353820" h="1622425">
                <a:moveTo>
                  <a:pt x="1353361" y="1622279"/>
                </a:moveTo>
                <a:lnTo>
                  <a:pt x="0" y="1622279"/>
                </a:lnTo>
                <a:lnTo>
                  <a:pt x="0" y="0"/>
                </a:lnTo>
                <a:lnTo>
                  <a:pt x="1353361" y="0"/>
                </a:lnTo>
                <a:lnTo>
                  <a:pt x="1353361" y="1622279"/>
                </a:lnTo>
                <a:close/>
              </a:path>
            </a:pathLst>
          </a:custGeom>
          <a:solidFill>
            <a:srgbClr val="D5FE97">
              <a:alpha val="68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8869451" y="6453847"/>
            <a:ext cx="1374775" cy="1643380"/>
          </a:xfrm>
          <a:custGeom>
            <a:avLst/>
            <a:gdLst/>
            <a:ahLst/>
            <a:cxnLst/>
            <a:rect l="l" t="t" r="r" b="b"/>
            <a:pathLst>
              <a:path w="1374775" h="1643379">
                <a:moveTo>
                  <a:pt x="1374216" y="0"/>
                </a:moveTo>
                <a:lnTo>
                  <a:pt x="1353362" y="0"/>
                </a:lnTo>
                <a:lnTo>
                  <a:pt x="1353362" y="20853"/>
                </a:lnTo>
                <a:lnTo>
                  <a:pt x="1353362" y="1622272"/>
                </a:lnTo>
                <a:lnTo>
                  <a:pt x="20853" y="1622272"/>
                </a:lnTo>
                <a:lnTo>
                  <a:pt x="20853" y="20853"/>
                </a:lnTo>
                <a:lnTo>
                  <a:pt x="1353362" y="20853"/>
                </a:lnTo>
                <a:lnTo>
                  <a:pt x="1353362" y="0"/>
                </a:lnTo>
                <a:lnTo>
                  <a:pt x="20853" y="0"/>
                </a:lnTo>
                <a:lnTo>
                  <a:pt x="0" y="0"/>
                </a:lnTo>
                <a:lnTo>
                  <a:pt x="0" y="1642833"/>
                </a:lnTo>
                <a:lnTo>
                  <a:pt x="20853" y="1642833"/>
                </a:lnTo>
                <a:lnTo>
                  <a:pt x="1353362" y="1642833"/>
                </a:lnTo>
                <a:lnTo>
                  <a:pt x="1374216" y="1642833"/>
                </a:lnTo>
                <a:lnTo>
                  <a:pt x="1374216" y="0"/>
                </a:lnTo>
                <a:close/>
              </a:path>
            </a:pathLst>
          </a:custGeom>
          <a:solidFill>
            <a:srgbClr val="ECF0F1">
              <a:alpha val="68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5781489" y="5771400"/>
            <a:ext cx="4451985" cy="299085"/>
          </a:xfrm>
          <a:custGeom>
            <a:avLst/>
            <a:gdLst/>
            <a:ahLst/>
            <a:cxnLst/>
            <a:rect l="l" t="t" r="r" b="b"/>
            <a:pathLst>
              <a:path w="4451984" h="299085">
                <a:moveTo>
                  <a:pt x="4451755" y="298647"/>
                </a:moveTo>
                <a:lnTo>
                  <a:pt x="0" y="298647"/>
                </a:lnTo>
                <a:lnTo>
                  <a:pt x="0" y="0"/>
                </a:lnTo>
                <a:lnTo>
                  <a:pt x="4451755" y="0"/>
                </a:lnTo>
                <a:lnTo>
                  <a:pt x="4451755" y="298647"/>
                </a:lnTo>
                <a:close/>
              </a:path>
            </a:pathLst>
          </a:custGeom>
          <a:solidFill>
            <a:srgbClr val="D5FE97">
              <a:alpha val="68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5771058" y="5760986"/>
            <a:ext cx="4472940" cy="320040"/>
          </a:xfrm>
          <a:custGeom>
            <a:avLst/>
            <a:gdLst/>
            <a:ahLst/>
            <a:cxnLst/>
            <a:rect l="l" t="t" r="r" b="b"/>
            <a:pathLst>
              <a:path w="4472940" h="320039">
                <a:moveTo>
                  <a:pt x="4472610" y="0"/>
                </a:moveTo>
                <a:lnTo>
                  <a:pt x="4451756" y="0"/>
                </a:lnTo>
                <a:lnTo>
                  <a:pt x="4451756" y="20840"/>
                </a:lnTo>
                <a:lnTo>
                  <a:pt x="4451756" y="298640"/>
                </a:lnTo>
                <a:lnTo>
                  <a:pt x="20853" y="298640"/>
                </a:lnTo>
                <a:lnTo>
                  <a:pt x="20853" y="20840"/>
                </a:lnTo>
                <a:lnTo>
                  <a:pt x="4451756" y="20840"/>
                </a:lnTo>
                <a:lnTo>
                  <a:pt x="4451756" y="0"/>
                </a:lnTo>
                <a:lnTo>
                  <a:pt x="20853" y="0"/>
                </a:lnTo>
                <a:lnTo>
                  <a:pt x="0" y="0"/>
                </a:lnTo>
                <a:lnTo>
                  <a:pt x="0" y="319493"/>
                </a:lnTo>
                <a:lnTo>
                  <a:pt x="20853" y="319493"/>
                </a:lnTo>
                <a:lnTo>
                  <a:pt x="4451756" y="319493"/>
                </a:lnTo>
                <a:lnTo>
                  <a:pt x="4472610" y="319493"/>
                </a:lnTo>
                <a:lnTo>
                  <a:pt x="4472610" y="0"/>
                </a:lnTo>
                <a:close/>
              </a:path>
            </a:pathLst>
          </a:custGeom>
          <a:solidFill>
            <a:srgbClr val="ECF0F1">
              <a:alpha val="68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8330642" y="6631433"/>
            <a:ext cx="497205" cy="475615"/>
          </a:xfrm>
          <a:custGeom>
            <a:avLst/>
            <a:gdLst/>
            <a:ahLst/>
            <a:cxnLst/>
            <a:rect l="l" t="t" r="r" b="b"/>
            <a:pathLst>
              <a:path w="497204" h="475615">
                <a:moveTo>
                  <a:pt x="390001" y="475247"/>
                </a:moveTo>
                <a:lnTo>
                  <a:pt x="384055" y="475247"/>
                </a:lnTo>
                <a:lnTo>
                  <a:pt x="378153" y="475247"/>
                </a:lnTo>
                <a:lnTo>
                  <a:pt x="372279" y="473435"/>
                </a:lnTo>
                <a:lnTo>
                  <a:pt x="248372" y="384592"/>
                </a:lnTo>
                <a:lnTo>
                  <a:pt x="129520" y="469827"/>
                </a:lnTo>
                <a:lnTo>
                  <a:pt x="121387" y="473901"/>
                </a:lnTo>
                <a:lnTo>
                  <a:pt x="85287" y="455381"/>
                </a:lnTo>
                <a:lnTo>
                  <a:pt x="83848" y="446625"/>
                </a:lnTo>
                <a:lnTo>
                  <a:pt x="85208" y="437655"/>
                </a:lnTo>
                <a:lnTo>
                  <a:pt x="129535" y="294595"/>
                </a:lnTo>
                <a:lnTo>
                  <a:pt x="11749" y="211596"/>
                </a:lnTo>
                <a:lnTo>
                  <a:pt x="5373" y="205118"/>
                </a:lnTo>
                <a:lnTo>
                  <a:pt x="1389" y="197174"/>
                </a:lnTo>
                <a:lnTo>
                  <a:pt x="0" y="188394"/>
                </a:lnTo>
                <a:lnTo>
                  <a:pt x="1405" y="179410"/>
                </a:lnTo>
                <a:lnTo>
                  <a:pt x="174548" y="159277"/>
                </a:lnTo>
                <a:lnTo>
                  <a:pt x="220993" y="19767"/>
                </a:lnTo>
                <a:lnTo>
                  <a:pt x="225175" y="11692"/>
                </a:lnTo>
                <a:lnTo>
                  <a:pt x="231489" y="5451"/>
                </a:lnTo>
                <a:lnTo>
                  <a:pt x="239400" y="1426"/>
                </a:lnTo>
                <a:lnTo>
                  <a:pt x="248372" y="0"/>
                </a:lnTo>
                <a:lnTo>
                  <a:pt x="257345" y="1428"/>
                </a:lnTo>
                <a:lnTo>
                  <a:pt x="265258" y="5456"/>
                </a:lnTo>
                <a:lnTo>
                  <a:pt x="271576" y="11698"/>
                </a:lnTo>
                <a:lnTo>
                  <a:pt x="275766" y="19767"/>
                </a:lnTo>
                <a:lnTo>
                  <a:pt x="321422" y="159277"/>
                </a:lnTo>
                <a:lnTo>
                  <a:pt x="468048" y="159496"/>
                </a:lnTo>
                <a:lnTo>
                  <a:pt x="496739" y="188394"/>
                </a:lnTo>
                <a:lnTo>
                  <a:pt x="495352" y="197174"/>
                </a:lnTo>
                <a:lnTo>
                  <a:pt x="491365" y="205118"/>
                </a:lnTo>
                <a:lnTo>
                  <a:pt x="484981" y="211596"/>
                </a:lnTo>
                <a:lnTo>
                  <a:pt x="367195" y="294595"/>
                </a:lnTo>
                <a:lnTo>
                  <a:pt x="411522" y="437655"/>
                </a:lnTo>
                <a:lnTo>
                  <a:pt x="395933" y="473421"/>
                </a:lnTo>
                <a:lnTo>
                  <a:pt x="390001" y="475247"/>
                </a:lnTo>
                <a:close/>
              </a:path>
            </a:pathLst>
          </a:custGeom>
          <a:solidFill>
            <a:srgbClr val="B4FF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5" name="bg 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01446" y="4677776"/>
            <a:ext cx="7373824" cy="56092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rgbClr val="00234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-82610"/>
            <a:ext cx="14506654" cy="4795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0" i="0">
                <a:solidFill>
                  <a:srgbClr val="00234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2076356"/>
            <a:ext cx="8021955" cy="3482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00234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26505" rIns="0" bIns="0" rtlCol="0" vert="horz">
            <a:spAutoFit/>
          </a:bodyPr>
          <a:lstStyle/>
          <a:p>
            <a:pPr marL="4057015" marR="5080" indent="-2295525">
              <a:lnSpc>
                <a:spcPts val="12080"/>
              </a:lnSpc>
              <a:spcBef>
                <a:spcPts val="1320"/>
              </a:spcBef>
            </a:pPr>
            <a:r>
              <a:rPr dirty="0" sz="11000" spc="310"/>
              <a:t>Classification</a:t>
            </a:r>
            <a:r>
              <a:rPr dirty="0" sz="11000" spc="-590"/>
              <a:t> </a:t>
            </a:r>
            <a:r>
              <a:rPr dirty="0" sz="11000" spc="260"/>
              <a:t>Model </a:t>
            </a:r>
            <a:r>
              <a:rPr dirty="0" sz="11000" spc="280"/>
              <a:t>Presentation</a:t>
            </a:r>
            <a:endParaRPr sz="11000"/>
          </a:p>
        </p:txBody>
      </p:sp>
      <p:sp>
        <p:nvSpPr>
          <p:cNvPr id="3" name="object 3" descr=""/>
          <p:cNvSpPr txBox="1"/>
          <p:nvPr/>
        </p:nvSpPr>
        <p:spPr>
          <a:xfrm rot="21180000">
            <a:off x="14305943" y="5805601"/>
            <a:ext cx="1926803" cy="308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30"/>
              </a:lnSpc>
            </a:pPr>
            <a:r>
              <a:rPr dirty="0" sz="2400" spc="-175">
                <a:solidFill>
                  <a:srgbClr val="002340"/>
                </a:solidFill>
                <a:latin typeface="Arial Black"/>
                <a:cs typeface="Arial Black"/>
              </a:rPr>
              <a:t>Methodolog</a:t>
            </a:r>
            <a:r>
              <a:rPr dirty="0" baseline="1157" sz="3600" spc="-262">
                <a:solidFill>
                  <a:srgbClr val="002340"/>
                </a:solidFill>
                <a:latin typeface="Arial Black"/>
                <a:cs typeface="Arial Black"/>
              </a:rPr>
              <a:t>y</a:t>
            </a:r>
            <a:endParaRPr baseline="1157" sz="3600">
              <a:latin typeface="Arial Black"/>
              <a:cs typeface="Arial Black"/>
            </a:endParaRPr>
          </a:p>
        </p:txBody>
      </p:sp>
      <p:sp>
        <p:nvSpPr>
          <p:cNvPr id="4" name="object 4" descr=""/>
          <p:cNvSpPr txBox="1"/>
          <p:nvPr/>
        </p:nvSpPr>
        <p:spPr>
          <a:xfrm rot="21180000">
            <a:off x="14459623" y="6230829"/>
            <a:ext cx="1725296" cy="308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30"/>
              </a:lnSpc>
            </a:pPr>
            <a:r>
              <a:rPr dirty="0" sz="2400" spc="-190">
                <a:solidFill>
                  <a:srgbClr val="002340"/>
                </a:solidFill>
                <a:latin typeface="Arial Black"/>
                <a:cs typeface="Arial Black"/>
              </a:rPr>
              <a:t>and</a:t>
            </a:r>
            <a:r>
              <a:rPr dirty="0" sz="2400" spc="-155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2400" spc="-210">
                <a:solidFill>
                  <a:srgbClr val="002340"/>
                </a:solidFill>
                <a:latin typeface="Arial Black"/>
                <a:cs typeface="Arial Black"/>
              </a:rPr>
              <a:t>Results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26205" rIns="0" bIns="0" rtlCol="0" vert="horz">
            <a:spAutoFit/>
          </a:bodyPr>
          <a:lstStyle/>
          <a:p>
            <a:pPr marL="779780">
              <a:lnSpc>
                <a:spcPct val="100000"/>
              </a:lnSpc>
              <a:spcBef>
                <a:spcPts val="100"/>
              </a:spcBef>
            </a:pPr>
            <a:r>
              <a:rPr dirty="0" spc="160"/>
              <a:t>Methodology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795819" y="5466417"/>
            <a:ext cx="897890" cy="897890"/>
          </a:xfrm>
          <a:custGeom>
            <a:avLst/>
            <a:gdLst/>
            <a:ahLst/>
            <a:cxnLst/>
            <a:rect l="l" t="t" r="r" b="b"/>
            <a:pathLst>
              <a:path w="897889" h="897889">
                <a:moveTo>
                  <a:pt x="448904" y="897808"/>
                </a:moveTo>
                <a:lnTo>
                  <a:pt x="399991" y="895174"/>
                </a:lnTo>
                <a:lnTo>
                  <a:pt x="352603" y="887454"/>
                </a:lnTo>
                <a:lnTo>
                  <a:pt x="307015" y="874923"/>
                </a:lnTo>
                <a:lnTo>
                  <a:pt x="263501" y="857853"/>
                </a:lnTo>
                <a:lnTo>
                  <a:pt x="222333" y="836520"/>
                </a:lnTo>
                <a:lnTo>
                  <a:pt x="183787" y="811196"/>
                </a:lnTo>
                <a:lnTo>
                  <a:pt x="148135" y="782156"/>
                </a:lnTo>
                <a:lnTo>
                  <a:pt x="115652" y="749673"/>
                </a:lnTo>
                <a:lnTo>
                  <a:pt x="86612" y="714021"/>
                </a:lnTo>
                <a:lnTo>
                  <a:pt x="61288" y="675475"/>
                </a:lnTo>
                <a:lnTo>
                  <a:pt x="39954" y="634307"/>
                </a:lnTo>
                <a:lnTo>
                  <a:pt x="22885" y="590793"/>
                </a:lnTo>
                <a:lnTo>
                  <a:pt x="10353" y="545205"/>
                </a:lnTo>
                <a:lnTo>
                  <a:pt x="2634" y="497817"/>
                </a:lnTo>
                <a:lnTo>
                  <a:pt x="0" y="448904"/>
                </a:lnTo>
                <a:lnTo>
                  <a:pt x="2634" y="399991"/>
                </a:lnTo>
                <a:lnTo>
                  <a:pt x="10353" y="352603"/>
                </a:lnTo>
                <a:lnTo>
                  <a:pt x="22885" y="307016"/>
                </a:lnTo>
                <a:lnTo>
                  <a:pt x="39954" y="263501"/>
                </a:lnTo>
                <a:lnTo>
                  <a:pt x="61288" y="222333"/>
                </a:lnTo>
                <a:lnTo>
                  <a:pt x="86612" y="183787"/>
                </a:lnTo>
                <a:lnTo>
                  <a:pt x="115652" y="148135"/>
                </a:lnTo>
                <a:lnTo>
                  <a:pt x="148135" y="115652"/>
                </a:lnTo>
                <a:lnTo>
                  <a:pt x="183787" y="86612"/>
                </a:lnTo>
                <a:lnTo>
                  <a:pt x="222333" y="61288"/>
                </a:lnTo>
                <a:lnTo>
                  <a:pt x="263501" y="39954"/>
                </a:lnTo>
                <a:lnTo>
                  <a:pt x="307015" y="22885"/>
                </a:lnTo>
                <a:lnTo>
                  <a:pt x="352603" y="10353"/>
                </a:lnTo>
                <a:lnTo>
                  <a:pt x="399991" y="2634"/>
                </a:lnTo>
                <a:lnTo>
                  <a:pt x="448904" y="0"/>
                </a:lnTo>
                <a:lnTo>
                  <a:pt x="497817" y="2634"/>
                </a:lnTo>
                <a:lnTo>
                  <a:pt x="545204" y="10353"/>
                </a:lnTo>
                <a:lnTo>
                  <a:pt x="590792" y="22885"/>
                </a:lnTo>
                <a:lnTo>
                  <a:pt x="634307" y="39954"/>
                </a:lnTo>
                <a:lnTo>
                  <a:pt x="675474" y="61288"/>
                </a:lnTo>
                <a:lnTo>
                  <a:pt x="714021" y="86612"/>
                </a:lnTo>
                <a:lnTo>
                  <a:pt x="749672" y="115652"/>
                </a:lnTo>
                <a:lnTo>
                  <a:pt x="782155" y="148135"/>
                </a:lnTo>
                <a:lnTo>
                  <a:pt x="811196" y="183787"/>
                </a:lnTo>
                <a:lnTo>
                  <a:pt x="836519" y="222333"/>
                </a:lnTo>
                <a:lnTo>
                  <a:pt x="857853" y="263501"/>
                </a:lnTo>
                <a:lnTo>
                  <a:pt x="874923" y="307016"/>
                </a:lnTo>
                <a:lnTo>
                  <a:pt x="887454" y="352603"/>
                </a:lnTo>
                <a:lnTo>
                  <a:pt x="895174" y="399991"/>
                </a:lnTo>
                <a:lnTo>
                  <a:pt x="897808" y="448904"/>
                </a:lnTo>
                <a:lnTo>
                  <a:pt x="895174" y="497817"/>
                </a:lnTo>
                <a:lnTo>
                  <a:pt x="887454" y="545205"/>
                </a:lnTo>
                <a:lnTo>
                  <a:pt x="874923" y="590793"/>
                </a:lnTo>
                <a:lnTo>
                  <a:pt x="857853" y="634307"/>
                </a:lnTo>
                <a:lnTo>
                  <a:pt x="836519" y="675475"/>
                </a:lnTo>
                <a:lnTo>
                  <a:pt x="811196" y="714021"/>
                </a:lnTo>
                <a:lnTo>
                  <a:pt x="782155" y="749673"/>
                </a:lnTo>
                <a:lnTo>
                  <a:pt x="749672" y="782156"/>
                </a:lnTo>
                <a:lnTo>
                  <a:pt x="714021" y="811196"/>
                </a:lnTo>
                <a:lnTo>
                  <a:pt x="675474" y="836520"/>
                </a:lnTo>
                <a:lnTo>
                  <a:pt x="634307" y="857853"/>
                </a:lnTo>
                <a:lnTo>
                  <a:pt x="590792" y="874923"/>
                </a:lnTo>
                <a:lnTo>
                  <a:pt x="545204" y="887454"/>
                </a:lnTo>
                <a:lnTo>
                  <a:pt x="497817" y="895174"/>
                </a:lnTo>
                <a:lnTo>
                  <a:pt x="448904" y="897808"/>
                </a:lnTo>
                <a:close/>
              </a:path>
            </a:pathLst>
          </a:custGeom>
          <a:solidFill>
            <a:srgbClr val="0023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089314" y="5615955"/>
            <a:ext cx="311150" cy="5772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600" spc="220">
                <a:solidFill>
                  <a:srgbClr val="B4FF00"/>
                </a:solidFill>
                <a:latin typeface="Tahoma"/>
                <a:cs typeface="Tahoma"/>
              </a:rPr>
              <a:t>1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027003" y="5466416"/>
            <a:ext cx="5716270" cy="897890"/>
          </a:xfrm>
          <a:custGeom>
            <a:avLst/>
            <a:gdLst/>
            <a:ahLst/>
            <a:cxnLst/>
            <a:rect l="l" t="t" r="r" b="b"/>
            <a:pathLst>
              <a:path w="5716270" h="897889">
                <a:moveTo>
                  <a:pt x="5553507" y="897808"/>
                </a:moveTo>
                <a:lnTo>
                  <a:pt x="162173" y="897808"/>
                </a:lnTo>
                <a:lnTo>
                  <a:pt x="119132" y="892001"/>
                </a:lnTo>
                <a:lnTo>
                  <a:pt x="80412" y="875621"/>
                </a:lnTo>
                <a:lnTo>
                  <a:pt x="47576" y="850232"/>
                </a:lnTo>
                <a:lnTo>
                  <a:pt x="22186" y="817396"/>
                </a:lnTo>
                <a:lnTo>
                  <a:pt x="5807" y="778676"/>
                </a:lnTo>
                <a:lnTo>
                  <a:pt x="0" y="735635"/>
                </a:lnTo>
                <a:lnTo>
                  <a:pt x="0" y="162173"/>
                </a:lnTo>
                <a:lnTo>
                  <a:pt x="5807" y="119132"/>
                </a:lnTo>
                <a:lnTo>
                  <a:pt x="22186" y="80412"/>
                </a:lnTo>
                <a:lnTo>
                  <a:pt x="47576" y="47576"/>
                </a:lnTo>
                <a:lnTo>
                  <a:pt x="80412" y="22187"/>
                </a:lnTo>
                <a:lnTo>
                  <a:pt x="119132" y="5807"/>
                </a:lnTo>
                <a:lnTo>
                  <a:pt x="162173" y="0"/>
                </a:lnTo>
                <a:lnTo>
                  <a:pt x="5553507" y="0"/>
                </a:lnTo>
                <a:lnTo>
                  <a:pt x="5596547" y="5807"/>
                </a:lnTo>
                <a:lnTo>
                  <a:pt x="5635267" y="22187"/>
                </a:lnTo>
                <a:lnTo>
                  <a:pt x="5668103" y="47576"/>
                </a:lnTo>
                <a:lnTo>
                  <a:pt x="5693492" y="80412"/>
                </a:lnTo>
                <a:lnTo>
                  <a:pt x="5709872" y="119132"/>
                </a:lnTo>
                <a:lnTo>
                  <a:pt x="5715679" y="162173"/>
                </a:lnTo>
                <a:lnTo>
                  <a:pt x="5715679" y="735635"/>
                </a:lnTo>
                <a:lnTo>
                  <a:pt x="5709872" y="778676"/>
                </a:lnTo>
                <a:lnTo>
                  <a:pt x="5693492" y="817396"/>
                </a:lnTo>
                <a:lnTo>
                  <a:pt x="5668103" y="850232"/>
                </a:lnTo>
                <a:lnTo>
                  <a:pt x="5635267" y="875621"/>
                </a:lnTo>
                <a:lnTo>
                  <a:pt x="5596547" y="892001"/>
                </a:lnTo>
                <a:lnTo>
                  <a:pt x="5553507" y="897808"/>
                </a:lnTo>
                <a:close/>
              </a:path>
            </a:pathLst>
          </a:custGeom>
          <a:solidFill>
            <a:srgbClr val="D5FE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3397897" y="5699453"/>
            <a:ext cx="210756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270">
                <a:solidFill>
                  <a:srgbClr val="002340"/>
                </a:solidFill>
                <a:latin typeface="Arial Black"/>
                <a:cs typeface="Arial Black"/>
              </a:rPr>
              <a:t>Data</a:t>
            </a:r>
            <a:r>
              <a:rPr dirty="0" sz="2500" spc="-175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2500" spc="-190">
                <a:solidFill>
                  <a:srgbClr val="002340"/>
                </a:solidFill>
                <a:latin typeface="Arial Black"/>
                <a:cs typeface="Arial Black"/>
              </a:rPr>
              <a:t>Cleaning</a:t>
            </a:r>
            <a:endParaRPr sz="2500">
              <a:latin typeface="Arial Black"/>
              <a:cs typeface="Arial Black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1795819" y="7418788"/>
            <a:ext cx="897890" cy="897890"/>
          </a:xfrm>
          <a:custGeom>
            <a:avLst/>
            <a:gdLst/>
            <a:ahLst/>
            <a:cxnLst/>
            <a:rect l="l" t="t" r="r" b="b"/>
            <a:pathLst>
              <a:path w="897889" h="897890">
                <a:moveTo>
                  <a:pt x="448904" y="897808"/>
                </a:moveTo>
                <a:lnTo>
                  <a:pt x="399991" y="895174"/>
                </a:lnTo>
                <a:lnTo>
                  <a:pt x="352603" y="887454"/>
                </a:lnTo>
                <a:lnTo>
                  <a:pt x="307015" y="874923"/>
                </a:lnTo>
                <a:lnTo>
                  <a:pt x="263501" y="857853"/>
                </a:lnTo>
                <a:lnTo>
                  <a:pt x="222333" y="836519"/>
                </a:lnTo>
                <a:lnTo>
                  <a:pt x="183787" y="811196"/>
                </a:lnTo>
                <a:lnTo>
                  <a:pt x="148135" y="782155"/>
                </a:lnTo>
                <a:lnTo>
                  <a:pt x="115652" y="749672"/>
                </a:lnTo>
                <a:lnTo>
                  <a:pt x="86612" y="714021"/>
                </a:lnTo>
                <a:lnTo>
                  <a:pt x="61288" y="675474"/>
                </a:lnTo>
                <a:lnTo>
                  <a:pt x="39954" y="634307"/>
                </a:lnTo>
                <a:lnTo>
                  <a:pt x="22885" y="590792"/>
                </a:lnTo>
                <a:lnTo>
                  <a:pt x="10353" y="545204"/>
                </a:lnTo>
                <a:lnTo>
                  <a:pt x="2634" y="497817"/>
                </a:lnTo>
                <a:lnTo>
                  <a:pt x="0" y="448904"/>
                </a:lnTo>
                <a:lnTo>
                  <a:pt x="2634" y="399991"/>
                </a:lnTo>
                <a:lnTo>
                  <a:pt x="10353" y="352603"/>
                </a:lnTo>
                <a:lnTo>
                  <a:pt x="22885" y="307015"/>
                </a:lnTo>
                <a:lnTo>
                  <a:pt x="39954" y="263501"/>
                </a:lnTo>
                <a:lnTo>
                  <a:pt x="61288" y="222333"/>
                </a:lnTo>
                <a:lnTo>
                  <a:pt x="86612" y="183787"/>
                </a:lnTo>
                <a:lnTo>
                  <a:pt x="115652" y="148135"/>
                </a:lnTo>
                <a:lnTo>
                  <a:pt x="148135" y="115652"/>
                </a:lnTo>
                <a:lnTo>
                  <a:pt x="183787" y="86612"/>
                </a:lnTo>
                <a:lnTo>
                  <a:pt x="222333" y="61288"/>
                </a:lnTo>
                <a:lnTo>
                  <a:pt x="263501" y="39954"/>
                </a:lnTo>
                <a:lnTo>
                  <a:pt x="307015" y="22885"/>
                </a:lnTo>
                <a:lnTo>
                  <a:pt x="352603" y="10353"/>
                </a:lnTo>
                <a:lnTo>
                  <a:pt x="399991" y="2634"/>
                </a:lnTo>
                <a:lnTo>
                  <a:pt x="448904" y="0"/>
                </a:lnTo>
                <a:lnTo>
                  <a:pt x="497817" y="2634"/>
                </a:lnTo>
                <a:lnTo>
                  <a:pt x="545204" y="10353"/>
                </a:lnTo>
                <a:lnTo>
                  <a:pt x="590792" y="22885"/>
                </a:lnTo>
                <a:lnTo>
                  <a:pt x="634307" y="39954"/>
                </a:lnTo>
                <a:lnTo>
                  <a:pt x="675474" y="61288"/>
                </a:lnTo>
                <a:lnTo>
                  <a:pt x="714021" y="86612"/>
                </a:lnTo>
                <a:lnTo>
                  <a:pt x="749672" y="115652"/>
                </a:lnTo>
                <a:lnTo>
                  <a:pt x="782155" y="148135"/>
                </a:lnTo>
                <a:lnTo>
                  <a:pt x="811196" y="183787"/>
                </a:lnTo>
                <a:lnTo>
                  <a:pt x="836519" y="222333"/>
                </a:lnTo>
                <a:lnTo>
                  <a:pt x="857853" y="263501"/>
                </a:lnTo>
                <a:lnTo>
                  <a:pt x="874923" y="307015"/>
                </a:lnTo>
                <a:lnTo>
                  <a:pt x="887454" y="352603"/>
                </a:lnTo>
                <a:lnTo>
                  <a:pt x="895174" y="399991"/>
                </a:lnTo>
                <a:lnTo>
                  <a:pt x="897808" y="448904"/>
                </a:lnTo>
                <a:lnTo>
                  <a:pt x="895174" y="497817"/>
                </a:lnTo>
                <a:lnTo>
                  <a:pt x="887454" y="545204"/>
                </a:lnTo>
                <a:lnTo>
                  <a:pt x="874923" y="590792"/>
                </a:lnTo>
                <a:lnTo>
                  <a:pt x="857853" y="634307"/>
                </a:lnTo>
                <a:lnTo>
                  <a:pt x="836519" y="675474"/>
                </a:lnTo>
                <a:lnTo>
                  <a:pt x="811196" y="714021"/>
                </a:lnTo>
                <a:lnTo>
                  <a:pt x="782155" y="749672"/>
                </a:lnTo>
                <a:lnTo>
                  <a:pt x="749672" y="782155"/>
                </a:lnTo>
                <a:lnTo>
                  <a:pt x="714021" y="811196"/>
                </a:lnTo>
                <a:lnTo>
                  <a:pt x="675474" y="836519"/>
                </a:lnTo>
                <a:lnTo>
                  <a:pt x="634307" y="857853"/>
                </a:lnTo>
                <a:lnTo>
                  <a:pt x="590792" y="874923"/>
                </a:lnTo>
                <a:lnTo>
                  <a:pt x="545204" y="887454"/>
                </a:lnTo>
                <a:lnTo>
                  <a:pt x="497817" y="895174"/>
                </a:lnTo>
                <a:lnTo>
                  <a:pt x="448904" y="897808"/>
                </a:lnTo>
                <a:close/>
              </a:path>
            </a:pathLst>
          </a:custGeom>
          <a:solidFill>
            <a:srgbClr val="0023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2097733" y="7568327"/>
            <a:ext cx="294005" cy="5772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600" spc="85">
                <a:solidFill>
                  <a:srgbClr val="B4FF00"/>
                </a:solidFill>
                <a:latin typeface="Tahoma"/>
                <a:cs typeface="Tahoma"/>
              </a:rPr>
              <a:t>2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3027003" y="7418788"/>
            <a:ext cx="5716270" cy="897890"/>
          </a:xfrm>
          <a:custGeom>
            <a:avLst/>
            <a:gdLst/>
            <a:ahLst/>
            <a:cxnLst/>
            <a:rect l="l" t="t" r="r" b="b"/>
            <a:pathLst>
              <a:path w="5716270" h="897890">
                <a:moveTo>
                  <a:pt x="5553507" y="897808"/>
                </a:moveTo>
                <a:lnTo>
                  <a:pt x="162173" y="897808"/>
                </a:lnTo>
                <a:lnTo>
                  <a:pt x="119132" y="892001"/>
                </a:lnTo>
                <a:lnTo>
                  <a:pt x="80412" y="875621"/>
                </a:lnTo>
                <a:lnTo>
                  <a:pt x="47576" y="850232"/>
                </a:lnTo>
                <a:lnTo>
                  <a:pt x="22186" y="817396"/>
                </a:lnTo>
                <a:lnTo>
                  <a:pt x="5807" y="778676"/>
                </a:lnTo>
                <a:lnTo>
                  <a:pt x="0" y="735635"/>
                </a:lnTo>
                <a:lnTo>
                  <a:pt x="0" y="162173"/>
                </a:lnTo>
                <a:lnTo>
                  <a:pt x="5807" y="119132"/>
                </a:lnTo>
                <a:lnTo>
                  <a:pt x="22186" y="80412"/>
                </a:lnTo>
                <a:lnTo>
                  <a:pt x="47576" y="47576"/>
                </a:lnTo>
                <a:lnTo>
                  <a:pt x="80412" y="22187"/>
                </a:lnTo>
                <a:lnTo>
                  <a:pt x="119132" y="5807"/>
                </a:lnTo>
                <a:lnTo>
                  <a:pt x="162173" y="0"/>
                </a:lnTo>
                <a:lnTo>
                  <a:pt x="5553507" y="0"/>
                </a:lnTo>
                <a:lnTo>
                  <a:pt x="5596547" y="5807"/>
                </a:lnTo>
                <a:lnTo>
                  <a:pt x="5635267" y="22187"/>
                </a:lnTo>
                <a:lnTo>
                  <a:pt x="5668103" y="47576"/>
                </a:lnTo>
                <a:lnTo>
                  <a:pt x="5693492" y="80412"/>
                </a:lnTo>
                <a:lnTo>
                  <a:pt x="5709872" y="119132"/>
                </a:lnTo>
                <a:lnTo>
                  <a:pt x="5715679" y="162173"/>
                </a:lnTo>
                <a:lnTo>
                  <a:pt x="5715679" y="735635"/>
                </a:lnTo>
                <a:lnTo>
                  <a:pt x="5709872" y="778676"/>
                </a:lnTo>
                <a:lnTo>
                  <a:pt x="5693492" y="817396"/>
                </a:lnTo>
                <a:lnTo>
                  <a:pt x="5668103" y="850232"/>
                </a:lnTo>
                <a:lnTo>
                  <a:pt x="5635267" y="875621"/>
                </a:lnTo>
                <a:lnTo>
                  <a:pt x="5596547" y="892001"/>
                </a:lnTo>
                <a:lnTo>
                  <a:pt x="5553507" y="897808"/>
                </a:lnTo>
                <a:close/>
              </a:path>
            </a:pathLst>
          </a:custGeom>
          <a:solidFill>
            <a:srgbClr val="D5FE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3397897" y="7375561"/>
            <a:ext cx="4596130" cy="901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2500" spc="-210">
                <a:solidFill>
                  <a:srgbClr val="002340"/>
                </a:solidFill>
                <a:latin typeface="Arial Black"/>
                <a:cs typeface="Arial Black"/>
              </a:rPr>
              <a:t>Describing</a:t>
            </a:r>
            <a:r>
              <a:rPr dirty="0" sz="2500" spc="-155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2500" spc="-204">
                <a:solidFill>
                  <a:srgbClr val="002340"/>
                </a:solidFill>
                <a:latin typeface="Arial Black"/>
                <a:cs typeface="Arial Black"/>
              </a:rPr>
              <a:t>difference</a:t>
            </a:r>
            <a:r>
              <a:rPr dirty="0" sz="2500" spc="-150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2500" spc="-265">
                <a:solidFill>
                  <a:srgbClr val="002340"/>
                </a:solidFill>
                <a:latin typeface="Arial Black"/>
                <a:cs typeface="Arial Black"/>
              </a:rPr>
              <a:t>between </a:t>
            </a:r>
            <a:r>
              <a:rPr dirty="0" sz="2500" spc="-114">
                <a:solidFill>
                  <a:srgbClr val="002340"/>
                </a:solidFill>
                <a:latin typeface="Arial Black"/>
                <a:cs typeface="Arial Black"/>
              </a:rPr>
              <a:t>segments</a:t>
            </a:r>
            <a:endParaRPr sz="2500">
              <a:latin typeface="Arial Black"/>
              <a:cs typeface="Arial Black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9545316" y="5466417"/>
            <a:ext cx="897890" cy="897890"/>
          </a:xfrm>
          <a:custGeom>
            <a:avLst/>
            <a:gdLst/>
            <a:ahLst/>
            <a:cxnLst/>
            <a:rect l="l" t="t" r="r" b="b"/>
            <a:pathLst>
              <a:path w="897890" h="897889">
                <a:moveTo>
                  <a:pt x="448904" y="897808"/>
                </a:moveTo>
                <a:lnTo>
                  <a:pt x="399991" y="895174"/>
                </a:lnTo>
                <a:lnTo>
                  <a:pt x="352603" y="887454"/>
                </a:lnTo>
                <a:lnTo>
                  <a:pt x="307015" y="874923"/>
                </a:lnTo>
                <a:lnTo>
                  <a:pt x="263501" y="857853"/>
                </a:lnTo>
                <a:lnTo>
                  <a:pt x="222333" y="836520"/>
                </a:lnTo>
                <a:lnTo>
                  <a:pt x="183787" y="811196"/>
                </a:lnTo>
                <a:lnTo>
                  <a:pt x="148135" y="782156"/>
                </a:lnTo>
                <a:lnTo>
                  <a:pt x="115652" y="749673"/>
                </a:lnTo>
                <a:lnTo>
                  <a:pt x="86612" y="714021"/>
                </a:lnTo>
                <a:lnTo>
                  <a:pt x="61288" y="675475"/>
                </a:lnTo>
                <a:lnTo>
                  <a:pt x="39954" y="634307"/>
                </a:lnTo>
                <a:lnTo>
                  <a:pt x="22885" y="590793"/>
                </a:lnTo>
                <a:lnTo>
                  <a:pt x="10353" y="545205"/>
                </a:lnTo>
                <a:lnTo>
                  <a:pt x="2634" y="497817"/>
                </a:lnTo>
                <a:lnTo>
                  <a:pt x="0" y="448904"/>
                </a:lnTo>
                <a:lnTo>
                  <a:pt x="2634" y="399991"/>
                </a:lnTo>
                <a:lnTo>
                  <a:pt x="10353" y="352603"/>
                </a:lnTo>
                <a:lnTo>
                  <a:pt x="22885" y="307016"/>
                </a:lnTo>
                <a:lnTo>
                  <a:pt x="39954" y="263501"/>
                </a:lnTo>
                <a:lnTo>
                  <a:pt x="61288" y="222333"/>
                </a:lnTo>
                <a:lnTo>
                  <a:pt x="86612" y="183787"/>
                </a:lnTo>
                <a:lnTo>
                  <a:pt x="115652" y="148135"/>
                </a:lnTo>
                <a:lnTo>
                  <a:pt x="148135" y="115652"/>
                </a:lnTo>
                <a:lnTo>
                  <a:pt x="183787" y="86612"/>
                </a:lnTo>
                <a:lnTo>
                  <a:pt x="222333" y="61288"/>
                </a:lnTo>
                <a:lnTo>
                  <a:pt x="263501" y="39954"/>
                </a:lnTo>
                <a:lnTo>
                  <a:pt x="307015" y="22885"/>
                </a:lnTo>
                <a:lnTo>
                  <a:pt x="352603" y="10353"/>
                </a:lnTo>
                <a:lnTo>
                  <a:pt x="399991" y="2634"/>
                </a:lnTo>
                <a:lnTo>
                  <a:pt x="448904" y="0"/>
                </a:lnTo>
                <a:lnTo>
                  <a:pt x="497817" y="2634"/>
                </a:lnTo>
                <a:lnTo>
                  <a:pt x="545204" y="10353"/>
                </a:lnTo>
                <a:lnTo>
                  <a:pt x="590792" y="22885"/>
                </a:lnTo>
                <a:lnTo>
                  <a:pt x="634307" y="39954"/>
                </a:lnTo>
                <a:lnTo>
                  <a:pt x="675474" y="61288"/>
                </a:lnTo>
                <a:lnTo>
                  <a:pt x="714021" y="86612"/>
                </a:lnTo>
                <a:lnTo>
                  <a:pt x="749673" y="115652"/>
                </a:lnTo>
                <a:lnTo>
                  <a:pt x="782155" y="148135"/>
                </a:lnTo>
                <a:lnTo>
                  <a:pt x="811196" y="183787"/>
                </a:lnTo>
                <a:lnTo>
                  <a:pt x="836520" y="222333"/>
                </a:lnTo>
                <a:lnTo>
                  <a:pt x="857853" y="263501"/>
                </a:lnTo>
                <a:lnTo>
                  <a:pt x="874923" y="307016"/>
                </a:lnTo>
                <a:lnTo>
                  <a:pt x="887454" y="352603"/>
                </a:lnTo>
                <a:lnTo>
                  <a:pt x="895174" y="399991"/>
                </a:lnTo>
                <a:lnTo>
                  <a:pt x="897808" y="448904"/>
                </a:lnTo>
                <a:lnTo>
                  <a:pt x="895174" y="497817"/>
                </a:lnTo>
                <a:lnTo>
                  <a:pt x="887454" y="545205"/>
                </a:lnTo>
                <a:lnTo>
                  <a:pt x="874923" y="590793"/>
                </a:lnTo>
                <a:lnTo>
                  <a:pt x="857853" y="634307"/>
                </a:lnTo>
                <a:lnTo>
                  <a:pt x="836520" y="675475"/>
                </a:lnTo>
                <a:lnTo>
                  <a:pt x="811196" y="714021"/>
                </a:lnTo>
                <a:lnTo>
                  <a:pt x="782155" y="749673"/>
                </a:lnTo>
                <a:lnTo>
                  <a:pt x="749673" y="782156"/>
                </a:lnTo>
                <a:lnTo>
                  <a:pt x="714021" y="811196"/>
                </a:lnTo>
                <a:lnTo>
                  <a:pt x="675474" y="836520"/>
                </a:lnTo>
                <a:lnTo>
                  <a:pt x="634307" y="857853"/>
                </a:lnTo>
                <a:lnTo>
                  <a:pt x="590792" y="874923"/>
                </a:lnTo>
                <a:lnTo>
                  <a:pt x="545204" y="887454"/>
                </a:lnTo>
                <a:lnTo>
                  <a:pt x="497817" y="895174"/>
                </a:lnTo>
                <a:lnTo>
                  <a:pt x="448904" y="897808"/>
                </a:lnTo>
                <a:close/>
              </a:path>
            </a:pathLst>
          </a:custGeom>
          <a:solidFill>
            <a:srgbClr val="0023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9847229" y="5615955"/>
            <a:ext cx="294005" cy="5772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600" spc="85">
                <a:solidFill>
                  <a:srgbClr val="B4FF00"/>
                </a:solidFill>
                <a:latin typeface="Tahoma"/>
                <a:cs typeface="Tahoma"/>
              </a:rPr>
              <a:t>3</a:t>
            </a:r>
            <a:endParaRPr sz="3600">
              <a:latin typeface="Tahoma"/>
              <a:cs typeface="Tahoma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76500" y="1538325"/>
            <a:ext cx="5715679" cy="4825899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11147393" y="5699453"/>
            <a:ext cx="401574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204">
                <a:solidFill>
                  <a:srgbClr val="002340"/>
                </a:solidFill>
                <a:latin typeface="Arial Black"/>
                <a:cs typeface="Arial Black"/>
              </a:rPr>
              <a:t>Prediction</a:t>
            </a:r>
            <a:r>
              <a:rPr dirty="0" sz="2500" spc="-150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2500" spc="-220">
                <a:solidFill>
                  <a:srgbClr val="002340"/>
                </a:solidFill>
                <a:latin typeface="Arial Black"/>
                <a:cs typeface="Arial Black"/>
              </a:rPr>
              <a:t>model</a:t>
            </a:r>
            <a:r>
              <a:rPr dirty="0" sz="2500" spc="-145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2500" spc="-200">
                <a:solidFill>
                  <a:srgbClr val="002340"/>
                </a:solidFill>
                <a:latin typeface="Arial Black"/>
                <a:cs typeface="Arial Black"/>
              </a:rPr>
              <a:t>selection</a:t>
            </a:r>
            <a:endParaRPr sz="2500">
              <a:latin typeface="Arial Black"/>
              <a:cs typeface="Arial Black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9545316" y="7418788"/>
            <a:ext cx="897890" cy="897890"/>
          </a:xfrm>
          <a:custGeom>
            <a:avLst/>
            <a:gdLst/>
            <a:ahLst/>
            <a:cxnLst/>
            <a:rect l="l" t="t" r="r" b="b"/>
            <a:pathLst>
              <a:path w="897890" h="897890">
                <a:moveTo>
                  <a:pt x="448904" y="897808"/>
                </a:moveTo>
                <a:lnTo>
                  <a:pt x="399991" y="895174"/>
                </a:lnTo>
                <a:lnTo>
                  <a:pt x="352603" y="887454"/>
                </a:lnTo>
                <a:lnTo>
                  <a:pt x="307015" y="874923"/>
                </a:lnTo>
                <a:lnTo>
                  <a:pt x="263501" y="857853"/>
                </a:lnTo>
                <a:lnTo>
                  <a:pt x="222333" y="836519"/>
                </a:lnTo>
                <a:lnTo>
                  <a:pt x="183787" y="811196"/>
                </a:lnTo>
                <a:lnTo>
                  <a:pt x="148135" y="782155"/>
                </a:lnTo>
                <a:lnTo>
                  <a:pt x="115652" y="749672"/>
                </a:lnTo>
                <a:lnTo>
                  <a:pt x="86612" y="714021"/>
                </a:lnTo>
                <a:lnTo>
                  <a:pt x="61288" y="675474"/>
                </a:lnTo>
                <a:lnTo>
                  <a:pt x="39954" y="634307"/>
                </a:lnTo>
                <a:lnTo>
                  <a:pt x="22885" y="590792"/>
                </a:lnTo>
                <a:lnTo>
                  <a:pt x="10353" y="545204"/>
                </a:lnTo>
                <a:lnTo>
                  <a:pt x="2634" y="497817"/>
                </a:lnTo>
                <a:lnTo>
                  <a:pt x="0" y="448904"/>
                </a:lnTo>
                <a:lnTo>
                  <a:pt x="2634" y="399991"/>
                </a:lnTo>
                <a:lnTo>
                  <a:pt x="10353" y="352603"/>
                </a:lnTo>
                <a:lnTo>
                  <a:pt x="22885" y="307015"/>
                </a:lnTo>
                <a:lnTo>
                  <a:pt x="39954" y="263501"/>
                </a:lnTo>
                <a:lnTo>
                  <a:pt x="61288" y="222333"/>
                </a:lnTo>
                <a:lnTo>
                  <a:pt x="86612" y="183787"/>
                </a:lnTo>
                <a:lnTo>
                  <a:pt x="115652" y="148135"/>
                </a:lnTo>
                <a:lnTo>
                  <a:pt x="148135" y="115652"/>
                </a:lnTo>
                <a:lnTo>
                  <a:pt x="183787" y="86612"/>
                </a:lnTo>
                <a:lnTo>
                  <a:pt x="222333" y="61288"/>
                </a:lnTo>
                <a:lnTo>
                  <a:pt x="263501" y="39954"/>
                </a:lnTo>
                <a:lnTo>
                  <a:pt x="307015" y="22885"/>
                </a:lnTo>
                <a:lnTo>
                  <a:pt x="352603" y="10353"/>
                </a:lnTo>
                <a:lnTo>
                  <a:pt x="399991" y="2634"/>
                </a:lnTo>
                <a:lnTo>
                  <a:pt x="448904" y="0"/>
                </a:lnTo>
                <a:lnTo>
                  <a:pt x="497817" y="2634"/>
                </a:lnTo>
                <a:lnTo>
                  <a:pt x="545204" y="10353"/>
                </a:lnTo>
                <a:lnTo>
                  <a:pt x="590792" y="22885"/>
                </a:lnTo>
                <a:lnTo>
                  <a:pt x="634307" y="39954"/>
                </a:lnTo>
                <a:lnTo>
                  <a:pt x="675474" y="61288"/>
                </a:lnTo>
                <a:lnTo>
                  <a:pt x="714021" y="86612"/>
                </a:lnTo>
                <a:lnTo>
                  <a:pt x="749673" y="115652"/>
                </a:lnTo>
                <a:lnTo>
                  <a:pt x="782155" y="148135"/>
                </a:lnTo>
                <a:lnTo>
                  <a:pt x="811196" y="183787"/>
                </a:lnTo>
                <a:lnTo>
                  <a:pt x="836520" y="222333"/>
                </a:lnTo>
                <a:lnTo>
                  <a:pt x="857853" y="263501"/>
                </a:lnTo>
                <a:lnTo>
                  <a:pt x="874923" y="307015"/>
                </a:lnTo>
                <a:lnTo>
                  <a:pt x="887454" y="352603"/>
                </a:lnTo>
                <a:lnTo>
                  <a:pt x="895174" y="399991"/>
                </a:lnTo>
                <a:lnTo>
                  <a:pt x="897808" y="448904"/>
                </a:lnTo>
                <a:lnTo>
                  <a:pt x="895174" y="497817"/>
                </a:lnTo>
                <a:lnTo>
                  <a:pt x="887454" y="545204"/>
                </a:lnTo>
                <a:lnTo>
                  <a:pt x="874923" y="590792"/>
                </a:lnTo>
                <a:lnTo>
                  <a:pt x="857853" y="634307"/>
                </a:lnTo>
                <a:lnTo>
                  <a:pt x="836520" y="675474"/>
                </a:lnTo>
                <a:lnTo>
                  <a:pt x="811196" y="714021"/>
                </a:lnTo>
                <a:lnTo>
                  <a:pt x="782155" y="749672"/>
                </a:lnTo>
                <a:lnTo>
                  <a:pt x="749673" y="782155"/>
                </a:lnTo>
                <a:lnTo>
                  <a:pt x="714021" y="811196"/>
                </a:lnTo>
                <a:lnTo>
                  <a:pt x="675474" y="836519"/>
                </a:lnTo>
                <a:lnTo>
                  <a:pt x="634307" y="857853"/>
                </a:lnTo>
                <a:lnTo>
                  <a:pt x="590792" y="874923"/>
                </a:lnTo>
                <a:lnTo>
                  <a:pt x="545204" y="887454"/>
                </a:lnTo>
                <a:lnTo>
                  <a:pt x="497817" y="895174"/>
                </a:lnTo>
                <a:lnTo>
                  <a:pt x="448904" y="897808"/>
                </a:lnTo>
                <a:close/>
              </a:path>
            </a:pathLst>
          </a:custGeom>
          <a:solidFill>
            <a:srgbClr val="0023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9838810" y="7568327"/>
            <a:ext cx="311150" cy="5772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600" spc="220">
                <a:solidFill>
                  <a:srgbClr val="B4FF00"/>
                </a:solidFill>
                <a:latin typeface="Tahoma"/>
                <a:cs typeface="Tahoma"/>
              </a:rPr>
              <a:t>4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10776500" y="7418788"/>
            <a:ext cx="5716270" cy="897890"/>
          </a:xfrm>
          <a:custGeom>
            <a:avLst/>
            <a:gdLst/>
            <a:ahLst/>
            <a:cxnLst/>
            <a:rect l="l" t="t" r="r" b="b"/>
            <a:pathLst>
              <a:path w="5716269" h="897890">
                <a:moveTo>
                  <a:pt x="5553506" y="897808"/>
                </a:moveTo>
                <a:lnTo>
                  <a:pt x="162173" y="897808"/>
                </a:lnTo>
                <a:lnTo>
                  <a:pt x="119132" y="892001"/>
                </a:lnTo>
                <a:lnTo>
                  <a:pt x="80412" y="875621"/>
                </a:lnTo>
                <a:lnTo>
                  <a:pt x="47576" y="850232"/>
                </a:lnTo>
                <a:lnTo>
                  <a:pt x="22186" y="817396"/>
                </a:lnTo>
                <a:lnTo>
                  <a:pt x="5807" y="778676"/>
                </a:lnTo>
                <a:lnTo>
                  <a:pt x="0" y="735635"/>
                </a:lnTo>
                <a:lnTo>
                  <a:pt x="0" y="162173"/>
                </a:lnTo>
                <a:lnTo>
                  <a:pt x="5807" y="119132"/>
                </a:lnTo>
                <a:lnTo>
                  <a:pt x="22186" y="80412"/>
                </a:lnTo>
                <a:lnTo>
                  <a:pt x="47576" y="47576"/>
                </a:lnTo>
                <a:lnTo>
                  <a:pt x="80412" y="22187"/>
                </a:lnTo>
                <a:lnTo>
                  <a:pt x="119132" y="5807"/>
                </a:lnTo>
                <a:lnTo>
                  <a:pt x="162173" y="0"/>
                </a:lnTo>
                <a:lnTo>
                  <a:pt x="5553506" y="0"/>
                </a:lnTo>
                <a:lnTo>
                  <a:pt x="5596547" y="5807"/>
                </a:lnTo>
                <a:lnTo>
                  <a:pt x="5635267" y="22187"/>
                </a:lnTo>
                <a:lnTo>
                  <a:pt x="5668103" y="47576"/>
                </a:lnTo>
                <a:lnTo>
                  <a:pt x="5693492" y="80412"/>
                </a:lnTo>
                <a:lnTo>
                  <a:pt x="5709872" y="119132"/>
                </a:lnTo>
                <a:lnTo>
                  <a:pt x="5715679" y="162173"/>
                </a:lnTo>
                <a:lnTo>
                  <a:pt x="5715679" y="735635"/>
                </a:lnTo>
                <a:lnTo>
                  <a:pt x="5709872" y="778676"/>
                </a:lnTo>
                <a:lnTo>
                  <a:pt x="5693492" y="817396"/>
                </a:lnTo>
                <a:lnTo>
                  <a:pt x="5668103" y="850232"/>
                </a:lnTo>
                <a:lnTo>
                  <a:pt x="5635267" y="875621"/>
                </a:lnTo>
                <a:lnTo>
                  <a:pt x="5596547" y="892001"/>
                </a:lnTo>
                <a:lnTo>
                  <a:pt x="5553506" y="897808"/>
                </a:lnTo>
                <a:close/>
              </a:path>
            </a:pathLst>
          </a:custGeom>
          <a:solidFill>
            <a:srgbClr val="D5FE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11147393" y="7651824"/>
            <a:ext cx="252603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185">
                <a:solidFill>
                  <a:srgbClr val="002340"/>
                </a:solidFill>
                <a:latin typeface="Arial Black"/>
                <a:cs typeface="Arial Black"/>
              </a:rPr>
              <a:t>Building</a:t>
            </a:r>
            <a:r>
              <a:rPr dirty="0" sz="2500" spc="-170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2500" spc="-285">
                <a:solidFill>
                  <a:srgbClr val="002340"/>
                </a:solidFill>
                <a:latin typeface="Arial Black"/>
                <a:cs typeface="Arial Black"/>
              </a:rPr>
              <a:t>a</a:t>
            </a:r>
            <a:r>
              <a:rPr dirty="0" sz="2500" spc="-170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2500" spc="-195">
                <a:solidFill>
                  <a:srgbClr val="002340"/>
                </a:solidFill>
                <a:latin typeface="Arial Black"/>
                <a:cs typeface="Arial Black"/>
              </a:rPr>
              <a:t>model</a:t>
            </a:r>
            <a:endParaRPr sz="25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938782" y="2318523"/>
            <a:ext cx="5692140" cy="2023745"/>
          </a:xfrm>
          <a:custGeom>
            <a:avLst/>
            <a:gdLst/>
            <a:ahLst/>
            <a:cxnLst/>
            <a:rect l="l" t="t" r="r" b="b"/>
            <a:pathLst>
              <a:path w="5692140" h="2023745">
                <a:moveTo>
                  <a:pt x="5532467" y="2023709"/>
                </a:moveTo>
                <a:lnTo>
                  <a:pt x="162173" y="2023709"/>
                </a:lnTo>
                <a:lnTo>
                  <a:pt x="119132" y="2017901"/>
                </a:lnTo>
                <a:lnTo>
                  <a:pt x="80412" y="2001521"/>
                </a:lnTo>
                <a:lnTo>
                  <a:pt x="47576" y="1976132"/>
                </a:lnTo>
                <a:lnTo>
                  <a:pt x="22187" y="1943296"/>
                </a:lnTo>
                <a:lnTo>
                  <a:pt x="5807" y="1904576"/>
                </a:lnTo>
                <a:lnTo>
                  <a:pt x="0" y="1861535"/>
                </a:lnTo>
                <a:lnTo>
                  <a:pt x="0" y="162173"/>
                </a:lnTo>
                <a:lnTo>
                  <a:pt x="5807" y="119132"/>
                </a:lnTo>
                <a:lnTo>
                  <a:pt x="22187" y="80412"/>
                </a:lnTo>
                <a:lnTo>
                  <a:pt x="47576" y="47576"/>
                </a:lnTo>
                <a:lnTo>
                  <a:pt x="80412" y="22187"/>
                </a:lnTo>
                <a:lnTo>
                  <a:pt x="119132" y="5807"/>
                </a:lnTo>
                <a:lnTo>
                  <a:pt x="162173" y="0"/>
                </a:lnTo>
                <a:lnTo>
                  <a:pt x="5532467" y="0"/>
                </a:lnTo>
                <a:lnTo>
                  <a:pt x="5575508" y="5807"/>
                </a:lnTo>
                <a:lnTo>
                  <a:pt x="5614228" y="22187"/>
                </a:lnTo>
                <a:lnTo>
                  <a:pt x="5647064" y="47576"/>
                </a:lnTo>
                <a:lnTo>
                  <a:pt x="5672453" y="80412"/>
                </a:lnTo>
                <a:lnTo>
                  <a:pt x="5688833" y="119132"/>
                </a:lnTo>
                <a:lnTo>
                  <a:pt x="5691681" y="140243"/>
                </a:lnTo>
                <a:lnTo>
                  <a:pt x="5691681" y="1883465"/>
                </a:lnTo>
                <a:lnTo>
                  <a:pt x="5672453" y="1943296"/>
                </a:lnTo>
                <a:lnTo>
                  <a:pt x="5647064" y="1976132"/>
                </a:lnTo>
                <a:lnTo>
                  <a:pt x="5614228" y="2001521"/>
                </a:lnTo>
                <a:lnTo>
                  <a:pt x="5575508" y="2017901"/>
                </a:lnTo>
                <a:lnTo>
                  <a:pt x="5532467" y="2023709"/>
                </a:lnTo>
                <a:close/>
              </a:path>
            </a:pathLst>
          </a:custGeom>
          <a:solidFill>
            <a:srgbClr val="D5FE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1938783" y="4444968"/>
            <a:ext cx="5694680" cy="1363345"/>
          </a:xfrm>
          <a:custGeom>
            <a:avLst/>
            <a:gdLst/>
            <a:ahLst/>
            <a:cxnLst/>
            <a:rect l="l" t="t" r="r" b="b"/>
            <a:pathLst>
              <a:path w="5694680" h="1363345">
                <a:moveTo>
                  <a:pt x="5532467" y="1362844"/>
                </a:moveTo>
                <a:lnTo>
                  <a:pt x="162173" y="1362844"/>
                </a:lnTo>
                <a:lnTo>
                  <a:pt x="119132" y="1357037"/>
                </a:lnTo>
                <a:lnTo>
                  <a:pt x="80412" y="1340657"/>
                </a:lnTo>
                <a:lnTo>
                  <a:pt x="47576" y="1315268"/>
                </a:lnTo>
                <a:lnTo>
                  <a:pt x="22187" y="1282432"/>
                </a:lnTo>
                <a:lnTo>
                  <a:pt x="5807" y="1243712"/>
                </a:lnTo>
                <a:lnTo>
                  <a:pt x="0" y="1200671"/>
                </a:lnTo>
                <a:lnTo>
                  <a:pt x="0" y="162173"/>
                </a:lnTo>
                <a:lnTo>
                  <a:pt x="5807" y="119132"/>
                </a:lnTo>
                <a:lnTo>
                  <a:pt x="22187" y="80412"/>
                </a:lnTo>
                <a:lnTo>
                  <a:pt x="47576" y="47576"/>
                </a:lnTo>
                <a:lnTo>
                  <a:pt x="80412" y="22186"/>
                </a:lnTo>
                <a:lnTo>
                  <a:pt x="119132" y="5807"/>
                </a:lnTo>
                <a:lnTo>
                  <a:pt x="162173" y="0"/>
                </a:lnTo>
                <a:lnTo>
                  <a:pt x="5532467" y="0"/>
                </a:lnTo>
                <a:lnTo>
                  <a:pt x="5575508" y="5807"/>
                </a:lnTo>
                <a:lnTo>
                  <a:pt x="5614228" y="22186"/>
                </a:lnTo>
                <a:lnTo>
                  <a:pt x="5647064" y="47576"/>
                </a:lnTo>
                <a:lnTo>
                  <a:pt x="5672453" y="80412"/>
                </a:lnTo>
                <a:lnTo>
                  <a:pt x="5688833" y="119132"/>
                </a:lnTo>
                <a:lnTo>
                  <a:pt x="5694640" y="162173"/>
                </a:lnTo>
                <a:lnTo>
                  <a:pt x="5694640" y="1200671"/>
                </a:lnTo>
                <a:lnTo>
                  <a:pt x="5688833" y="1243712"/>
                </a:lnTo>
                <a:lnTo>
                  <a:pt x="5672453" y="1282432"/>
                </a:lnTo>
                <a:lnTo>
                  <a:pt x="5647064" y="1315268"/>
                </a:lnTo>
                <a:lnTo>
                  <a:pt x="5614228" y="1340657"/>
                </a:lnTo>
                <a:lnTo>
                  <a:pt x="5575508" y="1357037"/>
                </a:lnTo>
                <a:lnTo>
                  <a:pt x="5532467" y="1362844"/>
                </a:lnTo>
                <a:close/>
              </a:path>
            </a:pathLst>
          </a:custGeom>
          <a:solidFill>
            <a:srgbClr val="D5FE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1938782" y="5912587"/>
            <a:ext cx="5694680" cy="2117090"/>
          </a:xfrm>
          <a:custGeom>
            <a:avLst/>
            <a:gdLst/>
            <a:ahLst/>
            <a:cxnLst/>
            <a:rect l="l" t="t" r="r" b="b"/>
            <a:pathLst>
              <a:path w="5694680" h="2117090">
                <a:moveTo>
                  <a:pt x="5532467" y="2116545"/>
                </a:moveTo>
                <a:lnTo>
                  <a:pt x="162173" y="2116545"/>
                </a:lnTo>
                <a:lnTo>
                  <a:pt x="119132" y="2110737"/>
                </a:lnTo>
                <a:lnTo>
                  <a:pt x="80412" y="2094358"/>
                </a:lnTo>
                <a:lnTo>
                  <a:pt x="47576" y="2068969"/>
                </a:lnTo>
                <a:lnTo>
                  <a:pt x="22187" y="2036133"/>
                </a:lnTo>
                <a:lnTo>
                  <a:pt x="5807" y="1997413"/>
                </a:lnTo>
                <a:lnTo>
                  <a:pt x="0" y="1954372"/>
                </a:lnTo>
                <a:lnTo>
                  <a:pt x="0" y="162173"/>
                </a:lnTo>
                <a:lnTo>
                  <a:pt x="5807" y="119132"/>
                </a:lnTo>
                <a:lnTo>
                  <a:pt x="22187" y="80412"/>
                </a:lnTo>
                <a:lnTo>
                  <a:pt x="47576" y="47576"/>
                </a:lnTo>
                <a:lnTo>
                  <a:pt x="80412" y="22187"/>
                </a:lnTo>
                <a:lnTo>
                  <a:pt x="119132" y="5807"/>
                </a:lnTo>
                <a:lnTo>
                  <a:pt x="162173" y="0"/>
                </a:lnTo>
                <a:lnTo>
                  <a:pt x="5532467" y="0"/>
                </a:lnTo>
                <a:lnTo>
                  <a:pt x="5575508" y="5807"/>
                </a:lnTo>
                <a:lnTo>
                  <a:pt x="5614228" y="22187"/>
                </a:lnTo>
                <a:lnTo>
                  <a:pt x="5647064" y="47576"/>
                </a:lnTo>
                <a:lnTo>
                  <a:pt x="5672453" y="80412"/>
                </a:lnTo>
                <a:lnTo>
                  <a:pt x="5688833" y="119132"/>
                </a:lnTo>
                <a:lnTo>
                  <a:pt x="5694640" y="162173"/>
                </a:lnTo>
                <a:lnTo>
                  <a:pt x="5694640" y="1954372"/>
                </a:lnTo>
                <a:lnTo>
                  <a:pt x="5688833" y="1997413"/>
                </a:lnTo>
                <a:lnTo>
                  <a:pt x="5672453" y="2036133"/>
                </a:lnTo>
                <a:lnTo>
                  <a:pt x="5647064" y="2068969"/>
                </a:lnTo>
                <a:lnTo>
                  <a:pt x="5614228" y="2094358"/>
                </a:lnTo>
                <a:lnTo>
                  <a:pt x="5575508" y="2110737"/>
                </a:lnTo>
                <a:lnTo>
                  <a:pt x="5532467" y="2116545"/>
                </a:lnTo>
                <a:close/>
              </a:path>
            </a:pathLst>
          </a:custGeom>
          <a:solidFill>
            <a:srgbClr val="D5FE9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83540"/>
            <a:ext cx="9439324" cy="6718440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10756939" y="2881473"/>
            <a:ext cx="897890" cy="897890"/>
          </a:xfrm>
          <a:custGeom>
            <a:avLst/>
            <a:gdLst/>
            <a:ahLst/>
            <a:cxnLst/>
            <a:rect l="l" t="t" r="r" b="b"/>
            <a:pathLst>
              <a:path w="897890" h="897889">
                <a:moveTo>
                  <a:pt x="448904" y="897808"/>
                </a:moveTo>
                <a:lnTo>
                  <a:pt x="399991" y="895174"/>
                </a:lnTo>
                <a:lnTo>
                  <a:pt x="352603" y="887454"/>
                </a:lnTo>
                <a:lnTo>
                  <a:pt x="307015" y="874923"/>
                </a:lnTo>
                <a:lnTo>
                  <a:pt x="263501" y="857853"/>
                </a:lnTo>
                <a:lnTo>
                  <a:pt x="222333" y="836520"/>
                </a:lnTo>
                <a:lnTo>
                  <a:pt x="183787" y="811196"/>
                </a:lnTo>
                <a:lnTo>
                  <a:pt x="148135" y="782155"/>
                </a:lnTo>
                <a:lnTo>
                  <a:pt x="115652" y="749672"/>
                </a:lnTo>
                <a:lnTo>
                  <a:pt x="86612" y="714021"/>
                </a:lnTo>
                <a:lnTo>
                  <a:pt x="61288" y="675474"/>
                </a:lnTo>
                <a:lnTo>
                  <a:pt x="39954" y="634307"/>
                </a:lnTo>
                <a:lnTo>
                  <a:pt x="22885" y="590792"/>
                </a:lnTo>
                <a:lnTo>
                  <a:pt x="10353" y="545204"/>
                </a:lnTo>
                <a:lnTo>
                  <a:pt x="2634" y="497817"/>
                </a:lnTo>
                <a:lnTo>
                  <a:pt x="0" y="448904"/>
                </a:lnTo>
                <a:lnTo>
                  <a:pt x="2634" y="399991"/>
                </a:lnTo>
                <a:lnTo>
                  <a:pt x="10353" y="352603"/>
                </a:lnTo>
                <a:lnTo>
                  <a:pt x="22885" y="307015"/>
                </a:lnTo>
                <a:lnTo>
                  <a:pt x="39954" y="263501"/>
                </a:lnTo>
                <a:lnTo>
                  <a:pt x="61288" y="222333"/>
                </a:lnTo>
                <a:lnTo>
                  <a:pt x="86612" y="183787"/>
                </a:lnTo>
                <a:lnTo>
                  <a:pt x="115652" y="148135"/>
                </a:lnTo>
                <a:lnTo>
                  <a:pt x="148135" y="115652"/>
                </a:lnTo>
                <a:lnTo>
                  <a:pt x="183787" y="86612"/>
                </a:lnTo>
                <a:lnTo>
                  <a:pt x="222333" y="61288"/>
                </a:lnTo>
                <a:lnTo>
                  <a:pt x="263501" y="39954"/>
                </a:lnTo>
                <a:lnTo>
                  <a:pt x="307015" y="22885"/>
                </a:lnTo>
                <a:lnTo>
                  <a:pt x="352603" y="10353"/>
                </a:lnTo>
                <a:lnTo>
                  <a:pt x="399991" y="2634"/>
                </a:lnTo>
                <a:lnTo>
                  <a:pt x="448904" y="0"/>
                </a:lnTo>
                <a:lnTo>
                  <a:pt x="497817" y="2634"/>
                </a:lnTo>
                <a:lnTo>
                  <a:pt x="545204" y="10353"/>
                </a:lnTo>
                <a:lnTo>
                  <a:pt x="590792" y="22885"/>
                </a:lnTo>
                <a:lnTo>
                  <a:pt x="634307" y="39954"/>
                </a:lnTo>
                <a:lnTo>
                  <a:pt x="675474" y="61288"/>
                </a:lnTo>
                <a:lnTo>
                  <a:pt x="714021" y="86612"/>
                </a:lnTo>
                <a:lnTo>
                  <a:pt x="749672" y="115652"/>
                </a:lnTo>
                <a:lnTo>
                  <a:pt x="782155" y="148135"/>
                </a:lnTo>
                <a:lnTo>
                  <a:pt x="811196" y="183787"/>
                </a:lnTo>
                <a:lnTo>
                  <a:pt x="836519" y="222333"/>
                </a:lnTo>
                <a:lnTo>
                  <a:pt x="857853" y="263501"/>
                </a:lnTo>
                <a:lnTo>
                  <a:pt x="874923" y="307015"/>
                </a:lnTo>
                <a:lnTo>
                  <a:pt x="887454" y="352603"/>
                </a:lnTo>
                <a:lnTo>
                  <a:pt x="895174" y="399991"/>
                </a:lnTo>
                <a:lnTo>
                  <a:pt x="897808" y="448904"/>
                </a:lnTo>
                <a:lnTo>
                  <a:pt x="895174" y="497817"/>
                </a:lnTo>
                <a:lnTo>
                  <a:pt x="887454" y="545204"/>
                </a:lnTo>
                <a:lnTo>
                  <a:pt x="874923" y="590792"/>
                </a:lnTo>
                <a:lnTo>
                  <a:pt x="857853" y="634307"/>
                </a:lnTo>
                <a:lnTo>
                  <a:pt x="836519" y="675474"/>
                </a:lnTo>
                <a:lnTo>
                  <a:pt x="811196" y="714021"/>
                </a:lnTo>
                <a:lnTo>
                  <a:pt x="782155" y="749672"/>
                </a:lnTo>
                <a:lnTo>
                  <a:pt x="749672" y="782155"/>
                </a:lnTo>
                <a:lnTo>
                  <a:pt x="714021" y="811196"/>
                </a:lnTo>
                <a:lnTo>
                  <a:pt x="675474" y="836520"/>
                </a:lnTo>
                <a:lnTo>
                  <a:pt x="634307" y="857853"/>
                </a:lnTo>
                <a:lnTo>
                  <a:pt x="590792" y="874923"/>
                </a:lnTo>
                <a:lnTo>
                  <a:pt x="545204" y="887454"/>
                </a:lnTo>
                <a:lnTo>
                  <a:pt x="497817" y="895174"/>
                </a:lnTo>
                <a:lnTo>
                  <a:pt x="448904" y="897808"/>
                </a:lnTo>
                <a:close/>
              </a:path>
            </a:pathLst>
          </a:custGeom>
          <a:solidFill>
            <a:srgbClr val="0023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1050434" y="3031012"/>
            <a:ext cx="311150" cy="5772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600" spc="220">
                <a:solidFill>
                  <a:srgbClr val="B4FF00"/>
                </a:solidFill>
                <a:latin typeface="Tahoma"/>
                <a:cs typeface="Tahoma"/>
              </a:rPr>
              <a:t>1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0756939" y="4691234"/>
            <a:ext cx="897890" cy="897890"/>
          </a:xfrm>
          <a:custGeom>
            <a:avLst/>
            <a:gdLst/>
            <a:ahLst/>
            <a:cxnLst/>
            <a:rect l="l" t="t" r="r" b="b"/>
            <a:pathLst>
              <a:path w="897890" h="897889">
                <a:moveTo>
                  <a:pt x="448904" y="897808"/>
                </a:moveTo>
                <a:lnTo>
                  <a:pt x="399991" y="895174"/>
                </a:lnTo>
                <a:lnTo>
                  <a:pt x="352603" y="887454"/>
                </a:lnTo>
                <a:lnTo>
                  <a:pt x="307015" y="874923"/>
                </a:lnTo>
                <a:lnTo>
                  <a:pt x="263501" y="857853"/>
                </a:lnTo>
                <a:lnTo>
                  <a:pt x="222333" y="836520"/>
                </a:lnTo>
                <a:lnTo>
                  <a:pt x="183787" y="811196"/>
                </a:lnTo>
                <a:lnTo>
                  <a:pt x="148135" y="782155"/>
                </a:lnTo>
                <a:lnTo>
                  <a:pt x="115652" y="749673"/>
                </a:lnTo>
                <a:lnTo>
                  <a:pt x="86612" y="714021"/>
                </a:lnTo>
                <a:lnTo>
                  <a:pt x="61288" y="675474"/>
                </a:lnTo>
                <a:lnTo>
                  <a:pt x="39954" y="634307"/>
                </a:lnTo>
                <a:lnTo>
                  <a:pt x="22885" y="590792"/>
                </a:lnTo>
                <a:lnTo>
                  <a:pt x="10353" y="545204"/>
                </a:lnTo>
                <a:lnTo>
                  <a:pt x="2634" y="497817"/>
                </a:lnTo>
                <a:lnTo>
                  <a:pt x="0" y="448904"/>
                </a:lnTo>
                <a:lnTo>
                  <a:pt x="2634" y="399991"/>
                </a:lnTo>
                <a:lnTo>
                  <a:pt x="10353" y="352603"/>
                </a:lnTo>
                <a:lnTo>
                  <a:pt x="22885" y="307015"/>
                </a:lnTo>
                <a:lnTo>
                  <a:pt x="39954" y="263501"/>
                </a:lnTo>
                <a:lnTo>
                  <a:pt x="61288" y="222333"/>
                </a:lnTo>
                <a:lnTo>
                  <a:pt x="86612" y="183787"/>
                </a:lnTo>
                <a:lnTo>
                  <a:pt x="115652" y="148135"/>
                </a:lnTo>
                <a:lnTo>
                  <a:pt x="148135" y="115652"/>
                </a:lnTo>
                <a:lnTo>
                  <a:pt x="183787" y="86612"/>
                </a:lnTo>
                <a:lnTo>
                  <a:pt x="222333" y="61288"/>
                </a:lnTo>
                <a:lnTo>
                  <a:pt x="263501" y="39954"/>
                </a:lnTo>
                <a:lnTo>
                  <a:pt x="307015" y="22885"/>
                </a:lnTo>
                <a:lnTo>
                  <a:pt x="352603" y="10353"/>
                </a:lnTo>
                <a:lnTo>
                  <a:pt x="399991" y="2634"/>
                </a:lnTo>
                <a:lnTo>
                  <a:pt x="448904" y="0"/>
                </a:lnTo>
                <a:lnTo>
                  <a:pt x="497817" y="2634"/>
                </a:lnTo>
                <a:lnTo>
                  <a:pt x="545204" y="10353"/>
                </a:lnTo>
                <a:lnTo>
                  <a:pt x="590792" y="22885"/>
                </a:lnTo>
                <a:lnTo>
                  <a:pt x="634307" y="39954"/>
                </a:lnTo>
                <a:lnTo>
                  <a:pt x="675474" y="61288"/>
                </a:lnTo>
                <a:lnTo>
                  <a:pt x="714021" y="86612"/>
                </a:lnTo>
                <a:lnTo>
                  <a:pt x="749672" y="115652"/>
                </a:lnTo>
                <a:lnTo>
                  <a:pt x="782155" y="148135"/>
                </a:lnTo>
                <a:lnTo>
                  <a:pt x="811196" y="183787"/>
                </a:lnTo>
                <a:lnTo>
                  <a:pt x="836519" y="222333"/>
                </a:lnTo>
                <a:lnTo>
                  <a:pt x="857853" y="263501"/>
                </a:lnTo>
                <a:lnTo>
                  <a:pt x="874923" y="307015"/>
                </a:lnTo>
                <a:lnTo>
                  <a:pt x="887454" y="352603"/>
                </a:lnTo>
                <a:lnTo>
                  <a:pt x="895174" y="399991"/>
                </a:lnTo>
                <a:lnTo>
                  <a:pt x="897808" y="448904"/>
                </a:lnTo>
                <a:lnTo>
                  <a:pt x="895174" y="497817"/>
                </a:lnTo>
                <a:lnTo>
                  <a:pt x="887454" y="545204"/>
                </a:lnTo>
                <a:lnTo>
                  <a:pt x="874923" y="590792"/>
                </a:lnTo>
                <a:lnTo>
                  <a:pt x="857853" y="634307"/>
                </a:lnTo>
                <a:lnTo>
                  <a:pt x="836519" y="675474"/>
                </a:lnTo>
                <a:lnTo>
                  <a:pt x="811196" y="714021"/>
                </a:lnTo>
                <a:lnTo>
                  <a:pt x="782155" y="749673"/>
                </a:lnTo>
                <a:lnTo>
                  <a:pt x="749672" y="782155"/>
                </a:lnTo>
                <a:lnTo>
                  <a:pt x="714021" y="811196"/>
                </a:lnTo>
                <a:lnTo>
                  <a:pt x="675474" y="836520"/>
                </a:lnTo>
                <a:lnTo>
                  <a:pt x="634307" y="857853"/>
                </a:lnTo>
                <a:lnTo>
                  <a:pt x="590792" y="874923"/>
                </a:lnTo>
                <a:lnTo>
                  <a:pt x="545204" y="887454"/>
                </a:lnTo>
                <a:lnTo>
                  <a:pt x="497817" y="895174"/>
                </a:lnTo>
                <a:lnTo>
                  <a:pt x="448904" y="897808"/>
                </a:lnTo>
                <a:close/>
              </a:path>
            </a:pathLst>
          </a:custGeom>
          <a:solidFill>
            <a:srgbClr val="0023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1058852" y="4840772"/>
            <a:ext cx="294005" cy="5772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600" spc="85">
                <a:solidFill>
                  <a:srgbClr val="B4FF00"/>
                </a:solidFill>
                <a:latin typeface="Tahoma"/>
                <a:cs typeface="Tahoma"/>
              </a:rPr>
              <a:t>2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10756939" y="6521955"/>
            <a:ext cx="897890" cy="897890"/>
          </a:xfrm>
          <a:custGeom>
            <a:avLst/>
            <a:gdLst/>
            <a:ahLst/>
            <a:cxnLst/>
            <a:rect l="l" t="t" r="r" b="b"/>
            <a:pathLst>
              <a:path w="897890" h="897890">
                <a:moveTo>
                  <a:pt x="448904" y="897808"/>
                </a:moveTo>
                <a:lnTo>
                  <a:pt x="399991" y="895174"/>
                </a:lnTo>
                <a:lnTo>
                  <a:pt x="352603" y="887454"/>
                </a:lnTo>
                <a:lnTo>
                  <a:pt x="307015" y="874923"/>
                </a:lnTo>
                <a:lnTo>
                  <a:pt x="263501" y="857853"/>
                </a:lnTo>
                <a:lnTo>
                  <a:pt x="222333" y="836519"/>
                </a:lnTo>
                <a:lnTo>
                  <a:pt x="183787" y="811196"/>
                </a:lnTo>
                <a:lnTo>
                  <a:pt x="148135" y="782155"/>
                </a:lnTo>
                <a:lnTo>
                  <a:pt x="115652" y="749672"/>
                </a:lnTo>
                <a:lnTo>
                  <a:pt x="86612" y="714021"/>
                </a:lnTo>
                <a:lnTo>
                  <a:pt x="61288" y="675474"/>
                </a:lnTo>
                <a:lnTo>
                  <a:pt x="39954" y="634307"/>
                </a:lnTo>
                <a:lnTo>
                  <a:pt x="22885" y="590792"/>
                </a:lnTo>
                <a:lnTo>
                  <a:pt x="10353" y="545204"/>
                </a:lnTo>
                <a:lnTo>
                  <a:pt x="2634" y="497817"/>
                </a:lnTo>
                <a:lnTo>
                  <a:pt x="0" y="448904"/>
                </a:lnTo>
                <a:lnTo>
                  <a:pt x="2634" y="399991"/>
                </a:lnTo>
                <a:lnTo>
                  <a:pt x="10353" y="352603"/>
                </a:lnTo>
                <a:lnTo>
                  <a:pt x="22885" y="307015"/>
                </a:lnTo>
                <a:lnTo>
                  <a:pt x="39954" y="263501"/>
                </a:lnTo>
                <a:lnTo>
                  <a:pt x="61288" y="222333"/>
                </a:lnTo>
                <a:lnTo>
                  <a:pt x="86612" y="183787"/>
                </a:lnTo>
                <a:lnTo>
                  <a:pt x="115652" y="148135"/>
                </a:lnTo>
                <a:lnTo>
                  <a:pt x="148135" y="115652"/>
                </a:lnTo>
                <a:lnTo>
                  <a:pt x="183787" y="86612"/>
                </a:lnTo>
                <a:lnTo>
                  <a:pt x="222333" y="61288"/>
                </a:lnTo>
                <a:lnTo>
                  <a:pt x="263501" y="39954"/>
                </a:lnTo>
                <a:lnTo>
                  <a:pt x="307015" y="22885"/>
                </a:lnTo>
                <a:lnTo>
                  <a:pt x="352603" y="10353"/>
                </a:lnTo>
                <a:lnTo>
                  <a:pt x="399991" y="2634"/>
                </a:lnTo>
                <a:lnTo>
                  <a:pt x="448904" y="0"/>
                </a:lnTo>
                <a:lnTo>
                  <a:pt x="497817" y="2634"/>
                </a:lnTo>
                <a:lnTo>
                  <a:pt x="545204" y="10353"/>
                </a:lnTo>
                <a:lnTo>
                  <a:pt x="590792" y="22885"/>
                </a:lnTo>
                <a:lnTo>
                  <a:pt x="634307" y="39954"/>
                </a:lnTo>
                <a:lnTo>
                  <a:pt x="675474" y="61288"/>
                </a:lnTo>
                <a:lnTo>
                  <a:pt x="714021" y="86612"/>
                </a:lnTo>
                <a:lnTo>
                  <a:pt x="749672" y="115652"/>
                </a:lnTo>
                <a:lnTo>
                  <a:pt x="782155" y="148135"/>
                </a:lnTo>
                <a:lnTo>
                  <a:pt x="811196" y="183787"/>
                </a:lnTo>
                <a:lnTo>
                  <a:pt x="836519" y="222333"/>
                </a:lnTo>
                <a:lnTo>
                  <a:pt x="857853" y="263501"/>
                </a:lnTo>
                <a:lnTo>
                  <a:pt x="874923" y="307015"/>
                </a:lnTo>
                <a:lnTo>
                  <a:pt x="887454" y="352603"/>
                </a:lnTo>
                <a:lnTo>
                  <a:pt x="895174" y="399991"/>
                </a:lnTo>
                <a:lnTo>
                  <a:pt x="897808" y="448904"/>
                </a:lnTo>
                <a:lnTo>
                  <a:pt x="895174" y="497817"/>
                </a:lnTo>
                <a:lnTo>
                  <a:pt x="887454" y="545204"/>
                </a:lnTo>
                <a:lnTo>
                  <a:pt x="874923" y="590792"/>
                </a:lnTo>
                <a:lnTo>
                  <a:pt x="857853" y="634307"/>
                </a:lnTo>
                <a:lnTo>
                  <a:pt x="836519" y="675474"/>
                </a:lnTo>
                <a:lnTo>
                  <a:pt x="811196" y="714021"/>
                </a:lnTo>
                <a:lnTo>
                  <a:pt x="782155" y="749672"/>
                </a:lnTo>
                <a:lnTo>
                  <a:pt x="749672" y="782155"/>
                </a:lnTo>
                <a:lnTo>
                  <a:pt x="714021" y="811196"/>
                </a:lnTo>
                <a:lnTo>
                  <a:pt x="675474" y="836519"/>
                </a:lnTo>
                <a:lnTo>
                  <a:pt x="634307" y="857853"/>
                </a:lnTo>
                <a:lnTo>
                  <a:pt x="590792" y="874923"/>
                </a:lnTo>
                <a:lnTo>
                  <a:pt x="545204" y="887454"/>
                </a:lnTo>
                <a:lnTo>
                  <a:pt x="497817" y="895174"/>
                </a:lnTo>
                <a:lnTo>
                  <a:pt x="448904" y="897808"/>
                </a:lnTo>
                <a:close/>
              </a:path>
            </a:pathLst>
          </a:custGeom>
          <a:solidFill>
            <a:srgbClr val="0023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11058852" y="6671494"/>
            <a:ext cx="294005" cy="5772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600" spc="85">
                <a:solidFill>
                  <a:srgbClr val="B4FF00"/>
                </a:solidFill>
                <a:latin typeface="Tahoma"/>
                <a:cs typeface="Tahoma"/>
              </a:rPr>
              <a:t>3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2164762" y="2394051"/>
            <a:ext cx="5224145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800" spc="-185">
                <a:solidFill>
                  <a:srgbClr val="002340"/>
                </a:solidFill>
                <a:latin typeface="Arial Black"/>
                <a:cs typeface="Arial Black"/>
              </a:rPr>
              <a:t>The</a:t>
            </a:r>
            <a:r>
              <a:rPr dirty="0" sz="1800" spc="-114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25">
                <a:solidFill>
                  <a:srgbClr val="002340"/>
                </a:solidFill>
                <a:latin typeface="Arial Black"/>
                <a:cs typeface="Arial Black"/>
              </a:rPr>
              <a:t>first</a:t>
            </a:r>
            <a:r>
              <a:rPr dirty="0" sz="1800" spc="-114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50">
                <a:solidFill>
                  <a:srgbClr val="002340"/>
                </a:solidFill>
                <a:latin typeface="Arial Black"/>
                <a:cs typeface="Arial Black"/>
              </a:rPr>
              <a:t>difference</a:t>
            </a:r>
            <a:r>
              <a:rPr dirty="0" sz="1800" spc="-114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65">
                <a:solidFill>
                  <a:srgbClr val="002340"/>
                </a:solidFill>
                <a:latin typeface="Arial Black"/>
                <a:cs typeface="Arial Black"/>
              </a:rPr>
              <a:t>is</a:t>
            </a:r>
            <a:r>
              <a:rPr dirty="0" sz="1800" spc="-114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55">
                <a:solidFill>
                  <a:srgbClr val="002340"/>
                </a:solidFill>
                <a:latin typeface="Arial Black"/>
                <a:cs typeface="Arial Black"/>
              </a:rPr>
              <a:t>that</a:t>
            </a:r>
            <a:r>
              <a:rPr dirty="0" sz="1800" spc="-110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75">
                <a:solidFill>
                  <a:srgbClr val="002340"/>
                </a:solidFill>
                <a:latin typeface="Arial Black"/>
                <a:cs typeface="Arial Black"/>
              </a:rPr>
              <a:t>Segment</a:t>
            </a:r>
            <a:r>
              <a:rPr dirty="0" sz="1800" spc="-114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80">
                <a:solidFill>
                  <a:srgbClr val="002340"/>
                </a:solidFill>
                <a:latin typeface="Arial Black"/>
                <a:cs typeface="Arial Black"/>
              </a:rPr>
              <a:t>1,</a:t>
            </a:r>
            <a:r>
              <a:rPr dirty="0" sz="1800" spc="-114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50">
                <a:solidFill>
                  <a:srgbClr val="002340"/>
                </a:solidFill>
                <a:latin typeface="Arial Black"/>
                <a:cs typeface="Arial Black"/>
              </a:rPr>
              <a:t>unlike</a:t>
            </a:r>
            <a:r>
              <a:rPr dirty="0" sz="1800" spc="-114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65">
                <a:solidFill>
                  <a:srgbClr val="002340"/>
                </a:solidFill>
                <a:latin typeface="Arial Black"/>
                <a:cs typeface="Arial Black"/>
              </a:rPr>
              <a:t>the </a:t>
            </a:r>
            <a:r>
              <a:rPr dirty="0" sz="1800" spc="-135">
                <a:solidFill>
                  <a:srgbClr val="002340"/>
                </a:solidFill>
                <a:latin typeface="Arial Black"/>
                <a:cs typeface="Arial Black"/>
              </a:rPr>
              <a:t>others,</a:t>
            </a:r>
            <a:r>
              <a:rPr dirty="0" sz="1800" spc="-120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75">
                <a:solidFill>
                  <a:srgbClr val="002340"/>
                </a:solidFill>
                <a:latin typeface="Arial Black"/>
                <a:cs typeface="Arial Black"/>
              </a:rPr>
              <a:t>has</a:t>
            </a:r>
            <a:r>
              <a:rPr dirty="0" sz="1800" spc="-120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210">
                <a:solidFill>
                  <a:srgbClr val="002340"/>
                </a:solidFill>
                <a:latin typeface="Arial Black"/>
                <a:cs typeface="Arial Black"/>
              </a:rPr>
              <a:t>a</a:t>
            </a:r>
            <a:r>
              <a:rPr dirty="0" sz="1800" spc="-114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35">
                <a:solidFill>
                  <a:srgbClr val="002340"/>
                </a:solidFill>
                <a:latin typeface="Arial Black"/>
                <a:cs typeface="Arial Black"/>
              </a:rPr>
              <a:t>100%</a:t>
            </a:r>
            <a:r>
              <a:rPr dirty="0" sz="1800" spc="-120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40">
                <a:solidFill>
                  <a:srgbClr val="002340"/>
                </a:solidFill>
                <a:latin typeface="Arial Black"/>
                <a:cs typeface="Arial Black"/>
              </a:rPr>
              <a:t>churn</a:t>
            </a:r>
            <a:r>
              <a:rPr dirty="0" sz="1800" spc="-114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35">
                <a:solidFill>
                  <a:srgbClr val="002340"/>
                </a:solidFill>
                <a:latin typeface="Arial Black"/>
                <a:cs typeface="Arial Black"/>
              </a:rPr>
              <a:t>rate,</a:t>
            </a:r>
            <a:r>
              <a:rPr dirty="0" sz="1800" spc="-120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75">
                <a:solidFill>
                  <a:srgbClr val="002340"/>
                </a:solidFill>
                <a:latin typeface="Arial Black"/>
                <a:cs typeface="Arial Black"/>
              </a:rPr>
              <a:t>while</a:t>
            </a:r>
            <a:r>
              <a:rPr dirty="0" sz="1800" spc="-114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55">
                <a:solidFill>
                  <a:srgbClr val="002340"/>
                </a:solidFill>
                <a:latin typeface="Arial Black"/>
                <a:cs typeface="Arial Black"/>
              </a:rPr>
              <a:t>the</a:t>
            </a:r>
            <a:r>
              <a:rPr dirty="0" sz="1800" spc="-120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80">
                <a:solidFill>
                  <a:srgbClr val="002340"/>
                </a:solidFill>
                <a:latin typeface="Arial Black"/>
                <a:cs typeface="Arial Black"/>
              </a:rPr>
              <a:t>others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2164762" y="3079851"/>
            <a:ext cx="5129530" cy="1054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800" spc="-175">
                <a:solidFill>
                  <a:srgbClr val="002340"/>
                </a:solidFill>
                <a:latin typeface="Arial Black"/>
                <a:cs typeface="Arial Black"/>
              </a:rPr>
              <a:t>have</a:t>
            </a:r>
            <a:r>
              <a:rPr dirty="0" sz="1800" spc="-105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210">
                <a:solidFill>
                  <a:srgbClr val="002340"/>
                </a:solidFill>
                <a:latin typeface="Arial Black"/>
                <a:cs typeface="Arial Black"/>
              </a:rPr>
              <a:t>a</a:t>
            </a:r>
            <a:r>
              <a:rPr dirty="0" sz="1800" spc="-100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35">
                <a:solidFill>
                  <a:srgbClr val="002340"/>
                </a:solidFill>
                <a:latin typeface="Arial Black"/>
                <a:cs typeface="Arial Black"/>
              </a:rPr>
              <a:t>100%</a:t>
            </a:r>
            <a:r>
              <a:rPr dirty="0" sz="1800" spc="-105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40">
                <a:solidFill>
                  <a:srgbClr val="002340"/>
                </a:solidFill>
                <a:latin typeface="Arial Black"/>
                <a:cs typeface="Arial Black"/>
              </a:rPr>
              <a:t>retention</a:t>
            </a:r>
            <a:r>
              <a:rPr dirty="0" sz="1800" spc="-100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35">
                <a:solidFill>
                  <a:srgbClr val="002340"/>
                </a:solidFill>
                <a:latin typeface="Arial Black"/>
                <a:cs typeface="Arial Black"/>
              </a:rPr>
              <a:t>rate.</a:t>
            </a:r>
            <a:r>
              <a:rPr dirty="0" sz="1800" spc="-105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35">
                <a:solidFill>
                  <a:srgbClr val="002340"/>
                </a:solidFill>
                <a:latin typeface="Arial Black"/>
                <a:cs typeface="Arial Black"/>
              </a:rPr>
              <a:t>Additionally,</a:t>
            </a:r>
            <a:r>
              <a:rPr dirty="0" sz="1800" spc="-100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25">
                <a:solidFill>
                  <a:srgbClr val="002340"/>
                </a:solidFill>
                <a:latin typeface="Arial Black"/>
                <a:cs typeface="Arial Black"/>
              </a:rPr>
              <a:t>the </a:t>
            </a:r>
            <a:r>
              <a:rPr dirty="0" sz="1800" spc="-170">
                <a:solidFill>
                  <a:srgbClr val="002340"/>
                </a:solidFill>
                <a:latin typeface="Arial Black"/>
                <a:cs typeface="Arial Black"/>
              </a:rPr>
              <a:t>medians</a:t>
            </a:r>
            <a:r>
              <a:rPr dirty="0" sz="1800" spc="-120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35">
                <a:solidFill>
                  <a:srgbClr val="002340"/>
                </a:solidFill>
                <a:latin typeface="Arial Black"/>
                <a:cs typeface="Arial Black"/>
              </a:rPr>
              <a:t>of</a:t>
            </a:r>
            <a:r>
              <a:rPr dirty="0" sz="1800" spc="-114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55">
                <a:solidFill>
                  <a:srgbClr val="002340"/>
                </a:solidFill>
                <a:latin typeface="Arial Black"/>
                <a:cs typeface="Arial Black"/>
              </a:rPr>
              <a:t>the</a:t>
            </a:r>
            <a:r>
              <a:rPr dirty="0" sz="1800" spc="-114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55">
                <a:solidFill>
                  <a:srgbClr val="002340"/>
                </a:solidFill>
                <a:latin typeface="Arial Black"/>
                <a:cs typeface="Arial Black"/>
              </a:rPr>
              <a:t>features</a:t>
            </a:r>
            <a:r>
              <a:rPr dirty="0" sz="1800" spc="-114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20">
                <a:solidFill>
                  <a:srgbClr val="002340"/>
                </a:solidFill>
                <a:latin typeface="Arial Black"/>
                <a:cs typeface="Arial Black"/>
              </a:rPr>
              <a:t>in</a:t>
            </a:r>
            <a:r>
              <a:rPr dirty="0" sz="1800" spc="-114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75">
                <a:solidFill>
                  <a:srgbClr val="002340"/>
                </a:solidFill>
                <a:latin typeface="Arial Black"/>
                <a:cs typeface="Arial Black"/>
              </a:rPr>
              <a:t>Segment</a:t>
            </a:r>
            <a:r>
              <a:rPr dirty="0" sz="1800" spc="-114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90">
                <a:solidFill>
                  <a:srgbClr val="002340"/>
                </a:solidFill>
                <a:latin typeface="Arial Black"/>
                <a:cs typeface="Arial Black"/>
              </a:rPr>
              <a:t>1</a:t>
            </a:r>
            <a:r>
              <a:rPr dirty="0" sz="1800" spc="-114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50">
                <a:solidFill>
                  <a:srgbClr val="002340"/>
                </a:solidFill>
                <a:latin typeface="Arial Black"/>
                <a:cs typeface="Arial Black"/>
              </a:rPr>
              <a:t>are</a:t>
            </a:r>
            <a:r>
              <a:rPr dirty="0" sz="1800" spc="-114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20">
                <a:solidFill>
                  <a:srgbClr val="002340"/>
                </a:solidFill>
                <a:latin typeface="Arial Black"/>
                <a:cs typeface="Arial Black"/>
              </a:rPr>
              <a:t>lower </a:t>
            </a:r>
            <a:r>
              <a:rPr dirty="0" sz="1800" spc="-150">
                <a:solidFill>
                  <a:srgbClr val="002340"/>
                </a:solidFill>
                <a:latin typeface="Arial Black"/>
                <a:cs typeface="Arial Black"/>
              </a:rPr>
              <a:t>than</a:t>
            </a:r>
            <a:r>
              <a:rPr dirty="0" sz="1800" spc="-120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55">
                <a:solidFill>
                  <a:srgbClr val="002340"/>
                </a:solidFill>
                <a:latin typeface="Arial Black"/>
                <a:cs typeface="Arial Black"/>
              </a:rPr>
              <a:t>the</a:t>
            </a:r>
            <a:r>
              <a:rPr dirty="0" sz="1800" spc="-120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0">
                <a:solidFill>
                  <a:srgbClr val="002340"/>
                </a:solidFill>
                <a:latin typeface="Arial Black"/>
                <a:cs typeface="Arial Black"/>
              </a:rPr>
              <a:t>others.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2164762" y="4560700"/>
            <a:ext cx="5032375" cy="1054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800" spc="-275">
                <a:solidFill>
                  <a:srgbClr val="002340"/>
                </a:solidFill>
                <a:latin typeface="Arial Black"/>
                <a:cs typeface="Arial Black"/>
              </a:rPr>
              <a:t>The</a:t>
            </a:r>
            <a:r>
              <a:rPr dirty="0" sz="1800" spc="125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25">
                <a:solidFill>
                  <a:srgbClr val="002340"/>
                </a:solidFill>
                <a:latin typeface="Arial Black"/>
                <a:cs typeface="Arial Black"/>
              </a:rPr>
              <a:t>t-</a:t>
            </a:r>
            <a:r>
              <a:rPr dirty="0" sz="1800" spc="-220">
                <a:solidFill>
                  <a:srgbClr val="002340"/>
                </a:solidFill>
                <a:latin typeface="Arial Black"/>
                <a:cs typeface="Arial Black"/>
              </a:rPr>
              <a:t>test</a:t>
            </a:r>
            <a:r>
              <a:rPr dirty="0" sz="1800" spc="70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70">
                <a:solidFill>
                  <a:srgbClr val="002340"/>
                </a:solidFill>
                <a:latin typeface="Arial Black"/>
                <a:cs typeface="Arial Black"/>
              </a:rPr>
              <a:t>results</a:t>
            </a:r>
            <a:r>
              <a:rPr dirty="0" sz="1800" spc="20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220">
                <a:solidFill>
                  <a:srgbClr val="002340"/>
                </a:solidFill>
                <a:latin typeface="Arial Black"/>
                <a:cs typeface="Arial Black"/>
              </a:rPr>
              <a:t>showed</a:t>
            </a:r>
            <a:r>
              <a:rPr dirty="0" sz="1800" spc="70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520">
                <a:solidFill>
                  <a:srgbClr val="002340"/>
                </a:solidFill>
                <a:latin typeface="Arial Black"/>
                <a:cs typeface="Arial Black"/>
              </a:rPr>
              <a:t>we</a:t>
            </a:r>
            <a:r>
              <a:rPr dirty="0" sz="1800" spc="370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95">
                <a:solidFill>
                  <a:srgbClr val="002340"/>
                </a:solidFill>
                <a:latin typeface="Arial Black"/>
                <a:cs typeface="Arial Black"/>
              </a:rPr>
              <a:t>cannot</a:t>
            </a:r>
            <a:r>
              <a:rPr dirty="0" sz="1800" spc="70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85">
                <a:solidFill>
                  <a:srgbClr val="002340"/>
                </a:solidFill>
                <a:latin typeface="Arial Black"/>
                <a:cs typeface="Arial Black"/>
              </a:rPr>
              <a:t>reject</a:t>
            </a:r>
            <a:r>
              <a:rPr dirty="0" sz="1800" spc="120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65">
                <a:solidFill>
                  <a:srgbClr val="002340"/>
                </a:solidFill>
                <a:latin typeface="Arial Black"/>
                <a:cs typeface="Arial Black"/>
              </a:rPr>
              <a:t>the </a:t>
            </a:r>
            <a:r>
              <a:rPr dirty="0" sz="1800" spc="-155">
                <a:solidFill>
                  <a:srgbClr val="002340"/>
                </a:solidFill>
                <a:latin typeface="Arial Black"/>
                <a:cs typeface="Arial Black"/>
              </a:rPr>
              <a:t>null</a:t>
            </a:r>
            <a:r>
              <a:rPr dirty="0" sz="1800" spc="5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60">
                <a:solidFill>
                  <a:srgbClr val="002340"/>
                </a:solidFill>
                <a:latin typeface="Arial Black"/>
                <a:cs typeface="Arial Black"/>
              </a:rPr>
              <a:t>hypothesis,</a:t>
            </a:r>
            <a:r>
              <a:rPr dirty="0" sz="1800" spc="50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80">
                <a:solidFill>
                  <a:srgbClr val="002340"/>
                </a:solidFill>
                <a:latin typeface="Arial Black"/>
                <a:cs typeface="Arial Black"/>
              </a:rPr>
              <a:t>meaning</a:t>
            </a:r>
            <a:r>
              <a:rPr dirty="0" sz="1800" spc="80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80">
                <a:solidFill>
                  <a:srgbClr val="002340"/>
                </a:solidFill>
                <a:latin typeface="Arial Black"/>
                <a:cs typeface="Arial Black"/>
              </a:rPr>
              <a:t>there</a:t>
            </a:r>
            <a:r>
              <a:rPr dirty="0" sz="1800" spc="80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305">
                <a:solidFill>
                  <a:srgbClr val="002340"/>
                </a:solidFill>
                <a:latin typeface="Arial Black"/>
                <a:cs typeface="Arial Black"/>
              </a:rPr>
              <a:t>is</a:t>
            </a:r>
            <a:r>
              <a:rPr dirty="0" sz="1800" spc="155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265">
                <a:solidFill>
                  <a:srgbClr val="002340"/>
                </a:solidFill>
                <a:latin typeface="Arial Black"/>
                <a:cs typeface="Arial Black"/>
              </a:rPr>
              <a:t>no</a:t>
            </a:r>
            <a:r>
              <a:rPr dirty="0" sz="1800" spc="114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80">
                <a:solidFill>
                  <a:srgbClr val="002340"/>
                </a:solidFill>
                <a:latin typeface="Arial Black"/>
                <a:cs typeface="Arial Black"/>
              </a:rPr>
              <a:t>reason</a:t>
            </a:r>
            <a:r>
              <a:rPr dirty="0" sz="1800" spc="85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25">
                <a:solidFill>
                  <a:srgbClr val="002340"/>
                </a:solidFill>
                <a:latin typeface="Arial Black"/>
                <a:cs typeface="Arial Black"/>
              </a:rPr>
              <a:t>to </a:t>
            </a:r>
            <a:r>
              <a:rPr dirty="0" sz="1800" spc="-170">
                <a:solidFill>
                  <a:srgbClr val="002340"/>
                </a:solidFill>
                <a:latin typeface="Arial Black"/>
                <a:cs typeface="Arial Black"/>
              </a:rPr>
              <a:t>conclude</a:t>
            </a:r>
            <a:r>
              <a:rPr dirty="0" sz="1800" spc="-105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55">
                <a:solidFill>
                  <a:srgbClr val="002340"/>
                </a:solidFill>
                <a:latin typeface="Arial Black"/>
                <a:cs typeface="Arial Black"/>
              </a:rPr>
              <a:t>that</a:t>
            </a:r>
            <a:r>
              <a:rPr dirty="0" sz="1800" spc="-105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55">
                <a:solidFill>
                  <a:srgbClr val="002340"/>
                </a:solidFill>
                <a:latin typeface="Arial Black"/>
                <a:cs typeface="Arial Black"/>
              </a:rPr>
              <a:t>the</a:t>
            </a:r>
            <a:r>
              <a:rPr dirty="0" sz="1800" spc="-105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70">
                <a:solidFill>
                  <a:srgbClr val="002340"/>
                </a:solidFill>
                <a:latin typeface="Arial Black"/>
                <a:cs typeface="Arial Black"/>
              </a:rPr>
              <a:t>averages</a:t>
            </a:r>
            <a:r>
              <a:rPr dirty="0" sz="1800" spc="-100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0">
                <a:solidFill>
                  <a:srgbClr val="002340"/>
                </a:solidFill>
                <a:latin typeface="Arial Black"/>
                <a:cs typeface="Arial Black"/>
              </a:rPr>
              <a:t>differ.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2151641" y="6025618"/>
            <a:ext cx="4931410" cy="1739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68605">
              <a:lnSpc>
                <a:spcPct val="125000"/>
              </a:lnSpc>
              <a:spcBef>
                <a:spcPts val="100"/>
              </a:spcBef>
            </a:pPr>
            <a:r>
              <a:rPr dirty="0" sz="1800" spc="-170">
                <a:solidFill>
                  <a:srgbClr val="002340"/>
                </a:solidFill>
                <a:latin typeface="Arial Black"/>
                <a:cs typeface="Arial Black"/>
              </a:rPr>
              <a:t>This</a:t>
            </a:r>
            <a:r>
              <a:rPr dirty="0" sz="1800" spc="-114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90">
                <a:solidFill>
                  <a:srgbClr val="002340"/>
                </a:solidFill>
                <a:latin typeface="Arial Black"/>
                <a:cs typeface="Arial Black"/>
              </a:rPr>
              <a:t>may</a:t>
            </a:r>
            <a:r>
              <a:rPr dirty="0" sz="1800" spc="-114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60">
                <a:solidFill>
                  <a:srgbClr val="002340"/>
                </a:solidFill>
                <a:latin typeface="Arial Black"/>
                <a:cs typeface="Arial Black"/>
              </a:rPr>
              <a:t>indicate</a:t>
            </a:r>
            <a:r>
              <a:rPr dirty="0" sz="1800" spc="-114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55">
                <a:solidFill>
                  <a:srgbClr val="002340"/>
                </a:solidFill>
                <a:latin typeface="Arial Black"/>
                <a:cs typeface="Arial Black"/>
              </a:rPr>
              <a:t>that</a:t>
            </a:r>
            <a:r>
              <a:rPr dirty="0" sz="1800" spc="-114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55">
                <a:solidFill>
                  <a:srgbClr val="002340"/>
                </a:solidFill>
                <a:latin typeface="Arial Black"/>
                <a:cs typeface="Arial Black"/>
              </a:rPr>
              <a:t>the</a:t>
            </a:r>
            <a:r>
              <a:rPr dirty="0" sz="1800" spc="-114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75">
                <a:solidFill>
                  <a:srgbClr val="002340"/>
                </a:solidFill>
                <a:latin typeface="Arial Black"/>
                <a:cs typeface="Arial Black"/>
              </a:rPr>
              <a:t>sample</a:t>
            </a:r>
            <a:r>
              <a:rPr dirty="0" sz="1800" spc="-114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65">
                <a:solidFill>
                  <a:srgbClr val="002340"/>
                </a:solidFill>
                <a:latin typeface="Arial Black"/>
                <a:cs typeface="Arial Black"/>
              </a:rPr>
              <a:t>is</a:t>
            </a:r>
            <a:r>
              <a:rPr dirty="0" sz="1800" spc="-114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20">
                <a:solidFill>
                  <a:srgbClr val="002340"/>
                </a:solidFill>
                <a:latin typeface="Arial Black"/>
                <a:cs typeface="Arial Black"/>
              </a:rPr>
              <a:t>biased </a:t>
            </a:r>
            <a:r>
              <a:rPr dirty="0" sz="1800" spc="-170">
                <a:solidFill>
                  <a:srgbClr val="002340"/>
                </a:solidFill>
                <a:latin typeface="Arial Black"/>
                <a:cs typeface="Arial Black"/>
              </a:rPr>
              <a:t>compared</a:t>
            </a:r>
            <a:r>
              <a:rPr dirty="0" sz="1800" spc="-105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55">
                <a:solidFill>
                  <a:srgbClr val="002340"/>
                </a:solidFill>
                <a:latin typeface="Arial Black"/>
                <a:cs typeface="Arial Black"/>
              </a:rPr>
              <a:t>to</a:t>
            </a:r>
            <a:r>
              <a:rPr dirty="0" sz="1800" spc="-100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55">
                <a:solidFill>
                  <a:srgbClr val="002340"/>
                </a:solidFill>
                <a:latin typeface="Arial Black"/>
                <a:cs typeface="Arial Black"/>
              </a:rPr>
              <a:t>the</a:t>
            </a:r>
            <a:r>
              <a:rPr dirty="0" sz="1800" spc="-105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45">
                <a:solidFill>
                  <a:srgbClr val="002340"/>
                </a:solidFill>
                <a:latin typeface="Arial Black"/>
                <a:cs typeface="Arial Black"/>
              </a:rPr>
              <a:t>general</a:t>
            </a:r>
            <a:r>
              <a:rPr dirty="0" sz="1800" spc="-100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35">
                <a:solidFill>
                  <a:srgbClr val="002340"/>
                </a:solidFill>
                <a:latin typeface="Arial Black"/>
                <a:cs typeface="Arial Black"/>
              </a:rPr>
              <a:t>population.</a:t>
            </a:r>
            <a:endParaRPr sz="1800">
              <a:latin typeface="Arial Black"/>
              <a:cs typeface="Arial Black"/>
            </a:endParaRPr>
          </a:p>
          <a:p>
            <a:pPr marL="12700" marR="5080">
              <a:lnSpc>
                <a:spcPct val="125000"/>
              </a:lnSpc>
            </a:pPr>
            <a:r>
              <a:rPr dirty="0" sz="1800" spc="-145">
                <a:solidFill>
                  <a:srgbClr val="002340"/>
                </a:solidFill>
                <a:latin typeface="Arial Black"/>
                <a:cs typeface="Arial Black"/>
              </a:rPr>
              <a:t>Collaboration</a:t>
            </a:r>
            <a:r>
              <a:rPr dirty="0" sz="1800" spc="-95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80">
                <a:solidFill>
                  <a:srgbClr val="002340"/>
                </a:solidFill>
                <a:latin typeface="Arial Black"/>
                <a:cs typeface="Arial Black"/>
              </a:rPr>
              <a:t>with</a:t>
            </a:r>
            <a:r>
              <a:rPr dirty="0" sz="1800" spc="-90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95">
                <a:solidFill>
                  <a:srgbClr val="002340"/>
                </a:solidFill>
                <a:latin typeface="Arial Black"/>
                <a:cs typeface="Arial Black"/>
              </a:rPr>
              <a:t>Data</a:t>
            </a:r>
            <a:r>
              <a:rPr dirty="0" sz="1800" spc="-90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60">
                <a:solidFill>
                  <a:srgbClr val="002340"/>
                </a:solidFill>
                <a:latin typeface="Arial Black"/>
                <a:cs typeface="Arial Black"/>
              </a:rPr>
              <a:t>Engineers</a:t>
            </a:r>
            <a:r>
              <a:rPr dirty="0" sz="1800" spc="-90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75">
                <a:solidFill>
                  <a:srgbClr val="002340"/>
                </a:solidFill>
                <a:latin typeface="Arial Black"/>
                <a:cs typeface="Arial Black"/>
              </a:rPr>
              <a:t>has</a:t>
            </a:r>
            <a:r>
              <a:rPr dirty="0" sz="1800" spc="-95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10">
                <a:solidFill>
                  <a:srgbClr val="002340"/>
                </a:solidFill>
                <a:latin typeface="Arial Black"/>
                <a:cs typeface="Arial Black"/>
              </a:rPr>
              <a:t>helped </a:t>
            </a:r>
            <a:r>
              <a:rPr dirty="0" sz="1800" spc="-150">
                <a:solidFill>
                  <a:srgbClr val="002340"/>
                </a:solidFill>
                <a:latin typeface="Arial Black"/>
                <a:cs typeface="Arial Black"/>
              </a:rPr>
              <a:t>improve</a:t>
            </a:r>
            <a:r>
              <a:rPr dirty="0" sz="1800" spc="-120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55">
                <a:solidFill>
                  <a:srgbClr val="002340"/>
                </a:solidFill>
                <a:latin typeface="Arial Black"/>
                <a:cs typeface="Arial Black"/>
              </a:rPr>
              <a:t>the</a:t>
            </a:r>
            <a:r>
              <a:rPr dirty="0" sz="1800" spc="-114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65">
                <a:solidFill>
                  <a:srgbClr val="002340"/>
                </a:solidFill>
                <a:latin typeface="Arial Black"/>
                <a:cs typeface="Arial Black"/>
              </a:rPr>
              <a:t>data</a:t>
            </a:r>
            <a:r>
              <a:rPr dirty="0" sz="1800" spc="-114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35">
                <a:solidFill>
                  <a:srgbClr val="002340"/>
                </a:solidFill>
                <a:latin typeface="Arial Black"/>
                <a:cs typeface="Arial Black"/>
              </a:rPr>
              <a:t>quality</a:t>
            </a:r>
            <a:r>
              <a:rPr dirty="0" sz="1800" spc="-114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10">
                <a:solidFill>
                  <a:srgbClr val="002340"/>
                </a:solidFill>
                <a:latin typeface="Arial Black"/>
                <a:cs typeface="Arial Black"/>
              </a:rPr>
              <a:t>for</a:t>
            </a:r>
            <a:r>
              <a:rPr dirty="0" sz="1800" spc="-114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0">
                <a:solidFill>
                  <a:srgbClr val="002340"/>
                </a:solidFill>
                <a:latin typeface="Arial Black"/>
                <a:cs typeface="Arial Black"/>
              </a:rPr>
              <a:t>further </a:t>
            </a:r>
            <a:r>
              <a:rPr dirty="0" sz="1800" spc="-150">
                <a:solidFill>
                  <a:srgbClr val="002340"/>
                </a:solidFill>
                <a:latin typeface="Arial Black"/>
                <a:cs typeface="Arial Black"/>
              </a:rPr>
              <a:t>investigation</a:t>
            </a:r>
            <a:r>
              <a:rPr dirty="0" sz="1800" spc="-105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35">
                <a:solidFill>
                  <a:srgbClr val="002340"/>
                </a:solidFill>
                <a:latin typeface="Arial Black"/>
                <a:cs typeface="Arial Black"/>
              </a:rPr>
              <a:t>of</a:t>
            </a:r>
            <a:r>
              <a:rPr dirty="0" sz="1800" spc="-100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10">
                <a:solidFill>
                  <a:srgbClr val="002340"/>
                </a:solidFill>
                <a:latin typeface="Arial Black"/>
                <a:cs typeface="Arial Black"/>
              </a:rPr>
              <a:t>our</a:t>
            </a:r>
            <a:r>
              <a:rPr dirty="0" sz="1800" spc="-100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45">
                <a:solidFill>
                  <a:srgbClr val="002340"/>
                </a:solidFill>
                <a:latin typeface="Arial Black"/>
                <a:cs typeface="Arial Black"/>
              </a:rPr>
              <a:t>target</a:t>
            </a:r>
            <a:r>
              <a:rPr dirty="0" sz="1800" spc="-100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45">
                <a:solidFill>
                  <a:srgbClr val="002340"/>
                </a:solidFill>
                <a:latin typeface="Arial Black"/>
                <a:cs typeface="Arial Black"/>
              </a:rPr>
              <a:t>user</a:t>
            </a:r>
            <a:r>
              <a:rPr dirty="0" sz="1800" spc="-100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0">
                <a:solidFill>
                  <a:srgbClr val="002340"/>
                </a:solidFill>
                <a:latin typeface="Arial Black"/>
                <a:cs typeface="Arial Black"/>
              </a:rPr>
              <a:t>groups.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106969" y="175461"/>
            <a:ext cx="12073890" cy="156654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6065"/>
              </a:lnSpc>
              <a:spcBef>
                <a:spcPts val="100"/>
              </a:spcBef>
            </a:pPr>
            <a:r>
              <a:rPr dirty="0" sz="5300" spc="60"/>
              <a:t>Difference</a:t>
            </a:r>
            <a:r>
              <a:rPr dirty="0" sz="5300" spc="-290"/>
              <a:t> </a:t>
            </a:r>
            <a:r>
              <a:rPr dirty="0" sz="5300" spc="75"/>
              <a:t>between</a:t>
            </a:r>
            <a:r>
              <a:rPr dirty="0" sz="5300" spc="-285"/>
              <a:t> </a:t>
            </a:r>
            <a:r>
              <a:rPr dirty="0" sz="5300" spc="105"/>
              <a:t>identified</a:t>
            </a:r>
            <a:r>
              <a:rPr dirty="0" sz="5300" spc="-285"/>
              <a:t> </a:t>
            </a:r>
            <a:r>
              <a:rPr dirty="0" sz="5300" spc="130"/>
              <a:t>customer</a:t>
            </a:r>
            <a:endParaRPr sz="5300"/>
          </a:p>
          <a:p>
            <a:pPr algn="ctr" marR="163195">
              <a:lnSpc>
                <a:spcPts val="6070"/>
              </a:lnSpc>
            </a:pPr>
            <a:r>
              <a:rPr dirty="0" sz="5300" spc="114"/>
              <a:t>segments</a:t>
            </a:r>
            <a:endParaRPr sz="5300"/>
          </a:p>
        </p:txBody>
      </p:sp>
      <p:pic>
        <p:nvPicPr>
          <p:cNvPr id="17" name="object 1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062" y="8401439"/>
            <a:ext cx="2414110" cy="1885560"/>
          </a:xfrm>
          <a:prstGeom prst="rect">
            <a:avLst/>
          </a:prstGeom>
        </p:spPr>
      </p:pic>
      <p:sp>
        <p:nvSpPr>
          <p:cNvPr id="18" name="object 18" descr=""/>
          <p:cNvSpPr/>
          <p:nvPr/>
        </p:nvSpPr>
        <p:spPr>
          <a:xfrm>
            <a:off x="11938783" y="8133907"/>
            <a:ext cx="5694680" cy="1363345"/>
          </a:xfrm>
          <a:custGeom>
            <a:avLst/>
            <a:gdLst/>
            <a:ahLst/>
            <a:cxnLst/>
            <a:rect l="l" t="t" r="r" b="b"/>
            <a:pathLst>
              <a:path w="5694680" h="1363345">
                <a:moveTo>
                  <a:pt x="5532467" y="1362844"/>
                </a:moveTo>
                <a:lnTo>
                  <a:pt x="162173" y="1362844"/>
                </a:lnTo>
                <a:lnTo>
                  <a:pt x="119132" y="1357037"/>
                </a:lnTo>
                <a:lnTo>
                  <a:pt x="80412" y="1340657"/>
                </a:lnTo>
                <a:lnTo>
                  <a:pt x="47576" y="1315267"/>
                </a:lnTo>
                <a:lnTo>
                  <a:pt x="22187" y="1282431"/>
                </a:lnTo>
                <a:lnTo>
                  <a:pt x="5807" y="1243711"/>
                </a:lnTo>
                <a:lnTo>
                  <a:pt x="0" y="1200670"/>
                </a:lnTo>
                <a:lnTo>
                  <a:pt x="0" y="162173"/>
                </a:lnTo>
                <a:lnTo>
                  <a:pt x="5807" y="119132"/>
                </a:lnTo>
                <a:lnTo>
                  <a:pt x="22187" y="80412"/>
                </a:lnTo>
                <a:lnTo>
                  <a:pt x="47576" y="47576"/>
                </a:lnTo>
                <a:lnTo>
                  <a:pt x="80412" y="22187"/>
                </a:lnTo>
                <a:lnTo>
                  <a:pt x="119132" y="5807"/>
                </a:lnTo>
                <a:lnTo>
                  <a:pt x="162173" y="0"/>
                </a:lnTo>
                <a:lnTo>
                  <a:pt x="5532467" y="0"/>
                </a:lnTo>
                <a:lnTo>
                  <a:pt x="5575508" y="5807"/>
                </a:lnTo>
                <a:lnTo>
                  <a:pt x="5614228" y="22187"/>
                </a:lnTo>
                <a:lnTo>
                  <a:pt x="5647064" y="47576"/>
                </a:lnTo>
                <a:lnTo>
                  <a:pt x="5672453" y="80412"/>
                </a:lnTo>
                <a:lnTo>
                  <a:pt x="5688833" y="119132"/>
                </a:lnTo>
                <a:lnTo>
                  <a:pt x="5694640" y="162173"/>
                </a:lnTo>
                <a:lnTo>
                  <a:pt x="5694640" y="1200670"/>
                </a:lnTo>
                <a:lnTo>
                  <a:pt x="5688833" y="1243711"/>
                </a:lnTo>
                <a:lnTo>
                  <a:pt x="5672453" y="1282431"/>
                </a:lnTo>
                <a:lnTo>
                  <a:pt x="5647064" y="1315267"/>
                </a:lnTo>
                <a:lnTo>
                  <a:pt x="5614228" y="1340657"/>
                </a:lnTo>
                <a:lnTo>
                  <a:pt x="5575508" y="1357037"/>
                </a:lnTo>
                <a:lnTo>
                  <a:pt x="5532467" y="1362844"/>
                </a:lnTo>
                <a:close/>
              </a:path>
            </a:pathLst>
          </a:custGeom>
          <a:solidFill>
            <a:srgbClr val="D5FE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10756938" y="8383927"/>
            <a:ext cx="897890" cy="890905"/>
          </a:xfrm>
          <a:custGeom>
            <a:avLst/>
            <a:gdLst/>
            <a:ahLst/>
            <a:cxnLst/>
            <a:rect l="l" t="t" r="r" b="b"/>
            <a:pathLst>
              <a:path w="897890" h="890904">
                <a:moveTo>
                  <a:pt x="448904" y="890300"/>
                </a:moveTo>
                <a:lnTo>
                  <a:pt x="399991" y="887689"/>
                </a:lnTo>
                <a:lnTo>
                  <a:pt x="352603" y="880033"/>
                </a:lnTo>
                <a:lnTo>
                  <a:pt x="307015" y="867606"/>
                </a:lnTo>
                <a:lnTo>
                  <a:pt x="263501" y="850680"/>
                </a:lnTo>
                <a:lnTo>
                  <a:pt x="222333" y="829524"/>
                </a:lnTo>
                <a:lnTo>
                  <a:pt x="183787" y="804412"/>
                </a:lnTo>
                <a:lnTo>
                  <a:pt x="148135" y="775615"/>
                </a:lnTo>
                <a:lnTo>
                  <a:pt x="115652" y="743403"/>
                </a:lnTo>
                <a:lnTo>
                  <a:pt x="86612" y="708050"/>
                </a:lnTo>
                <a:lnTo>
                  <a:pt x="61288" y="669826"/>
                </a:lnTo>
                <a:lnTo>
                  <a:pt x="39955" y="629003"/>
                </a:lnTo>
                <a:lnTo>
                  <a:pt x="22885" y="585852"/>
                </a:lnTo>
                <a:lnTo>
                  <a:pt x="10354" y="540645"/>
                </a:lnTo>
                <a:lnTo>
                  <a:pt x="2634" y="493654"/>
                </a:lnTo>
                <a:lnTo>
                  <a:pt x="0" y="445150"/>
                </a:lnTo>
                <a:lnTo>
                  <a:pt x="2634" y="396646"/>
                </a:lnTo>
                <a:lnTo>
                  <a:pt x="10354" y="349655"/>
                </a:lnTo>
                <a:lnTo>
                  <a:pt x="22885" y="304448"/>
                </a:lnTo>
                <a:lnTo>
                  <a:pt x="39955" y="261297"/>
                </a:lnTo>
                <a:lnTo>
                  <a:pt x="61288" y="220474"/>
                </a:lnTo>
                <a:lnTo>
                  <a:pt x="86612" y="182250"/>
                </a:lnTo>
                <a:lnTo>
                  <a:pt x="115652" y="146897"/>
                </a:lnTo>
                <a:lnTo>
                  <a:pt x="148135" y="114685"/>
                </a:lnTo>
                <a:lnTo>
                  <a:pt x="183787" y="85888"/>
                </a:lnTo>
                <a:lnTo>
                  <a:pt x="222333" y="60776"/>
                </a:lnTo>
                <a:lnTo>
                  <a:pt x="263501" y="39621"/>
                </a:lnTo>
                <a:lnTo>
                  <a:pt x="307015" y="22694"/>
                </a:lnTo>
                <a:lnTo>
                  <a:pt x="352603" y="10267"/>
                </a:lnTo>
                <a:lnTo>
                  <a:pt x="399991" y="2612"/>
                </a:lnTo>
                <a:lnTo>
                  <a:pt x="448904" y="0"/>
                </a:lnTo>
                <a:lnTo>
                  <a:pt x="497817" y="2612"/>
                </a:lnTo>
                <a:lnTo>
                  <a:pt x="545204" y="10267"/>
                </a:lnTo>
                <a:lnTo>
                  <a:pt x="590792" y="22694"/>
                </a:lnTo>
                <a:lnTo>
                  <a:pt x="634307" y="39621"/>
                </a:lnTo>
                <a:lnTo>
                  <a:pt x="675475" y="60776"/>
                </a:lnTo>
                <a:lnTo>
                  <a:pt x="714021" y="85888"/>
                </a:lnTo>
                <a:lnTo>
                  <a:pt x="749673" y="114685"/>
                </a:lnTo>
                <a:lnTo>
                  <a:pt x="782155" y="146897"/>
                </a:lnTo>
                <a:lnTo>
                  <a:pt x="811196" y="182250"/>
                </a:lnTo>
                <a:lnTo>
                  <a:pt x="836520" y="220474"/>
                </a:lnTo>
                <a:lnTo>
                  <a:pt x="857853" y="261297"/>
                </a:lnTo>
                <a:lnTo>
                  <a:pt x="874923" y="304448"/>
                </a:lnTo>
                <a:lnTo>
                  <a:pt x="887454" y="349655"/>
                </a:lnTo>
                <a:lnTo>
                  <a:pt x="895174" y="396646"/>
                </a:lnTo>
                <a:lnTo>
                  <a:pt x="897480" y="439110"/>
                </a:lnTo>
                <a:lnTo>
                  <a:pt x="897480" y="451189"/>
                </a:lnTo>
                <a:lnTo>
                  <a:pt x="895174" y="493654"/>
                </a:lnTo>
                <a:lnTo>
                  <a:pt x="887454" y="540645"/>
                </a:lnTo>
                <a:lnTo>
                  <a:pt x="874923" y="585852"/>
                </a:lnTo>
                <a:lnTo>
                  <a:pt x="857853" y="629003"/>
                </a:lnTo>
                <a:lnTo>
                  <a:pt x="836520" y="669826"/>
                </a:lnTo>
                <a:lnTo>
                  <a:pt x="811196" y="708050"/>
                </a:lnTo>
                <a:lnTo>
                  <a:pt x="782155" y="743403"/>
                </a:lnTo>
                <a:lnTo>
                  <a:pt x="749673" y="775615"/>
                </a:lnTo>
                <a:lnTo>
                  <a:pt x="714021" y="804412"/>
                </a:lnTo>
                <a:lnTo>
                  <a:pt x="675475" y="829524"/>
                </a:lnTo>
                <a:lnTo>
                  <a:pt x="634307" y="850680"/>
                </a:lnTo>
                <a:lnTo>
                  <a:pt x="590792" y="867606"/>
                </a:lnTo>
                <a:lnTo>
                  <a:pt x="545204" y="880033"/>
                </a:lnTo>
                <a:lnTo>
                  <a:pt x="497817" y="887689"/>
                </a:lnTo>
                <a:lnTo>
                  <a:pt x="448904" y="890300"/>
                </a:lnTo>
                <a:close/>
              </a:path>
            </a:pathLst>
          </a:custGeom>
          <a:solidFill>
            <a:srgbClr val="0023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11050434" y="8533466"/>
            <a:ext cx="311150" cy="5772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600" spc="220">
                <a:solidFill>
                  <a:srgbClr val="B4FF00"/>
                </a:solidFill>
                <a:latin typeface="Tahoma"/>
                <a:cs typeface="Tahoma"/>
              </a:rPr>
              <a:t>4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2164762" y="8046913"/>
            <a:ext cx="525907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800" spc="-185">
                <a:solidFill>
                  <a:srgbClr val="002340"/>
                </a:solidFill>
                <a:latin typeface="Arial Black"/>
                <a:cs typeface="Arial Black"/>
              </a:rPr>
              <a:t>The</a:t>
            </a:r>
            <a:r>
              <a:rPr dirty="0" sz="1800" spc="-105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75">
                <a:solidFill>
                  <a:srgbClr val="002340"/>
                </a:solidFill>
                <a:latin typeface="Arial Black"/>
                <a:cs typeface="Arial Black"/>
              </a:rPr>
              <a:t>Segment</a:t>
            </a:r>
            <a:r>
              <a:rPr dirty="0" sz="1800" spc="-100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50">
                <a:solidFill>
                  <a:srgbClr val="002340"/>
                </a:solidFill>
                <a:latin typeface="Arial Black"/>
                <a:cs typeface="Arial Black"/>
              </a:rPr>
              <a:t>feature</a:t>
            </a:r>
            <a:r>
              <a:rPr dirty="0" sz="1800" spc="-100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40">
                <a:solidFill>
                  <a:srgbClr val="002340"/>
                </a:solidFill>
                <a:latin typeface="Arial Black"/>
                <a:cs typeface="Arial Black"/>
              </a:rPr>
              <a:t>proved</a:t>
            </a:r>
            <a:r>
              <a:rPr dirty="0" sz="1800" spc="-105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25">
                <a:solidFill>
                  <a:srgbClr val="002340"/>
                </a:solidFill>
                <a:latin typeface="Arial Black"/>
                <a:cs typeface="Arial Black"/>
              </a:rPr>
              <a:t>highly</a:t>
            </a:r>
            <a:r>
              <a:rPr dirty="0" sz="1800" spc="-100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50">
                <a:solidFill>
                  <a:srgbClr val="002340"/>
                </a:solidFill>
                <a:latin typeface="Arial Black"/>
                <a:cs typeface="Arial Black"/>
              </a:rPr>
              <a:t>significant </a:t>
            </a:r>
            <a:r>
              <a:rPr dirty="0" sz="1800" spc="-110">
                <a:solidFill>
                  <a:srgbClr val="002340"/>
                </a:solidFill>
                <a:latin typeface="Arial Black"/>
                <a:cs typeface="Arial Black"/>
              </a:rPr>
              <a:t>for</a:t>
            </a:r>
            <a:r>
              <a:rPr dirty="0" sz="1800" spc="-65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40">
                <a:solidFill>
                  <a:srgbClr val="002340"/>
                </a:solidFill>
                <a:latin typeface="Arial Black"/>
                <a:cs typeface="Arial Black"/>
              </a:rPr>
              <a:t>modeling,</a:t>
            </a:r>
            <a:r>
              <a:rPr dirty="0" sz="1800" spc="-65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65">
                <a:solidFill>
                  <a:srgbClr val="002340"/>
                </a:solidFill>
                <a:latin typeface="Arial Black"/>
                <a:cs typeface="Arial Black"/>
              </a:rPr>
              <a:t>effectively</a:t>
            </a:r>
            <a:r>
              <a:rPr dirty="0" sz="1800" spc="-65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35">
                <a:solidFill>
                  <a:srgbClr val="002340"/>
                </a:solidFill>
                <a:latin typeface="Arial Black"/>
                <a:cs typeface="Arial Black"/>
              </a:rPr>
              <a:t>differentiating</a:t>
            </a:r>
            <a:r>
              <a:rPr dirty="0" sz="1800" spc="-65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0">
                <a:solidFill>
                  <a:srgbClr val="002340"/>
                </a:solidFill>
                <a:latin typeface="Arial Black"/>
                <a:cs typeface="Arial Black"/>
              </a:rPr>
              <a:t>clients </a:t>
            </a:r>
            <a:r>
              <a:rPr dirty="0" sz="1800" spc="-145">
                <a:solidFill>
                  <a:srgbClr val="002340"/>
                </a:solidFill>
                <a:latin typeface="Arial Black"/>
                <a:cs typeface="Arial Black"/>
              </a:rPr>
              <a:t>by</a:t>
            </a:r>
            <a:r>
              <a:rPr dirty="0" sz="1800" spc="-114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40">
                <a:solidFill>
                  <a:srgbClr val="002340"/>
                </a:solidFill>
                <a:latin typeface="Arial Black"/>
                <a:cs typeface="Arial Black"/>
              </a:rPr>
              <a:t>behavior</a:t>
            </a:r>
            <a:r>
              <a:rPr dirty="0" sz="1800" spc="-110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50">
                <a:solidFill>
                  <a:srgbClr val="002340"/>
                </a:solidFill>
                <a:latin typeface="Arial Black"/>
                <a:cs typeface="Arial Black"/>
              </a:rPr>
              <a:t>and</a:t>
            </a:r>
            <a:r>
              <a:rPr dirty="0" sz="1800" spc="-114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55">
                <a:solidFill>
                  <a:srgbClr val="002340"/>
                </a:solidFill>
                <a:latin typeface="Arial Black"/>
                <a:cs typeface="Arial Black"/>
              </a:rPr>
              <a:t>enhancing</a:t>
            </a:r>
            <a:r>
              <a:rPr dirty="0" sz="1800" spc="-110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35">
                <a:solidFill>
                  <a:srgbClr val="002340"/>
                </a:solidFill>
                <a:latin typeface="Arial Black"/>
                <a:cs typeface="Arial Black"/>
              </a:rPr>
              <a:t>both</a:t>
            </a:r>
            <a:r>
              <a:rPr dirty="0" sz="1800" spc="-114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60">
                <a:solidFill>
                  <a:srgbClr val="002340"/>
                </a:solidFill>
                <a:latin typeface="Arial Black"/>
                <a:cs typeface="Arial Black"/>
              </a:rPr>
              <a:t>model</a:t>
            </a:r>
            <a:r>
              <a:rPr dirty="0" sz="1800" spc="-110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165">
                <a:solidFill>
                  <a:srgbClr val="002340"/>
                </a:solidFill>
                <a:latin typeface="Arial Black"/>
                <a:cs typeface="Arial Black"/>
              </a:rPr>
              <a:t>accuracy </a:t>
            </a:r>
            <a:r>
              <a:rPr dirty="0" sz="1800" spc="-150">
                <a:solidFill>
                  <a:srgbClr val="002340"/>
                </a:solidFill>
                <a:latin typeface="Arial Black"/>
                <a:cs typeface="Arial Black"/>
              </a:rPr>
              <a:t>and</a:t>
            </a:r>
            <a:r>
              <a:rPr dirty="0" sz="1800" spc="-125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1800" spc="-70">
                <a:solidFill>
                  <a:srgbClr val="002340"/>
                </a:solidFill>
                <a:latin typeface="Arial Black"/>
                <a:cs typeface="Arial Black"/>
              </a:rPr>
              <a:t>interpretability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28699" y="6116999"/>
            <a:ext cx="9014460" cy="3771265"/>
          </a:xfrm>
          <a:custGeom>
            <a:avLst/>
            <a:gdLst/>
            <a:ahLst/>
            <a:cxnLst/>
            <a:rect l="l" t="t" r="r" b="b"/>
            <a:pathLst>
              <a:path w="9014460" h="3771265">
                <a:moveTo>
                  <a:pt x="8851809" y="3771114"/>
                </a:moveTo>
                <a:lnTo>
                  <a:pt x="162173" y="3771114"/>
                </a:lnTo>
                <a:lnTo>
                  <a:pt x="119132" y="3765307"/>
                </a:lnTo>
                <a:lnTo>
                  <a:pt x="80412" y="3748927"/>
                </a:lnTo>
                <a:lnTo>
                  <a:pt x="47576" y="3723538"/>
                </a:lnTo>
                <a:lnTo>
                  <a:pt x="22186" y="3690701"/>
                </a:lnTo>
                <a:lnTo>
                  <a:pt x="5807" y="3651982"/>
                </a:lnTo>
                <a:lnTo>
                  <a:pt x="0" y="3608941"/>
                </a:lnTo>
                <a:lnTo>
                  <a:pt x="0" y="162173"/>
                </a:lnTo>
                <a:lnTo>
                  <a:pt x="5807" y="119132"/>
                </a:lnTo>
                <a:lnTo>
                  <a:pt x="22186" y="80412"/>
                </a:lnTo>
                <a:lnTo>
                  <a:pt x="47576" y="47576"/>
                </a:lnTo>
                <a:lnTo>
                  <a:pt x="80412" y="22186"/>
                </a:lnTo>
                <a:lnTo>
                  <a:pt x="119132" y="5807"/>
                </a:lnTo>
                <a:lnTo>
                  <a:pt x="162173" y="0"/>
                </a:lnTo>
                <a:lnTo>
                  <a:pt x="8851809" y="0"/>
                </a:lnTo>
                <a:lnTo>
                  <a:pt x="8894850" y="5807"/>
                </a:lnTo>
                <a:lnTo>
                  <a:pt x="8933570" y="22186"/>
                </a:lnTo>
                <a:lnTo>
                  <a:pt x="8966406" y="47576"/>
                </a:lnTo>
                <a:lnTo>
                  <a:pt x="8991795" y="80412"/>
                </a:lnTo>
                <a:lnTo>
                  <a:pt x="9008175" y="119132"/>
                </a:lnTo>
                <a:lnTo>
                  <a:pt x="9013982" y="162173"/>
                </a:lnTo>
                <a:lnTo>
                  <a:pt x="9013982" y="3608941"/>
                </a:lnTo>
                <a:lnTo>
                  <a:pt x="9008175" y="3651982"/>
                </a:lnTo>
                <a:lnTo>
                  <a:pt x="8991795" y="3690701"/>
                </a:lnTo>
                <a:lnTo>
                  <a:pt x="8966406" y="3723538"/>
                </a:lnTo>
                <a:lnTo>
                  <a:pt x="8933570" y="3748927"/>
                </a:lnTo>
                <a:lnTo>
                  <a:pt x="8894850" y="3765307"/>
                </a:lnTo>
                <a:lnTo>
                  <a:pt x="8851809" y="3771114"/>
                </a:lnTo>
                <a:close/>
              </a:path>
            </a:pathLst>
          </a:custGeom>
          <a:solidFill>
            <a:srgbClr val="D5FE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28699" y="3626858"/>
            <a:ext cx="9011285" cy="2169160"/>
          </a:xfrm>
          <a:custGeom>
            <a:avLst/>
            <a:gdLst/>
            <a:ahLst/>
            <a:cxnLst/>
            <a:rect l="l" t="t" r="r" b="b"/>
            <a:pathLst>
              <a:path w="9011285" h="2169160">
                <a:moveTo>
                  <a:pt x="8848603" y="2168624"/>
                </a:moveTo>
                <a:lnTo>
                  <a:pt x="162114" y="2168624"/>
                </a:lnTo>
                <a:lnTo>
                  <a:pt x="119089" y="2162819"/>
                </a:lnTo>
                <a:lnTo>
                  <a:pt x="80383" y="2146445"/>
                </a:lnTo>
                <a:lnTo>
                  <a:pt x="47559" y="2121065"/>
                </a:lnTo>
                <a:lnTo>
                  <a:pt x="22178" y="2088241"/>
                </a:lnTo>
                <a:lnTo>
                  <a:pt x="5805" y="2049535"/>
                </a:lnTo>
                <a:lnTo>
                  <a:pt x="0" y="2006509"/>
                </a:lnTo>
                <a:lnTo>
                  <a:pt x="0" y="162114"/>
                </a:lnTo>
                <a:lnTo>
                  <a:pt x="5805" y="119089"/>
                </a:lnTo>
                <a:lnTo>
                  <a:pt x="22178" y="80383"/>
                </a:lnTo>
                <a:lnTo>
                  <a:pt x="47559" y="47559"/>
                </a:lnTo>
                <a:lnTo>
                  <a:pt x="80383" y="22178"/>
                </a:lnTo>
                <a:lnTo>
                  <a:pt x="119089" y="5805"/>
                </a:lnTo>
                <a:lnTo>
                  <a:pt x="162114" y="0"/>
                </a:lnTo>
                <a:lnTo>
                  <a:pt x="8848603" y="0"/>
                </a:lnTo>
                <a:lnTo>
                  <a:pt x="8891628" y="5805"/>
                </a:lnTo>
                <a:lnTo>
                  <a:pt x="8930334" y="22178"/>
                </a:lnTo>
                <a:lnTo>
                  <a:pt x="8963159" y="47559"/>
                </a:lnTo>
                <a:lnTo>
                  <a:pt x="8988539" y="80383"/>
                </a:lnTo>
                <a:lnTo>
                  <a:pt x="9004913" y="119089"/>
                </a:lnTo>
                <a:lnTo>
                  <a:pt x="9010718" y="162114"/>
                </a:lnTo>
                <a:lnTo>
                  <a:pt x="9010718" y="2006509"/>
                </a:lnTo>
                <a:lnTo>
                  <a:pt x="9004913" y="2049535"/>
                </a:lnTo>
                <a:lnTo>
                  <a:pt x="8988539" y="2088241"/>
                </a:lnTo>
                <a:lnTo>
                  <a:pt x="8963159" y="2121065"/>
                </a:lnTo>
                <a:lnTo>
                  <a:pt x="8930334" y="2146445"/>
                </a:lnTo>
                <a:lnTo>
                  <a:pt x="8891628" y="2162819"/>
                </a:lnTo>
                <a:lnTo>
                  <a:pt x="8848603" y="2168624"/>
                </a:lnTo>
                <a:close/>
              </a:path>
            </a:pathLst>
          </a:custGeom>
          <a:solidFill>
            <a:srgbClr val="0023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9779115" y="203632"/>
            <a:ext cx="8134350" cy="9877425"/>
            <a:chOff x="9779115" y="203632"/>
            <a:chExt cx="8134350" cy="987742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45995" y="203632"/>
              <a:ext cx="7467033" cy="9876814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9782270" y="478093"/>
              <a:ext cx="1560195" cy="1437005"/>
            </a:xfrm>
            <a:custGeom>
              <a:avLst/>
              <a:gdLst/>
              <a:ahLst/>
              <a:cxnLst/>
              <a:rect l="l" t="t" r="r" b="b"/>
              <a:pathLst>
                <a:path w="1560195" h="1437005">
                  <a:moveTo>
                    <a:pt x="1559625" y="1215780"/>
                  </a:moveTo>
                  <a:lnTo>
                    <a:pt x="501699" y="1405019"/>
                  </a:lnTo>
                  <a:lnTo>
                    <a:pt x="448836" y="1413266"/>
                  </a:lnTo>
                  <a:lnTo>
                    <a:pt x="397934" y="1420640"/>
                  </a:lnTo>
                  <a:lnTo>
                    <a:pt x="273911" y="1436943"/>
                  </a:lnTo>
                  <a:lnTo>
                    <a:pt x="219263" y="1397041"/>
                  </a:lnTo>
                  <a:lnTo>
                    <a:pt x="201638" y="1310855"/>
                  </a:lnTo>
                  <a:lnTo>
                    <a:pt x="191252" y="1259335"/>
                  </a:lnTo>
                  <a:lnTo>
                    <a:pt x="180666" y="1206219"/>
                  </a:lnTo>
                  <a:lnTo>
                    <a:pt x="170519" y="1154521"/>
                  </a:lnTo>
                  <a:lnTo>
                    <a:pt x="161446" y="1107258"/>
                  </a:lnTo>
                  <a:lnTo>
                    <a:pt x="154087" y="1067445"/>
                  </a:lnTo>
                  <a:lnTo>
                    <a:pt x="140933" y="995164"/>
                  </a:lnTo>
                  <a:lnTo>
                    <a:pt x="84742" y="690801"/>
                  </a:lnTo>
                  <a:lnTo>
                    <a:pt x="65594" y="585979"/>
                  </a:lnTo>
                  <a:lnTo>
                    <a:pt x="34901" y="416069"/>
                  </a:lnTo>
                  <a:lnTo>
                    <a:pt x="16820" y="317354"/>
                  </a:lnTo>
                  <a:lnTo>
                    <a:pt x="0" y="226628"/>
                  </a:lnTo>
                  <a:lnTo>
                    <a:pt x="142542" y="199273"/>
                  </a:lnTo>
                  <a:lnTo>
                    <a:pt x="270537" y="176252"/>
                  </a:lnTo>
                  <a:lnTo>
                    <a:pt x="454561" y="146831"/>
                  </a:lnTo>
                  <a:lnTo>
                    <a:pt x="1138113" y="23096"/>
                  </a:lnTo>
                  <a:lnTo>
                    <a:pt x="1187859" y="14685"/>
                  </a:lnTo>
                  <a:lnTo>
                    <a:pt x="1237720" y="8065"/>
                  </a:lnTo>
                  <a:lnTo>
                    <a:pt x="1287685" y="3187"/>
                  </a:lnTo>
                  <a:lnTo>
                    <a:pt x="1337747" y="0"/>
                  </a:lnTo>
                  <a:lnTo>
                    <a:pt x="1342042" y="20585"/>
                  </a:lnTo>
                  <a:lnTo>
                    <a:pt x="1353615" y="77712"/>
                  </a:lnTo>
                  <a:lnTo>
                    <a:pt x="1370495" y="164432"/>
                  </a:lnTo>
                  <a:lnTo>
                    <a:pt x="1390710" y="273801"/>
                  </a:lnTo>
                  <a:lnTo>
                    <a:pt x="1559625" y="1215780"/>
                  </a:lnTo>
                  <a:close/>
                </a:path>
              </a:pathLst>
            </a:custGeom>
            <a:solidFill>
              <a:srgbClr val="D5FE9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779114" y="475322"/>
              <a:ext cx="1566545" cy="1442720"/>
            </a:xfrm>
            <a:custGeom>
              <a:avLst/>
              <a:gdLst/>
              <a:ahLst/>
              <a:cxnLst/>
              <a:rect l="l" t="t" r="r" b="b"/>
              <a:pathLst>
                <a:path w="1566545" h="1442720">
                  <a:moveTo>
                    <a:pt x="277647" y="1436852"/>
                  </a:moveTo>
                  <a:lnTo>
                    <a:pt x="265480" y="1384363"/>
                  </a:lnTo>
                  <a:lnTo>
                    <a:pt x="224802" y="1397736"/>
                  </a:lnTo>
                  <a:lnTo>
                    <a:pt x="277647" y="1436852"/>
                  </a:lnTo>
                  <a:close/>
                </a:path>
                <a:path w="1566545" h="1442720">
                  <a:moveTo>
                    <a:pt x="1565935" y="1220749"/>
                  </a:moveTo>
                  <a:lnTo>
                    <a:pt x="1564970" y="1215402"/>
                  </a:lnTo>
                  <a:lnTo>
                    <a:pt x="503923" y="1405204"/>
                  </a:lnTo>
                  <a:lnTo>
                    <a:pt x="450481" y="1413548"/>
                  </a:lnTo>
                  <a:lnTo>
                    <a:pt x="399135" y="1421003"/>
                  </a:lnTo>
                  <a:lnTo>
                    <a:pt x="277647" y="1436852"/>
                  </a:lnTo>
                  <a:lnTo>
                    <a:pt x="224891" y="1398270"/>
                  </a:lnTo>
                  <a:lnTo>
                    <a:pt x="224790" y="1397736"/>
                  </a:lnTo>
                  <a:lnTo>
                    <a:pt x="216496" y="1357198"/>
                  </a:lnTo>
                  <a:lnTo>
                    <a:pt x="206794" y="1309395"/>
                  </a:lnTo>
                  <a:lnTo>
                    <a:pt x="196380" y="1257731"/>
                  </a:lnTo>
                  <a:lnTo>
                    <a:pt x="185877" y="1205064"/>
                  </a:lnTo>
                  <a:lnTo>
                    <a:pt x="175882" y="1154264"/>
                  </a:lnTo>
                  <a:lnTo>
                    <a:pt x="167030" y="1108202"/>
                  </a:lnTo>
                  <a:lnTo>
                    <a:pt x="159918" y="1069746"/>
                  </a:lnTo>
                  <a:lnTo>
                    <a:pt x="152450" y="1028649"/>
                  </a:lnTo>
                  <a:lnTo>
                    <a:pt x="143344" y="979246"/>
                  </a:lnTo>
                  <a:lnTo>
                    <a:pt x="121335" y="860767"/>
                  </a:lnTo>
                  <a:lnTo>
                    <a:pt x="101257" y="751763"/>
                  </a:lnTo>
                  <a:lnTo>
                    <a:pt x="91109" y="696417"/>
                  </a:lnTo>
                  <a:lnTo>
                    <a:pt x="81153" y="641908"/>
                  </a:lnTo>
                  <a:lnTo>
                    <a:pt x="71589" y="589280"/>
                  </a:lnTo>
                  <a:lnTo>
                    <a:pt x="48920" y="463537"/>
                  </a:lnTo>
                  <a:lnTo>
                    <a:pt x="43561" y="434136"/>
                  </a:lnTo>
                  <a:lnTo>
                    <a:pt x="36283" y="394233"/>
                  </a:lnTo>
                  <a:lnTo>
                    <a:pt x="34366" y="383794"/>
                  </a:lnTo>
                  <a:lnTo>
                    <a:pt x="30556" y="363016"/>
                  </a:lnTo>
                  <a:lnTo>
                    <a:pt x="25222" y="334035"/>
                  </a:lnTo>
                  <a:lnTo>
                    <a:pt x="22821" y="321068"/>
                  </a:lnTo>
                  <a:lnTo>
                    <a:pt x="19977" y="305650"/>
                  </a:lnTo>
                  <a:lnTo>
                    <a:pt x="17780" y="293789"/>
                  </a:lnTo>
                  <a:lnTo>
                    <a:pt x="13817" y="272389"/>
                  </a:lnTo>
                  <a:lnTo>
                    <a:pt x="10744" y="255701"/>
                  </a:lnTo>
                  <a:lnTo>
                    <a:pt x="6299" y="231597"/>
                  </a:lnTo>
                  <a:lnTo>
                    <a:pt x="125501" y="210324"/>
                  </a:lnTo>
                  <a:lnTo>
                    <a:pt x="126504" y="224409"/>
                  </a:lnTo>
                  <a:lnTo>
                    <a:pt x="130251" y="245275"/>
                  </a:lnTo>
                  <a:lnTo>
                    <a:pt x="375793" y="197929"/>
                  </a:lnTo>
                  <a:lnTo>
                    <a:pt x="373519" y="166052"/>
                  </a:lnTo>
                  <a:lnTo>
                    <a:pt x="1189926" y="20332"/>
                  </a:lnTo>
                  <a:lnTo>
                    <a:pt x="1238961" y="13665"/>
                  </a:lnTo>
                  <a:lnTo>
                    <a:pt x="1288605" y="8661"/>
                  </a:lnTo>
                  <a:lnTo>
                    <a:pt x="1338605" y="5397"/>
                  </a:lnTo>
                  <a:lnTo>
                    <a:pt x="1338808" y="6362"/>
                  </a:lnTo>
                  <a:lnTo>
                    <a:pt x="1351241" y="66929"/>
                  </a:lnTo>
                  <a:lnTo>
                    <a:pt x="1362570" y="124155"/>
                  </a:lnTo>
                  <a:lnTo>
                    <a:pt x="1376159" y="195173"/>
                  </a:lnTo>
                  <a:lnTo>
                    <a:pt x="1381544" y="224561"/>
                  </a:lnTo>
                  <a:lnTo>
                    <a:pt x="1391183" y="277063"/>
                  </a:lnTo>
                  <a:lnTo>
                    <a:pt x="1559623" y="1216355"/>
                  </a:lnTo>
                  <a:lnTo>
                    <a:pt x="1564970" y="1215402"/>
                  </a:lnTo>
                  <a:lnTo>
                    <a:pt x="1396530" y="276098"/>
                  </a:lnTo>
                  <a:lnTo>
                    <a:pt x="1380286" y="187731"/>
                  </a:lnTo>
                  <a:lnTo>
                    <a:pt x="1365872" y="112687"/>
                  </a:lnTo>
                  <a:lnTo>
                    <a:pt x="1354226" y="54140"/>
                  </a:lnTo>
                  <a:lnTo>
                    <a:pt x="1346466" y="16179"/>
                  </a:lnTo>
                  <a:lnTo>
                    <a:pt x="1344218" y="5397"/>
                  </a:lnTo>
                  <a:lnTo>
                    <a:pt x="1343190" y="152"/>
                  </a:lnTo>
                  <a:lnTo>
                    <a:pt x="1290129" y="3327"/>
                  </a:lnTo>
                  <a:lnTo>
                    <a:pt x="1239659" y="8293"/>
                  </a:lnTo>
                  <a:lnTo>
                    <a:pt x="1189786" y="14922"/>
                  </a:lnTo>
                  <a:lnTo>
                    <a:pt x="1140790" y="23202"/>
                  </a:lnTo>
                  <a:lnTo>
                    <a:pt x="547433" y="130111"/>
                  </a:lnTo>
                  <a:lnTo>
                    <a:pt x="540067" y="131432"/>
                  </a:lnTo>
                  <a:lnTo>
                    <a:pt x="414883" y="153873"/>
                  </a:lnTo>
                  <a:lnTo>
                    <a:pt x="373113" y="160223"/>
                  </a:lnTo>
                  <a:lnTo>
                    <a:pt x="372541" y="152120"/>
                  </a:lnTo>
                  <a:lnTo>
                    <a:pt x="370967" y="103251"/>
                  </a:lnTo>
                  <a:lnTo>
                    <a:pt x="358152" y="71869"/>
                  </a:lnTo>
                  <a:lnTo>
                    <a:pt x="106718" y="126339"/>
                  </a:lnTo>
                  <a:lnTo>
                    <a:pt x="123266" y="178600"/>
                  </a:lnTo>
                  <a:lnTo>
                    <a:pt x="125018" y="203568"/>
                  </a:lnTo>
                  <a:lnTo>
                    <a:pt x="0" y="227215"/>
                  </a:lnTo>
                  <a:lnTo>
                    <a:pt x="3441" y="245821"/>
                  </a:lnTo>
                  <a:lnTo>
                    <a:pt x="5448" y="256654"/>
                  </a:lnTo>
                  <a:lnTo>
                    <a:pt x="8547" y="273329"/>
                  </a:lnTo>
                  <a:lnTo>
                    <a:pt x="12509" y="294741"/>
                  </a:lnTo>
                  <a:lnTo>
                    <a:pt x="14693" y="306590"/>
                  </a:lnTo>
                  <a:lnTo>
                    <a:pt x="17551" y="322021"/>
                  </a:lnTo>
                  <a:lnTo>
                    <a:pt x="19926" y="334975"/>
                  </a:lnTo>
                  <a:lnTo>
                    <a:pt x="30962" y="395185"/>
                  </a:lnTo>
                  <a:lnTo>
                    <a:pt x="38227" y="435089"/>
                  </a:lnTo>
                  <a:lnTo>
                    <a:pt x="53035" y="517017"/>
                  </a:lnTo>
                  <a:lnTo>
                    <a:pt x="66243" y="590232"/>
                  </a:lnTo>
                  <a:lnTo>
                    <a:pt x="75793" y="642861"/>
                  </a:lnTo>
                  <a:lnTo>
                    <a:pt x="85750" y="697369"/>
                  </a:lnTo>
                  <a:lnTo>
                    <a:pt x="95910" y="752729"/>
                  </a:lnTo>
                  <a:lnTo>
                    <a:pt x="115989" y="861720"/>
                  </a:lnTo>
                  <a:lnTo>
                    <a:pt x="137985" y="980211"/>
                  </a:lnTo>
                  <a:lnTo>
                    <a:pt x="147091" y="1029601"/>
                  </a:lnTo>
                  <a:lnTo>
                    <a:pt x="154559" y="1070698"/>
                  </a:lnTo>
                  <a:lnTo>
                    <a:pt x="161721" y="1109421"/>
                  </a:lnTo>
                  <a:lnTo>
                    <a:pt x="170637" y="1155763"/>
                  </a:lnTo>
                  <a:lnTo>
                    <a:pt x="180670" y="1206842"/>
                  </a:lnTo>
                  <a:lnTo>
                    <a:pt x="191211" y="1259725"/>
                  </a:lnTo>
                  <a:lnTo>
                    <a:pt x="201650" y="1311541"/>
                  </a:lnTo>
                  <a:lnTo>
                    <a:pt x="211366" y="1359357"/>
                  </a:lnTo>
                  <a:lnTo>
                    <a:pt x="219417" y="1398701"/>
                  </a:lnTo>
                  <a:lnTo>
                    <a:pt x="276466" y="1442593"/>
                  </a:lnTo>
                  <a:lnTo>
                    <a:pt x="277545" y="1442389"/>
                  </a:lnTo>
                  <a:lnTo>
                    <a:pt x="321856" y="1436852"/>
                  </a:lnTo>
                  <a:lnTo>
                    <a:pt x="399351" y="1426489"/>
                  </a:lnTo>
                  <a:lnTo>
                    <a:pt x="450926" y="1418996"/>
                  </a:lnTo>
                  <a:lnTo>
                    <a:pt x="504621" y="1410601"/>
                  </a:lnTo>
                  <a:lnTo>
                    <a:pt x="1565935" y="1220749"/>
                  </a:lnTo>
                  <a:close/>
                </a:path>
              </a:pathLst>
            </a:custGeom>
            <a:solidFill>
              <a:srgbClr val="0023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pc="45"/>
              <a:t>According</a:t>
            </a:r>
            <a:r>
              <a:rPr dirty="0" spc="50"/>
              <a:t> </a:t>
            </a:r>
            <a:r>
              <a:rPr dirty="0" spc="110"/>
              <a:t>to</a:t>
            </a:r>
            <a:r>
              <a:rPr dirty="0" spc="55"/>
              <a:t> </a:t>
            </a:r>
            <a:r>
              <a:rPr dirty="0" spc="60"/>
              <a:t>the</a:t>
            </a:r>
            <a:r>
              <a:rPr dirty="0" spc="50"/>
              <a:t> </a:t>
            </a:r>
            <a:r>
              <a:rPr dirty="0"/>
              <a:t>task</a:t>
            </a:r>
            <a:r>
              <a:rPr dirty="0" spc="55"/>
              <a:t> </a:t>
            </a:r>
            <a:r>
              <a:rPr dirty="0" spc="45"/>
              <a:t>requirements,</a:t>
            </a:r>
            <a:r>
              <a:rPr dirty="0" spc="50"/>
              <a:t> </a:t>
            </a:r>
            <a:r>
              <a:rPr dirty="0"/>
              <a:t>we</a:t>
            </a:r>
            <a:r>
              <a:rPr dirty="0" spc="55"/>
              <a:t> </a:t>
            </a:r>
            <a:r>
              <a:rPr dirty="0"/>
              <a:t>need</a:t>
            </a:r>
            <a:r>
              <a:rPr dirty="0" spc="50"/>
              <a:t> </a:t>
            </a:r>
            <a:r>
              <a:rPr dirty="0" spc="110"/>
              <a:t>to</a:t>
            </a:r>
            <a:r>
              <a:rPr dirty="0" spc="55"/>
              <a:t> </a:t>
            </a:r>
            <a:r>
              <a:rPr dirty="0" spc="70"/>
              <a:t>build</a:t>
            </a:r>
            <a:r>
              <a:rPr dirty="0" spc="50"/>
              <a:t> </a:t>
            </a:r>
            <a:r>
              <a:rPr dirty="0" spc="-50"/>
              <a:t>a</a:t>
            </a: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dirty="0" spc="-204">
                <a:latin typeface="Arial Black"/>
                <a:cs typeface="Arial Black"/>
              </a:rPr>
              <a:t>Binary</a:t>
            </a:r>
            <a:r>
              <a:rPr dirty="0" spc="-140">
                <a:latin typeface="Arial Black"/>
                <a:cs typeface="Arial Black"/>
              </a:rPr>
              <a:t> </a:t>
            </a:r>
            <a:r>
              <a:rPr dirty="0" spc="-220">
                <a:latin typeface="Arial Black"/>
                <a:cs typeface="Arial Black"/>
              </a:rPr>
              <a:t>Classification</a:t>
            </a:r>
            <a:r>
              <a:rPr dirty="0" spc="-125">
                <a:latin typeface="Arial Black"/>
                <a:cs typeface="Arial Black"/>
              </a:rPr>
              <a:t> </a:t>
            </a:r>
            <a:r>
              <a:rPr dirty="0" spc="-10">
                <a:latin typeface="Arial Black"/>
                <a:cs typeface="Arial Black"/>
              </a:rPr>
              <a:t>model</a:t>
            </a:r>
          </a:p>
          <a:p>
            <a:pPr>
              <a:lnSpc>
                <a:spcPct val="100000"/>
              </a:lnSpc>
              <a:spcBef>
                <a:spcPts val="2995"/>
              </a:spcBef>
            </a:pPr>
          </a:p>
          <a:p>
            <a:pPr marL="286385" marR="3856990">
              <a:lnSpc>
                <a:spcPct val="114999"/>
              </a:lnSpc>
            </a:pPr>
            <a:r>
              <a:rPr dirty="0" spc="235">
                <a:solidFill>
                  <a:srgbClr val="B4FF00"/>
                </a:solidFill>
              </a:rPr>
              <a:t>I</a:t>
            </a:r>
            <a:r>
              <a:rPr dirty="0" spc="45">
                <a:solidFill>
                  <a:srgbClr val="B4FF00"/>
                </a:solidFill>
              </a:rPr>
              <a:t> </a:t>
            </a:r>
            <a:r>
              <a:rPr dirty="0">
                <a:solidFill>
                  <a:srgbClr val="B4FF00"/>
                </a:solidFill>
              </a:rPr>
              <a:t>chose</a:t>
            </a:r>
            <a:r>
              <a:rPr dirty="0" spc="50">
                <a:solidFill>
                  <a:srgbClr val="B4FF00"/>
                </a:solidFill>
              </a:rPr>
              <a:t> </a:t>
            </a:r>
            <a:r>
              <a:rPr dirty="0" spc="-210">
                <a:solidFill>
                  <a:srgbClr val="B4FF00"/>
                </a:solidFill>
                <a:latin typeface="Arial Black"/>
                <a:cs typeface="Arial Black"/>
              </a:rPr>
              <a:t>Gradient</a:t>
            </a:r>
            <a:r>
              <a:rPr dirty="0" spc="-165">
                <a:solidFill>
                  <a:srgbClr val="B4FF00"/>
                </a:solidFill>
                <a:latin typeface="Arial Black"/>
                <a:cs typeface="Arial Black"/>
              </a:rPr>
              <a:t> </a:t>
            </a:r>
            <a:r>
              <a:rPr dirty="0" spc="-200">
                <a:solidFill>
                  <a:srgbClr val="B4FF00"/>
                </a:solidFill>
                <a:latin typeface="Arial Black"/>
                <a:cs typeface="Arial Black"/>
              </a:rPr>
              <a:t>Boosting </a:t>
            </a:r>
            <a:r>
              <a:rPr dirty="0">
                <a:solidFill>
                  <a:srgbClr val="B4FF00"/>
                </a:solidFill>
              </a:rPr>
              <a:t>because</a:t>
            </a:r>
            <a:r>
              <a:rPr dirty="0" spc="15">
                <a:solidFill>
                  <a:srgbClr val="B4FF00"/>
                </a:solidFill>
              </a:rPr>
              <a:t> </a:t>
            </a:r>
            <a:r>
              <a:rPr dirty="0" spc="75">
                <a:solidFill>
                  <a:srgbClr val="B4FF00"/>
                </a:solidFill>
              </a:rPr>
              <a:t>this</a:t>
            </a:r>
            <a:r>
              <a:rPr dirty="0" spc="15">
                <a:solidFill>
                  <a:srgbClr val="B4FF00"/>
                </a:solidFill>
              </a:rPr>
              <a:t> </a:t>
            </a:r>
            <a:r>
              <a:rPr dirty="0" spc="50">
                <a:solidFill>
                  <a:srgbClr val="B4FF00"/>
                </a:solidFill>
              </a:rPr>
              <a:t>method</a:t>
            </a:r>
            <a:r>
              <a:rPr dirty="0" spc="20">
                <a:solidFill>
                  <a:srgbClr val="B4FF00"/>
                </a:solidFill>
              </a:rPr>
              <a:t> </a:t>
            </a:r>
            <a:r>
              <a:rPr dirty="0" spc="-35">
                <a:solidFill>
                  <a:srgbClr val="B4FF00"/>
                </a:solidFill>
              </a:rPr>
              <a:t>is </a:t>
            </a:r>
            <a:r>
              <a:rPr dirty="0">
                <a:solidFill>
                  <a:srgbClr val="B4FF00"/>
                </a:solidFill>
              </a:rPr>
              <a:t>best</a:t>
            </a:r>
            <a:r>
              <a:rPr dirty="0" spc="95">
                <a:solidFill>
                  <a:srgbClr val="B4FF00"/>
                </a:solidFill>
              </a:rPr>
              <a:t> </a:t>
            </a:r>
            <a:r>
              <a:rPr dirty="0" spc="50">
                <a:solidFill>
                  <a:srgbClr val="B4FF00"/>
                </a:solidFill>
              </a:rPr>
              <a:t>suited</a:t>
            </a:r>
            <a:r>
              <a:rPr dirty="0" spc="95">
                <a:solidFill>
                  <a:srgbClr val="B4FF00"/>
                </a:solidFill>
              </a:rPr>
              <a:t> </a:t>
            </a:r>
            <a:r>
              <a:rPr dirty="0" spc="90">
                <a:solidFill>
                  <a:srgbClr val="B4FF00"/>
                </a:solidFill>
              </a:rPr>
              <a:t>for</a:t>
            </a:r>
            <a:r>
              <a:rPr dirty="0" spc="100">
                <a:solidFill>
                  <a:srgbClr val="B4FF00"/>
                </a:solidFill>
              </a:rPr>
              <a:t> </a:t>
            </a:r>
            <a:r>
              <a:rPr dirty="0" spc="55">
                <a:solidFill>
                  <a:srgbClr val="B4FF00"/>
                </a:solidFill>
              </a:rPr>
              <a:t>working </a:t>
            </a:r>
            <a:r>
              <a:rPr dirty="0" spc="85">
                <a:solidFill>
                  <a:srgbClr val="B4FF00"/>
                </a:solidFill>
              </a:rPr>
              <a:t>with</a:t>
            </a:r>
            <a:r>
              <a:rPr dirty="0" spc="130">
                <a:solidFill>
                  <a:srgbClr val="B4FF00"/>
                </a:solidFill>
              </a:rPr>
              <a:t> </a:t>
            </a:r>
            <a:r>
              <a:rPr dirty="0">
                <a:solidFill>
                  <a:srgbClr val="B4FF00"/>
                </a:solidFill>
              </a:rPr>
              <a:t>data</a:t>
            </a:r>
            <a:r>
              <a:rPr dirty="0" spc="130">
                <a:solidFill>
                  <a:srgbClr val="B4FF00"/>
                </a:solidFill>
              </a:rPr>
              <a:t> </a:t>
            </a:r>
            <a:r>
              <a:rPr dirty="0" spc="70">
                <a:solidFill>
                  <a:srgbClr val="B4FF00"/>
                </a:solidFill>
              </a:rPr>
              <a:t>that: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16000" y="1005871"/>
            <a:ext cx="7560309" cy="772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900" spc="140"/>
              <a:t>Prediction</a:t>
            </a:r>
            <a:r>
              <a:rPr dirty="0" sz="4900" spc="-265"/>
              <a:t> </a:t>
            </a:r>
            <a:r>
              <a:rPr dirty="0" sz="4900" spc="100"/>
              <a:t>model</a:t>
            </a:r>
            <a:r>
              <a:rPr dirty="0" sz="4900" spc="-265"/>
              <a:t> </a:t>
            </a:r>
            <a:r>
              <a:rPr dirty="0" sz="4900" spc="125"/>
              <a:t>selection</a:t>
            </a:r>
            <a:endParaRPr sz="4900"/>
          </a:p>
        </p:txBody>
      </p:sp>
      <p:sp>
        <p:nvSpPr>
          <p:cNvPr id="10" name="object 10" descr=""/>
          <p:cNvSpPr txBox="1"/>
          <p:nvPr/>
        </p:nvSpPr>
        <p:spPr>
          <a:xfrm>
            <a:off x="1453452" y="6432842"/>
            <a:ext cx="7959725" cy="30257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73990" indent="261620">
              <a:lnSpc>
                <a:spcPct val="125000"/>
              </a:lnSpc>
              <a:spcBef>
                <a:spcPts val="95"/>
              </a:spcBef>
              <a:buChar char="•"/>
              <a:tabLst>
                <a:tab pos="274320" algn="l"/>
              </a:tabLst>
            </a:pPr>
            <a:r>
              <a:rPr dirty="0" sz="2250">
                <a:solidFill>
                  <a:srgbClr val="002340"/>
                </a:solidFill>
                <a:latin typeface="Tahoma"/>
                <a:cs typeface="Tahoma"/>
              </a:rPr>
              <a:t>Do</a:t>
            </a:r>
            <a:r>
              <a:rPr dirty="0" sz="2250" spc="-75">
                <a:solidFill>
                  <a:srgbClr val="002340"/>
                </a:solidFill>
                <a:latin typeface="Tahoma"/>
                <a:cs typeface="Tahoma"/>
              </a:rPr>
              <a:t> </a:t>
            </a:r>
            <a:r>
              <a:rPr dirty="0" sz="2250" spc="70">
                <a:solidFill>
                  <a:srgbClr val="002340"/>
                </a:solidFill>
                <a:latin typeface="Tahoma"/>
                <a:cs typeface="Tahoma"/>
              </a:rPr>
              <a:t>not</a:t>
            </a:r>
            <a:r>
              <a:rPr dirty="0" sz="2250" spc="-75">
                <a:solidFill>
                  <a:srgbClr val="002340"/>
                </a:solidFill>
                <a:latin typeface="Tahoma"/>
                <a:cs typeface="Tahoma"/>
              </a:rPr>
              <a:t> </a:t>
            </a:r>
            <a:r>
              <a:rPr dirty="0" sz="2250" spc="50">
                <a:solidFill>
                  <a:srgbClr val="002340"/>
                </a:solidFill>
                <a:latin typeface="Tahoma"/>
                <a:cs typeface="Tahoma"/>
              </a:rPr>
              <a:t>have</a:t>
            </a:r>
            <a:r>
              <a:rPr dirty="0" sz="2250" spc="-70">
                <a:solidFill>
                  <a:srgbClr val="002340"/>
                </a:solidFill>
                <a:latin typeface="Tahoma"/>
                <a:cs typeface="Tahoma"/>
              </a:rPr>
              <a:t> </a:t>
            </a:r>
            <a:r>
              <a:rPr dirty="0" sz="2250" spc="55">
                <a:solidFill>
                  <a:srgbClr val="002340"/>
                </a:solidFill>
                <a:latin typeface="Tahoma"/>
                <a:cs typeface="Tahoma"/>
              </a:rPr>
              <a:t>a</a:t>
            </a:r>
            <a:r>
              <a:rPr dirty="0" sz="2250" spc="-75">
                <a:solidFill>
                  <a:srgbClr val="002340"/>
                </a:solidFill>
                <a:latin typeface="Tahoma"/>
                <a:cs typeface="Tahoma"/>
              </a:rPr>
              <a:t> </a:t>
            </a:r>
            <a:r>
              <a:rPr dirty="0" sz="2250" spc="80">
                <a:solidFill>
                  <a:srgbClr val="002340"/>
                </a:solidFill>
                <a:latin typeface="Tahoma"/>
                <a:cs typeface="Tahoma"/>
              </a:rPr>
              <a:t>normal</a:t>
            </a:r>
            <a:r>
              <a:rPr dirty="0" sz="2250" spc="-70">
                <a:solidFill>
                  <a:srgbClr val="002340"/>
                </a:solidFill>
                <a:latin typeface="Tahoma"/>
                <a:cs typeface="Tahoma"/>
              </a:rPr>
              <a:t> </a:t>
            </a:r>
            <a:r>
              <a:rPr dirty="0" sz="2250" spc="80">
                <a:solidFill>
                  <a:srgbClr val="002340"/>
                </a:solidFill>
                <a:latin typeface="Tahoma"/>
                <a:cs typeface="Tahoma"/>
              </a:rPr>
              <a:t>distribution,</a:t>
            </a:r>
            <a:r>
              <a:rPr dirty="0" sz="2250" spc="-75">
                <a:solidFill>
                  <a:srgbClr val="002340"/>
                </a:solidFill>
                <a:latin typeface="Tahoma"/>
                <a:cs typeface="Tahoma"/>
              </a:rPr>
              <a:t> </a:t>
            </a:r>
            <a:r>
              <a:rPr dirty="0" sz="2250" spc="90">
                <a:solidFill>
                  <a:srgbClr val="002340"/>
                </a:solidFill>
                <a:latin typeface="Tahoma"/>
                <a:cs typeface="Tahoma"/>
              </a:rPr>
              <a:t>as</a:t>
            </a:r>
            <a:r>
              <a:rPr dirty="0" sz="2250" spc="-70">
                <a:solidFill>
                  <a:srgbClr val="002340"/>
                </a:solidFill>
                <a:latin typeface="Tahoma"/>
                <a:cs typeface="Tahoma"/>
              </a:rPr>
              <a:t> </a:t>
            </a:r>
            <a:r>
              <a:rPr dirty="0" sz="2250" spc="60">
                <a:solidFill>
                  <a:srgbClr val="002340"/>
                </a:solidFill>
                <a:latin typeface="Tahoma"/>
                <a:cs typeface="Tahoma"/>
              </a:rPr>
              <a:t>the</a:t>
            </a:r>
            <a:r>
              <a:rPr dirty="0" sz="2250" spc="-75">
                <a:solidFill>
                  <a:srgbClr val="002340"/>
                </a:solidFill>
                <a:latin typeface="Tahoma"/>
                <a:cs typeface="Tahoma"/>
              </a:rPr>
              <a:t> </a:t>
            </a:r>
            <a:r>
              <a:rPr dirty="0" sz="2250" spc="80">
                <a:solidFill>
                  <a:srgbClr val="002340"/>
                </a:solidFill>
                <a:latin typeface="Tahoma"/>
                <a:cs typeface="Tahoma"/>
              </a:rPr>
              <a:t>algorithm</a:t>
            </a:r>
            <a:r>
              <a:rPr dirty="0" sz="2250" spc="-75">
                <a:solidFill>
                  <a:srgbClr val="002340"/>
                </a:solidFill>
                <a:latin typeface="Tahoma"/>
                <a:cs typeface="Tahoma"/>
              </a:rPr>
              <a:t> </a:t>
            </a:r>
            <a:r>
              <a:rPr dirty="0" sz="2250" spc="70">
                <a:solidFill>
                  <a:srgbClr val="002340"/>
                </a:solidFill>
                <a:latin typeface="Tahoma"/>
                <a:cs typeface="Tahoma"/>
              </a:rPr>
              <a:t>uses </a:t>
            </a:r>
            <a:r>
              <a:rPr dirty="0" sz="2250" spc="90">
                <a:solidFill>
                  <a:srgbClr val="002340"/>
                </a:solidFill>
                <a:latin typeface="Tahoma"/>
                <a:cs typeface="Tahoma"/>
              </a:rPr>
              <a:t>decision</a:t>
            </a:r>
            <a:r>
              <a:rPr dirty="0" sz="2250" spc="-80">
                <a:solidFill>
                  <a:srgbClr val="002340"/>
                </a:solidFill>
                <a:latin typeface="Tahoma"/>
                <a:cs typeface="Tahoma"/>
              </a:rPr>
              <a:t> </a:t>
            </a:r>
            <a:r>
              <a:rPr dirty="0" sz="2250" spc="80">
                <a:solidFill>
                  <a:srgbClr val="002340"/>
                </a:solidFill>
                <a:latin typeface="Tahoma"/>
                <a:cs typeface="Tahoma"/>
              </a:rPr>
              <a:t>trees</a:t>
            </a:r>
            <a:r>
              <a:rPr dirty="0" sz="2250" spc="-75">
                <a:solidFill>
                  <a:srgbClr val="002340"/>
                </a:solidFill>
                <a:latin typeface="Tahoma"/>
                <a:cs typeface="Tahoma"/>
              </a:rPr>
              <a:t> </a:t>
            </a:r>
            <a:r>
              <a:rPr dirty="0" sz="2250" spc="70">
                <a:solidFill>
                  <a:srgbClr val="002340"/>
                </a:solidFill>
                <a:latin typeface="Tahoma"/>
                <a:cs typeface="Tahoma"/>
              </a:rPr>
              <a:t>that</a:t>
            </a:r>
            <a:r>
              <a:rPr dirty="0" sz="2250" spc="-75">
                <a:solidFill>
                  <a:srgbClr val="002340"/>
                </a:solidFill>
                <a:latin typeface="Tahoma"/>
                <a:cs typeface="Tahoma"/>
              </a:rPr>
              <a:t> </a:t>
            </a:r>
            <a:r>
              <a:rPr dirty="0" sz="2250" spc="75">
                <a:solidFill>
                  <a:srgbClr val="002340"/>
                </a:solidFill>
                <a:latin typeface="Tahoma"/>
                <a:cs typeface="Tahoma"/>
              </a:rPr>
              <a:t>are</a:t>
            </a:r>
            <a:r>
              <a:rPr dirty="0" sz="2250" spc="-80">
                <a:solidFill>
                  <a:srgbClr val="002340"/>
                </a:solidFill>
                <a:latin typeface="Tahoma"/>
                <a:cs typeface="Tahoma"/>
              </a:rPr>
              <a:t> </a:t>
            </a:r>
            <a:r>
              <a:rPr dirty="0" sz="2250" spc="80">
                <a:solidFill>
                  <a:srgbClr val="002340"/>
                </a:solidFill>
                <a:latin typeface="Tahoma"/>
                <a:cs typeface="Tahoma"/>
              </a:rPr>
              <a:t>insensitive</a:t>
            </a:r>
            <a:r>
              <a:rPr dirty="0" sz="2250" spc="-75">
                <a:solidFill>
                  <a:srgbClr val="002340"/>
                </a:solidFill>
                <a:latin typeface="Tahoma"/>
                <a:cs typeface="Tahoma"/>
              </a:rPr>
              <a:t> </a:t>
            </a:r>
            <a:r>
              <a:rPr dirty="0" sz="2250" spc="65">
                <a:solidFill>
                  <a:srgbClr val="002340"/>
                </a:solidFill>
                <a:latin typeface="Tahoma"/>
                <a:cs typeface="Tahoma"/>
              </a:rPr>
              <a:t>to</a:t>
            </a:r>
            <a:r>
              <a:rPr dirty="0" sz="2250" spc="-75">
                <a:solidFill>
                  <a:srgbClr val="002340"/>
                </a:solidFill>
                <a:latin typeface="Tahoma"/>
                <a:cs typeface="Tahoma"/>
              </a:rPr>
              <a:t> </a:t>
            </a:r>
            <a:r>
              <a:rPr dirty="0" sz="2250" spc="60">
                <a:solidFill>
                  <a:srgbClr val="002340"/>
                </a:solidFill>
                <a:latin typeface="Tahoma"/>
                <a:cs typeface="Tahoma"/>
              </a:rPr>
              <a:t>the</a:t>
            </a:r>
            <a:r>
              <a:rPr dirty="0" sz="2250" spc="-75">
                <a:solidFill>
                  <a:srgbClr val="002340"/>
                </a:solidFill>
                <a:latin typeface="Tahoma"/>
                <a:cs typeface="Tahoma"/>
              </a:rPr>
              <a:t> </a:t>
            </a:r>
            <a:r>
              <a:rPr dirty="0" sz="2250" spc="95">
                <a:solidFill>
                  <a:srgbClr val="002340"/>
                </a:solidFill>
                <a:latin typeface="Tahoma"/>
                <a:cs typeface="Tahoma"/>
              </a:rPr>
              <a:t>scale</a:t>
            </a:r>
            <a:r>
              <a:rPr dirty="0" sz="2250" spc="-80">
                <a:solidFill>
                  <a:srgbClr val="002340"/>
                </a:solidFill>
                <a:latin typeface="Tahoma"/>
                <a:cs typeface="Tahoma"/>
              </a:rPr>
              <a:t> </a:t>
            </a:r>
            <a:r>
              <a:rPr dirty="0" sz="2250" spc="50">
                <a:solidFill>
                  <a:srgbClr val="002340"/>
                </a:solidFill>
                <a:latin typeface="Tahoma"/>
                <a:cs typeface="Tahoma"/>
              </a:rPr>
              <a:t>and </a:t>
            </a:r>
            <a:r>
              <a:rPr dirty="0" sz="2250" spc="90">
                <a:solidFill>
                  <a:srgbClr val="002340"/>
                </a:solidFill>
                <a:latin typeface="Tahoma"/>
                <a:cs typeface="Tahoma"/>
              </a:rPr>
              <a:t>distribution</a:t>
            </a:r>
            <a:r>
              <a:rPr dirty="0" sz="2250" spc="-45">
                <a:solidFill>
                  <a:srgbClr val="002340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002340"/>
                </a:solidFill>
                <a:latin typeface="Tahoma"/>
                <a:cs typeface="Tahoma"/>
              </a:rPr>
              <a:t>of</a:t>
            </a:r>
            <a:r>
              <a:rPr dirty="0" sz="2250" spc="-45">
                <a:solidFill>
                  <a:srgbClr val="002340"/>
                </a:solidFill>
                <a:latin typeface="Tahoma"/>
                <a:cs typeface="Tahoma"/>
              </a:rPr>
              <a:t> </a:t>
            </a:r>
            <a:r>
              <a:rPr dirty="0" sz="2250" spc="55">
                <a:solidFill>
                  <a:srgbClr val="002340"/>
                </a:solidFill>
                <a:latin typeface="Tahoma"/>
                <a:cs typeface="Tahoma"/>
              </a:rPr>
              <a:t>data</a:t>
            </a:r>
            <a:endParaRPr sz="2250">
              <a:latin typeface="Tahoma"/>
              <a:cs typeface="Tahoma"/>
            </a:endParaRPr>
          </a:p>
          <a:p>
            <a:pPr marL="12700" marR="200025" indent="261620">
              <a:lnSpc>
                <a:spcPct val="125000"/>
              </a:lnSpc>
              <a:buChar char="•"/>
              <a:tabLst>
                <a:tab pos="274320" algn="l"/>
              </a:tabLst>
            </a:pPr>
            <a:r>
              <a:rPr dirty="0" sz="2250" spc="65">
                <a:solidFill>
                  <a:srgbClr val="002340"/>
                </a:solidFill>
                <a:latin typeface="Tahoma"/>
                <a:cs typeface="Tahoma"/>
              </a:rPr>
              <a:t>May</a:t>
            </a:r>
            <a:r>
              <a:rPr dirty="0" sz="2250" spc="-75">
                <a:solidFill>
                  <a:srgbClr val="002340"/>
                </a:solidFill>
                <a:latin typeface="Tahoma"/>
                <a:cs typeface="Tahoma"/>
              </a:rPr>
              <a:t> </a:t>
            </a:r>
            <a:r>
              <a:rPr dirty="0" sz="2250" spc="85">
                <a:solidFill>
                  <a:srgbClr val="002340"/>
                </a:solidFill>
                <a:latin typeface="Tahoma"/>
                <a:cs typeface="Tahoma"/>
              </a:rPr>
              <a:t>contain</a:t>
            </a:r>
            <a:r>
              <a:rPr dirty="0" sz="2250" spc="-70">
                <a:solidFill>
                  <a:srgbClr val="002340"/>
                </a:solidFill>
                <a:latin typeface="Tahoma"/>
                <a:cs typeface="Tahoma"/>
              </a:rPr>
              <a:t> </a:t>
            </a:r>
            <a:r>
              <a:rPr dirty="0" sz="2250" spc="85">
                <a:solidFill>
                  <a:srgbClr val="002340"/>
                </a:solidFill>
                <a:latin typeface="Tahoma"/>
                <a:cs typeface="Tahoma"/>
              </a:rPr>
              <a:t>outliers</a:t>
            </a:r>
            <a:r>
              <a:rPr dirty="0" sz="2250" spc="-70">
                <a:solidFill>
                  <a:srgbClr val="002340"/>
                </a:solidFill>
                <a:latin typeface="Tahoma"/>
                <a:cs typeface="Tahoma"/>
              </a:rPr>
              <a:t> </a:t>
            </a:r>
            <a:r>
              <a:rPr dirty="0" sz="2250" spc="75">
                <a:solidFill>
                  <a:srgbClr val="002340"/>
                </a:solidFill>
                <a:latin typeface="Tahoma"/>
                <a:cs typeface="Tahoma"/>
              </a:rPr>
              <a:t>and</a:t>
            </a:r>
            <a:r>
              <a:rPr dirty="0" sz="2250" spc="-70">
                <a:solidFill>
                  <a:srgbClr val="002340"/>
                </a:solidFill>
                <a:latin typeface="Tahoma"/>
                <a:cs typeface="Tahoma"/>
              </a:rPr>
              <a:t> </a:t>
            </a:r>
            <a:r>
              <a:rPr dirty="0" sz="2250" spc="90">
                <a:solidFill>
                  <a:srgbClr val="002340"/>
                </a:solidFill>
                <a:latin typeface="Tahoma"/>
                <a:cs typeface="Tahoma"/>
              </a:rPr>
              <a:t>missing</a:t>
            </a:r>
            <a:r>
              <a:rPr dirty="0" sz="2250" spc="-70">
                <a:solidFill>
                  <a:srgbClr val="002340"/>
                </a:solidFill>
                <a:latin typeface="Tahoma"/>
                <a:cs typeface="Tahoma"/>
              </a:rPr>
              <a:t> </a:t>
            </a:r>
            <a:r>
              <a:rPr dirty="0" sz="2250" spc="60">
                <a:solidFill>
                  <a:srgbClr val="002340"/>
                </a:solidFill>
                <a:latin typeface="Tahoma"/>
                <a:cs typeface="Tahoma"/>
              </a:rPr>
              <a:t>values,</a:t>
            </a:r>
            <a:r>
              <a:rPr dirty="0" sz="2250" spc="-75">
                <a:solidFill>
                  <a:srgbClr val="002340"/>
                </a:solidFill>
                <a:latin typeface="Tahoma"/>
                <a:cs typeface="Tahoma"/>
              </a:rPr>
              <a:t> </a:t>
            </a:r>
            <a:r>
              <a:rPr dirty="0" sz="2250" spc="75">
                <a:solidFill>
                  <a:srgbClr val="002340"/>
                </a:solidFill>
                <a:latin typeface="Tahoma"/>
                <a:cs typeface="Tahoma"/>
              </a:rPr>
              <a:t>which</a:t>
            </a:r>
            <a:r>
              <a:rPr dirty="0" sz="2250" spc="-70">
                <a:solidFill>
                  <a:srgbClr val="002340"/>
                </a:solidFill>
                <a:latin typeface="Tahoma"/>
                <a:cs typeface="Tahoma"/>
              </a:rPr>
              <a:t> </a:t>
            </a:r>
            <a:r>
              <a:rPr dirty="0" sz="2250" spc="70">
                <a:solidFill>
                  <a:srgbClr val="002340"/>
                </a:solidFill>
                <a:latin typeface="Tahoma"/>
                <a:cs typeface="Tahoma"/>
              </a:rPr>
              <a:t>gradient </a:t>
            </a:r>
            <a:r>
              <a:rPr dirty="0" sz="2250" spc="85">
                <a:solidFill>
                  <a:srgbClr val="002340"/>
                </a:solidFill>
                <a:latin typeface="Tahoma"/>
                <a:cs typeface="Tahoma"/>
              </a:rPr>
              <a:t>boosting</a:t>
            </a:r>
            <a:r>
              <a:rPr dirty="0" sz="2250" spc="-70">
                <a:solidFill>
                  <a:srgbClr val="002340"/>
                </a:solidFill>
                <a:latin typeface="Tahoma"/>
                <a:cs typeface="Tahoma"/>
              </a:rPr>
              <a:t> </a:t>
            </a:r>
            <a:r>
              <a:rPr dirty="0" sz="2250" spc="85">
                <a:solidFill>
                  <a:srgbClr val="002340"/>
                </a:solidFill>
                <a:latin typeface="Tahoma"/>
                <a:cs typeface="Tahoma"/>
              </a:rPr>
              <a:t>handles</a:t>
            </a:r>
            <a:r>
              <a:rPr dirty="0" sz="2250" spc="-65">
                <a:solidFill>
                  <a:srgbClr val="002340"/>
                </a:solidFill>
                <a:latin typeface="Tahoma"/>
                <a:cs typeface="Tahoma"/>
              </a:rPr>
              <a:t> </a:t>
            </a:r>
            <a:r>
              <a:rPr dirty="0" sz="2250" spc="50">
                <a:solidFill>
                  <a:srgbClr val="002340"/>
                </a:solidFill>
                <a:latin typeface="Tahoma"/>
                <a:cs typeface="Tahoma"/>
              </a:rPr>
              <a:t>effectively</a:t>
            </a:r>
            <a:endParaRPr sz="2250">
              <a:latin typeface="Tahoma"/>
              <a:cs typeface="Tahoma"/>
            </a:endParaRPr>
          </a:p>
          <a:p>
            <a:pPr marL="12700" marR="5080" indent="261620">
              <a:lnSpc>
                <a:spcPct val="125000"/>
              </a:lnSpc>
              <a:buChar char="•"/>
              <a:tabLst>
                <a:tab pos="274320" algn="l"/>
              </a:tabLst>
            </a:pPr>
            <a:r>
              <a:rPr dirty="0" sz="2250" spc="65">
                <a:solidFill>
                  <a:srgbClr val="002340"/>
                </a:solidFill>
                <a:latin typeface="Tahoma"/>
                <a:cs typeface="Tahoma"/>
              </a:rPr>
              <a:t>Require</a:t>
            </a:r>
            <a:r>
              <a:rPr dirty="0" sz="2250" spc="-50">
                <a:solidFill>
                  <a:srgbClr val="002340"/>
                </a:solidFill>
                <a:latin typeface="Tahoma"/>
                <a:cs typeface="Tahoma"/>
              </a:rPr>
              <a:t> </a:t>
            </a:r>
            <a:r>
              <a:rPr dirty="0" sz="2250" spc="60">
                <a:solidFill>
                  <a:srgbClr val="002340"/>
                </a:solidFill>
                <a:latin typeface="Tahoma"/>
                <a:cs typeface="Tahoma"/>
              </a:rPr>
              <a:t>the</a:t>
            </a:r>
            <a:r>
              <a:rPr dirty="0" sz="2250" spc="-45">
                <a:solidFill>
                  <a:srgbClr val="002340"/>
                </a:solidFill>
                <a:latin typeface="Tahoma"/>
                <a:cs typeface="Tahoma"/>
              </a:rPr>
              <a:t> </a:t>
            </a:r>
            <a:r>
              <a:rPr dirty="0" sz="2250" spc="75">
                <a:solidFill>
                  <a:srgbClr val="002340"/>
                </a:solidFill>
                <a:latin typeface="Tahoma"/>
                <a:cs typeface="Tahoma"/>
              </a:rPr>
              <a:t>modeling</a:t>
            </a:r>
            <a:r>
              <a:rPr dirty="0" sz="2250" spc="-50">
                <a:solidFill>
                  <a:srgbClr val="002340"/>
                </a:solidFill>
                <a:latin typeface="Tahoma"/>
                <a:cs typeface="Tahoma"/>
              </a:rPr>
              <a:t> </a:t>
            </a:r>
            <a:r>
              <a:rPr dirty="0" sz="2250">
                <a:solidFill>
                  <a:srgbClr val="002340"/>
                </a:solidFill>
                <a:latin typeface="Tahoma"/>
                <a:cs typeface="Tahoma"/>
              </a:rPr>
              <a:t>of</a:t>
            </a:r>
            <a:r>
              <a:rPr dirty="0" sz="2250" spc="-45">
                <a:solidFill>
                  <a:srgbClr val="002340"/>
                </a:solidFill>
                <a:latin typeface="Tahoma"/>
                <a:cs typeface="Tahoma"/>
              </a:rPr>
              <a:t> </a:t>
            </a:r>
            <a:r>
              <a:rPr dirty="0" sz="2250" spc="75">
                <a:solidFill>
                  <a:srgbClr val="002340"/>
                </a:solidFill>
                <a:latin typeface="Tahoma"/>
                <a:cs typeface="Tahoma"/>
              </a:rPr>
              <a:t>complex</a:t>
            </a:r>
            <a:r>
              <a:rPr dirty="0" sz="2250" spc="-50">
                <a:solidFill>
                  <a:srgbClr val="002340"/>
                </a:solidFill>
                <a:latin typeface="Tahoma"/>
                <a:cs typeface="Tahoma"/>
              </a:rPr>
              <a:t> </a:t>
            </a:r>
            <a:r>
              <a:rPr dirty="0" sz="2250" spc="80">
                <a:solidFill>
                  <a:srgbClr val="002340"/>
                </a:solidFill>
                <a:latin typeface="Tahoma"/>
                <a:cs typeface="Tahoma"/>
              </a:rPr>
              <a:t>nonlinear</a:t>
            </a:r>
            <a:r>
              <a:rPr dirty="0" sz="2250" spc="-45">
                <a:solidFill>
                  <a:srgbClr val="002340"/>
                </a:solidFill>
                <a:latin typeface="Tahoma"/>
                <a:cs typeface="Tahoma"/>
              </a:rPr>
              <a:t> </a:t>
            </a:r>
            <a:r>
              <a:rPr dirty="0" sz="2250" spc="70">
                <a:solidFill>
                  <a:srgbClr val="002340"/>
                </a:solidFill>
                <a:latin typeface="Tahoma"/>
                <a:cs typeface="Tahoma"/>
              </a:rPr>
              <a:t>dependencies </a:t>
            </a:r>
            <a:r>
              <a:rPr dirty="0" sz="2250" spc="55">
                <a:solidFill>
                  <a:srgbClr val="002340"/>
                </a:solidFill>
                <a:latin typeface="Tahoma"/>
                <a:cs typeface="Tahoma"/>
              </a:rPr>
              <a:t>between</a:t>
            </a:r>
            <a:r>
              <a:rPr dirty="0" sz="2250" spc="-65">
                <a:solidFill>
                  <a:srgbClr val="002340"/>
                </a:solidFill>
                <a:latin typeface="Tahoma"/>
                <a:cs typeface="Tahoma"/>
              </a:rPr>
              <a:t> </a:t>
            </a:r>
            <a:r>
              <a:rPr dirty="0" sz="2250" spc="70">
                <a:solidFill>
                  <a:srgbClr val="002340"/>
                </a:solidFill>
                <a:latin typeface="Tahoma"/>
                <a:cs typeface="Tahoma"/>
              </a:rPr>
              <a:t>features</a:t>
            </a:r>
            <a:r>
              <a:rPr dirty="0" sz="2250" spc="-65">
                <a:solidFill>
                  <a:srgbClr val="002340"/>
                </a:solidFill>
                <a:latin typeface="Tahoma"/>
                <a:cs typeface="Tahoma"/>
              </a:rPr>
              <a:t> </a:t>
            </a:r>
            <a:r>
              <a:rPr dirty="0" sz="2250" spc="75">
                <a:solidFill>
                  <a:srgbClr val="002340"/>
                </a:solidFill>
                <a:latin typeface="Tahoma"/>
                <a:cs typeface="Tahoma"/>
              </a:rPr>
              <a:t>and</a:t>
            </a:r>
            <a:r>
              <a:rPr dirty="0" sz="2250" spc="-65">
                <a:solidFill>
                  <a:srgbClr val="002340"/>
                </a:solidFill>
                <a:latin typeface="Tahoma"/>
                <a:cs typeface="Tahoma"/>
              </a:rPr>
              <a:t> </a:t>
            </a:r>
            <a:r>
              <a:rPr dirty="0" sz="2250" spc="60">
                <a:solidFill>
                  <a:srgbClr val="002340"/>
                </a:solidFill>
                <a:latin typeface="Tahoma"/>
                <a:cs typeface="Tahoma"/>
              </a:rPr>
              <a:t>the</a:t>
            </a:r>
            <a:r>
              <a:rPr dirty="0" sz="2250" spc="-65">
                <a:solidFill>
                  <a:srgbClr val="002340"/>
                </a:solidFill>
                <a:latin typeface="Tahoma"/>
                <a:cs typeface="Tahoma"/>
              </a:rPr>
              <a:t> </a:t>
            </a:r>
            <a:r>
              <a:rPr dirty="0" sz="2250" spc="75">
                <a:solidFill>
                  <a:srgbClr val="002340"/>
                </a:solidFill>
                <a:latin typeface="Tahoma"/>
                <a:cs typeface="Tahoma"/>
              </a:rPr>
              <a:t>target</a:t>
            </a:r>
            <a:r>
              <a:rPr dirty="0" sz="2250" spc="-60">
                <a:solidFill>
                  <a:srgbClr val="002340"/>
                </a:solidFill>
                <a:latin typeface="Tahoma"/>
                <a:cs typeface="Tahoma"/>
              </a:rPr>
              <a:t> </a:t>
            </a:r>
            <a:r>
              <a:rPr dirty="0" sz="2250" spc="65">
                <a:solidFill>
                  <a:srgbClr val="002340"/>
                </a:solidFill>
                <a:latin typeface="Tahoma"/>
                <a:cs typeface="Tahoma"/>
              </a:rPr>
              <a:t>variable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 rot="21000000">
            <a:off x="10227815" y="807032"/>
            <a:ext cx="579373" cy="2876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65"/>
              </a:lnSpc>
            </a:pPr>
            <a:r>
              <a:rPr dirty="0" sz="2250" spc="-10">
                <a:solidFill>
                  <a:srgbClr val="002340"/>
                </a:solidFill>
                <a:latin typeface="Tahoma"/>
                <a:cs typeface="Tahoma"/>
              </a:rPr>
              <a:t>Q-</a:t>
            </a:r>
            <a:r>
              <a:rPr dirty="0" sz="2250" spc="-85">
                <a:solidFill>
                  <a:srgbClr val="002340"/>
                </a:solidFill>
                <a:latin typeface="Tahoma"/>
                <a:cs typeface="Tahoma"/>
              </a:rPr>
              <a:t>Q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/>
          <p:nvPr/>
        </p:nvSpPr>
        <p:spPr>
          <a:xfrm rot="21000000">
            <a:off x="10050884" y="1229323"/>
            <a:ext cx="1084682" cy="2876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65"/>
              </a:lnSpc>
            </a:pPr>
            <a:r>
              <a:rPr dirty="0" sz="2250" spc="65">
                <a:solidFill>
                  <a:srgbClr val="002340"/>
                </a:solidFill>
                <a:latin typeface="Tahoma"/>
                <a:cs typeface="Tahoma"/>
              </a:rPr>
              <a:t>Plotting</a:t>
            </a:r>
            <a:endParaRPr sz="2250">
              <a:latin typeface="Tahoma"/>
              <a:cs typeface="Tahoma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60900" y="2725983"/>
            <a:ext cx="1905000" cy="29702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966397" y="3142181"/>
            <a:ext cx="5694680" cy="1021715"/>
          </a:xfrm>
          <a:custGeom>
            <a:avLst/>
            <a:gdLst/>
            <a:ahLst/>
            <a:cxnLst/>
            <a:rect l="l" t="t" r="r" b="b"/>
            <a:pathLst>
              <a:path w="5694680" h="1021714">
                <a:moveTo>
                  <a:pt x="5532466" y="1021231"/>
                </a:moveTo>
                <a:lnTo>
                  <a:pt x="162173" y="1021231"/>
                </a:lnTo>
                <a:lnTo>
                  <a:pt x="119132" y="1015424"/>
                </a:lnTo>
                <a:lnTo>
                  <a:pt x="80412" y="999044"/>
                </a:lnTo>
                <a:lnTo>
                  <a:pt x="47576" y="973655"/>
                </a:lnTo>
                <a:lnTo>
                  <a:pt x="22187" y="940819"/>
                </a:lnTo>
                <a:lnTo>
                  <a:pt x="5807" y="902099"/>
                </a:lnTo>
                <a:lnTo>
                  <a:pt x="0" y="859058"/>
                </a:lnTo>
                <a:lnTo>
                  <a:pt x="0" y="162173"/>
                </a:lnTo>
                <a:lnTo>
                  <a:pt x="5807" y="119132"/>
                </a:lnTo>
                <a:lnTo>
                  <a:pt x="22187" y="80412"/>
                </a:lnTo>
                <a:lnTo>
                  <a:pt x="47576" y="47576"/>
                </a:lnTo>
                <a:lnTo>
                  <a:pt x="80412" y="22186"/>
                </a:lnTo>
                <a:lnTo>
                  <a:pt x="119132" y="5807"/>
                </a:lnTo>
                <a:lnTo>
                  <a:pt x="162173" y="0"/>
                </a:lnTo>
                <a:lnTo>
                  <a:pt x="5532466" y="0"/>
                </a:lnTo>
                <a:lnTo>
                  <a:pt x="5575507" y="5807"/>
                </a:lnTo>
                <a:lnTo>
                  <a:pt x="5614227" y="22186"/>
                </a:lnTo>
                <a:lnTo>
                  <a:pt x="5647063" y="47576"/>
                </a:lnTo>
                <a:lnTo>
                  <a:pt x="5672452" y="80412"/>
                </a:lnTo>
                <a:lnTo>
                  <a:pt x="5688832" y="119132"/>
                </a:lnTo>
                <a:lnTo>
                  <a:pt x="5694639" y="162173"/>
                </a:lnTo>
                <a:lnTo>
                  <a:pt x="5694639" y="859058"/>
                </a:lnTo>
                <a:lnTo>
                  <a:pt x="5688832" y="902099"/>
                </a:lnTo>
                <a:lnTo>
                  <a:pt x="5672452" y="940819"/>
                </a:lnTo>
                <a:lnTo>
                  <a:pt x="5647063" y="973655"/>
                </a:lnTo>
                <a:lnTo>
                  <a:pt x="5614227" y="999044"/>
                </a:lnTo>
                <a:lnTo>
                  <a:pt x="5575507" y="1015424"/>
                </a:lnTo>
                <a:lnTo>
                  <a:pt x="5532466" y="1021231"/>
                </a:lnTo>
                <a:close/>
              </a:path>
            </a:pathLst>
          </a:custGeom>
          <a:solidFill>
            <a:srgbClr val="D5FE9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66396" y="5527544"/>
            <a:ext cx="5694639" cy="4523501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316118" y="3226078"/>
            <a:ext cx="11356975" cy="6793230"/>
            <a:chOff x="316118" y="3226078"/>
            <a:chExt cx="11356975" cy="6793230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6118" y="3923817"/>
              <a:ext cx="9199388" cy="609537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7457165" y="5926863"/>
              <a:ext cx="3401060" cy="3115310"/>
            </a:xfrm>
            <a:custGeom>
              <a:avLst/>
              <a:gdLst/>
              <a:ahLst/>
              <a:cxnLst/>
              <a:rect l="l" t="t" r="r" b="b"/>
              <a:pathLst>
                <a:path w="3401059" h="3115309">
                  <a:moveTo>
                    <a:pt x="3400914" y="2770586"/>
                  </a:moveTo>
                  <a:lnTo>
                    <a:pt x="1055782" y="3063014"/>
                  </a:lnTo>
                  <a:lnTo>
                    <a:pt x="943908" y="3075276"/>
                  </a:lnTo>
                  <a:lnTo>
                    <a:pt x="780511" y="3090844"/>
                  </a:lnTo>
                  <a:lnTo>
                    <a:pt x="472524" y="3114988"/>
                  </a:lnTo>
                  <a:lnTo>
                    <a:pt x="353991" y="3018354"/>
                  </a:lnTo>
                  <a:lnTo>
                    <a:pt x="310849" y="2728205"/>
                  </a:lnTo>
                  <a:lnTo>
                    <a:pt x="278570" y="2503649"/>
                  </a:lnTo>
                  <a:lnTo>
                    <a:pt x="257488" y="2350719"/>
                  </a:lnTo>
                  <a:lnTo>
                    <a:pt x="209705" y="1979449"/>
                  </a:lnTo>
                  <a:lnTo>
                    <a:pt x="110299" y="1212716"/>
                  </a:lnTo>
                  <a:lnTo>
                    <a:pt x="55970" y="782174"/>
                  </a:lnTo>
                  <a:lnTo>
                    <a:pt x="27043" y="557205"/>
                  </a:lnTo>
                  <a:lnTo>
                    <a:pt x="0" y="350418"/>
                  </a:lnTo>
                  <a:lnTo>
                    <a:pt x="325001" y="305836"/>
                  </a:lnTo>
                  <a:lnTo>
                    <a:pt x="616648" y="269285"/>
                  </a:lnTo>
                  <a:lnTo>
                    <a:pt x="892522" y="240274"/>
                  </a:lnTo>
                  <a:lnTo>
                    <a:pt x="2643488" y="21761"/>
                  </a:lnTo>
                  <a:lnTo>
                    <a:pt x="2693842" y="16290"/>
                  </a:lnTo>
                  <a:lnTo>
                    <a:pt x="2744204" y="11624"/>
                  </a:lnTo>
                  <a:lnTo>
                    <a:pt x="2794573" y="7751"/>
                  </a:lnTo>
                  <a:lnTo>
                    <a:pt x="2844948" y="4663"/>
                  </a:lnTo>
                  <a:lnTo>
                    <a:pt x="2895329" y="2348"/>
                  </a:lnTo>
                  <a:lnTo>
                    <a:pt x="2945713" y="797"/>
                  </a:lnTo>
                  <a:lnTo>
                    <a:pt x="2996099" y="0"/>
                  </a:lnTo>
                  <a:lnTo>
                    <a:pt x="3046495" y="0"/>
                  </a:lnTo>
                  <a:lnTo>
                    <a:pt x="3053703" y="46924"/>
                  </a:lnTo>
                  <a:lnTo>
                    <a:pt x="3073056" y="178031"/>
                  </a:lnTo>
                  <a:lnTo>
                    <a:pt x="3100604" y="375002"/>
                  </a:lnTo>
                  <a:lnTo>
                    <a:pt x="3133065" y="624271"/>
                  </a:lnTo>
                  <a:lnTo>
                    <a:pt x="3400914" y="27705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450303" y="5920561"/>
              <a:ext cx="3415029" cy="3128010"/>
            </a:xfrm>
            <a:custGeom>
              <a:avLst/>
              <a:gdLst/>
              <a:ahLst/>
              <a:cxnLst/>
              <a:rect l="l" t="t" r="r" b="b"/>
              <a:pathLst>
                <a:path w="3415029" h="3128009">
                  <a:moveTo>
                    <a:pt x="481063" y="3114891"/>
                  </a:moveTo>
                  <a:lnTo>
                    <a:pt x="459905" y="2994964"/>
                  </a:lnTo>
                  <a:lnTo>
                    <a:pt x="366496" y="3020250"/>
                  </a:lnTo>
                  <a:lnTo>
                    <a:pt x="481063" y="3114891"/>
                  </a:lnTo>
                  <a:close/>
                </a:path>
                <a:path w="3415029" h="3128009">
                  <a:moveTo>
                    <a:pt x="3414623" y="2782227"/>
                  </a:moveTo>
                  <a:lnTo>
                    <a:pt x="3413099" y="2770035"/>
                  </a:lnTo>
                  <a:lnTo>
                    <a:pt x="3400907" y="2672359"/>
                  </a:lnTo>
                  <a:lnTo>
                    <a:pt x="3400907" y="2771559"/>
                  </a:lnTo>
                  <a:lnTo>
                    <a:pt x="1061504" y="3063278"/>
                  </a:lnTo>
                  <a:lnTo>
                    <a:pt x="948486" y="3075673"/>
                  </a:lnTo>
                  <a:lnTo>
                    <a:pt x="731354" y="3095955"/>
                  </a:lnTo>
                  <a:lnTo>
                    <a:pt x="481063" y="3114891"/>
                  </a:lnTo>
                  <a:lnTo>
                    <a:pt x="366636" y="3021457"/>
                  </a:lnTo>
                  <a:lnTo>
                    <a:pt x="366458" y="3020250"/>
                  </a:lnTo>
                  <a:lnTo>
                    <a:pt x="353644" y="2934551"/>
                  </a:lnTo>
                  <a:lnTo>
                    <a:pt x="346367" y="2885605"/>
                  </a:lnTo>
                  <a:lnTo>
                    <a:pt x="338709" y="2833890"/>
                  </a:lnTo>
                  <a:lnTo>
                    <a:pt x="330784" y="2780068"/>
                  </a:lnTo>
                  <a:lnTo>
                    <a:pt x="322681" y="2724797"/>
                  </a:lnTo>
                  <a:lnTo>
                    <a:pt x="314515" y="2668752"/>
                  </a:lnTo>
                  <a:lnTo>
                    <a:pt x="306400" y="2612593"/>
                  </a:lnTo>
                  <a:lnTo>
                    <a:pt x="298424" y="2556992"/>
                  </a:lnTo>
                  <a:lnTo>
                    <a:pt x="290703" y="2502598"/>
                  </a:lnTo>
                  <a:lnTo>
                    <a:pt x="283337" y="2450096"/>
                  </a:lnTo>
                  <a:lnTo>
                    <a:pt x="276428" y="2400135"/>
                  </a:lnTo>
                  <a:lnTo>
                    <a:pt x="270078" y="2353386"/>
                  </a:lnTo>
                  <a:lnTo>
                    <a:pt x="264439" y="2310777"/>
                  </a:lnTo>
                  <a:lnTo>
                    <a:pt x="259511" y="2272182"/>
                  </a:lnTo>
                  <a:lnTo>
                    <a:pt x="254596" y="2233079"/>
                  </a:lnTo>
                  <a:lnTo>
                    <a:pt x="249085" y="2189924"/>
                  </a:lnTo>
                  <a:lnTo>
                    <a:pt x="243027" y="2142960"/>
                  </a:lnTo>
                  <a:lnTo>
                    <a:pt x="236461" y="2092452"/>
                  </a:lnTo>
                  <a:lnTo>
                    <a:pt x="229438" y="2038667"/>
                  </a:lnTo>
                  <a:lnTo>
                    <a:pt x="197599" y="1795881"/>
                  </a:lnTo>
                  <a:lnTo>
                    <a:pt x="171919" y="1597914"/>
                  </a:lnTo>
                  <a:lnTo>
                    <a:pt x="152387" y="1446479"/>
                  </a:lnTo>
                  <a:lnTo>
                    <a:pt x="139547" y="1346403"/>
                  </a:lnTo>
                  <a:lnTo>
                    <a:pt x="127050" y="1248473"/>
                  </a:lnTo>
                  <a:lnTo>
                    <a:pt x="115074" y="1153909"/>
                  </a:lnTo>
                  <a:lnTo>
                    <a:pt x="94284" y="988136"/>
                  </a:lnTo>
                  <a:lnTo>
                    <a:pt x="83515" y="902855"/>
                  </a:lnTo>
                  <a:lnTo>
                    <a:pt x="77216" y="853224"/>
                  </a:lnTo>
                  <a:lnTo>
                    <a:pt x="64617" y="754710"/>
                  </a:lnTo>
                  <a:lnTo>
                    <a:pt x="55892" y="686803"/>
                  </a:lnTo>
                  <a:lnTo>
                    <a:pt x="47726" y="623709"/>
                  </a:lnTo>
                  <a:lnTo>
                    <a:pt x="36918" y="540359"/>
                  </a:lnTo>
                  <a:lnTo>
                    <a:pt x="17551" y="391807"/>
                  </a:lnTo>
                  <a:lnTo>
                    <a:pt x="13716" y="362064"/>
                  </a:lnTo>
                  <a:lnTo>
                    <a:pt x="285305" y="328295"/>
                  </a:lnTo>
                  <a:lnTo>
                    <a:pt x="285864" y="360286"/>
                  </a:lnTo>
                  <a:lnTo>
                    <a:pt x="291795" y="407835"/>
                  </a:lnTo>
                  <a:lnTo>
                    <a:pt x="851662" y="330530"/>
                  </a:lnTo>
                  <a:lnTo>
                    <a:pt x="850392" y="258038"/>
                  </a:lnTo>
                  <a:lnTo>
                    <a:pt x="2649283" y="34353"/>
                  </a:lnTo>
                  <a:lnTo>
                    <a:pt x="2698216" y="28943"/>
                  </a:lnTo>
                  <a:lnTo>
                    <a:pt x="2747492" y="24244"/>
                  </a:lnTo>
                  <a:lnTo>
                    <a:pt x="2797073" y="20281"/>
                  </a:lnTo>
                  <a:lnTo>
                    <a:pt x="2846921" y="17043"/>
                  </a:lnTo>
                  <a:lnTo>
                    <a:pt x="2896959" y="14579"/>
                  </a:lnTo>
                  <a:lnTo>
                    <a:pt x="2947174" y="12890"/>
                  </a:lnTo>
                  <a:lnTo>
                    <a:pt x="2992894" y="12065"/>
                  </a:lnTo>
                  <a:lnTo>
                    <a:pt x="3047885" y="12065"/>
                  </a:lnTo>
                  <a:lnTo>
                    <a:pt x="3053943" y="51409"/>
                  </a:lnTo>
                  <a:lnTo>
                    <a:pt x="3063760" y="116890"/>
                  </a:lnTo>
                  <a:lnTo>
                    <a:pt x="3070936" y="165836"/>
                  </a:lnTo>
                  <a:lnTo>
                    <a:pt x="3077781" y="213207"/>
                  </a:lnTo>
                  <a:lnTo>
                    <a:pt x="3086214" y="272694"/>
                  </a:lnTo>
                  <a:lnTo>
                    <a:pt x="3094698" y="333629"/>
                  </a:lnTo>
                  <a:lnTo>
                    <a:pt x="3103981" y="401662"/>
                  </a:lnTo>
                  <a:lnTo>
                    <a:pt x="3113671" y="474281"/>
                  </a:lnTo>
                  <a:lnTo>
                    <a:pt x="3123654" y="551002"/>
                  </a:lnTo>
                  <a:lnTo>
                    <a:pt x="3131020" y="609168"/>
                  </a:lnTo>
                  <a:lnTo>
                    <a:pt x="3400907" y="2771559"/>
                  </a:lnTo>
                  <a:lnTo>
                    <a:pt x="3400907" y="2672359"/>
                  </a:lnTo>
                  <a:lnTo>
                    <a:pt x="3143212" y="607644"/>
                  </a:lnTo>
                  <a:lnTo>
                    <a:pt x="3134982" y="542798"/>
                  </a:lnTo>
                  <a:lnTo>
                    <a:pt x="3124200" y="460146"/>
                  </a:lnTo>
                  <a:lnTo>
                    <a:pt x="3113786" y="382435"/>
                  </a:lnTo>
                  <a:lnTo>
                    <a:pt x="3103359" y="306489"/>
                  </a:lnTo>
                  <a:lnTo>
                    <a:pt x="3094532" y="243484"/>
                  </a:lnTo>
                  <a:lnTo>
                    <a:pt x="3086189" y="185077"/>
                  </a:lnTo>
                  <a:lnTo>
                    <a:pt x="3078645" y="133223"/>
                  </a:lnTo>
                  <a:lnTo>
                    <a:pt x="3072053" y="88709"/>
                  </a:lnTo>
                  <a:lnTo>
                    <a:pt x="3065957" y="48133"/>
                  </a:lnTo>
                  <a:lnTo>
                    <a:pt x="3060446" y="12065"/>
                  </a:lnTo>
                  <a:lnTo>
                    <a:pt x="3060217" y="10528"/>
                  </a:lnTo>
                  <a:lnTo>
                    <a:pt x="3059442" y="5499"/>
                  </a:lnTo>
                  <a:lnTo>
                    <a:pt x="3058833" y="622"/>
                  </a:lnTo>
                  <a:lnTo>
                    <a:pt x="3053804" y="0"/>
                  </a:lnTo>
                  <a:lnTo>
                    <a:pt x="3002610" y="165"/>
                  </a:lnTo>
                  <a:lnTo>
                    <a:pt x="2951010" y="1066"/>
                  </a:lnTo>
                  <a:lnTo>
                    <a:pt x="2900426" y="2679"/>
                  </a:lnTo>
                  <a:lnTo>
                    <a:pt x="2849549" y="5067"/>
                  </a:lnTo>
                  <a:lnTo>
                    <a:pt x="2796984" y="8305"/>
                  </a:lnTo>
                  <a:lnTo>
                    <a:pt x="2796387" y="8382"/>
                  </a:lnTo>
                  <a:lnTo>
                    <a:pt x="2748445" y="12065"/>
                  </a:lnTo>
                  <a:lnTo>
                    <a:pt x="2711475" y="15481"/>
                  </a:lnTo>
                  <a:lnTo>
                    <a:pt x="2698331" y="16700"/>
                  </a:lnTo>
                  <a:lnTo>
                    <a:pt x="2648585" y="22098"/>
                  </a:lnTo>
                  <a:lnTo>
                    <a:pt x="946645" y="235724"/>
                  </a:lnTo>
                  <a:lnTo>
                    <a:pt x="850176" y="245364"/>
                  </a:lnTo>
                  <a:lnTo>
                    <a:pt x="849858" y="226758"/>
                  </a:lnTo>
                  <a:lnTo>
                    <a:pt x="852170" y="116281"/>
                  </a:lnTo>
                  <a:lnTo>
                    <a:pt x="827036" y="43903"/>
                  </a:lnTo>
                  <a:lnTo>
                    <a:pt x="252996" y="136588"/>
                  </a:lnTo>
                  <a:lnTo>
                    <a:pt x="284060" y="256514"/>
                  </a:lnTo>
                  <a:lnTo>
                    <a:pt x="285038" y="313347"/>
                  </a:lnTo>
                  <a:lnTo>
                    <a:pt x="0" y="351396"/>
                  </a:lnTo>
                  <a:lnTo>
                    <a:pt x="3327" y="377037"/>
                  </a:lnTo>
                  <a:lnTo>
                    <a:pt x="5461" y="393319"/>
                  </a:lnTo>
                  <a:lnTo>
                    <a:pt x="7086" y="405726"/>
                  </a:lnTo>
                  <a:lnTo>
                    <a:pt x="15621" y="470776"/>
                  </a:lnTo>
                  <a:lnTo>
                    <a:pt x="28206" y="567474"/>
                  </a:lnTo>
                  <a:lnTo>
                    <a:pt x="39243" y="652932"/>
                  </a:lnTo>
                  <a:lnTo>
                    <a:pt x="47091" y="713955"/>
                  </a:lnTo>
                  <a:lnTo>
                    <a:pt x="61709" y="828421"/>
                  </a:lnTo>
                  <a:lnTo>
                    <a:pt x="73926" y="924801"/>
                  </a:lnTo>
                  <a:lnTo>
                    <a:pt x="84874" y="1011834"/>
                  </a:lnTo>
                  <a:lnTo>
                    <a:pt x="102882" y="1155433"/>
                  </a:lnTo>
                  <a:lnTo>
                    <a:pt x="114858" y="1249997"/>
                  </a:lnTo>
                  <a:lnTo>
                    <a:pt x="127355" y="1347927"/>
                  </a:lnTo>
                  <a:lnTo>
                    <a:pt x="140195" y="1448003"/>
                  </a:lnTo>
                  <a:lnTo>
                    <a:pt x="159740" y="1599438"/>
                  </a:lnTo>
                  <a:lnTo>
                    <a:pt x="185407" y="1797405"/>
                  </a:lnTo>
                  <a:lnTo>
                    <a:pt x="209804" y="1983371"/>
                  </a:lnTo>
                  <a:lnTo>
                    <a:pt x="224269" y="2093976"/>
                  </a:lnTo>
                  <a:lnTo>
                    <a:pt x="230835" y="2144484"/>
                  </a:lnTo>
                  <a:lnTo>
                    <a:pt x="236893" y="2191448"/>
                  </a:lnTo>
                  <a:lnTo>
                    <a:pt x="242404" y="2234603"/>
                  </a:lnTo>
                  <a:lnTo>
                    <a:pt x="247319" y="2273706"/>
                  </a:lnTo>
                  <a:lnTo>
                    <a:pt x="252247" y="2312289"/>
                  </a:lnTo>
                  <a:lnTo>
                    <a:pt x="257962" y="2355443"/>
                  </a:lnTo>
                  <a:lnTo>
                    <a:pt x="264337" y="2402497"/>
                  </a:lnTo>
                  <a:lnTo>
                    <a:pt x="271284" y="2452763"/>
                  </a:lnTo>
                  <a:lnTo>
                    <a:pt x="278688" y="2505570"/>
                  </a:lnTo>
                  <a:lnTo>
                    <a:pt x="286448" y="2560256"/>
                  </a:lnTo>
                  <a:lnTo>
                    <a:pt x="294462" y="2616123"/>
                  </a:lnTo>
                  <a:lnTo>
                    <a:pt x="302615" y="2672524"/>
                  </a:lnTo>
                  <a:lnTo>
                    <a:pt x="310794" y="2728772"/>
                  </a:lnTo>
                  <a:lnTo>
                    <a:pt x="318922" y="2784208"/>
                  </a:lnTo>
                  <a:lnTo>
                    <a:pt x="326859" y="2838132"/>
                  </a:lnTo>
                  <a:lnTo>
                    <a:pt x="334518" y="2889897"/>
                  </a:lnTo>
                  <a:lnTo>
                    <a:pt x="341795" y="2938818"/>
                  </a:lnTo>
                  <a:lnTo>
                    <a:pt x="354203" y="3021787"/>
                  </a:lnTo>
                  <a:lnTo>
                    <a:pt x="355053" y="3027857"/>
                  </a:lnTo>
                  <a:lnTo>
                    <a:pt x="477608" y="3127616"/>
                  </a:lnTo>
                  <a:lnTo>
                    <a:pt x="478472" y="3127514"/>
                  </a:lnTo>
                  <a:lnTo>
                    <a:pt x="650951" y="3114891"/>
                  </a:lnTo>
                  <a:lnTo>
                    <a:pt x="892860" y="3093643"/>
                  </a:lnTo>
                  <a:lnTo>
                    <a:pt x="1062736" y="3075495"/>
                  </a:lnTo>
                  <a:lnTo>
                    <a:pt x="3414623" y="2782227"/>
                  </a:lnTo>
                  <a:close/>
                </a:path>
              </a:pathLst>
            </a:custGeom>
            <a:solidFill>
              <a:srgbClr val="0023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04603" y="6047220"/>
              <a:ext cx="2875959" cy="2925634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10819655" y="3226078"/>
              <a:ext cx="853440" cy="853440"/>
            </a:xfrm>
            <a:custGeom>
              <a:avLst/>
              <a:gdLst/>
              <a:ahLst/>
              <a:cxnLst/>
              <a:rect l="l" t="t" r="r" b="b"/>
              <a:pathLst>
                <a:path w="853440" h="853439">
                  <a:moveTo>
                    <a:pt x="426717" y="853435"/>
                  </a:moveTo>
                  <a:lnTo>
                    <a:pt x="380221" y="850931"/>
                  </a:lnTo>
                  <a:lnTo>
                    <a:pt x="335176" y="843593"/>
                  </a:lnTo>
                  <a:lnTo>
                    <a:pt x="291841" y="831681"/>
                  </a:lnTo>
                  <a:lnTo>
                    <a:pt x="250477" y="815455"/>
                  </a:lnTo>
                  <a:lnTo>
                    <a:pt x="211344" y="795176"/>
                  </a:lnTo>
                  <a:lnTo>
                    <a:pt x="174703" y="771103"/>
                  </a:lnTo>
                  <a:lnTo>
                    <a:pt x="140813" y="743498"/>
                  </a:lnTo>
                  <a:lnTo>
                    <a:pt x="109936" y="712621"/>
                  </a:lnTo>
                  <a:lnTo>
                    <a:pt x="82331" y="678731"/>
                  </a:lnTo>
                  <a:lnTo>
                    <a:pt x="58259" y="642090"/>
                  </a:lnTo>
                  <a:lnTo>
                    <a:pt x="37980" y="602957"/>
                  </a:lnTo>
                  <a:lnTo>
                    <a:pt x="21754" y="561593"/>
                  </a:lnTo>
                  <a:lnTo>
                    <a:pt x="9842" y="518258"/>
                  </a:lnTo>
                  <a:lnTo>
                    <a:pt x="2503" y="473213"/>
                  </a:lnTo>
                  <a:lnTo>
                    <a:pt x="0" y="426717"/>
                  </a:lnTo>
                  <a:lnTo>
                    <a:pt x="2503" y="380222"/>
                  </a:lnTo>
                  <a:lnTo>
                    <a:pt x="9842" y="335176"/>
                  </a:lnTo>
                  <a:lnTo>
                    <a:pt x="21754" y="291841"/>
                  </a:lnTo>
                  <a:lnTo>
                    <a:pt x="37980" y="250477"/>
                  </a:lnTo>
                  <a:lnTo>
                    <a:pt x="58259" y="211345"/>
                  </a:lnTo>
                  <a:lnTo>
                    <a:pt x="82331" y="174703"/>
                  </a:lnTo>
                  <a:lnTo>
                    <a:pt x="109936" y="140814"/>
                  </a:lnTo>
                  <a:lnTo>
                    <a:pt x="140813" y="109936"/>
                  </a:lnTo>
                  <a:lnTo>
                    <a:pt x="174703" y="82331"/>
                  </a:lnTo>
                  <a:lnTo>
                    <a:pt x="211344" y="58259"/>
                  </a:lnTo>
                  <a:lnTo>
                    <a:pt x="250477" y="37980"/>
                  </a:lnTo>
                  <a:lnTo>
                    <a:pt x="291841" y="21754"/>
                  </a:lnTo>
                  <a:lnTo>
                    <a:pt x="335176" y="9842"/>
                  </a:lnTo>
                  <a:lnTo>
                    <a:pt x="380221" y="2503"/>
                  </a:lnTo>
                  <a:lnTo>
                    <a:pt x="426717" y="0"/>
                  </a:lnTo>
                  <a:lnTo>
                    <a:pt x="473213" y="2503"/>
                  </a:lnTo>
                  <a:lnTo>
                    <a:pt x="518258" y="9842"/>
                  </a:lnTo>
                  <a:lnTo>
                    <a:pt x="561593" y="21754"/>
                  </a:lnTo>
                  <a:lnTo>
                    <a:pt x="602957" y="37980"/>
                  </a:lnTo>
                  <a:lnTo>
                    <a:pt x="642090" y="58259"/>
                  </a:lnTo>
                  <a:lnTo>
                    <a:pt x="678731" y="82331"/>
                  </a:lnTo>
                  <a:lnTo>
                    <a:pt x="712621" y="109936"/>
                  </a:lnTo>
                  <a:lnTo>
                    <a:pt x="743498" y="140814"/>
                  </a:lnTo>
                  <a:lnTo>
                    <a:pt x="771103" y="174703"/>
                  </a:lnTo>
                  <a:lnTo>
                    <a:pt x="795175" y="211345"/>
                  </a:lnTo>
                  <a:lnTo>
                    <a:pt x="815455" y="250477"/>
                  </a:lnTo>
                  <a:lnTo>
                    <a:pt x="831681" y="291841"/>
                  </a:lnTo>
                  <a:lnTo>
                    <a:pt x="843593" y="335176"/>
                  </a:lnTo>
                  <a:lnTo>
                    <a:pt x="850931" y="380222"/>
                  </a:lnTo>
                  <a:lnTo>
                    <a:pt x="853435" y="426717"/>
                  </a:lnTo>
                  <a:lnTo>
                    <a:pt x="850931" y="473213"/>
                  </a:lnTo>
                  <a:lnTo>
                    <a:pt x="843593" y="518258"/>
                  </a:lnTo>
                  <a:lnTo>
                    <a:pt x="831681" y="561593"/>
                  </a:lnTo>
                  <a:lnTo>
                    <a:pt x="815455" y="602957"/>
                  </a:lnTo>
                  <a:lnTo>
                    <a:pt x="795175" y="642090"/>
                  </a:lnTo>
                  <a:lnTo>
                    <a:pt x="771103" y="678731"/>
                  </a:lnTo>
                  <a:lnTo>
                    <a:pt x="743498" y="712621"/>
                  </a:lnTo>
                  <a:lnTo>
                    <a:pt x="712621" y="743498"/>
                  </a:lnTo>
                  <a:lnTo>
                    <a:pt x="678731" y="771103"/>
                  </a:lnTo>
                  <a:lnTo>
                    <a:pt x="642090" y="795176"/>
                  </a:lnTo>
                  <a:lnTo>
                    <a:pt x="602957" y="815455"/>
                  </a:lnTo>
                  <a:lnTo>
                    <a:pt x="561593" y="831681"/>
                  </a:lnTo>
                  <a:lnTo>
                    <a:pt x="518258" y="843593"/>
                  </a:lnTo>
                  <a:lnTo>
                    <a:pt x="473213" y="850931"/>
                  </a:lnTo>
                  <a:lnTo>
                    <a:pt x="426717" y="853435"/>
                  </a:lnTo>
                  <a:close/>
                </a:path>
              </a:pathLst>
            </a:custGeom>
            <a:solidFill>
              <a:srgbClr val="0023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789574" y="-82610"/>
            <a:ext cx="5620385" cy="1701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0" spc="265"/>
              <a:t>Success!</a:t>
            </a:r>
            <a:endParaRPr sz="11000"/>
          </a:p>
        </p:txBody>
      </p:sp>
      <p:sp>
        <p:nvSpPr>
          <p:cNvPr id="11" name="object 11" descr=""/>
          <p:cNvSpPr/>
          <p:nvPr/>
        </p:nvSpPr>
        <p:spPr>
          <a:xfrm>
            <a:off x="11966398" y="1861595"/>
            <a:ext cx="5693410" cy="1109345"/>
          </a:xfrm>
          <a:custGeom>
            <a:avLst/>
            <a:gdLst/>
            <a:ahLst/>
            <a:cxnLst/>
            <a:rect l="l" t="t" r="r" b="b"/>
            <a:pathLst>
              <a:path w="5693409" h="1109345">
                <a:moveTo>
                  <a:pt x="5532467" y="1109135"/>
                </a:moveTo>
                <a:lnTo>
                  <a:pt x="162173" y="1109135"/>
                </a:lnTo>
                <a:lnTo>
                  <a:pt x="119132" y="1103328"/>
                </a:lnTo>
                <a:lnTo>
                  <a:pt x="80412" y="1086948"/>
                </a:lnTo>
                <a:lnTo>
                  <a:pt x="47576" y="1061559"/>
                </a:lnTo>
                <a:lnTo>
                  <a:pt x="22187" y="1028723"/>
                </a:lnTo>
                <a:lnTo>
                  <a:pt x="5807" y="990003"/>
                </a:lnTo>
                <a:lnTo>
                  <a:pt x="0" y="946962"/>
                </a:lnTo>
                <a:lnTo>
                  <a:pt x="0" y="162173"/>
                </a:lnTo>
                <a:lnTo>
                  <a:pt x="5807" y="119132"/>
                </a:lnTo>
                <a:lnTo>
                  <a:pt x="22187" y="80412"/>
                </a:lnTo>
                <a:lnTo>
                  <a:pt x="47576" y="47576"/>
                </a:lnTo>
                <a:lnTo>
                  <a:pt x="80412" y="22187"/>
                </a:lnTo>
                <a:lnTo>
                  <a:pt x="119132" y="5807"/>
                </a:lnTo>
                <a:lnTo>
                  <a:pt x="162173" y="0"/>
                </a:lnTo>
                <a:lnTo>
                  <a:pt x="5532467" y="0"/>
                </a:lnTo>
                <a:lnTo>
                  <a:pt x="5575508" y="5807"/>
                </a:lnTo>
                <a:lnTo>
                  <a:pt x="5614227" y="22187"/>
                </a:lnTo>
                <a:lnTo>
                  <a:pt x="5647064" y="47576"/>
                </a:lnTo>
                <a:lnTo>
                  <a:pt x="5672453" y="80412"/>
                </a:lnTo>
                <a:lnTo>
                  <a:pt x="5688833" y="119132"/>
                </a:lnTo>
                <a:lnTo>
                  <a:pt x="5692984" y="149897"/>
                </a:lnTo>
                <a:lnTo>
                  <a:pt x="5692984" y="959238"/>
                </a:lnTo>
                <a:lnTo>
                  <a:pt x="5672453" y="1028723"/>
                </a:lnTo>
                <a:lnTo>
                  <a:pt x="5647064" y="1061559"/>
                </a:lnTo>
                <a:lnTo>
                  <a:pt x="5614227" y="1086948"/>
                </a:lnTo>
                <a:lnTo>
                  <a:pt x="5575508" y="1103328"/>
                </a:lnTo>
                <a:lnTo>
                  <a:pt x="5532467" y="1109135"/>
                </a:lnTo>
                <a:close/>
              </a:path>
            </a:pathLst>
          </a:custGeom>
          <a:solidFill>
            <a:srgbClr val="D5FE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0819655" y="1989445"/>
            <a:ext cx="853440" cy="853440"/>
          </a:xfrm>
          <a:custGeom>
            <a:avLst/>
            <a:gdLst/>
            <a:ahLst/>
            <a:cxnLst/>
            <a:rect l="l" t="t" r="r" b="b"/>
            <a:pathLst>
              <a:path w="853440" h="853439">
                <a:moveTo>
                  <a:pt x="426717" y="853435"/>
                </a:moveTo>
                <a:lnTo>
                  <a:pt x="380221" y="850931"/>
                </a:lnTo>
                <a:lnTo>
                  <a:pt x="335176" y="843593"/>
                </a:lnTo>
                <a:lnTo>
                  <a:pt x="291841" y="831680"/>
                </a:lnTo>
                <a:lnTo>
                  <a:pt x="250477" y="815455"/>
                </a:lnTo>
                <a:lnTo>
                  <a:pt x="211344" y="795175"/>
                </a:lnTo>
                <a:lnTo>
                  <a:pt x="174703" y="771103"/>
                </a:lnTo>
                <a:lnTo>
                  <a:pt x="140813" y="743498"/>
                </a:lnTo>
                <a:lnTo>
                  <a:pt x="109936" y="712621"/>
                </a:lnTo>
                <a:lnTo>
                  <a:pt x="82331" y="678731"/>
                </a:lnTo>
                <a:lnTo>
                  <a:pt x="58259" y="642090"/>
                </a:lnTo>
                <a:lnTo>
                  <a:pt x="37980" y="602957"/>
                </a:lnTo>
                <a:lnTo>
                  <a:pt x="21754" y="561593"/>
                </a:lnTo>
                <a:lnTo>
                  <a:pt x="9842" y="518258"/>
                </a:lnTo>
                <a:lnTo>
                  <a:pt x="2503" y="473213"/>
                </a:lnTo>
                <a:lnTo>
                  <a:pt x="0" y="426717"/>
                </a:lnTo>
                <a:lnTo>
                  <a:pt x="2503" y="380222"/>
                </a:lnTo>
                <a:lnTo>
                  <a:pt x="9842" y="335176"/>
                </a:lnTo>
                <a:lnTo>
                  <a:pt x="21754" y="291841"/>
                </a:lnTo>
                <a:lnTo>
                  <a:pt x="37980" y="250477"/>
                </a:lnTo>
                <a:lnTo>
                  <a:pt x="58259" y="211345"/>
                </a:lnTo>
                <a:lnTo>
                  <a:pt x="82331" y="174703"/>
                </a:lnTo>
                <a:lnTo>
                  <a:pt x="109936" y="140814"/>
                </a:lnTo>
                <a:lnTo>
                  <a:pt x="140813" y="109936"/>
                </a:lnTo>
                <a:lnTo>
                  <a:pt x="174703" y="82331"/>
                </a:lnTo>
                <a:lnTo>
                  <a:pt x="211344" y="58259"/>
                </a:lnTo>
                <a:lnTo>
                  <a:pt x="250477" y="37980"/>
                </a:lnTo>
                <a:lnTo>
                  <a:pt x="291841" y="21754"/>
                </a:lnTo>
                <a:lnTo>
                  <a:pt x="335176" y="9842"/>
                </a:lnTo>
                <a:lnTo>
                  <a:pt x="380221" y="2503"/>
                </a:lnTo>
                <a:lnTo>
                  <a:pt x="426717" y="0"/>
                </a:lnTo>
                <a:lnTo>
                  <a:pt x="473213" y="2503"/>
                </a:lnTo>
                <a:lnTo>
                  <a:pt x="518258" y="9842"/>
                </a:lnTo>
                <a:lnTo>
                  <a:pt x="561593" y="21754"/>
                </a:lnTo>
                <a:lnTo>
                  <a:pt x="602957" y="37980"/>
                </a:lnTo>
                <a:lnTo>
                  <a:pt x="642090" y="58259"/>
                </a:lnTo>
                <a:lnTo>
                  <a:pt x="678731" y="82331"/>
                </a:lnTo>
                <a:lnTo>
                  <a:pt x="712621" y="109936"/>
                </a:lnTo>
                <a:lnTo>
                  <a:pt x="743498" y="140814"/>
                </a:lnTo>
                <a:lnTo>
                  <a:pt x="771103" y="174703"/>
                </a:lnTo>
                <a:lnTo>
                  <a:pt x="795175" y="211345"/>
                </a:lnTo>
                <a:lnTo>
                  <a:pt x="815455" y="250477"/>
                </a:lnTo>
                <a:lnTo>
                  <a:pt x="831681" y="291841"/>
                </a:lnTo>
                <a:lnTo>
                  <a:pt x="843593" y="335176"/>
                </a:lnTo>
                <a:lnTo>
                  <a:pt x="850931" y="380222"/>
                </a:lnTo>
                <a:lnTo>
                  <a:pt x="853435" y="426717"/>
                </a:lnTo>
                <a:lnTo>
                  <a:pt x="850931" y="473213"/>
                </a:lnTo>
                <a:lnTo>
                  <a:pt x="843593" y="518258"/>
                </a:lnTo>
                <a:lnTo>
                  <a:pt x="831681" y="561593"/>
                </a:lnTo>
                <a:lnTo>
                  <a:pt x="815455" y="602957"/>
                </a:lnTo>
                <a:lnTo>
                  <a:pt x="795175" y="642090"/>
                </a:lnTo>
                <a:lnTo>
                  <a:pt x="771103" y="678731"/>
                </a:lnTo>
                <a:lnTo>
                  <a:pt x="743498" y="712621"/>
                </a:lnTo>
                <a:lnTo>
                  <a:pt x="712621" y="743498"/>
                </a:lnTo>
                <a:lnTo>
                  <a:pt x="678731" y="771103"/>
                </a:lnTo>
                <a:lnTo>
                  <a:pt x="642090" y="795175"/>
                </a:lnTo>
                <a:lnTo>
                  <a:pt x="602957" y="815455"/>
                </a:lnTo>
                <a:lnTo>
                  <a:pt x="561593" y="831680"/>
                </a:lnTo>
                <a:lnTo>
                  <a:pt x="518258" y="843593"/>
                </a:lnTo>
                <a:lnTo>
                  <a:pt x="473213" y="850931"/>
                </a:lnTo>
                <a:lnTo>
                  <a:pt x="426717" y="853435"/>
                </a:lnTo>
                <a:close/>
              </a:path>
            </a:pathLst>
          </a:custGeom>
          <a:solidFill>
            <a:srgbClr val="0023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1098016" y="2130965"/>
            <a:ext cx="297180" cy="5499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3400" spc="225">
                <a:solidFill>
                  <a:srgbClr val="B4FF00"/>
                </a:solidFill>
                <a:latin typeface="Tahoma"/>
                <a:cs typeface="Tahoma"/>
              </a:rPr>
              <a:t>1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1106019" y="3367599"/>
            <a:ext cx="280670" cy="5499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3400" spc="95">
                <a:solidFill>
                  <a:srgbClr val="B4FF00"/>
                </a:solidFill>
                <a:latin typeface="Tahoma"/>
                <a:cs typeface="Tahoma"/>
              </a:rPr>
              <a:t>2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2198938" y="1961502"/>
            <a:ext cx="4126229" cy="825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2100" spc="-145">
                <a:solidFill>
                  <a:srgbClr val="002340"/>
                </a:solidFill>
                <a:latin typeface="Arial Black"/>
                <a:cs typeface="Arial Black"/>
              </a:rPr>
              <a:t>Integrate</a:t>
            </a:r>
            <a:r>
              <a:rPr dirty="0" sz="2100" spc="-105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2100" spc="-185">
                <a:solidFill>
                  <a:srgbClr val="002340"/>
                </a:solidFill>
                <a:latin typeface="Arial Black"/>
                <a:cs typeface="Arial Black"/>
              </a:rPr>
              <a:t>model</a:t>
            </a:r>
            <a:r>
              <a:rPr dirty="0" sz="2100" spc="-105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2100" spc="-170">
                <a:solidFill>
                  <a:srgbClr val="002340"/>
                </a:solidFill>
                <a:latin typeface="Arial Black"/>
                <a:cs typeface="Arial Black"/>
              </a:rPr>
              <a:t>predictions</a:t>
            </a:r>
            <a:r>
              <a:rPr dirty="0" sz="2100" spc="-105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2100" spc="-125">
                <a:solidFill>
                  <a:srgbClr val="002340"/>
                </a:solidFill>
                <a:latin typeface="Arial Black"/>
                <a:cs typeface="Arial Black"/>
              </a:rPr>
              <a:t>into </a:t>
            </a:r>
            <a:r>
              <a:rPr dirty="0" sz="2100" spc="-200">
                <a:solidFill>
                  <a:srgbClr val="002340"/>
                </a:solidFill>
                <a:latin typeface="Arial Black"/>
                <a:cs typeface="Arial Black"/>
              </a:rPr>
              <a:t>customer</a:t>
            </a:r>
            <a:r>
              <a:rPr dirty="0" sz="2100" spc="-114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2100" spc="-200">
                <a:solidFill>
                  <a:srgbClr val="002340"/>
                </a:solidFill>
                <a:latin typeface="Arial Black"/>
                <a:cs typeface="Arial Black"/>
              </a:rPr>
              <a:t>management</a:t>
            </a:r>
            <a:r>
              <a:rPr dirty="0" sz="2100" spc="-110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2100" spc="-35">
                <a:solidFill>
                  <a:srgbClr val="002340"/>
                </a:solidFill>
                <a:latin typeface="Arial Black"/>
                <a:cs typeface="Arial Black"/>
              </a:rPr>
              <a:t>system</a:t>
            </a:r>
            <a:endParaRPr sz="2100">
              <a:latin typeface="Arial Black"/>
              <a:cs typeface="Arial Black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2250056" y="3183631"/>
            <a:ext cx="3991610" cy="825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2100" spc="-190">
                <a:solidFill>
                  <a:srgbClr val="002340"/>
                </a:solidFill>
                <a:latin typeface="Arial Black"/>
                <a:cs typeface="Arial Black"/>
              </a:rPr>
              <a:t>Conduct</a:t>
            </a:r>
            <a:r>
              <a:rPr dirty="0" sz="2100" spc="-135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2100" spc="-35">
                <a:solidFill>
                  <a:srgbClr val="002340"/>
                </a:solidFill>
                <a:latin typeface="Arial Black"/>
                <a:cs typeface="Arial Black"/>
              </a:rPr>
              <a:t>A/B</a:t>
            </a:r>
            <a:r>
              <a:rPr dirty="0" sz="2100" spc="-135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2100" spc="-175">
                <a:solidFill>
                  <a:srgbClr val="002340"/>
                </a:solidFill>
                <a:latin typeface="Arial Black"/>
                <a:cs typeface="Arial Black"/>
              </a:rPr>
              <a:t>testing</a:t>
            </a:r>
            <a:r>
              <a:rPr dirty="0" sz="2100" spc="-135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2100" spc="-204">
                <a:solidFill>
                  <a:srgbClr val="002340"/>
                </a:solidFill>
                <a:latin typeface="Arial Black"/>
                <a:cs typeface="Arial Black"/>
              </a:rPr>
              <a:t>with</a:t>
            </a:r>
            <a:r>
              <a:rPr dirty="0" sz="2100" spc="-135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2100" spc="-140">
                <a:solidFill>
                  <a:srgbClr val="002340"/>
                </a:solidFill>
                <a:latin typeface="Arial Black"/>
                <a:cs typeface="Arial Black"/>
              </a:rPr>
              <a:t>churn </a:t>
            </a:r>
            <a:r>
              <a:rPr dirty="0" sz="2100" spc="-165">
                <a:solidFill>
                  <a:srgbClr val="002340"/>
                </a:solidFill>
                <a:latin typeface="Arial Black"/>
                <a:cs typeface="Arial Black"/>
              </a:rPr>
              <a:t>reduction</a:t>
            </a:r>
            <a:r>
              <a:rPr dirty="0" sz="2100" spc="-130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2100" spc="-80">
                <a:solidFill>
                  <a:srgbClr val="002340"/>
                </a:solidFill>
                <a:latin typeface="Arial Black"/>
                <a:cs typeface="Arial Black"/>
              </a:rPr>
              <a:t>strategies</a:t>
            </a:r>
            <a:endParaRPr sz="2100">
              <a:latin typeface="Arial Black"/>
              <a:cs typeface="Arial Black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346401" y="1861595"/>
            <a:ext cx="9136380" cy="1726564"/>
            <a:chOff x="346401" y="1861595"/>
            <a:chExt cx="9136380" cy="1726564"/>
          </a:xfrm>
        </p:grpSpPr>
        <p:sp>
          <p:nvSpPr>
            <p:cNvPr id="18" name="object 18" descr=""/>
            <p:cNvSpPr/>
            <p:nvPr/>
          </p:nvSpPr>
          <p:spPr>
            <a:xfrm>
              <a:off x="346401" y="1861595"/>
              <a:ext cx="9136380" cy="1726564"/>
            </a:xfrm>
            <a:custGeom>
              <a:avLst/>
              <a:gdLst/>
              <a:ahLst/>
              <a:cxnLst/>
              <a:rect l="l" t="t" r="r" b="b"/>
              <a:pathLst>
                <a:path w="9136380" h="1726564">
                  <a:moveTo>
                    <a:pt x="9064882" y="1726434"/>
                  </a:moveTo>
                  <a:lnTo>
                    <a:pt x="71463" y="1726434"/>
                  </a:lnTo>
                  <a:lnTo>
                    <a:pt x="43684" y="1720805"/>
                  </a:lnTo>
                  <a:lnTo>
                    <a:pt x="20965" y="1705469"/>
                  </a:lnTo>
                  <a:lnTo>
                    <a:pt x="5628" y="1682749"/>
                  </a:lnTo>
                  <a:lnTo>
                    <a:pt x="0" y="1654971"/>
                  </a:lnTo>
                  <a:lnTo>
                    <a:pt x="0" y="71463"/>
                  </a:lnTo>
                  <a:lnTo>
                    <a:pt x="5628" y="43684"/>
                  </a:lnTo>
                  <a:lnTo>
                    <a:pt x="20965" y="20965"/>
                  </a:lnTo>
                  <a:lnTo>
                    <a:pt x="43684" y="5628"/>
                  </a:lnTo>
                  <a:lnTo>
                    <a:pt x="71463" y="0"/>
                  </a:lnTo>
                  <a:lnTo>
                    <a:pt x="9064882" y="0"/>
                  </a:lnTo>
                  <a:lnTo>
                    <a:pt x="9092660" y="5628"/>
                  </a:lnTo>
                  <a:lnTo>
                    <a:pt x="9115380" y="20965"/>
                  </a:lnTo>
                  <a:lnTo>
                    <a:pt x="9130717" y="43684"/>
                  </a:lnTo>
                  <a:lnTo>
                    <a:pt x="9136345" y="71463"/>
                  </a:lnTo>
                  <a:lnTo>
                    <a:pt x="9136345" y="1654971"/>
                  </a:lnTo>
                  <a:lnTo>
                    <a:pt x="9130717" y="1682749"/>
                  </a:lnTo>
                  <a:lnTo>
                    <a:pt x="9115380" y="1705469"/>
                  </a:lnTo>
                  <a:lnTo>
                    <a:pt x="9092660" y="1720805"/>
                  </a:lnTo>
                  <a:lnTo>
                    <a:pt x="9064882" y="1726434"/>
                  </a:lnTo>
                  <a:close/>
                </a:path>
              </a:pathLst>
            </a:custGeom>
            <a:solidFill>
              <a:srgbClr val="D5FE9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1168" y="2210758"/>
              <a:ext cx="95250" cy="95249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1168" y="2610808"/>
              <a:ext cx="95250" cy="95249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1168" y="3010858"/>
              <a:ext cx="95250" cy="95249"/>
            </a:xfrm>
            <a:prstGeom prst="rect">
              <a:avLst/>
            </a:prstGeom>
          </p:spPr>
        </p:pic>
      </p:grpSp>
      <p:sp>
        <p:nvSpPr>
          <p:cNvPr id="22" name="object 22" descr=""/>
          <p:cNvSpPr txBox="1"/>
          <p:nvPr/>
        </p:nvSpPr>
        <p:spPr>
          <a:xfrm>
            <a:off x="988620" y="1995023"/>
            <a:ext cx="8257540" cy="1225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25000"/>
              </a:lnSpc>
              <a:spcBef>
                <a:spcPts val="90"/>
              </a:spcBef>
            </a:pPr>
            <a:r>
              <a:rPr dirty="0" sz="2100" spc="-204">
                <a:solidFill>
                  <a:srgbClr val="002340"/>
                </a:solidFill>
                <a:latin typeface="Arial Black"/>
                <a:cs typeface="Arial Black"/>
              </a:rPr>
              <a:t>Model</a:t>
            </a:r>
            <a:r>
              <a:rPr dirty="0" sz="2100" spc="30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2100" spc="-200">
                <a:solidFill>
                  <a:srgbClr val="002340"/>
                </a:solidFill>
                <a:latin typeface="Arial Black"/>
                <a:cs typeface="Arial Black"/>
              </a:rPr>
              <a:t>successfully</a:t>
            </a:r>
            <a:r>
              <a:rPr dirty="0" sz="2100" spc="45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2100" spc="-165">
                <a:solidFill>
                  <a:srgbClr val="002340"/>
                </a:solidFill>
                <a:latin typeface="Arial Black"/>
                <a:cs typeface="Arial Black"/>
              </a:rPr>
              <a:t>identifies</a:t>
            </a:r>
            <a:r>
              <a:rPr dirty="0" sz="2100" spc="50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2100" spc="-204">
                <a:solidFill>
                  <a:srgbClr val="002340"/>
                </a:solidFill>
                <a:latin typeface="Arial Black"/>
                <a:cs typeface="Arial Black"/>
              </a:rPr>
              <a:t>customer</a:t>
            </a:r>
            <a:r>
              <a:rPr dirty="0" sz="2100" spc="45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2100" spc="-180">
                <a:solidFill>
                  <a:srgbClr val="002340"/>
                </a:solidFill>
                <a:latin typeface="Arial Black"/>
                <a:cs typeface="Arial Black"/>
              </a:rPr>
              <a:t>churn</a:t>
            </a:r>
            <a:r>
              <a:rPr dirty="0" sz="2100" spc="50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2100" spc="-245">
                <a:solidFill>
                  <a:srgbClr val="002340"/>
                </a:solidFill>
                <a:latin typeface="Arial Black"/>
                <a:cs typeface="Arial Black"/>
              </a:rPr>
              <a:t>with</a:t>
            </a:r>
            <a:r>
              <a:rPr dirty="0" sz="2100" spc="70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2100" spc="-165">
                <a:solidFill>
                  <a:srgbClr val="002340"/>
                </a:solidFill>
                <a:latin typeface="Arial Black"/>
                <a:cs typeface="Arial Black"/>
              </a:rPr>
              <a:t>high</a:t>
            </a:r>
            <a:r>
              <a:rPr dirty="0" sz="2100" spc="50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2100" spc="-150">
                <a:solidFill>
                  <a:srgbClr val="002340"/>
                </a:solidFill>
                <a:latin typeface="Arial Black"/>
                <a:cs typeface="Arial Black"/>
              </a:rPr>
              <a:t>accuracy </a:t>
            </a:r>
            <a:r>
              <a:rPr dirty="0" sz="2100" spc="-380">
                <a:solidFill>
                  <a:srgbClr val="002340"/>
                </a:solidFill>
                <a:latin typeface="Arial Black"/>
                <a:cs typeface="Arial Black"/>
              </a:rPr>
              <a:t>Key</a:t>
            </a:r>
            <a:r>
              <a:rPr dirty="0" sz="2100" spc="204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2100" spc="-180">
                <a:solidFill>
                  <a:srgbClr val="002340"/>
                </a:solidFill>
                <a:latin typeface="Arial Black"/>
                <a:cs typeface="Arial Black"/>
              </a:rPr>
              <a:t>features</a:t>
            </a:r>
            <a:r>
              <a:rPr dirty="0" sz="2100" spc="5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2100" spc="-160">
                <a:solidFill>
                  <a:srgbClr val="002340"/>
                </a:solidFill>
                <a:latin typeface="Arial Black"/>
                <a:cs typeface="Arial Black"/>
              </a:rPr>
              <a:t>provide</a:t>
            </a:r>
            <a:r>
              <a:rPr dirty="0" sz="2100" spc="-15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2100" spc="-190">
                <a:solidFill>
                  <a:srgbClr val="002340"/>
                </a:solidFill>
                <a:latin typeface="Arial Black"/>
                <a:cs typeface="Arial Black"/>
              </a:rPr>
              <a:t>actionable</a:t>
            </a:r>
            <a:r>
              <a:rPr dirty="0" sz="2100" spc="15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2100" spc="-170">
                <a:solidFill>
                  <a:srgbClr val="002340"/>
                </a:solidFill>
                <a:latin typeface="Arial Black"/>
                <a:cs typeface="Arial Black"/>
              </a:rPr>
              <a:t>insights</a:t>
            </a:r>
            <a:r>
              <a:rPr dirty="0" sz="2100" spc="35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2100" spc="-150">
                <a:solidFill>
                  <a:srgbClr val="002340"/>
                </a:solidFill>
                <a:latin typeface="Arial Black"/>
                <a:cs typeface="Arial Black"/>
              </a:rPr>
              <a:t>for</a:t>
            </a:r>
            <a:r>
              <a:rPr dirty="0" sz="2100" spc="50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2100" spc="-160">
                <a:solidFill>
                  <a:srgbClr val="002340"/>
                </a:solidFill>
                <a:latin typeface="Arial Black"/>
                <a:cs typeface="Arial Black"/>
              </a:rPr>
              <a:t>retention</a:t>
            </a:r>
            <a:r>
              <a:rPr dirty="0" sz="2100" spc="50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2100" spc="-85">
                <a:solidFill>
                  <a:srgbClr val="002340"/>
                </a:solidFill>
                <a:latin typeface="Arial Black"/>
                <a:cs typeface="Arial Black"/>
              </a:rPr>
              <a:t>strategies </a:t>
            </a:r>
            <a:r>
              <a:rPr dirty="0" sz="2100" spc="-170">
                <a:solidFill>
                  <a:srgbClr val="002340"/>
                </a:solidFill>
                <a:latin typeface="Arial Black"/>
                <a:cs typeface="Arial Black"/>
              </a:rPr>
              <a:t>Limitations:</a:t>
            </a:r>
            <a:r>
              <a:rPr dirty="0" sz="2100" spc="-120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2100" spc="-155">
                <a:solidFill>
                  <a:srgbClr val="002340"/>
                </a:solidFill>
                <a:latin typeface="Arial Black"/>
                <a:cs typeface="Arial Black"/>
              </a:rPr>
              <a:t>Imbalanced</a:t>
            </a:r>
            <a:r>
              <a:rPr dirty="0" sz="2100" spc="-120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2100" spc="-175">
                <a:solidFill>
                  <a:srgbClr val="002340"/>
                </a:solidFill>
                <a:latin typeface="Arial Black"/>
                <a:cs typeface="Arial Black"/>
              </a:rPr>
              <a:t>data</a:t>
            </a:r>
            <a:r>
              <a:rPr dirty="0" sz="2100" spc="-120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2100" spc="-135">
                <a:solidFill>
                  <a:srgbClr val="002340"/>
                </a:solidFill>
                <a:latin typeface="Arial Black"/>
                <a:cs typeface="Arial Black"/>
              </a:rPr>
              <a:t>in</a:t>
            </a:r>
            <a:r>
              <a:rPr dirty="0" sz="2100" spc="-120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2100" spc="-165">
                <a:solidFill>
                  <a:srgbClr val="002340"/>
                </a:solidFill>
                <a:latin typeface="Arial Black"/>
                <a:cs typeface="Arial Black"/>
              </a:rPr>
              <a:t>certain</a:t>
            </a:r>
            <a:r>
              <a:rPr dirty="0" sz="2100" spc="-120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2100" spc="-30">
                <a:solidFill>
                  <a:srgbClr val="002340"/>
                </a:solidFill>
                <a:latin typeface="Arial Black"/>
                <a:cs typeface="Arial Black"/>
              </a:rPr>
              <a:t>segments</a:t>
            </a:r>
            <a:endParaRPr sz="2100">
              <a:latin typeface="Arial Black"/>
              <a:cs typeface="Arial Black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11966397" y="4334862"/>
            <a:ext cx="5694680" cy="1021715"/>
          </a:xfrm>
          <a:custGeom>
            <a:avLst/>
            <a:gdLst/>
            <a:ahLst/>
            <a:cxnLst/>
            <a:rect l="l" t="t" r="r" b="b"/>
            <a:pathLst>
              <a:path w="5694680" h="1021714">
                <a:moveTo>
                  <a:pt x="5532466" y="1021231"/>
                </a:moveTo>
                <a:lnTo>
                  <a:pt x="162173" y="1021231"/>
                </a:lnTo>
                <a:lnTo>
                  <a:pt x="119132" y="1015424"/>
                </a:lnTo>
                <a:lnTo>
                  <a:pt x="80412" y="999044"/>
                </a:lnTo>
                <a:lnTo>
                  <a:pt x="47576" y="973655"/>
                </a:lnTo>
                <a:lnTo>
                  <a:pt x="22187" y="940819"/>
                </a:lnTo>
                <a:lnTo>
                  <a:pt x="5807" y="902099"/>
                </a:lnTo>
                <a:lnTo>
                  <a:pt x="0" y="859058"/>
                </a:lnTo>
                <a:lnTo>
                  <a:pt x="0" y="162173"/>
                </a:lnTo>
                <a:lnTo>
                  <a:pt x="5807" y="119132"/>
                </a:lnTo>
                <a:lnTo>
                  <a:pt x="22187" y="80412"/>
                </a:lnTo>
                <a:lnTo>
                  <a:pt x="47576" y="47576"/>
                </a:lnTo>
                <a:lnTo>
                  <a:pt x="80412" y="22186"/>
                </a:lnTo>
                <a:lnTo>
                  <a:pt x="119132" y="5807"/>
                </a:lnTo>
                <a:lnTo>
                  <a:pt x="162173" y="0"/>
                </a:lnTo>
                <a:lnTo>
                  <a:pt x="5532466" y="0"/>
                </a:lnTo>
                <a:lnTo>
                  <a:pt x="5575507" y="5807"/>
                </a:lnTo>
                <a:lnTo>
                  <a:pt x="5614227" y="22186"/>
                </a:lnTo>
                <a:lnTo>
                  <a:pt x="5647063" y="47576"/>
                </a:lnTo>
                <a:lnTo>
                  <a:pt x="5672452" y="80412"/>
                </a:lnTo>
                <a:lnTo>
                  <a:pt x="5688832" y="119132"/>
                </a:lnTo>
                <a:lnTo>
                  <a:pt x="5694639" y="162173"/>
                </a:lnTo>
                <a:lnTo>
                  <a:pt x="5694639" y="859058"/>
                </a:lnTo>
                <a:lnTo>
                  <a:pt x="5688832" y="902099"/>
                </a:lnTo>
                <a:lnTo>
                  <a:pt x="5672452" y="940819"/>
                </a:lnTo>
                <a:lnTo>
                  <a:pt x="5647063" y="973655"/>
                </a:lnTo>
                <a:lnTo>
                  <a:pt x="5614227" y="999044"/>
                </a:lnTo>
                <a:lnTo>
                  <a:pt x="5575507" y="1015424"/>
                </a:lnTo>
                <a:lnTo>
                  <a:pt x="5532466" y="1021231"/>
                </a:lnTo>
                <a:close/>
              </a:path>
            </a:pathLst>
          </a:custGeom>
          <a:solidFill>
            <a:srgbClr val="D5FE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10819655" y="4422328"/>
            <a:ext cx="853440" cy="846455"/>
          </a:xfrm>
          <a:custGeom>
            <a:avLst/>
            <a:gdLst/>
            <a:ahLst/>
            <a:cxnLst/>
            <a:rect l="l" t="t" r="r" b="b"/>
            <a:pathLst>
              <a:path w="853440" h="846454">
                <a:moveTo>
                  <a:pt x="426717" y="846298"/>
                </a:moveTo>
                <a:lnTo>
                  <a:pt x="380222" y="843815"/>
                </a:lnTo>
                <a:lnTo>
                  <a:pt x="335176" y="836539"/>
                </a:lnTo>
                <a:lnTo>
                  <a:pt x="291841" y="824726"/>
                </a:lnTo>
                <a:lnTo>
                  <a:pt x="250477" y="808636"/>
                </a:lnTo>
                <a:lnTo>
                  <a:pt x="211345" y="788526"/>
                </a:lnTo>
                <a:lnTo>
                  <a:pt x="174703" y="764655"/>
                </a:lnTo>
                <a:lnTo>
                  <a:pt x="140814" y="737281"/>
                </a:lnTo>
                <a:lnTo>
                  <a:pt x="109936" y="706662"/>
                </a:lnTo>
                <a:lnTo>
                  <a:pt x="82331" y="673055"/>
                </a:lnTo>
                <a:lnTo>
                  <a:pt x="58259" y="636720"/>
                </a:lnTo>
                <a:lnTo>
                  <a:pt x="37980" y="597915"/>
                </a:lnTo>
                <a:lnTo>
                  <a:pt x="21754" y="556897"/>
                </a:lnTo>
                <a:lnTo>
                  <a:pt x="9842" y="513924"/>
                </a:lnTo>
                <a:lnTo>
                  <a:pt x="2504" y="469256"/>
                </a:lnTo>
                <a:lnTo>
                  <a:pt x="0" y="423149"/>
                </a:lnTo>
                <a:lnTo>
                  <a:pt x="2504" y="377042"/>
                </a:lnTo>
                <a:lnTo>
                  <a:pt x="9842" y="332373"/>
                </a:lnTo>
                <a:lnTo>
                  <a:pt x="21754" y="289401"/>
                </a:lnTo>
                <a:lnTo>
                  <a:pt x="37980" y="248383"/>
                </a:lnTo>
                <a:lnTo>
                  <a:pt x="58259" y="209577"/>
                </a:lnTo>
                <a:lnTo>
                  <a:pt x="82331" y="173242"/>
                </a:lnTo>
                <a:lnTo>
                  <a:pt x="109936" y="139636"/>
                </a:lnTo>
                <a:lnTo>
                  <a:pt x="140814" y="109017"/>
                </a:lnTo>
                <a:lnTo>
                  <a:pt x="174703" y="81643"/>
                </a:lnTo>
                <a:lnTo>
                  <a:pt x="211345" y="57772"/>
                </a:lnTo>
                <a:lnTo>
                  <a:pt x="250477" y="37662"/>
                </a:lnTo>
                <a:lnTo>
                  <a:pt x="291841" y="21572"/>
                </a:lnTo>
                <a:lnTo>
                  <a:pt x="335176" y="9759"/>
                </a:lnTo>
                <a:lnTo>
                  <a:pt x="380222" y="2483"/>
                </a:lnTo>
                <a:lnTo>
                  <a:pt x="426717" y="0"/>
                </a:lnTo>
                <a:lnTo>
                  <a:pt x="473213" y="2483"/>
                </a:lnTo>
                <a:lnTo>
                  <a:pt x="518258" y="9759"/>
                </a:lnTo>
                <a:lnTo>
                  <a:pt x="561593" y="21572"/>
                </a:lnTo>
                <a:lnTo>
                  <a:pt x="602957" y="37662"/>
                </a:lnTo>
                <a:lnTo>
                  <a:pt x="642090" y="57772"/>
                </a:lnTo>
                <a:lnTo>
                  <a:pt x="678731" y="81643"/>
                </a:lnTo>
                <a:lnTo>
                  <a:pt x="712621" y="109017"/>
                </a:lnTo>
                <a:lnTo>
                  <a:pt x="743498" y="139636"/>
                </a:lnTo>
                <a:lnTo>
                  <a:pt x="771103" y="173242"/>
                </a:lnTo>
                <a:lnTo>
                  <a:pt x="795176" y="209577"/>
                </a:lnTo>
                <a:lnTo>
                  <a:pt x="815455" y="248383"/>
                </a:lnTo>
                <a:lnTo>
                  <a:pt x="831681" y="289401"/>
                </a:lnTo>
                <a:lnTo>
                  <a:pt x="843593" y="332373"/>
                </a:lnTo>
                <a:lnTo>
                  <a:pt x="850931" y="377042"/>
                </a:lnTo>
                <a:lnTo>
                  <a:pt x="853123" y="417403"/>
                </a:lnTo>
                <a:lnTo>
                  <a:pt x="853123" y="428895"/>
                </a:lnTo>
                <a:lnTo>
                  <a:pt x="850931" y="469256"/>
                </a:lnTo>
                <a:lnTo>
                  <a:pt x="843593" y="513924"/>
                </a:lnTo>
                <a:lnTo>
                  <a:pt x="831681" y="556897"/>
                </a:lnTo>
                <a:lnTo>
                  <a:pt x="815455" y="597915"/>
                </a:lnTo>
                <a:lnTo>
                  <a:pt x="795176" y="636720"/>
                </a:lnTo>
                <a:lnTo>
                  <a:pt x="771103" y="673055"/>
                </a:lnTo>
                <a:lnTo>
                  <a:pt x="743498" y="706662"/>
                </a:lnTo>
                <a:lnTo>
                  <a:pt x="712621" y="737281"/>
                </a:lnTo>
                <a:lnTo>
                  <a:pt x="678731" y="764655"/>
                </a:lnTo>
                <a:lnTo>
                  <a:pt x="642090" y="788526"/>
                </a:lnTo>
                <a:lnTo>
                  <a:pt x="602957" y="808636"/>
                </a:lnTo>
                <a:lnTo>
                  <a:pt x="561593" y="824726"/>
                </a:lnTo>
                <a:lnTo>
                  <a:pt x="518258" y="836539"/>
                </a:lnTo>
                <a:lnTo>
                  <a:pt x="473213" y="843815"/>
                </a:lnTo>
                <a:lnTo>
                  <a:pt x="426717" y="846298"/>
                </a:lnTo>
                <a:close/>
              </a:path>
            </a:pathLst>
          </a:custGeom>
          <a:solidFill>
            <a:srgbClr val="0023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11106019" y="4563849"/>
            <a:ext cx="280670" cy="5499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3400" spc="95">
                <a:solidFill>
                  <a:srgbClr val="B4FF00"/>
                </a:solidFill>
                <a:latin typeface="Tahoma"/>
                <a:cs typeface="Tahoma"/>
              </a:rPr>
              <a:t>3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2250056" y="4376312"/>
            <a:ext cx="4388485" cy="825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2100" spc="-175">
                <a:solidFill>
                  <a:srgbClr val="002340"/>
                </a:solidFill>
                <a:latin typeface="Arial Black"/>
                <a:cs typeface="Arial Black"/>
              </a:rPr>
              <a:t>Collaborate</a:t>
            </a:r>
            <a:r>
              <a:rPr dirty="0" sz="2100" spc="-125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2100" spc="-204">
                <a:solidFill>
                  <a:srgbClr val="002340"/>
                </a:solidFill>
                <a:latin typeface="Arial Black"/>
                <a:cs typeface="Arial Black"/>
              </a:rPr>
              <a:t>with</a:t>
            </a:r>
            <a:r>
              <a:rPr dirty="0" sz="2100" spc="-120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2100" spc="-225">
                <a:solidFill>
                  <a:srgbClr val="002340"/>
                </a:solidFill>
                <a:latin typeface="Arial Black"/>
                <a:cs typeface="Arial Black"/>
              </a:rPr>
              <a:t>Data</a:t>
            </a:r>
            <a:r>
              <a:rPr dirty="0" sz="2100" spc="-120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2100" spc="-185">
                <a:solidFill>
                  <a:srgbClr val="002340"/>
                </a:solidFill>
                <a:latin typeface="Arial Black"/>
                <a:cs typeface="Arial Black"/>
              </a:rPr>
              <a:t>Engineers</a:t>
            </a:r>
            <a:r>
              <a:rPr dirty="0" sz="2100" spc="-120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2100" spc="-95">
                <a:solidFill>
                  <a:srgbClr val="002340"/>
                </a:solidFill>
                <a:latin typeface="Arial Black"/>
                <a:cs typeface="Arial Black"/>
              </a:rPr>
              <a:t>to </a:t>
            </a:r>
            <a:r>
              <a:rPr dirty="0" sz="2100" spc="-135">
                <a:solidFill>
                  <a:srgbClr val="002340"/>
                </a:solidFill>
                <a:latin typeface="Arial Black"/>
                <a:cs typeface="Arial Black"/>
              </a:rPr>
              <a:t>further</a:t>
            </a:r>
            <a:r>
              <a:rPr dirty="0" sz="2100" spc="-140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2100" spc="-200">
                <a:solidFill>
                  <a:srgbClr val="002340"/>
                </a:solidFill>
                <a:latin typeface="Arial Black"/>
                <a:cs typeface="Arial Black"/>
              </a:rPr>
              <a:t>enhance</a:t>
            </a:r>
            <a:r>
              <a:rPr dirty="0" sz="2100" spc="-140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2100" spc="-190">
                <a:solidFill>
                  <a:srgbClr val="002340"/>
                </a:solidFill>
                <a:latin typeface="Arial Black"/>
                <a:cs typeface="Arial Black"/>
              </a:rPr>
              <a:t>data</a:t>
            </a:r>
            <a:r>
              <a:rPr dirty="0" sz="2100" spc="-140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2100" spc="-10">
                <a:solidFill>
                  <a:srgbClr val="002340"/>
                </a:solidFill>
                <a:latin typeface="Arial Black"/>
                <a:cs typeface="Arial Black"/>
              </a:rPr>
              <a:t>quality</a:t>
            </a:r>
            <a:endParaRPr sz="2100">
              <a:latin typeface="Arial Black"/>
              <a:cs typeface="Arial Black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10819655" y="5805266"/>
            <a:ext cx="853440" cy="846455"/>
          </a:xfrm>
          <a:custGeom>
            <a:avLst/>
            <a:gdLst/>
            <a:ahLst/>
            <a:cxnLst/>
            <a:rect l="l" t="t" r="r" b="b"/>
            <a:pathLst>
              <a:path w="853440" h="846454">
                <a:moveTo>
                  <a:pt x="426717" y="846298"/>
                </a:moveTo>
                <a:lnTo>
                  <a:pt x="380222" y="843815"/>
                </a:lnTo>
                <a:lnTo>
                  <a:pt x="335176" y="836538"/>
                </a:lnTo>
                <a:lnTo>
                  <a:pt x="291841" y="824726"/>
                </a:lnTo>
                <a:lnTo>
                  <a:pt x="250477" y="808636"/>
                </a:lnTo>
                <a:lnTo>
                  <a:pt x="211345" y="788526"/>
                </a:lnTo>
                <a:lnTo>
                  <a:pt x="174703" y="764655"/>
                </a:lnTo>
                <a:lnTo>
                  <a:pt x="140814" y="737281"/>
                </a:lnTo>
                <a:lnTo>
                  <a:pt x="109936" y="706662"/>
                </a:lnTo>
                <a:lnTo>
                  <a:pt x="82331" y="673056"/>
                </a:lnTo>
                <a:lnTo>
                  <a:pt x="58259" y="636721"/>
                </a:lnTo>
                <a:lnTo>
                  <a:pt x="37980" y="597915"/>
                </a:lnTo>
                <a:lnTo>
                  <a:pt x="21754" y="556897"/>
                </a:lnTo>
                <a:lnTo>
                  <a:pt x="9842" y="513924"/>
                </a:lnTo>
                <a:lnTo>
                  <a:pt x="2504" y="469256"/>
                </a:lnTo>
                <a:lnTo>
                  <a:pt x="0" y="423149"/>
                </a:lnTo>
                <a:lnTo>
                  <a:pt x="2504" y="377042"/>
                </a:lnTo>
                <a:lnTo>
                  <a:pt x="9842" y="332373"/>
                </a:lnTo>
                <a:lnTo>
                  <a:pt x="21754" y="289401"/>
                </a:lnTo>
                <a:lnTo>
                  <a:pt x="37980" y="248383"/>
                </a:lnTo>
                <a:lnTo>
                  <a:pt x="58259" y="209577"/>
                </a:lnTo>
                <a:lnTo>
                  <a:pt x="82331" y="173242"/>
                </a:lnTo>
                <a:lnTo>
                  <a:pt x="109936" y="139636"/>
                </a:lnTo>
                <a:lnTo>
                  <a:pt x="140814" y="109017"/>
                </a:lnTo>
                <a:lnTo>
                  <a:pt x="174703" y="81643"/>
                </a:lnTo>
                <a:lnTo>
                  <a:pt x="211345" y="57772"/>
                </a:lnTo>
                <a:lnTo>
                  <a:pt x="250477" y="37662"/>
                </a:lnTo>
                <a:lnTo>
                  <a:pt x="291841" y="21572"/>
                </a:lnTo>
                <a:lnTo>
                  <a:pt x="335176" y="9759"/>
                </a:lnTo>
                <a:lnTo>
                  <a:pt x="380222" y="2483"/>
                </a:lnTo>
                <a:lnTo>
                  <a:pt x="426717" y="0"/>
                </a:lnTo>
                <a:lnTo>
                  <a:pt x="473213" y="2483"/>
                </a:lnTo>
                <a:lnTo>
                  <a:pt x="518258" y="9759"/>
                </a:lnTo>
                <a:lnTo>
                  <a:pt x="561593" y="21572"/>
                </a:lnTo>
                <a:lnTo>
                  <a:pt x="602957" y="37662"/>
                </a:lnTo>
                <a:lnTo>
                  <a:pt x="642090" y="57772"/>
                </a:lnTo>
                <a:lnTo>
                  <a:pt x="678731" y="81643"/>
                </a:lnTo>
                <a:lnTo>
                  <a:pt x="712621" y="109017"/>
                </a:lnTo>
                <a:lnTo>
                  <a:pt x="743498" y="139636"/>
                </a:lnTo>
                <a:lnTo>
                  <a:pt x="771103" y="173242"/>
                </a:lnTo>
                <a:lnTo>
                  <a:pt x="795176" y="209577"/>
                </a:lnTo>
                <a:lnTo>
                  <a:pt x="815455" y="248383"/>
                </a:lnTo>
                <a:lnTo>
                  <a:pt x="831681" y="289401"/>
                </a:lnTo>
                <a:lnTo>
                  <a:pt x="843593" y="332373"/>
                </a:lnTo>
                <a:lnTo>
                  <a:pt x="850931" y="377042"/>
                </a:lnTo>
                <a:lnTo>
                  <a:pt x="853123" y="417403"/>
                </a:lnTo>
                <a:lnTo>
                  <a:pt x="853123" y="428895"/>
                </a:lnTo>
                <a:lnTo>
                  <a:pt x="850931" y="469256"/>
                </a:lnTo>
                <a:lnTo>
                  <a:pt x="843593" y="513924"/>
                </a:lnTo>
                <a:lnTo>
                  <a:pt x="831681" y="556897"/>
                </a:lnTo>
                <a:lnTo>
                  <a:pt x="815455" y="597915"/>
                </a:lnTo>
                <a:lnTo>
                  <a:pt x="795176" y="636721"/>
                </a:lnTo>
                <a:lnTo>
                  <a:pt x="771103" y="673056"/>
                </a:lnTo>
                <a:lnTo>
                  <a:pt x="743498" y="706662"/>
                </a:lnTo>
                <a:lnTo>
                  <a:pt x="712621" y="737281"/>
                </a:lnTo>
                <a:lnTo>
                  <a:pt x="678731" y="764655"/>
                </a:lnTo>
                <a:lnTo>
                  <a:pt x="642090" y="788526"/>
                </a:lnTo>
                <a:lnTo>
                  <a:pt x="602957" y="808636"/>
                </a:lnTo>
                <a:lnTo>
                  <a:pt x="561593" y="824726"/>
                </a:lnTo>
                <a:lnTo>
                  <a:pt x="518258" y="836538"/>
                </a:lnTo>
                <a:lnTo>
                  <a:pt x="473213" y="843815"/>
                </a:lnTo>
                <a:lnTo>
                  <a:pt x="426717" y="846298"/>
                </a:lnTo>
                <a:close/>
              </a:path>
            </a:pathLst>
          </a:custGeom>
          <a:solidFill>
            <a:srgbClr val="0023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11098016" y="5946787"/>
            <a:ext cx="297180" cy="5499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3400" spc="225">
                <a:solidFill>
                  <a:srgbClr val="B4FF00"/>
                </a:solidFill>
                <a:latin typeface="Tahoma"/>
                <a:cs typeface="Tahoma"/>
              </a:rPr>
              <a:t>4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2250056" y="5568994"/>
            <a:ext cx="4675505" cy="1225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2100" spc="-160">
                <a:solidFill>
                  <a:srgbClr val="002340"/>
                </a:solidFill>
                <a:latin typeface="Arial Black"/>
                <a:cs typeface="Arial Black"/>
              </a:rPr>
              <a:t>Monitor</a:t>
            </a:r>
            <a:r>
              <a:rPr dirty="0" sz="2100" spc="-135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2100" spc="-190">
                <a:solidFill>
                  <a:srgbClr val="002340"/>
                </a:solidFill>
                <a:latin typeface="Arial Black"/>
                <a:cs typeface="Arial Black"/>
              </a:rPr>
              <a:t>data</a:t>
            </a:r>
            <a:r>
              <a:rPr dirty="0" sz="2100" spc="-135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2100" spc="-160">
                <a:solidFill>
                  <a:srgbClr val="002340"/>
                </a:solidFill>
                <a:latin typeface="Arial Black"/>
                <a:cs typeface="Arial Black"/>
              </a:rPr>
              <a:t>quality</a:t>
            </a:r>
            <a:r>
              <a:rPr dirty="0" sz="2100" spc="-135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2100" spc="-170">
                <a:solidFill>
                  <a:srgbClr val="002340"/>
                </a:solidFill>
                <a:latin typeface="Arial Black"/>
                <a:cs typeface="Arial Black"/>
              </a:rPr>
              <a:t>and</a:t>
            </a:r>
            <a:r>
              <a:rPr dirty="0" sz="2100" spc="-135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2100" spc="-10">
                <a:solidFill>
                  <a:srgbClr val="002340"/>
                </a:solidFill>
                <a:latin typeface="Arial Black"/>
                <a:cs typeface="Arial Black"/>
              </a:rPr>
              <a:t>model </a:t>
            </a:r>
            <a:r>
              <a:rPr dirty="0" sz="2100" spc="-180">
                <a:solidFill>
                  <a:srgbClr val="002340"/>
                </a:solidFill>
                <a:latin typeface="Arial Black"/>
                <a:cs typeface="Arial Black"/>
              </a:rPr>
              <a:t>performance</a:t>
            </a:r>
            <a:r>
              <a:rPr dirty="0" sz="2100" spc="-114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2100" spc="-145">
                <a:solidFill>
                  <a:srgbClr val="002340"/>
                </a:solidFill>
                <a:latin typeface="Arial Black"/>
                <a:cs typeface="Arial Black"/>
              </a:rPr>
              <a:t>regularly</a:t>
            </a:r>
            <a:r>
              <a:rPr dirty="0" sz="2100" spc="-110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2100" spc="-170">
                <a:solidFill>
                  <a:srgbClr val="002340"/>
                </a:solidFill>
                <a:latin typeface="Arial Black"/>
                <a:cs typeface="Arial Black"/>
              </a:rPr>
              <a:t>and</a:t>
            </a:r>
            <a:r>
              <a:rPr dirty="0" sz="2100" spc="-110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2100" spc="-150">
                <a:solidFill>
                  <a:srgbClr val="002340"/>
                </a:solidFill>
                <a:latin typeface="Arial Black"/>
                <a:cs typeface="Arial Black"/>
              </a:rPr>
              <a:t>retrain</a:t>
            </a:r>
            <a:r>
              <a:rPr dirty="0" sz="2100" spc="-114">
                <a:solidFill>
                  <a:srgbClr val="002340"/>
                </a:solidFill>
                <a:latin typeface="Arial Black"/>
                <a:cs typeface="Arial Black"/>
              </a:rPr>
              <a:t> </a:t>
            </a:r>
            <a:r>
              <a:rPr dirty="0" sz="2100" spc="-150">
                <a:solidFill>
                  <a:srgbClr val="002340"/>
                </a:solidFill>
                <a:latin typeface="Arial Black"/>
                <a:cs typeface="Arial Black"/>
              </a:rPr>
              <a:t>as </a:t>
            </a:r>
            <a:r>
              <a:rPr dirty="0" sz="2100" spc="-25">
                <a:solidFill>
                  <a:srgbClr val="002340"/>
                </a:solidFill>
                <a:latin typeface="Arial Black"/>
                <a:cs typeface="Arial Black"/>
              </a:rPr>
              <a:t>needed</a:t>
            </a:r>
            <a:endParaRPr sz="2100">
              <a:latin typeface="Arial Black"/>
              <a:cs typeface="Arial Black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1643441" y="7938184"/>
            <a:ext cx="3567429" cy="87121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50" spc="70">
                <a:solidFill>
                  <a:srgbClr val="002340"/>
                </a:solidFill>
                <a:latin typeface="Tahoma"/>
                <a:cs typeface="Tahoma"/>
              </a:rPr>
              <a:t>Hvala</a:t>
            </a:r>
            <a:r>
              <a:rPr dirty="0" sz="5550" spc="-315">
                <a:solidFill>
                  <a:srgbClr val="002340"/>
                </a:solidFill>
                <a:latin typeface="Tahoma"/>
                <a:cs typeface="Tahoma"/>
              </a:rPr>
              <a:t> </a:t>
            </a:r>
            <a:r>
              <a:rPr dirty="0" sz="5550" spc="-10">
                <a:solidFill>
                  <a:srgbClr val="002340"/>
                </a:solidFill>
                <a:latin typeface="Tahoma"/>
                <a:cs typeface="Tahoma"/>
              </a:rPr>
              <a:t>lepo!</a:t>
            </a:r>
            <a:endParaRPr sz="5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Konstantin Константин</dc:creator>
  <cp:keywords>DAGamWyABmo,BAGXhakHuqo</cp:keywords>
  <dc:title>Приоритизация ВУЛ Мозговой Штурм Презентация</dc:title>
  <dcterms:created xsi:type="dcterms:W3CDTF">2024-12-29T11:12:22Z</dcterms:created>
  <dcterms:modified xsi:type="dcterms:W3CDTF">2024-12-29T11:12:22Z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2024-12-29T00:00:00Z</vt:filetime>
  </property>
  <property fmtid="{D5CDD505-2E9C-101B-9397-08002B2CF9AE}" pid="3" name="Creator">
    <vt:lpwstr>Canva</vt:lpwstr>
  </property>
  <property fmtid="{D5CDD505-2E9C-101B-9397-08002B2CF9AE}" pid="4" name="LastSaved">
    <vt:filetime>2024-12-29T00:00:00Z</vt:filetime>
  </property>
  <property fmtid="{D5CDD505-2E9C-101B-9397-08002B2CF9AE}" pid="5" name="Producer">
    <vt:lpwstr>Canva</vt:lpwstr>
  </property>
</Properties>
</file>