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14067"/>
    <a:srgbClr val="432609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74" autoAdjust="0"/>
  </p:normalViewPr>
  <p:slideViewPr>
    <p:cSldViewPr snapToGrid="0" showGuides="1">
      <p:cViewPr varScale="1">
        <p:scale>
          <a:sx n="74" d="100"/>
          <a:sy n="74" d="100"/>
        </p:scale>
        <p:origin x="6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33DA82-3F88-44B8-BD04-AA40EEE84FBF}" type="datetime1">
              <a:rPr lang="ru-RU" smtClean="0"/>
              <a:t>13.06.2023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690D7-6006-41CE-9478-6ADEF6469083}" type="datetime1">
              <a:rPr lang="ru-RU" smtClean="0"/>
              <a:pPr/>
              <a:t>13.06.2023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18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3" name="Подзаголовок 2" title="Подзаголовок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dirty="0"/>
              <a:t>ЩЕЛКНИТЕ, ЧТОБЫ ИЗМЕНИТЬ СТИЛЬ ОБРАЗЦА ПОДЗАГОЛОВКА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РЕДАКТИРОВАНИЕ ОСНОВНЫХ СТИЛЕЙ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Объект 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20" name="Текст 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1" name="Объект 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Объект 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1" name="Прямоугольный треугольник 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Надпись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араллелограмм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0" name="Параллелограмм 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1" name="Надпись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Диагональная полоса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1" name="Параллелограмм 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9" name="Прямоугольный треугольник 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7" name="Параллелограмм 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Заголовок 1" title="Название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  <p:sp>
        <p:nvSpPr>
          <p:cNvPr id="101" name="Текст 2" title="Подзаголовок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РЕДАКТИРОВАНИЕ ОСНОВНЫХ СТИЛЕЙ ТЕКСТА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араллелограмм 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Прямоугольный треугольник 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" name="Заголовок 1" title="Название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 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метка текста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ый треугольник 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3" name="Объект 2" title="Пункты маркированного списка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5" name="Параллелограмм 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 title="Подзаголовок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19" name="Заголовок 1" title="Название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</a:t>
            </a:r>
            <a:br>
              <a:rPr lang="ru-RU" noProof="0" dirty="0"/>
            </a:br>
            <a:r>
              <a:rPr lang="ru-RU" noProof="0" dirty="0"/>
              <a:t>Стиль образца заголовка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5" name="Надпись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с под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Диагональная полоса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араллелограмм 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17" name="Текст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18" name="Объект 3" title="Пункты маркированного списка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9" name="Текст 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Объект 5" title="Пункты маркированного списка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ru-RU" noProof="0"/>
              <a:t>Образец текста</a:t>
            </a:r>
          </a:p>
          <a:p>
            <a:pPr lvl="1" rtl="0">
              <a:buClr>
                <a:schemeClr val="accent2"/>
              </a:buClr>
            </a:pPr>
            <a:r>
              <a:rPr lang="ru-RU" noProof="0"/>
              <a:t>Второй уровень</a:t>
            </a:r>
          </a:p>
          <a:p>
            <a:pPr lvl="2" rtl="0">
              <a:buClr>
                <a:schemeClr val="accent2"/>
              </a:buClr>
            </a:pPr>
            <a:r>
              <a:rPr lang="ru-RU" noProof="0"/>
              <a:t>Третий уровень</a:t>
            </a:r>
          </a:p>
          <a:p>
            <a:pPr lvl="3" rtl="0">
              <a:buClr>
                <a:schemeClr val="accent2"/>
              </a:buClr>
            </a:pPr>
            <a:r>
              <a:rPr lang="ru-RU" noProof="0"/>
              <a:t>Четвертый уровень</a:t>
            </a:r>
          </a:p>
          <a:p>
            <a:pPr lvl="4" rtl="0">
              <a:buClr>
                <a:schemeClr val="accent2"/>
              </a:buClr>
            </a:pPr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24" name="Текст 4" title="Подзаголовок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5" name="Надпись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27" name="Заголовок 1" title="Название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Диагональная полоса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Параллелограмм 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3" name="Параллелограмм 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ru-RU" noProof="0" dirty="0"/>
          </a:p>
        </p:txBody>
      </p:sp>
      <p:sp>
        <p:nvSpPr>
          <p:cNvPr id="34" name="Текст 4" title="Подзаголовок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Добавьте текст здесь</a:t>
            </a:r>
          </a:p>
        </p:txBody>
      </p:sp>
      <p:sp>
        <p:nvSpPr>
          <p:cNvPr id="20" name="Диаграмма 2" title="Диаграмма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ru-RU" noProof="0"/>
              <a:t>Вставка диаграммы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6" name="Надпись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ru-RU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Диагональная полоса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Параллелограмм 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 dirty="0"/>
            </a:p>
          </p:txBody>
        </p:sp>
      </p:grpSp>
      <p:sp>
        <p:nvSpPr>
          <p:cNvPr id="36" name="Параллелограмм 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7" name="Текст 4" title="Подзаголовок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ru-RU" noProof="0" dirty="0"/>
              <a:t>НАЖМИТЕ ДЛЯ ИЗМЕНЕНИЯ СТИЛЯ ПОДЗАГОЛОВКА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7" name="Заголовок 1" title="Название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заголовка образца слайда </a:t>
            </a:r>
          </a:p>
        </p:txBody>
      </p:sp>
      <p:sp>
        <p:nvSpPr>
          <p:cNvPr id="15" name="Таблица 11" title="Таблица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Вставка таблицы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пн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5" name="Рисунок 31" title="Изображение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изображение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 title="Название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 dirty="0"/>
              <a:t>Добавьте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Название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Номер телефона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Электронная почта </a:t>
            </a:r>
          </a:p>
        </p:txBody>
      </p:sp>
      <p:sp>
        <p:nvSpPr>
          <p:cNvPr id="13" name="Текст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ru-RU" noProof="0" dirty="0"/>
              <a:t>Веб-сайт компании</a:t>
            </a:r>
          </a:p>
        </p:txBody>
      </p:sp>
      <p:sp>
        <p:nvSpPr>
          <p:cNvPr id="14" name="Форма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15" name="Форма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19" name="Форма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20" name="Форма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ru-RU" noProof="0" dirty="0"/>
          </a:p>
        </p:txBody>
      </p:sp>
      <p:sp>
        <p:nvSpPr>
          <p:cNvPr id="21" name="Прямоугольный треугольник 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2" name="Заголовок 1" title="Название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стиль образца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 title="Изображение здания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743" r="20743"/>
          <a:stretch>
            <a:fillRect/>
          </a:stretch>
        </p:blipFill>
        <p:spPr/>
      </p:pic>
      <p:sp>
        <p:nvSpPr>
          <p:cNvPr id="18" name="Шестиугольник 17" descr="Сплошной темный шестиугольник в центре изображения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93989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19" name="Группа 18" descr="Название и логотип компании, группа информации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3225388" y="2835344"/>
            <a:ext cx="1350200" cy="1243877"/>
            <a:chOff x="3183776" y="2902286"/>
            <a:chExt cx="1350200" cy="1243877"/>
          </a:xfrm>
        </p:grpSpPr>
        <p:sp>
          <p:nvSpPr>
            <p:cNvPr id="20" name="Надпись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83776" y="2902286"/>
              <a:ext cx="1350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/>
              <a:r>
                <a:rPr lang="en-US" sz="6000" b="1" dirty="0">
                  <a:solidFill>
                    <a:srgbClr val="FF9933"/>
                  </a:solidFill>
                  <a:latin typeface="Arial Black" panose="020B0A04020102020204" pitchFamily="34" charset="0"/>
                </a:rPr>
                <a:t>TF</a:t>
              </a:r>
              <a:endParaRPr lang="ru-RU" sz="6000" b="1" dirty="0">
                <a:solidFill>
                  <a:srgbClr val="FF9933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Надпись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399510" y="3838386"/>
              <a:ext cx="1001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rtl="0"/>
              <a:r>
                <a:rPr lang="en-US" sz="1400" dirty="0">
                  <a:solidFill>
                    <a:srgbClr val="FF9933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TensorFlow</a:t>
              </a:r>
              <a:endParaRPr lang="ru-RU" sz="1400" dirty="0">
                <a:solidFill>
                  <a:srgbClr val="FF993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b="0" dirty="0"/>
              <a:t>Библиотека</a:t>
            </a:r>
            <a:br>
              <a:rPr lang="ru-RU" b="0" dirty="0"/>
            </a:br>
            <a:r>
              <a:rPr lang="en-US" dirty="0">
                <a:solidFill>
                  <a:srgbClr val="FF9933"/>
                </a:solidFill>
              </a:rPr>
              <a:t>Tensor</a:t>
            </a:r>
            <a:r>
              <a:rPr lang="en-US" dirty="0"/>
              <a:t>Flow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Библиотека глубокого </a:t>
            </a:r>
            <a:r>
              <a:rPr lang="ru-RU" b="1" dirty="0"/>
              <a:t>машинного</a:t>
            </a:r>
            <a:r>
              <a:rPr lang="ru-RU" dirty="0"/>
              <a:t> </a:t>
            </a:r>
            <a:r>
              <a:rPr lang="ru-RU" b="1" dirty="0"/>
              <a:t>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FDF91D-348F-0A08-A73E-8E533F338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12" y="1325965"/>
            <a:ext cx="618258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9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F401AF9-F784-1F0B-DF09-FD41A7B4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800" y="373734"/>
            <a:ext cx="10350500" cy="48623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9933"/>
                </a:solidFill>
              </a:rPr>
              <a:t>Оптимизаторы градиентного спуска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D37EB0AA-913C-3D8C-A53D-95AE7467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5069" y="1778000"/>
            <a:ext cx="4993248" cy="4114800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14067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Оптимизаторы определяют оптимальный набор параметров модели, таких как вес и смещение, чтобы при решении конкретной задачи модель выдавала наилучшие результаты. Наиболее лучшими себя показывают такие алгоритмы как </a:t>
            </a:r>
            <a:r>
              <a:rPr lang="en-US" sz="1800" dirty="0">
                <a:solidFill>
                  <a:srgbClr val="014067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SGD, Momentum, </a:t>
            </a:r>
            <a:r>
              <a:rPr lang="en-US" sz="1800" dirty="0" err="1">
                <a:solidFill>
                  <a:srgbClr val="014067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RMSProp</a:t>
            </a:r>
            <a:r>
              <a:rPr lang="en-US" sz="1800" dirty="0">
                <a:solidFill>
                  <a:srgbClr val="014067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, Adam </a:t>
            </a:r>
            <a:r>
              <a:rPr lang="ru-RU" sz="1800" dirty="0">
                <a:solidFill>
                  <a:srgbClr val="014067"/>
                </a:solidFill>
                <a:latin typeface="Century" panose="02040604050505020304" pitchFamily="18" charset="0"/>
                <a:cs typeface="Arial" panose="020B0604020202020204" pitchFamily="34" charset="0"/>
              </a:rPr>
              <a:t>и метод Нестерова.</a:t>
            </a:r>
          </a:p>
        </p:txBody>
      </p:sp>
    </p:spTree>
    <p:extLst>
      <p:ext uri="{BB962C8B-B14F-4D97-AF65-F5344CB8AC3E}">
        <p14:creationId xmlns:p14="http://schemas.microsoft.com/office/powerpoint/2010/main" val="237439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2D5A3D9B-4FDB-4862-51E1-208921FC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9442" y="1627206"/>
            <a:ext cx="4819346" cy="2596054"/>
          </a:xfrm>
        </p:spPr>
        <p:txBody>
          <a:bodyPr>
            <a:normAutofit fontScale="70000" lnSpcReduction="20000"/>
          </a:bodyPr>
          <a:lstStyle/>
          <a:p>
            <a:r>
              <a:rPr lang="ru-RU" sz="2600" b="1" dirty="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Локальные минимумы</a:t>
            </a:r>
          </a:p>
          <a:p>
            <a:r>
              <a:rPr lang="ru-RU" dirty="0">
                <a:solidFill>
                  <a:srgbClr val="014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стандартной кривой потерь, кроме глобального минимума, может встретиться множество локальных минимумов. Главной задачей алгоритма градиентного спуска, как следует из его названия, является спуск всё ниже и ниже. Но, стоит ему спуститься до локального минимума — и подняться оттуда наверх часто становится непосильной задачей. Алгоритм может просто застрять в </a:t>
            </a:r>
            <a:r>
              <a:rPr lang="ru-RU" dirty="0" err="1">
                <a:solidFill>
                  <a:srgbClr val="014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</a:t>
            </a:r>
            <a:r>
              <a:rPr lang="en-US" dirty="0">
                <a:solidFill>
                  <a:srgbClr val="014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ru-RU" dirty="0">
                <a:solidFill>
                  <a:srgbClr val="01406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льном минимуме, так и не попав на глобальный минимум.</a:t>
            </a:r>
          </a:p>
          <a:p>
            <a:endParaRPr lang="ru-RU" dirty="0">
              <a:solidFill>
                <a:srgbClr val="01406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936373B-884B-89FF-019F-F76C694F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742" y="306175"/>
            <a:ext cx="6708258" cy="1789855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9933"/>
                </a:solidFill>
              </a:rPr>
              <a:t>Трудности при оптимизации градиентного спуска</a:t>
            </a:r>
            <a:br>
              <a:rPr lang="ru-RU" b="1" dirty="0">
                <a:solidFill>
                  <a:srgbClr val="FF9933"/>
                </a:solidFill>
              </a:rPr>
            </a:br>
            <a:endParaRPr lang="ru-RU" dirty="0">
              <a:solidFill>
                <a:srgbClr val="FF9933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9F21A9-3FFA-689E-8218-3C2C858ED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74" y="3932767"/>
            <a:ext cx="3357960" cy="27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5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2F593-466A-5708-42A2-39BCFAAF24C1}"/>
              </a:ext>
            </a:extLst>
          </p:cNvPr>
          <p:cNvSpPr txBox="1"/>
          <p:nvPr/>
        </p:nvSpPr>
        <p:spPr>
          <a:xfrm>
            <a:off x="8731746" y="4662374"/>
            <a:ext cx="721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https://youtu.be/e7Ic4zLWYxc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6E2E4A-28AB-FB23-243C-33BDC2C64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746" y="4990857"/>
            <a:ext cx="3023022" cy="15493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6BC08E-63C5-44E5-6D0C-02FB9F6F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759" y="3001224"/>
            <a:ext cx="3053009" cy="17482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EF13B4-A429-266C-88DC-700629998647}"/>
              </a:ext>
            </a:extLst>
          </p:cNvPr>
          <p:cNvSpPr txBox="1"/>
          <p:nvPr/>
        </p:nvSpPr>
        <p:spPr>
          <a:xfrm>
            <a:off x="8731746" y="2631892"/>
            <a:ext cx="7785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https://youtu.be/OKeZEbJgQKc</a:t>
            </a:r>
            <a:endParaRPr lang="ru-RU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94BCE7A-8A8B-C6D3-FA7D-60EC6E4EA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758" y="926300"/>
            <a:ext cx="3053009" cy="17055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218BC06-0A8F-ECDB-54D8-993E6ED24FE5}"/>
              </a:ext>
            </a:extLst>
          </p:cNvPr>
          <p:cNvSpPr txBox="1"/>
          <p:nvPr/>
        </p:nvSpPr>
        <p:spPr>
          <a:xfrm>
            <a:off x="8701758" y="566996"/>
            <a:ext cx="8268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https://youtu.be/vfyZf2Wj3pU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56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1919" y="2391003"/>
            <a:ext cx="8296102" cy="826102"/>
          </a:xfrm>
        </p:spPr>
        <p:txBody>
          <a:bodyPr/>
          <a:lstStyle/>
          <a:p>
            <a:r>
              <a:rPr lang="ru-RU" dirty="0">
                <a:solidFill>
                  <a:srgbClr val="FF9933"/>
                </a:solidFill>
              </a:rPr>
              <a:t>СПАСИБО ЗА ВНИМАНИЕ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293050" y="6327428"/>
            <a:ext cx="4911633" cy="910580"/>
          </a:xfrm>
        </p:spPr>
        <p:txBody>
          <a:bodyPr>
            <a:normAutofit/>
          </a:bodyPr>
          <a:lstStyle/>
          <a:p>
            <a:r>
              <a:rPr lang="ru-RU" sz="1800" dirty="0"/>
              <a:t>Брюханов молчать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8"/>
          <p:cNvSpPr>
            <a:spLocks noGrp="1"/>
          </p:cNvSpPr>
          <p:nvPr>
            <p:ph type="pic" sz="quarter" idx="13"/>
          </p:nvPr>
        </p:nvSpPr>
        <p:spPr>
          <a:xfrm>
            <a:off x="1637301" y="896968"/>
            <a:ext cx="4428523" cy="5137089"/>
          </a:xfrm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65822" y="404153"/>
            <a:ext cx="5567378" cy="1789855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9933"/>
                </a:solidFill>
              </a:rPr>
              <a:t>Что такое </a:t>
            </a:r>
            <a:r>
              <a:rPr lang="en-US" sz="6000" dirty="0">
                <a:solidFill>
                  <a:srgbClr val="FF9933"/>
                </a:solidFill>
              </a:rPr>
              <a:t>TensorFlow?</a:t>
            </a:r>
            <a:endParaRPr lang="ru-RU" sz="6000" dirty="0">
              <a:solidFill>
                <a:srgbClr val="FF9933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65821" y="2748162"/>
            <a:ext cx="4911633" cy="910580"/>
          </a:xfrm>
        </p:spPr>
        <p:txBody>
          <a:bodyPr>
            <a:noAutofit/>
          </a:bodyPr>
          <a:lstStyle/>
          <a:p>
            <a:r>
              <a:rPr lang="ru-RU" sz="1600" b="1" dirty="0">
                <a:solidFill>
                  <a:schemeClr val="accent1">
                    <a:lumMod val="90000"/>
                    <a:lumOff val="10000"/>
                  </a:schemeClr>
                </a:solidFill>
                <a:cs typeface="Cascadia Mono SemiBold" panose="020B0609020000020004" pitchFamily="49" charset="0"/>
              </a:rPr>
              <a:t>TensorFlow</a:t>
            </a:r>
            <a:r>
              <a:rPr lang="ru-RU" sz="1600" dirty="0">
                <a:solidFill>
                  <a:schemeClr val="accent1">
                    <a:lumMod val="90000"/>
                    <a:lumOff val="10000"/>
                  </a:schemeClr>
                </a:solidFill>
                <a:cs typeface="Cascadia Mono SemiBold" panose="020B0609020000020004" pitchFamily="49" charset="0"/>
              </a:rPr>
              <a:t> — открытая программная библиотека для машинного обучения, разработанная компанией Google для решения задач построения и тренировки </a:t>
            </a:r>
            <a:r>
              <a:rPr lang="ru-RU" sz="1600" b="1" dirty="0">
                <a:solidFill>
                  <a:schemeClr val="accent1">
                    <a:lumMod val="90000"/>
                    <a:lumOff val="10000"/>
                  </a:schemeClr>
                </a:solidFill>
                <a:cs typeface="Cascadia Mono SemiBold" panose="020B0609020000020004" pitchFamily="49" charset="0"/>
              </a:rPr>
              <a:t>нейронной сети </a:t>
            </a:r>
            <a:r>
              <a:rPr lang="ru-RU" sz="1600" dirty="0">
                <a:solidFill>
                  <a:schemeClr val="accent1">
                    <a:lumMod val="90000"/>
                    <a:lumOff val="10000"/>
                  </a:schemeClr>
                </a:solidFill>
                <a:cs typeface="Cascadia Mono SemiBold" panose="020B0609020000020004" pitchFamily="49" charset="0"/>
              </a:rPr>
              <a:t>с целью автоматического нахождения и классификации образов, достигая качества человеческого восприятия. Применяется как для исследований, так и для разработки собственных продуктов Google. Основной API для работы с библиотекой реализован для Python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449" y="2104497"/>
            <a:ext cx="25622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3908" y="307845"/>
            <a:ext cx="4911633" cy="1789855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9933"/>
                </a:solidFill>
              </a:rPr>
              <a:t>Как установить</a:t>
            </a:r>
            <a:r>
              <a:rPr lang="en-US" sz="6000" dirty="0">
                <a:solidFill>
                  <a:srgbClr val="FF9933"/>
                </a:solidFill>
              </a:rPr>
              <a:t>?</a:t>
            </a:r>
            <a:endParaRPr lang="ru-RU" sz="6000" dirty="0">
              <a:solidFill>
                <a:srgbClr val="FF9933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93907" y="2411979"/>
            <a:ext cx="4911633" cy="34723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pip install </a:t>
            </a:r>
            <a:r>
              <a:rPr lang="en-US" b="1" dirty="0" err="1">
                <a:solidFill>
                  <a:srgbClr val="FF9933"/>
                </a:solidFill>
              </a:rPr>
              <a:t>tenserflow</a:t>
            </a:r>
            <a:r>
              <a:rPr lang="en-US" b="1" dirty="0">
                <a:solidFill>
                  <a:srgbClr val="FF9933"/>
                </a:solidFill>
              </a:rPr>
              <a:t>.</a:t>
            </a:r>
          </a:p>
          <a:p>
            <a:endParaRPr lang="en-US" dirty="0"/>
          </a:p>
          <a:p>
            <a:r>
              <a:rPr lang="ru-RU" dirty="0"/>
              <a:t>В комплекте так же могут установиться библиотеки </a:t>
            </a:r>
            <a:r>
              <a:rPr lang="en-US" dirty="0" err="1"/>
              <a:t>opencv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для работы с библиотекой</a:t>
            </a:r>
            <a:r>
              <a:rPr lang="en-US" dirty="0"/>
              <a:t>.</a:t>
            </a:r>
            <a:r>
              <a:rPr lang="ru-RU" dirty="0"/>
              <a:t> Для работы </a:t>
            </a:r>
            <a:r>
              <a:rPr lang="en-US" dirty="0" err="1"/>
              <a:t>tf</a:t>
            </a:r>
            <a:r>
              <a:rPr lang="en-US" dirty="0"/>
              <a:t> </a:t>
            </a:r>
            <a:r>
              <a:rPr lang="ru-RU" dirty="0"/>
              <a:t>на видеокарте необходимо установить драйвера </a:t>
            </a:r>
            <a:r>
              <a:rPr lang="en-US" dirty="0"/>
              <a:t>CUDA Toolkit</a:t>
            </a:r>
            <a:r>
              <a:rPr lang="ru-RU" dirty="0"/>
              <a:t> и </a:t>
            </a:r>
            <a:r>
              <a:rPr lang="en-US" dirty="0" err="1"/>
              <a:t>cuDNN</a:t>
            </a:r>
            <a:r>
              <a:rPr lang="en-US" dirty="0"/>
              <a:t> v5.1 </a:t>
            </a:r>
            <a:r>
              <a:rPr lang="ru-RU" dirty="0"/>
              <a:t>с </a:t>
            </a:r>
            <a:r>
              <a:rPr lang="en-US" dirty="0"/>
              <a:t>	               </a:t>
            </a:r>
            <a:r>
              <a:rPr lang="ru-RU" dirty="0"/>
              <a:t>сайта</a:t>
            </a:r>
            <a:r>
              <a:rPr lang="en-US" dirty="0"/>
              <a:t> </a:t>
            </a:r>
            <a:r>
              <a:rPr lang="en-US" dirty="0" err="1"/>
              <a:t>Nvidea</a:t>
            </a:r>
            <a:r>
              <a:rPr lang="ru-RU" dirty="0"/>
              <a:t> 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40" y="2097700"/>
            <a:ext cx="2566638" cy="28531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471" y="4932891"/>
            <a:ext cx="1678517" cy="167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1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3841" y="225425"/>
            <a:ext cx="4911633" cy="1789855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rgbClr val="FF9933"/>
                </a:solidFill>
              </a:rPr>
              <a:t>Что такое Тензер</a:t>
            </a:r>
            <a:r>
              <a:rPr lang="en-US" sz="6000" dirty="0">
                <a:solidFill>
                  <a:srgbClr val="FF9933"/>
                </a:solidFill>
              </a:rPr>
              <a:t>?</a:t>
            </a:r>
            <a:endParaRPr lang="ru-RU" sz="6000" dirty="0">
              <a:solidFill>
                <a:srgbClr val="FF9933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3841" y="2369645"/>
            <a:ext cx="4911633" cy="4073487"/>
          </a:xfrm>
        </p:spPr>
        <p:txBody>
          <a:bodyPr/>
          <a:lstStyle/>
          <a:p>
            <a:r>
              <a:rPr lang="en-US" sz="2800" b="1" dirty="0">
                <a:solidFill>
                  <a:srgbClr val="FF9933"/>
                </a:solidFill>
              </a:rPr>
              <a:t>Tensorflow</a:t>
            </a:r>
            <a:r>
              <a:rPr lang="en-US" dirty="0"/>
              <a:t> – </a:t>
            </a:r>
            <a:r>
              <a:rPr lang="ru-RU" b="1" dirty="0"/>
              <a:t>поток тензеров</a:t>
            </a:r>
            <a:r>
              <a:rPr lang="ru-RU" dirty="0"/>
              <a:t>.</a:t>
            </a:r>
          </a:p>
          <a:p>
            <a:r>
              <a:rPr lang="ru-RU" dirty="0"/>
              <a:t>1 тензер- многомерный массив.</a:t>
            </a:r>
          </a:p>
          <a:p>
            <a:r>
              <a:rPr lang="ru-RU" dirty="0"/>
              <a:t>Почти как </a:t>
            </a:r>
            <a:r>
              <a:rPr lang="en-US" dirty="0" err="1"/>
              <a:t>NumPy</a:t>
            </a:r>
            <a:endParaRPr lang="ru-RU" dirty="0"/>
          </a:p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41" y="3686203"/>
            <a:ext cx="5744377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4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012" y="1838082"/>
            <a:ext cx="3724795" cy="80973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13" y="2712480"/>
            <a:ext cx="4420217" cy="4001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012" y="3177246"/>
            <a:ext cx="4497339" cy="5734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011" y="3815393"/>
            <a:ext cx="3724796" cy="6477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151" y="4475297"/>
            <a:ext cx="4439270" cy="42868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151" y="4903982"/>
            <a:ext cx="4725059" cy="79723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5354" y="2105189"/>
            <a:ext cx="2566638" cy="28592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132011" y="392555"/>
            <a:ext cx="4986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9933"/>
                </a:solidFill>
              </a:rPr>
              <a:t>Разбор кода</a:t>
            </a: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2012" y="5854093"/>
            <a:ext cx="3381847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9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780" y="2096030"/>
            <a:ext cx="2994310" cy="3312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30" y="2454326"/>
            <a:ext cx="1964471" cy="3334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730" y="2787748"/>
            <a:ext cx="4982270" cy="57158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730" y="3359328"/>
            <a:ext cx="4267796" cy="4286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730" y="3788013"/>
            <a:ext cx="4919919" cy="121937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3658" y="5057031"/>
            <a:ext cx="4058913" cy="32938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729" y="5436068"/>
            <a:ext cx="3181794" cy="63826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2089" y="6128625"/>
            <a:ext cx="3065001" cy="21910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42089" y="353112"/>
            <a:ext cx="4986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FF9933"/>
                </a:solidFill>
              </a:rPr>
              <a:t>Разбор кода</a:t>
            </a:r>
          </a:p>
        </p:txBody>
      </p:sp>
    </p:spTree>
    <p:extLst>
      <p:ext uri="{BB962C8B-B14F-4D97-AF65-F5344CB8AC3E}">
        <p14:creationId xmlns:p14="http://schemas.microsoft.com/office/powerpoint/2010/main" val="182778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1" y="904462"/>
            <a:ext cx="9783214" cy="5122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14" y="331354"/>
            <a:ext cx="1164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rgbClr val="FF9933"/>
                </a:solidFill>
              </a:rPr>
              <a:t>СБОР СРЕДСТВ НА НОВЫЙ ПК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4938" y="6041551"/>
            <a:ext cx="5507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dirty="0">
                <a:solidFill>
                  <a:srgbClr val="FF9933"/>
                </a:solidFill>
              </a:rPr>
              <a:t>2202 2023 8299 9716</a:t>
            </a:r>
          </a:p>
        </p:txBody>
      </p:sp>
    </p:spTree>
    <p:extLst>
      <p:ext uri="{BB962C8B-B14F-4D97-AF65-F5344CB8AC3E}">
        <p14:creationId xmlns:p14="http://schemas.microsoft.com/office/powerpoint/2010/main" val="69646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E6CC1B-595D-C55E-8B8C-3833289DB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234" y="164658"/>
            <a:ext cx="4977816" cy="29277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0E3F3AF-2326-60B8-E9D7-082381090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62" y="3092416"/>
            <a:ext cx="5586688" cy="21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2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6" y="2096030"/>
            <a:ext cx="2562225" cy="28575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AD8FCA-71C8-6724-5EC4-19BFA3E6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069" y="495406"/>
            <a:ext cx="4458322" cy="10574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FAACDA8-2D71-17BA-F54A-293408AD2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069" y="1552829"/>
            <a:ext cx="5506218" cy="16480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2C3406-6EEA-B515-C78D-92907064F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069" y="3200073"/>
            <a:ext cx="4906060" cy="98121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084CAB-DA97-178A-9BB4-EB67D4AF9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069" y="4157248"/>
            <a:ext cx="345805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331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93_TF89027928" id="{84CAFB10-2417-4650-A34E-889C627F5DA2}" vid="{4C45BB41-01E1-4A8E-9534-E341FCCDBEF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Темная презентация с шестиугольником</Template>
  <TotalTime>0</TotalTime>
  <Words>287</Words>
  <Application>Microsoft Office PowerPoint</Application>
  <PresentationFormat>Широкоэкранный</PresentationFormat>
  <Paragraphs>29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Century</vt:lpstr>
      <vt:lpstr>Gill Sans SemiBold</vt:lpstr>
      <vt:lpstr>Times New Roman</vt:lpstr>
      <vt:lpstr>Тема Office</vt:lpstr>
      <vt:lpstr>Библиотека TensorFlow</vt:lpstr>
      <vt:lpstr>Что такое TensorFlow?</vt:lpstr>
      <vt:lpstr>Как установить?</vt:lpstr>
      <vt:lpstr>Что такое Тензер?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Оптимизаторы градиентного спуска</vt:lpstr>
      <vt:lpstr>Трудности при оптимизации градиентного спуска 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2023-05-18T18:46:58Z</dcterms:created>
  <dcterms:modified xsi:type="dcterms:W3CDTF">2023-06-13T18:25:10Z</dcterms:modified>
</cp:coreProperties>
</file>