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23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76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77293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73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8582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942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3506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05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24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93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59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681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9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06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1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924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536F6-DF5F-4E7B-9B4E-A52E6CF28174}" type="datetimeFigureOut">
              <a:rPr lang="ru-RU" smtClean="0"/>
              <a:t>24.04.2023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647DD24-0E1B-47F0-9114-528AD5DECA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194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01482" y="365760"/>
            <a:ext cx="8915399" cy="872836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ТИПО КАКИЕ ТО ЗАДАЧИ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304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0256" y="141972"/>
            <a:ext cx="8911687" cy="971934"/>
          </a:xfrm>
        </p:spPr>
        <p:txBody>
          <a:bodyPr/>
          <a:lstStyle/>
          <a:p>
            <a:r>
              <a:rPr lang="ru-RU" dirty="0" smtClean="0"/>
              <a:t>Питон 1 </a:t>
            </a:r>
            <a:r>
              <a:rPr lang="ru-RU" dirty="0" err="1" smtClean="0"/>
              <a:t>мидл</a:t>
            </a:r>
            <a:endParaRPr lang="ru-RU" dirty="0"/>
          </a:p>
        </p:txBody>
      </p:sp>
      <p:sp>
        <p:nvSpPr>
          <p:cNvPr id="6" name="Объект 2"/>
          <p:cNvSpPr>
            <a:spLocks noGrp="1"/>
          </p:cNvSpPr>
          <p:nvPr>
            <p:ph idx="1"/>
          </p:nvPr>
        </p:nvSpPr>
        <p:spPr>
          <a:xfrm>
            <a:off x="980256" y="1507067"/>
            <a:ext cx="4810944" cy="3777622"/>
          </a:xfrm>
        </p:spPr>
        <p:txBody>
          <a:bodyPr/>
          <a:lstStyle/>
          <a:p>
            <a:r>
              <a:rPr lang="ru-RU" dirty="0"/>
              <a:t>Учитывая год, определите, является ли он високосным. Если это високосный год, верните логическое</a:t>
            </a:r>
          </a:p>
          <a:p>
            <a:r>
              <a:rPr lang="ru-RU" dirty="0"/>
              <a:t>значение, в противном случае верните .</a:t>
            </a:r>
            <a:r>
              <a:rPr lang="ru-RU" dirty="0" err="1"/>
              <a:t>TrueFalse</a:t>
            </a:r>
            <a:endParaRPr lang="ru-RU" dirty="0"/>
          </a:p>
          <a:p>
            <a:r>
              <a:rPr lang="ru-RU" dirty="0"/>
              <a:t>Обратите внимание, что предоставленная заглушка кода считывает данные из STDIN и передает</a:t>
            </a:r>
          </a:p>
          <a:p>
            <a:r>
              <a:rPr lang="ru-RU" dirty="0"/>
              <a:t>аргументы в функцию. Необходимо только выполнить функцию. </a:t>
            </a:r>
            <a:r>
              <a:rPr lang="ru-RU" dirty="0" err="1"/>
              <a:t>is_leapis_leap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304" y="568672"/>
            <a:ext cx="3458058" cy="2411594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84" y="3318934"/>
            <a:ext cx="4274701" cy="236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01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4192" y="99176"/>
            <a:ext cx="8911687" cy="1280890"/>
          </a:xfrm>
        </p:spPr>
        <p:txBody>
          <a:bodyPr/>
          <a:lstStyle/>
          <a:p>
            <a:r>
              <a:rPr lang="ru-RU" dirty="0" smtClean="0"/>
              <a:t>Питон 2 </a:t>
            </a:r>
            <a:r>
              <a:rPr lang="ru-RU" dirty="0" err="1" smtClean="0"/>
              <a:t>мидл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4192" y="1439333"/>
            <a:ext cx="4341275" cy="3777622"/>
          </a:xfrm>
        </p:spPr>
        <p:txBody>
          <a:bodyPr/>
          <a:lstStyle/>
          <a:p>
            <a:r>
              <a:rPr lang="ru-RU" dirty="0"/>
              <a:t>Функция принимает список слов в нижнем регистре в качестве аргумента и возвращает оценку </a:t>
            </a:r>
            <a:r>
              <a:rPr lang="ru-RU" dirty="0" smtClean="0"/>
              <a:t>следующей функцией </a:t>
            </a:r>
            <a:r>
              <a:rPr lang="ru-RU" dirty="0" err="1" smtClean="0"/>
              <a:t>score_words</a:t>
            </a:r>
            <a:endParaRPr lang="ru-RU" dirty="0"/>
          </a:p>
          <a:p>
            <a:r>
              <a:rPr lang="ru-RU" dirty="0"/>
              <a:t>Оценка одного слова это если слово содержит четное количество гласных.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033" y="3416102"/>
            <a:ext cx="3938557" cy="18008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161" y="739621"/>
            <a:ext cx="1648055" cy="378195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9033" y="774432"/>
            <a:ext cx="3971693" cy="24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33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67736" y="1425633"/>
            <a:ext cx="396953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 smtClean="0">
                <a:latin typeface="+mj-lt"/>
                <a:cs typeface="Arial" panose="020B0604020202020204" pitchFamily="34" charset="0"/>
              </a:rPr>
              <a:t>BABC </a:t>
            </a:r>
            <a:r>
              <a:rPr lang="ru-RU" dirty="0">
                <a:latin typeface="+mj-lt"/>
                <a:cs typeface="Arial" panose="020B0604020202020204" pitchFamily="34" charset="0"/>
              </a:rPr>
              <a:t>= 90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°.Точка </a:t>
            </a:r>
            <a:r>
              <a:rPr lang="ru-RU" dirty="0">
                <a:latin typeface="+mj-lt"/>
                <a:cs typeface="Arial" panose="020B0604020202020204" pitchFamily="34" charset="0"/>
              </a:rPr>
              <a:t>середина гипотенузы 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МАС</a:t>
            </a:r>
            <a:r>
              <a:rPr lang="en-US" dirty="0">
                <a:latin typeface="+mj-lt"/>
                <a:cs typeface="Arial" panose="020B0604020202020204" pitchFamily="34" charset="0"/>
              </a:rPr>
              <a:t>.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Вам даны длины АВ и </a:t>
            </a:r>
            <a:r>
              <a:rPr lang="ru-RU" dirty="0" err="1" smtClean="0">
                <a:latin typeface="+mj-lt"/>
                <a:cs typeface="Arial" panose="020B0604020202020204" pitchFamily="34" charset="0"/>
              </a:rPr>
              <a:t>ВС.Ваша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ru-RU" dirty="0">
                <a:latin typeface="+mj-lt"/>
                <a:cs typeface="Arial" panose="020B0604020202020204" pitchFamily="34" charset="0"/>
              </a:rPr>
              <a:t>задача найти MBC (угол наклона (°, как показано на рисунке) в </a:t>
            </a:r>
            <a:r>
              <a:rPr lang="ru-RU" dirty="0" err="1" smtClean="0">
                <a:latin typeface="+mj-lt"/>
                <a:cs typeface="Arial" panose="020B0604020202020204" pitchFamily="34" charset="0"/>
              </a:rPr>
              <a:t>градусах.Формат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+mj-lt"/>
                <a:cs typeface="Arial" panose="020B0604020202020204" pitchFamily="34" charset="0"/>
              </a:rPr>
              <a:t>вводаПервая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ru-RU" dirty="0">
                <a:latin typeface="+mj-lt"/>
                <a:cs typeface="Arial" panose="020B0604020202020204" pitchFamily="34" charset="0"/>
              </a:rPr>
              <a:t>строка содержит длину стороны </a:t>
            </a:r>
            <a:r>
              <a:rPr lang="ru-RU" dirty="0" err="1" smtClean="0">
                <a:latin typeface="+mj-lt"/>
                <a:cs typeface="Arial" panose="020B0604020202020204" pitchFamily="34" charset="0"/>
              </a:rPr>
              <a:t>АВ.Вторая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ru-RU" dirty="0">
                <a:latin typeface="+mj-lt"/>
                <a:cs typeface="Arial" panose="020B0604020202020204" pitchFamily="34" charset="0"/>
              </a:rPr>
              <a:t>строка содержит длину стороны </a:t>
            </a:r>
            <a:r>
              <a:rPr lang="ru-RU" dirty="0" err="1" smtClean="0">
                <a:latin typeface="+mj-lt"/>
                <a:cs typeface="Arial" panose="020B0604020202020204" pitchFamily="34" charset="0"/>
              </a:rPr>
              <a:t>ВС.Ограничения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 целостности• </a:t>
            </a:r>
            <a:r>
              <a:rPr lang="ru-RU" dirty="0">
                <a:latin typeface="+mj-lt"/>
                <a:cs typeface="Arial" panose="020B0604020202020204" pitchFamily="34" charset="0"/>
              </a:rPr>
              <a:t>0 &lt; AB ≤ 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100• </a:t>
            </a:r>
            <a:r>
              <a:rPr lang="ru-RU" dirty="0">
                <a:latin typeface="+mj-lt"/>
                <a:cs typeface="Arial" panose="020B0604020202020204" pitchFamily="34" charset="0"/>
              </a:rPr>
              <a:t>0&lt; BC ≤ 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100• </a:t>
            </a:r>
            <a:r>
              <a:rPr lang="ru-RU" dirty="0">
                <a:latin typeface="+mj-lt"/>
                <a:cs typeface="Arial" panose="020B0604020202020204" pitchFamily="34" charset="0"/>
              </a:rPr>
              <a:t>Длины АВ и ВС - натуральные </a:t>
            </a:r>
            <a:r>
              <a:rPr lang="ru-RU" dirty="0" err="1" smtClean="0">
                <a:latin typeface="+mj-lt"/>
                <a:cs typeface="Arial" panose="020B0604020202020204" pitchFamily="34" charset="0"/>
              </a:rPr>
              <a:t>числа.Выходной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+mj-lt"/>
                <a:cs typeface="Arial" panose="020B0604020202020204" pitchFamily="34" charset="0"/>
              </a:rPr>
              <a:t>форматВыпуск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 </a:t>
            </a:r>
            <a:r>
              <a:rPr lang="ru-RU" dirty="0">
                <a:latin typeface="+mj-lt"/>
                <a:cs typeface="Arial" panose="020B0604020202020204" pitchFamily="34" charset="0"/>
              </a:rPr>
              <a:t>MBC в 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градусах.</a:t>
            </a:r>
            <a:endParaRPr lang="en-US" dirty="0" smtClean="0">
              <a:latin typeface="+mj-lt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latin typeface="+mj-lt"/>
                <a:cs typeface="Arial" panose="020B0604020202020204" pitchFamily="34" charset="0"/>
              </a:rPr>
              <a:t>Заметка</a:t>
            </a:r>
            <a:r>
              <a:rPr lang="ru-RU" dirty="0">
                <a:latin typeface="+mj-lt"/>
                <a:cs typeface="Arial" panose="020B0604020202020204" pitchFamily="34" charset="0"/>
              </a:rPr>
              <a:t>: Округлите угол до ближайшего целого числа</a:t>
            </a:r>
            <a:r>
              <a:rPr lang="ru-RU" dirty="0" smtClean="0">
                <a:latin typeface="+mj-lt"/>
                <a:cs typeface="Arial" panose="020B0604020202020204" pitchFamily="34" charset="0"/>
              </a:rPr>
              <a:t>.</a:t>
            </a:r>
            <a:endParaRPr lang="ru-RU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513" y="677816"/>
            <a:ext cx="3742330" cy="14956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64524" y="125604"/>
            <a:ext cx="5735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 smtClean="0">
                <a:cs typeface="Arial" panose="020B0604020202020204" pitchFamily="34" charset="0"/>
              </a:rPr>
              <a:t>Питон</a:t>
            </a:r>
            <a:r>
              <a:rPr lang="ru-RU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3 </a:t>
            </a:r>
            <a:r>
              <a:rPr lang="ru-RU" sz="3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мидл</a:t>
            </a:r>
            <a:endParaRPr lang="ru-RU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513" y="2738787"/>
            <a:ext cx="386168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35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8320" y="141972"/>
            <a:ext cx="8911687" cy="1280890"/>
          </a:xfrm>
        </p:spPr>
        <p:txBody>
          <a:bodyPr/>
          <a:lstStyle/>
          <a:p>
            <a:r>
              <a:rPr lang="en-US" dirty="0" smtClean="0"/>
              <a:t>C#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59" y="1576137"/>
            <a:ext cx="4429743" cy="109552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321" y="4470839"/>
            <a:ext cx="2867425" cy="18481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6859" y="1167807"/>
            <a:ext cx="415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Сумма 2 чисел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431502" y="4013707"/>
            <a:ext cx="4922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Какому столетию принадлежит год</a:t>
            </a:r>
            <a:endParaRPr lang="ru-RU" dirty="0"/>
          </a:p>
        </p:txBody>
      </p:sp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66BF5D1-D9B1-D0BE-C40E-5F995E01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859" y="3685979"/>
            <a:ext cx="5029199" cy="22881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36299" y="3057567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Является ли строка </a:t>
            </a:r>
            <a:r>
              <a:rPr lang="ru-RU" dirty="0" err="1" smtClean="0"/>
              <a:t>полиндромом</a:t>
            </a:r>
            <a:endParaRPr lang="ru-RU" dirty="0"/>
          </a:p>
        </p:txBody>
      </p:sp>
      <p:pic>
        <p:nvPicPr>
          <p:cNvPr id="10" name="Рисунок 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F72FF42-9653-EE6B-B7A5-DBD4446E6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2376" y="1537139"/>
            <a:ext cx="5618670" cy="238876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82376" y="891405"/>
            <a:ext cx="561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cs typeface="Arial"/>
              </a:rPr>
              <a:t>найдите пару смежных элементов, которая имеет наибольшее произведение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193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17465" y="144050"/>
            <a:ext cx="8911687" cy="1280890"/>
          </a:xfrm>
        </p:spPr>
        <p:txBody>
          <a:bodyPr/>
          <a:lstStyle/>
          <a:p>
            <a:r>
              <a:rPr lang="en-US" dirty="0"/>
              <a:t>C#</a:t>
            </a:r>
            <a:endParaRPr lang="ru-RU" dirty="0"/>
          </a:p>
        </p:txBody>
      </p:sp>
      <p:pic>
        <p:nvPicPr>
          <p:cNvPr id="4" name="Рисунок 8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9DAE150-2F9B-43A0-8042-FF658F861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38" y="3482023"/>
            <a:ext cx="5371546" cy="22185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3738" y="1222348"/>
            <a:ext cx="60309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найти </a:t>
            </a:r>
            <a:r>
              <a:rPr lang="ru-RU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площадь многоугольника для заданного n.</a:t>
            </a:r>
          </a:p>
          <a:p>
            <a:r>
              <a:rPr lang="ru-RU" sz="16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Многоугольник. </a:t>
            </a:r>
            <a:r>
              <a:rPr lang="ru-RU" sz="16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N-интересный многоугольник получается путем взятия n - 1-интересного многоугольника и добавления 1-интересных многоугольников к его краю бок о бок.</a:t>
            </a:r>
            <a:endParaRPr lang="ru-RU" sz="1600" dirty="0"/>
          </a:p>
        </p:txBody>
      </p:sp>
      <p:sp>
        <p:nvSpPr>
          <p:cNvPr id="6" name="Подзаголовок 2"/>
          <p:cNvSpPr txBox="1">
            <a:spLocks/>
          </p:cNvSpPr>
          <p:nvPr/>
        </p:nvSpPr>
        <p:spPr>
          <a:xfrm>
            <a:off x="6637020" y="286112"/>
            <a:ext cx="4418756" cy="65718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6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Данный код - это решение задачи на поиск площади n-угольника, где n - количество углов в многоугольнике. Первый комментарий говорит, что площадь 1-угольника равна 1. Затем идет цикл, который начинается со значения 2 и продолжается до n. Для каждого значения i в этом диапазоне происходит следующее: - Вычисляется площадь i-угольника, который является "кольцом" вокруг предыдущего (i-1)-угольника. - Формула для вычисления площади i-угольника: 4 * (i-1). - Вычисленная площадь добавляется к общей площади </a:t>
            </a:r>
            <a:r>
              <a:rPr lang="ru-RU" sz="1600" dirty="0" err="1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area</a:t>
            </a:r>
            <a:r>
              <a:rPr lang="ru-RU" sz="16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. После выхода из цикла значение </a:t>
            </a:r>
            <a:r>
              <a:rPr lang="ru-RU" sz="1600" dirty="0" err="1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area</a:t>
            </a:r>
            <a:r>
              <a:rPr lang="ru-RU" sz="16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содержит общую площадь n-угольника, которое и возвращается из функции.</a:t>
            </a:r>
            <a:endParaRPr lang="ru-RU" sz="16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FF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424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4145" y="90710"/>
            <a:ext cx="8911687" cy="1280890"/>
          </a:xfrm>
        </p:spPr>
        <p:txBody>
          <a:bodyPr/>
          <a:lstStyle/>
          <a:p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9412" y="1196340"/>
            <a:ext cx="6562408" cy="2118360"/>
          </a:xfrm>
        </p:spPr>
        <p:txBody>
          <a:bodyPr>
            <a:normAutofit/>
          </a:bodyPr>
          <a:lstStyle/>
          <a:p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Ратиорг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 получил статуэтки разных размеров в подарок от </a:t>
            </a:r>
            <a:r>
              <a:rPr lang="ru-RU" sz="1400" dirty="0" err="1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CodeMaster</a:t>
            </a:r>
            <a:r>
              <a:rPr lang="ru-RU" sz="1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, 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каждая статуэтка имела неотрицательный целый размер. </a:t>
            </a:r>
            <a:r>
              <a:rPr lang="ru-RU" sz="1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Он хочет 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расположить их от самых маленьких к самым большим так, чтобы каждая статуэтка была больше предыдущей ровно на 1. Возможно, ему понадобятся какие-то дополнительные статуи, чтобы достичь этого. Помогите ему определить минимальное количество необходимых дополнительных статуй.</a:t>
            </a:r>
            <a:endParaRPr lang="ru-RU" sz="1400" dirty="0"/>
          </a:p>
        </p:txBody>
      </p:sp>
      <p:pic>
        <p:nvPicPr>
          <p:cNvPr id="4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29F97C6-6781-00AF-543A-70BA6352E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" y="3200001"/>
            <a:ext cx="5403010" cy="2734793"/>
          </a:xfrm>
          <a:prstGeom prst="rect">
            <a:avLst/>
          </a:prstGeom>
        </p:spPr>
      </p:pic>
      <p:sp>
        <p:nvSpPr>
          <p:cNvPr id="7" name="Подзаголовок 2"/>
          <p:cNvSpPr txBox="1">
            <a:spLocks/>
          </p:cNvSpPr>
          <p:nvPr/>
        </p:nvSpPr>
        <p:spPr>
          <a:xfrm>
            <a:off x="6621780" y="107113"/>
            <a:ext cx="5570220" cy="657188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Д</a:t>
            </a:r>
            <a:r>
              <a:rPr lang="ru-RU" sz="1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анный код представляет решение, где требуется определить количество дополнительных статуй, которые нужно добавить, чтобы получить непрерывный набор статуй. Алгоритм решения заключается в следующем: - Сначала, исходный массив статуй сортируется по возрастанию. - Затем, происходит перебор массива элементов с помощью цикла. - Для каждой пары соседних элементов вычисляется разница между ними. - Если эта разница больше единицы, то нужно добавить несколько статуй, чтобы заполнить пробел между этими элементами. - Количество дополнительных статуй, необходимых для заполнения пробела, вычисляется путем вычитания из разницы между элементами единицы. - В конце цикла возвращается общее количество дополнительных статуй, необходимых для заполнения всех пробелов в массиве. Таким образом, данный код решает задачу на нахождение количества дополнительных статуй, которые нужно добавить, чтобы получить непрерывный набор статуй.</a:t>
            </a:r>
            <a:endParaRPr lang="ru-RU" sz="1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FF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62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6084" y="182150"/>
            <a:ext cx="8911687" cy="1280890"/>
          </a:xfrm>
        </p:spPr>
        <p:txBody>
          <a:bodyPr/>
          <a:lstStyle/>
          <a:p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2371" y="1272540"/>
            <a:ext cx="6847649" cy="3777622"/>
          </a:xfrm>
        </p:spPr>
        <p:txBody>
          <a:bodyPr>
            <a:normAutofit/>
          </a:bodyPr>
          <a:lstStyle/>
          <a:p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Учитывая последовательность целых чисел в виде массива, определите, возможно ли получить строго возрастающую последовательность, удалив из массива не более одного элемента. Примечание: последовательность a0, a1, ..., 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an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 считается строго возрастающей, если a0 &lt; a1 &lt; ... &lt; 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an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. Последовательность, содержащая только один элемент, также считается строго возрастающей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 </a:t>
            </a:r>
            <a:endParaRPr lang="ru-RU" sz="1400" dirty="0"/>
          </a:p>
        </p:txBody>
      </p:sp>
      <p:pic>
        <p:nvPicPr>
          <p:cNvPr id="4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440883F7-3ED8-3714-131C-1EE202EAF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467" y="3014520"/>
            <a:ext cx="5848708" cy="2569772"/>
          </a:xfrm>
          <a:prstGeom prst="rect">
            <a:avLst/>
          </a:prstGeom>
        </p:spPr>
      </p:pic>
      <p:sp>
        <p:nvSpPr>
          <p:cNvPr id="5" name="Подзаголовок 2"/>
          <p:cNvSpPr txBox="1">
            <a:spLocks/>
          </p:cNvSpPr>
          <p:nvPr/>
        </p:nvSpPr>
        <p:spPr>
          <a:xfrm>
            <a:off x="7179175" y="518593"/>
            <a:ext cx="4951021" cy="633940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3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Данный код представляет собой решение задачи о проверке возрастающей последовательности с возможностью удаления одного элемента для ее восстановления. Он принимает массив целых чисел "</a:t>
            </a:r>
            <a:r>
              <a:rPr lang="ru-RU" sz="1300" dirty="0" err="1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sequence</a:t>
            </a:r>
            <a:r>
              <a:rPr lang="ru-RU" sz="13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и возвращает логический результат. Первым шагом определяется длина массива "n" и инициализируется переменная "</a:t>
            </a:r>
            <a:r>
              <a:rPr lang="ru-RU" sz="1300" dirty="0" err="1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count</a:t>
            </a:r>
            <a:r>
              <a:rPr lang="ru-RU" sz="13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для подсчета количества элементов, которые нужно удалить для восстановления возрастающей последовательности. Затем происходит проход по массиву, начиная с индекса 1. Если текущий элемент меньше или равен предыдущему, то переменная "</a:t>
            </a:r>
            <a:r>
              <a:rPr lang="ru-RU" sz="1300" dirty="0" err="1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count</a:t>
            </a:r>
            <a:r>
              <a:rPr lang="ru-RU" sz="13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увеличивается на единицу, так как текущий элемент должен быть удален или изменен. Если количество элементов, которые нужно удалить, превышает 1, или если в массиве нет одного единственного элемента, который можно было бы удалить для восстановления возрастающей последовательности, то функция возвращает логическое значение "</a:t>
            </a:r>
            <a:r>
              <a:rPr lang="ru-RU" sz="1300" dirty="0" err="1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false</a:t>
            </a:r>
            <a:r>
              <a:rPr lang="ru-RU" sz="13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". В противном случае функция вернет "</a:t>
            </a:r>
            <a:r>
              <a:rPr lang="ru-RU" sz="1300" dirty="0" err="1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true</a:t>
            </a:r>
            <a:r>
              <a:rPr lang="ru-RU" sz="13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", что означает, что в массиве либо нет элементов, которые нужно удалить, либо есть только один элемент, который можно удалить для восстановления возрастающей последовательности.</a:t>
            </a:r>
            <a:endParaRPr lang="ru-RU" sz="13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FF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3026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3259D5D9-0B43-F0B4-B83A-8F4F9C200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222" y="3179485"/>
            <a:ext cx="2753208" cy="34848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89012" y="84936"/>
            <a:ext cx="8911687" cy="1280890"/>
          </a:xfrm>
        </p:spPr>
        <p:txBody>
          <a:bodyPr/>
          <a:lstStyle/>
          <a:p>
            <a:r>
              <a:rPr lang="en-US" dirty="0" smtClean="0"/>
              <a:t>C#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82633" y="1082829"/>
            <a:ext cx="6359236" cy="3777622"/>
          </a:xfrm>
        </p:spPr>
        <p:txBody>
          <a:bodyPr>
            <a:normAutofit/>
          </a:bodyPr>
          <a:lstStyle/>
          <a:p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Став знаменитыми, 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CodeBots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 </a:t>
            </a:r>
            <a:r>
              <a:rPr lang="ru-RU" sz="1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решили 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переехать в новое здание. Стоимость </a:t>
            </a:r>
            <a:r>
              <a:rPr lang="ru-RU" sz="1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номеров 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FF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Arial"/>
                <a:ea typeface="+mj-lt"/>
                <a:cs typeface="Arial"/>
              </a:rPr>
              <a:t>разная, и некоторые из них бесплатны, но ходят слухи, что во всех бесплатных номерах водятся привидения! Поскольку кодовые роботы довольно суеверны, они отказываются останавливаться в любой из свободных комнат или в любой из комнат ниже любой из свободных комнат. Учитывая матрицу, прямоугольную матрицу целых чисел, где каждое значение представляет стоимость комнаты, ваша задача - вернуть общую сумму всех комнат, которые подходят для кодовых роботов (т.е.: сложить все значения, которые не отображаются ниже 0)</a:t>
            </a:r>
            <a:endParaRPr lang="ru-RU" sz="14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192982" y="1185948"/>
            <a:ext cx="579397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Данный код представляет функцию с именем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solution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", которая принимает двумерный массив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matrix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в качестве входного параметра и возвращает целочисленное значение. Первые три строки определяют количество строк и столбцов в матрице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matrix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и переменную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total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", которая будет использоваться для накопления суммы всех подходящих значений в матрице. Далее создается массив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suitable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длиной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cols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(количество столбцов в матрице), который содержит логические значения, указывающие, является ли значение в первой строке каждого столбца положительным. Если значение положительное, то элемент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suitable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устанавливается в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true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", а значение добавляется к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total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". Затем происходит итерация по оставшимся строкам матрицы. Для каждой строки создается новый массив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newSuitable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", который заполняется логическими значениями, указывающими, является ли значение в каждом столбце подходящим для участия в расчетах. Если значение в ячейке равно 0, элемент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newSuitable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устанавливается в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false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". Если значение в ячейке положительное и элемент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suitable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для этого столбца также равен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true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", то элемент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newSuitable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устанавливается в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true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и значение добавляется к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total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". Если значение в ячейке положительное, но элемент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suitable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для этого столбца равен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false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", элемент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newSuitable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 устанавливается в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false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". В конце функция возвращает общую сумму всех подходящих значений в матрице "</a:t>
            </a:r>
            <a:r>
              <a:rPr lang="ru-RU" sz="1400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total</a:t>
            </a:r>
            <a:r>
              <a:rPr lang="ru-RU" sz="1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FFFF00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".</a:t>
            </a:r>
            <a:endParaRPr lang="ru-RU" sz="1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srgbClr val="FFFF00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392714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178</TotalTime>
  <Words>1096</Words>
  <Application>Microsoft Office PowerPoint</Application>
  <PresentationFormat>Широкоэкранный</PresentationFormat>
  <Paragraphs>30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Легкий дым</vt:lpstr>
      <vt:lpstr>ТИПО КАКИЕ ТО ЗАДАЧИ</vt:lpstr>
      <vt:lpstr>Питон 1 мидл</vt:lpstr>
      <vt:lpstr>Питон 2 мидл</vt:lpstr>
      <vt:lpstr>Презентация PowerPoint</vt:lpstr>
      <vt:lpstr>C#</vt:lpstr>
      <vt:lpstr>C#</vt:lpstr>
      <vt:lpstr>C#</vt:lpstr>
      <vt:lpstr>C#</vt:lpstr>
      <vt:lpstr>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 КАКИЕ ТО ЗАДАЧИ</dc:title>
  <dc:creator>User345</dc:creator>
  <cp:lastModifiedBy>User345</cp:lastModifiedBy>
  <cp:revision>10</cp:revision>
  <dcterms:created xsi:type="dcterms:W3CDTF">2023-04-23T15:40:14Z</dcterms:created>
  <dcterms:modified xsi:type="dcterms:W3CDTF">2023-04-24T19:59:25Z</dcterms:modified>
</cp:coreProperties>
</file>