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0" r:id="rId17"/>
    <p:sldId id="277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5DFF7C"/>
    <a:srgbClr val="81FF99"/>
    <a:srgbClr val="9FFFB1"/>
    <a:srgbClr val="69FF86"/>
    <a:srgbClr val="00F22E"/>
    <a:srgbClr val="00FA71"/>
    <a:srgbClr val="2293AE"/>
    <a:srgbClr val="4596DF"/>
    <a:srgbClr val="7FC3E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6591" autoAdjust="0"/>
  </p:normalViewPr>
  <p:slideViewPr>
    <p:cSldViewPr>
      <p:cViewPr varScale="1">
        <p:scale>
          <a:sx n="152" d="100"/>
          <a:sy n="152" d="100"/>
        </p:scale>
        <p:origin x="-4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6FE7A-13D5-428C-BF1B-73F552645226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C66-80CE-4ABC-981E-AEE36BFDE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4002-D71B-4FF1-A8B4-9297FBB23278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F7E4E-3ACC-42A9-8B50-92EF57AD2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7E4E-3ACC-42A9-8B50-92EF57AD20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F7E4E-3ACC-42A9-8B50-92EF57AD20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2E61-4B63-44FB-9A99-B74B8E325334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862D-75F9-49E6-ACA5-412F4D9CB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97A3"/>
            </a:gs>
            <a:gs pos="100000">
              <a:srgbClr val="6DBAE1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0975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DecAI</a:t>
            </a:r>
            <a:endParaRPr lang="en-US" sz="4800" dirty="0" smtClean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en-US" sz="3600" dirty="0" err="1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Inteligen</a:t>
            </a:r>
            <a:r>
              <a:rPr lang="ro-RO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ță artificială pentru jocul </a:t>
            </a:r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“2048”</a:t>
            </a:r>
          </a:p>
          <a:p>
            <a:endParaRPr lang="ro-RO" sz="3600" dirty="0" smtClean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  <a:p>
            <a:r>
              <a:rPr lang="ro-RO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Susținător</a:t>
            </a:r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: Ion David-Gabriel</a:t>
            </a:r>
          </a:p>
          <a:p>
            <a:r>
              <a:rPr lang="en-US" sz="3600" dirty="0" err="1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Coordonator</a:t>
            </a:r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Enache</a:t>
            </a:r>
            <a:r>
              <a:rPr lang="en-US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Nicoleta</a:t>
            </a:r>
            <a:endParaRPr lang="en-US" sz="16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955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Colegiul Național </a:t>
            </a:r>
            <a:r>
              <a:rPr lang="en-US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“Ion C. Br</a:t>
            </a: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ătianu</a:t>
            </a:r>
            <a:r>
              <a:rPr lang="en-US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”</a:t>
            </a:r>
            <a:endParaRPr lang="en-US" sz="2400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28750"/>
            <a:ext cx="2743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28750"/>
            <a:ext cx="2743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419600"/>
            <a:ext cx="1009650" cy="209550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800600"/>
            <a:ext cx="371475" cy="209550"/>
          </a:xfrm>
          <a:prstGeom prst="rect">
            <a:avLst/>
          </a:prstGeom>
          <a:noFill/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4705350"/>
            <a:ext cx="1095375" cy="381000"/>
          </a:xfrm>
          <a:prstGeom prst="rect">
            <a:avLst/>
          </a:prstGeom>
          <a:noFill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4248150"/>
            <a:ext cx="1219200" cy="409575"/>
          </a:xfrm>
          <a:prstGeom prst="rect">
            <a:avLst/>
          </a:prstGeom>
          <a:noFill/>
        </p:spPr>
      </p:pic>
      <p:sp>
        <p:nvSpPr>
          <p:cNvPr id="27" name="Oval 26"/>
          <p:cNvSpPr/>
          <p:nvPr/>
        </p:nvSpPr>
        <p:spPr>
          <a:xfrm>
            <a:off x="685800" y="4495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5800" y="48768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4450559"/>
            <a:ext cx="76200" cy="76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00600" y="487203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967085"/>
            <a:ext cx="263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Interpolare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Hermite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9945" y="967085"/>
            <a:ext cx="290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Interpolare parabolică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073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Partea</a:t>
            </a:r>
            <a:r>
              <a:rPr lang="en-US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grafic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ă</a:t>
            </a:r>
            <a:endParaRPr lang="ro-RO" sz="2400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Partea</a:t>
            </a:r>
            <a:r>
              <a:rPr lang="en-US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logică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Algoritmul Expectimax necesită propriul thread, altfel animațiile nu sunt fluide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Dacă algoritmul nu a terminat de procesat mutarea, se trece la următorul frame, animațiile rulând în continuar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e</a:t>
            </a:r>
          </a:p>
          <a:p>
            <a:pPr lvl="1" algn="just"/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Procesarea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unei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mut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ări poate dura și 500ms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Împărțirea sarcinilor pe frame-uri printr-o parcurgere BF nu e consistentă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4116070"/>
          <a:ext cx="8077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Analiza 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eficienței (varianta naivă)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71028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1719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181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Procesează starea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6479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114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1581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Procesează starea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047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41719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3400" y="3790950"/>
            <a:ext cx="3048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91000" y="379095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4400550"/>
            <a:ext cx="27432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4781550"/>
            <a:ext cx="9144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432435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47053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7600" y="4400550"/>
            <a:ext cx="27432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4781550"/>
            <a:ext cx="18288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0800" y="4781550"/>
            <a:ext cx="9144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971550"/>
            <a:ext cx="2514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14400" y="37909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Procesor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37909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Placa</a:t>
            </a:r>
            <a:r>
              <a:rPr lang="en-US" dirty="0" smtClean="0"/>
              <a:t> video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3.82716E-6 L 0.4 0.0006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1 L 0 0.1027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31 L 0 0.1030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5802E-6 L 0 0.1033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3 L 0 0.103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043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309 L 0 0.20679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339 L 0 0.207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371 L 0 0.207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401 L 0 0.2071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648 L 0.4 0.207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679 L 0.4 0.2071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71 L 0 0.4145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0741 L 0 0.41451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 0.2071 L 0.4 0.3108 " pathEditMode="relative" rAng="0" ptsTypes="AA">
                                      <p:cBhvr>
                                        <p:cTn id="9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.4142 L 0 0.51821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1759 L 0.4 0.51821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1" presetClass="entr" presetSubtype="1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1"/>
      <p:bldP spid="9" grpId="1"/>
      <p:bldP spid="9" grpId="2"/>
      <p:bldP spid="10" grpId="1"/>
      <p:bldP spid="10" grpId="2"/>
      <p:bldP spid="10" grpId="3"/>
      <p:bldP spid="10" grpId="4"/>
      <p:bldP spid="11" grpId="1"/>
      <p:bldP spid="11" grpId="2"/>
      <p:bldP spid="11" grpId="3"/>
      <p:bldP spid="12" grpId="1"/>
      <p:bldP spid="12" grpId="2"/>
      <p:bldP spid="12" grpId="3"/>
      <p:bldP spid="12" grpId="4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7" grpId="0" animBg="1"/>
      <p:bldP spid="18" grpId="0" animBg="1"/>
      <p:bldP spid="22" grpId="0" animBg="1"/>
      <p:bldP spid="23" grpId="0" animBg="1"/>
      <p:bldP spid="26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Analiza 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eficienței (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varianta 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optimă)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32435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7053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1719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417195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1581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Procesează starea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1047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Procesează starea</a:t>
            </a:r>
            <a:endParaRPr lang="en-US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3400" y="3790950"/>
            <a:ext cx="304800" cy="304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191000" y="3790950"/>
            <a:ext cx="304800" cy="304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371028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181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264348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2114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Desenează piesa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4400550"/>
            <a:ext cx="5486400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4781550"/>
            <a:ext cx="3657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3.82716E-6 L 0.4 0.000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3.82716E-6 L 0.4 0.000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3.82716E-6 L 0.4 0.000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3.82716E-6 L 0.4 0.000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62 L 0 0.4138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963 L 0 0.414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6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4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4 0.00062 L 0.4 0.103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4 0.00062 L 0.4 0.10432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4 0.00062 L 0.4 0.1034 " pathEditMode="relative" rAng="0" ptsTypes="AA">
                                      <p:cBhvr>
                                        <p:cTn id="45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4 0.10525 L 0.4 0.20803 " pathEditMode="relative" rAng="0" ptsTypes="AA">
                                      <p:cBhvr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4 0.1034 L 0.4 0.2071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39635 0.20833 L 0.39635 0.31111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.41481 L 0 0.51821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4" grpId="2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/>
      <p:bldP spid="18" grpId="1"/>
      <p:bldP spid="18" grpId="2"/>
      <p:bldP spid="19" grpId="0"/>
      <p:bldP spid="19" grpId="1"/>
      <p:bldP spid="19" grpId="2"/>
      <p:bldP spid="19" grpId="3"/>
      <p:bldP spid="20" grpId="0" build="allAtOnce"/>
      <p:bldP spid="20" grpId="1" build="allAtOnce"/>
      <p:bldP spid="20" grpId="2" build="allAtOnce"/>
      <p:bldP spid="20" grpId="3" build="allAtOnce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Analiza 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eficienței</a:t>
            </a:r>
          </a:p>
          <a:p>
            <a:pPr lvl="1"/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Se observă că f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unc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ția Render() trebuie pusă înainte funcției Update()</a:t>
            </a:r>
            <a:endParaRPr lang="ro-RO" sz="2000" dirty="0" smtClean="0">
              <a:latin typeface="Calibri Light" pitchFamily="34" charset="0"/>
              <a:cs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87830"/>
          <a:ext cx="80772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886"/>
                <a:gridCol w="1153886"/>
                <a:gridCol w="1153886"/>
                <a:gridCol w="1153886"/>
                <a:gridCol w="1153886"/>
                <a:gridCol w="1153886"/>
                <a:gridCol w="11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Render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FF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  <a:cs typeface="Calibri Light" pitchFamily="34" charset="0"/>
                        </a:rPr>
                        <a:t>Update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>
                          <a:latin typeface="Calibri Light" pitchFamily="34" charset="0"/>
                          <a:cs typeface="Calibri Light" pitchFamily="34" charset="0"/>
                        </a:rPr>
                        <a:t>Update 1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>
                          <a:latin typeface="Calibri Light" pitchFamily="34" charset="0"/>
                          <a:cs typeface="Calibri Light" pitchFamily="34" charset="0"/>
                        </a:rPr>
                        <a:t>Render 1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Update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Render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Update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Render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Update 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Afișează</a:t>
                      </a:r>
                      <a:r>
                        <a:rPr lang="ro-RO" baseline="0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Afișează</a:t>
                      </a:r>
                      <a:r>
                        <a:rPr lang="ro-RO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Afișează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962400" y="2800350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272415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cca</a:t>
            </a:r>
            <a:r>
              <a:rPr lang="en-US" dirty="0" smtClean="0"/>
              <a:t>. 2ms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10515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 err="1" smtClean="0"/>
              <a:t>Majoritatea</a:t>
            </a:r>
            <a:r>
              <a:rPr lang="en-US" sz="2400" dirty="0" smtClean="0"/>
              <a:t> </a:t>
            </a:r>
            <a:r>
              <a:rPr lang="en-US" sz="2400" dirty="0" err="1" smtClean="0"/>
              <a:t>jocurilor</a:t>
            </a:r>
            <a:r>
              <a:rPr lang="en-US" sz="2400" dirty="0" smtClean="0"/>
              <a:t> au frame time-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cca</a:t>
            </a:r>
            <a:r>
              <a:rPr lang="en-US" sz="2400" dirty="0" smtClean="0"/>
              <a:t>. 16.67ms, </a:t>
            </a:r>
            <a:r>
              <a:rPr lang="en-US" sz="2400" dirty="0" err="1" smtClean="0"/>
              <a:t>dar</a:t>
            </a:r>
            <a:r>
              <a:rPr lang="en-US" sz="2400" dirty="0" smtClean="0"/>
              <a:t> </a:t>
            </a:r>
            <a:r>
              <a:rPr lang="ro-RO" sz="2400" dirty="0" smtClean="0"/>
              <a:t>rularea acestei aplicații nu necesită in calculator performant</a:t>
            </a:r>
          </a:p>
          <a:p>
            <a:pPr lvl="1" algn="just"/>
            <a:r>
              <a:rPr lang="ro-RO" sz="2400" dirty="0" smtClean="0"/>
              <a:t>Frame time-ul este durata dintre două frame-uri</a:t>
            </a:r>
          </a:p>
          <a:p>
            <a:pPr lvl="1" algn="just"/>
            <a:r>
              <a:rPr lang="ro-RO" sz="2400" dirty="0" smtClean="0"/>
              <a:t>Rularea funcțiilor în această ordine determină o creștere a frame-urilor pe secundă de 5%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Algoritmul Expectimax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Provine din algoritmul Expectiminimax, care provine din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Minimax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Algoritmul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presupune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generarea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unui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arbore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cu 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âte un nod asociat fiecărei stări posibile 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Există două tipuri de nodui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 m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ax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și chance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- Nodurile chance au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valoarea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mediei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poderate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 valorilor fiilor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Nodurile max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neterminale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au valoarea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m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aximă a valorilor fiilor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Nodurile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max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terminale au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valoarea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scorului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stării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curente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Generarea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arborelui complet 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i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mposibilă, deci aceasta are loc până la o adâncime fixă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0" y="307360"/>
            <a:ext cx="5486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Algoritmul Expectimax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Chiar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dacă întregul drum către nodul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optim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poate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fi aflat, doar prima muchie e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luată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în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considerare, restul fiind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recalculate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În cazul aplicației, un nod max are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maxim 4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fii și un nod chance poate avea de la 2 la 30 de fii, un arbore de adâncime 4 având maxim 14400 de noduri, iar unul de adâncime 6 având maxim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1728000 de noduri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150865" y="325755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8284465" y="4171951"/>
            <a:ext cx="707135" cy="60959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Isosceles Triangle 84"/>
          <p:cNvSpPr/>
          <p:nvPr/>
        </p:nvSpPr>
        <p:spPr>
          <a:xfrm>
            <a:off x="7370065" y="4171951"/>
            <a:ext cx="707135" cy="60959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Isosceles Triangle 85"/>
          <p:cNvSpPr/>
          <p:nvPr/>
        </p:nvSpPr>
        <p:spPr>
          <a:xfrm>
            <a:off x="6455665" y="4171951"/>
            <a:ext cx="707135" cy="60959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Isosceles Triangle 86"/>
          <p:cNvSpPr/>
          <p:nvPr/>
        </p:nvSpPr>
        <p:spPr>
          <a:xfrm>
            <a:off x="5541265" y="4171951"/>
            <a:ext cx="707135" cy="60959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903465" y="3257551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Isosceles Triangle 88"/>
          <p:cNvSpPr/>
          <p:nvPr/>
        </p:nvSpPr>
        <p:spPr>
          <a:xfrm>
            <a:off x="6891530" y="2266951"/>
            <a:ext cx="707135" cy="60959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8034530" y="2266951"/>
            <a:ext cx="707135" cy="60959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Isosceles Triangle 90"/>
          <p:cNvSpPr/>
          <p:nvPr/>
        </p:nvSpPr>
        <p:spPr>
          <a:xfrm>
            <a:off x="5769865" y="2266951"/>
            <a:ext cx="707135" cy="60959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989065" y="120015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751065" y="120015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227065" y="120015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Isosceles Triangle 100"/>
          <p:cNvSpPr/>
          <p:nvPr/>
        </p:nvSpPr>
        <p:spPr>
          <a:xfrm>
            <a:off x="6912865" y="209550"/>
            <a:ext cx="707135" cy="60959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101" idx="3"/>
            <a:endCxn id="93" idx="0"/>
          </p:cNvCxnSpPr>
          <p:nvPr/>
        </p:nvCxnSpPr>
        <p:spPr>
          <a:xfrm rot="5400000">
            <a:off x="7070599" y="1004315"/>
            <a:ext cx="381001" cy="10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1" idx="3"/>
            <a:endCxn id="94" idx="0"/>
          </p:cNvCxnSpPr>
          <p:nvPr/>
        </p:nvCxnSpPr>
        <p:spPr>
          <a:xfrm rot="16200000" flipH="1">
            <a:off x="7451599" y="633983"/>
            <a:ext cx="381001" cy="7513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1" idx="3"/>
            <a:endCxn id="97" idx="0"/>
          </p:cNvCxnSpPr>
          <p:nvPr/>
        </p:nvCxnSpPr>
        <p:spPr>
          <a:xfrm rot="5400000">
            <a:off x="6689599" y="623315"/>
            <a:ext cx="381001" cy="7726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3" idx="4"/>
            <a:endCxn id="89" idx="0"/>
          </p:cNvCxnSpPr>
          <p:nvPr/>
        </p:nvCxnSpPr>
        <p:spPr>
          <a:xfrm rot="5400000">
            <a:off x="6983732" y="1994917"/>
            <a:ext cx="533401" cy="106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3" idx="4"/>
            <a:endCxn id="90" idx="0"/>
          </p:cNvCxnSpPr>
          <p:nvPr/>
        </p:nvCxnSpPr>
        <p:spPr>
          <a:xfrm rot="16200000" flipH="1">
            <a:off x="7555231" y="1434083"/>
            <a:ext cx="533401" cy="11323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3" idx="4"/>
            <a:endCxn id="91" idx="0"/>
          </p:cNvCxnSpPr>
          <p:nvPr/>
        </p:nvCxnSpPr>
        <p:spPr>
          <a:xfrm rot="5400000">
            <a:off x="6422899" y="1434084"/>
            <a:ext cx="533401" cy="11323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9" idx="3"/>
            <a:endCxn id="88" idx="0"/>
          </p:cNvCxnSpPr>
          <p:nvPr/>
        </p:nvCxnSpPr>
        <p:spPr>
          <a:xfrm rot="16200000" flipH="1">
            <a:off x="7517131" y="2604516"/>
            <a:ext cx="381001" cy="9250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9" idx="3"/>
            <a:endCxn id="83" idx="0"/>
          </p:cNvCxnSpPr>
          <p:nvPr/>
        </p:nvCxnSpPr>
        <p:spPr>
          <a:xfrm rot="5400000">
            <a:off x="6640832" y="2653284"/>
            <a:ext cx="381001" cy="8275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3" idx="4"/>
            <a:endCxn id="86" idx="0"/>
          </p:cNvCxnSpPr>
          <p:nvPr/>
        </p:nvCxnSpPr>
        <p:spPr>
          <a:xfrm rot="16200000" flipH="1">
            <a:off x="6422899" y="3785617"/>
            <a:ext cx="381000" cy="3916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3" idx="4"/>
            <a:endCxn id="87" idx="0"/>
          </p:cNvCxnSpPr>
          <p:nvPr/>
        </p:nvCxnSpPr>
        <p:spPr>
          <a:xfrm rot="5400000">
            <a:off x="5965699" y="3720085"/>
            <a:ext cx="381000" cy="5227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4"/>
            <a:endCxn id="85" idx="0"/>
          </p:cNvCxnSpPr>
          <p:nvPr/>
        </p:nvCxnSpPr>
        <p:spPr>
          <a:xfrm rot="5400000">
            <a:off x="7756399" y="3758185"/>
            <a:ext cx="381000" cy="4465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8" idx="4"/>
            <a:endCxn id="84" idx="0"/>
          </p:cNvCxnSpPr>
          <p:nvPr/>
        </p:nvCxnSpPr>
        <p:spPr>
          <a:xfrm rot="16200000" flipH="1">
            <a:off x="8213599" y="3747517"/>
            <a:ext cx="381000" cy="4678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553200" y="37147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75%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666189" y="37147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25%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8354611" y="37147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50%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467600" y="371475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50%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924800" y="18214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50%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047189" y="18214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25%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190189" y="18214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2</a:t>
            </a:r>
            <a:r>
              <a:rPr lang="ro-RO" dirty="0" smtClean="0"/>
              <a:t>5%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Algoritmul Expectimax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Din cauza numărului mare de noduri și nevoii de precizie, parcurgerea poate fi executată în trei moduri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Primul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mod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parcurge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arborele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p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ână la o adâncime fixă.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Al doilea mod verifică dacă starea curentă prezintă un anumit număr de spații libere. Dacă sunt puține, adică procesarea va dura mai puțin și sunt șanse mai mari de a pierde, atunci adâncimea maximă crește cu o unitate. Arborele e parcurs în primul mod cu noua adâncime.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Al treilea mod parcurge la fiecare pas un număr fix de noduri, ignorându-le pe celelalte. Acele noduri procesate sunt alese aleator.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Euristici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Algoritmul poate fi împărțit în două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tructura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fix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ă, care rămâne acceași în toate programele (generarea arborelui, calcularea valorilor nodurilor etc.)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Func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ția de calcul a scorului asociat unei stări, ce depinde de fiecare joc în parte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Pentru a defini această funcție au fost utilizate mai multe euristici, sau metode de a atribui un punctaj pe baza unui aspect al acelei stări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Scorul aflat de această funcție diferă de cel afișat în colțul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ferestrei</a:t>
            </a:r>
            <a:endParaRPr lang="ro-RO" sz="20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601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Euristici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Prima euristică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st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ările fără nicio mutare validă au scorul -∞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 doua euristică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verific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 monotonia pieselor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dac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 două piese vecine diferă cu exact o unitate, cu cea mai mare în sus sau în stânga, atunci adaugă la scor 3 la puterea valorii maxima înmulțită cu 4 minus linia sau coloana pe care se află piesa cu valoarea maximă (monotonia este verificatâ întâi pentru linii, apoi pentru coloane)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52551"/>
            <a:ext cx="2895599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6781800" y="1504950"/>
            <a:ext cx="2286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800350"/>
            <a:ext cx="381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96200" y="1352550"/>
            <a:ext cx="381000" cy="2209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1950"/>
            <a:ext cx="88392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Cuprins</a:t>
            </a:r>
          </a:p>
          <a:p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Introducere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Tehnologii utilizate</a:t>
            </a:r>
            <a:endParaRPr lang="ro-RO" sz="2400" dirty="0">
              <a:latin typeface="Calibri Light" pitchFamily="34" charset="0"/>
              <a:cs typeface="Calibri Light" pitchFamily="34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Algoritmii utilizați și arhitectura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Performanțele aplicației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Concluzie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601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Euristici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A treia euristică verifică cât de amestecate sunt piesele. La scor se scade 3 la puterea diferentei în modul a exponenților valorilor tuturor pieselor vecine.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A patra euristică acordă puncte pentru spațiile libere. Scorul se acordă astfel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 num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ărul aflat ori o constantă ori scorul de la euristica a cincea. Acest scor depinde de o altă euristică deoarece trebuie să se adapteze la valorile pieselor.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5526" y="135255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096000" y="1504950"/>
            <a:ext cx="14478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1352550"/>
            <a:ext cx="4572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3800" y="2266950"/>
            <a:ext cx="14478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Euristici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A cincea euristică adaugă la scor 3 la puterea exponenților pieselor. S-a folosit baza 3 în pentru mai multe euristici pentru a diferenția între două piese de valori egale și o piesă cu valoare mai mare (2*3</a:t>
            </a:r>
            <a:r>
              <a:rPr lang="ro-RO" sz="2400" baseline="30000" dirty="0" smtClean="0">
                <a:latin typeface="Calibri Light" pitchFamily="34" charset="0"/>
                <a:cs typeface="Calibri Light" pitchFamily="34" charset="0"/>
              </a:rPr>
              <a:t>x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&lt;3</a:t>
            </a:r>
            <a:r>
              <a:rPr lang="en-US" sz="2400" baseline="30000" dirty="0" smtClean="0">
                <a:latin typeface="Calibri Light" pitchFamily="34" charset="0"/>
                <a:cs typeface="Calibri Light" pitchFamily="34" charset="0"/>
              </a:rPr>
              <a:t>x+1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)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58000" y="2571750"/>
          <a:ext cx="1981200" cy="1954061"/>
        </p:xfrm>
        <a:graphic>
          <a:graphicData uri="http://schemas.openxmlformats.org/presentationml/2006/ole">
            <p:oleObj spid="_x0000_s2054" name="Equation" r:id="rId3" imgW="927000" imgH="914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690158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Ultima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euristic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 adaugă la scor pentru fiecare piesă valoarea ei ori valoarea din matricea alăturată de pe poziția piesei, astfel încurajând păstrarea pieselor mari într-un colț, strategie des utilizată de oameni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Fi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șierul </a:t>
            </a:r>
            <a:r>
              <a:rPr lang="en-US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“config.xml”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Deoarece euristicile prezintă o diferență mare între contribuțiile aduse scorului final, sunt calculate scoruri individuale pentru fiecare euristică și înmulțite cu câte o constantă, constantele fiind aflate în fișierul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“config.xml”. Tot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în acest fișier se află și celelalte constante referitoare la adâncimea maximă a parcurgerii, modul în care se realizează parcurgerile etc.</a:t>
            </a:r>
          </a:p>
          <a:p>
            <a:pPr lvl="1" algn="just"/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Acest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fi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șier conține și variabile referitoare la autorepornirea jocului în cazul în care programul pierde, dar și la oferirea unei statistici asupra jocurilor derulate.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0999" y="1047750"/>
          <a:ext cx="8382001" cy="3886200"/>
        </p:xfrm>
        <a:graphic>
          <a:graphicData uri="http://schemas.openxmlformats.org/drawingml/2006/table">
            <a:tbl>
              <a:tblPr/>
              <a:tblGrid>
                <a:gridCol w="1867586"/>
                <a:gridCol w="1302716"/>
                <a:gridCol w="1302716"/>
                <a:gridCol w="1302716"/>
                <a:gridCol w="1303551"/>
                <a:gridCol w="1302716"/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maxDepth=2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maxCheck=-1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maxDepth=3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maxCheck=-1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maxDepth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=3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maxCheck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=3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maxDepth=3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maxCheck=4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maxDepth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=4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maxCheck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=4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Scor mediu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2477.060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3533.640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4176.333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4099.133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3703.600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maximă 512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0.000%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maximă 1024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49.000%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3.333%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maximă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2048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69.000%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53.333%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maximă 4096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atinsă 512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atinsă 1024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99.000%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atinsă 2048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41.000%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93.333%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73.333%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Piesă atinsă 4096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16.667%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20.000%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Timp pe mutare (medie)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15.8 ms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 ms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122 ms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323 ms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407 ms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Timp pe joc (medie)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3.6 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73 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1.46 min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264 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4.4 min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588 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9.8 min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684 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11.4 min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Mutări pe secundă (medie)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18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8.11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3.10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2.45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Număr de mutări pe joc (medie)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1134.15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1578.53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2141.33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1858.73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1677.46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Număr de teste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362" marR="63362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073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Performanțele aplicației</a:t>
            </a:r>
            <a:endParaRPr lang="ro-RO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Concluzie</a:t>
            </a:r>
            <a:endParaRPr lang="en-US" sz="3600" dirty="0" smtClean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pPr lvl="1"/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Performan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țele sunt similare cu cele ale unui om, din punct de vedere al scorului obținut.</a:t>
            </a:r>
          </a:p>
          <a:p>
            <a:pPr lvl="1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Optimizări ar putea fi făcute la euristici prin modificarea constantelor sau chiar a euristicilor, dar și prin schimbarea totală a algoritmului utilizat, folosind algoritmi precum Q-Learning sau NEAT.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Introducere</a:t>
            </a:r>
            <a:endParaRPr lang="ro-RO" sz="2400" dirty="0">
              <a:solidFill>
                <a:srgbClr val="2293AE"/>
              </a:solidFill>
              <a:latin typeface="Calibri Light" pitchFamily="34" charset="0"/>
              <a:cs typeface="Calibri Light" pitchFamily="34" charset="0"/>
            </a:endParaRPr>
          </a:p>
          <a:p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Aplicația rezolvă puzzle-ul jocului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“2048”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Regulile jocului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 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ro-RO" sz="2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Juc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ătorul mută toate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piesele într-o direcție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51435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0" y="30289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Două piese de aceeași valoare se unesc, iar valoarea se adună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Apare o piesă cu valoarea 2 sau 4 după fiecare mutare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Jocul se termină, teoretic, după depășirea piesei 1024, adică după ce se ajunge la 2048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1435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Tehnologii utilizate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Limbajul de programare C++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Avantajele limbajului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Flexibilitatea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Eficien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ța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Stabilitatea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Popularitatea</a:t>
            </a:r>
            <a:endParaRPr lang="ro-RO" sz="2400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Librăria SDL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Librărie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scris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 în C folosită pentru a realiza interfața grafică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Oferă acces către dispozitivele de intrare (mouse, tastatură)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Rulează oficial pe Windows, Max OSX, Linux, iOS și Android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Pe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Windows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folose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ște Direct3D</a:t>
            </a:r>
          </a:p>
          <a:p>
            <a:pPr lvl="1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Sunt folosite și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SDL_image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SDL_ttf</a:t>
            </a:r>
            <a:endParaRPr lang="en-US" sz="2400" dirty="0" smtClean="0">
              <a:latin typeface="Calibri Light" pitchFamily="34" charset="0"/>
              <a:cs typeface="Calibri Light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SDL_gfx</a:t>
            </a:r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Limbajul XML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Este un meta-limbaj de marcare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Face posibilă modificarea unor variabile fără a recompila programul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Este ușor de citit de către oameni și calculatoare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Apare în multe programe (Visual Studio, Unreal Engine, orice browser web) și formate (HTML, SVG, COLLADA)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Adăugarea variabilelor nu este dificilă</a:t>
            </a:r>
            <a:endParaRPr lang="ro-RO" sz="2400" dirty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Pentru citire nu s-a folosit nicio librărie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97A3"/>
            </a:gs>
            <a:gs pos="100000">
              <a:srgbClr val="6DBAE1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1950"/>
            <a:ext cx="8839200" cy="376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Algoritmii utilizați și arhitectura</a:t>
            </a:r>
          </a:p>
          <a:p>
            <a:pPr lvl="1"/>
            <a:endParaRPr lang="ro-RO" sz="2400" dirty="0" smtClean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Framework-ul aplicației</a:t>
            </a:r>
          </a:p>
          <a:p>
            <a:pPr lvl="2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Partea grafică</a:t>
            </a:r>
          </a:p>
          <a:p>
            <a:pPr lvl="2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Partea logică</a:t>
            </a:r>
          </a:p>
          <a:p>
            <a:pPr lvl="2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Analiza eficienței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Algoritmul Expectimax</a:t>
            </a:r>
          </a:p>
          <a:p>
            <a:pPr lvl="2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Euristici</a:t>
            </a:r>
          </a:p>
          <a:p>
            <a:pPr lvl="2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Fișierul </a:t>
            </a:r>
            <a:r>
              <a:rPr lang="en-US" sz="2400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“config.xml”</a:t>
            </a:r>
            <a:endParaRPr lang="ro-RO" sz="2400" dirty="0" smtClean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Framework-ul aplicației</a:t>
            </a:r>
          </a:p>
          <a:p>
            <a:pPr lvl="1"/>
            <a:endParaRPr lang="ro-RO" sz="2400" dirty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Model utilizat în multe jocuri video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Implică separarea celor două aspecte ale jocului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logic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 și grafica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Acestea corespund funcțiilor Update() și Render()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Funcția Update() calculează starea viitoare, dar după un interval mic de timp, precum 16ms, pentru a crea iluzia mișcării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Funcția Render() afișează pe ecran jocul, butoanele, scorul etc.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Acest model poate folosi o paralelizare virtuală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7360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Partea</a:t>
            </a:r>
            <a:r>
              <a:rPr lang="en-US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3600" dirty="0" err="1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grafic</a:t>
            </a:r>
            <a:r>
              <a:rPr lang="ro-RO" sz="3600" dirty="0" smtClean="0">
                <a:solidFill>
                  <a:srgbClr val="2293AE"/>
                </a:solidFill>
                <a:latin typeface="Calibri Light" pitchFamily="34" charset="0"/>
                <a:cs typeface="Calibri Light" pitchFamily="34" charset="0"/>
              </a:rPr>
              <a:t>ă</a:t>
            </a:r>
          </a:p>
          <a:p>
            <a:pPr lvl="1"/>
            <a:endParaRPr lang="ro-RO" sz="2400" dirty="0" smtClean="0">
              <a:latin typeface="Calibri Light" pitchFamily="34" charset="0"/>
              <a:cs typeface="Calibri Light" pitchFamily="34" charset="0"/>
            </a:endParaRP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După fiecare mutare sunt înregistrate modificările aduse stării curente și sunt afișate animațiile</a:t>
            </a:r>
          </a:p>
          <a:p>
            <a:pPr lvl="1" algn="just"/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Detalii de implementare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Interpolarea</a:t>
            </a:r>
            <a:r>
              <a:rPr lang="en-US" sz="24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400" dirty="0" err="1" smtClean="0">
                <a:latin typeface="Calibri Light" pitchFamily="34" charset="0"/>
                <a:cs typeface="Calibri Light" pitchFamily="34" charset="0"/>
              </a:rPr>
              <a:t>liniar</a:t>
            </a: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ă nu oferă un aspect realistic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Precizia numerelor reale produce artefacte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Este imposibilă afișarea textului dinamic în mod eficient</a:t>
            </a:r>
          </a:p>
          <a:p>
            <a:pPr lvl="1" algn="just">
              <a:buFontTx/>
              <a:buChar char="-"/>
            </a:pPr>
            <a:r>
              <a:rPr lang="ro-RO" sz="2400" dirty="0" smtClean="0">
                <a:latin typeface="Calibri Light" pitchFamily="34" charset="0"/>
                <a:cs typeface="Calibri Light" pitchFamily="34" charset="0"/>
              </a:rPr>
              <a:t> Nu toate calculatoarele suportă Direct3D</a:t>
            </a:r>
            <a:endParaRPr lang="ro-RO" sz="2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ja-JP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ro-RO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1527</Words>
  <Application>Microsoft Office PowerPoint</Application>
  <PresentationFormat>On-screen Show (16:9)</PresentationFormat>
  <Paragraphs>305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 David</dc:creator>
  <cp:lastModifiedBy>Ion David</cp:lastModifiedBy>
  <cp:revision>63</cp:revision>
  <dcterms:created xsi:type="dcterms:W3CDTF">2018-05-15T17:56:27Z</dcterms:created>
  <dcterms:modified xsi:type="dcterms:W3CDTF">2018-05-18T23:28:50Z</dcterms:modified>
</cp:coreProperties>
</file>