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257" r:id="rId4"/>
    <p:sldId id="258" r:id="rId5"/>
    <p:sldId id="265" r:id="rId6"/>
    <p:sldId id="259" r:id="rId7"/>
    <p:sldId id="266" r:id="rId8"/>
    <p:sldId id="260" r:id="rId9"/>
    <p:sldId id="261" r:id="rId10"/>
    <p:sldId id="267" r:id="rId11"/>
    <p:sldId id="262" r:id="rId12"/>
    <p:sldId id="268" r:id="rId13"/>
    <p:sldId id="263" r:id="rId14"/>
    <p:sldId id="264"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blipFill rotWithShape="0">
          <a:blip r:embed="rId2"/>
          <a:stretch>
            <a:fillRect/>
          </a:stretch>
        </a:blipFill>
        <a:effectLst/>
      </p:bgPr>
    </p:bg>
    <p:spTree>
      <p:nvGrpSpPr>
        <p:cNvPr id="1" name=""/>
        <p:cNvGrpSpPr/>
        <p:nvPr/>
      </p:nvGrpSpPr>
      <p:grpSpPr/>
      <p:sp>
        <p:nvSpPr>
          <p:cNvPr id="2050" name="标题 2049"/>
          <p:cNvSpPr/>
          <p:nvPr>
            <p:ph type="ctrTitle"/>
          </p:nvPr>
        </p:nvSpPr>
        <p:spPr>
          <a:xfrm>
            <a:off x="1007533" y="1341438"/>
            <a:ext cx="10363200" cy="1470025"/>
          </a:xfrm>
          <a:prstGeom prst="rect">
            <a:avLst/>
          </a:prstGeom>
          <a:noFill/>
          <a:ln w="9525">
            <a:noFill/>
          </a:ln>
        </p:spPr>
        <p:txBody>
          <a:bodyPr anchor="ctr"/>
          <a:lstStyle>
            <a:lvl1pPr lvl="0" algn="ctr">
              <a:defRPr b="1">
                <a:solidFill>
                  <a:schemeClr val="tx1"/>
                </a:solidFill>
                <a:effectLst>
                  <a:outerShdw blurRad="38100" dist="38100" dir="2700000">
                    <a:srgbClr val="FFFFFF"/>
                  </a:outerShdw>
                </a:effectLst>
              </a:defRPr>
            </a:lvl1pPr>
          </a:lstStyle>
          <a:p>
            <a:pPr lvl="0"/>
            <a:r>
              <a:rPr lang="zh-CN" altLang="en-US"/>
              <a:t>单击此处编辑母版标题样式</a:t>
            </a:r>
            <a:endParaRPr lang="zh-CN" altLang="en-US"/>
          </a:p>
        </p:txBody>
      </p:sp>
      <p:sp>
        <p:nvSpPr>
          <p:cNvPr id="2051" name="副标题 2050"/>
          <p:cNvSpPr/>
          <p:nvPr>
            <p:ph type="subTitle" idx="1"/>
          </p:nvPr>
        </p:nvSpPr>
        <p:spPr>
          <a:xfrm>
            <a:off x="1775884" y="3068638"/>
            <a:ext cx="8534400" cy="1152525"/>
          </a:xfrm>
          <a:prstGeom prst="rect">
            <a:avLst/>
          </a:prstGeom>
          <a:noFill/>
          <a:ln w="9525">
            <a:noFill/>
          </a:ln>
        </p:spPr>
        <p:txBody>
          <a:bodyPr anchor="ctr"/>
          <a:lstStyle>
            <a:lvl1pPr marL="0" lvl="0" indent="0" algn="ctr">
              <a:buNone/>
              <a:defRPr>
                <a:solidFill>
                  <a:schemeClr val="tx1"/>
                </a:solidFill>
              </a:defRPr>
            </a:lvl1pPr>
            <a:lvl2pPr marL="457200" lvl="1" indent="0" algn="ctr">
              <a:buNone/>
              <a:defRPr>
                <a:solidFill>
                  <a:schemeClr val="tx1"/>
                </a:solidFill>
              </a:defRPr>
            </a:lvl2pPr>
            <a:lvl3pPr marL="914400" lvl="2" indent="0" algn="ctr">
              <a:buNone/>
              <a:defRPr>
                <a:solidFill>
                  <a:schemeClr val="tx1"/>
                </a:solidFill>
              </a:defRPr>
            </a:lvl3pPr>
            <a:lvl4pPr marL="1371600" lvl="3" indent="0" algn="ctr">
              <a:buNone/>
              <a:defRPr>
                <a:solidFill>
                  <a:schemeClr val="tx1"/>
                </a:solidFill>
              </a:defRPr>
            </a:lvl4pPr>
            <a:lvl5pPr marL="1828800" lvl="4" indent="0" algn="ctr">
              <a:buNone/>
              <a:defRPr>
                <a:solidFill>
                  <a:schemeClr val="tx1"/>
                </a:solidFill>
              </a:defRPr>
            </a:lvl5pPr>
          </a:lstStyle>
          <a:p>
            <a:pPr lvl="0"/>
            <a:r>
              <a:rPr lang="zh-CN" altLang="en-US"/>
              <a:t>单击此处编辑母版副标题样式</a:t>
            </a:r>
            <a:endParaRPr lang="zh-CN" altLang="en-US"/>
          </a:p>
        </p:txBody>
      </p:sp>
      <p:sp>
        <p:nvSpPr>
          <p:cNvPr id="2052" name="日期占位符 2051"/>
          <p:cNvSpPr/>
          <p:nvPr>
            <p:ph type="dt" sz="half" idx="2"/>
          </p:nvPr>
        </p:nvSpPr>
        <p:spPr>
          <a:xfrm>
            <a:off x="609600" y="6245225"/>
            <a:ext cx="2844800" cy="476250"/>
          </a:xfrm>
          <a:prstGeom prst="rect">
            <a:avLst/>
          </a:prstGeom>
          <a:noFill/>
          <a:ln w="9525">
            <a:noFill/>
          </a:ln>
        </p:spPr>
        <p:txBody>
          <a:bodyPr anchor="t"/>
          <a:p>
            <a:fld id="{D997B5FA-0921-464F-AAE1-844C04324D75}" type="datetimeFigureOut">
              <a:rPr lang="zh-CN" altLang="en-US" smtClean="0"/>
            </a:fld>
            <a:endParaRPr lang="zh-CN" altLang="en-US"/>
          </a:p>
        </p:txBody>
      </p:sp>
      <p:sp>
        <p:nvSpPr>
          <p:cNvPr id="2053" name="页脚占位符 2052"/>
          <p:cNvSpPr/>
          <p:nvPr>
            <p:ph type="ftr" sz="quarter" idx="3"/>
          </p:nvPr>
        </p:nvSpPr>
        <p:spPr>
          <a:xfrm>
            <a:off x="4165600" y="6245225"/>
            <a:ext cx="3860800" cy="476250"/>
          </a:xfrm>
          <a:prstGeom prst="rect">
            <a:avLst/>
          </a:prstGeom>
          <a:noFill/>
          <a:ln w="9525">
            <a:noFill/>
          </a:ln>
        </p:spPr>
        <p:txBody>
          <a:bodyPr anchor="t"/>
          <a:p>
            <a:endParaRPr lang="zh-CN" altLang="en-US"/>
          </a:p>
        </p:txBody>
      </p:sp>
      <p:sp>
        <p:nvSpPr>
          <p:cNvPr id="2054" name="灯片编号占位符 2053"/>
          <p:cNvSpPr/>
          <p:nvPr>
            <p:ph type="sldNum" sz="quarter" idx="4"/>
          </p:nvPr>
        </p:nvSpPr>
        <p:spPr>
          <a:xfrm>
            <a:off x="8737600" y="6245225"/>
            <a:ext cx="2844800" cy="476250"/>
          </a:xfrm>
          <a:prstGeom prst="rect">
            <a:avLst/>
          </a:prstGeom>
          <a:noFill/>
          <a:ln w="9525">
            <a:noFill/>
          </a:ln>
        </p:spPr>
        <p:txBody>
          <a:bodyPr anchor="t"/>
          <a:p>
            <a:fld id="{9A0DB2DC-4C9A-4742-B13C-FB6460FD3503}" type="slidenum">
              <a:rPr lang="zh-CN"/>
            </a:fld>
            <a:endParaRPr lang="zh-CN"/>
          </a:p>
        </p:txBody>
      </p:sp>
    </p:spTree>
  </p:cSld>
  <p:clrMapOvr>
    <a:masterClrMapping/>
  </p:clrMapOvr>
  <p:transition>
    <p:fade/>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41355" y="692150"/>
            <a:ext cx="3031596" cy="54340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567" y="692150"/>
            <a:ext cx="8919043" cy="543401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2060575"/>
            <a:ext cx="5376672" cy="4065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2060575"/>
            <a:ext cx="5376672" cy="4065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 1025"/>
          <p:cNvSpPr/>
          <p:nvPr>
            <p:ph type="title"/>
          </p:nvPr>
        </p:nvSpPr>
        <p:spPr>
          <a:xfrm>
            <a:off x="46567" y="692150"/>
            <a:ext cx="12126384" cy="1143000"/>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1026"/>
          <p:cNvSpPr/>
          <p:nvPr>
            <p:ph type="body" idx="1"/>
          </p:nvPr>
        </p:nvSpPr>
        <p:spPr>
          <a:xfrm>
            <a:off x="609600" y="2060575"/>
            <a:ext cx="10972800" cy="4065588"/>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p:nvPr>
            <p:ph type="dt" sz="half" idx="2"/>
          </p:nvPr>
        </p:nvSpPr>
        <p:spPr>
          <a:xfrm>
            <a:off x="609600" y="6245225"/>
            <a:ext cx="2844800" cy="476250"/>
          </a:xfrm>
          <a:prstGeom prst="rect">
            <a:avLst/>
          </a:prstGeom>
          <a:noFill/>
          <a:ln w="9525">
            <a:noFill/>
          </a:ln>
        </p:spPr>
        <p:txBody>
          <a:bodyPr/>
          <a:lstStyle>
            <a:lvl1pPr>
              <a:defRPr sz="1400"/>
            </a:lvl1pPr>
          </a:lstStyle>
          <a:p>
            <a:fld id="{D997B5FA-0921-464F-AAE1-844C04324D75}" type="datetimeFigureOut">
              <a:rPr lang="zh-CN" altLang="en-US" smtClean="0"/>
            </a:fld>
            <a:endParaRPr lang="zh-CN" altLang="en-US"/>
          </a:p>
        </p:txBody>
      </p:sp>
      <p:sp>
        <p:nvSpPr>
          <p:cNvPr id="1029" name="页脚占位符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zh-CN" altLang="en-US"/>
          </a:p>
        </p:txBody>
      </p:sp>
      <p:sp>
        <p:nvSpPr>
          <p:cNvPr id="1030" name="灯片编号占位符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sldNum="0" hdr="0" ftr="0" dt="0"/>
  <p:txStyles>
    <p:titleStyle>
      <a:lvl1pPr marL="0" lvl="0" indent="0" algn="l" defTabSz="914400" eaLnBrk="1" fontAlgn="base" latinLnBrk="0" hangingPunct="1">
        <a:lnSpc>
          <a:spcPct val="100000"/>
        </a:lnSpc>
        <a:spcBef>
          <a:spcPct val="0"/>
        </a:spcBef>
        <a:spcAft>
          <a:spcPct val="0"/>
        </a:spcAft>
        <a:buClr>
          <a:srgbClr val="000000"/>
        </a:buClr>
        <a:buNone/>
        <a:defRPr sz="4400" b="0" i="0" u="none" kern="1200" baseline="0">
          <a:solidFill>
            <a:schemeClr val="tx1"/>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solidFill>
                  <a:schemeClr val="tx1"/>
                </a:solidFill>
                <a:effectLst>
                  <a:outerShdw blurRad="38100" dist="19050" dir="2700000" algn="tl" rotWithShape="0">
                    <a:schemeClr val="dk1">
                      <a:alpha val="40000"/>
                    </a:schemeClr>
                  </a:outerShdw>
                </a:effectLst>
              </a:rPr>
              <a:t>             </a:t>
            </a:r>
            <a:r>
              <a:rPr lang="en-US" altLang="zh-CN" sz="4000">
                <a:solidFill>
                  <a:schemeClr val="tx1"/>
                </a:solidFill>
                <a:effectLst>
                  <a:outerShdw blurRad="38100" dist="19050" dir="2700000" algn="tl" rotWithShape="0">
                    <a:schemeClr val="dk1">
                      <a:alpha val="40000"/>
                    </a:schemeClr>
                  </a:outerShdw>
                </a:effectLst>
              </a:rPr>
              <a:t> </a:t>
            </a:r>
            <a:r>
              <a:rPr lang="zh-CN" altLang="en-US" sz="4000">
                <a:solidFill>
                  <a:schemeClr val="tx1"/>
                </a:solidFill>
                <a:effectLst>
                  <a:outerShdw blurRad="38100" dist="19050" dir="2700000" algn="tl" rotWithShape="0">
                    <a:schemeClr val="dk1">
                      <a:alpha val="40000"/>
                    </a:schemeClr>
                  </a:outerShdw>
                </a:effectLst>
              </a:rPr>
              <a:t>计算机系统基础</a:t>
            </a:r>
            <a:r>
              <a:rPr lang="zh-CN" altLang="en-US" sz="4000"/>
              <a:t>     </a:t>
            </a:r>
            <a:endParaRPr lang="zh-CN" altLang="en-US" sz="4000"/>
          </a:p>
        </p:txBody>
      </p:sp>
      <p:sp>
        <p:nvSpPr>
          <p:cNvPr id="5" name="副标题 4"/>
          <p:cNvSpPr>
            <a:spLocks noGrp="1"/>
          </p:cNvSpPr>
          <p:nvPr>
            <p:ph type="subTitle" idx="1"/>
          </p:nvPr>
        </p:nvSpPr>
        <p:spPr/>
        <p:txBody>
          <a:bodyPr/>
          <a:p>
            <a:r>
              <a:rPr lang="en-US" altLang="zh-CN"/>
              <a:t> </a:t>
            </a:r>
            <a:endParaRPr lang="en-US" altLang="zh-CN"/>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 计算机发展的趋势</a:t>
            </a:r>
            <a:endParaRPr lang="zh-CN" altLang="en-US"/>
          </a:p>
        </p:txBody>
      </p:sp>
      <p:sp>
        <p:nvSpPr>
          <p:cNvPr id="3" name="内容占位符 2"/>
          <p:cNvSpPr>
            <a:spLocks noGrp="1"/>
          </p:cNvSpPr>
          <p:nvPr>
            <p:ph idx="1"/>
          </p:nvPr>
        </p:nvSpPr>
        <p:spPr/>
        <p:txBody>
          <a:bodyPr/>
          <a:p>
            <a:r>
              <a:rPr lang="zh-CN" altLang="en-US" sz="1200"/>
              <a:t>人和动物最本质的区别在于人会制造和使用工具，工具的本质在于抽象出行为中机械重复的部分，自动化地替人类完成特定的任务，在这个意义上，计算机作为人类历史上发明的最伟大的生产力工具之一，它的最终目的就是实现人工智能，也就是让计算机能够自动地代替人类完成特定的计算任务，这些任务不仅包含了已经实现的依赖于简单模式匹配的行为，比如工业控制、数值计算，也包含了依靠复杂模式匹配的高智能行为，比如自然语言理解、决策制定。</a:t>
            </a:r>
            <a:endParaRPr lang="zh-CN" altLang="en-US" sz="1200"/>
          </a:p>
          <a:p>
            <a:r>
              <a:rPr lang="zh-CN" altLang="en-US" sz="1200"/>
              <a:t>计算机是图灵机的具体实现，为了达到这个目的诞生了计算机的相关技术，也就是图灵机的实现技术 —— 图灵机的读写头实现为了硬件和软件，图灵机的纸带实现为了数据结构和相关理论，图灵机的规则库实现为了算法，而设计这一切的方法论被实现为了计算机工程方法。不管怎么讲，这一切都是为了一个目的 —— 让图灵机适应更普适的模型和更快地求解这些模型，换句话说，就是人工智能。</a:t>
            </a:r>
            <a:endParaRPr lang="zh-CN" altLang="en-US" sz="1200"/>
          </a:p>
          <a:p>
            <a:r>
              <a:rPr lang="zh-CN" altLang="en-US" sz="1200"/>
              <a:t>未来计算机的实现形式可能会随着现有计算机的性能瓶颈难以突破而发生颠覆性的创新变化，这些变化包括了计算机体系结构的变化(量子计算机相对电子计算机)，计算机组成的变化(更智能化的指令系统)，更具变革意义的是运维方式的变化 —— 云计算就是计算机的实现形式在运维方式上的一次革新，这种革新不仅带来了生产力的增加，还带来了协作模式的变化，互联网的协作模式可以改变各个细分行业的权力结构、资源分配、评价体系和合作规范。这些革新让计算机更加智能，也让计算机产业彻底颠覆了一些传统领域，改变了人们的生活。</a:t>
            </a:r>
            <a:endParaRPr lang="zh-CN" altLang="en-US" sz="1200"/>
          </a:p>
          <a:p>
            <a:r>
              <a:rPr lang="zh-CN" altLang="en-US" sz="1200"/>
              <a:t>在这里着重阐述四种值得关注的计算机实现革新 —— 量子计算机 (例如D-wave 量子计算机)、基于统计学方法的高智能系统 (例如IBM Watson 超级计算机)、基于算法的高智能系统 (Wolfram Alpha 智能计算系统)、更加智能的分布式系统 (例如 Hadoop)。</a:t>
            </a:r>
            <a:endParaRPr lang="zh-CN" altLang="en-US" sz="1200"/>
          </a:p>
          <a:p>
            <a:r>
              <a:rPr lang="zh-CN" altLang="en-US" sz="1200"/>
              <a:t> </a:t>
            </a:r>
            <a:endParaRPr lang="zh-CN" altLang="en-US" sz="1200"/>
          </a:p>
          <a:p>
            <a:r>
              <a:rPr lang="zh-CN" altLang="en-US" sz="1200"/>
              <a:t>量子计算机指的是利用量子纠缠进行计算的机器，它用量子门电路操纵量子位来进行计算。它利用了量子物理最基本的性质：量子状态是可以叠加的。传统计算机可以操纵n维的空间，量子计算机则可以用酉变换操纵2^n维的空间。从这个描述看，量子计算机是向量机的一个特例。</a:t>
            </a:r>
            <a:endParaRPr lang="zh-CN" altLang="en-US" sz="1200"/>
          </a:p>
          <a:p>
            <a:r>
              <a:rPr lang="zh-CN" altLang="en-US" sz="1200"/>
              <a:t>量子计算机有两个典型的特质，一是使用量子纠缠进行计算；二是量子计算机不是通用机，它是专用机，只能求解特定问题，也就是量子退火问题，所以量子计算机不可能代替传统电子计算机，它只能是电子计算机的补充。目前，没有人知道量子计算机的描述是否是图灵机。量子计算机在处理与最小作用量相关的问题上有电子计算机不可比拟的优势，例如用退火算法求优化类问题、自然语言处理 (最小熵)、图像识别。量子计算机不是通用计算机，但是却出人意料地引起了广泛关注，其原因是因为几乎自然界所有问题都和最小作用量相关，也就是基本上所有的问题加以范式化描述之后都可以用量子计算机求解，只不过有的问题用量子计算机求解成本反而高于传统计算机，因此现阶段学术界对量子算法的研究一般都在规划问题上，特别是退火算法。</a:t>
            </a:r>
            <a:endParaRPr lang="zh-CN" altLang="en-US" sz="1200"/>
          </a:p>
          <a:p>
            <a:r>
              <a:rPr lang="zh-CN" altLang="en-US" sz="1200"/>
              <a:t>量子计算机的体系结构非常成熟，它的理论产生甚至早于电子计算机。但是，量子计算机的组成还非常不成熟，现阶段有非常多的解决方案，还没有哪一种方案成为公认标准，造成这一现状的原因是实现量子纠缠计算的方法非常多，没有哪一个是完全成熟的，目前相对成熟的方案是量子阱。在量子计算机实现</a:t>
            </a:r>
            <a:endParaRPr lang="zh-CN" altLang="en-US" sz="1200"/>
          </a:p>
        </p:txBody>
      </p:sp>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algn="l"/>
            <a:r>
              <a:rPr lang="zh-CN" altLang="en-US" sz="1200">
                <a:sym typeface="+mn-ea"/>
              </a:rPr>
              <a:t>领域，加拿大的 D-Wave System 公司是行业领头羊。Google和洛克希德-马丁都向 D-Wave发出了为其制造量子计算机的请求。</a:t>
            </a:r>
            <a:endParaRPr lang="zh-CN" altLang="en-US" sz="1200"/>
          </a:p>
          <a:p>
            <a:pPr algn="l"/>
            <a:r>
              <a:rPr lang="zh-CN" altLang="en-US" sz="1200">
                <a:sym typeface="+mn-ea"/>
              </a:rPr>
              <a:t>D-Wave 量子计算机的CPU被设计为用量子退火算法完成自然解优化问题，一切程序都必须翻译成这类问题，才能够在D-Wave上面运行。D-Wave的CPU是一个物理体系，它的能量依赖于一系列参数，还有它内部的128个量子位的0-1取值。它能优化的函数只能是关于这些量子位的一个二次函数。更精确地讲，这个问题是NP-hard的。如果能高速度解决它的话，那很多问题都可以迎刃而解。当然，目前也没有人能够证明D-Wave能不能够在多项式时间内求解这些优化函数。相关的量子算法分析技术还需要革新，TAOCP中用于经典算法分析的技术和算法性能衡量标准可能不再适用于量子算法。</a:t>
            </a:r>
            <a:endParaRPr lang="zh-CN" altLang="en-US" sz="1200"/>
          </a:p>
          <a:p>
            <a:pPr algn="l"/>
            <a:r>
              <a:rPr lang="zh-CN" altLang="en-US" sz="1200">
                <a:sym typeface="+mn-ea"/>
              </a:rPr>
              <a:t>量子计算机的发展方向应该在于量子计算机组成的标准化，量子算法理论的完善，量子计算机制造工艺的改进，以及怎样把各类问题描述成退火类问题。</a:t>
            </a:r>
            <a:endParaRPr lang="zh-CN" altLang="en-US" sz="120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  结论</a:t>
            </a:r>
            <a:endParaRPr lang="zh-CN" altLang="en-US"/>
          </a:p>
        </p:txBody>
      </p:sp>
      <p:sp>
        <p:nvSpPr>
          <p:cNvPr id="3" name="内容占位符 2"/>
          <p:cNvSpPr>
            <a:spLocks noGrp="1"/>
          </p:cNvSpPr>
          <p:nvPr>
            <p:ph idx="1"/>
          </p:nvPr>
        </p:nvSpPr>
        <p:spPr/>
        <p:txBody>
          <a:bodyPr/>
          <a:p>
            <a:r>
              <a:rPr lang="zh-CN" altLang="en-US"/>
              <a:t>从文中我们了解到计算机的发展史,硬件和软件之间的练习,人与机器交流的语言,当然计算机的发展趋势是势不可挡的,量子计算机的出现是必然的.</a:t>
            </a:r>
            <a:endParaRPr lang="zh-CN" altLang="en-US"/>
          </a:p>
        </p:txBody>
      </p:sp>
    </p:spTree>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endParaRPr lang="en-US" altLang="zh-CN"/>
          </a:p>
        </p:txBody>
      </p:sp>
      <p:sp>
        <p:nvSpPr>
          <p:cNvPr id="7" name="内容占位符 6"/>
          <p:cNvSpPr>
            <a:spLocks noGrp="1"/>
          </p:cNvSpPr>
          <p:nvPr>
            <p:ph idx="1"/>
          </p:nvPr>
        </p:nvSpPr>
        <p:spPr/>
        <p:txBody>
          <a:bodyPr/>
          <a:p>
            <a:endParaRPr lang="zh-CN" altLang="en-US"/>
          </a:p>
        </p:txBody>
      </p:sp>
      <p:sp>
        <p:nvSpPr>
          <p:cNvPr id="3" name="矩形 2"/>
          <p:cNvSpPr/>
          <p:nvPr/>
        </p:nvSpPr>
        <p:spPr>
          <a:xfrm>
            <a:off x="4819333" y="2834640"/>
            <a:ext cx="2553335" cy="1188720"/>
          </a:xfrm>
          <a:prstGeom prst="rect">
            <a:avLst/>
          </a:prstGeom>
          <a:noFill/>
          <a:ln>
            <a:noFill/>
          </a:ln>
        </p:spPr>
        <p:txBody>
          <a:bodyPr wrap="none" rtlCol="0" anchor="t">
            <a:spAutoFit/>
            <a:scene3d>
              <a:camera prst="orthographicFront">
                <a:rot lat="0" lon="600000" rev="0"/>
              </a:camera>
              <a:lightRig rig="threePt" dir="t"/>
            </a:scene3d>
          </a:bodyPr>
          <a:p>
            <a:pPr algn="ctr"/>
            <a:r>
              <a:rPr lang="zh-CN" altLang="zh-CN" sz="7200" b="1">
                <a:ln w="0" cmpd="sng">
                  <a:solidFill>
                    <a:srgbClr val="FFFFFF"/>
                  </a:solidFill>
                  <a:prstDash val="solid"/>
                </a:ln>
                <a:blipFill>
                  <a:blip r:embed="rId1">
                    <a:alphaModFix amt="99000"/>
                  </a:blip>
                  <a:tile tx="139700" sx="59000" sy="42000" algn="b"/>
                </a:blipFill>
                <a:effectLst>
                  <a:glow rad="139700">
                    <a:srgbClr val="809CE2">
                      <a:alpha val="40000"/>
                    </a:srgbClr>
                  </a:glow>
                </a:effectLst>
              </a:rPr>
              <a:t>谢谢</a:t>
            </a:r>
            <a:r>
              <a:rPr lang="en-US" altLang="zh-CN" sz="7200" b="1">
                <a:ln w="0" cmpd="sng">
                  <a:solidFill>
                    <a:srgbClr val="FFFFFF"/>
                  </a:solidFill>
                  <a:prstDash val="solid"/>
                </a:ln>
                <a:blipFill>
                  <a:blip r:embed="rId1">
                    <a:alphaModFix amt="99000"/>
                  </a:blip>
                  <a:tile tx="139700" sx="59000" sy="42000" algn="b"/>
                </a:blipFill>
                <a:effectLst>
                  <a:glow rad="139700">
                    <a:srgbClr val="809CE2">
                      <a:alpha val="40000"/>
                    </a:srgbClr>
                  </a:glow>
                </a:effectLst>
              </a:rPr>
              <a:t>~</a:t>
            </a:r>
            <a:endParaRPr lang="en-US" altLang="zh-CN" sz="7200" b="1">
              <a:ln w="0" cmpd="sng">
                <a:solidFill>
                  <a:srgbClr val="FFFFFF"/>
                </a:solidFill>
                <a:prstDash val="solid"/>
              </a:ln>
              <a:blipFill>
                <a:blip r:embed="rId1">
                  <a:alphaModFix amt="99000"/>
                </a:blip>
                <a:tile tx="139700" sx="59000" sy="42000" algn="b"/>
              </a:blipFill>
              <a:effectLst>
                <a:glow rad="139700">
                  <a:srgbClr val="809CE2">
                    <a:alpha val="40000"/>
                  </a:srgbClr>
                </a:glow>
              </a:effectLs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grpId="0" nodeType="clickEffect" nodePh="1">
                                  <p:stCondLst>
                                    <p:cond delay="0"/>
                                  </p:stCondLst>
                                  <p:endCondLst>
                                    <p:cond evt="begin" delay="0">
                                      <p:tn val="5"/>
                                    </p:cond>
                                  </p:endCondLst>
                                  <p:childTnLst>
                                    <p:animEffect transition="out" filter="checkerboard(across)">
                                      <p:cBhvr>
                                        <p:cTn id="6" dur="500"/>
                                        <p:tgtEl>
                                          <p:spTgt spid="7">
                                            <p:txEl>
                                              <p:pRg st="1" end="1"/>
                                            </p:txEl>
                                          </p:spTgt>
                                        </p:tgtEl>
                                      </p:cBhvr>
                                    </p:animEffect>
                                    <p:set>
                                      <p:cBhvr>
                                        <p:cTn id="7" dur="1" fill="hold">
                                          <p:stCondLst>
                                            <p:cond delay="499"/>
                                          </p:stCondLst>
                                        </p:cTn>
                                        <p:tgtEl>
                                          <p:spTgt spid="7">
                                            <p:txEl>
                                              <p:pRg st="1" end="1"/>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1" presetClass="exit" presetSubtype="0" fill="hold" grpId="3" nodeType="clickEffect" nodePh="1">
                                  <p:stCondLst>
                                    <p:cond delay="0"/>
                                  </p:stCondLst>
                                  <p:endCondLst>
                                    <p:cond evt="begin" delay="0">
                                      <p:tn val="10"/>
                                    </p:cond>
                                  </p:endCondLst>
                                  <p:childTnLst>
                                    <p:anim calcmode="discrete" valueType="str">
                                      <p:cBhvr>
                                        <p:cTn id="11" dur="1000"/>
                                        <p:tgtEl>
                                          <p:spTgt spid="7">
                                            <p:txEl>
                                              <p:pRg st="1" end="1"/>
                                            </p:txEl>
                                          </p:spTgt>
                                        </p:tgtEl>
                                        <p:attrNameLst>
                                          <p:attrName>style.visibility</p:attrName>
                                        </p:attrNameLst>
                                      </p:cBhvr>
                                      <p:tavLst>
                                        <p:tav tm="0">
                                          <p:val>
                                            <p:strVal val="hidden"/>
                                          </p:val>
                                        </p:tav>
                                        <p:tav tm="50000">
                                          <p:val>
                                            <p:strVal val="visible"/>
                                          </p:val>
                                        </p:tav>
                                      </p:tavLst>
                                    </p:anim>
                                    <p:set>
                                      <p:cBhvr>
                                        <p:cTn id="12" dur="1" fill="hold">
                                          <p:stCondLst>
                                            <p:cond delay="999"/>
                                          </p:stCondLst>
                                        </p:cTn>
                                        <p:tgtEl>
                                          <p:spTgt spid="7">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7" grpId="1" build="p"/>
      <p:bldP spid="7" grpId="2" build="p"/>
      <p:bldP spid="7" grpId="3"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zh-CN" altLang="en-US">
                <a:solidFill>
                  <a:schemeClr val="accent4"/>
                </a:solidFill>
                <a:effectLst/>
              </a:rPr>
              <a:t> 计算机系统基础</a:t>
            </a:r>
            <a:endParaRPr lang="zh-CN" altLang="en-US">
              <a:solidFill>
                <a:schemeClr val="accent4"/>
              </a:solidFill>
              <a:effectLst/>
            </a:endParaRPr>
          </a:p>
        </p:txBody>
      </p:sp>
      <p:sp>
        <p:nvSpPr>
          <p:cNvPr id="3" name="内容占位符 2"/>
          <p:cNvSpPr>
            <a:spLocks noGrp="1"/>
          </p:cNvSpPr>
          <p:nvPr>
            <p:ph idx="1"/>
          </p:nvPr>
        </p:nvSpPr>
        <p:spPr/>
        <p:txBody>
          <a:bodyPr/>
          <a:p>
            <a:pPr marL="0" indent="0">
              <a:buNone/>
            </a:pPr>
            <a:r>
              <a:rPr lang="zh-CN" altLang="en-US"/>
              <a:t>一 计算机系统</a:t>
            </a:r>
            <a:endParaRPr lang="zh-CN" altLang="en-US"/>
          </a:p>
          <a:p>
            <a:r>
              <a:rPr lang="en-US" altLang="zh-CN"/>
              <a:t>1.1</a:t>
            </a:r>
            <a:r>
              <a:rPr lang="zh-CN" altLang="en-US"/>
              <a:t>计算机发展史</a:t>
            </a:r>
            <a:endParaRPr lang="zh-CN" altLang="en-US"/>
          </a:p>
          <a:p>
            <a:r>
              <a:rPr lang="en-US" altLang="zh-CN"/>
              <a:t>1.2</a:t>
            </a:r>
            <a:r>
              <a:rPr lang="zh-CN" altLang="en-US"/>
              <a:t>计算机系统组成</a:t>
            </a:r>
            <a:endParaRPr lang="zh-CN" altLang="en-US"/>
          </a:p>
          <a:p>
            <a:pPr marL="0" indent="0">
              <a:buNone/>
            </a:pPr>
            <a:r>
              <a:rPr lang="zh-CN" altLang="en-US"/>
              <a:t>二 计算机语言</a:t>
            </a:r>
            <a:endParaRPr lang="zh-CN" altLang="en-US"/>
          </a:p>
          <a:p>
            <a:pPr marL="0" indent="0">
              <a:buNone/>
            </a:pPr>
            <a:r>
              <a:rPr lang="zh-CN" altLang="en-US"/>
              <a:t>三 计算机发展趋势</a:t>
            </a:r>
            <a:endParaRPr lang="zh-CN" altLang="en-US"/>
          </a:p>
          <a:p>
            <a:pPr marL="0" indent="0">
              <a:buNone/>
            </a:pPr>
            <a:r>
              <a:rPr lang="zh-CN" altLang="en-US"/>
              <a:t>四 结论</a:t>
            </a:r>
            <a:endParaRPr lang="zh-CN" altLang="en-US"/>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1.1计算机发展</a:t>
            </a:r>
            <a:endParaRPr lang="zh-CN" altLang="en-US"/>
          </a:p>
        </p:txBody>
      </p:sp>
      <p:sp>
        <p:nvSpPr>
          <p:cNvPr id="3" name="内容占位符 2"/>
          <p:cNvSpPr>
            <a:spLocks noGrp="1"/>
          </p:cNvSpPr>
          <p:nvPr>
            <p:ph idx="1"/>
          </p:nvPr>
        </p:nvSpPr>
        <p:spPr/>
        <p:txBody>
          <a:bodyPr/>
          <a:p>
            <a:pPr marL="0" indent="0">
              <a:buNone/>
            </a:pPr>
            <a:r>
              <a:rPr lang="zh-CN" altLang="en-US" sz="1200">
                <a:solidFill>
                  <a:schemeClr val="tx1"/>
                </a:solidFill>
                <a:uFillTx/>
              </a:rPr>
              <a:t>第一台计算机是美国军方定制，专门为了计算弹道和射击特性表面而研制的，承担开发任务的“莫尔小组”由四位科学家和工程师埃克特、莫克利、戈尔斯坦、博克斯组成。1946年这台计算机主要元器件采用的是电子管。该机使用了1500个继电器，18800个电子管，占地170m2，重量重达30多吨，耗电150KW，造价48万美元。开机时让周围居民暂时停电。这台计算机每秒能完成5000次加法运算，400次乘法运算，比当时最快的计算工具快300倍，是继电器计算机的1000倍、手工计算的20万倍。用今天的标准看，它是那样的“笨拙”和“低级”，其功能远不如一只掌上可编程计算器，但它使科学家们从复杂的计算中解脱出来，它的诞生标志着人类进入了一个崭新的信息革命时代.</a:t>
            </a:r>
            <a:endParaRPr lang="zh-CN" altLang="en-US" sz="1200">
              <a:solidFill>
                <a:schemeClr val="tx1"/>
              </a:solidFill>
              <a:uFillTx/>
            </a:endParaRPr>
          </a:p>
          <a:p>
            <a:pPr marL="0" indent="0">
              <a:buNone/>
            </a:pPr>
            <a:r>
              <a:rPr lang="zh-CN" altLang="en-US" sz="1200">
                <a:solidFill>
                  <a:schemeClr val="tx1"/>
                </a:solidFill>
                <a:uFillTx/>
              </a:rPr>
              <a:t>电子管计算机（1946-1957）这一阶段计算机的主要特征是采用电子管元件作基本器件，用光屏管或汞延时电路作存储器，输入与输出主要采用穿孔卡片或纸带，体积大、耗电量大、速度慢、存储容量小、可靠性差、维护困难且价格昂贵。在软件上，通常使用机器语言或者汇编语言，来编写应用程序。因此这一时代的计算机主要用于科学计算。</a:t>
            </a:r>
            <a:endParaRPr lang="zh-CN" altLang="en-US" sz="1200">
              <a:solidFill>
                <a:schemeClr val="tx1"/>
              </a:solidFill>
              <a:uFillTx/>
            </a:endParaRPr>
          </a:p>
          <a:p>
            <a:pPr marL="0" indent="0">
              <a:buNone/>
            </a:pPr>
            <a:r>
              <a:rPr lang="zh-CN" altLang="en-US" sz="1200">
                <a:solidFill>
                  <a:schemeClr val="tx1"/>
                </a:solidFill>
                <a:uFillTx/>
              </a:rPr>
              <a:t>这时的计算机的基本线路是采用电子管结构，程序从人工手编的机器指令程序，过渡到符号语言，第一代电子计算机是计算工具革命性发展的开始，它所采用的二进位制与程序存贮等基本技术思想，奠定了现代电子计算机技术基础。以冯·诺依曼为代表.</a:t>
            </a:r>
            <a:endParaRPr lang="zh-CN" altLang="en-US" sz="1200">
              <a:solidFill>
                <a:schemeClr val="tx1"/>
              </a:solidFill>
              <a:uFillTx/>
            </a:endParaRPr>
          </a:p>
          <a:p>
            <a:pPr marL="0" indent="0">
              <a:buNone/>
            </a:pPr>
            <a:r>
              <a:rPr lang="zh-CN" altLang="en-US" sz="1200">
                <a:solidFill>
                  <a:schemeClr val="tx1"/>
                </a:solidFill>
                <a:uFillTx/>
              </a:rPr>
              <a:t>晶体管计算机（1957-1964）20世纪50年代中期，晶体管的出现使计算机生产技术得到了根本性的发展，由晶体管代替电子管作为计算机的基础器件，用磁芯或磁鼓作存储器，在整体性能上，比第一代计算机有了很大的提高。同时程序语言也相应的出现了，如Fortran，Cobol，Algo160等计算机高级语言。晶体管计算机被用于科学计算的同时，也开始在数据处理、过程控制方面得到应用。</a:t>
            </a:r>
            <a:endParaRPr lang="zh-CN" altLang="en-US" sz="1200">
              <a:solidFill>
                <a:schemeClr val="tx1"/>
              </a:solidFill>
              <a:uFillTx/>
            </a:endParaRPr>
          </a:p>
          <a:p>
            <a:pPr marL="0" indent="0">
              <a:buNone/>
            </a:pPr>
            <a:r>
              <a:rPr lang="zh-CN" altLang="en-US" sz="1200">
                <a:solidFill>
                  <a:schemeClr val="tx1"/>
                </a:solidFill>
                <a:uFillTx/>
              </a:rPr>
              <a:t>在20世纪50年代之前第一代，计算机都采用电子管作元件。电子管元件在运行时产生的热量太多，可靠性较差，运算速度不快，价格昂贵，体积庞大，这些都使计算机发展受到限制。于是，晶体管开始被用来作计算机的元件。晶体管不仅能实现电子管的功能，又具有尺寸小、重量轻、寿命长、效率高、发热少、功耗低等优点。使用晶体管后，电子线路的结构大大改观，制造高速电子计算机就更容易实现了。</a:t>
            </a:r>
            <a:endParaRPr lang="zh-CN" altLang="en-US" sz="1200">
              <a:solidFill>
                <a:schemeClr val="tx1"/>
              </a:solidFill>
              <a:uFillTx/>
            </a:endParaRPr>
          </a:p>
          <a:p>
            <a:pPr marL="0" indent="0">
              <a:buNone/>
            </a:pPr>
            <a:r>
              <a:rPr lang="zh-CN" altLang="en-US" sz="1200">
                <a:solidFill>
                  <a:schemeClr val="tx1"/>
                </a:solidFill>
                <a:uFillTx/>
              </a:rPr>
              <a:t>中小规模集成电路计算机（1964-1971）20世纪60年代中期，随着半导体工艺的发展，成功制造了集成电路。中小规模集成电路成为计算机的主要部件，主存储器也渐渐过渡到半导体存储器，使计算机的体积更小，大大降低了计算机计算时的功耗，由于减少了焊点和接插件，</a:t>
            </a:r>
            <a:endParaRPr lang="zh-CN" altLang="en-US" sz="1200">
              <a:solidFill>
                <a:schemeClr val="tx1"/>
              </a:solidFill>
              <a:uFillTx/>
            </a:endParaRPr>
          </a:p>
        </p:txBody>
      </p:sp>
    </p:spTree>
  </p:cSld>
  <p:clrMapOvr>
    <a:masterClrMapping/>
  </p:clrMapOvr>
  <p:transition>
    <p:push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sz="1200">
                <a:uFillTx/>
                <a:sym typeface="+mn-ea"/>
              </a:rPr>
              <a:t>进一步提高了计算机的可靠性。在软件方面，有了标准化的程序设计语言和人机会话式的Basic语言，其应用领域也进一步扩大.</a:t>
            </a:r>
            <a:endParaRPr lang="zh-CN" altLang="en-US" sz="1200">
              <a:solidFill>
                <a:schemeClr val="tx1"/>
              </a:solidFill>
              <a:uFillTx/>
            </a:endParaRPr>
          </a:p>
          <a:p>
            <a:pPr marL="0" indent="0">
              <a:buNone/>
            </a:pPr>
            <a:r>
              <a:rPr lang="zh-CN" altLang="en-US" sz="1200">
                <a:uFillTx/>
                <a:sym typeface="+mn-ea"/>
              </a:rPr>
              <a:t>大规模和超大规模集成电路计算机（1971-2015）随着大规模集成电路的成功制作并用于计算机硬件生产过程，计算机的体积进一步缩小，性能进一步提高。集成更高的大容量半导体存储器作为内存储器，发展了并行技术和多机系统，出现了精简指令集计算机（RISC），软件系统工程化、理论化，程序设计自动化。微型计算机在社会上的应用范围进一步扩大，几乎所有领域都能看到计算机的“身影”.</a:t>
            </a:r>
            <a:endParaRPr lang="zh-CN" altLang="en-US" sz="1200">
              <a:solidFill>
                <a:schemeClr val="tx1"/>
              </a:solidFill>
              <a:uFillTx/>
            </a:endParaRPr>
          </a:p>
          <a:p>
            <a:pPr marL="0" indent="0">
              <a:buNone/>
            </a:pPr>
            <a:r>
              <a:rPr lang="zh-CN" altLang="en-US" sz="1200">
                <a:uFillTx/>
                <a:sym typeface="+mn-ea"/>
              </a:rPr>
              <a:t>第五代计算机指具有人工智能的新一代计算机，它具有推理、联想、判断、决策、学习等功能。</a:t>
            </a:r>
            <a:endParaRPr lang="zh-CN" altLang="en-US" sz="1200">
              <a:solidFill>
                <a:schemeClr val="tx1"/>
              </a:solidFill>
              <a:uFillTx/>
            </a:endParaRPr>
          </a:p>
          <a:p>
            <a:endParaRPr lang="zh-CN" altLang="en-US"/>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1.2计算机系统组成</a:t>
            </a:r>
            <a:endParaRPr lang="zh-CN" altLang="en-US"/>
          </a:p>
        </p:txBody>
      </p:sp>
      <p:sp>
        <p:nvSpPr>
          <p:cNvPr id="3" name="内容占位符 2"/>
          <p:cNvSpPr>
            <a:spLocks noGrp="1"/>
          </p:cNvSpPr>
          <p:nvPr>
            <p:ph idx="1"/>
          </p:nvPr>
        </p:nvSpPr>
        <p:spPr/>
        <p:txBody>
          <a:bodyPr/>
          <a:p>
            <a:r>
              <a:rPr lang="zh-CN" altLang="en-US" sz="1200">
                <a:solidFill>
                  <a:schemeClr val="tx1"/>
                </a:solidFill>
                <a:uFillTx/>
              </a:rPr>
              <a:t>计算机系统由计算机硬件和软件两部分组成。硬件包括中央处理机、存储器和外部设备等；软件是计算机的运行程序和相应的文档。计算机系统具有接收和存储信息、按程序快速计算和判断并输出处理结果等功能。常见的系统有Windows，Linux等。</a:t>
            </a:r>
            <a:endParaRPr lang="zh-CN" altLang="en-US" sz="1200">
              <a:solidFill>
                <a:schemeClr val="tx1"/>
              </a:solidFill>
              <a:uFillTx/>
            </a:endParaRPr>
          </a:p>
          <a:p>
            <a:r>
              <a:rPr lang="zh-CN" altLang="en-US" sz="1200">
                <a:solidFill>
                  <a:schemeClr val="tx1"/>
                </a:solidFill>
                <a:uFillTx/>
              </a:rPr>
              <a:t>硬件:硬件系统主要由中央处理器、存储器、输入输出控制系统和各种外部设备组成。中央处理器是对信息进行高速运算处理的主要部件，其处理速度可达每秒几亿次以上操作。存储器用于存储程序、数据和文件，常由快速的主存储器（容量可达数百兆字节，甚至数G字节）和慢速海量辅助存储器（容量可达数十G或数百G以上）组成。各种输入输出外部设备是人机间的信息转换器,由输入-输出控制系统管理外部设备与主存储器(中央处理器)之间的信息交换。</a:t>
            </a:r>
            <a:endParaRPr lang="zh-CN" altLang="en-US" sz="1200">
              <a:solidFill>
                <a:schemeClr val="tx1"/>
              </a:solidFill>
              <a:uFillTx/>
            </a:endParaRPr>
          </a:p>
          <a:p>
            <a:r>
              <a:rPr lang="zh-CN" altLang="en-US" sz="1200">
                <a:solidFill>
                  <a:schemeClr val="tx1"/>
                </a:solidFill>
                <a:uFillTx/>
              </a:rPr>
              <a:t>软件:软件分为系统软件、支撑软件和应用软件。系统软件由操作系统、实用程序、编译程序等组成。操作系统实施对各种软硬件资源的管理控制。实用程序是为方便用户所设，如文本编辑等。编译程序的功能是把用户用汇编语言或某种高级语言所编写的程序，翻译成机器可执行的机器语言程序。支撑软件有接口软件、工具软件、环境数据库等，它能支持用机的环境，提供软件研制工具。支撑软件也可认为是系统软件的一部分。应用软件是用户按其需要自行编写的专用程序，它借助系统软件和支援软件来运行，是软件系统的最外层。</a:t>
            </a:r>
            <a:endParaRPr lang="zh-CN" altLang="en-US" sz="1200">
              <a:solidFill>
                <a:schemeClr val="tx1"/>
              </a:solidFill>
              <a:uFillTx/>
            </a:endParaRPr>
          </a:p>
          <a:p>
            <a:r>
              <a:rPr lang="zh-CN" altLang="en-US" sz="1200">
                <a:solidFill>
                  <a:schemeClr val="tx1"/>
                </a:solidFill>
                <a:uFillTx/>
              </a:rPr>
              <a:t>二者之间的关系:</a:t>
            </a:r>
            <a:endParaRPr lang="zh-CN" altLang="en-US" sz="1200">
              <a:solidFill>
                <a:schemeClr val="tx1"/>
              </a:solidFill>
              <a:uFillTx/>
            </a:endParaRPr>
          </a:p>
          <a:p>
            <a:r>
              <a:rPr lang="zh-CN" altLang="en-US" sz="1200">
                <a:solidFill>
                  <a:schemeClr val="tx1"/>
                </a:solidFill>
                <a:uFillTx/>
              </a:rPr>
              <a:t>⑴ 硬件和软件互相依存 </a:t>
            </a:r>
            <a:endParaRPr lang="zh-CN" altLang="en-US" sz="1200">
              <a:solidFill>
                <a:schemeClr val="tx1"/>
              </a:solidFill>
              <a:uFillTx/>
            </a:endParaRPr>
          </a:p>
          <a:p>
            <a:r>
              <a:rPr lang="zh-CN" altLang="en-US" sz="1200">
                <a:solidFill>
                  <a:schemeClr val="tx1"/>
                </a:solidFill>
                <a:uFillTx/>
              </a:rPr>
              <a:t>     硬件是软件赖以工作的物质基础，软件的正常工作是硬件发挥作用的唯一途径。计算机系统必须要配备完善的软件系统才能正常工作，且充分发挥其硬件的各种功能。</a:t>
            </a:r>
            <a:r>
              <a:rPr lang="zh-CN" altLang="en-US" sz="1600">
                <a:solidFill>
                  <a:schemeClr val="tx1"/>
                </a:solidFill>
                <a:uFillTx/>
              </a:rPr>
              <a:t> </a:t>
            </a:r>
            <a:endParaRPr lang="zh-CN" altLang="en-US" sz="1600">
              <a:solidFill>
                <a:schemeClr val="tx1"/>
              </a:solidFill>
              <a:uFillTx/>
            </a:endParaRPr>
          </a:p>
          <a:p>
            <a:endParaRPr lang="zh-CN" altLang="en-US" sz="1600">
              <a:solidFill>
                <a:schemeClr val="tx1"/>
              </a:solidFill>
              <a:uFillTx/>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sz="1600">
                <a:uFillTx/>
                <a:sym typeface="+mn-ea"/>
              </a:rPr>
              <a:t>⑵ 硬件和软件无严格界线 </a:t>
            </a:r>
            <a:endParaRPr lang="zh-CN" altLang="en-US" sz="1600">
              <a:solidFill>
                <a:schemeClr val="tx1"/>
              </a:solidFill>
              <a:uFillTx/>
            </a:endParaRPr>
          </a:p>
          <a:p>
            <a:r>
              <a:rPr lang="zh-CN" altLang="en-US" sz="1600">
                <a:uFillTx/>
                <a:sym typeface="+mn-ea"/>
              </a:rPr>
              <a:t>    随着计算机技术的发展，在许多情况下，计算机的某些功能既可以由硬件实现，也可以由软件来实现。因此，硬件与软件在一定意义上说没有绝对严格的界面。 </a:t>
            </a:r>
            <a:endParaRPr lang="zh-CN" altLang="en-US" sz="1600">
              <a:solidFill>
                <a:schemeClr val="tx1"/>
              </a:solidFill>
              <a:uFillTx/>
            </a:endParaRPr>
          </a:p>
          <a:p>
            <a:r>
              <a:rPr lang="zh-CN" altLang="en-US" sz="1600">
                <a:uFillTx/>
                <a:sym typeface="+mn-ea"/>
              </a:rPr>
              <a:t>⑶ 硬件和软件协同发展 </a:t>
            </a:r>
            <a:endParaRPr lang="zh-CN" altLang="en-US" sz="1600">
              <a:solidFill>
                <a:schemeClr val="tx1"/>
              </a:solidFill>
              <a:uFillTx/>
            </a:endParaRPr>
          </a:p>
          <a:p>
            <a:r>
              <a:rPr lang="zh-CN" altLang="en-US" sz="1600">
                <a:uFillTx/>
                <a:sym typeface="+mn-ea"/>
              </a:rPr>
              <a:t>    计算机软件随硬件技术的迅速发展而发展，而软件的不断发展与完善又促进硬件的更新，两者密切地交织发展，缺一不可。</a:t>
            </a:r>
            <a:endParaRPr lang="zh-CN" altLang="en-US">
              <a:solidFill>
                <a:schemeClr val="tx1"/>
              </a:solidFill>
              <a:uFillTx/>
            </a:endParaRPr>
          </a:p>
          <a:p>
            <a:endParaRPr lang="zh-CN" altLang="en-US"/>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scene3d>
              <a:camera prst="orthographicFront"/>
              <a:lightRig rig="threePt" dir="t"/>
            </a:scene3d>
          </a:bodyPr>
          <a:p>
            <a:r>
              <a:rPr lang="zh-CN" altLang="en-US">
                <a:solidFill>
                  <a:schemeClr val="tx1"/>
                </a:solidFill>
                <a:effectLst>
                  <a:outerShdw blurRad="38100" dist="19050" dir="2700000" algn="tl" rotWithShape="0">
                    <a:schemeClr val="dk1">
                      <a:alpha val="40000"/>
                    </a:schemeClr>
                  </a:outerShdw>
                </a:effectLst>
              </a:rPr>
              <a:t>二  计算机语言</a:t>
            </a:r>
            <a:endParaRPr lang="zh-CN" altLang="en-US">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p:txBody>
          <a:bodyPr/>
          <a:p>
            <a:r>
              <a:rPr lang="zh-CN" altLang="en-US" sz="1200">
                <a:solidFill>
                  <a:schemeClr val="tx1"/>
                </a:solidFill>
                <a:uFillTx/>
              </a:rPr>
              <a:t>计算机语言的种类非常的多，总的来说可以分成机器语言，汇编语言，高级语言三大类。 </a:t>
            </a:r>
            <a:endParaRPr lang="zh-CN" altLang="en-US" sz="1200">
              <a:solidFill>
                <a:schemeClr val="tx1"/>
              </a:solidFill>
              <a:uFillTx/>
            </a:endParaRPr>
          </a:p>
          <a:p>
            <a:r>
              <a:rPr lang="zh-CN" altLang="en-US" sz="1200">
                <a:solidFill>
                  <a:schemeClr val="tx1"/>
                </a:solidFill>
                <a:uFillTx/>
              </a:rPr>
              <a:t>电脑每做的一次动作，一个步骤，都是按照已经用计算机语言编好的程序来执行，程序是计算机要执行的指令的集合，而程序全部都是用我们所掌握的语言来编写的。所以人们要控制计算机一定要通过计算机语言向计算机发出命令。</a:t>
            </a:r>
            <a:endParaRPr lang="zh-CN" altLang="en-US" sz="1200">
              <a:solidFill>
                <a:schemeClr val="tx1"/>
              </a:solidFill>
              <a:uFillTx/>
            </a:endParaRPr>
          </a:p>
          <a:p>
            <a:r>
              <a:rPr lang="zh-CN" altLang="en-US" sz="1200">
                <a:solidFill>
                  <a:schemeClr val="tx1"/>
                </a:solidFill>
                <a:uFillTx/>
              </a:rPr>
              <a:t>(1)解释类：执行方式类似于我们日常生活中的“同声翻译”，应用程序源代码一边由相应语言的解释器“翻译”成目标代码(机器语言)，一边执行，因此效率比较低，而且不能生成可独立执行的可执行文件，应用程序不能脱离其解释器，但这种方式比较灵活，可以动态地调整、修改应用程序。</a:t>
            </a:r>
            <a:endParaRPr lang="zh-CN" altLang="en-US" sz="1200">
              <a:solidFill>
                <a:schemeClr val="tx1"/>
              </a:solidFill>
              <a:uFillTx/>
            </a:endParaRPr>
          </a:p>
          <a:p>
            <a:r>
              <a:rPr lang="zh-CN" altLang="en-US" sz="1200">
                <a:solidFill>
                  <a:schemeClr val="tx1"/>
                </a:solidFill>
                <a:uFillTx/>
              </a:rPr>
              <a:t>(2)编译类：编译是指在应用源程序执行之前，就将程序源代码“翻译”成目标代码(机器语言)，因此其目标程序可以脱离其语言环境独立执行，使用比较方便、效率较高。但应用程序一旦需要修改，必须先修改源代码，再重新编译生成新的目标文件(*．OBJ)才能执行，只有目标文件而没有源代码，修改很不方便。如今大多数的编程语言都是编译型的，例如VisualBasic、VisualC++、VisualFoxpro、Delphi等。</a:t>
            </a:r>
            <a:endParaRPr lang="zh-CN" altLang="en-US" sz="1200">
              <a:solidFill>
                <a:schemeClr val="tx1"/>
              </a:solidFill>
              <a:uFillTx/>
            </a:endParaRPr>
          </a:p>
          <a:p>
            <a:r>
              <a:rPr lang="zh-CN" altLang="en-US" sz="1200">
                <a:solidFill>
                  <a:schemeClr val="tx1"/>
                </a:solidFill>
                <a:uFillTx/>
              </a:rPr>
              <a:t>低级语言</a:t>
            </a:r>
            <a:endParaRPr lang="zh-CN" altLang="en-US" sz="1200">
              <a:solidFill>
                <a:schemeClr val="tx1"/>
              </a:solidFill>
              <a:uFillTx/>
            </a:endParaRPr>
          </a:p>
          <a:p>
            <a:r>
              <a:rPr lang="zh-CN" altLang="en-US" sz="1200">
                <a:solidFill>
                  <a:schemeClr val="tx1"/>
                </a:solidFill>
                <a:uFillTx/>
              </a:rPr>
              <a:t>机器语言、汇编语言和符号语言。</a:t>
            </a:r>
            <a:endParaRPr lang="zh-CN" altLang="en-US" sz="1200">
              <a:solidFill>
                <a:schemeClr val="tx1"/>
              </a:solidFill>
              <a:uFillTx/>
            </a:endParaRPr>
          </a:p>
          <a:p>
            <a:r>
              <a:rPr lang="zh-CN" altLang="en-US" sz="1200">
                <a:solidFill>
                  <a:schemeClr val="tx1"/>
                </a:solidFill>
                <a:uFillTx/>
              </a:rPr>
              <a:t>汇编语言源程序必须经过汇编，生成目标文件，然后执行。</a:t>
            </a:r>
            <a:endParaRPr lang="zh-CN" altLang="en-US" sz="1200">
              <a:solidFill>
                <a:schemeClr val="tx1"/>
              </a:solidFill>
              <a:uFillTx/>
            </a:endParaRPr>
          </a:p>
          <a:p>
            <a:r>
              <a:rPr lang="zh-CN" altLang="en-US" sz="1200">
                <a:solidFill>
                  <a:schemeClr val="tx1"/>
                </a:solidFill>
                <a:uFillTx/>
              </a:rPr>
              <a:t>专用语言</a:t>
            </a:r>
            <a:endParaRPr lang="zh-CN" altLang="en-US" sz="1200">
              <a:solidFill>
                <a:schemeClr val="tx1"/>
              </a:solidFill>
              <a:uFillTx/>
            </a:endParaRPr>
          </a:p>
          <a:p>
            <a:r>
              <a:rPr lang="zh-CN" altLang="en-US" sz="1200">
                <a:solidFill>
                  <a:schemeClr val="tx1"/>
                </a:solidFill>
                <a:uFillTx/>
              </a:rPr>
              <a:t>CAD系统中的绘图语言和DBMS的数据库查询语言。</a:t>
            </a:r>
            <a:endParaRPr lang="zh-CN" altLang="en-US" sz="1200">
              <a:solidFill>
                <a:schemeClr val="tx1"/>
              </a:solidFill>
              <a:uFillTx/>
            </a:endParaRPr>
          </a:p>
          <a:p>
            <a:r>
              <a:rPr lang="zh-CN" altLang="en-US" sz="1200">
                <a:solidFill>
                  <a:schemeClr val="tx1"/>
                </a:solidFill>
                <a:uFillTx/>
              </a:rPr>
              <a:t>机器语言</a:t>
            </a:r>
            <a:endParaRPr lang="zh-CN" altLang="en-US" sz="1200">
              <a:solidFill>
                <a:schemeClr val="tx1"/>
              </a:solidFill>
              <a:uFillTx/>
            </a:endParaRPr>
          </a:p>
          <a:p>
            <a:r>
              <a:rPr lang="zh-CN" altLang="en-US" sz="1200">
                <a:solidFill>
                  <a:schemeClr val="tx1"/>
                </a:solidFill>
                <a:uFillTx/>
              </a:rPr>
              <a:t>机器语言是指一台计算机全部的指令集合</a:t>
            </a:r>
            <a:endParaRPr lang="zh-CN" altLang="en-US" sz="1200">
              <a:solidFill>
                <a:schemeClr val="tx1"/>
              </a:solidFill>
              <a:uFillTx/>
            </a:endParaRPr>
          </a:p>
          <a:p>
            <a:r>
              <a:rPr lang="zh-CN" altLang="en-US" sz="1200">
                <a:solidFill>
                  <a:schemeClr val="tx1"/>
                </a:solidFill>
                <a:uFillTx/>
              </a:rPr>
              <a:t>电子计算机所使用的是由"0"和"1"组成的二进制数，二进制是计算机的语言的基础。计算机发明之初，人们只能降贵纡尊，用计算机的语言去命令计算机干这干那，一句话，就是写出一串串由"0"和"1"组成的指令序列交由计算机执行，这种计算机能够认识的语言，就是机器语言。使用机器语言是十分痛苦的，特别是在程序有错需要修改时，更是如此。</a:t>
            </a:r>
            <a:endParaRPr lang="zh-CN" altLang="en-US" sz="1200">
              <a:solidFill>
                <a:schemeClr val="tx1"/>
              </a:solidFill>
              <a:uFillTx/>
            </a:endParaRPr>
          </a:p>
          <a:p>
            <a:r>
              <a:rPr lang="zh-CN" altLang="en-US" sz="1200">
                <a:solidFill>
                  <a:schemeClr val="tx1"/>
                </a:solidFill>
                <a:uFillTx/>
              </a:rPr>
              <a:t>因此程序就是一个个的二进制文件。一条机器语言成为一条指令。指令是不可分割的最小功能单元。而且，由于每台计算机的指令系统往往各不相同，所以，在一台计算机上执行的程序，要想在另一台计算机上执行，必须另编程序，造成了重复工作。但由于使用的是针对特定型号计算机的语言，故而运算效率是所有语言中最高的。机器语言，是第一代计算机语言。</a:t>
            </a:r>
            <a:endParaRPr lang="zh-CN" altLang="en-US" sz="1200">
              <a:solidFill>
                <a:schemeClr val="tx1"/>
              </a:solidFill>
              <a:uFillTx/>
            </a:endParaRPr>
          </a:p>
          <a:p>
            <a:endParaRPr lang="zh-CN" altLang="en-US" sz="1200">
              <a:solidFill>
                <a:schemeClr val="tx1"/>
              </a:solidFill>
              <a:uFillTx/>
            </a:endParaRP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endParaRPr lang="en-US" altLang="zh-CN"/>
          </a:p>
        </p:txBody>
      </p:sp>
      <p:sp>
        <p:nvSpPr>
          <p:cNvPr id="3" name="内容占位符 2"/>
          <p:cNvSpPr>
            <a:spLocks noGrp="1"/>
          </p:cNvSpPr>
          <p:nvPr>
            <p:ph idx="1"/>
          </p:nvPr>
        </p:nvSpPr>
        <p:spPr/>
        <p:txBody>
          <a:bodyPr/>
          <a:p>
            <a:r>
              <a:rPr lang="zh-CN" altLang="en-US" sz="1200">
                <a:uFillTx/>
                <a:sym typeface="+mn-ea"/>
              </a:rPr>
              <a:t>汇编语言</a:t>
            </a:r>
            <a:endParaRPr lang="zh-CN" altLang="en-US" sz="1200">
              <a:solidFill>
                <a:schemeClr val="tx1"/>
              </a:solidFill>
              <a:uFillTx/>
            </a:endParaRPr>
          </a:p>
          <a:p>
            <a:r>
              <a:rPr lang="zh-CN" altLang="en-US" sz="1200">
                <a:uFillTx/>
                <a:sym typeface="+mn-ea"/>
              </a:rPr>
              <a:t>为了减轻使用机器语言编程的痛苦，人们进行了一种有益的改进：用一些简洁的英文字母、符号串来替代一个特定的指令的二进制串，比如，用"ADD"代表加法，"MOV"代表数据传递等等，这样一来，人们很容易读懂并理解程序在干什么，纠错及维护都变得方便了，这种程序设计语言就称为汇编语言，即第二代计算机语言。然而计算机是不认识这些符号的，这就需要一个专门的程序，专门负责将这些符号翻译成二进制数的机器语言，这种翻译程序被称为汇编程序。</a:t>
            </a:r>
            <a:endParaRPr lang="zh-CN" altLang="en-US" sz="1200">
              <a:solidFill>
                <a:schemeClr val="tx1"/>
              </a:solidFill>
              <a:uFillTx/>
            </a:endParaRPr>
          </a:p>
          <a:p>
            <a:r>
              <a:rPr lang="zh-CN" altLang="en-US" sz="1200">
                <a:uFillTx/>
                <a:sym typeface="+mn-ea"/>
              </a:rPr>
              <a:t>汇编语言同样十分依赖于机器硬件，移植性不好，但效率仍十分高，针对计算机特定硬件而编制的汇编语言程序，能准确发挥计算机硬件的功能和特长，程序精炼而质量高，所以至今仍是一种常用而强有力的软件开发工具。</a:t>
            </a:r>
            <a:endParaRPr lang="zh-CN" altLang="en-US" sz="1200">
              <a:solidFill>
                <a:schemeClr val="tx1"/>
              </a:solidFill>
              <a:uFillTx/>
            </a:endParaRPr>
          </a:p>
          <a:p>
            <a:r>
              <a:rPr lang="zh-CN" altLang="en-US" sz="1200">
                <a:uFillTx/>
                <a:sym typeface="+mn-ea"/>
              </a:rPr>
              <a:t>汇编语言的实质和机器语言是相同的，都是直接对硬件操作，只不过指令采用了英文缩写的标识符，更容易识别和记忆。它同样需要编程者将每一步具体的操作用命令的形式写出来。</a:t>
            </a:r>
            <a:endParaRPr lang="zh-CN" altLang="en-US" sz="1200">
              <a:solidFill>
                <a:schemeClr val="tx1"/>
              </a:solidFill>
              <a:uFillTx/>
            </a:endParaRPr>
          </a:p>
          <a:p>
            <a:r>
              <a:rPr lang="zh-CN" altLang="en-US" sz="1200">
                <a:uFillTx/>
                <a:sym typeface="+mn-ea"/>
              </a:rPr>
              <a:t>汇编程序的每一句指令只能对应实际操作过程中的一个很细微的动作，例如移动、自增，因此汇编源程序一般比较冗长、复杂、容易出错，而且使用汇编语言编程需要有更多的计算机专业知识，但汇编语言的优点也是显而易见的，用汇编语言所能完成的操作不是一般高级语言所能实现的，而且源程序经汇编生成的可执行文件不仅比较小，而且执行速度很快。</a:t>
            </a:r>
            <a:endParaRPr lang="zh-CN" altLang="en-US" sz="1200">
              <a:solidFill>
                <a:schemeClr val="tx1"/>
              </a:solidFill>
              <a:uFillTx/>
            </a:endParaRPr>
          </a:p>
          <a:p>
            <a:r>
              <a:rPr lang="zh-CN" altLang="en-US" sz="1200">
                <a:uFillTx/>
                <a:sym typeface="+mn-ea"/>
              </a:rPr>
              <a:t>高级语言</a:t>
            </a:r>
            <a:endParaRPr lang="zh-CN" altLang="en-US" sz="1200">
              <a:solidFill>
                <a:schemeClr val="tx1"/>
              </a:solidFill>
              <a:uFillTx/>
            </a:endParaRPr>
          </a:p>
          <a:p>
            <a:r>
              <a:rPr lang="zh-CN" altLang="en-US" sz="1200">
                <a:uFillTx/>
                <a:sym typeface="+mn-ea"/>
              </a:rPr>
              <a:t>高级语言有：BASIC（True basic、Qbasic、Virtual Basic）、C、C++、PASCAL、FORTRAN、智能化语言（LISP、Prolog、CLIPS、OpenCyc、Fazzy）、动态语言(Python、PHP、Ruby、Lua)等等。 </a:t>
            </a:r>
            <a:endParaRPr lang="zh-CN" altLang="en-US" sz="1200">
              <a:solidFill>
                <a:schemeClr val="tx1"/>
              </a:solidFill>
              <a:uFillTx/>
            </a:endParaRPr>
          </a:p>
          <a:p>
            <a:r>
              <a:rPr lang="zh-CN" altLang="en-US" sz="1200">
                <a:uFillTx/>
                <a:sym typeface="+mn-ea"/>
              </a:rPr>
              <a:t>高级语言源程序可以用解释、编译两种方式执行。通常用后一种。</a:t>
            </a:r>
            <a:endParaRPr lang="zh-CN" altLang="en-US" sz="1200">
              <a:solidFill>
                <a:schemeClr val="tx1"/>
              </a:solidFill>
              <a:uFillTx/>
            </a:endParaRPr>
          </a:p>
          <a:p>
            <a:r>
              <a:rPr lang="zh-CN" altLang="en-US" sz="1200">
                <a:uFillTx/>
                <a:sym typeface="+mn-ea"/>
              </a:rPr>
              <a:t>高级语言是绝大多数编程者的选择。和汇编语言相比，它不但将许多相关的机器指令合成为单条指令并且去掉了与具体操作有关但与完成工作无关的细节，例如使用堆栈、寄存器等，这样就大大简化了程序中的指令。由于省略了很多细节，所以编程者也不需要具备太多的专业知识。　高级语言主要是相对于汇编语言而言，它并不是特指某一种具体的语言，而是包括了很多编程语言，流行的VB、VC、FoxPro、Delphi等，这些语言的语法、命令格式都各不相同。</a:t>
            </a:r>
            <a:endParaRPr lang="zh-CN" altLang="en-US" sz="1200">
              <a:solidFill>
                <a:schemeClr val="tx1"/>
              </a:solidFill>
              <a:uFillTx/>
            </a:endParaRPr>
          </a:p>
          <a:p>
            <a:r>
              <a:rPr lang="zh-CN" altLang="en-US" sz="1200">
                <a:uFillTx/>
                <a:sym typeface="+mn-ea"/>
              </a:rPr>
              <a:t>高级语言的发展</a:t>
            </a:r>
            <a:endParaRPr lang="zh-CN" altLang="en-US" sz="1200">
              <a:solidFill>
                <a:schemeClr val="tx1"/>
              </a:solidFill>
              <a:uFillTx/>
            </a:endParaRPr>
          </a:p>
          <a:p>
            <a:r>
              <a:rPr lang="zh-CN" altLang="en-US" sz="1200">
                <a:uFillTx/>
                <a:sym typeface="+mn-ea"/>
              </a:rPr>
              <a:t>特别要提到的：在C语言诞生以前，系统软件主要是用汇编语言编写的。由于汇编语言程序依赖于计算机硬件，其可读性和可移植性都很差；但一般的高级</a:t>
            </a:r>
            <a:endParaRPr lang="zh-CN" altLang="en-US" sz="120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sz="1200">
                <a:uFillTx/>
                <a:sym typeface="+mn-ea"/>
              </a:rPr>
              <a:t>语言又难以实现对计算机硬件的直接操作（这正是汇编语言的优势），于是人们盼望有一种兼有汇编语言和高级语言特性的新语言——C语言。</a:t>
            </a:r>
            <a:endParaRPr lang="zh-CN" altLang="en-US" sz="1200">
              <a:solidFill>
                <a:schemeClr val="tx1"/>
              </a:solidFill>
              <a:uFillTx/>
            </a:endParaRPr>
          </a:p>
          <a:p>
            <a:r>
              <a:rPr lang="zh-CN" altLang="en-US" sz="1200">
                <a:uFillTx/>
                <a:sym typeface="+mn-ea"/>
              </a:rPr>
              <a:t>高级语言的发展也经历了从早期语言到结构化程序设计语言，从面向过程到非过程化程序语言的过程。相应地，软件的开发也由最初的个体手工作坊式的封闭式生产，发展为产业化、流水线式的工业化生产。</a:t>
            </a:r>
            <a:endParaRPr lang="zh-CN" altLang="en-US" sz="1200">
              <a:solidFill>
                <a:schemeClr val="tx1"/>
              </a:solidFill>
              <a:uFillTx/>
            </a:endParaRPr>
          </a:p>
          <a:p>
            <a:r>
              <a:rPr lang="zh-CN" altLang="en-US" sz="1200">
                <a:uFillTx/>
                <a:sym typeface="+mn-ea"/>
              </a:rPr>
              <a:t>高级语言的下一个发展目标是面向应用，也就是说：只需要告诉程序你要干什么，程序就能自动生成算法，自动进行处理，这就是非过程化的程序语言。</a:t>
            </a:r>
            <a:endParaRPr lang="zh-CN" altLang="en-US">
              <a:solidFill>
                <a:schemeClr val="tx1"/>
              </a:solidFill>
              <a:uFillTx/>
            </a:endParaRPr>
          </a:p>
          <a:p>
            <a:endParaRPr lang="zh-CN" altLang="en-US"/>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流光溢彩">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6283</Words>
  <Application>WPS 演示</Application>
  <PresentationFormat>宽屏</PresentationFormat>
  <Paragraphs>102</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Arial</vt:lpstr>
      <vt:lpstr>宋体</vt:lpstr>
      <vt:lpstr>Wingdings</vt:lpstr>
      <vt:lpstr>微软雅黑</vt:lpstr>
      <vt:lpstr>Calibri</vt:lpstr>
      <vt:lpstr>黑体</vt:lpstr>
      <vt:lpstr>1_流光溢彩</vt:lpstr>
      <vt:lpstr>              计算机系统基础     </vt:lpstr>
      <vt:lpstr> 计算机系统基础</vt:lpstr>
      <vt:lpstr>1.1计算机发展</vt:lpstr>
      <vt:lpstr>PowerPoint 演示文稿</vt:lpstr>
      <vt:lpstr>1.2计算机系统组成</vt:lpstr>
      <vt:lpstr>PowerPoint 演示文稿</vt:lpstr>
      <vt:lpstr>二  计算机语言</vt:lpstr>
      <vt:lpstr>  </vt:lpstr>
      <vt:lpstr>PowerPoint 演示文稿</vt:lpstr>
      <vt:lpstr>三 计算机发展的趋势</vt:lpstr>
      <vt:lpstr>PowerPoint 演示文稿</vt:lpstr>
      <vt:lpstr>四  结论</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LJQ</cp:lastModifiedBy>
  <cp:revision>16</cp:revision>
  <dcterms:created xsi:type="dcterms:W3CDTF">2015-05-05T08:02:00Z</dcterms:created>
  <dcterms:modified xsi:type="dcterms:W3CDTF">2016-12-24T01:29:25Z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