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60" r:id="rId4"/>
    <p:sldId id="261" r:id="rId6"/>
    <p:sldId id="262" r:id="rId7"/>
    <p:sldId id="266" r:id="rId8"/>
    <p:sldId id="263" r:id="rId9"/>
    <p:sldId id="264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81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912"/>
      </p:cViewPr>
      <p:guideLst>
        <p:guide orient="horz" pos="2083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14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EC56-8E46-498C-9F82-A1E67B0017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617E-3889-48F8-A988-C1F6B731C0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4434A-2981-41C8-B164-233B30A69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A9E98-0D32-46F2-9D27-2A10CE0CD3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4434A-2981-41C8-B164-233B30A69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A9E98-0D32-46F2-9D27-2A10CE0CD3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4434A-2981-41C8-B164-233B30A69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4434A-2981-41C8-B164-233B30A69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95931" y="3224922"/>
            <a:ext cx="7352138" cy="3644652"/>
            <a:chOff x="2447595" y="3224922"/>
            <a:chExt cx="7352138" cy="36446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595" y="4677139"/>
              <a:ext cx="2380327" cy="218086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1791" y="3224922"/>
              <a:ext cx="5481695" cy="333374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3509" y="5071269"/>
              <a:ext cx="2016224" cy="179830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337" y="4462481"/>
              <a:ext cx="1039280" cy="429316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47490-4737-42CF-9079-C9965116A73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48514-9CAC-4789-964A-A2BF199530BD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004240"/>
            <a:ext cx="6858000" cy="1160215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48302"/>
            <a:ext cx="6858000" cy="67205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CFAD07-4426-4EFB-85F0-76F7FFDE4BE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F76B95-E4E5-4D61-9710-21FA2EBE4859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28649" y="412956"/>
            <a:ext cx="7886701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6062" y="508725"/>
            <a:ext cx="4318406" cy="864096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062" y="1608881"/>
            <a:ext cx="4318406" cy="44960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F2A833-EA74-4907-A010-8A4EE37D5D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A9057-A8AE-4CAD-9358-A22A19F71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795586" y="0"/>
            <a:ext cx="9601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B849CB-DCFB-4D64-B836-527B5F6171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D5CF-8067-418D-A381-993FF3B45275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48"/>
          <p:cNvSpPr>
            <a:spLocks noEditPoints="1"/>
          </p:cNvSpPr>
          <p:nvPr/>
        </p:nvSpPr>
        <p:spPr bwMode="auto">
          <a:xfrm>
            <a:off x="-1290638" y="2738967"/>
            <a:ext cx="1027113" cy="1397000"/>
          </a:xfrm>
          <a:custGeom>
            <a:avLst/>
            <a:gdLst>
              <a:gd name="T0" fmla="*/ 0 w 94"/>
              <a:gd name="T1" fmla="*/ 1061085605 h 84"/>
              <a:gd name="T2" fmla="*/ 337356957 w 94"/>
              <a:gd name="T3" fmla="*/ 1061085605 h 84"/>
              <a:gd name="T4" fmla="*/ 337356957 w 94"/>
              <a:gd name="T5" fmla="*/ 1536744374 h 84"/>
              <a:gd name="T6" fmla="*/ 0 w 94"/>
              <a:gd name="T7" fmla="*/ 1536744374 h 84"/>
              <a:gd name="T8" fmla="*/ 0 w 94"/>
              <a:gd name="T9" fmla="*/ 1061085605 h 84"/>
              <a:gd name="T10" fmla="*/ 871505784 w 94"/>
              <a:gd name="T11" fmla="*/ 128061319 h 84"/>
              <a:gd name="T12" fmla="*/ 773107974 w 94"/>
              <a:gd name="T13" fmla="*/ 365890704 h 84"/>
              <a:gd name="T14" fmla="*/ 674713913 w 94"/>
              <a:gd name="T15" fmla="*/ 585426835 h 84"/>
              <a:gd name="T16" fmla="*/ 604431370 w 94"/>
              <a:gd name="T17" fmla="*/ 439067991 h 84"/>
              <a:gd name="T18" fmla="*/ 84338302 w 94"/>
              <a:gd name="T19" fmla="*/ 841549474 h 84"/>
              <a:gd name="T20" fmla="*/ 14055759 w 94"/>
              <a:gd name="T21" fmla="*/ 695194901 h 84"/>
              <a:gd name="T22" fmla="*/ 534148827 w 94"/>
              <a:gd name="T23" fmla="*/ 292713418 h 84"/>
              <a:gd name="T24" fmla="*/ 463866284 w 94"/>
              <a:gd name="T25" fmla="*/ 146354573 h 84"/>
              <a:gd name="T26" fmla="*/ 660658155 w 94"/>
              <a:gd name="T27" fmla="*/ 146354573 h 84"/>
              <a:gd name="T28" fmla="*/ 871505784 w 94"/>
              <a:gd name="T29" fmla="*/ 128061319 h 84"/>
              <a:gd name="T30" fmla="*/ 1096409172 w 94"/>
              <a:gd name="T31" fmla="*/ 0 h 84"/>
              <a:gd name="T32" fmla="*/ 955844086 w 94"/>
              <a:gd name="T33" fmla="*/ 164652098 h 84"/>
              <a:gd name="T34" fmla="*/ 1096409172 w 94"/>
              <a:gd name="T35" fmla="*/ 347597450 h 84"/>
              <a:gd name="T36" fmla="*/ 1222918499 w 94"/>
              <a:gd name="T37" fmla="*/ 164652098 h 84"/>
              <a:gd name="T38" fmla="*/ 1096409172 w 94"/>
              <a:gd name="T39" fmla="*/ 0 h 84"/>
              <a:gd name="T40" fmla="*/ 857446276 w 94"/>
              <a:gd name="T41" fmla="*/ 841549474 h 84"/>
              <a:gd name="T42" fmla="*/ 941788327 w 94"/>
              <a:gd name="T43" fmla="*/ 914726760 h 84"/>
              <a:gd name="T44" fmla="*/ 927728819 w 94"/>
              <a:gd name="T45" fmla="*/ 1536744374 h 84"/>
              <a:gd name="T46" fmla="*/ 1040182388 w 94"/>
              <a:gd name="T47" fmla="*/ 1536744374 h 84"/>
              <a:gd name="T48" fmla="*/ 1068293905 w 94"/>
              <a:gd name="T49" fmla="*/ 1006201572 h 84"/>
              <a:gd name="T50" fmla="*/ 1110464931 w 94"/>
              <a:gd name="T51" fmla="*/ 1006201572 h 84"/>
              <a:gd name="T52" fmla="*/ 1138576448 w 94"/>
              <a:gd name="T53" fmla="*/ 1536744374 h 84"/>
              <a:gd name="T54" fmla="*/ 1251030017 w 94"/>
              <a:gd name="T55" fmla="*/ 1536744374 h 84"/>
              <a:gd name="T56" fmla="*/ 1236974258 w 94"/>
              <a:gd name="T57" fmla="*/ 914726760 h 84"/>
              <a:gd name="T58" fmla="*/ 1321312560 w 94"/>
              <a:gd name="T59" fmla="*/ 841549474 h 84"/>
              <a:gd name="T60" fmla="*/ 1251030017 w 94"/>
              <a:gd name="T61" fmla="*/ 384188229 h 84"/>
              <a:gd name="T62" fmla="*/ 927728819 w 94"/>
              <a:gd name="T63" fmla="*/ 384188229 h 84"/>
              <a:gd name="T64" fmla="*/ 857446276 w 94"/>
              <a:gd name="T65" fmla="*/ 841549474 h 84"/>
              <a:gd name="T66" fmla="*/ 449806776 w 94"/>
              <a:gd name="T67" fmla="*/ 804962966 h 84"/>
              <a:gd name="T68" fmla="*/ 449806776 w 94"/>
              <a:gd name="T69" fmla="*/ 1536744374 h 84"/>
              <a:gd name="T70" fmla="*/ 773107974 w 94"/>
              <a:gd name="T71" fmla="*/ 1536744374 h 84"/>
              <a:gd name="T72" fmla="*/ 773107974 w 94"/>
              <a:gd name="T73" fmla="*/ 804962966 h 84"/>
              <a:gd name="T74" fmla="*/ 449806776 w 94"/>
              <a:gd name="T75" fmla="*/ 804962966 h 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94" h="84">
                <a:moveTo>
                  <a:pt x="0" y="58"/>
                </a:moveTo>
                <a:cubicBezTo>
                  <a:pt x="24" y="58"/>
                  <a:pt x="24" y="58"/>
                  <a:pt x="24" y="58"/>
                </a:cubicBezTo>
                <a:cubicBezTo>
                  <a:pt x="24" y="84"/>
                  <a:pt x="24" y="84"/>
                  <a:pt x="24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62" y="7"/>
                </a:moveTo>
                <a:cubicBezTo>
                  <a:pt x="55" y="20"/>
                  <a:pt x="55" y="20"/>
                  <a:pt x="55" y="20"/>
                </a:cubicBezTo>
                <a:cubicBezTo>
                  <a:pt x="48" y="32"/>
                  <a:pt x="48" y="32"/>
                  <a:pt x="48" y="32"/>
                </a:cubicBezTo>
                <a:cubicBezTo>
                  <a:pt x="43" y="24"/>
                  <a:pt x="43" y="24"/>
                  <a:pt x="43" y="24"/>
                </a:cubicBezTo>
                <a:cubicBezTo>
                  <a:pt x="6" y="46"/>
                  <a:pt x="6" y="46"/>
                  <a:pt x="6" y="46"/>
                </a:cubicBezTo>
                <a:cubicBezTo>
                  <a:pt x="1" y="38"/>
                  <a:pt x="1" y="38"/>
                  <a:pt x="1" y="38"/>
                </a:cubicBezTo>
                <a:cubicBezTo>
                  <a:pt x="38" y="16"/>
                  <a:pt x="38" y="16"/>
                  <a:pt x="38" y="16"/>
                </a:cubicBezTo>
                <a:cubicBezTo>
                  <a:pt x="33" y="8"/>
                  <a:pt x="33" y="8"/>
                  <a:pt x="33" y="8"/>
                </a:cubicBezTo>
                <a:cubicBezTo>
                  <a:pt x="47" y="8"/>
                  <a:pt x="47" y="8"/>
                  <a:pt x="47" y="8"/>
                </a:cubicBezTo>
                <a:cubicBezTo>
                  <a:pt x="62" y="7"/>
                  <a:pt x="62" y="7"/>
                  <a:pt x="62" y="7"/>
                </a:cubicBezTo>
                <a:close/>
                <a:moveTo>
                  <a:pt x="78" y="0"/>
                </a:moveTo>
                <a:cubicBezTo>
                  <a:pt x="72" y="0"/>
                  <a:pt x="68" y="4"/>
                  <a:pt x="68" y="9"/>
                </a:cubicBezTo>
                <a:cubicBezTo>
                  <a:pt x="68" y="14"/>
                  <a:pt x="72" y="19"/>
                  <a:pt x="78" y="19"/>
                </a:cubicBezTo>
                <a:cubicBezTo>
                  <a:pt x="83" y="19"/>
                  <a:pt x="87" y="14"/>
                  <a:pt x="87" y="9"/>
                </a:cubicBezTo>
                <a:cubicBezTo>
                  <a:pt x="87" y="4"/>
                  <a:pt x="83" y="0"/>
                  <a:pt x="78" y="0"/>
                </a:cubicBezTo>
                <a:close/>
                <a:moveTo>
                  <a:pt x="61" y="46"/>
                </a:moveTo>
                <a:cubicBezTo>
                  <a:pt x="63" y="47"/>
                  <a:pt x="65" y="49"/>
                  <a:pt x="67" y="50"/>
                </a:cubicBezTo>
                <a:cubicBezTo>
                  <a:pt x="66" y="84"/>
                  <a:pt x="66" y="84"/>
                  <a:pt x="66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6" y="55"/>
                  <a:pt x="76" y="55"/>
                  <a:pt x="76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1" y="84"/>
                  <a:pt x="81" y="84"/>
                  <a:pt x="81" y="84"/>
                </a:cubicBezTo>
                <a:cubicBezTo>
                  <a:pt x="89" y="84"/>
                  <a:pt x="89" y="84"/>
                  <a:pt x="89" y="84"/>
                </a:cubicBezTo>
                <a:cubicBezTo>
                  <a:pt x="88" y="50"/>
                  <a:pt x="88" y="50"/>
                  <a:pt x="88" y="50"/>
                </a:cubicBezTo>
                <a:cubicBezTo>
                  <a:pt x="94" y="46"/>
                  <a:pt x="94" y="46"/>
                  <a:pt x="94" y="46"/>
                </a:cubicBezTo>
                <a:cubicBezTo>
                  <a:pt x="89" y="21"/>
                  <a:pt x="89" y="21"/>
                  <a:pt x="89" y="21"/>
                </a:cubicBezTo>
                <a:cubicBezTo>
                  <a:pt x="64" y="21"/>
                  <a:pt x="91" y="21"/>
                  <a:pt x="66" y="21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44"/>
                </a:moveTo>
                <a:cubicBezTo>
                  <a:pt x="32" y="84"/>
                  <a:pt x="32" y="84"/>
                  <a:pt x="32" y="84"/>
                </a:cubicBezTo>
                <a:cubicBezTo>
                  <a:pt x="55" y="84"/>
                  <a:pt x="55" y="84"/>
                  <a:pt x="55" y="84"/>
                </a:cubicBezTo>
                <a:cubicBezTo>
                  <a:pt x="55" y="44"/>
                  <a:pt x="55" y="44"/>
                  <a:pt x="55" y="44"/>
                </a:cubicBezTo>
                <a:lnTo>
                  <a:pt x="32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93"/>
          <p:cNvSpPr>
            <a:spLocks noEditPoints="1"/>
          </p:cNvSpPr>
          <p:nvPr/>
        </p:nvSpPr>
        <p:spPr bwMode="auto">
          <a:xfrm>
            <a:off x="-1341438" y="1761067"/>
            <a:ext cx="1227138" cy="1280584"/>
          </a:xfrm>
          <a:custGeom>
            <a:avLst/>
            <a:gdLst>
              <a:gd name="T0" fmla="*/ 790082113 w 112"/>
              <a:gd name="T1" fmla="*/ 364588612 h 77"/>
              <a:gd name="T2" fmla="*/ 211628601 w 112"/>
              <a:gd name="T3" fmla="*/ 893244234 h 77"/>
              <a:gd name="T4" fmla="*/ 141084482 w 112"/>
              <a:gd name="T5" fmla="*/ 947934660 h 77"/>
              <a:gd name="T6" fmla="*/ 56436046 w 112"/>
              <a:gd name="T7" fmla="*/ 1203146689 h 77"/>
              <a:gd name="T8" fmla="*/ 56436046 w 112"/>
              <a:gd name="T9" fmla="*/ 674491067 h 77"/>
              <a:gd name="T10" fmla="*/ 0 w 112"/>
              <a:gd name="T11" fmla="*/ 838558076 h 77"/>
              <a:gd name="T12" fmla="*/ 183412456 w 112"/>
              <a:gd name="T13" fmla="*/ 528655622 h 77"/>
              <a:gd name="T14" fmla="*/ 211628601 w 112"/>
              <a:gd name="T15" fmla="*/ 893244234 h 77"/>
              <a:gd name="T16" fmla="*/ 211628601 w 112"/>
              <a:gd name="T17" fmla="*/ 455737899 h 77"/>
              <a:gd name="T18" fmla="*/ 42324218 w 112"/>
              <a:gd name="T19" fmla="*/ 401047474 h 77"/>
              <a:gd name="T20" fmla="*/ 1354423797 w 112"/>
              <a:gd name="T21" fmla="*/ 1203146689 h 77"/>
              <a:gd name="T22" fmla="*/ 1439075988 w 112"/>
              <a:gd name="T23" fmla="*/ 947934660 h 77"/>
              <a:gd name="T24" fmla="*/ 1509616351 w 112"/>
              <a:gd name="T25" fmla="*/ 893244234 h 77"/>
              <a:gd name="T26" fmla="*/ 1509616351 w 112"/>
              <a:gd name="T27" fmla="*/ 674491067 h 77"/>
              <a:gd name="T28" fmla="*/ 1580160470 w 112"/>
              <a:gd name="T29" fmla="*/ 601573344 h 77"/>
              <a:gd name="T30" fmla="*/ 1382639942 w 112"/>
              <a:gd name="T31" fmla="*/ 565114483 h 77"/>
              <a:gd name="T32" fmla="*/ 1424967916 w 112"/>
              <a:gd name="T33" fmla="*/ 273443593 h 77"/>
              <a:gd name="T34" fmla="*/ 1368531869 w 112"/>
              <a:gd name="T35" fmla="*/ 473969464 h 77"/>
              <a:gd name="T36" fmla="*/ 1424967916 w 112"/>
              <a:gd name="T37" fmla="*/ 273443593 h 77"/>
              <a:gd name="T38" fmla="*/ 1128687123 w 112"/>
              <a:gd name="T39" fmla="*/ 1312523273 h 77"/>
              <a:gd name="T40" fmla="*/ 1156903268 w 112"/>
              <a:gd name="T41" fmla="*/ 1312523273 h 77"/>
              <a:gd name="T42" fmla="*/ 1227447387 w 112"/>
              <a:gd name="T43" fmla="*/ 856785373 h 77"/>
              <a:gd name="T44" fmla="*/ 1241555460 w 112"/>
              <a:gd name="T45" fmla="*/ 856785373 h 77"/>
              <a:gd name="T46" fmla="*/ 1241555460 w 112"/>
              <a:gd name="T47" fmla="*/ 473969464 h 77"/>
              <a:gd name="T48" fmla="*/ 1086359149 w 112"/>
              <a:gd name="T49" fmla="*/ 929703096 h 77"/>
              <a:gd name="T50" fmla="*/ 917058522 w 112"/>
              <a:gd name="T51" fmla="*/ 583346048 h 77"/>
              <a:gd name="T52" fmla="*/ 902950450 w 112"/>
              <a:gd name="T53" fmla="*/ 911475799 h 77"/>
              <a:gd name="T54" fmla="*/ 804190186 w 112"/>
              <a:gd name="T55" fmla="*/ 1002625086 h 77"/>
              <a:gd name="T56" fmla="*/ 677210020 w 112"/>
              <a:gd name="T57" fmla="*/ 1403672560 h 77"/>
              <a:gd name="T58" fmla="*/ 677210020 w 112"/>
              <a:gd name="T59" fmla="*/ 583346048 h 77"/>
              <a:gd name="T60" fmla="*/ 578449756 w 112"/>
              <a:gd name="T61" fmla="*/ 856785373 h 77"/>
              <a:gd name="T62" fmla="*/ 917058522 w 112"/>
              <a:gd name="T63" fmla="*/ 382820177 h 77"/>
              <a:gd name="T64" fmla="*/ 917058522 w 112"/>
              <a:gd name="T65" fmla="*/ 856785373 h 77"/>
              <a:gd name="T66" fmla="*/ 437365274 w 112"/>
              <a:gd name="T67" fmla="*/ 1312523273 h 77"/>
              <a:gd name="T68" fmla="*/ 423257202 w 112"/>
              <a:gd name="T69" fmla="*/ 1312523273 h 77"/>
              <a:gd name="T70" fmla="*/ 338605010 w 112"/>
              <a:gd name="T71" fmla="*/ 856785373 h 77"/>
              <a:gd name="T72" fmla="*/ 324496938 w 112"/>
              <a:gd name="T73" fmla="*/ 856785373 h 77"/>
              <a:gd name="T74" fmla="*/ 324496938 w 112"/>
              <a:gd name="T75" fmla="*/ 473969464 h 77"/>
              <a:gd name="T76" fmla="*/ 493801321 w 112"/>
              <a:gd name="T77" fmla="*/ 929703096 h 77"/>
              <a:gd name="T78" fmla="*/ 550233611 w 112"/>
              <a:gd name="T79" fmla="*/ 309902454 h 77"/>
              <a:gd name="T80" fmla="*/ 437365274 w 112"/>
              <a:gd name="T81" fmla="*/ 455737899 h 77"/>
              <a:gd name="T82" fmla="*/ 1142795196 w 112"/>
              <a:gd name="T83" fmla="*/ 164067009 h 77"/>
              <a:gd name="T84" fmla="*/ 1058143004 w 112"/>
              <a:gd name="T85" fmla="*/ 419279038 h 77"/>
              <a:gd name="T86" fmla="*/ 1142795196 w 112"/>
              <a:gd name="T87" fmla="*/ 164067009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101"/>
          <p:cNvSpPr/>
          <p:nvPr/>
        </p:nvSpPr>
        <p:spPr bwMode="auto">
          <a:xfrm>
            <a:off x="-1290637" y="514352"/>
            <a:ext cx="995363" cy="1464733"/>
          </a:xfrm>
          <a:custGeom>
            <a:avLst/>
            <a:gdLst>
              <a:gd name="T0" fmla="*/ 365760012 w 91"/>
              <a:gd name="T1" fmla="*/ 456879981 h 88"/>
              <a:gd name="T2" fmla="*/ 717451178 w 91"/>
              <a:gd name="T3" fmla="*/ 456879981 h 88"/>
              <a:gd name="T4" fmla="*/ 745585121 w 91"/>
              <a:gd name="T5" fmla="*/ 383778842 h 88"/>
              <a:gd name="T6" fmla="*/ 689313484 w 91"/>
              <a:gd name="T7" fmla="*/ 274127133 h 88"/>
              <a:gd name="T8" fmla="*/ 703382331 w 91"/>
              <a:gd name="T9" fmla="*/ 54823716 h 88"/>
              <a:gd name="T10" fmla="*/ 815925605 w 91"/>
              <a:gd name="T11" fmla="*/ 0 h 88"/>
              <a:gd name="T12" fmla="*/ 942533974 w 91"/>
              <a:gd name="T13" fmla="*/ 54823716 h 88"/>
              <a:gd name="T14" fmla="*/ 956599070 w 91"/>
              <a:gd name="T15" fmla="*/ 274127133 h 88"/>
              <a:gd name="T16" fmla="*/ 900331184 w 91"/>
              <a:gd name="T17" fmla="*/ 383778842 h 88"/>
              <a:gd name="T18" fmla="*/ 914396280 w 91"/>
              <a:gd name="T19" fmla="*/ 456879981 h 88"/>
              <a:gd name="T20" fmla="*/ 1280156293 w 91"/>
              <a:gd name="T21" fmla="*/ 456879981 h 88"/>
              <a:gd name="T22" fmla="*/ 1280156293 w 91"/>
              <a:gd name="T23" fmla="*/ 895482539 h 88"/>
              <a:gd name="T24" fmla="*/ 1223884656 w 91"/>
              <a:gd name="T25" fmla="*/ 932033108 h 88"/>
              <a:gd name="T26" fmla="*/ 1139479077 w 91"/>
              <a:gd name="T27" fmla="*/ 858931969 h 88"/>
              <a:gd name="T28" fmla="*/ 984736764 w 91"/>
              <a:gd name="T29" fmla="*/ 877205116 h 88"/>
              <a:gd name="T30" fmla="*/ 942533974 w 91"/>
              <a:gd name="T31" fmla="*/ 1023407394 h 88"/>
              <a:gd name="T32" fmla="*/ 984736764 w 91"/>
              <a:gd name="T33" fmla="*/ 1169609672 h 88"/>
              <a:gd name="T34" fmla="*/ 1139479077 w 91"/>
              <a:gd name="T35" fmla="*/ 1187882819 h 88"/>
              <a:gd name="T36" fmla="*/ 1223884656 w 91"/>
              <a:gd name="T37" fmla="*/ 1114781680 h 88"/>
              <a:gd name="T38" fmla="*/ 1280156293 w 91"/>
              <a:gd name="T39" fmla="*/ 1133059103 h 88"/>
              <a:gd name="T40" fmla="*/ 1280156293 w 91"/>
              <a:gd name="T41" fmla="*/ 1608212230 h 88"/>
              <a:gd name="T42" fmla="*/ 900331184 w 91"/>
              <a:gd name="T43" fmla="*/ 1608212230 h 88"/>
              <a:gd name="T44" fmla="*/ 886262337 w 91"/>
              <a:gd name="T45" fmla="*/ 1553388514 h 88"/>
              <a:gd name="T46" fmla="*/ 942533974 w 91"/>
              <a:gd name="T47" fmla="*/ 1443736805 h 88"/>
              <a:gd name="T48" fmla="*/ 928465127 w 91"/>
              <a:gd name="T49" fmla="*/ 1242710811 h 88"/>
              <a:gd name="T50" fmla="*/ 815925605 w 91"/>
              <a:gd name="T51" fmla="*/ 1206160242 h 88"/>
              <a:gd name="T52" fmla="*/ 703382331 w 91"/>
              <a:gd name="T53" fmla="*/ 1242710811 h 88"/>
              <a:gd name="T54" fmla="*/ 689313484 w 91"/>
              <a:gd name="T55" fmla="*/ 1443736805 h 88"/>
              <a:gd name="T56" fmla="*/ 745585121 w 91"/>
              <a:gd name="T57" fmla="*/ 1553388514 h 88"/>
              <a:gd name="T58" fmla="*/ 717451178 w 91"/>
              <a:gd name="T59" fmla="*/ 1608212230 h 88"/>
              <a:gd name="T60" fmla="*/ 365760012 w 91"/>
              <a:gd name="T61" fmla="*/ 1608212230 h 88"/>
              <a:gd name="T62" fmla="*/ 365760012 w 91"/>
              <a:gd name="T63" fmla="*/ 1169609672 h 88"/>
              <a:gd name="T64" fmla="*/ 309488376 w 91"/>
              <a:gd name="T65" fmla="*/ 1133059103 h 88"/>
              <a:gd name="T66" fmla="*/ 225082796 w 91"/>
              <a:gd name="T67" fmla="*/ 1224433389 h 88"/>
              <a:gd name="T68" fmla="*/ 56271637 w 91"/>
              <a:gd name="T69" fmla="*/ 1187882819 h 88"/>
              <a:gd name="T70" fmla="*/ 14068847 w 91"/>
              <a:gd name="T71" fmla="*/ 1041684817 h 88"/>
              <a:gd name="T72" fmla="*/ 56271637 w 91"/>
              <a:gd name="T73" fmla="*/ 877205116 h 88"/>
              <a:gd name="T74" fmla="*/ 225082796 w 91"/>
              <a:gd name="T75" fmla="*/ 858931969 h 88"/>
              <a:gd name="T76" fmla="*/ 309488376 w 91"/>
              <a:gd name="T77" fmla="*/ 932033108 h 88"/>
              <a:gd name="T78" fmla="*/ 365760012 w 91"/>
              <a:gd name="T79" fmla="*/ 895482539 h 88"/>
              <a:gd name="T80" fmla="*/ 365760012 w 91"/>
              <a:gd name="T81" fmla="*/ 456879981 h 8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91" h="88">
                <a:moveTo>
                  <a:pt x="26" y="25"/>
                </a:moveTo>
                <a:cubicBezTo>
                  <a:pt x="51" y="25"/>
                  <a:pt x="51" y="25"/>
                  <a:pt x="51" y="25"/>
                </a:cubicBezTo>
                <a:cubicBezTo>
                  <a:pt x="52" y="24"/>
                  <a:pt x="54" y="23"/>
                  <a:pt x="53" y="21"/>
                </a:cubicBezTo>
                <a:cubicBezTo>
                  <a:pt x="52" y="19"/>
                  <a:pt x="50" y="17"/>
                  <a:pt x="49" y="15"/>
                </a:cubicBezTo>
                <a:cubicBezTo>
                  <a:pt x="46" y="12"/>
                  <a:pt x="47" y="6"/>
                  <a:pt x="50" y="3"/>
                </a:cubicBezTo>
                <a:cubicBezTo>
                  <a:pt x="53" y="0"/>
                  <a:pt x="58" y="0"/>
                  <a:pt x="58" y="0"/>
                </a:cubicBezTo>
                <a:cubicBezTo>
                  <a:pt x="58" y="0"/>
                  <a:pt x="64" y="0"/>
                  <a:pt x="67" y="3"/>
                </a:cubicBezTo>
                <a:cubicBezTo>
                  <a:pt x="70" y="6"/>
                  <a:pt x="70" y="12"/>
                  <a:pt x="68" y="15"/>
                </a:cubicBezTo>
                <a:cubicBezTo>
                  <a:pt x="67" y="17"/>
                  <a:pt x="65" y="19"/>
                  <a:pt x="64" y="21"/>
                </a:cubicBezTo>
                <a:cubicBezTo>
                  <a:pt x="63" y="23"/>
                  <a:pt x="64" y="24"/>
                  <a:pt x="65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49"/>
                  <a:pt x="91" y="49"/>
                  <a:pt x="91" y="49"/>
                </a:cubicBezTo>
                <a:cubicBezTo>
                  <a:pt x="90" y="50"/>
                  <a:pt x="89" y="51"/>
                  <a:pt x="87" y="51"/>
                </a:cubicBezTo>
                <a:cubicBezTo>
                  <a:pt x="85" y="50"/>
                  <a:pt x="83" y="48"/>
                  <a:pt x="81" y="47"/>
                </a:cubicBezTo>
                <a:cubicBezTo>
                  <a:pt x="78" y="44"/>
                  <a:pt x="73" y="45"/>
                  <a:pt x="70" y="48"/>
                </a:cubicBezTo>
                <a:cubicBezTo>
                  <a:pt x="67" y="51"/>
                  <a:pt x="67" y="56"/>
                  <a:pt x="67" y="56"/>
                </a:cubicBezTo>
                <a:cubicBezTo>
                  <a:pt x="67" y="56"/>
                  <a:pt x="67" y="61"/>
                  <a:pt x="70" y="64"/>
                </a:cubicBezTo>
                <a:cubicBezTo>
                  <a:pt x="73" y="67"/>
                  <a:pt x="78" y="67"/>
                  <a:pt x="81" y="65"/>
                </a:cubicBezTo>
                <a:cubicBezTo>
                  <a:pt x="83" y="64"/>
                  <a:pt x="85" y="62"/>
                  <a:pt x="87" y="61"/>
                </a:cubicBezTo>
                <a:cubicBezTo>
                  <a:pt x="89" y="60"/>
                  <a:pt x="90" y="61"/>
                  <a:pt x="91" y="62"/>
                </a:cubicBezTo>
                <a:cubicBezTo>
                  <a:pt x="91" y="88"/>
                  <a:pt x="91" y="88"/>
                  <a:pt x="91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3" y="88"/>
                  <a:pt x="62" y="86"/>
                  <a:pt x="63" y="85"/>
                </a:cubicBezTo>
                <a:cubicBezTo>
                  <a:pt x="63" y="83"/>
                  <a:pt x="65" y="81"/>
                  <a:pt x="67" y="79"/>
                </a:cubicBezTo>
                <a:cubicBezTo>
                  <a:pt x="69" y="76"/>
                  <a:pt x="68" y="71"/>
                  <a:pt x="66" y="68"/>
                </a:cubicBezTo>
                <a:cubicBezTo>
                  <a:pt x="63" y="65"/>
                  <a:pt x="58" y="66"/>
                  <a:pt x="58" y="66"/>
                </a:cubicBezTo>
                <a:cubicBezTo>
                  <a:pt x="58" y="66"/>
                  <a:pt x="53" y="65"/>
                  <a:pt x="50" y="68"/>
                </a:cubicBezTo>
                <a:cubicBezTo>
                  <a:pt x="47" y="71"/>
                  <a:pt x="46" y="76"/>
                  <a:pt x="49" y="79"/>
                </a:cubicBezTo>
                <a:cubicBezTo>
                  <a:pt x="50" y="81"/>
                  <a:pt x="52" y="83"/>
                  <a:pt x="53" y="85"/>
                </a:cubicBezTo>
                <a:cubicBezTo>
                  <a:pt x="53" y="86"/>
                  <a:pt x="52" y="88"/>
                  <a:pt x="51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63"/>
                  <a:pt x="24" y="61"/>
                  <a:pt x="22" y="62"/>
                </a:cubicBezTo>
                <a:cubicBezTo>
                  <a:pt x="20" y="63"/>
                  <a:pt x="18" y="65"/>
                  <a:pt x="16" y="67"/>
                </a:cubicBezTo>
                <a:cubicBezTo>
                  <a:pt x="12" y="69"/>
                  <a:pt x="7" y="69"/>
                  <a:pt x="4" y="65"/>
                </a:cubicBezTo>
                <a:cubicBezTo>
                  <a:pt x="0" y="62"/>
                  <a:pt x="1" y="57"/>
                  <a:pt x="1" y="57"/>
                </a:cubicBezTo>
                <a:cubicBezTo>
                  <a:pt x="1" y="57"/>
                  <a:pt x="0" y="51"/>
                  <a:pt x="4" y="48"/>
                </a:cubicBezTo>
                <a:cubicBezTo>
                  <a:pt x="7" y="45"/>
                  <a:pt x="12" y="44"/>
                  <a:pt x="16" y="47"/>
                </a:cubicBezTo>
                <a:cubicBezTo>
                  <a:pt x="18" y="48"/>
                  <a:pt x="20" y="50"/>
                  <a:pt x="22" y="51"/>
                </a:cubicBezTo>
                <a:cubicBezTo>
                  <a:pt x="24" y="52"/>
                  <a:pt x="26" y="51"/>
                  <a:pt x="26" y="49"/>
                </a:cubicBezTo>
                <a:lnTo>
                  <a:pt x="26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2548" y="2243889"/>
            <a:ext cx="4821488" cy="99015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548" y="3322086"/>
            <a:ext cx="4821488" cy="77515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1122305" y="2344844"/>
            <a:ext cx="2183606" cy="2171950"/>
            <a:chOff x="504825" y="944563"/>
            <a:chExt cx="3271838" cy="3254375"/>
          </a:xfrm>
        </p:grpSpPr>
        <p:pic>
          <p:nvPicPr>
            <p:cNvPr id="15" name="图片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" y="944563"/>
              <a:ext cx="3271838" cy="325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103"/>
            <p:cNvSpPr>
              <a:spLocks noEditPoints="1"/>
            </p:cNvSpPr>
            <p:nvPr/>
          </p:nvSpPr>
          <p:spPr bwMode="auto">
            <a:xfrm>
              <a:off x="1263650" y="1855788"/>
              <a:ext cx="1663700" cy="1466850"/>
            </a:xfrm>
            <a:custGeom>
              <a:avLst/>
              <a:gdLst>
                <a:gd name="T0" fmla="*/ 463522193 w 97"/>
                <a:gd name="T1" fmla="*/ 1375216875 h 75"/>
                <a:gd name="T2" fmla="*/ 618025843 w 97"/>
                <a:gd name="T3" fmla="*/ 1375216875 h 75"/>
                <a:gd name="T4" fmla="*/ 660166269 w 97"/>
                <a:gd name="T5" fmla="*/ 1338544482 h 75"/>
                <a:gd name="T6" fmla="*/ 660166269 w 97"/>
                <a:gd name="T7" fmla="*/ 898475766 h 75"/>
                <a:gd name="T8" fmla="*/ 547795549 w 97"/>
                <a:gd name="T9" fmla="*/ 825130980 h 75"/>
                <a:gd name="T10" fmla="*/ 421381768 w 97"/>
                <a:gd name="T11" fmla="*/ 916809825 h 75"/>
                <a:gd name="T12" fmla="*/ 421381768 w 97"/>
                <a:gd name="T13" fmla="*/ 1338544482 h 75"/>
                <a:gd name="T14" fmla="*/ 463522193 w 97"/>
                <a:gd name="T15" fmla="*/ 1375216875 h 75"/>
                <a:gd name="T16" fmla="*/ 0 w 97"/>
                <a:gd name="T17" fmla="*/ 898475766 h 75"/>
                <a:gd name="T18" fmla="*/ 519705680 w 97"/>
                <a:gd name="T19" fmla="*/ 513413502 h 75"/>
                <a:gd name="T20" fmla="*/ 547795549 w 97"/>
                <a:gd name="T21" fmla="*/ 476741109 h 75"/>
                <a:gd name="T22" fmla="*/ 575889166 w 97"/>
                <a:gd name="T23" fmla="*/ 513413502 h 75"/>
                <a:gd name="T24" fmla="*/ 730396564 w 97"/>
                <a:gd name="T25" fmla="*/ 623430681 h 75"/>
                <a:gd name="T26" fmla="*/ 1137731523 w 97"/>
                <a:gd name="T27" fmla="*/ 165027906 h 75"/>
                <a:gd name="T28" fmla="*/ 1081548037 w 97"/>
                <a:gd name="T29" fmla="*/ 73344786 h 75"/>
                <a:gd name="T30" fmla="*/ 1222008626 w 97"/>
                <a:gd name="T31" fmla="*/ 36672393 h 75"/>
                <a:gd name="T32" fmla="*/ 1362469216 w 97"/>
                <a:gd name="T33" fmla="*/ 0 h 75"/>
                <a:gd name="T34" fmla="*/ 1320332538 w 97"/>
                <a:gd name="T35" fmla="*/ 183361965 h 75"/>
                <a:gd name="T36" fmla="*/ 1278192112 w 97"/>
                <a:gd name="T37" fmla="*/ 348389871 h 75"/>
                <a:gd name="T38" fmla="*/ 1222008626 w 97"/>
                <a:gd name="T39" fmla="*/ 275045085 h 75"/>
                <a:gd name="T40" fmla="*/ 772533241 w 97"/>
                <a:gd name="T41" fmla="*/ 770120253 h 75"/>
                <a:gd name="T42" fmla="*/ 744443372 w 97"/>
                <a:gd name="T43" fmla="*/ 806792646 h 75"/>
                <a:gd name="T44" fmla="*/ 702302947 w 97"/>
                <a:gd name="T45" fmla="*/ 788458587 h 75"/>
                <a:gd name="T46" fmla="*/ 547795549 w 97"/>
                <a:gd name="T47" fmla="*/ 660103074 h 75"/>
                <a:gd name="T48" fmla="*/ 70230295 w 97"/>
                <a:gd name="T49" fmla="*/ 1045165338 h 75"/>
                <a:gd name="T50" fmla="*/ 0 w 97"/>
                <a:gd name="T51" fmla="*/ 898475766 h 75"/>
                <a:gd name="T52" fmla="*/ 140460589 w 97"/>
                <a:gd name="T53" fmla="*/ 1375216875 h 75"/>
                <a:gd name="T54" fmla="*/ 294967987 w 97"/>
                <a:gd name="T55" fmla="*/ 1375216875 h 75"/>
                <a:gd name="T56" fmla="*/ 323057856 w 97"/>
                <a:gd name="T57" fmla="*/ 1338544482 h 75"/>
                <a:gd name="T58" fmla="*/ 323057856 w 97"/>
                <a:gd name="T59" fmla="*/ 990154611 h 75"/>
                <a:gd name="T60" fmla="*/ 98323912 w 97"/>
                <a:gd name="T61" fmla="*/ 1173516576 h 75"/>
                <a:gd name="T62" fmla="*/ 98323912 w 97"/>
                <a:gd name="T63" fmla="*/ 1338544482 h 75"/>
                <a:gd name="T64" fmla="*/ 140460589 w 97"/>
                <a:gd name="T65" fmla="*/ 1375216875 h 75"/>
                <a:gd name="T66" fmla="*/ 786580050 w 97"/>
                <a:gd name="T67" fmla="*/ 1375216875 h 75"/>
                <a:gd name="T68" fmla="*/ 941087448 w 97"/>
                <a:gd name="T69" fmla="*/ 1375216875 h 75"/>
                <a:gd name="T70" fmla="*/ 983224125 w 97"/>
                <a:gd name="T71" fmla="*/ 1338544482 h 75"/>
                <a:gd name="T72" fmla="*/ 983224125 w 97"/>
                <a:gd name="T73" fmla="*/ 715113801 h 75"/>
                <a:gd name="T74" fmla="*/ 983224125 w 97"/>
                <a:gd name="T75" fmla="*/ 715113801 h 75"/>
                <a:gd name="T76" fmla="*/ 758486433 w 97"/>
                <a:gd name="T77" fmla="*/ 971820552 h 75"/>
                <a:gd name="T78" fmla="*/ 744443372 w 97"/>
                <a:gd name="T79" fmla="*/ 953482218 h 75"/>
                <a:gd name="T80" fmla="*/ 744443372 w 97"/>
                <a:gd name="T81" fmla="*/ 1338544482 h 75"/>
                <a:gd name="T82" fmla="*/ 786580050 w 97"/>
                <a:gd name="T83" fmla="*/ 1375216875 h 75"/>
                <a:gd name="T84" fmla="*/ 1109641654 w 97"/>
                <a:gd name="T85" fmla="*/ 1375216875 h 75"/>
                <a:gd name="T86" fmla="*/ 1264145304 w 97"/>
                <a:gd name="T87" fmla="*/ 1375216875 h 75"/>
                <a:gd name="T88" fmla="*/ 1306285729 w 97"/>
                <a:gd name="T89" fmla="*/ 1338544482 h 75"/>
                <a:gd name="T90" fmla="*/ 1306285729 w 97"/>
                <a:gd name="T91" fmla="*/ 586758288 h 75"/>
                <a:gd name="T92" fmla="*/ 1207961818 w 97"/>
                <a:gd name="T93" fmla="*/ 440068716 h 75"/>
                <a:gd name="T94" fmla="*/ 1081548037 w 97"/>
                <a:gd name="T95" fmla="*/ 605096622 h 75"/>
                <a:gd name="T96" fmla="*/ 1081548037 w 97"/>
                <a:gd name="T97" fmla="*/ 1338544482 h 75"/>
                <a:gd name="T98" fmla="*/ 1109641654 w 97"/>
                <a:gd name="T99" fmla="*/ 1375216875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1036"/>
            <a:ext cx="4483410" cy="755203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4483410" cy="20354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4040436"/>
            <a:ext cx="4483410" cy="198085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43E465-BFF9-4F2B-A0DF-98EDB5C1A45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2F906-FCFD-4954-8E3B-1E5797E627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6124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85155"/>
            <a:ext cx="3868340" cy="39304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6124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85155"/>
            <a:ext cx="3887391" cy="3930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16D1C2-B0BB-4103-8127-9052C114BD7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1E7B5-5293-4041-9BF1-660512C30DD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95931" y="3224922"/>
            <a:ext cx="7352138" cy="3644652"/>
            <a:chOff x="2447595" y="3224922"/>
            <a:chExt cx="7352138" cy="364465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595" y="4677139"/>
              <a:ext cx="2380327" cy="218086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1791" y="3224922"/>
              <a:ext cx="5481695" cy="333374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3509" y="5071269"/>
              <a:ext cx="2016224" cy="179830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337" y="4462481"/>
              <a:ext cx="1039280" cy="42931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97292" y="765997"/>
            <a:ext cx="5949416" cy="1475615"/>
          </a:xfrm>
        </p:spPr>
        <p:txBody>
          <a:bodyPr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5F093E-298B-4F8D-B528-01138A12E3A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0DFA0-0F31-4383-83A8-D2AEBC8B5E26}" type="slidenum">
              <a:rPr lang="zh-CN" altLang="en-US" smtClean="0"/>
            </a:fld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>
            <a:off x="4775053" y="2552515"/>
            <a:ext cx="1625321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743627" y="2557784"/>
            <a:ext cx="1536792" cy="487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normAutofit fontScale="92500" lnSpcReduction="10000"/>
          </a:bodyPr>
          <a:lstStyle/>
          <a:p>
            <a:endParaRPr lang="zh-CN" altLang="en-US" sz="2665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6C563-8E06-40A1-87D7-B8D5690DD09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8FE9E-405B-4FAC-BD8D-78980076E3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7797" y="365125"/>
            <a:ext cx="110755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1710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02EA-1539-4E0B-8D44-75C84746A3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130-77BF-4C56-A510-052039B846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975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484785"/>
            <a:ext cx="7886700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FCFAD07-4426-4EFB-85F0-76F7FFDE4B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F76B95-E4E5-4D61-9710-21FA2EBE48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75030" y="592087"/>
            <a:ext cx="7772400" cy="1817350"/>
          </a:xfrm>
        </p:spPr>
        <p:txBody>
          <a:bodyPr/>
          <a:lstStyle/>
          <a:p>
            <a:pPr algn="ctr" fontAlgn="auto"/>
            <a:r>
              <a:rPr lang="zh-CN" altLang="en-US" dirty="0">
                <a:solidFill>
                  <a:schemeClr val="tx1"/>
                </a:solidFill>
              </a:rPr>
              <a:t>深入理解计算机系统基础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67880" y="3277235"/>
            <a:ext cx="2845435" cy="1275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altLang="zh-CN" sz="2400"/>
              <a:t>20131105816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en-US" altLang="zh-CN" sz="2400"/>
              <a:t>张德臣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en-US" altLang="zh-CN" sz="2400"/>
              <a:t>13</a:t>
            </a:r>
            <a:r>
              <a:rPr lang="zh-CN" altLang="en-US" sz="2400"/>
              <a:t>级软件工程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You！</a:t>
            </a:r>
            <a:endParaRPr lang="en-US" altLang="zh-CN" smtClean="0"/>
          </a:p>
        </p:txBody>
      </p:sp>
      <p:sp>
        <p:nvSpPr>
          <p:cNvPr id="3" name="文本框 2"/>
          <p:cNvSpPr txBox="1"/>
          <p:nvPr/>
        </p:nvSpPr>
        <p:spPr>
          <a:xfrm>
            <a:off x="3024505" y="2580005"/>
            <a:ext cx="1254125" cy="291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FFFFFF"/>
                </a:solidFill>
              </a:rPr>
              <a:t>张德臣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20590" y="2611755"/>
            <a:ext cx="1962150" cy="565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altLang="zh-CN" sz="2000"/>
              <a:t>20131105816</a:t>
            </a:r>
            <a:endParaRPr lang="en-US" altLang="zh-CN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17511" y="26646"/>
            <a:ext cx="2708433" cy="861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zh-CN" altLang="en-US" sz="4800" smtClean="0">
                <a:latin typeface="+mj-lt"/>
                <a:ea typeface="+mj-ea"/>
                <a:cs typeface="+mj-cs"/>
                <a:sym typeface="Arial" panose="020B0604020202020204" pitchFamily="34" charset="0"/>
              </a:rPr>
              <a:t>计算机发展</a:t>
            </a:r>
            <a:endParaRPr lang="zh-CN" altLang="en-US" sz="4800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254635" y="913130"/>
            <a:ext cx="8600440" cy="591185"/>
            <a:chOff x="2570739" y="2402337"/>
            <a:chExt cx="4202445" cy="580060"/>
          </a:xfrm>
          <a:solidFill>
            <a:schemeClr val="accent1"/>
          </a:solidFill>
        </p:grpSpPr>
        <p:sp>
          <p:nvSpPr>
            <p:cNvPr id="15" name="Rechteck 36"/>
            <p:cNvSpPr/>
            <p:nvPr>
              <p:custDataLst>
                <p:tags r:id="rId3"/>
              </p:custDataLst>
            </p:nvPr>
          </p:nvSpPr>
          <p:spPr bwMode="gray">
            <a:xfrm>
              <a:off x="2982118" y="2429821"/>
              <a:ext cx="3791066" cy="552576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48000" rIns="288000" bIns="48000" anchor="ctr">
              <a:normAutofit/>
            </a:bodyPr>
            <a:lstStyle/>
            <a:p>
              <a:pPr>
                <a:spcAft>
                  <a:spcPct val="20000"/>
                </a:spcAft>
              </a:pPr>
              <a:r>
                <a:rPr lang="zh-CN" altLang="en-US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Arial" panose="020B0604020202020204" pitchFamily="34" charset="0"/>
                </a:rPr>
                <a:t>计算机发展</a:t>
              </a:r>
              <a:endParaRPr lang="zh-CN" alt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endParaRPr>
            </a:p>
          </p:txBody>
        </p:sp>
        <p:sp>
          <p:nvSpPr>
            <p:cNvPr id="16" name="Abgerundetes Rechteck 37"/>
            <p:cNvSpPr/>
            <p:nvPr>
              <p:custDataLst>
                <p:tags r:id="rId4"/>
              </p:custDataLst>
            </p:nvPr>
          </p:nvSpPr>
          <p:spPr bwMode="gray">
            <a:xfrm>
              <a:off x="2570739" y="2402337"/>
              <a:ext cx="561482" cy="561480"/>
            </a:xfrm>
            <a:prstGeom prst="roundRect">
              <a:avLst>
                <a:gd name="adj" fmla="val 9083"/>
              </a:avLst>
            </a:prstGeom>
            <a:grpFill/>
            <a:ln w="12700">
              <a:noFill/>
              <a:round/>
            </a:ln>
            <a:scene3d>
              <a:camera prst="perspectiveRelaxed" fov="3600000">
                <a:rot lat="20999999" lon="19499988" rev="0"/>
              </a:camera>
              <a:lightRig rig="threePt" dir="t"/>
            </a:scene3d>
            <a:sp3d extrusionH="533400">
              <a:bevelT w="63500" h="31750"/>
              <a:bevelB w="63500" h="44450"/>
            </a:sp3d>
          </p:spPr>
          <p:txBody>
            <a:bodyPr rtlCol="0" anchor="ctr">
              <a:normAutofit fontScale="50000"/>
            </a:bodyPr>
            <a:lstStyle/>
            <a:p>
              <a:pPr algn="ctr"/>
              <a:r>
                <a:rPr lang="en-US" sz="5335" b="1" dirty="0">
                  <a:solidFill>
                    <a:schemeClr val="bg2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sym typeface="Arial" panose="020B0604020202020204" pitchFamily="34" charset="0"/>
                </a:rPr>
                <a:t>1</a:t>
              </a:r>
              <a:endParaRPr lang="en-US" sz="5335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Arial" panose="020B0604020202020204" pitchFamily="34" charset="0"/>
              </a:endParaRPr>
            </a:p>
          </p:txBody>
        </p:sp>
      </p:grpSp>
      <p:sp>
        <p:nvSpPr>
          <p:cNvPr id="17" name="Freeform 6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-113030" y="59690"/>
            <a:ext cx="906780" cy="722630"/>
          </a:xfrm>
          <a:custGeom>
            <a:avLst/>
            <a:gdLst>
              <a:gd name="T0" fmla="*/ 36 w 113"/>
              <a:gd name="T1" fmla="*/ 11 h 86"/>
              <a:gd name="T2" fmla="*/ 106 w 113"/>
              <a:gd name="T3" fmla="*/ 32 h 86"/>
              <a:gd name="T4" fmla="*/ 102 w 113"/>
              <a:gd name="T5" fmla="*/ 35 h 86"/>
              <a:gd name="T6" fmla="*/ 99 w 113"/>
              <a:gd name="T7" fmla="*/ 39 h 86"/>
              <a:gd name="T8" fmla="*/ 95 w 113"/>
              <a:gd name="T9" fmla="*/ 43 h 86"/>
              <a:gd name="T10" fmla="*/ 91 w 113"/>
              <a:gd name="T11" fmla="*/ 86 h 86"/>
              <a:gd name="T12" fmla="*/ 91 w 113"/>
              <a:gd name="T13" fmla="*/ 47 h 86"/>
              <a:gd name="T14" fmla="*/ 81 w 113"/>
              <a:gd name="T15" fmla="*/ 86 h 86"/>
              <a:gd name="T16" fmla="*/ 77 w 113"/>
              <a:gd name="T17" fmla="*/ 59 h 86"/>
              <a:gd name="T18" fmla="*/ 74 w 113"/>
              <a:gd name="T19" fmla="*/ 56 h 86"/>
              <a:gd name="T20" fmla="*/ 70 w 113"/>
              <a:gd name="T21" fmla="*/ 86 h 86"/>
              <a:gd name="T22" fmla="*/ 70 w 113"/>
              <a:gd name="T23" fmla="*/ 54 h 86"/>
              <a:gd name="T24" fmla="*/ 59 w 113"/>
              <a:gd name="T25" fmla="*/ 86 h 86"/>
              <a:gd name="T26" fmla="*/ 56 w 113"/>
              <a:gd name="T27" fmla="*/ 65 h 86"/>
              <a:gd name="T28" fmla="*/ 52 w 113"/>
              <a:gd name="T29" fmla="*/ 68 h 86"/>
              <a:gd name="T30" fmla="*/ 48 w 113"/>
              <a:gd name="T31" fmla="*/ 86 h 86"/>
              <a:gd name="T32" fmla="*/ 48 w 113"/>
              <a:gd name="T33" fmla="*/ 71 h 86"/>
              <a:gd name="T34" fmla="*/ 38 w 113"/>
              <a:gd name="T35" fmla="*/ 86 h 86"/>
              <a:gd name="T36" fmla="*/ 34 w 113"/>
              <a:gd name="T37" fmla="*/ 70 h 86"/>
              <a:gd name="T38" fmla="*/ 31 w 113"/>
              <a:gd name="T39" fmla="*/ 67 h 86"/>
              <a:gd name="T40" fmla="*/ 27 w 113"/>
              <a:gd name="T41" fmla="*/ 86 h 86"/>
              <a:gd name="T42" fmla="*/ 27 w 113"/>
              <a:gd name="T43" fmla="*/ 67 h 86"/>
              <a:gd name="T44" fmla="*/ 16 w 113"/>
              <a:gd name="T45" fmla="*/ 86 h 86"/>
              <a:gd name="T46" fmla="*/ 5 w 113"/>
              <a:gd name="T47" fmla="*/ 79 h 86"/>
              <a:gd name="T48" fmla="*/ 2 w 113"/>
              <a:gd name="T49" fmla="*/ 76 h 86"/>
              <a:gd name="T50" fmla="*/ 0 w 113"/>
              <a:gd name="T51" fmla="*/ 58 h 86"/>
              <a:gd name="T52" fmla="*/ 38 w 113"/>
              <a:gd name="T53" fmla="*/ 64 h 86"/>
              <a:gd name="T54" fmla="*/ 70 w 113"/>
              <a:gd name="T55" fmla="*/ 45 h 86"/>
              <a:gd name="T56" fmla="*/ 82 w 113"/>
              <a:gd name="T57" fmla="*/ 46 h 86"/>
              <a:gd name="T58" fmla="*/ 111 w 113"/>
              <a:gd name="T59" fmla="*/ 13 h 86"/>
              <a:gd name="T60" fmla="*/ 89 w 113"/>
              <a:gd name="T61" fmla="*/ 10 h 86"/>
              <a:gd name="T62" fmla="*/ 74 w 113"/>
              <a:gd name="T63" fmla="*/ 31 h 86"/>
              <a:gd name="T64" fmla="*/ 42 w 113"/>
              <a:gd name="T65" fmla="*/ 49 h 86"/>
              <a:gd name="T66" fmla="*/ 25 w 113"/>
              <a:gd name="T67" fmla="*/ 43 h 86"/>
              <a:gd name="T68" fmla="*/ 13 w 113"/>
              <a:gd name="T69" fmla="*/ 86 h 86"/>
              <a:gd name="T70" fmla="*/ 13 w 113"/>
              <a:gd name="T71" fmla="*/ 75 h 86"/>
              <a:gd name="T72" fmla="*/ 31 w 113"/>
              <a:gd name="T73" fmla="*/ 12 h 86"/>
              <a:gd name="T74" fmla="*/ 49 w 113"/>
              <a:gd name="T75" fmla="*/ 19 h 86"/>
              <a:gd name="T76" fmla="*/ 39 w 113"/>
              <a:gd name="T77" fmla="*/ 19 h 86"/>
              <a:gd name="T78" fmla="*/ 43 w 113"/>
              <a:gd name="T79" fmla="*/ 44 h 86"/>
              <a:gd name="T80" fmla="*/ 34 w 113"/>
              <a:gd name="T81" fmla="*/ 31 h 86"/>
              <a:gd name="T82" fmla="*/ 20 w 113"/>
              <a:gd name="T83" fmla="*/ 38 h 86"/>
              <a:gd name="T84" fmla="*/ 30 w 113"/>
              <a:gd name="T85" fmla="*/ 17 h 86"/>
              <a:gd name="T86" fmla="*/ 21 w 113"/>
              <a:gd name="T87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endParaRPr lang="zh-CN" altLang="en-US">
              <a:solidFill>
                <a:srgbClr val="FEFEFE"/>
              </a:solidFill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-59690" y="4447540"/>
            <a:ext cx="8185785" cy="447040"/>
            <a:chOff x="2193867" y="3400671"/>
            <a:chExt cx="4588654" cy="575481"/>
          </a:xfrm>
          <a:solidFill>
            <a:schemeClr val="accent1"/>
          </a:solidFill>
        </p:grpSpPr>
        <p:sp>
          <p:nvSpPr>
            <p:cNvPr id="19" name="Rechteck 39"/>
            <p:cNvSpPr/>
            <p:nvPr>
              <p:custDataLst>
                <p:tags r:id="rId7"/>
              </p:custDataLst>
            </p:nvPr>
          </p:nvSpPr>
          <p:spPr bwMode="gray">
            <a:xfrm>
              <a:off x="2991455" y="3423576"/>
              <a:ext cx="3791066" cy="552576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48000" rIns="288000" bIns="48000" anchor="ctr">
              <a:normAutofit/>
            </a:bodyPr>
            <a:lstStyle/>
            <a:p>
              <a:pPr>
                <a:spcAft>
                  <a:spcPct val="20000"/>
                </a:spcAft>
              </a:pPr>
              <a:r>
                <a:rPr lang="zh-CN" altLang="en-US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Arial" panose="020B0604020202020204" pitchFamily="34" charset="0"/>
                </a:rPr>
                <a:t>微型计算机发展</a:t>
              </a:r>
              <a:endParaRPr lang="zh-CN" alt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endParaRPr>
            </a:p>
          </p:txBody>
        </p:sp>
        <p:sp>
          <p:nvSpPr>
            <p:cNvPr id="20" name="Abgerundetes Rechteck 40"/>
            <p:cNvSpPr/>
            <p:nvPr>
              <p:custDataLst>
                <p:tags r:id="rId8"/>
              </p:custDataLst>
            </p:nvPr>
          </p:nvSpPr>
          <p:spPr bwMode="gray">
            <a:xfrm>
              <a:off x="2193867" y="3400671"/>
              <a:ext cx="561482" cy="561480"/>
            </a:xfrm>
            <a:prstGeom prst="roundRect">
              <a:avLst>
                <a:gd name="adj" fmla="val 9083"/>
              </a:avLst>
            </a:prstGeom>
            <a:grpFill/>
            <a:ln w="12700">
              <a:noFill/>
              <a:round/>
            </a:ln>
            <a:scene3d>
              <a:camera prst="perspectiveRelaxed" fov="3600000">
                <a:rot lat="21299999" lon="2100000" rev="0"/>
              </a:camera>
              <a:lightRig rig="threePt" dir="t">
                <a:rot lat="0" lon="0" rev="6600000"/>
              </a:lightRig>
            </a:scene3d>
            <a:sp3d extrusionH="533400">
              <a:bevelT w="63500" h="31750"/>
              <a:bevelB w="63500" h="44450"/>
            </a:sp3d>
          </p:spPr>
          <p:txBody>
            <a:bodyPr rtlCol="0" anchor="ctr">
              <a:normAutofit fontScale="40000"/>
            </a:bodyPr>
            <a:lstStyle/>
            <a:p>
              <a:pPr algn="ctr"/>
              <a:r>
                <a:rPr lang="en-US" sz="5335" b="1">
                  <a:solidFill>
                    <a:schemeClr val="bg2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sym typeface="Arial" panose="020B0604020202020204" pitchFamily="34" charset="0"/>
                </a:rPr>
                <a:t>2</a:t>
              </a:r>
              <a:endParaRPr lang="en-US" sz="5335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54685" y="1828800"/>
            <a:ext cx="7878445" cy="2786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20000"/>
              </a:spcAft>
            </a:pP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a．第一代（1946-1953）计算机主要由电子管构成，其特点为磁鼓、磁带。主要应用的语言为机器语言和汇编语言。</a:t>
            </a:r>
            <a:endParaRPr lang="en-US" altLang="zh-CN" noProof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b．第二代（1954-1963）计算机主要由晶体管构成，其特点为磁芯存储器。在这个阶段出现了高级的程序设计语言。</a:t>
            </a:r>
            <a:endParaRPr lang="en-US" altLang="zh-CN" noProof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c．第三代（1964-1970）计算机主要由中小规模集成电路构成，其特点为大型化，集中式计算，远程端。</a:t>
            </a:r>
            <a:endParaRPr lang="en-US" altLang="zh-CN" noProof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d．第四代（1971-至今）计算机主要由大规模超大规模集成电路构成，其特点为多媒体，网络通信等方面。</a:t>
            </a:r>
            <a:endParaRPr lang="en-US" altLang="zh-CN" noProof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>
              <a:spcAft>
                <a:spcPct val="20000"/>
              </a:spcAft>
            </a:pPr>
            <a:endParaRPr lang="en-US" altLang="zh-CN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9805" y="5052060"/>
            <a:ext cx="7402830" cy="1465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1975年美国发明了第一台微型计算机，1985年中国研制了第一台微型计算机长城0520，而将来计算机可能会向着量子计算机，生物计算机等方面发展，更加的智能化，小型化，快速化。</a:t>
            </a:r>
            <a:endParaRPr lang="en-US" altLang="zh-CN" sz="2000" noProof="1" dirty="0" smtClean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000" noProof="1" dirty="0" smtClean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9920" y="4871085"/>
            <a:ext cx="7884160" cy="147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/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系统由计算机硬件和软件两部分组成。硬件包括中央处理机、存储器和外部设备等；软件是计算机的运行程序和相应的文档。计算机系统具有接收和存储信息、按程序快速计算和判断并输出处理结果等功能。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30000" y="342107"/>
            <a:ext cx="7884000" cy="774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z="3200" dirty="0">
                <a:latin typeface="+mj-lt"/>
                <a:ea typeface="+mj-ea"/>
                <a:cs typeface="+mj-cs"/>
              </a:rPr>
              <a:t>计算机系统组成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-2147482623" name="图片 -2147482624" descr="8M]40MC6Q1[)O8__(~JNX)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0" y="1257300"/>
            <a:ext cx="6647180" cy="34728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1894840" y="241935"/>
            <a:ext cx="2708275" cy="624840"/>
          </a:xfrm>
          <a:prstGeom prst="rect">
            <a:avLst/>
          </a:prstGeom>
        </p:spPr>
        <p:txBody>
          <a:bodyPr wrap="none">
            <a:normAutofit fontScale="70000"/>
          </a:bodyPr>
          <a:lstStyle/>
          <a:p>
            <a:r>
              <a:rPr lang="zh-CN" altLang="en-US" sz="4800" smtClean="0">
                <a:latin typeface="+mj-lt"/>
                <a:ea typeface="+mj-ea"/>
                <a:cs typeface="+mj-cs"/>
                <a:sym typeface="Arial" panose="020B0604020202020204" pitchFamily="34" charset="0"/>
              </a:rPr>
              <a:t>程序设计语言</a:t>
            </a:r>
            <a:endParaRPr lang="zh-CN" altLang="en-US" sz="4800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26389" y="2608580"/>
            <a:ext cx="5674996" cy="483235"/>
            <a:chOff x="897439" y="1887034"/>
            <a:chExt cx="4352697" cy="561486"/>
          </a:xfrm>
          <a:solidFill>
            <a:schemeClr val="accent1"/>
          </a:solidFill>
        </p:grpSpPr>
        <p:sp>
          <p:nvSpPr>
            <p:cNvPr id="16" name="Rechteck 36"/>
            <p:cNvSpPr/>
            <p:nvPr>
              <p:custDataLst>
                <p:tags r:id="rId3"/>
              </p:custDataLst>
            </p:nvPr>
          </p:nvSpPr>
          <p:spPr bwMode="gray">
            <a:xfrm>
              <a:off x="1459070" y="1895944"/>
              <a:ext cx="3791066" cy="552576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48000" rIns="288000" bIns="48000" anchor="ctr">
              <a:normAutofit/>
            </a:bodyPr>
            <a:lstStyle/>
            <a:p>
              <a:pPr>
                <a:spcAft>
                  <a:spcPct val="20000"/>
                </a:spcAft>
              </a:pPr>
              <a:r>
                <a:rPr lang="zh-CN" altLang="en-US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Arial" panose="020B0604020202020204" pitchFamily="34" charset="0"/>
                </a:rPr>
                <a:t>翻译类</a:t>
              </a:r>
              <a:endParaRPr lang="zh-CN" alt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endParaRPr>
            </a:p>
          </p:txBody>
        </p:sp>
        <p:sp>
          <p:nvSpPr>
            <p:cNvPr id="17" name="Abgerundetes Rechteck 37"/>
            <p:cNvSpPr/>
            <p:nvPr>
              <p:custDataLst>
                <p:tags r:id="rId4"/>
              </p:custDataLst>
            </p:nvPr>
          </p:nvSpPr>
          <p:spPr bwMode="gray">
            <a:xfrm>
              <a:off x="897439" y="1887034"/>
              <a:ext cx="561482" cy="561480"/>
            </a:xfrm>
            <a:prstGeom prst="roundRect">
              <a:avLst>
                <a:gd name="adj" fmla="val 9083"/>
              </a:avLst>
            </a:prstGeom>
            <a:grpFill/>
            <a:ln w="12700">
              <a:noFill/>
              <a:round/>
            </a:ln>
            <a:scene3d>
              <a:camera prst="perspectiveRelaxed" fov="3600000">
                <a:rot lat="20999999" lon="19499988" rev="0"/>
              </a:camera>
              <a:lightRig rig="threePt" dir="t"/>
            </a:scene3d>
            <a:sp3d extrusionH="533400">
              <a:bevelT w="63500" h="31750"/>
              <a:bevelB w="63500" h="44450"/>
            </a:sp3d>
          </p:spPr>
          <p:txBody>
            <a:bodyPr rtlCol="0" anchor="ctr">
              <a:normAutofit fontScale="45000"/>
            </a:bodyPr>
            <a:lstStyle/>
            <a:p>
              <a:pPr algn="ctr"/>
              <a:r>
                <a:rPr lang="en-US" sz="5335" b="1" dirty="0">
                  <a:solidFill>
                    <a:schemeClr val="bg2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sym typeface="Arial" panose="020B0604020202020204" pitchFamily="34" charset="0"/>
                </a:rPr>
                <a:t>1</a:t>
              </a:r>
              <a:endParaRPr lang="en-US" sz="5335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Arial" panose="020B0604020202020204" pitchFamily="34" charset="0"/>
              </a:endParaRPr>
            </a:p>
          </p:txBody>
        </p:sp>
      </p:grpSp>
      <p:sp>
        <p:nvSpPr>
          <p:cNvPr id="18" name="Freeform 6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00660" y="83185"/>
            <a:ext cx="1290955" cy="942975"/>
          </a:xfrm>
          <a:custGeom>
            <a:avLst/>
            <a:gdLst>
              <a:gd name="T0" fmla="*/ 36 w 113"/>
              <a:gd name="T1" fmla="*/ 11 h 86"/>
              <a:gd name="T2" fmla="*/ 106 w 113"/>
              <a:gd name="T3" fmla="*/ 32 h 86"/>
              <a:gd name="T4" fmla="*/ 102 w 113"/>
              <a:gd name="T5" fmla="*/ 35 h 86"/>
              <a:gd name="T6" fmla="*/ 99 w 113"/>
              <a:gd name="T7" fmla="*/ 39 h 86"/>
              <a:gd name="T8" fmla="*/ 95 w 113"/>
              <a:gd name="T9" fmla="*/ 43 h 86"/>
              <a:gd name="T10" fmla="*/ 91 w 113"/>
              <a:gd name="T11" fmla="*/ 86 h 86"/>
              <a:gd name="T12" fmla="*/ 91 w 113"/>
              <a:gd name="T13" fmla="*/ 47 h 86"/>
              <a:gd name="T14" fmla="*/ 81 w 113"/>
              <a:gd name="T15" fmla="*/ 86 h 86"/>
              <a:gd name="T16" fmla="*/ 77 w 113"/>
              <a:gd name="T17" fmla="*/ 59 h 86"/>
              <a:gd name="T18" fmla="*/ 74 w 113"/>
              <a:gd name="T19" fmla="*/ 56 h 86"/>
              <a:gd name="T20" fmla="*/ 70 w 113"/>
              <a:gd name="T21" fmla="*/ 86 h 86"/>
              <a:gd name="T22" fmla="*/ 70 w 113"/>
              <a:gd name="T23" fmla="*/ 54 h 86"/>
              <a:gd name="T24" fmla="*/ 59 w 113"/>
              <a:gd name="T25" fmla="*/ 86 h 86"/>
              <a:gd name="T26" fmla="*/ 56 w 113"/>
              <a:gd name="T27" fmla="*/ 65 h 86"/>
              <a:gd name="T28" fmla="*/ 52 w 113"/>
              <a:gd name="T29" fmla="*/ 68 h 86"/>
              <a:gd name="T30" fmla="*/ 48 w 113"/>
              <a:gd name="T31" fmla="*/ 86 h 86"/>
              <a:gd name="T32" fmla="*/ 48 w 113"/>
              <a:gd name="T33" fmla="*/ 71 h 86"/>
              <a:gd name="T34" fmla="*/ 38 w 113"/>
              <a:gd name="T35" fmla="*/ 86 h 86"/>
              <a:gd name="T36" fmla="*/ 34 w 113"/>
              <a:gd name="T37" fmla="*/ 70 h 86"/>
              <a:gd name="T38" fmla="*/ 31 w 113"/>
              <a:gd name="T39" fmla="*/ 67 h 86"/>
              <a:gd name="T40" fmla="*/ 27 w 113"/>
              <a:gd name="T41" fmla="*/ 86 h 86"/>
              <a:gd name="T42" fmla="*/ 27 w 113"/>
              <a:gd name="T43" fmla="*/ 67 h 86"/>
              <a:gd name="T44" fmla="*/ 16 w 113"/>
              <a:gd name="T45" fmla="*/ 86 h 86"/>
              <a:gd name="T46" fmla="*/ 5 w 113"/>
              <a:gd name="T47" fmla="*/ 79 h 86"/>
              <a:gd name="T48" fmla="*/ 2 w 113"/>
              <a:gd name="T49" fmla="*/ 76 h 86"/>
              <a:gd name="T50" fmla="*/ 0 w 113"/>
              <a:gd name="T51" fmla="*/ 58 h 86"/>
              <a:gd name="T52" fmla="*/ 38 w 113"/>
              <a:gd name="T53" fmla="*/ 64 h 86"/>
              <a:gd name="T54" fmla="*/ 70 w 113"/>
              <a:gd name="T55" fmla="*/ 45 h 86"/>
              <a:gd name="T56" fmla="*/ 82 w 113"/>
              <a:gd name="T57" fmla="*/ 46 h 86"/>
              <a:gd name="T58" fmla="*/ 111 w 113"/>
              <a:gd name="T59" fmla="*/ 13 h 86"/>
              <a:gd name="T60" fmla="*/ 89 w 113"/>
              <a:gd name="T61" fmla="*/ 10 h 86"/>
              <a:gd name="T62" fmla="*/ 74 w 113"/>
              <a:gd name="T63" fmla="*/ 31 h 86"/>
              <a:gd name="T64" fmla="*/ 42 w 113"/>
              <a:gd name="T65" fmla="*/ 49 h 86"/>
              <a:gd name="T66" fmla="*/ 25 w 113"/>
              <a:gd name="T67" fmla="*/ 43 h 86"/>
              <a:gd name="T68" fmla="*/ 13 w 113"/>
              <a:gd name="T69" fmla="*/ 86 h 86"/>
              <a:gd name="T70" fmla="*/ 13 w 113"/>
              <a:gd name="T71" fmla="*/ 75 h 86"/>
              <a:gd name="T72" fmla="*/ 31 w 113"/>
              <a:gd name="T73" fmla="*/ 12 h 86"/>
              <a:gd name="T74" fmla="*/ 49 w 113"/>
              <a:gd name="T75" fmla="*/ 19 h 86"/>
              <a:gd name="T76" fmla="*/ 39 w 113"/>
              <a:gd name="T77" fmla="*/ 19 h 86"/>
              <a:gd name="T78" fmla="*/ 43 w 113"/>
              <a:gd name="T79" fmla="*/ 44 h 86"/>
              <a:gd name="T80" fmla="*/ 34 w 113"/>
              <a:gd name="T81" fmla="*/ 31 h 86"/>
              <a:gd name="T82" fmla="*/ 20 w 113"/>
              <a:gd name="T83" fmla="*/ 38 h 86"/>
              <a:gd name="T84" fmla="*/ 30 w 113"/>
              <a:gd name="T85" fmla="*/ 17 h 86"/>
              <a:gd name="T86" fmla="*/ 21 w 113"/>
              <a:gd name="T87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endParaRPr lang="zh-CN" altLang="en-US">
              <a:solidFill>
                <a:srgbClr val="FEFEFE"/>
              </a:solidFill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2294255" y="4674235"/>
            <a:ext cx="5868670" cy="476885"/>
            <a:chOff x="2193867" y="3400671"/>
            <a:chExt cx="4588654" cy="575481"/>
          </a:xfrm>
          <a:solidFill>
            <a:schemeClr val="accent1"/>
          </a:solidFill>
        </p:grpSpPr>
        <p:sp>
          <p:nvSpPr>
            <p:cNvPr id="20" name="Rechteck 39"/>
            <p:cNvSpPr/>
            <p:nvPr>
              <p:custDataLst>
                <p:tags r:id="rId7"/>
              </p:custDataLst>
            </p:nvPr>
          </p:nvSpPr>
          <p:spPr bwMode="gray">
            <a:xfrm>
              <a:off x="2991455" y="3423576"/>
              <a:ext cx="3791066" cy="552576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48000" rIns="288000" bIns="48000" anchor="ctr">
              <a:normAutofit/>
            </a:bodyPr>
            <a:lstStyle/>
            <a:p>
              <a:pPr>
                <a:spcAft>
                  <a:spcPct val="20000"/>
                </a:spcAft>
              </a:pPr>
              <a:r>
                <a:rPr lang="zh-CN" altLang="en-US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Arial" panose="020B0604020202020204" pitchFamily="34" charset="0"/>
                </a:rPr>
                <a:t>解释类</a:t>
              </a:r>
              <a:endParaRPr lang="zh-CN" alt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endParaRPr>
            </a:p>
          </p:txBody>
        </p:sp>
        <p:sp>
          <p:nvSpPr>
            <p:cNvPr id="21" name="Abgerundetes Rechteck 40"/>
            <p:cNvSpPr/>
            <p:nvPr>
              <p:custDataLst>
                <p:tags r:id="rId8"/>
              </p:custDataLst>
            </p:nvPr>
          </p:nvSpPr>
          <p:spPr bwMode="gray">
            <a:xfrm>
              <a:off x="2193867" y="3400671"/>
              <a:ext cx="561482" cy="561480"/>
            </a:xfrm>
            <a:prstGeom prst="roundRect">
              <a:avLst>
                <a:gd name="adj" fmla="val 9083"/>
              </a:avLst>
            </a:prstGeom>
            <a:grpFill/>
            <a:ln w="12700">
              <a:noFill/>
              <a:round/>
            </a:ln>
            <a:scene3d>
              <a:camera prst="perspectiveRelaxed" fov="3600000">
                <a:rot lat="21299999" lon="2100000" rev="0"/>
              </a:camera>
              <a:lightRig rig="threePt" dir="t">
                <a:rot lat="0" lon="0" rev="6600000"/>
              </a:lightRig>
            </a:scene3d>
            <a:sp3d extrusionH="533400">
              <a:bevelT w="63500" h="31750"/>
              <a:bevelB w="63500" h="44450"/>
            </a:sp3d>
          </p:spPr>
          <p:txBody>
            <a:bodyPr rtlCol="0" anchor="ctr">
              <a:normAutofit fontScale="32500"/>
            </a:bodyPr>
            <a:lstStyle/>
            <a:p>
              <a:pPr algn="ctr"/>
              <a:r>
                <a:rPr lang="en-US" sz="5335" b="1">
                  <a:solidFill>
                    <a:schemeClr val="bg2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sym typeface="Arial" panose="020B0604020202020204" pitchFamily="34" charset="0"/>
                </a:rPr>
                <a:t>2</a:t>
              </a:r>
              <a:endParaRPr lang="en-US" sz="5335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0025" y="1157605"/>
            <a:ext cx="862901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b="1"/>
              <a:t>计算机语言</a:t>
            </a:r>
            <a:r>
              <a:rPr lang="zh-CN" altLang="en-US"/>
              <a:t>（Computer Language）指用于人与计算机之间通讯的语言。计算机语言是人与计算机之间传递信息的媒介。计算机系统最大特征是指令通过一种语言传达给机器。为了使电子计算机进行各种工作，就需要有一套用以编写计算机程序的数字、字符和语法规划，由这些字符和语法规则组成计算机各种指令（或各种语句）。这些就是计算机能接受的语言。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63525" y="3237230"/>
            <a:ext cx="8502015" cy="1310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33375" algn="l"/>
            <a:r>
              <a:rPr lang="en-US" altLang="zh-CN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执行方式类似于我们日常生活中的“同声翻译”，应用程序源代码一边由相应语言的解释器“翻译”成目标代码</a:t>
            </a:r>
            <a:r>
              <a:rPr lang="en-US" altLang="zh-CN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机器语言</a:t>
            </a:r>
            <a:r>
              <a:rPr lang="en-US" altLang="zh-CN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，一边执行，因此效率比较低，而且不能生成可独立执行的可执行文件，应用程序不能脱离其解释器，但这种方式比较灵活，可以动态地调整、修改应用程序。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00025" y="5367020"/>
            <a:ext cx="8712835" cy="1310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lang="zh-CN" altLang="en-US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编译是指在应用源程序执行之前，就将程序源代码“翻译”成目标代码</a:t>
            </a:r>
            <a:r>
              <a:rPr lang="en-US" altLang="zh-CN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机器语言</a:t>
            </a:r>
            <a:r>
              <a:rPr lang="en-US" altLang="zh-CN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，因此其目标程序可以脱离其语言环境独立执行，使用比较方便、效率较高。但应用程序一旦需要修改，必须先修改源代码，再重新编译生成新的目标文件</a:t>
            </a:r>
            <a:r>
              <a:rPr lang="en-US" altLang="zh-CN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(*</a:t>
            </a:r>
            <a:r>
              <a:rPr lang="zh-CN" altLang="en-US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</a:t>
            </a:r>
            <a:r>
              <a:rPr lang="en-US" altLang="zh-CN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OBJ)</a:t>
            </a:r>
            <a:r>
              <a:rPr lang="zh-CN" altLang="en-US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才能执行，只有目标文件而没有源代码，修改很不方便。</a:t>
            </a:r>
            <a:endParaRPr lang="zh-CN" altLang="en-US" sz="2000"/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375285" y="360045"/>
            <a:ext cx="8118474" cy="1711960"/>
            <a:chOff x="2570739" y="2402337"/>
            <a:chExt cx="4973030" cy="1283971"/>
          </a:xfrm>
          <a:solidFill>
            <a:schemeClr val="accent1"/>
          </a:solidFill>
        </p:grpSpPr>
        <p:sp>
          <p:nvSpPr>
            <p:cNvPr id="16" name="Rechteck 36"/>
            <p:cNvSpPr/>
            <p:nvPr>
              <p:custDataLst>
                <p:tags r:id="rId2"/>
              </p:custDataLst>
            </p:nvPr>
          </p:nvSpPr>
          <p:spPr bwMode="gray">
            <a:xfrm>
              <a:off x="3132417" y="2411386"/>
              <a:ext cx="4411352" cy="1274922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48000" rIns="288000" bIns="48000" anchor="ctr">
              <a:normAutofit/>
            </a:bodyPr>
            <a:p>
              <a:pPr>
                <a:spcAft>
                  <a:spcPct val="20000"/>
                </a:spcAft>
              </a:pPr>
              <a:r>
                <a:rPr lang="en-US" altLang="zh-CN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Arial" panose="020B0604020202020204" pitchFamily="34" charset="0"/>
                </a:rPr>
                <a:t>它功能更强大且与ALGOL保持更连续的继承性，而ALGOL则是COBOL和FORTRAN的结构化继承者。C语言被设计成一个比它的前辈更精巧、更简单的版本，它适于编写系统级的程序，比如操作系统。在此之前，操作系统是使用汇编语言编写的，而且不可移植。C语言是第一个使得系统级代码移植成为可能的编程语言。</a:t>
              </a:r>
              <a:endParaRPr lang="en-US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endParaRPr>
            </a:p>
          </p:txBody>
        </p:sp>
        <p:sp>
          <p:nvSpPr>
            <p:cNvPr id="17" name="Abgerundetes Rechteck 37"/>
            <p:cNvSpPr/>
            <p:nvPr>
              <p:custDataLst>
                <p:tags r:id="rId3"/>
              </p:custDataLst>
            </p:nvPr>
          </p:nvSpPr>
          <p:spPr bwMode="gray">
            <a:xfrm>
              <a:off x="2570739" y="2402337"/>
              <a:ext cx="561482" cy="561480"/>
            </a:xfrm>
            <a:prstGeom prst="roundRect">
              <a:avLst>
                <a:gd name="adj" fmla="val 9083"/>
              </a:avLst>
            </a:prstGeom>
            <a:grpFill/>
            <a:ln w="12700">
              <a:noFill/>
              <a:round/>
            </a:ln>
            <a:scene3d>
              <a:camera prst="perspectiveRelaxed" fov="3600000">
                <a:rot lat="20999999" lon="19499988" rev="0"/>
              </a:camera>
              <a:lightRig rig="threePt" dir="t"/>
            </a:scene3d>
            <a:sp3d extrusionH="533400">
              <a:bevelT w="63500" h="31750"/>
              <a:bevelB w="63500" h="44450"/>
            </a:sp3d>
          </p:spPr>
          <p:txBody>
            <a:bodyPr rtlCol="0" anchor="ctr">
              <a:normAutofit fontScale="32500"/>
            </a:bodyPr>
            <a:p>
              <a:pPr algn="ctr"/>
              <a:r>
                <a:rPr lang="en-US" sz="5335" b="1" dirty="0">
                  <a:solidFill>
                    <a:schemeClr val="bg2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sym typeface="Arial" panose="020B0604020202020204" pitchFamily="34" charset="0"/>
                </a:rPr>
                <a:t>C语言</a:t>
              </a:r>
              <a:endParaRPr lang="en-US" sz="5335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Arial" panose="020B0604020202020204" pitchFamily="34" charset="0"/>
              </a:endParaRPr>
            </a:p>
          </p:txBody>
        </p:sp>
      </p:grpSp>
      <p:sp>
        <p:nvSpPr>
          <p:cNvPr id="20" name="Rechteck 39"/>
          <p:cNvSpPr/>
          <p:nvPr>
            <p:custDataLst>
              <p:tags r:id="rId4"/>
            </p:custDataLst>
          </p:nvPr>
        </p:nvSpPr>
        <p:spPr bwMode="gray">
          <a:xfrm>
            <a:off x="1292860" y="2259330"/>
            <a:ext cx="7266940" cy="14687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48000" rIns="288000" bIns="48000" anchor="ctr">
            <a:normAutofit lnSpcReduction="10000"/>
          </a:bodyPr>
          <a:p>
            <a:pPr>
              <a:spcAft>
                <a:spcPct val="20000"/>
              </a:spcAft>
            </a:pPr>
            <a:r>
              <a:rPr lang="en-US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具有面向对象特性的C语言的继承者。面向对象编程，或称OOP是结构化编程的下一步。程序由对象组成，其中的对象是数据和函数离散集合。有许多可用的对象库存在，这使得编程简单得只需要将一些程序“建筑材料”堆在一起（至少理论上是这样）。</a:t>
            </a:r>
            <a:endParaRPr lang="en-US" altLang="zh-CN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>
            <p:custDataLst>
              <p:tags r:id="rId5"/>
            </p:custDataLst>
          </p:nvPr>
        </p:nvGrpSpPr>
        <p:grpSpPr>
          <a:xfrm>
            <a:off x="375285" y="3988962"/>
            <a:ext cx="8183880" cy="931544"/>
            <a:chOff x="2570739" y="4422732"/>
            <a:chExt cx="6137932" cy="561311"/>
          </a:xfrm>
          <a:solidFill>
            <a:schemeClr val="accent1"/>
          </a:solidFill>
        </p:grpSpPr>
        <p:sp>
          <p:nvSpPr>
            <p:cNvPr id="23" name="Rechteck 36"/>
            <p:cNvSpPr/>
            <p:nvPr>
              <p:custDataLst>
                <p:tags r:id="rId6"/>
              </p:custDataLst>
            </p:nvPr>
          </p:nvSpPr>
          <p:spPr bwMode="gray">
            <a:xfrm>
              <a:off x="3258923" y="4422732"/>
              <a:ext cx="5449748" cy="552511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48000" rIns="288000" bIns="48000" anchor="ctr">
              <a:normAutofit lnSpcReduction="10000"/>
            </a:bodyPr>
            <a:p>
              <a:pPr>
                <a:spcAft>
                  <a:spcPct val="20000"/>
                </a:spcAft>
              </a:pPr>
              <a:r>
                <a:rPr lang="en-US" altLang="zh-CN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Arial" panose="020B0604020202020204" pitchFamily="34" charset="0"/>
                </a:rPr>
                <a:t>C#是一种精确、简单、类型安全、面向对象的语言。其是.Net的代表性语言。他有完全面向对象、支持分布式、自动管理内存机制、安全性和可移植性、指针的受限使用、多线程的特点 。</a:t>
              </a:r>
              <a:endParaRPr lang="en-US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endParaRPr>
            </a:p>
          </p:txBody>
        </p:sp>
        <p:sp>
          <p:nvSpPr>
            <p:cNvPr id="24" name="Abgerundetes Rechteck 37"/>
            <p:cNvSpPr/>
            <p:nvPr>
              <p:custDataLst>
                <p:tags r:id="rId7"/>
              </p:custDataLst>
            </p:nvPr>
          </p:nvSpPr>
          <p:spPr bwMode="gray">
            <a:xfrm>
              <a:off x="2570739" y="4422732"/>
              <a:ext cx="688184" cy="561311"/>
            </a:xfrm>
            <a:prstGeom prst="roundRect">
              <a:avLst>
                <a:gd name="adj" fmla="val 9083"/>
              </a:avLst>
            </a:prstGeom>
            <a:grpFill/>
            <a:ln w="12700">
              <a:noFill/>
              <a:round/>
            </a:ln>
            <a:scene3d>
              <a:camera prst="perspectiveRelaxed" fov="3600000">
                <a:rot lat="20999999" lon="19499988" rev="0"/>
              </a:camera>
              <a:lightRig rig="threePt" dir="t"/>
            </a:scene3d>
            <a:sp3d extrusionH="533400">
              <a:bevelT w="63500" h="31750"/>
              <a:bevelB w="63500" h="44450"/>
            </a:sp3d>
          </p:spPr>
          <p:txBody>
            <a:bodyPr rtlCol="0" anchor="ctr">
              <a:normAutofit fontScale="82500"/>
            </a:bodyPr>
            <a:p>
              <a:pPr algn="ctr"/>
              <a:r>
                <a:rPr lang="en-US" sz="5335" b="1" dirty="0">
                  <a:solidFill>
                    <a:schemeClr val="bg2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sym typeface="Arial" panose="020B0604020202020204" pitchFamily="34" charset="0"/>
                </a:rPr>
                <a:t>c#</a:t>
              </a:r>
              <a:endParaRPr lang="en-US" sz="5335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Arial" panose="020B0604020202020204" pitchFamily="34" charset="0"/>
              </a:endParaRPr>
            </a:p>
          </p:txBody>
        </p:sp>
      </p:grpSp>
      <p:sp>
        <p:nvSpPr>
          <p:cNvPr id="2" name="Abgerundetes Rechteck 37"/>
          <p:cNvSpPr/>
          <p:nvPr>
            <p:custDataLst>
              <p:tags r:id="rId8"/>
            </p:custDataLst>
          </p:nvPr>
        </p:nvSpPr>
        <p:spPr bwMode="gray">
          <a:xfrm>
            <a:off x="376555" y="2259330"/>
            <a:ext cx="916620" cy="748639"/>
          </a:xfrm>
          <a:prstGeom prst="roundRect">
            <a:avLst>
              <a:gd name="adj" fmla="val 9083"/>
            </a:avLst>
          </a:prstGeom>
          <a:solidFill>
            <a:schemeClr val="accent1"/>
          </a:solidFill>
          <a:ln w="12700">
            <a:noFill/>
            <a:round/>
          </a:ln>
          <a:scene3d>
            <a:camera prst="perspectiveRelaxed" fov="3600000">
              <a:rot lat="20999999" lon="19499988" rev="0"/>
            </a:camera>
            <a:lightRig rig="threePt" dir="t"/>
          </a:scene3d>
          <a:sp3d extrusionH="533400">
            <a:bevelT w="63500" h="31750"/>
            <a:bevelB w="63500" h="44450"/>
          </a:sp3d>
        </p:spPr>
        <p:txBody>
          <a:bodyPr rtlCol="0" anchor="ctr">
            <a:normAutofit fontScale="52500"/>
          </a:bodyPr>
          <a:p>
            <a:pPr algn="ctr"/>
            <a:r>
              <a:rPr lang="en-US" sz="5335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Arial" panose="020B0604020202020204" pitchFamily="34" charset="0"/>
              </a:rPr>
              <a:t>C++</a:t>
            </a:r>
            <a:endParaRPr lang="en-US" sz="5335" b="1" dirty="0">
              <a:solidFill>
                <a:schemeClr val="bg2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ym typeface="Arial" panose="020B0604020202020204" pitchFamily="34" charset="0"/>
            </a:endParaRPr>
          </a:p>
        </p:txBody>
      </p:sp>
      <p:sp>
        <p:nvSpPr>
          <p:cNvPr id="5" name="Rechteck 36"/>
          <p:cNvSpPr/>
          <p:nvPr>
            <p:custDataLst>
              <p:tags r:id="rId9"/>
            </p:custDataLst>
          </p:nvPr>
        </p:nvSpPr>
        <p:spPr bwMode="gray">
          <a:xfrm>
            <a:off x="1294130" y="5248802"/>
            <a:ext cx="7266305" cy="9169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48000" rIns="288000" bIns="48000" anchor="ctr">
            <a:normAutofit fontScale="90000"/>
          </a:bodyPr>
          <a:p>
            <a:pPr>
              <a:spcAft>
                <a:spcPct val="20000"/>
              </a:spcAft>
            </a:pPr>
            <a:r>
              <a:rPr lang="en-US" altLang="zh-CN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Java不仅仅适于在网页上内嵌动画—它是一门极好的完全的软件编程的小语言。 虽然不是C++的正式续篇，Java从C++中借用了大量的语法。它丢弃了很多C++的复杂功能，从而形成一门紧凑而易学的语言。</a:t>
            </a:r>
            <a:endParaRPr lang="en-US" altLang="zh-CN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6" name="Abgerundetes Rechteck 37"/>
          <p:cNvSpPr/>
          <p:nvPr>
            <p:custDataLst>
              <p:tags r:id="rId10"/>
            </p:custDataLst>
          </p:nvPr>
        </p:nvSpPr>
        <p:spPr bwMode="gray">
          <a:xfrm>
            <a:off x="374015" y="5248802"/>
            <a:ext cx="917575" cy="931544"/>
          </a:xfrm>
          <a:prstGeom prst="roundRect">
            <a:avLst>
              <a:gd name="adj" fmla="val 9083"/>
            </a:avLst>
          </a:prstGeom>
          <a:solidFill>
            <a:schemeClr val="accent1"/>
          </a:solidFill>
          <a:ln w="12700">
            <a:noFill/>
            <a:round/>
          </a:ln>
          <a:scene3d>
            <a:camera prst="perspectiveRelaxed" fov="3600000">
              <a:rot lat="20999999" lon="19499988" rev="0"/>
            </a:camera>
            <a:lightRig rig="threePt" dir="t"/>
          </a:scene3d>
          <a:sp3d extrusionH="533400">
            <a:bevelT w="63500" h="31750"/>
            <a:bevelB w="63500" h="44450"/>
          </a:sp3d>
        </p:spPr>
        <p:txBody>
          <a:bodyPr rtlCol="0" anchor="ctr">
            <a:normAutofit fontScale="42500"/>
          </a:bodyPr>
          <a:p>
            <a:pPr algn="ctr"/>
            <a:r>
              <a:rPr lang="en-US" sz="5335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Arial" panose="020B0604020202020204" pitchFamily="34" charset="0"/>
              </a:rPr>
              <a:t>java</a:t>
            </a:r>
            <a:endParaRPr lang="en-US" sz="5335" b="1" dirty="0">
              <a:solidFill>
                <a:schemeClr val="bg2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0000" y="342107"/>
            <a:ext cx="7884000" cy="774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z="3200" dirty="0">
                <a:latin typeface="+mj-lt"/>
                <a:ea typeface="+mj-ea"/>
                <a:cs typeface="+mj-cs"/>
              </a:rPr>
              <a:t>高级语言优缺点对比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379730" y="1287145"/>
          <a:ext cx="5909945" cy="3342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150"/>
                <a:gridCol w="3147695"/>
                <a:gridCol w="2197100"/>
              </a:tblGrid>
              <a:tr h="3854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语言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优点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缺点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471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        </a:t>
                      </a:r>
                      <a:r>
                        <a:rPr lang="zh-CN" altLang="en-US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有益于编写小而快的程序。很容易与汇编语言结合。具有很高的标准化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800" b="0" u="none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        </a:t>
                      </a:r>
                      <a:r>
                        <a:rPr lang="zh-CN" altLang="en-US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不容易支持。语法有时会非常难以理解，并造成滥用。</a:t>
                      </a:r>
                      <a:endParaRPr lang="zh-CN" altLang="en-US" sz="1800" b="0" u="none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24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C++</a:t>
                      </a: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lang="zh-CN" altLang="en-US" sz="1800" b="0" u="none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         最小、最快的语言。</a:t>
                      </a:r>
                      <a:endParaRPr lang="zh-CN" altLang="en-US" sz="1800" b="0" u="none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        </a:t>
                      </a:r>
                      <a:r>
                        <a:rPr lang="zh-CN" altLang="en-US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难学、语法晦涩，造成大量额外代码</a:t>
                      </a:r>
                      <a:endParaRPr lang="zh-CN" altLang="en-US" sz="1800" b="0" u="none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128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</a:t>
                      </a: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二进制码可移植到其他平台。程序可以在网页中运行。内含的类库非常标准且极其健壮。自动分配合垃圾回收避免程序中资源泄漏。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利用虚拟机编译速度慢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-2147482622" name="图片 -2147482623" descr="8435e5dde71190ef3e12e5fcce1b9d16fdfa6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20" y="4076700"/>
            <a:ext cx="3719195" cy="2839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1" name="图片 -2147482622" descr="cefc1e178a82b901ef3ba842738da9773912ef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434975"/>
            <a:ext cx="3272155" cy="23291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-2147482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-2147482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-214748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850121" y="131421"/>
            <a:ext cx="2708433" cy="86177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zh-CN" altLang="en-US" sz="4800" smtClean="0">
                <a:latin typeface="+mj-lt"/>
                <a:ea typeface="+mj-ea"/>
                <a:cs typeface="+mj-cs"/>
                <a:sym typeface="Arial" panose="020B0604020202020204" pitchFamily="34" charset="0"/>
              </a:rPr>
              <a:t>指针与链表</a:t>
            </a:r>
            <a:endParaRPr lang="zh-CN" altLang="en-US" sz="4800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868170" y="1219835"/>
            <a:ext cx="5603240" cy="802005"/>
            <a:chOff x="2570739" y="2402337"/>
            <a:chExt cx="4202445" cy="580060"/>
          </a:xfrm>
          <a:solidFill>
            <a:schemeClr val="accent1"/>
          </a:solidFill>
        </p:grpSpPr>
        <p:sp>
          <p:nvSpPr>
            <p:cNvPr id="15" name="Rechteck 36"/>
            <p:cNvSpPr/>
            <p:nvPr>
              <p:custDataLst>
                <p:tags r:id="rId3"/>
              </p:custDataLst>
            </p:nvPr>
          </p:nvSpPr>
          <p:spPr bwMode="gray">
            <a:xfrm>
              <a:off x="2982118" y="2429821"/>
              <a:ext cx="3791066" cy="552576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48000" rIns="288000" bIns="48000" anchor="ctr">
              <a:normAutofit/>
            </a:bodyPr>
            <a:lstStyle/>
            <a:p>
              <a:pPr>
                <a:spcAft>
                  <a:spcPct val="20000"/>
                </a:spcAft>
              </a:pPr>
              <a:r>
                <a:rPr lang="zh-CN" altLang="en-US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Arial" panose="020B0604020202020204" pitchFamily="34" charset="0"/>
                </a:rPr>
                <a:t>指   针</a:t>
              </a:r>
              <a:endParaRPr lang="zh-CN" alt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endParaRPr>
            </a:p>
          </p:txBody>
        </p:sp>
        <p:sp>
          <p:nvSpPr>
            <p:cNvPr id="16" name="Abgerundetes Rechteck 37"/>
            <p:cNvSpPr/>
            <p:nvPr>
              <p:custDataLst>
                <p:tags r:id="rId4"/>
              </p:custDataLst>
            </p:nvPr>
          </p:nvSpPr>
          <p:spPr bwMode="gray">
            <a:xfrm>
              <a:off x="2570739" y="2402337"/>
              <a:ext cx="561482" cy="561480"/>
            </a:xfrm>
            <a:prstGeom prst="roundRect">
              <a:avLst>
                <a:gd name="adj" fmla="val 9083"/>
              </a:avLst>
            </a:prstGeom>
            <a:grpFill/>
            <a:ln w="12700">
              <a:noFill/>
              <a:round/>
            </a:ln>
            <a:scene3d>
              <a:camera prst="perspectiveRelaxed" fov="3600000">
                <a:rot lat="20999999" lon="19499988" rev="0"/>
              </a:camera>
              <a:lightRig rig="threePt" dir="t"/>
            </a:scene3d>
            <a:sp3d extrusionH="533400">
              <a:bevelT w="63500" h="31750"/>
              <a:bevelB w="63500" h="44450"/>
            </a:sp3d>
          </p:spPr>
          <p:txBody>
            <a:bodyPr rtlCol="0" anchor="ctr">
              <a:normAutofit fontScale="70000"/>
            </a:bodyPr>
            <a:lstStyle/>
            <a:p>
              <a:pPr algn="ctr"/>
              <a:r>
                <a:rPr lang="en-US" sz="5335" b="1" dirty="0">
                  <a:solidFill>
                    <a:schemeClr val="bg2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sym typeface="Arial" panose="020B0604020202020204" pitchFamily="34" charset="0"/>
                </a:rPr>
                <a:t>1</a:t>
              </a:r>
              <a:endParaRPr lang="en-US" sz="5335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Arial" panose="020B0604020202020204" pitchFamily="34" charset="0"/>
              </a:endParaRPr>
            </a:p>
          </p:txBody>
        </p:sp>
      </p:grpSp>
      <p:sp>
        <p:nvSpPr>
          <p:cNvPr id="17" name="Freeform 6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78765" y="131445"/>
            <a:ext cx="1541780" cy="1126490"/>
          </a:xfrm>
          <a:custGeom>
            <a:avLst/>
            <a:gdLst>
              <a:gd name="T0" fmla="*/ 36 w 113"/>
              <a:gd name="T1" fmla="*/ 11 h 86"/>
              <a:gd name="T2" fmla="*/ 106 w 113"/>
              <a:gd name="T3" fmla="*/ 32 h 86"/>
              <a:gd name="T4" fmla="*/ 102 w 113"/>
              <a:gd name="T5" fmla="*/ 35 h 86"/>
              <a:gd name="T6" fmla="*/ 99 w 113"/>
              <a:gd name="T7" fmla="*/ 39 h 86"/>
              <a:gd name="T8" fmla="*/ 95 w 113"/>
              <a:gd name="T9" fmla="*/ 43 h 86"/>
              <a:gd name="T10" fmla="*/ 91 w 113"/>
              <a:gd name="T11" fmla="*/ 86 h 86"/>
              <a:gd name="T12" fmla="*/ 91 w 113"/>
              <a:gd name="T13" fmla="*/ 47 h 86"/>
              <a:gd name="T14" fmla="*/ 81 w 113"/>
              <a:gd name="T15" fmla="*/ 86 h 86"/>
              <a:gd name="T16" fmla="*/ 77 w 113"/>
              <a:gd name="T17" fmla="*/ 59 h 86"/>
              <a:gd name="T18" fmla="*/ 74 w 113"/>
              <a:gd name="T19" fmla="*/ 56 h 86"/>
              <a:gd name="T20" fmla="*/ 70 w 113"/>
              <a:gd name="T21" fmla="*/ 86 h 86"/>
              <a:gd name="T22" fmla="*/ 70 w 113"/>
              <a:gd name="T23" fmla="*/ 54 h 86"/>
              <a:gd name="T24" fmla="*/ 59 w 113"/>
              <a:gd name="T25" fmla="*/ 86 h 86"/>
              <a:gd name="T26" fmla="*/ 56 w 113"/>
              <a:gd name="T27" fmla="*/ 65 h 86"/>
              <a:gd name="T28" fmla="*/ 52 w 113"/>
              <a:gd name="T29" fmla="*/ 68 h 86"/>
              <a:gd name="T30" fmla="*/ 48 w 113"/>
              <a:gd name="T31" fmla="*/ 86 h 86"/>
              <a:gd name="T32" fmla="*/ 48 w 113"/>
              <a:gd name="T33" fmla="*/ 71 h 86"/>
              <a:gd name="T34" fmla="*/ 38 w 113"/>
              <a:gd name="T35" fmla="*/ 86 h 86"/>
              <a:gd name="T36" fmla="*/ 34 w 113"/>
              <a:gd name="T37" fmla="*/ 70 h 86"/>
              <a:gd name="T38" fmla="*/ 31 w 113"/>
              <a:gd name="T39" fmla="*/ 67 h 86"/>
              <a:gd name="T40" fmla="*/ 27 w 113"/>
              <a:gd name="T41" fmla="*/ 86 h 86"/>
              <a:gd name="T42" fmla="*/ 27 w 113"/>
              <a:gd name="T43" fmla="*/ 67 h 86"/>
              <a:gd name="T44" fmla="*/ 16 w 113"/>
              <a:gd name="T45" fmla="*/ 86 h 86"/>
              <a:gd name="T46" fmla="*/ 5 w 113"/>
              <a:gd name="T47" fmla="*/ 79 h 86"/>
              <a:gd name="T48" fmla="*/ 2 w 113"/>
              <a:gd name="T49" fmla="*/ 76 h 86"/>
              <a:gd name="T50" fmla="*/ 0 w 113"/>
              <a:gd name="T51" fmla="*/ 58 h 86"/>
              <a:gd name="T52" fmla="*/ 38 w 113"/>
              <a:gd name="T53" fmla="*/ 64 h 86"/>
              <a:gd name="T54" fmla="*/ 70 w 113"/>
              <a:gd name="T55" fmla="*/ 45 h 86"/>
              <a:gd name="T56" fmla="*/ 82 w 113"/>
              <a:gd name="T57" fmla="*/ 46 h 86"/>
              <a:gd name="T58" fmla="*/ 111 w 113"/>
              <a:gd name="T59" fmla="*/ 13 h 86"/>
              <a:gd name="T60" fmla="*/ 89 w 113"/>
              <a:gd name="T61" fmla="*/ 10 h 86"/>
              <a:gd name="T62" fmla="*/ 74 w 113"/>
              <a:gd name="T63" fmla="*/ 31 h 86"/>
              <a:gd name="T64" fmla="*/ 42 w 113"/>
              <a:gd name="T65" fmla="*/ 49 h 86"/>
              <a:gd name="T66" fmla="*/ 25 w 113"/>
              <a:gd name="T67" fmla="*/ 43 h 86"/>
              <a:gd name="T68" fmla="*/ 13 w 113"/>
              <a:gd name="T69" fmla="*/ 86 h 86"/>
              <a:gd name="T70" fmla="*/ 13 w 113"/>
              <a:gd name="T71" fmla="*/ 75 h 86"/>
              <a:gd name="T72" fmla="*/ 31 w 113"/>
              <a:gd name="T73" fmla="*/ 12 h 86"/>
              <a:gd name="T74" fmla="*/ 49 w 113"/>
              <a:gd name="T75" fmla="*/ 19 h 86"/>
              <a:gd name="T76" fmla="*/ 39 w 113"/>
              <a:gd name="T77" fmla="*/ 19 h 86"/>
              <a:gd name="T78" fmla="*/ 43 w 113"/>
              <a:gd name="T79" fmla="*/ 44 h 86"/>
              <a:gd name="T80" fmla="*/ 34 w 113"/>
              <a:gd name="T81" fmla="*/ 31 h 86"/>
              <a:gd name="T82" fmla="*/ 20 w 113"/>
              <a:gd name="T83" fmla="*/ 38 h 86"/>
              <a:gd name="T84" fmla="*/ 30 w 113"/>
              <a:gd name="T85" fmla="*/ 17 h 86"/>
              <a:gd name="T86" fmla="*/ 21 w 113"/>
              <a:gd name="T87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endParaRPr lang="zh-CN" altLang="en-US">
              <a:solidFill>
                <a:srgbClr val="FEFEFE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810" y="2277745"/>
            <a:ext cx="888428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       </a:t>
            </a:r>
            <a:r>
              <a:rPr lang="zh-CN" altLang="en-US" b="1"/>
              <a:t>指针：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计算机科学中，指针（Pointer）是编程语言中的一个对象，利用地址，它的值直接指向存在电脑存储器中另一个地方的值。由于通过地址能找到所需的变量单元，可以说，地址指向该变量单元。因此，将地址形象化的称为“指针”。意思是通过它能找到以它为地址的内存单元。 在高级语言中，指针有效地取代了在低级语言，如汇编语言与机器码，直接使用通用暂存器的地方，但它可能只适用于合法地址之中。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840" y="3861435"/>
            <a:ext cx="8541385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指针有两种含义，一是作为数据类型，二是作为实体。  </a:t>
            </a:r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00B0F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b="1"/>
          </a:p>
          <a:p>
            <a:r>
              <a:rPr lang="zh-CN" altLang="en-US"/>
              <a:t>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指针作为实体，是一个用来保存一个内存地址的计算机语言中的变量。指针一般出现在比较底层的程序设计语言中，如C语言。高层的语言如Java一般避免用指针，而是引用。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/>
              <a:t>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指针作为数据类型，可以从一个函数类型、一个对象类型或者一个不完备类型中导出。从中导出的数据类型称之为被引用类型（referenced type）。指针类型描述了一种对象，其值为对被引用类型的实体的引用。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20940000">
            <a:off x="3763010" y="909955"/>
            <a:ext cx="498411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400" b="1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  <a:sym typeface="+mn-ea"/>
              </a:rPr>
              <a:t>指针是c语言的灵魂</a:t>
            </a:r>
            <a:endParaRPr lang="zh-CN" altLang="en-US" sz="4400" b="1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  <a:effectLst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341630" y="315595"/>
            <a:ext cx="6117590" cy="767080"/>
            <a:chOff x="2193867" y="3400671"/>
            <a:chExt cx="4588654" cy="575481"/>
          </a:xfrm>
          <a:solidFill>
            <a:schemeClr val="accent1"/>
          </a:solidFill>
        </p:grpSpPr>
        <p:sp>
          <p:nvSpPr>
            <p:cNvPr id="19" name="Rechteck 39"/>
            <p:cNvSpPr/>
            <p:nvPr>
              <p:custDataLst>
                <p:tags r:id="rId2"/>
              </p:custDataLst>
            </p:nvPr>
          </p:nvSpPr>
          <p:spPr bwMode="gray">
            <a:xfrm>
              <a:off x="2991455" y="3423576"/>
              <a:ext cx="3791066" cy="552576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48000" rIns="288000" bIns="48000" anchor="ctr">
              <a:normAutofit/>
            </a:bodyPr>
            <a:p>
              <a:pPr>
                <a:spcAft>
                  <a:spcPct val="20000"/>
                </a:spcAft>
              </a:pPr>
              <a:r>
                <a:rPr lang="zh-CN" altLang="en-US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Arial" panose="020B0604020202020204" pitchFamily="34" charset="0"/>
                </a:rPr>
                <a:t>链   表</a:t>
              </a:r>
              <a:endParaRPr lang="zh-CN" alt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endParaRPr>
            </a:p>
          </p:txBody>
        </p:sp>
        <p:sp>
          <p:nvSpPr>
            <p:cNvPr id="20" name="Abgerundetes Rechteck 40"/>
            <p:cNvSpPr/>
            <p:nvPr>
              <p:custDataLst>
                <p:tags r:id="rId3"/>
              </p:custDataLst>
            </p:nvPr>
          </p:nvSpPr>
          <p:spPr bwMode="gray">
            <a:xfrm>
              <a:off x="2193867" y="3400671"/>
              <a:ext cx="561482" cy="561480"/>
            </a:xfrm>
            <a:prstGeom prst="roundRect">
              <a:avLst>
                <a:gd name="adj" fmla="val 9083"/>
              </a:avLst>
            </a:prstGeom>
            <a:grpFill/>
            <a:ln w="12700">
              <a:noFill/>
              <a:round/>
            </a:ln>
            <a:scene3d>
              <a:camera prst="perspectiveRelaxed" fov="3600000">
                <a:rot lat="21299999" lon="2100000" rev="0"/>
              </a:camera>
              <a:lightRig rig="threePt" dir="t">
                <a:rot lat="0" lon="0" rev="6600000"/>
              </a:lightRig>
            </a:scene3d>
            <a:sp3d extrusionH="533400">
              <a:bevelT w="63500" h="31750"/>
              <a:bevelB w="63500" h="44450"/>
            </a:sp3d>
          </p:spPr>
          <p:txBody>
            <a:bodyPr rtlCol="0" anchor="ctr">
              <a:normAutofit fontScale="72500"/>
            </a:bodyPr>
            <a:p>
              <a:pPr algn="ctr"/>
              <a:r>
                <a:rPr lang="en-US" sz="5335" b="1">
                  <a:solidFill>
                    <a:schemeClr val="bg2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sym typeface="Arial" panose="020B0604020202020204" pitchFamily="34" charset="0"/>
                </a:rPr>
                <a:t>2</a:t>
              </a:r>
              <a:endParaRPr lang="en-US" sz="5335" b="1" dirty="0">
                <a:solidFill>
                  <a:schemeClr val="bg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4775" y="1475105"/>
            <a:ext cx="8910320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 b="1"/>
              <a:t>链表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是一种物理存储单元上非连续、非顺序的存储结构，数据元素的逻辑顺序是通过链表中的指针链接次序实现的。链表由一系列结点组成，结点可以在运行时动态生成。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/>
              <a:t>        </a:t>
            </a:r>
            <a:r>
              <a:rPr lang="zh-CN" altLang="en-US" b="1"/>
              <a:t>结点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（链表中的一个元素）包括两个部分：一个是存储数据元素的数据域，另一个是存储下一个结点地址的指针域。 相比于线性表顺序结构，操作复杂。由于不必须按顺序存储，链表在插入的时候可以达到O(1)的复杂度，比另一种线性表顺序表快得多。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" y="3343910"/>
            <a:ext cx="5806440" cy="104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31815" y="3343910"/>
            <a:ext cx="319786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使用链表结构可以克服数组链表需要预先知道数据大小的缺点，链表结构可以充分利用计算机内存空间，实现灵活的内存动态管理。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630" y="4953635"/>
            <a:ext cx="2540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缺点</a:t>
            </a:r>
            <a:r>
              <a:rPr lang="zh-CN" altLang="en-US"/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链表失去了数组随机读取的优点，同时链表由于增加了结点的指针域，空间开销比较大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8990" y="4953635"/>
            <a:ext cx="254000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缺点</a:t>
            </a:r>
            <a:r>
              <a:rPr lang="zh-CN" altLang="en-US"/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链表允许插入和移除表上任意位置上的节点，但是不允许随机存取。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6395" y="349885"/>
            <a:ext cx="79756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特点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对数据结点（元素）来说，除了存储其本身的信息之外，还需存储一个指示其直接后继的信息（即直接后继的存储位置）。由这两部分信息组成一个"结点"，表示线性表中一个数据元素。线性表的链式存储表示，有一个缺点就是要找一个数，必须要从头开始找起，十分麻烦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405" y="1948815"/>
            <a:ext cx="810768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其中存储数据元素信息的域称作数据域（设域名为data），存储直接后继存储位置的域称为指针域（设域名为next）。指针域中存储的信息又称做指针或链。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405" y="2973070"/>
            <a:ext cx="8580755" cy="2865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2000" b="1"/>
              <a:t>理解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链表是一种常见的重要的数据结构。它是动态地进行存储分配的一种结构。它可以根据需要开辟内存单元。链表有一个“头指针”变量，以head表示，它存放一个地址。该地址指向一个元素。链表中每一个元素称为“结点”，每个结点都应包括两个部分：一为用户需要用的实际数据，二为下一个结点的地址。因此，head指向第一个元素：第一个元素又指向第二个元素；……，直到最后一个元素，该元素不再指向其它元素，它称为“表尾”，它的地址部分放一个“NULL”（表示“空地址”），链表到此结束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    链表的各类操作包括：学习单向链表的创建、删除、  插入（无序、有序）、输出、  排序（选择、插入、冒泡）、反序等等。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60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605_7*i*7"/>
  <p:tag name="KSO_WM_TEMPLATE_CATEGORY" val="custom"/>
  <p:tag name="KSO_WM_TEMPLATE_INDEX" val="605"/>
  <p:tag name="KSO_WM_UNIT_INDEX" val="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h_f"/>
  <p:tag name="KSO_WM_UNIT_INDEX" val="1_2_1"/>
  <p:tag name="KSO_WM_UNIT_ID" val="custom605_7*l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3"/>
  <p:tag name="KSO_WM_UNIT_ID" val="custom605_7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EMPLATE_CATEGORY" val="custom"/>
  <p:tag name="KSO_WM_TEMPLATE_INDEX" val="605"/>
  <p:tag name="KSO_WM_TAG_VERSION" val="1.0"/>
  <p:tag name="KSO_WM_SLIDE_ID" val="custom605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f"/>
  <p:tag name="KSO_WM_UNIT_INDEX" val="1"/>
  <p:tag name="KSO_WM_UNIT_ID" val="custom605_5*f*1"/>
  <p:tag name="KSO_WM_UNIT_CLEAR" val="1"/>
  <p:tag name="KSO_WM_UNIT_LAYERLEVEL" val="1"/>
  <p:tag name="KSO_WM_UNIT_VALUE" val="66"/>
  <p:tag name="KSO_WM_UNIT_HIGHLIGHT" val="0"/>
  <p:tag name="KSO_WM_UNIT_COMPATIBLE" val="0"/>
  <p:tag name="KSO_WM_UNIT_PRESET_TEXT_INDEX" val="4"/>
  <p:tag name="KSO_WM_UNIT_PRESET_TEXT_LEN" val="5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a"/>
  <p:tag name="KSO_WM_UNIT_INDEX" val="1"/>
  <p:tag name="KSO_WM_UNIT_ID" val="custom60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EMPLATE_CATEGORY" val="custom"/>
  <p:tag name="KSO_WM_TEMPLATE_INDEX" val="605"/>
  <p:tag name="KSO_WM_TAG_VERSION" val="1.0"/>
  <p:tag name="KSO_WM_SLIDE_ID" val="custom60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49*103"/>
  <p:tag name="KSO_WM_SLIDE_SIZE" val="622*39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a"/>
  <p:tag name="KSO_WM_UNIT_INDEX" val="1"/>
  <p:tag name="KSO_WM_UNIT_ID" val="custom605_8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Contents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605_8*i*1"/>
  <p:tag name="KSO_WM_TEMPLATE_CATEGORY" val="custom"/>
  <p:tag name="KSO_WM_TEMPLATE_INDEX" val="605"/>
  <p:tag name="KSO_WM_UNIT_INDEX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h_f"/>
  <p:tag name="KSO_WM_UNIT_INDEX" val="1_1_1"/>
  <p:tag name="KSO_WM_UNIT_ID" val="custom605_8*l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60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1"/>
  <p:tag name="KSO_WM_UNIT_ID" val="custom605_8*l_i*1_1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2"/>
  <p:tag name="KSO_WM_UNIT_ID" val="custom605_8*l_i*1_2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605_8*i*7"/>
  <p:tag name="KSO_WM_TEMPLATE_CATEGORY" val="custom"/>
  <p:tag name="KSO_WM_TEMPLATE_INDEX" val="605"/>
  <p:tag name="KSO_WM_UNIT_INDEX" val="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h_f"/>
  <p:tag name="KSO_WM_UNIT_INDEX" val="1_2_1"/>
  <p:tag name="KSO_WM_UNIT_ID" val="custom605_8*l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3"/>
  <p:tag name="KSO_WM_UNIT_ID" val="custom605_8*l_i*1_3"/>
  <p:tag name="KSO_WM_UNIT_CLEAR" val="1"/>
  <p:tag name="KSO_WM_UNIT_LAYERLEVEL" val="1_1"/>
  <p:tag name="KSO_WM_DIAGRAM_GROUP_CODE" val="l1-1"/>
</p:tagLst>
</file>

<file path=ppt/tags/tag25.xml><?xml version="1.0" encoding="utf-8"?>
<p:tagLst xmlns:p="http://schemas.openxmlformats.org/presentationml/2006/main">
  <p:tag name="KSO_WM_TEMPLATE_CATEGORY" val="custom"/>
  <p:tag name="KSO_WM_TEMPLATE_INDEX" val="605"/>
  <p:tag name="KSO_WM_TAG_VERSION" val="1.0"/>
  <p:tag name="KSO_WM_SLIDE_ID" val="custom605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605_8*i*1"/>
  <p:tag name="KSO_WM_TEMPLATE_CATEGORY" val="custom"/>
  <p:tag name="KSO_WM_TEMPLATE_INDEX" val="605"/>
  <p:tag name="KSO_WM_UNIT_INDEX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h_f"/>
  <p:tag name="KSO_WM_UNIT_INDEX" val="1_1_1"/>
  <p:tag name="KSO_WM_UNIT_ID" val="custom605_8*l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1"/>
  <p:tag name="KSO_WM_UNIT_ID" val="custom605_8*l_i*1_1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h_f"/>
  <p:tag name="KSO_WM_UNIT_INDEX" val="1_2_1"/>
  <p:tag name="KSO_WM_UNIT_ID" val="custom605_8*l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605_8*i*12"/>
  <p:tag name="KSO_WM_TEMPLATE_CATEGORY" val="custom"/>
  <p:tag name="KSO_WM_TEMPLATE_INDEX" val="605"/>
  <p:tag name="KSO_WM_UNIT_INDEX" val="1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h_f"/>
  <p:tag name="KSO_WM_UNIT_INDEX" val="1_3_1"/>
  <p:tag name="KSO_WM_UNIT_ID" val="custom605_8*l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4"/>
  <p:tag name="KSO_WM_UNIT_ID" val="custom605_8*l_i*1_4"/>
  <p:tag name="KSO_WM_UNIT_CLEAR" val="1"/>
  <p:tag name="KSO_WM_UNIT_LAYERLEVEL" val="1_1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1"/>
  <p:tag name="KSO_WM_UNIT_ID" val="custom605_8*l_i*1_1"/>
  <p:tag name="KSO_WM_UNIT_CLEAR" val="1"/>
  <p:tag name="KSO_WM_UNIT_LAYERLEVEL" val="1_1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h_f"/>
  <p:tag name="KSO_WM_UNIT_INDEX" val="1_3_1"/>
  <p:tag name="KSO_WM_UNIT_ID" val="custom605_8*l_h_f*1_3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4"/>
  <p:tag name="KSO_WM_UNIT_ID" val="custom605_8*l_i*1_4"/>
  <p:tag name="KSO_WM_UNIT_CLEAR" val="1"/>
  <p:tag name="KSO_WM_UNIT_LAYERLEVEL" val="1_1"/>
  <p:tag name="KSO_WM_DIAGRAM_GROUP_CODE" val="l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a"/>
  <p:tag name="KSO_WM_UNIT_INDEX" val="1"/>
  <p:tag name="KSO_WM_UNIT_ID" val="custom60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605"/>
  <p:tag name="KSO_WM_TAG_VERSION" val="1.0"/>
  <p:tag name="KSO_WM_SLIDE_ID" val="custom60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49*103"/>
  <p:tag name="KSO_WM_SLIDE_SIZE" val="622*39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a"/>
  <p:tag name="KSO_WM_UNIT_INDEX" val="1"/>
  <p:tag name="KSO_WM_UNIT_ID" val="custom605_7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Contents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605_7*i*1"/>
  <p:tag name="KSO_WM_TEMPLATE_CATEGORY" val="custom"/>
  <p:tag name="KSO_WM_TEMPLATE_INDEX" val="605"/>
  <p:tag name="KSO_WM_UNIT_INDEX" val="1"/>
</p:tagLst>
</file>

<file path=ppt/tags/tag4.xml><?xml version="1.0" encoding="utf-8"?>
<p:tagLst xmlns:p="http://schemas.openxmlformats.org/presentationml/2006/main">
  <p:tag name="KSO_WM_TEMPLATE_CATEGORY" val=""/>
  <p:tag name="KSO_WM_TEMPLATE_INDEX" val="605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h_f"/>
  <p:tag name="KSO_WM_UNIT_INDEX" val="1_1_1"/>
  <p:tag name="KSO_WM_UNIT_ID" val="custom605_7*l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1"/>
  <p:tag name="KSO_WM_UNIT_ID" val="custom605_7*l_i*1_1"/>
  <p:tag name="KSO_WM_UNIT_CLEAR" val="1"/>
  <p:tag name="KSO_WM_UNIT_LAYERLEVEL" val="1_1"/>
  <p:tag name="KSO_WM_DIAGRAM_GROUP_CODE" val="l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2"/>
  <p:tag name="KSO_WM_UNIT_ID" val="custom605_7*l_i*1_2"/>
  <p:tag name="KSO_WM_UNIT_CLEAR" val="1"/>
  <p:tag name="KSO_WM_UNIT_LAYERLEVEL" val="1_1"/>
  <p:tag name="KSO_WM_DIAGRAM_GROUP_CODE" val="l1-1"/>
</p:tagLst>
</file>

<file path=ppt/tags/tag43.xml><?xml version="1.0" encoding="utf-8"?>
<p:tagLst xmlns:p="http://schemas.openxmlformats.org/presentationml/2006/main">
  <p:tag name="KSO_WM_TEMPLATE_CATEGORY" val="custom"/>
  <p:tag name="KSO_WM_TEMPLATE_INDEX" val="605"/>
  <p:tag name="KSO_WM_TAG_VERSION" val="1.0"/>
  <p:tag name="KSO_WM_SLIDE_ID" val="custom605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605_7*i*7"/>
  <p:tag name="KSO_WM_TEMPLATE_CATEGORY" val="custom"/>
  <p:tag name="KSO_WM_TEMPLATE_INDEX" val="605"/>
  <p:tag name="KSO_WM_UNIT_INDEX" val="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h_f"/>
  <p:tag name="KSO_WM_UNIT_INDEX" val="1_2_1"/>
  <p:tag name="KSO_WM_UNIT_ID" val="custom605_7*l_h_f*1_2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3"/>
  <p:tag name="KSO_WM_UNIT_ID" val="custom605_7*l_i*1_3"/>
  <p:tag name="KSO_WM_UNIT_CLEAR" val="1"/>
  <p:tag name="KSO_WM_UNIT_LAYERLEVEL" val="1_1"/>
  <p:tag name="KSO_WM_DIAGRAM_GROUP_CODE" val="l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a"/>
  <p:tag name="KSO_WM_UNIT_INDEX" val="1"/>
  <p:tag name="KSO_WM_UNIT_ID" val="custom605_29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" val="Thank You！"/>
</p:tagLst>
</file>

<file path=ppt/tags/tag48.xml><?xml version="1.0" encoding="utf-8"?>
<p:tagLst xmlns:p="http://schemas.openxmlformats.org/presentationml/2006/main">
  <p:tag name="KSO_WM_TEMPLATE_CATEGORY" val="custom"/>
  <p:tag name="KSO_WM_TEMPLATE_INDEX" val="605"/>
  <p:tag name="KSO_WM_TAG_VERSION" val="1.0"/>
  <p:tag name="KSO_WM_SLIDE_ID" val="custom605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a"/>
  <p:tag name="KSO_WM_UNIT_INDEX" val="1"/>
  <p:tag name="KSO_WM_UNIT_ID" val="custom605_7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Contents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605_7*i*1"/>
  <p:tag name="KSO_WM_TEMPLATE_CATEGORY" val="custom"/>
  <p:tag name="KSO_WM_TEMPLATE_INDEX" val="605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h_f"/>
  <p:tag name="KSO_WM_UNIT_INDEX" val="1_1_1"/>
  <p:tag name="KSO_WM_UNIT_ID" val="custom605_7*l_h_f*1_1_1"/>
  <p:tag name="KSO_WM_UNIT_CLEAR" val="1"/>
  <p:tag name="KSO_WM_UNIT_LAYERLEVEL" val="1_1_1"/>
  <p:tag name="KSO_WM_UNIT_VALUE" val="3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1"/>
  <p:tag name="KSO_WM_UNIT_ID" val="custom605_7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05"/>
  <p:tag name="KSO_WM_UNIT_TYPE" val="l_i"/>
  <p:tag name="KSO_WM_UNIT_INDEX" val="1_2"/>
  <p:tag name="KSO_WM_UNIT_ID" val="custom605_7*l_i*1_2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3_Office 主题">
  <a:themeElements>
    <a:clrScheme name="160325">
      <a:dk1>
        <a:srgbClr val="5F5F5F"/>
      </a:dk1>
      <a:lt1>
        <a:srgbClr val="E7E7EF"/>
      </a:lt1>
      <a:dk2>
        <a:srgbClr val="4D4D4D"/>
      </a:dk2>
      <a:lt2>
        <a:srgbClr val="FFFFFF"/>
      </a:lt2>
      <a:accent1>
        <a:srgbClr val="4D4D4D"/>
      </a:accent1>
      <a:accent2>
        <a:srgbClr val="74707E"/>
      </a:accent2>
      <a:accent3>
        <a:srgbClr val="B99179"/>
      </a:accent3>
      <a:accent4>
        <a:srgbClr val="6F8B9D"/>
      </a:accent4>
      <a:accent5>
        <a:srgbClr val="9994A6"/>
      </a:accent5>
      <a:accent6>
        <a:srgbClr val="00B0F0"/>
      </a:accent6>
      <a:hlink>
        <a:srgbClr val="92D05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2919</Words>
  <Application>WPS 演示</Application>
  <PresentationFormat>全屏显示(4:3)</PresentationFormat>
  <Paragraphs>133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Calibri</vt:lpstr>
      <vt:lpstr>3_Office 主题</vt:lpstr>
      <vt:lpstr>深入理解计算机系统基础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vany</dc:creator>
  <cp:lastModifiedBy>ZDC</cp:lastModifiedBy>
  <cp:revision>488</cp:revision>
  <dcterms:created xsi:type="dcterms:W3CDTF">1900-01-01T00:00:00Z</dcterms:created>
  <dcterms:modified xsi:type="dcterms:W3CDTF">2016-12-24T01:37:58Z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