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85" r:id="rId2"/>
    <p:sldId id="342" r:id="rId3"/>
    <p:sldId id="336" r:id="rId4"/>
    <p:sldId id="286" r:id="rId5"/>
    <p:sldId id="350" r:id="rId6"/>
    <p:sldId id="344" r:id="rId7"/>
    <p:sldId id="287" r:id="rId8"/>
    <p:sldId id="288" r:id="rId9"/>
    <p:sldId id="340" r:id="rId10"/>
    <p:sldId id="289" r:id="rId11"/>
    <p:sldId id="290" r:id="rId12"/>
    <p:sldId id="332" r:id="rId13"/>
    <p:sldId id="333" r:id="rId14"/>
    <p:sldId id="298" r:id="rId15"/>
    <p:sldId id="339" r:id="rId16"/>
    <p:sldId id="291" r:id="rId17"/>
    <p:sldId id="292" r:id="rId18"/>
    <p:sldId id="337" r:id="rId19"/>
    <p:sldId id="293" r:id="rId20"/>
    <p:sldId id="304" r:id="rId21"/>
    <p:sldId id="294" r:id="rId22"/>
    <p:sldId id="295" r:id="rId23"/>
    <p:sldId id="338" r:id="rId24"/>
    <p:sldId id="296" r:id="rId25"/>
    <p:sldId id="297" r:id="rId26"/>
    <p:sldId id="299" r:id="rId27"/>
    <p:sldId id="301" r:id="rId28"/>
    <p:sldId id="303" r:id="rId29"/>
    <p:sldId id="305" r:id="rId30"/>
    <p:sldId id="302" r:id="rId31"/>
    <p:sldId id="306" r:id="rId32"/>
    <p:sldId id="330" r:id="rId33"/>
    <p:sldId id="308" r:id="rId34"/>
    <p:sldId id="309" r:id="rId35"/>
    <p:sldId id="310" r:id="rId36"/>
    <p:sldId id="311" r:id="rId37"/>
    <p:sldId id="334" r:id="rId38"/>
    <p:sldId id="349" r:id="rId39"/>
    <p:sldId id="346" r:id="rId40"/>
    <p:sldId id="312" r:id="rId41"/>
    <p:sldId id="314" r:id="rId42"/>
    <p:sldId id="341" r:id="rId43"/>
    <p:sldId id="315" r:id="rId44"/>
    <p:sldId id="316" r:id="rId45"/>
    <p:sldId id="317" r:id="rId46"/>
    <p:sldId id="318" r:id="rId47"/>
    <p:sldId id="319" r:id="rId48"/>
    <p:sldId id="320" r:id="rId49"/>
    <p:sldId id="321" r:id="rId50"/>
    <p:sldId id="323" r:id="rId51"/>
    <p:sldId id="331" r:id="rId52"/>
    <p:sldId id="324" r:id="rId53"/>
    <p:sldId id="347" r:id="rId54"/>
    <p:sldId id="325" r:id="rId55"/>
    <p:sldId id="326" r:id="rId56"/>
    <p:sldId id="328" r:id="rId57"/>
    <p:sldId id="329" r:id="rId58"/>
  </p:sldIdLst>
  <p:sldSz cx="9144000" cy="5143500" type="screen16x9"/>
  <p:notesSz cx="6858000" cy="9144000"/>
  <p:custDataLst>
    <p:tags r:id="rId61"/>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501"/>
    <a:srgbClr val="EF9F00"/>
    <a:srgbClr val="FFFFFF"/>
    <a:srgbClr val="4C4C4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43" autoAdjust="0"/>
    <p:restoredTop sz="70777"/>
  </p:normalViewPr>
  <p:slideViewPr>
    <p:cSldViewPr snapToGrid="0">
      <p:cViewPr>
        <p:scale>
          <a:sx n="80" d="100"/>
          <a:sy n="80" d="100"/>
        </p:scale>
        <p:origin x="1456" y="392"/>
      </p:cViewPr>
      <p:guideLst/>
    </p:cSldViewPr>
  </p:slideViewPr>
  <p:notesTextViewPr>
    <p:cViewPr>
      <p:scale>
        <a:sx n="1" d="1"/>
        <a:sy n="1" d="1"/>
      </p:scale>
      <p:origin x="0" y="0"/>
    </p:cViewPr>
  </p:notesTextViewPr>
  <p:sorterViewPr>
    <p:cViewPr>
      <p:scale>
        <a:sx n="65" d="100"/>
        <a:sy n="65" d="100"/>
      </p:scale>
      <p:origin x="0" y="0"/>
    </p:cViewPr>
  </p:sorterViewPr>
  <p:notesViewPr>
    <p:cSldViewPr snapToGrid="0">
      <p:cViewPr varScale="1">
        <p:scale>
          <a:sx n="77" d="100"/>
          <a:sy n="77" d="100"/>
        </p:scale>
        <p:origin x="124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tags" Target="tags/tag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jiangmengxi/Desktop/&#22522;&#23618;&#26426;&#26500;&#38376;&#35786;&#21644;&#20303;&#38498;&#37327;&#21464;&#21270;&#36235;&#21183;.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jiangmengxi/Desktop/&#22522;&#23618;&#26426;&#26500;&#38376;&#35786;&#21644;&#20303;&#38498;&#37327;&#21464;&#21270;&#36235;&#2118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a:t>住院人数</a:t>
            </a:r>
            <a:endParaRPr lang="zh-CN"/>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stacked"/>
        <c:varyColors val="0"/>
        <c:ser>
          <c:idx val="0"/>
          <c:order val="0"/>
          <c:tx>
            <c:strRef>
              <c:f>工作表1!$B$2</c:f>
              <c:strCache>
                <c:ptCount val="1"/>
                <c:pt idx="0">
                  <c:v>公立医院占比（%）</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工作表1!$A$3:$A$11</c:f>
              <c:numCache>
                <c:formatCode>General</c:formatCode>
                <c:ptCount val="9"/>
                <c:pt idx="0">
                  <c:v>2008.0</c:v>
                </c:pt>
                <c:pt idx="1">
                  <c:v>2009.0</c:v>
                </c:pt>
                <c:pt idx="2">
                  <c:v>2010.0</c:v>
                </c:pt>
                <c:pt idx="3">
                  <c:v>2011.0</c:v>
                </c:pt>
                <c:pt idx="4">
                  <c:v>2012.0</c:v>
                </c:pt>
                <c:pt idx="5">
                  <c:v>2013.0</c:v>
                </c:pt>
                <c:pt idx="6">
                  <c:v>2014.0</c:v>
                </c:pt>
                <c:pt idx="7">
                  <c:v>2015.0</c:v>
                </c:pt>
                <c:pt idx="8">
                  <c:v>2016.0</c:v>
                </c:pt>
              </c:numCache>
            </c:numRef>
          </c:cat>
          <c:val>
            <c:numRef>
              <c:f>工作表1!$B$3:$B$11</c:f>
              <c:numCache>
                <c:formatCode>0.0</c:formatCode>
                <c:ptCount val="9"/>
                <c:pt idx="0">
                  <c:v>65.9</c:v>
                </c:pt>
                <c:pt idx="1">
                  <c:v>64.7</c:v>
                </c:pt>
                <c:pt idx="2">
                  <c:v>67.5</c:v>
                </c:pt>
                <c:pt idx="3">
                  <c:v>71.8</c:v>
                </c:pt>
                <c:pt idx="4">
                  <c:v>72.6</c:v>
                </c:pt>
                <c:pt idx="5">
                  <c:v>73.6</c:v>
                </c:pt>
                <c:pt idx="6">
                  <c:v>75.9</c:v>
                </c:pt>
                <c:pt idx="7">
                  <c:v>77.0</c:v>
                </c:pt>
                <c:pt idx="8">
                  <c:v>77.7</c:v>
                </c:pt>
              </c:numCache>
            </c:numRef>
          </c:val>
        </c:ser>
        <c:ser>
          <c:idx val="1"/>
          <c:order val="1"/>
          <c:tx>
            <c:strRef>
              <c:f>工作表1!$C$2</c:f>
              <c:strCache>
                <c:ptCount val="1"/>
                <c:pt idx="0">
                  <c:v>基层医疗卫生机构占比（%）</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工作表1!$A$3:$A$11</c:f>
              <c:numCache>
                <c:formatCode>General</c:formatCode>
                <c:ptCount val="9"/>
                <c:pt idx="0">
                  <c:v>2008.0</c:v>
                </c:pt>
                <c:pt idx="1">
                  <c:v>2009.0</c:v>
                </c:pt>
                <c:pt idx="2">
                  <c:v>2010.0</c:v>
                </c:pt>
                <c:pt idx="3">
                  <c:v>2011.0</c:v>
                </c:pt>
                <c:pt idx="4">
                  <c:v>2012.0</c:v>
                </c:pt>
                <c:pt idx="5">
                  <c:v>2013.0</c:v>
                </c:pt>
                <c:pt idx="6">
                  <c:v>2014.0</c:v>
                </c:pt>
                <c:pt idx="7">
                  <c:v>2015.0</c:v>
                </c:pt>
                <c:pt idx="8">
                  <c:v>2016.0</c:v>
                </c:pt>
              </c:numCache>
            </c:numRef>
          </c:cat>
          <c:val>
            <c:numRef>
              <c:f>工作表1!$C$3:$C$11</c:f>
              <c:numCache>
                <c:formatCode>0.0</c:formatCode>
                <c:ptCount val="9"/>
                <c:pt idx="0">
                  <c:v>34.1</c:v>
                </c:pt>
                <c:pt idx="1">
                  <c:v>35.3</c:v>
                </c:pt>
                <c:pt idx="2">
                  <c:v>32.5</c:v>
                </c:pt>
                <c:pt idx="3">
                  <c:v>28.2</c:v>
                </c:pt>
                <c:pt idx="4">
                  <c:v>27.4</c:v>
                </c:pt>
                <c:pt idx="5">
                  <c:v>26.4</c:v>
                </c:pt>
                <c:pt idx="6">
                  <c:v>24.1</c:v>
                </c:pt>
                <c:pt idx="7">
                  <c:v>23.0</c:v>
                </c:pt>
                <c:pt idx="8">
                  <c:v>22.3</c:v>
                </c:pt>
              </c:numCache>
            </c:numRef>
          </c:val>
        </c:ser>
        <c:dLbls>
          <c:showLegendKey val="0"/>
          <c:showVal val="0"/>
          <c:showCatName val="0"/>
          <c:showSerName val="0"/>
          <c:showPercent val="0"/>
          <c:showBubbleSize val="0"/>
        </c:dLbls>
        <c:gapWidth val="150"/>
        <c:overlap val="100"/>
        <c:axId val="142103024"/>
        <c:axId val="141685424"/>
      </c:barChart>
      <c:catAx>
        <c:axId val="142103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41685424"/>
        <c:crosses val="autoZero"/>
        <c:auto val="1"/>
        <c:lblAlgn val="ctr"/>
        <c:lblOffset val="100"/>
        <c:noMultiLvlLbl val="0"/>
      </c:catAx>
      <c:valAx>
        <c:axId val="141685424"/>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42103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a:t>门诊人次数</a:t>
            </a:r>
            <a:endParaRPr lang="zh-CN"/>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stacked"/>
        <c:varyColors val="0"/>
        <c:ser>
          <c:idx val="0"/>
          <c:order val="0"/>
          <c:tx>
            <c:strRef>
              <c:f>工作表1!$E$2</c:f>
              <c:strCache>
                <c:ptCount val="1"/>
                <c:pt idx="0">
                  <c:v>公立医院占比（%）</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工作表1!$D$3:$D$11</c:f>
              <c:numCache>
                <c:formatCode>General</c:formatCode>
                <c:ptCount val="9"/>
                <c:pt idx="0">
                  <c:v>2008.0</c:v>
                </c:pt>
                <c:pt idx="1">
                  <c:v>2009.0</c:v>
                </c:pt>
                <c:pt idx="2">
                  <c:v>2010.0</c:v>
                </c:pt>
                <c:pt idx="3">
                  <c:v>2011.0</c:v>
                </c:pt>
                <c:pt idx="4">
                  <c:v>2012.0</c:v>
                </c:pt>
                <c:pt idx="5">
                  <c:v>2013.0</c:v>
                </c:pt>
                <c:pt idx="6">
                  <c:v>2014.0</c:v>
                </c:pt>
                <c:pt idx="7">
                  <c:v>2015.0</c:v>
                </c:pt>
                <c:pt idx="8">
                  <c:v>2016.0</c:v>
                </c:pt>
              </c:numCache>
            </c:numRef>
          </c:cat>
          <c:val>
            <c:numRef>
              <c:f>工作表1!$E$3:$E$11</c:f>
              <c:numCache>
                <c:formatCode>0.0</c:formatCode>
                <c:ptCount val="9"/>
                <c:pt idx="0">
                  <c:v>59.2</c:v>
                </c:pt>
                <c:pt idx="1">
                  <c:v>58.1</c:v>
                </c:pt>
                <c:pt idx="2">
                  <c:v>58.3</c:v>
                </c:pt>
                <c:pt idx="3">
                  <c:v>62.4</c:v>
                </c:pt>
                <c:pt idx="4">
                  <c:v>62.4</c:v>
                </c:pt>
                <c:pt idx="5">
                  <c:v>62.7</c:v>
                </c:pt>
                <c:pt idx="6">
                  <c:v>63.0</c:v>
                </c:pt>
                <c:pt idx="7">
                  <c:v>63.0</c:v>
                </c:pt>
                <c:pt idx="8">
                  <c:v>63.2</c:v>
                </c:pt>
              </c:numCache>
            </c:numRef>
          </c:val>
        </c:ser>
        <c:ser>
          <c:idx val="1"/>
          <c:order val="1"/>
          <c:tx>
            <c:strRef>
              <c:f>工作表1!$F$2</c:f>
              <c:strCache>
                <c:ptCount val="1"/>
                <c:pt idx="0">
                  <c:v>基层医疗卫生机构占比（%）</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工作表1!$D$3:$D$11</c:f>
              <c:numCache>
                <c:formatCode>General</c:formatCode>
                <c:ptCount val="9"/>
                <c:pt idx="0">
                  <c:v>2008.0</c:v>
                </c:pt>
                <c:pt idx="1">
                  <c:v>2009.0</c:v>
                </c:pt>
                <c:pt idx="2">
                  <c:v>2010.0</c:v>
                </c:pt>
                <c:pt idx="3">
                  <c:v>2011.0</c:v>
                </c:pt>
                <c:pt idx="4">
                  <c:v>2012.0</c:v>
                </c:pt>
                <c:pt idx="5">
                  <c:v>2013.0</c:v>
                </c:pt>
                <c:pt idx="6">
                  <c:v>2014.0</c:v>
                </c:pt>
                <c:pt idx="7">
                  <c:v>2015.0</c:v>
                </c:pt>
                <c:pt idx="8">
                  <c:v>2016.0</c:v>
                </c:pt>
              </c:numCache>
            </c:numRef>
          </c:cat>
          <c:val>
            <c:numRef>
              <c:f>工作表1!$F$3:$F$11</c:f>
              <c:numCache>
                <c:formatCode>0.0</c:formatCode>
                <c:ptCount val="9"/>
                <c:pt idx="0">
                  <c:v>40.8</c:v>
                </c:pt>
                <c:pt idx="1">
                  <c:v>41.9</c:v>
                </c:pt>
                <c:pt idx="2">
                  <c:v>41.7</c:v>
                </c:pt>
                <c:pt idx="3">
                  <c:v>37.6</c:v>
                </c:pt>
                <c:pt idx="4">
                  <c:v>37.6</c:v>
                </c:pt>
                <c:pt idx="5">
                  <c:v>37.3</c:v>
                </c:pt>
                <c:pt idx="6">
                  <c:v>37.0</c:v>
                </c:pt>
                <c:pt idx="7">
                  <c:v>37.0</c:v>
                </c:pt>
                <c:pt idx="8">
                  <c:v>36.8</c:v>
                </c:pt>
              </c:numCache>
            </c:numRef>
          </c:val>
        </c:ser>
        <c:dLbls>
          <c:showLegendKey val="0"/>
          <c:showVal val="0"/>
          <c:showCatName val="0"/>
          <c:showSerName val="0"/>
          <c:showPercent val="0"/>
          <c:showBubbleSize val="0"/>
        </c:dLbls>
        <c:gapWidth val="150"/>
        <c:overlap val="100"/>
        <c:axId val="263687024"/>
        <c:axId val="263710560"/>
      </c:barChart>
      <c:catAx>
        <c:axId val="263687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63710560"/>
        <c:crosses val="autoZero"/>
        <c:auto val="1"/>
        <c:lblAlgn val="ctr"/>
        <c:lblOffset val="100"/>
        <c:noMultiLvlLbl val="0"/>
      </c:catAx>
      <c:valAx>
        <c:axId val="263710560"/>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263687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4046CB-4DDF-E249-85B5-95740163F62D}" type="doc">
      <dgm:prSet loTypeId="urn:microsoft.com/office/officeart/2005/8/layout/lProcess2" loCatId="" qsTypeId="urn:microsoft.com/office/officeart/2005/8/quickstyle/simple3" qsCatId="simple" csTypeId="urn:microsoft.com/office/officeart/2005/8/colors/accent4_5" csCatId="accent4" phldr="1"/>
      <dgm:spPr/>
      <dgm:t>
        <a:bodyPr/>
        <a:lstStyle/>
        <a:p>
          <a:endParaRPr lang="zh-CN" altLang="en-US"/>
        </a:p>
      </dgm:t>
    </dgm:pt>
    <dgm:pt modelId="{E248AE3A-C68A-934A-B79D-39CE0CD1E672}">
      <dgm:prSet phldrT="[文本]" custT="1"/>
      <dgm:spPr>
        <a:noFill/>
      </dgm:spPr>
      <dgm:t>
        <a:bodyPr/>
        <a:lstStyle/>
        <a:p>
          <a:pPr>
            <a:lnSpc>
              <a:spcPts val="2100"/>
            </a:lnSpc>
          </a:pPr>
          <a:endParaRPr lang="zh-CN" altLang="en-US" sz="2800" dirty="0" smtClean="0">
            <a:solidFill>
              <a:schemeClr val="bg1"/>
            </a:solidFill>
            <a:latin typeface="SimHei" charset="-122"/>
            <a:ea typeface="SimHei" charset="-122"/>
            <a:cs typeface="SimHei" charset="-122"/>
          </a:endParaRPr>
        </a:p>
      </dgm:t>
    </dgm:pt>
    <dgm:pt modelId="{10547A1F-9BD7-1440-9119-31A6181F6F5E}" type="parTrans" cxnId="{C411A87A-E482-A24C-9CD7-C9D3CFEC594A}">
      <dgm:prSet/>
      <dgm:spPr/>
      <dgm:t>
        <a:bodyPr/>
        <a:lstStyle/>
        <a:p>
          <a:endParaRPr lang="zh-CN" altLang="en-US">
            <a:solidFill>
              <a:schemeClr val="bg1"/>
            </a:solidFill>
          </a:endParaRPr>
        </a:p>
      </dgm:t>
    </dgm:pt>
    <dgm:pt modelId="{EEC87C60-4D29-4C48-9622-DC3A430CE6B6}" type="sibTrans" cxnId="{C411A87A-E482-A24C-9CD7-C9D3CFEC594A}">
      <dgm:prSet/>
      <dgm:spPr/>
      <dgm:t>
        <a:bodyPr/>
        <a:lstStyle/>
        <a:p>
          <a:endParaRPr lang="zh-CN" altLang="en-US">
            <a:solidFill>
              <a:schemeClr val="bg1"/>
            </a:solidFill>
          </a:endParaRPr>
        </a:p>
      </dgm:t>
    </dgm:pt>
    <dgm:pt modelId="{4A2BFDE0-F564-3B4D-AD9A-F8B258CAC3CB}">
      <dgm:prSet phldrT="[文本]" custT="1"/>
      <dgm:spPr>
        <a:solidFill>
          <a:srgbClr val="FFC000"/>
        </a:solidFill>
      </dgm:spPr>
      <dgm:t>
        <a:bodyPr/>
        <a:lstStyle/>
        <a:p>
          <a:r>
            <a:rPr lang="zh-CN" altLang="en-US" sz="3200" dirty="0" smtClean="0">
              <a:solidFill>
                <a:schemeClr val="tx1">
                  <a:lumMod val="65000"/>
                  <a:lumOff val="35000"/>
                </a:schemeClr>
              </a:solidFill>
              <a:latin typeface="SimHei" charset="-122"/>
              <a:ea typeface="SimHei" charset="-122"/>
              <a:cs typeface="SimHei" charset="-122"/>
            </a:rPr>
            <a:t>健康中国</a:t>
          </a:r>
          <a:endParaRPr lang="zh-CN" altLang="en-US" sz="3200" dirty="0">
            <a:solidFill>
              <a:schemeClr val="tx1">
                <a:lumMod val="65000"/>
                <a:lumOff val="35000"/>
              </a:schemeClr>
            </a:solidFill>
            <a:latin typeface="SimHei" charset="-122"/>
            <a:ea typeface="SimHei" charset="-122"/>
            <a:cs typeface="SimHei" charset="-122"/>
          </a:endParaRPr>
        </a:p>
      </dgm:t>
    </dgm:pt>
    <dgm:pt modelId="{8CCF3216-A8BA-104D-BC99-0041D9600FE4}" type="parTrans" cxnId="{00315ED5-9B15-A449-9D72-261A52AD976D}">
      <dgm:prSet/>
      <dgm:spPr/>
      <dgm:t>
        <a:bodyPr/>
        <a:lstStyle/>
        <a:p>
          <a:endParaRPr lang="zh-CN" altLang="en-US">
            <a:solidFill>
              <a:schemeClr val="bg1"/>
            </a:solidFill>
          </a:endParaRPr>
        </a:p>
      </dgm:t>
    </dgm:pt>
    <dgm:pt modelId="{26C4FD91-FE8E-2E47-B8C6-FA80DD26E3F7}" type="sibTrans" cxnId="{00315ED5-9B15-A449-9D72-261A52AD976D}">
      <dgm:prSet/>
      <dgm:spPr/>
      <dgm:t>
        <a:bodyPr/>
        <a:lstStyle/>
        <a:p>
          <a:endParaRPr lang="zh-CN" altLang="en-US">
            <a:solidFill>
              <a:schemeClr val="bg1"/>
            </a:solidFill>
          </a:endParaRPr>
        </a:p>
      </dgm:t>
    </dgm:pt>
    <dgm:pt modelId="{BBADC51F-76E0-F245-8DCF-ECCAA1BD47E8}">
      <dgm:prSet phldrT="[文本]" custT="1"/>
      <dgm:spPr>
        <a:noFill/>
      </dgm:spPr>
      <dgm:t>
        <a:bodyPr/>
        <a:lstStyle/>
        <a:p>
          <a:endParaRPr lang="zh-CN" altLang="en-US" sz="2800" dirty="0">
            <a:solidFill>
              <a:schemeClr val="bg1"/>
            </a:solidFill>
            <a:latin typeface="SimHei" charset="-122"/>
            <a:ea typeface="SimHei" charset="-122"/>
            <a:cs typeface="SimHei" charset="-122"/>
          </a:endParaRPr>
        </a:p>
      </dgm:t>
    </dgm:pt>
    <dgm:pt modelId="{385A16EE-E38B-024C-9FCA-BA32CB14F7A3}" type="parTrans" cxnId="{EFAB5593-83E1-2842-A367-A3D432F3AC15}">
      <dgm:prSet/>
      <dgm:spPr/>
      <dgm:t>
        <a:bodyPr/>
        <a:lstStyle/>
        <a:p>
          <a:endParaRPr lang="zh-CN" altLang="en-US">
            <a:solidFill>
              <a:schemeClr val="bg1"/>
            </a:solidFill>
          </a:endParaRPr>
        </a:p>
      </dgm:t>
    </dgm:pt>
    <dgm:pt modelId="{826F6FA3-7465-5944-873A-C00CBCE76F7E}" type="sibTrans" cxnId="{EFAB5593-83E1-2842-A367-A3D432F3AC15}">
      <dgm:prSet/>
      <dgm:spPr/>
      <dgm:t>
        <a:bodyPr/>
        <a:lstStyle/>
        <a:p>
          <a:endParaRPr lang="zh-CN" altLang="en-US">
            <a:solidFill>
              <a:schemeClr val="bg1"/>
            </a:solidFill>
          </a:endParaRPr>
        </a:p>
      </dgm:t>
    </dgm:pt>
    <dgm:pt modelId="{ACF9AEE4-E401-0B4E-82FB-8B30005FD555}">
      <dgm:prSet phldrT="[文本]" custT="1"/>
      <dgm:spPr>
        <a:solidFill>
          <a:srgbClr val="FFC000"/>
        </a:solidFill>
      </dgm:spPr>
      <dgm:t>
        <a:bodyPr/>
        <a:lstStyle/>
        <a:p>
          <a:r>
            <a:rPr lang="zh-CN" altLang="en-US" sz="1400" b="1" dirty="0" smtClean="0">
              <a:solidFill>
                <a:schemeClr val="tx1">
                  <a:lumMod val="65000"/>
                  <a:lumOff val="35000"/>
                </a:schemeClr>
              </a:solidFill>
              <a:latin typeface="SimHei" charset="-122"/>
              <a:ea typeface="SimHei" charset="-122"/>
              <a:cs typeface="SimHei" charset="-122"/>
            </a:rPr>
            <a:t>分级诊疗制度</a:t>
          </a:r>
          <a:endParaRPr lang="zh-CN" altLang="en-US" sz="1400" dirty="0">
            <a:solidFill>
              <a:schemeClr val="tx1">
                <a:lumMod val="65000"/>
                <a:lumOff val="35000"/>
              </a:schemeClr>
            </a:solidFill>
            <a:latin typeface="SimHei" charset="-122"/>
            <a:ea typeface="SimHei" charset="-122"/>
            <a:cs typeface="SimHei" charset="-122"/>
          </a:endParaRPr>
        </a:p>
      </dgm:t>
    </dgm:pt>
    <dgm:pt modelId="{0229BCE2-4696-9A48-8BB8-17BF66386C5B}" type="parTrans" cxnId="{692DF6AC-DD14-CF43-A792-04AEE91170C4}">
      <dgm:prSet/>
      <dgm:spPr/>
      <dgm:t>
        <a:bodyPr/>
        <a:lstStyle/>
        <a:p>
          <a:endParaRPr lang="zh-CN" altLang="en-US">
            <a:solidFill>
              <a:schemeClr val="bg1"/>
            </a:solidFill>
          </a:endParaRPr>
        </a:p>
      </dgm:t>
    </dgm:pt>
    <dgm:pt modelId="{A4EAEC06-1DD6-0D4C-A122-36B4E8334E74}" type="sibTrans" cxnId="{692DF6AC-DD14-CF43-A792-04AEE91170C4}">
      <dgm:prSet/>
      <dgm:spPr/>
      <dgm:t>
        <a:bodyPr/>
        <a:lstStyle/>
        <a:p>
          <a:endParaRPr lang="zh-CN" altLang="en-US">
            <a:solidFill>
              <a:schemeClr val="bg1"/>
            </a:solidFill>
          </a:endParaRPr>
        </a:p>
      </dgm:t>
    </dgm:pt>
    <dgm:pt modelId="{847BFF16-2E6E-3248-9AB9-6AB7293F346B}">
      <dgm:prSet phldrT="[文本]" custT="1"/>
      <dgm:spPr>
        <a:solidFill>
          <a:srgbClr val="FFC000"/>
        </a:solidFill>
      </dgm:spPr>
      <dgm:t>
        <a:bodyPr/>
        <a:lstStyle/>
        <a:p>
          <a:r>
            <a:rPr lang="zh-CN" altLang="en-US" sz="1400" b="1" dirty="0" smtClean="0">
              <a:solidFill>
                <a:schemeClr val="tx1">
                  <a:lumMod val="65000"/>
                  <a:lumOff val="35000"/>
                </a:schemeClr>
              </a:solidFill>
              <a:latin typeface="SimHei" charset="-122"/>
              <a:ea typeface="SimHei" charset="-122"/>
              <a:cs typeface="SimHei" charset="-122"/>
            </a:rPr>
            <a:t>现代医院管理制度</a:t>
          </a:r>
          <a:endParaRPr lang="zh-CN" altLang="en-US" sz="1400" dirty="0">
            <a:solidFill>
              <a:schemeClr val="tx1">
                <a:lumMod val="65000"/>
                <a:lumOff val="35000"/>
              </a:schemeClr>
            </a:solidFill>
            <a:latin typeface="SimHei" charset="-122"/>
            <a:ea typeface="SimHei" charset="-122"/>
            <a:cs typeface="SimHei" charset="-122"/>
          </a:endParaRPr>
        </a:p>
      </dgm:t>
    </dgm:pt>
    <dgm:pt modelId="{A779D580-A6D5-224D-992D-B9781E721ABD}" type="parTrans" cxnId="{391173A2-A21B-3C45-96A7-911CC22E0B6B}">
      <dgm:prSet/>
      <dgm:spPr/>
      <dgm:t>
        <a:bodyPr/>
        <a:lstStyle/>
        <a:p>
          <a:endParaRPr lang="zh-CN" altLang="en-US">
            <a:solidFill>
              <a:schemeClr val="bg1"/>
            </a:solidFill>
          </a:endParaRPr>
        </a:p>
      </dgm:t>
    </dgm:pt>
    <dgm:pt modelId="{790516DA-DED9-0A4D-B1ED-8EFEB70479CE}" type="sibTrans" cxnId="{391173A2-A21B-3C45-96A7-911CC22E0B6B}">
      <dgm:prSet/>
      <dgm:spPr/>
      <dgm:t>
        <a:bodyPr/>
        <a:lstStyle/>
        <a:p>
          <a:endParaRPr lang="zh-CN" altLang="en-US">
            <a:solidFill>
              <a:schemeClr val="bg1"/>
            </a:solidFill>
          </a:endParaRPr>
        </a:p>
      </dgm:t>
    </dgm:pt>
    <dgm:pt modelId="{6863E867-F7A5-7E44-9963-BA16EACD913E}">
      <dgm:prSet phldrT="[文本]" custT="1"/>
      <dgm:spPr>
        <a:noFill/>
      </dgm:spPr>
      <dgm:t>
        <a:bodyPr/>
        <a:lstStyle/>
        <a:p>
          <a:endParaRPr lang="zh-CN" altLang="en-US" sz="3200" dirty="0">
            <a:solidFill>
              <a:schemeClr val="bg1"/>
            </a:solidFill>
            <a:latin typeface="SimHei" charset="-122"/>
            <a:ea typeface="SimHei" charset="-122"/>
            <a:cs typeface="SimHei" charset="-122"/>
          </a:endParaRPr>
        </a:p>
      </dgm:t>
    </dgm:pt>
    <dgm:pt modelId="{A229C396-77DD-834A-A2E1-7E1982AEE96D}" type="parTrans" cxnId="{A25E3749-A307-0942-A2C7-A1060830A043}">
      <dgm:prSet/>
      <dgm:spPr/>
      <dgm:t>
        <a:bodyPr/>
        <a:lstStyle/>
        <a:p>
          <a:endParaRPr lang="zh-CN" altLang="en-US">
            <a:solidFill>
              <a:schemeClr val="bg1"/>
            </a:solidFill>
          </a:endParaRPr>
        </a:p>
      </dgm:t>
    </dgm:pt>
    <dgm:pt modelId="{1FD1135A-304D-2342-943C-D7610A72CB38}" type="sibTrans" cxnId="{A25E3749-A307-0942-A2C7-A1060830A043}">
      <dgm:prSet/>
      <dgm:spPr/>
      <dgm:t>
        <a:bodyPr/>
        <a:lstStyle/>
        <a:p>
          <a:endParaRPr lang="zh-CN" altLang="en-US">
            <a:solidFill>
              <a:schemeClr val="bg1"/>
            </a:solidFill>
          </a:endParaRPr>
        </a:p>
      </dgm:t>
    </dgm:pt>
    <dgm:pt modelId="{C8473466-4594-6F49-B3C0-13395F1CF715}">
      <dgm:prSet phldrT="[文本]" custT="1"/>
      <dgm:spPr>
        <a:solidFill>
          <a:srgbClr val="FFC000"/>
        </a:solidFill>
      </dgm:spPr>
      <dgm:t>
        <a:bodyPr/>
        <a:lstStyle/>
        <a:p>
          <a:r>
            <a:rPr lang="zh-CN" altLang="en-US" sz="1050" b="1" dirty="0" smtClean="0">
              <a:solidFill>
                <a:srgbClr val="FF0000"/>
              </a:solidFill>
              <a:latin typeface="SimHei" charset="-122"/>
              <a:ea typeface="SimHei" charset="-122"/>
              <a:cs typeface="SimHei" charset="-122"/>
            </a:rPr>
            <a:t>医联体建设</a:t>
          </a:r>
          <a:endParaRPr lang="zh-CN" altLang="en-US" sz="1050" dirty="0">
            <a:solidFill>
              <a:srgbClr val="FF0000"/>
            </a:solidFill>
            <a:latin typeface="SimHei" charset="-122"/>
            <a:ea typeface="SimHei" charset="-122"/>
            <a:cs typeface="SimHei" charset="-122"/>
          </a:endParaRPr>
        </a:p>
      </dgm:t>
    </dgm:pt>
    <dgm:pt modelId="{980CA13E-F859-E04E-A347-0020C3746F04}" type="parTrans" cxnId="{0CA69DD8-3E71-CA44-9361-207E2CD4FB0A}">
      <dgm:prSet/>
      <dgm:spPr/>
      <dgm:t>
        <a:bodyPr/>
        <a:lstStyle/>
        <a:p>
          <a:endParaRPr lang="zh-CN" altLang="en-US">
            <a:solidFill>
              <a:schemeClr val="bg1"/>
            </a:solidFill>
          </a:endParaRPr>
        </a:p>
      </dgm:t>
    </dgm:pt>
    <dgm:pt modelId="{B5B959BA-B50D-DC44-B964-9D38ED67F4B7}" type="sibTrans" cxnId="{0CA69DD8-3E71-CA44-9361-207E2CD4FB0A}">
      <dgm:prSet/>
      <dgm:spPr/>
      <dgm:t>
        <a:bodyPr/>
        <a:lstStyle/>
        <a:p>
          <a:endParaRPr lang="zh-CN" altLang="en-US">
            <a:solidFill>
              <a:schemeClr val="bg1"/>
            </a:solidFill>
          </a:endParaRPr>
        </a:p>
      </dgm:t>
    </dgm:pt>
    <dgm:pt modelId="{59351EC9-61C6-EB4D-8422-53D4962A9140}">
      <dgm:prSet phldrT="[文本]" custT="1"/>
      <dgm:spPr>
        <a:solidFill>
          <a:srgbClr val="FFC000"/>
        </a:solidFill>
      </dgm:spPr>
      <dgm:t>
        <a:bodyPr/>
        <a:lstStyle/>
        <a:p>
          <a:r>
            <a:rPr lang="zh-CN" altLang="en-US" sz="1050" b="1" dirty="0" smtClean="0">
              <a:solidFill>
                <a:schemeClr val="tx1">
                  <a:lumMod val="65000"/>
                  <a:lumOff val="35000"/>
                </a:schemeClr>
              </a:solidFill>
              <a:latin typeface="SimHei" charset="-122"/>
              <a:ea typeface="SimHei" charset="-122"/>
              <a:cs typeface="SimHei" charset="-122"/>
            </a:rPr>
            <a:t>医药卫生信息化建设</a:t>
          </a:r>
          <a:endParaRPr lang="zh-CN" altLang="en-US" sz="1050" dirty="0">
            <a:solidFill>
              <a:schemeClr val="tx1">
                <a:lumMod val="65000"/>
                <a:lumOff val="35000"/>
              </a:schemeClr>
            </a:solidFill>
            <a:latin typeface="SimHei" charset="-122"/>
            <a:ea typeface="SimHei" charset="-122"/>
            <a:cs typeface="SimHei" charset="-122"/>
          </a:endParaRPr>
        </a:p>
      </dgm:t>
    </dgm:pt>
    <dgm:pt modelId="{CBD974EF-B2ED-1C42-83DC-D28D1127B18A}" type="parTrans" cxnId="{24E17E66-8B43-1B45-BB7E-51A5F65321F3}">
      <dgm:prSet/>
      <dgm:spPr/>
      <dgm:t>
        <a:bodyPr/>
        <a:lstStyle/>
        <a:p>
          <a:endParaRPr lang="zh-CN" altLang="en-US">
            <a:solidFill>
              <a:schemeClr val="bg1"/>
            </a:solidFill>
          </a:endParaRPr>
        </a:p>
      </dgm:t>
    </dgm:pt>
    <dgm:pt modelId="{434EEEC9-1454-264F-966D-F09E10407E25}" type="sibTrans" cxnId="{24E17E66-8B43-1B45-BB7E-51A5F65321F3}">
      <dgm:prSet/>
      <dgm:spPr/>
      <dgm:t>
        <a:bodyPr/>
        <a:lstStyle/>
        <a:p>
          <a:endParaRPr lang="zh-CN" altLang="en-US">
            <a:solidFill>
              <a:schemeClr val="bg1"/>
            </a:solidFill>
          </a:endParaRPr>
        </a:p>
      </dgm:t>
    </dgm:pt>
    <dgm:pt modelId="{CE5BA79B-C575-6043-93C3-58337775F7E4}">
      <dgm:prSet phldrT="[文本]" custT="1"/>
      <dgm:spPr>
        <a:solidFill>
          <a:srgbClr val="FFC000"/>
        </a:solidFill>
      </dgm:spPr>
      <dgm:t>
        <a:bodyPr/>
        <a:lstStyle/>
        <a:p>
          <a:r>
            <a:rPr lang="zh-CN" altLang="en-US" sz="1400" b="1" smtClean="0">
              <a:solidFill>
                <a:schemeClr val="tx1">
                  <a:lumMod val="65000"/>
                  <a:lumOff val="35000"/>
                </a:schemeClr>
              </a:solidFill>
              <a:latin typeface="SimHei" charset="-122"/>
              <a:ea typeface="SimHei" charset="-122"/>
              <a:cs typeface="SimHei" charset="-122"/>
            </a:rPr>
            <a:t>全民医保制度</a:t>
          </a:r>
          <a:endParaRPr lang="zh-CN" altLang="en-US" sz="1400" dirty="0">
            <a:solidFill>
              <a:schemeClr val="tx1">
                <a:lumMod val="65000"/>
                <a:lumOff val="35000"/>
              </a:schemeClr>
            </a:solidFill>
            <a:latin typeface="SimHei" charset="-122"/>
            <a:ea typeface="SimHei" charset="-122"/>
            <a:cs typeface="SimHei" charset="-122"/>
          </a:endParaRPr>
        </a:p>
      </dgm:t>
    </dgm:pt>
    <dgm:pt modelId="{D1947690-4754-CF4C-8C64-AA454C5A6350}" type="parTrans" cxnId="{6CBF7753-E01B-4B4A-9F82-C4A67E012277}">
      <dgm:prSet/>
      <dgm:spPr/>
      <dgm:t>
        <a:bodyPr/>
        <a:lstStyle/>
        <a:p>
          <a:endParaRPr lang="zh-CN" altLang="en-US">
            <a:solidFill>
              <a:schemeClr val="bg1"/>
            </a:solidFill>
          </a:endParaRPr>
        </a:p>
      </dgm:t>
    </dgm:pt>
    <dgm:pt modelId="{08CECEDA-A450-5941-81EF-A0AC18E2BD4D}" type="sibTrans" cxnId="{6CBF7753-E01B-4B4A-9F82-C4A67E012277}">
      <dgm:prSet/>
      <dgm:spPr/>
      <dgm:t>
        <a:bodyPr/>
        <a:lstStyle/>
        <a:p>
          <a:endParaRPr lang="zh-CN" altLang="en-US">
            <a:solidFill>
              <a:schemeClr val="bg1"/>
            </a:solidFill>
          </a:endParaRPr>
        </a:p>
      </dgm:t>
    </dgm:pt>
    <dgm:pt modelId="{874248B8-3984-A94E-A720-98FE53C7E4B5}">
      <dgm:prSet phldrT="[文本]" custT="1"/>
      <dgm:spPr>
        <a:solidFill>
          <a:srgbClr val="FFC000"/>
        </a:solidFill>
      </dgm:spPr>
      <dgm:t>
        <a:bodyPr/>
        <a:lstStyle/>
        <a:p>
          <a:r>
            <a:rPr lang="zh-CN" altLang="en-US" sz="1400" b="1" smtClean="0">
              <a:solidFill>
                <a:schemeClr val="tx1">
                  <a:lumMod val="65000"/>
                  <a:lumOff val="35000"/>
                </a:schemeClr>
              </a:solidFill>
              <a:latin typeface="SimHei" charset="-122"/>
              <a:ea typeface="SimHei" charset="-122"/>
              <a:cs typeface="SimHei" charset="-122"/>
            </a:rPr>
            <a:t>药品供应保障制度</a:t>
          </a:r>
          <a:endParaRPr lang="zh-CN" altLang="en-US" sz="1400" dirty="0">
            <a:solidFill>
              <a:schemeClr val="tx1">
                <a:lumMod val="65000"/>
                <a:lumOff val="35000"/>
              </a:schemeClr>
            </a:solidFill>
            <a:latin typeface="SimHei" charset="-122"/>
            <a:ea typeface="SimHei" charset="-122"/>
            <a:cs typeface="SimHei" charset="-122"/>
          </a:endParaRPr>
        </a:p>
      </dgm:t>
    </dgm:pt>
    <dgm:pt modelId="{37208E40-A9C4-5F4D-BD04-34DE846FD0C1}" type="parTrans" cxnId="{18FB1A77-DBBB-0942-9499-7089034C61EC}">
      <dgm:prSet/>
      <dgm:spPr/>
      <dgm:t>
        <a:bodyPr/>
        <a:lstStyle/>
        <a:p>
          <a:endParaRPr lang="zh-CN" altLang="en-US">
            <a:solidFill>
              <a:schemeClr val="bg1"/>
            </a:solidFill>
          </a:endParaRPr>
        </a:p>
      </dgm:t>
    </dgm:pt>
    <dgm:pt modelId="{CE91DF0D-C527-5F47-86DE-84BD6E87D464}" type="sibTrans" cxnId="{18FB1A77-DBBB-0942-9499-7089034C61EC}">
      <dgm:prSet/>
      <dgm:spPr/>
      <dgm:t>
        <a:bodyPr/>
        <a:lstStyle/>
        <a:p>
          <a:endParaRPr lang="zh-CN" altLang="en-US">
            <a:solidFill>
              <a:schemeClr val="bg1"/>
            </a:solidFill>
          </a:endParaRPr>
        </a:p>
      </dgm:t>
    </dgm:pt>
    <dgm:pt modelId="{CBC0C7A7-8BCD-C145-A9B8-A794AB2D255E}">
      <dgm:prSet phldrT="[文本]" custT="1"/>
      <dgm:spPr>
        <a:solidFill>
          <a:srgbClr val="FFC000"/>
        </a:solidFill>
      </dgm:spPr>
      <dgm:t>
        <a:bodyPr/>
        <a:lstStyle/>
        <a:p>
          <a:r>
            <a:rPr lang="zh-CN" altLang="en-US" sz="1400" b="1" smtClean="0">
              <a:solidFill>
                <a:schemeClr val="tx1">
                  <a:lumMod val="65000"/>
                  <a:lumOff val="35000"/>
                </a:schemeClr>
              </a:solidFill>
              <a:latin typeface="SimHei" charset="-122"/>
              <a:ea typeface="SimHei" charset="-122"/>
              <a:cs typeface="SimHei" charset="-122"/>
            </a:rPr>
            <a:t>综合监管制度</a:t>
          </a:r>
          <a:endParaRPr lang="zh-CN" altLang="en-US" sz="1400" dirty="0">
            <a:solidFill>
              <a:schemeClr val="tx1">
                <a:lumMod val="65000"/>
                <a:lumOff val="35000"/>
              </a:schemeClr>
            </a:solidFill>
            <a:latin typeface="SimHei" charset="-122"/>
            <a:ea typeface="SimHei" charset="-122"/>
            <a:cs typeface="SimHei" charset="-122"/>
          </a:endParaRPr>
        </a:p>
      </dgm:t>
    </dgm:pt>
    <dgm:pt modelId="{7223EF3D-39E5-C048-9BAC-98130AE5C13D}" type="parTrans" cxnId="{5C9F464C-8FAF-F042-AAD0-C3EC2271EE49}">
      <dgm:prSet/>
      <dgm:spPr/>
      <dgm:t>
        <a:bodyPr/>
        <a:lstStyle/>
        <a:p>
          <a:endParaRPr lang="zh-CN" altLang="en-US">
            <a:solidFill>
              <a:schemeClr val="bg1"/>
            </a:solidFill>
          </a:endParaRPr>
        </a:p>
      </dgm:t>
    </dgm:pt>
    <dgm:pt modelId="{95A387A0-E713-9C4A-AB0D-6C000D897A12}" type="sibTrans" cxnId="{5C9F464C-8FAF-F042-AAD0-C3EC2271EE49}">
      <dgm:prSet/>
      <dgm:spPr/>
      <dgm:t>
        <a:bodyPr/>
        <a:lstStyle/>
        <a:p>
          <a:endParaRPr lang="zh-CN" altLang="en-US">
            <a:solidFill>
              <a:schemeClr val="bg1"/>
            </a:solidFill>
          </a:endParaRPr>
        </a:p>
      </dgm:t>
    </dgm:pt>
    <dgm:pt modelId="{A0454663-263F-914F-AA70-87D44AF09173}">
      <dgm:prSet phldrT="[文本]" custT="1"/>
      <dgm:spPr>
        <a:solidFill>
          <a:srgbClr val="FFC000"/>
        </a:solidFill>
      </dgm:spPr>
      <dgm:t>
        <a:bodyPr/>
        <a:lstStyle/>
        <a:p>
          <a:r>
            <a:rPr lang="zh-CN" altLang="en-US" sz="1050" b="1" smtClean="0">
              <a:solidFill>
                <a:schemeClr val="tx1">
                  <a:lumMod val="65000"/>
                  <a:lumOff val="35000"/>
                </a:schemeClr>
              </a:solidFill>
              <a:latin typeface="SimHei" charset="-122"/>
              <a:ea typeface="SimHei" charset="-122"/>
              <a:cs typeface="SimHei" charset="-122"/>
            </a:rPr>
            <a:t>医疗机构的绩效考核</a:t>
          </a:r>
          <a:endParaRPr lang="zh-CN" altLang="en-US" sz="1050" dirty="0">
            <a:solidFill>
              <a:schemeClr val="tx1">
                <a:lumMod val="65000"/>
                <a:lumOff val="35000"/>
              </a:schemeClr>
            </a:solidFill>
            <a:latin typeface="SimHei" charset="-122"/>
            <a:ea typeface="SimHei" charset="-122"/>
            <a:cs typeface="SimHei" charset="-122"/>
          </a:endParaRPr>
        </a:p>
      </dgm:t>
    </dgm:pt>
    <dgm:pt modelId="{0F18199D-10B9-2D47-A0FA-595842AF4400}" type="parTrans" cxnId="{E20C03F4-AAFF-F14A-A1F0-75735F82C8FF}">
      <dgm:prSet/>
      <dgm:spPr/>
      <dgm:t>
        <a:bodyPr/>
        <a:lstStyle/>
        <a:p>
          <a:endParaRPr lang="zh-CN" altLang="en-US">
            <a:solidFill>
              <a:schemeClr val="bg1"/>
            </a:solidFill>
          </a:endParaRPr>
        </a:p>
      </dgm:t>
    </dgm:pt>
    <dgm:pt modelId="{993056D0-44C3-6040-98FB-7AB78A23C232}" type="sibTrans" cxnId="{E20C03F4-AAFF-F14A-A1F0-75735F82C8FF}">
      <dgm:prSet/>
      <dgm:spPr/>
      <dgm:t>
        <a:bodyPr/>
        <a:lstStyle/>
        <a:p>
          <a:endParaRPr lang="zh-CN" altLang="en-US">
            <a:solidFill>
              <a:schemeClr val="bg1"/>
            </a:solidFill>
          </a:endParaRPr>
        </a:p>
      </dgm:t>
    </dgm:pt>
    <dgm:pt modelId="{610289C5-EB01-7E49-9076-8940E1821F2B}">
      <dgm:prSet phldrT="[文本]" custT="1"/>
      <dgm:spPr>
        <a:solidFill>
          <a:srgbClr val="FFC000"/>
        </a:solidFill>
      </dgm:spPr>
      <dgm:t>
        <a:bodyPr/>
        <a:lstStyle/>
        <a:p>
          <a:r>
            <a:rPr lang="zh-CN" altLang="en-US" sz="1050" b="1" dirty="0" smtClean="0">
              <a:solidFill>
                <a:schemeClr val="tx1">
                  <a:lumMod val="65000"/>
                  <a:lumOff val="35000"/>
                </a:schemeClr>
              </a:solidFill>
              <a:latin typeface="SimHei" charset="-122"/>
              <a:ea typeface="SimHei" charset="-122"/>
              <a:cs typeface="SimHei" charset="-122"/>
            </a:rPr>
            <a:t>家庭医生签约服务</a:t>
          </a:r>
          <a:endParaRPr lang="zh-CN" altLang="en-US" sz="1050" dirty="0">
            <a:solidFill>
              <a:schemeClr val="tx1">
                <a:lumMod val="65000"/>
                <a:lumOff val="35000"/>
              </a:schemeClr>
            </a:solidFill>
            <a:latin typeface="SimHei" charset="-122"/>
            <a:ea typeface="SimHei" charset="-122"/>
            <a:cs typeface="SimHei" charset="-122"/>
          </a:endParaRPr>
        </a:p>
      </dgm:t>
    </dgm:pt>
    <dgm:pt modelId="{9B909601-A687-3940-A0F1-9D86D32B8840}" type="parTrans" cxnId="{4DBB5E4C-6FFE-4149-8DE2-E6FE39042EE3}">
      <dgm:prSet/>
      <dgm:spPr/>
      <dgm:t>
        <a:bodyPr/>
        <a:lstStyle/>
        <a:p>
          <a:endParaRPr lang="zh-CN" altLang="en-US">
            <a:solidFill>
              <a:schemeClr val="bg1"/>
            </a:solidFill>
          </a:endParaRPr>
        </a:p>
      </dgm:t>
    </dgm:pt>
    <dgm:pt modelId="{125D9FDC-3D2E-DB40-A43C-0438D72DB0AE}" type="sibTrans" cxnId="{4DBB5E4C-6FFE-4149-8DE2-E6FE39042EE3}">
      <dgm:prSet/>
      <dgm:spPr/>
      <dgm:t>
        <a:bodyPr/>
        <a:lstStyle/>
        <a:p>
          <a:endParaRPr lang="zh-CN" altLang="en-US">
            <a:solidFill>
              <a:schemeClr val="bg1"/>
            </a:solidFill>
          </a:endParaRPr>
        </a:p>
      </dgm:t>
    </dgm:pt>
    <dgm:pt modelId="{D18EEF3E-A730-6D4E-A5DF-1C69474D6FA4}">
      <dgm:prSet phldrT="[文本]" custT="1"/>
      <dgm:spPr>
        <a:solidFill>
          <a:srgbClr val="FFC000"/>
        </a:solidFill>
      </dgm:spPr>
      <dgm:t>
        <a:bodyPr/>
        <a:lstStyle/>
        <a:p>
          <a:r>
            <a:rPr lang="zh-CN" altLang="en-US" sz="1050" b="1" dirty="0" smtClean="0">
              <a:solidFill>
                <a:schemeClr val="tx1">
                  <a:lumMod val="65000"/>
                  <a:lumOff val="35000"/>
                </a:schemeClr>
              </a:solidFill>
              <a:latin typeface="SimHei" charset="-122"/>
              <a:ea typeface="SimHei" charset="-122"/>
              <a:cs typeface="SimHei" charset="-122"/>
            </a:rPr>
            <a:t>按病种为主复合支付</a:t>
          </a:r>
          <a:endParaRPr lang="zh-CN" altLang="en-US" sz="1050" dirty="0">
            <a:solidFill>
              <a:schemeClr val="tx1">
                <a:lumMod val="65000"/>
                <a:lumOff val="35000"/>
              </a:schemeClr>
            </a:solidFill>
            <a:latin typeface="SimHei" charset="-122"/>
            <a:ea typeface="SimHei" charset="-122"/>
            <a:cs typeface="SimHei" charset="-122"/>
          </a:endParaRPr>
        </a:p>
      </dgm:t>
    </dgm:pt>
    <dgm:pt modelId="{A0603AFC-A42B-E64F-970E-E6252DB726F0}" type="parTrans" cxnId="{41323BD7-CEFC-C649-878D-D8BB86A028F3}">
      <dgm:prSet/>
      <dgm:spPr/>
      <dgm:t>
        <a:bodyPr/>
        <a:lstStyle/>
        <a:p>
          <a:endParaRPr lang="zh-CN" altLang="en-US">
            <a:solidFill>
              <a:schemeClr val="bg1"/>
            </a:solidFill>
          </a:endParaRPr>
        </a:p>
      </dgm:t>
    </dgm:pt>
    <dgm:pt modelId="{D3910D2E-6148-8647-A5D5-FE27BC0CA155}" type="sibTrans" cxnId="{41323BD7-CEFC-C649-878D-D8BB86A028F3}">
      <dgm:prSet/>
      <dgm:spPr/>
      <dgm:t>
        <a:bodyPr/>
        <a:lstStyle/>
        <a:p>
          <a:endParaRPr lang="zh-CN" altLang="en-US">
            <a:solidFill>
              <a:schemeClr val="bg1"/>
            </a:solidFill>
          </a:endParaRPr>
        </a:p>
      </dgm:t>
    </dgm:pt>
    <dgm:pt modelId="{10CB4D69-C531-6A45-A85C-C51D0F69D4F2}">
      <dgm:prSet phldrT="[文本]" custT="1"/>
      <dgm:spPr>
        <a:solidFill>
          <a:srgbClr val="FFC000"/>
        </a:solidFill>
      </dgm:spPr>
      <dgm:t>
        <a:bodyPr/>
        <a:lstStyle/>
        <a:p>
          <a:r>
            <a:rPr lang="zh-CN" altLang="en-US" sz="1050" b="1" smtClean="0">
              <a:solidFill>
                <a:schemeClr val="tx1">
                  <a:lumMod val="65000"/>
                  <a:lumOff val="35000"/>
                </a:schemeClr>
              </a:solidFill>
              <a:latin typeface="SimHei" charset="-122"/>
              <a:ea typeface="SimHei" charset="-122"/>
              <a:cs typeface="SimHei" charset="-122"/>
            </a:rPr>
            <a:t>城乡居民医保整合</a:t>
          </a:r>
          <a:endParaRPr lang="zh-CN" altLang="en-US" sz="1050">
            <a:solidFill>
              <a:schemeClr val="tx1">
                <a:lumMod val="65000"/>
                <a:lumOff val="35000"/>
              </a:schemeClr>
            </a:solidFill>
            <a:latin typeface="SimHei" charset="-122"/>
            <a:ea typeface="SimHei" charset="-122"/>
            <a:cs typeface="SimHei" charset="-122"/>
          </a:endParaRPr>
        </a:p>
      </dgm:t>
    </dgm:pt>
    <dgm:pt modelId="{FE528431-20B9-2145-9F32-E0E65A425DD3}" type="parTrans" cxnId="{9D8DE05E-D430-8A48-AAAE-F3DCBE45BCD8}">
      <dgm:prSet/>
      <dgm:spPr/>
      <dgm:t>
        <a:bodyPr/>
        <a:lstStyle/>
        <a:p>
          <a:endParaRPr lang="zh-CN" altLang="en-US">
            <a:solidFill>
              <a:schemeClr val="bg1"/>
            </a:solidFill>
          </a:endParaRPr>
        </a:p>
      </dgm:t>
    </dgm:pt>
    <dgm:pt modelId="{06575F29-8F74-724D-B555-2757B6A94104}" type="sibTrans" cxnId="{9D8DE05E-D430-8A48-AAAE-F3DCBE45BCD8}">
      <dgm:prSet/>
      <dgm:spPr/>
      <dgm:t>
        <a:bodyPr/>
        <a:lstStyle/>
        <a:p>
          <a:endParaRPr lang="zh-CN" altLang="en-US">
            <a:solidFill>
              <a:schemeClr val="bg1"/>
            </a:solidFill>
          </a:endParaRPr>
        </a:p>
      </dgm:t>
    </dgm:pt>
    <dgm:pt modelId="{0B2D8148-E759-EB43-BE72-E37B7C0B583A}">
      <dgm:prSet phldrT="[文本]" custT="1"/>
      <dgm:spPr>
        <a:solidFill>
          <a:srgbClr val="FFC000"/>
        </a:solidFill>
      </dgm:spPr>
      <dgm:t>
        <a:bodyPr/>
        <a:lstStyle/>
        <a:p>
          <a:r>
            <a:rPr lang="zh-CN" altLang="en-US" sz="1050" b="1" dirty="0" smtClean="0">
              <a:solidFill>
                <a:schemeClr val="tx1">
                  <a:lumMod val="65000"/>
                  <a:lumOff val="35000"/>
                </a:schemeClr>
              </a:solidFill>
              <a:latin typeface="SimHei" charset="-122"/>
              <a:ea typeface="SimHei" charset="-122"/>
              <a:cs typeface="SimHei" charset="-122"/>
            </a:rPr>
            <a:t>取消公立医院药品加成</a:t>
          </a:r>
          <a:endParaRPr lang="zh-CN" altLang="en-US" sz="1050" dirty="0">
            <a:solidFill>
              <a:schemeClr val="tx1">
                <a:lumMod val="65000"/>
                <a:lumOff val="35000"/>
              </a:schemeClr>
            </a:solidFill>
            <a:latin typeface="SimHei" charset="-122"/>
            <a:ea typeface="SimHei" charset="-122"/>
            <a:cs typeface="SimHei" charset="-122"/>
          </a:endParaRPr>
        </a:p>
      </dgm:t>
    </dgm:pt>
    <dgm:pt modelId="{DFBA2042-A7EE-4B47-AB15-9CBAFBC66688}" type="parTrans" cxnId="{09CAC254-A44C-0544-8376-FC233A19705E}">
      <dgm:prSet/>
      <dgm:spPr/>
      <dgm:t>
        <a:bodyPr/>
        <a:lstStyle/>
        <a:p>
          <a:endParaRPr lang="zh-CN" altLang="en-US">
            <a:solidFill>
              <a:schemeClr val="bg1"/>
            </a:solidFill>
          </a:endParaRPr>
        </a:p>
      </dgm:t>
    </dgm:pt>
    <dgm:pt modelId="{10F69CB7-8DEF-3844-B154-4236AA3BDF1E}" type="sibTrans" cxnId="{09CAC254-A44C-0544-8376-FC233A19705E}">
      <dgm:prSet/>
      <dgm:spPr/>
      <dgm:t>
        <a:bodyPr/>
        <a:lstStyle/>
        <a:p>
          <a:endParaRPr lang="zh-CN" altLang="en-US">
            <a:solidFill>
              <a:schemeClr val="bg1"/>
            </a:solidFill>
          </a:endParaRPr>
        </a:p>
      </dgm:t>
    </dgm:pt>
    <dgm:pt modelId="{EC75524A-7C20-D546-B87F-8526222D424C}">
      <dgm:prSet phldrT="[文本]" custT="1"/>
      <dgm:spPr>
        <a:solidFill>
          <a:srgbClr val="FFC000"/>
        </a:solidFill>
      </dgm:spPr>
      <dgm:t>
        <a:bodyPr/>
        <a:lstStyle/>
        <a:p>
          <a:r>
            <a:rPr lang="zh-CN" altLang="en-US" sz="1050" b="1" dirty="0" smtClean="0">
              <a:solidFill>
                <a:schemeClr val="tx1">
                  <a:lumMod val="65000"/>
                  <a:lumOff val="35000"/>
                </a:schemeClr>
              </a:solidFill>
              <a:latin typeface="SimHei" charset="-122"/>
              <a:ea typeface="SimHei" charset="-122"/>
              <a:cs typeface="SimHei" charset="-122"/>
            </a:rPr>
            <a:t>公立医院薪酬制度改革</a:t>
          </a:r>
          <a:endParaRPr lang="zh-CN" altLang="en-US" sz="1050" dirty="0">
            <a:solidFill>
              <a:schemeClr val="tx1">
                <a:lumMod val="65000"/>
                <a:lumOff val="35000"/>
              </a:schemeClr>
            </a:solidFill>
            <a:latin typeface="SimHei" charset="-122"/>
            <a:ea typeface="SimHei" charset="-122"/>
            <a:cs typeface="SimHei" charset="-122"/>
          </a:endParaRPr>
        </a:p>
      </dgm:t>
    </dgm:pt>
    <dgm:pt modelId="{75C82009-90F6-744A-A9B0-65ABF1CC9332}" type="parTrans" cxnId="{D26D1523-09C9-0D45-822F-6E6AED8D15A5}">
      <dgm:prSet/>
      <dgm:spPr/>
      <dgm:t>
        <a:bodyPr/>
        <a:lstStyle/>
        <a:p>
          <a:endParaRPr lang="zh-CN" altLang="en-US">
            <a:solidFill>
              <a:schemeClr val="bg1"/>
            </a:solidFill>
          </a:endParaRPr>
        </a:p>
      </dgm:t>
    </dgm:pt>
    <dgm:pt modelId="{55DA4D4A-32DE-9E4E-8E39-2947A8EDE4DA}" type="sibTrans" cxnId="{D26D1523-09C9-0D45-822F-6E6AED8D15A5}">
      <dgm:prSet/>
      <dgm:spPr/>
      <dgm:t>
        <a:bodyPr/>
        <a:lstStyle/>
        <a:p>
          <a:endParaRPr lang="zh-CN" altLang="en-US">
            <a:solidFill>
              <a:schemeClr val="bg1"/>
            </a:solidFill>
          </a:endParaRPr>
        </a:p>
      </dgm:t>
    </dgm:pt>
    <dgm:pt modelId="{5703522D-BBFE-F94C-B17E-F77B25094CD4}">
      <dgm:prSet phldrT="[文本]" custT="1"/>
      <dgm:spPr>
        <a:solidFill>
          <a:srgbClr val="FFC000"/>
        </a:solidFill>
      </dgm:spPr>
      <dgm:t>
        <a:bodyPr/>
        <a:lstStyle/>
        <a:p>
          <a:r>
            <a:rPr lang="zh-CN" sz="1050" b="1" smtClean="0">
              <a:solidFill>
                <a:schemeClr val="tx1">
                  <a:lumMod val="65000"/>
                  <a:lumOff val="35000"/>
                </a:schemeClr>
              </a:solidFill>
              <a:latin typeface="SimHei" charset="-122"/>
              <a:ea typeface="SimHei" charset="-122"/>
              <a:cs typeface="SimHei" charset="-122"/>
            </a:rPr>
            <a:t>药品购销</a:t>
          </a:r>
          <a:r>
            <a:rPr lang="en-US" sz="1050" b="1" smtClean="0">
              <a:solidFill>
                <a:schemeClr val="tx1">
                  <a:lumMod val="65000"/>
                  <a:lumOff val="35000"/>
                </a:schemeClr>
              </a:solidFill>
              <a:latin typeface="SimHei" charset="-122"/>
              <a:ea typeface="SimHei" charset="-122"/>
              <a:cs typeface="SimHei" charset="-122"/>
            </a:rPr>
            <a:t>“</a:t>
          </a:r>
          <a:r>
            <a:rPr lang="zh-CN" sz="1050" b="1" smtClean="0">
              <a:solidFill>
                <a:schemeClr val="tx1">
                  <a:lumMod val="65000"/>
                  <a:lumOff val="35000"/>
                </a:schemeClr>
              </a:solidFill>
              <a:latin typeface="SimHei" charset="-122"/>
              <a:ea typeface="SimHei" charset="-122"/>
              <a:cs typeface="SimHei" charset="-122"/>
            </a:rPr>
            <a:t>两票制</a:t>
          </a:r>
          <a:r>
            <a:rPr lang="en-US" sz="1050" b="1" smtClean="0">
              <a:solidFill>
                <a:schemeClr val="tx1">
                  <a:lumMod val="65000"/>
                  <a:lumOff val="35000"/>
                </a:schemeClr>
              </a:solidFill>
              <a:latin typeface="SimHei" charset="-122"/>
              <a:ea typeface="SimHei" charset="-122"/>
              <a:cs typeface="SimHei" charset="-122"/>
            </a:rPr>
            <a:t>”</a:t>
          </a:r>
          <a:endParaRPr lang="zh-CN" altLang="en-US" sz="1050" dirty="0">
            <a:solidFill>
              <a:schemeClr val="tx1">
                <a:lumMod val="65000"/>
                <a:lumOff val="35000"/>
              </a:schemeClr>
            </a:solidFill>
            <a:latin typeface="SimHei" charset="-122"/>
            <a:ea typeface="SimHei" charset="-122"/>
            <a:cs typeface="SimHei" charset="-122"/>
          </a:endParaRPr>
        </a:p>
      </dgm:t>
    </dgm:pt>
    <dgm:pt modelId="{9CB31DBA-9309-B04C-AD7D-4EDAE9CAE515}" type="parTrans" cxnId="{B1689025-665D-EC4F-BD49-31DB4FC45746}">
      <dgm:prSet/>
      <dgm:spPr/>
      <dgm:t>
        <a:bodyPr/>
        <a:lstStyle/>
        <a:p>
          <a:endParaRPr lang="zh-CN" altLang="en-US">
            <a:solidFill>
              <a:schemeClr val="bg1"/>
            </a:solidFill>
          </a:endParaRPr>
        </a:p>
      </dgm:t>
    </dgm:pt>
    <dgm:pt modelId="{A9DE58AE-779C-A443-8EAE-96652042291D}" type="sibTrans" cxnId="{B1689025-665D-EC4F-BD49-31DB4FC45746}">
      <dgm:prSet/>
      <dgm:spPr/>
      <dgm:t>
        <a:bodyPr/>
        <a:lstStyle/>
        <a:p>
          <a:endParaRPr lang="zh-CN" altLang="en-US">
            <a:solidFill>
              <a:schemeClr val="bg1"/>
            </a:solidFill>
          </a:endParaRPr>
        </a:p>
      </dgm:t>
    </dgm:pt>
    <dgm:pt modelId="{14A0FEB8-9AB2-7241-AC97-199F1E7C30B1}">
      <dgm:prSet phldrT="[文本]" custT="1"/>
      <dgm:spPr>
        <a:solidFill>
          <a:srgbClr val="FFC000"/>
        </a:solidFill>
      </dgm:spPr>
      <dgm:t>
        <a:bodyPr/>
        <a:lstStyle/>
        <a:p>
          <a:r>
            <a:rPr lang="zh-CN" altLang="en-US" sz="1050" b="1" smtClean="0">
              <a:solidFill>
                <a:schemeClr val="tx1">
                  <a:lumMod val="65000"/>
                  <a:lumOff val="35000"/>
                </a:schemeClr>
              </a:solidFill>
              <a:latin typeface="SimHei" charset="-122"/>
              <a:ea typeface="SimHei" charset="-122"/>
              <a:cs typeface="SimHei" charset="-122"/>
            </a:rPr>
            <a:t>高值的医用耗材采购</a:t>
          </a:r>
          <a:endParaRPr lang="zh-CN" altLang="en-US" sz="1050" dirty="0">
            <a:solidFill>
              <a:schemeClr val="tx1">
                <a:lumMod val="65000"/>
                <a:lumOff val="35000"/>
              </a:schemeClr>
            </a:solidFill>
            <a:latin typeface="SimHei" charset="-122"/>
            <a:ea typeface="SimHei" charset="-122"/>
            <a:cs typeface="SimHei" charset="-122"/>
          </a:endParaRPr>
        </a:p>
      </dgm:t>
    </dgm:pt>
    <dgm:pt modelId="{AB0B0FD7-042A-B143-931A-6FEAFE3AB09F}" type="parTrans" cxnId="{68F01E11-02C1-E843-B5C1-3EAA13330149}">
      <dgm:prSet/>
      <dgm:spPr/>
      <dgm:t>
        <a:bodyPr/>
        <a:lstStyle/>
        <a:p>
          <a:endParaRPr lang="zh-CN" altLang="en-US">
            <a:solidFill>
              <a:schemeClr val="bg1"/>
            </a:solidFill>
          </a:endParaRPr>
        </a:p>
      </dgm:t>
    </dgm:pt>
    <dgm:pt modelId="{F352B2C6-7B0B-EC4E-9B39-04C54CD7EA70}" type="sibTrans" cxnId="{68F01E11-02C1-E843-B5C1-3EAA13330149}">
      <dgm:prSet/>
      <dgm:spPr/>
      <dgm:t>
        <a:bodyPr/>
        <a:lstStyle/>
        <a:p>
          <a:endParaRPr lang="zh-CN" altLang="en-US">
            <a:solidFill>
              <a:schemeClr val="bg1"/>
            </a:solidFill>
          </a:endParaRPr>
        </a:p>
      </dgm:t>
    </dgm:pt>
    <dgm:pt modelId="{BD7F8F14-9965-C143-99D9-03715AF86A5C}" type="pres">
      <dgm:prSet presAssocID="{484046CB-4DDF-E249-85B5-95740163F62D}" presName="theList" presStyleCnt="0">
        <dgm:presLayoutVars>
          <dgm:dir/>
          <dgm:animLvl val="lvl"/>
          <dgm:resizeHandles val="exact"/>
        </dgm:presLayoutVars>
      </dgm:prSet>
      <dgm:spPr/>
      <dgm:t>
        <a:bodyPr/>
        <a:lstStyle/>
        <a:p>
          <a:endParaRPr lang="zh-CN" altLang="en-US"/>
        </a:p>
      </dgm:t>
    </dgm:pt>
    <dgm:pt modelId="{50D48490-55A0-1E49-B7AC-FBAE7C57AF5D}" type="pres">
      <dgm:prSet presAssocID="{E248AE3A-C68A-934A-B79D-39CE0CD1E672}" presName="compNode" presStyleCnt="0"/>
      <dgm:spPr/>
      <dgm:t>
        <a:bodyPr/>
        <a:lstStyle/>
        <a:p>
          <a:endParaRPr lang="zh-CN" altLang="en-US"/>
        </a:p>
      </dgm:t>
    </dgm:pt>
    <dgm:pt modelId="{5F0EFD70-DEF5-284C-A807-A84E9A4B1326}" type="pres">
      <dgm:prSet presAssocID="{E248AE3A-C68A-934A-B79D-39CE0CD1E672}" presName="aNode" presStyleLbl="bgShp" presStyleIdx="0" presStyleCnt="3" custScaleX="41325"/>
      <dgm:spPr/>
      <dgm:t>
        <a:bodyPr/>
        <a:lstStyle/>
        <a:p>
          <a:endParaRPr lang="zh-CN" altLang="en-US"/>
        </a:p>
      </dgm:t>
    </dgm:pt>
    <dgm:pt modelId="{8F298197-34B3-DB45-B8CE-714FC558A3AA}" type="pres">
      <dgm:prSet presAssocID="{E248AE3A-C68A-934A-B79D-39CE0CD1E672}" presName="textNode" presStyleLbl="bgShp" presStyleIdx="0" presStyleCnt="3"/>
      <dgm:spPr/>
      <dgm:t>
        <a:bodyPr/>
        <a:lstStyle/>
        <a:p>
          <a:endParaRPr lang="zh-CN" altLang="en-US"/>
        </a:p>
      </dgm:t>
    </dgm:pt>
    <dgm:pt modelId="{F3E311C7-8869-7246-BAB6-85E70A19F085}" type="pres">
      <dgm:prSet presAssocID="{E248AE3A-C68A-934A-B79D-39CE0CD1E672}" presName="compChildNode" presStyleCnt="0"/>
      <dgm:spPr/>
      <dgm:t>
        <a:bodyPr/>
        <a:lstStyle/>
        <a:p>
          <a:endParaRPr lang="zh-CN" altLang="en-US"/>
        </a:p>
      </dgm:t>
    </dgm:pt>
    <dgm:pt modelId="{BC806ACF-4571-3D44-9747-3C85FF0423F3}" type="pres">
      <dgm:prSet presAssocID="{E248AE3A-C68A-934A-B79D-39CE0CD1E672}" presName="theInnerList" presStyleCnt="0"/>
      <dgm:spPr/>
      <dgm:t>
        <a:bodyPr/>
        <a:lstStyle/>
        <a:p>
          <a:endParaRPr lang="zh-CN" altLang="en-US"/>
        </a:p>
      </dgm:t>
    </dgm:pt>
    <dgm:pt modelId="{815298AC-FB1A-F941-873B-E7F741A25FA9}" type="pres">
      <dgm:prSet presAssocID="{4A2BFDE0-F564-3B4D-AD9A-F8B258CAC3CB}" presName="childNode" presStyleLbl="node1" presStyleIdx="0" presStyleCnt="16" custScaleX="42071" custScaleY="98079" custLinFactNeighborX="41774" custLinFactNeighborY="-353">
        <dgm:presLayoutVars>
          <dgm:bulletEnabled val="1"/>
        </dgm:presLayoutVars>
      </dgm:prSet>
      <dgm:spPr/>
      <dgm:t>
        <a:bodyPr/>
        <a:lstStyle/>
        <a:p>
          <a:endParaRPr lang="zh-CN" altLang="en-US"/>
        </a:p>
      </dgm:t>
    </dgm:pt>
    <dgm:pt modelId="{C63B4D73-DC74-9F4C-AD6A-FD9ED587FABE}" type="pres">
      <dgm:prSet presAssocID="{E248AE3A-C68A-934A-B79D-39CE0CD1E672}" presName="aSpace" presStyleCnt="0"/>
      <dgm:spPr/>
      <dgm:t>
        <a:bodyPr/>
        <a:lstStyle/>
        <a:p>
          <a:endParaRPr lang="zh-CN" altLang="en-US"/>
        </a:p>
      </dgm:t>
    </dgm:pt>
    <dgm:pt modelId="{713FBC0F-DF55-934E-A883-A2985DC50383}" type="pres">
      <dgm:prSet presAssocID="{BBADC51F-76E0-F245-8DCF-ECCAA1BD47E8}" presName="compNode" presStyleCnt="0"/>
      <dgm:spPr/>
      <dgm:t>
        <a:bodyPr/>
        <a:lstStyle/>
        <a:p>
          <a:endParaRPr lang="zh-CN" altLang="en-US"/>
        </a:p>
      </dgm:t>
    </dgm:pt>
    <dgm:pt modelId="{EBFF6184-F35D-DF46-8732-DBF7D8D900F0}" type="pres">
      <dgm:prSet presAssocID="{BBADC51F-76E0-F245-8DCF-ECCAA1BD47E8}" presName="aNode" presStyleLbl="bgShp" presStyleIdx="1" presStyleCnt="3"/>
      <dgm:spPr/>
      <dgm:t>
        <a:bodyPr/>
        <a:lstStyle/>
        <a:p>
          <a:endParaRPr lang="zh-CN" altLang="en-US"/>
        </a:p>
      </dgm:t>
    </dgm:pt>
    <dgm:pt modelId="{1F4BACFA-2A39-EF4A-BB62-C6650F33796A}" type="pres">
      <dgm:prSet presAssocID="{BBADC51F-76E0-F245-8DCF-ECCAA1BD47E8}" presName="textNode" presStyleLbl="bgShp" presStyleIdx="1" presStyleCnt="3"/>
      <dgm:spPr/>
      <dgm:t>
        <a:bodyPr/>
        <a:lstStyle/>
        <a:p>
          <a:endParaRPr lang="zh-CN" altLang="en-US"/>
        </a:p>
      </dgm:t>
    </dgm:pt>
    <dgm:pt modelId="{97FE08D3-360C-C246-9801-F77CE0C625D0}" type="pres">
      <dgm:prSet presAssocID="{BBADC51F-76E0-F245-8DCF-ECCAA1BD47E8}" presName="compChildNode" presStyleCnt="0"/>
      <dgm:spPr/>
      <dgm:t>
        <a:bodyPr/>
        <a:lstStyle/>
        <a:p>
          <a:endParaRPr lang="zh-CN" altLang="en-US"/>
        </a:p>
      </dgm:t>
    </dgm:pt>
    <dgm:pt modelId="{A80551C4-EE3C-0F46-AADC-54C3E4958E88}" type="pres">
      <dgm:prSet presAssocID="{BBADC51F-76E0-F245-8DCF-ECCAA1BD47E8}" presName="theInnerList" presStyleCnt="0"/>
      <dgm:spPr/>
      <dgm:t>
        <a:bodyPr/>
        <a:lstStyle/>
        <a:p>
          <a:endParaRPr lang="zh-CN" altLang="en-US"/>
        </a:p>
      </dgm:t>
    </dgm:pt>
    <dgm:pt modelId="{46E0087A-E6D6-4241-970A-6E20AC1C5699}" type="pres">
      <dgm:prSet presAssocID="{ACF9AEE4-E401-0B4E-82FB-8B30005FD555}" presName="childNode" presStyleLbl="node1" presStyleIdx="1" presStyleCnt="16" custLinFactNeighborX="25065">
        <dgm:presLayoutVars>
          <dgm:bulletEnabled val="1"/>
        </dgm:presLayoutVars>
      </dgm:prSet>
      <dgm:spPr/>
      <dgm:t>
        <a:bodyPr/>
        <a:lstStyle/>
        <a:p>
          <a:endParaRPr lang="zh-CN" altLang="en-US"/>
        </a:p>
      </dgm:t>
    </dgm:pt>
    <dgm:pt modelId="{E025C1DF-569C-074C-9956-2E0E35F4B579}" type="pres">
      <dgm:prSet presAssocID="{ACF9AEE4-E401-0B4E-82FB-8B30005FD555}" presName="aSpace2" presStyleCnt="0"/>
      <dgm:spPr/>
      <dgm:t>
        <a:bodyPr/>
        <a:lstStyle/>
        <a:p>
          <a:endParaRPr lang="zh-CN" altLang="en-US"/>
        </a:p>
      </dgm:t>
    </dgm:pt>
    <dgm:pt modelId="{BCD7CC1D-6C91-9545-9393-FDA946F82E44}" type="pres">
      <dgm:prSet presAssocID="{847BFF16-2E6E-3248-9AB9-6AB7293F346B}" presName="childNode" presStyleLbl="node1" presStyleIdx="2" presStyleCnt="16" custLinFactNeighborX="25065">
        <dgm:presLayoutVars>
          <dgm:bulletEnabled val="1"/>
        </dgm:presLayoutVars>
      </dgm:prSet>
      <dgm:spPr/>
      <dgm:t>
        <a:bodyPr/>
        <a:lstStyle/>
        <a:p>
          <a:endParaRPr lang="zh-CN" altLang="en-US"/>
        </a:p>
      </dgm:t>
    </dgm:pt>
    <dgm:pt modelId="{A3DDE8B6-F671-7D47-AD97-39094D95C033}" type="pres">
      <dgm:prSet presAssocID="{847BFF16-2E6E-3248-9AB9-6AB7293F346B}" presName="aSpace2" presStyleCnt="0"/>
      <dgm:spPr/>
      <dgm:t>
        <a:bodyPr/>
        <a:lstStyle/>
        <a:p>
          <a:endParaRPr lang="zh-CN" altLang="en-US"/>
        </a:p>
      </dgm:t>
    </dgm:pt>
    <dgm:pt modelId="{72309661-20A4-EE48-B5B2-8C515C3DE203}" type="pres">
      <dgm:prSet presAssocID="{CE5BA79B-C575-6043-93C3-58337775F7E4}" presName="childNode" presStyleLbl="node1" presStyleIdx="3" presStyleCnt="16" custLinFactNeighborX="25065">
        <dgm:presLayoutVars>
          <dgm:bulletEnabled val="1"/>
        </dgm:presLayoutVars>
      </dgm:prSet>
      <dgm:spPr/>
      <dgm:t>
        <a:bodyPr/>
        <a:lstStyle/>
        <a:p>
          <a:endParaRPr lang="zh-CN" altLang="en-US"/>
        </a:p>
      </dgm:t>
    </dgm:pt>
    <dgm:pt modelId="{AB66D84E-B316-DF41-B3B0-58866AD862F8}" type="pres">
      <dgm:prSet presAssocID="{CE5BA79B-C575-6043-93C3-58337775F7E4}" presName="aSpace2" presStyleCnt="0"/>
      <dgm:spPr/>
      <dgm:t>
        <a:bodyPr/>
        <a:lstStyle/>
        <a:p>
          <a:endParaRPr lang="zh-CN" altLang="en-US"/>
        </a:p>
      </dgm:t>
    </dgm:pt>
    <dgm:pt modelId="{EB681939-52A4-4D45-8771-357E35C05EF4}" type="pres">
      <dgm:prSet presAssocID="{874248B8-3984-A94E-A720-98FE53C7E4B5}" presName="childNode" presStyleLbl="node1" presStyleIdx="4" presStyleCnt="16" custLinFactNeighborX="25065">
        <dgm:presLayoutVars>
          <dgm:bulletEnabled val="1"/>
        </dgm:presLayoutVars>
      </dgm:prSet>
      <dgm:spPr/>
      <dgm:t>
        <a:bodyPr/>
        <a:lstStyle/>
        <a:p>
          <a:endParaRPr lang="zh-CN" altLang="en-US"/>
        </a:p>
      </dgm:t>
    </dgm:pt>
    <dgm:pt modelId="{DCE82BA1-56B6-7544-8457-3E907507905F}" type="pres">
      <dgm:prSet presAssocID="{874248B8-3984-A94E-A720-98FE53C7E4B5}" presName="aSpace2" presStyleCnt="0"/>
      <dgm:spPr/>
      <dgm:t>
        <a:bodyPr/>
        <a:lstStyle/>
        <a:p>
          <a:endParaRPr lang="zh-CN" altLang="en-US"/>
        </a:p>
      </dgm:t>
    </dgm:pt>
    <dgm:pt modelId="{E93AA763-6470-7247-B0B7-DDC9BB99B63F}" type="pres">
      <dgm:prSet presAssocID="{CBC0C7A7-8BCD-C145-A9B8-A794AB2D255E}" presName="childNode" presStyleLbl="node1" presStyleIdx="5" presStyleCnt="16" custLinFactNeighborX="25065">
        <dgm:presLayoutVars>
          <dgm:bulletEnabled val="1"/>
        </dgm:presLayoutVars>
      </dgm:prSet>
      <dgm:spPr/>
      <dgm:t>
        <a:bodyPr/>
        <a:lstStyle/>
        <a:p>
          <a:endParaRPr lang="zh-CN" altLang="en-US"/>
        </a:p>
      </dgm:t>
    </dgm:pt>
    <dgm:pt modelId="{F899BD54-D43C-5644-BBD4-B50F30E1EE26}" type="pres">
      <dgm:prSet presAssocID="{BBADC51F-76E0-F245-8DCF-ECCAA1BD47E8}" presName="aSpace" presStyleCnt="0"/>
      <dgm:spPr/>
      <dgm:t>
        <a:bodyPr/>
        <a:lstStyle/>
        <a:p>
          <a:endParaRPr lang="zh-CN" altLang="en-US"/>
        </a:p>
      </dgm:t>
    </dgm:pt>
    <dgm:pt modelId="{C4D2AC56-3635-B649-977B-4A81D370BDB1}" type="pres">
      <dgm:prSet presAssocID="{6863E867-F7A5-7E44-9963-BA16EACD913E}" presName="compNode" presStyleCnt="0"/>
      <dgm:spPr/>
      <dgm:t>
        <a:bodyPr/>
        <a:lstStyle/>
        <a:p>
          <a:endParaRPr lang="zh-CN" altLang="en-US"/>
        </a:p>
      </dgm:t>
    </dgm:pt>
    <dgm:pt modelId="{80EDCEE7-0255-554C-81F3-899E39008A3A}" type="pres">
      <dgm:prSet presAssocID="{6863E867-F7A5-7E44-9963-BA16EACD913E}" presName="aNode" presStyleLbl="bgShp" presStyleIdx="2" presStyleCnt="3"/>
      <dgm:spPr/>
      <dgm:t>
        <a:bodyPr/>
        <a:lstStyle/>
        <a:p>
          <a:endParaRPr lang="zh-CN" altLang="en-US"/>
        </a:p>
      </dgm:t>
    </dgm:pt>
    <dgm:pt modelId="{13495373-0324-6B42-95B7-847CFC100768}" type="pres">
      <dgm:prSet presAssocID="{6863E867-F7A5-7E44-9963-BA16EACD913E}" presName="textNode" presStyleLbl="bgShp" presStyleIdx="2" presStyleCnt="3"/>
      <dgm:spPr/>
      <dgm:t>
        <a:bodyPr/>
        <a:lstStyle/>
        <a:p>
          <a:endParaRPr lang="zh-CN" altLang="en-US"/>
        </a:p>
      </dgm:t>
    </dgm:pt>
    <dgm:pt modelId="{28858EC9-B733-1142-A60D-5816E1A19690}" type="pres">
      <dgm:prSet presAssocID="{6863E867-F7A5-7E44-9963-BA16EACD913E}" presName="compChildNode" presStyleCnt="0"/>
      <dgm:spPr/>
      <dgm:t>
        <a:bodyPr/>
        <a:lstStyle/>
        <a:p>
          <a:endParaRPr lang="zh-CN" altLang="en-US"/>
        </a:p>
      </dgm:t>
    </dgm:pt>
    <dgm:pt modelId="{14977C23-FDCC-7F40-953A-31213D044204}" type="pres">
      <dgm:prSet presAssocID="{6863E867-F7A5-7E44-9963-BA16EACD913E}" presName="theInnerList" presStyleCnt="0"/>
      <dgm:spPr/>
      <dgm:t>
        <a:bodyPr/>
        <a:lstStyle/>
        <a:p>
          <a:endParaRPr lang="zh-CN" altLang="en-US"/>
        </a:p>
      </dgm:t>
    </dgm:pt>
    <dgm:pt modelId="{4995FCA1-ADAE-7D47-915C-9DCC75056382}" type="pres">
      <dgm:prSet presAssocID="{C8473466-4594-6F49-B3C0-13395F1CF715}" presName="childNode" presStyleLbl="node1" presStyleIdx="6" presStyleCnt="16">
        <dgm:presLayoutVars>
          <dgm:bulletEnabled val="1"/>
        </dgm:presLayoutVars>
      </dgm:prSet>
      <dgm:spPr/>
      <dgm:t>
        <a:bodyPr/>
        <a:lstStyle/>
        <a:p>
          <a:endParaRPr lang="zh-CN" altLang="en-US"/>
        </a:p>
      </dgm:t>
    </dgm:pt>
    <dgm:pt modelId="{5A03B446-F35C-644C-96E2-52459E605482}" type="pres">
      <dgm:prSet presAssocID="{C8473466-4594-6F49-B3C0-13395F1CF715}" presName="aSpace2" presStyleCnt="0"/>
      <dgm:spPr/>
      <dgm:t>
        <a:bodyPr/>
        <a:lstStyle/>
        <a:p>
          <a:endParaRPr lang="zh-CN" altLang="en-US"/>
        </a:p>
      </dgm:t>
    </dgm:pt>
    <dgm:pt modelId="{2AFD4CC9-555B-9F44-A578-D5171EEC8045}" type="pres">
      <dgm:prSet presAssocID="{610289C5-EB01-7E49-9076-8940E1821F2B}" presName="childNode" presStyleLbl="node1" presStyleIdx="7" presStyleCnt="16">
        <dgm:presLayoutVars>
          <dgm:bulletEnabled val="1"/>
        </dgm:presLayoutVars>
      </dgm:prSet>
      <dgm:spPr/>
      <dgm:t>
        <a:bodyPr/>
        <a:lstStyle/>
        <a:p>
          <a:endParaRPr lang="zh-CN" altLang="en-US"/>
        </a:p>
      </dgm:t>
    </dgm:pt>
    <dgm:pt modelId="{AACEB111-7AAE-6241-B1F3-4591569C8745}" type="pres">
      <dgm:prSet presAssocID="{610289C5-EB01-7E49-9076-8940E1821F2B}" presName="aSpace2" presStyleCnt="0"/>
      <dgm:spPr/>
      <dgm:t>
        <a:bodyPr/>
        <a:lstStyle/>
        <a:p>
          <a:endParaRPr lang="zh-CN" altLang="en-US"/>
        </a:p>
      </dgm:t>
    </dgm:pt>
    <dgm:pt modelId="{5609FDCD-A48C-8B44-B852-616CDF439422}" type="pres">
      <dgm:prSet presAssocID="{D18EEF3E-A730-6D4E-A5DF-1C69474D6FA4}" presName="childNode" presStyleLbl="node1" presStyleIdx="8" presStyleCnt="16">
        <dgm:presLayoutVars>
          <dgm:bulletEnabled val="1"/>
        </dgm:presLayoutVars>
      </dgm:prSet>
      <dgm:spPr/>
      <dgm:t>
        <a:bodyPr/>
        <a:lstStyle/>
        <a:p>
          <a:endParaRPr lang="zh-CN" altLang="en-US"/>
        </a:p>
      </dgm:t>
    </dgm:pt>
    <dgm:pt modelId="{981CA216-015B-0344-B368-7B589B7A3E5A}" type="pres">
      <dgm:prSet presAssocID="{D18EEF3E-A730-6D4E-A5DF-1C69474D6FA4}" presName="aSpace2" presStyleCnt="0"/>
      <dgm:spPr/>
      <dgm:t>
        <a:bodyPr/>
        <a:lstStyle/>
        <a:p>
          <a:endParaRPr lang="zh-CN" altLang="en-US"/>
        </a:p>
      </dgm:t>
    </dgm:pt>
    <dgm:pt modelId="{EC97B6C3-DF9D-0F4C-8736-E2F5F96E5E34}" type="pres">
      <dgm:prSet presAssocID="{10CB4D69-C531-6A45-A85C-C51D0F69D4F2}" presName="childNode" presStyleLbl="node1" presStyleIdx="9" presStyleCnt="16">
        <dgm:presLayoutVars>
          <dgm:bulletEnabled val="1"/>
        </dgm:presLayoutVars>
      </dgm:prSet>
      <dgm:spPr/>
      <dgm:t>
        <a:bodyPr/>
        <a:lstStyle/>
        <a:p>
          <a:endParaRPr lang="zh-CN" altLang="en-US"/>
        </a:p>
      </dgm:t>
    </dgm:pt>
    <dgm:pt modelId="{8ABF1443-0B7D-EC48-8E25-10271A0AD077}" type="pres">
      <dgm:prSet presAssocID="{10CB4D69-C531-6A45-A85C-C51D0F69D4F2}" presName="aSpace2" presStyleCnt="0"/>
      <dgm:spPr/>
      <dgm:t>
        <a:bodyPr/>
        <a:lstStyle/>
        <a:p>
          <a:endParaRPr lang="zh-CN" altLang="en-US"/>
        </a:p>
      </dgm:t>
    </dgm:pt>
    <dgm:pt modelId="{857367AE-D9E3-2047-9493-6C1C0014A56B}" type="pres">
      <dgm:prSet presAssocID="{0B2D8148-E759-EB43-BE72-E37B7C0B583A}" presName="childNode" presStyleLbl="node1" presStyleIdx="10" presStyleCnt="16">
        <dgm:presLayoutVars>
          <dgm:bulletEnabled val="1"/>
        </dgm:presLayoutVars>
      </dgm:prSet>
      <dgm:spPr/>
      <dgm:t>
        <a:bodyPr/>
        <a:lstStyle/>
        <a:p>
          <a:endParaRPr lang="zh-CN" altLang="en-US"/>
        </a:p>
      </dgm:t>
    </dgm:pt>
    <dgm:pt modelId="{CC779331-9E5A-AF4E-B712-20A422130D25}" type="pres">
      <dgm:prSet presAssocID="{0B2D8148-E759-EB43-BE72-E37B7C0B583A}" presName="aSpace2" presStyleCnt="0"/>
      <dgm:spPr/>
      <dgm:t>
        <a:bodyPr/>
        <a:lstStyle/>
        <a:p>
          <a:endParaRPr lang="zh-CN" altLang="en-US"/>
        </a:p>
      </dgm:t>
    </dgm:pt>
    <dgm:pt modelId="{5630E279-8C6D-2344-876F-729600EC34CF}" type="pres">
      <dgm:prSet presAssocID="{EC75524A-7C20-D546-B87F-8526222D424C}" presName="childNode" presStyleLbl="node1" presStyleIdx="11" presStyleCnt="16">
        <dgm:presLayoutVars>
          <dgm:bulletEnabled val="1"/>
        </dgm:presLayoutVars>
      </dgm:prSet>
      <dgm:spPr/>
      <dgm:t>
        <a:bodyPr/>
        <a:lstStyle/>
        <a:p>
          <a:endParaRPr lang="zh-CN" altLang="en-US"/>
        </a:p>
      </dgm:t>
    </dgm:pt>
    <dgm:pt modelId="{7975649F-55D0-1543-ADF8-ED2FF7FB0CD8}" type="pres">
      <dgm:prSet presAssocID="{EC75524A-7C20-D546-B87F-8526222D424C}" presName="aSpace2" presStyleCnt="0"/>
      <dgm:spPr/>
      <dgm:t>
        <a:bodyPr/>
        <a:lstStyle/>
        <a:p>
          <a:endParaRPr lang="zh-CN" altLang="en-US"/>
        </a:p>
      </dgm:t>
    </dgm:pt>
    <dgm:pt modelId="{82AB18C4-986E-7A47-8E6F-9FD869CE5CFC}" type="pres">
      <dgm:prSet presAssocID="{5703522D-BBFE-F94C-B17E-F77B25094CD4}" presName="childNode" presStyleLbl="node1" presStyleIdx="12" presStyleCnt="16">
        <dgm:presLayoutVars>
          <dgm:bulletEnabled val="1"/>
        </dgm:presLayoutVars>
      </dgm:prSet>
      <dgm:spPr/>
      <dgm:t>
        <a:bodyPr/>
        <a:lstStyle/>
        <a:p>
          <a:endParaRPr lang="zh-CN" altLang="en-US"/>
        </a:p>
      </dgm:t>
    </dgm:pt>
    <dgm:pt modelId="{8121D1C0-0672-2142-82C5-C6F19F73E4D8}" type="pres">
      <dgm:prSet presAssocID="{5703522D-BBFE-F94C-B17E-F77B25094CD4}" presName="aSpace2" presStyleCnt="0"/>
      <dgm:spPr/>
      <dgm:t>
        <a:bodyPr/>
        <a:lstStyle/>
        <a:p>
          <a:endParaRPr lang="zh-CN" altLang="en-US"/>
        </a:p>
      </dgm:t>
    </dgm:pt>
    <dgm:pt modelId="{8814C3DF-B942-0443-BC4B-863DCEA02D93}" type="pres">
      <dgm:prSet presAssocID="{14A0FEB8-9AB2-7241-AC97-199F1E7C30B1}" presName="childNode" presStyleLbl="node1" presStyleIdx="13" presStyleCnt="16">
        <dgm:presLayoutVars>
          <dgm:bulletEnabled val="1"/>
        </dgm:presLayoutVars>
      </dgm:prSet>
      <dgm:spPr/>
      <dgm:t>
        <a:bodyPr/>
        <a:lstStyle/>
        <a:p>
          <a:endParaRPr lang="zh-CN" altLang="en-US"/>
        </a:p>
      </dgm:t>
    </dgm:pt>
    <dgm:pt modelId="{8A6052D5-044F-A94E-B558-52F99A21DF99}" type="pres">
      <dgm:prSet presAssocID="{14A0FEB8-9AB2-7241-AC97-199F1E7C30B1}" presName="aSpace2" presStyleCnt="0"/>
      <dgm:spPr/>
      <dgm:t>
        <a:bodyPr/>
        <a:lstStyle/>
        <a:p>
          <a:endParaRPr lang="zh-CN" altLang="en-US"/>
        </a:p>
      </dgm:t>
    </dgm:pt>
    <dgm:pt modelId="{A51969C1-28A3-1E47-9130-686B88606641}" type="pres">
      <dgm:prSet presAssocID="{A0454663-263F-914F-AA70-87D44AF09173}" presName="childNode" presStyleLbl="node1" presStyleIdx="14" presStyleCnt="16">
        <dgm:presLayoutVars>
          <dgm:bulletEnabled val="1"/>
        </dgm:presLayoutVars>
      </dgm:prSet>
      <dgm:spPr/>
      <dgm:t>
        <a:bodyPr/>
        <a:lstStyle/>
        <a:p>
          <a:endParaRPr lang="zh-CN" altLang="en-US"/>
        </a:p>
      </dgm:t>
    </dgm:pt>
    <dgm:pt modelId="{56BBF0CF-DADC-654C-9B6B-3C4CCEA8BB49}" type="pres">
      <dgm:prSet presAssocID="{A0454663-263F-914F-AA70-87D44AF09173}" presName="aSpace2" presStyleCnt="0"/>
      <dgm:spPr/>
      <dgm:t>
        <a:bodyPr/>
        <a:lstStyle/>
        <a:p>
          <a:endParaRPr lang="zh-CN" altLang="en-US"/>
        </a:p>
      </dgm:t>
    </dgm:pt>
    <dgm:pt modelId="{DD281354-573A-424B-A6D2-A688D391CF3F}" type="pres">
      <dgm:prSet presAssocID="{59351EC9-61C6-EB4D-8422-53D4962A9140}" presName="childNode" presStyleLbl="node1" presStyleIdx="15" presStyleCnt="16">
        <dgm:presLayoutVars>
          <dgm:bulletEnabled val="1"/>
        </dgm:presLayoutVars>
      </dgm:prSet>
      <dgm:spPr/>
      <dgm:t>
        <a:bodyPr/>
        <a:lstStyle/>
        <a:p>
          <a:endParaRPr lang="zh-CN" altLang="en-US"/>
        </a:p>
      </dgm:t>
    </dgm:pt>
  </dgm:ptLst>
  <dgm:cxnLst>
    <dgm:cxn modelId="{AEDE64FD-C4C4-374C-8A33-655E86872239}" type="presOf" srcId="{847BFF16-2E6E-3248-9AB9-6AB7293F346B}" destId="{BCD7CC1D-6C91-9545-9393-FDA946F82E44}" srcOrd="0" destOrd="0" presId="urn:microsoft.com/office/officeart/2005/8/layout/lProcess2"/>
    <dgm:cxn modelId="{1C626088-A4B8-B640-B2DA-B43C158F0B0B}" type="presOf" srcId="{E248AE3A-C68A-934A-B79D-39CE0CD1E672}" destId="{5F0EFD70-DEF5-284C-A807-A84E9A4B1326}" srcOrd="0" destOrd="0" presId="urn:microsoft.com/office/officeart/2005/8/layout/lProcess2"/>
    <dgm:cxn modelId="{EFAB5593-83E1-2842-A367-A3D432F3AC15}" srcId="{484046CB-4DDF-E249-85B5-95740163F62D}" destId="{BBADC51F-76E0-F245-8DCF-ECCAA1BD47E8}" srcOrd="1" destOrd="0" parTransId="{385A16EE-E38B-024C-9FCA-BA32CB14F7A3}" sibTransId="{826F6FA3-7465-5944-873A-C00CBCE76F7E}"/>
    <dgm:cxn modelId="{4DBFC87A-F2AD-1248-8B73-315B0F8B5035}" type="presOf" srcId="{59351EC9-61C6-EB4D-8422-53D4962A9140}" destId="{DD281354-573A-424B-A6D2-A688D391CF3F}" srcOrd="0" destOrd="0" presId="urn:microsoft.com/office/officeart/2005/8/layout/lProcess2"/>
    <dgm:cxn modelId="{4DBB5E4C-6FFE-4149-8DE2-E6FE39042EE3}" srcId="{6863E867-F7A5-7E44-9963-BA16EACD913E}" destId="{610289C5-EB01-7E49-9076-8940E1821F2B}" srcOrd="1" destOrd="0" parTransId="{9B909601-A687-3940-A0F1-9D86D32B8840}" sibTransId="{125D9FDC-3D2E-DB40-A43C-0438D72DB0AE}"/>
    <dgm:cxn modelId="{18FB1A77-DBBB-0942-9499-7089034C61EC}" srcId="{BBADC51F-76E0-F245-8DCF-ECCAA1BD47E8}" destId="{874248B8-3984-A94E-A720-98FE53C7E4B5}" srcOrd="3" destOrd="0" parTransId="{37208E40-A9C4-5F4D-BD04-34DE846FD0C1}" sibTransId="{CE91DF0D-C527-5F47-86DE-84BD6E87D464}"/>
    <dgm:cxn modelId="{B1689025-665D-EC4F-BD49-31DB4FC45746}" srcId="{6863E867-F7A5-7E44-9963-BA16EACD913E}" destId="{5703522D-BBFE-F94C-B17E-F77B25094CD4}" srcOrd="6" destOrd="0" parTransId="{9CB31DBA-9309-B04C-AD7D-4EDAE9CAE515}" sibTransId="{A9DE58AE-779C-A443-8EAE-96652042291D}"/>
    <dgm:cxn modelId="{41323BD7-CEFC-C649-878D-D8BB86A028F3}" srcId="{6863E867-F7A5-7E44-9963-BA16EACD913E}" destId="{D18EEF3E-A730-6D4E-A5DF-1C69474D6FA4}" srcOrd="2" destOrd="0" parTransId="{A0603AFC-A42B-E64F-970E-E6252DB726F0}" sibTransId="{D3910D2E-6148-8647-A5D5-FE27BC0CA155}"/>
    <dgm:cxn modelId="{692DF6AC-DD14-CF43-A792-04AEE91170C4}" srcId="{BBADC51F-76E0-F245-8DCF-ECCAA1BD47E8}" destId="{ACF9AEE4-E401-0B4E-82FB-8B30005FD555}" srcOrd="0" destOrd="0" parTransId="{0229BCE2-4696-9A48-8BB8-17BF66386C5B}" sibTransId="{A4EAEC06-1DD6-0D4C-A122-36B4E8334E74}"/>
    <dgm:cxn modelId="{E20C03F4-AAFF-F14A-A1F0-75735F82C8FF}" srcId="{6863E867-F7A5-7E44-9963-BA16EACD913E}" destId="{A0454663-263F-914F-AA70-87D44AF09173}" srcOrd="8" destOrd="0" parTransId="{0F18199D-10B9-2D47-A0FA-595842AF4400}" sibTransId="{993056D0-44C3-6040-98FB-7AB78A23C232}"/>
    <dgm:cxn modelId="{0CA69DD8-3E71-CA44-9361-207E2CD4FB0A}" srcId="{6863E867-F7A5-7E44-9963-BA16EACD913E}" destId="{C8473466-4594-6F49-B3C0-13395F1CF715}" srcOrd="0" destOrd="0" parTransId="{980CA13E-F859-E04E-A347-0020C3746F04}" sibTransId="{B5B959BA-B50D-DC44-B964-9D38ED67F4B7}"/>
    <dgm:cxn modelId="{4137AADE-198B-C346-BDB9-F7165CA125EC}" type="presOf" srcId="{C8473466-4594-6F49-B3C0-13395F1CF715}" destId="{4995FCA1-ADAE-7D47-915C-9DCC75056382}" srcOrd="0" destOrd="0" presId="urn:microsoft.com/office/officeart/2005/8/layout/lProcess2"/>
    <dgm:cxn modelId="{5C9F464C-8FAF-F042-AAD0-C3EC2271EE49}" srcId="{BBADC51F-76E0-F245-8DCF-ECCAA1BD47E8}" destId="{CBC0C7A7-8BCD-C145-A9B8-A794AB2D255E}" srcOrd="4" destOrd="0" parTransId="{7223EF3D-39E5-C048-9BAC-98130AE5C13D}" sibTransId="{95A387A0-E713-9C4A-AB0D-6C000D897A12}"/>
    <dgm:cxn modelId="{73163964-988F-684A-B298-6AFA8677080C}" type="presOf" srcId="{0B2D8148-E759-EB43-BE72-E37B7C0B583A}" destId="{857367AE-D9E3-2047-9493-6C1C0014A56B}" srcOrd="0" destOrd="0" presId="urn:microsoft.com/office/officeart/2005/8/layout/lProcess2"/>
    <dgm:cxn modelId="{CD774AE6-691D-BA43-A740-331CF445E2BD}" type="presOf" srcId="{484046CB-4DDF-E249-85B5-95740163F62D}" destId="{BD7F8F14-9965-C143-99D9-03715AF86A5C}" srcOrd="0" destOrd="0" presId="urn:microsoft.com/office/officeart/2005/8/layout/lProcess2"/>
    <dgm:cxn modelId="{68F01E11-02C1-E843-B5C1-3EAA13330149}" srcId="{6863E867-F7A5-7E44-9963-BA16EACD913E}" destId="{14A0FEB8-9AB2-7241-AC97-199F1E7C30B1}" srcOrd="7" destOrd="0" parTransId="{AB0B0FD7-042A-B143-931A-6FEAFE3AB09F}" sibTransId="{F352B2C6-7B0B-EC4E-9B39-04C54CD7EA70}"/>
    <dgm:cxn modelId="{C6E883BB-EA59-494A-BCC8-7911D0234B47}" type="presOf" srcId="{E248AE3A-C68A-934A-B79D-39CE0CD1E672}" destId="{8F298197-34B3-DB45-B8CE-714FC558A3AA}" srcOrd="1" destOrd="0" presId="urn:microsoft.com/office/officeart/2005/8/layout/lProcess2"/>
    <dgm:cxn modelId="{186E97BB-E641-D042-A5DF-24A7729D8D27}" type="presOf" srcId="{D18EEF3E-A730-6D4E-A5DF-1C69474D6FA4}" destId="{5609FDCD-A48C-8B44-B852-616CDF439422}" srcOrd="0" destOrd="0" presId="urn:microsoft.com/office/officeart/2005/8/layout/lProcess2"/>
    <dgm:cxn modelId="{391173A2-A21B-3C45-96A7-911CC22E0B6B}" srcId="{BBADC51F-76E0-F245-8DCF-ECCAA1BD47E8}" destId="{847BFF16-2E6E-3248-9AB9-6AB7293F346B}" srcOrd="1" destOrd="0" parTransId="{A779D580-A6D5-224D-992D-B9781E721ABD}" sibTransId="{790516DA-DED9-0A4D-B1ED-8EFEB70479CE}"/>
    <dgm:cxn modelId="{F302A18E-2495-E641-B3AF-B66FD9FFD8DE}" type="presOf" srcId="{10CB4D69-C531-6A45-A85C-C51D0F69D4F2}" destId="{EC97B6C3-DF9D-0F4C-8736-E2F5F96E5E34}" srcOrd="0" destOrd="0" presId="urn:microsoft.com/office/officeart/2005/8/layout/lProcess2"/>
    <dgm:cxn modelId="{576FD93B-3E65-4E46-954E-A4E5FC4F9FB8}" type="presOf" srcId="{6863E867-F7A5-7E44-9963-BA16EACD913E}" destId="{13495373-0324-6B42-95B7-847CFC100768}" srcOrd="1" destOrd="0" presId="urn:microsoft.com/office/officeart/2005/8/layout/lProcess2"/>
    <dgm:cxn modelId="{62C7AABA-5078-6E4E-B17E-B3BD6A20C047}" type="presOf" srcId="{874248B8-3984-A94E-A720-98FE53C7E4B5}" destId="{EB681939-52A4-4D45-8771-357E35C05EF4}" srcOrd="0" destOrd="0" presId="urn:microsoft.com/office/officeart/2005/8/layout/lProcess2"/>
    <dgm:cxn modelId="{264E909B-A01C-784B-B66C-F2A08F828CD0}" type="presOf" srcId="{CE5BA79B-C575-6043-93C3-58337775F7E4}" destId="{72309661-20A4-EE48-B5B2-8C515C3DE203}" srcOrd="0" destOrd="0" presId="urn:microsoft.com/office/officeart/2005/8/layout/lProcess2"/>
    <dgm:cxn modelId="{484D9F0B-C149-724D-B9B5-DA71AC869E15}" type="presOf" srcId="{ACF9AEE4-E401-0B4E-82FB-8B30005FD555}" destId="{46E0087A-E6D6-4241-970A-6E20AC1C5699}" srcOrd="0" destOrd="0" presId="urn:microsoft.com/office/officeart/2005/8/layout/lProcess2"/>
    <dgm:cxn modelId="{24E17E66-8B43-1B45-BB7E-51A5F65321F3}" srcId="{6863E867-F7A5-7E44-9963-BA16EACD913E}" destId="{59351EC9-61C6-EB4D-8422-53D4962A9140}" srcOrd="9" destOrd="0" parTransId="{CBD974EF-B2ED-1C42-83DC-D28D1127B18A}" sibTransId="{434EEEC9-1454-264F-966D-F09E10407E25}"/>
    <dgm:cxn modelId="{A25E3749-A307-0942-A2C7-A1060830A043}" srcId="{484046CB-4DDF-E249-85B5-95740163F62D}" destId="{6863E867-F7A5-7E44-9963-BA16EACD913E}" srcOrd="2" destOrd="0" parTransId="{A229C396-77DD-834A-A2E1-7E1982AEE96D}" sibTransId="{1FD1135A-304D-2342-943C-D7610A72CB38}"/>
    <dgm:cxn modelId="{77240B5A-027E-8A42-9CE3-A8C6B88E886C}" type="presOf" srcId="{6863E867-F7A5-7E44-9963-BA16EACD913E}" destId="{80EDCEE7-0255-554C-81F3-899E39008A3A}" srcOrd="0" destOrd="0" presId="urn:microsoft.com/office/officeart/2005/8/layout/lProcess2"/>
    <dgm:cxn modelId="{3E051DFD-F38C-9345-866F-ABA8B34EEA13}" type="presOf" srcId="{14A0FEB8-9AB2-7241-AC97-199F1E7C30B1}" destId="{8814C3DF-B942-0443-BC4B-863DCEA02D93}" srcOrd="0" destOrd="0" presId="urn:microsoft.com/office/officeart/2005/8/layout/lProcess2"/>
    <dgm:cxn modelId="{00315ED5-9B15-A449-9D72-261A52AD976D}" srcId="{E248AE3A-C68A-934A-B79D-39CE0CD1E672}" destId="{4A2BFDE0-F564-3B4D-AD9A-F8B258CAC3CB}" srcOrd="0" destOrd="0" parTransId="{8CCF3216-A8BA-104D-BC99-0041D9600FE4}" sibTransId="{26C4FD91-FE8E-2E47-B8C6-FA80DD26E3F7}"/>
    <dgm:cxn modelId="{EA8170C5-3249-E543-8ACF-0BD7B4361CFD}" type="presOf" srcId="{BBADC51F-76E0-F245-8DCF-ECCAA1BD47E8}" destId="{EBFF6184-F35D-DF46-8732-DBF7D8D900F0}" srcOrd="0" destOrd="0" presId="urn:microsoft.com/office/officeart/2005/8/layout/lProcess2"/>
    <dgm:cxn modelId="{6CBF7753-E01B-4B4A-9F82-C4A67E012277}" srcId="{BBADC51F-76E0-F245-8DCF-ECCAA1BD47E8}" destId="{CE5BA79B-C575-6043-93C3-58337775F7E4}" srcOrd="2" destOrd="0" parTransId="{D1947690-4754-CF4C-8C64-AA454C5A6350}" sibTransId="{08CECEDA-A450-5941-81EF-A0AC18E2BD4D}"/>
    <dgm:cxn modelId="{F23C5EE8-DA69-8B41-8E3D-B429A0B2497C}" type="presOf" srcId="{EC75524A-7C20-D546-B87F-8526222D424C}" destId="{5630E279-8C6D-2344-876F-729600EC34CF}" srcOrd="0" destOrd="0" presId="urn:microsoft.com/office/officeart/2005/8/layout/lProcess2"/>
    <dgm:cxn modelId="{D21EBEF1-69BF-EE45-9F80-785718FDF343}" type="presOf" srcId="{A0454663-263F-914F-AA70-87D44AF09173}" destId="{A51969C1-28A3-1E47-9130-686B88606641}" srcOrd="0" destOrd="0" presId="urn:microsoft.com/office/officeart/2005/8/layout/lProcess2"/>
    <dgm:cxn modelId="{09CAC254-A44C-0544-8376-FC233A19705E}" srcId="{6863E867-F7A5-7E44-9963-BA16EACD913E}" destId="{0B2D8148-E759-EB43-BE72-E37B7C0B583A}" srcOrd="4" destOrd="0" parTransId="{DFBA2042-A7EE-4B47-AB15-9CBAFBC66688}" sibTransId="{10F69CB7-8DEF-3844-B154-4236AA3BDF1E}"/>
    <dgm:cxn modelId="{10511C5D-16BE-664A-AC57-21A81B17AD74}" type="presOf" srcId="{4A2BFDE0-F564-3B4D-AD9A-F8B258CAC3CB}" destId="{815298AC-FB1A-F941-873B-E7F741A25FA9}" srcOrd="0" destOrd="0" presId="urn:microsoft.com/office/officeart/2005/8/layout/lProcess2"/>
    <dgm:cxn modelId="{BBA6EE58-28D0-124B-8922-DB5D02FF85F8}" type="presOf" srcId="{610289C5-EB01-7E49-9076-8940E1821F2B}" destId="{2AFD4CC9-555B-9F44-A578-D5171EEC8045}" srcOrd="0" destOrd="0" presId="urn:microsoft.com/office/officeart/2005/8/layout/lProcess2"/>
    <dgm:cxn modelId="{3E2F58D1-D1A7-0447-9FF4-258E23DD8094}" type="presOf" srcId="{BBADC51F-76E0-F245-8DCF-ECCAA1BD47E8}" destId="{1F4BACFA-2A39-EF4A-BB62-C6650F33796A}" srcOrd="1" destOrd="0" presId="urn:microsoft.com/office/officeart/2005/8/layout/lProcess2"/>
    <dgm:cxn modelId="{02F0843E-21DF-4E48-8C26-85A3BFC084A4}" type="presOf" srcId="{5703522D-BBFE-F94C-B17E-F77B25094CD4}" destId="{82AB18C4-986E-7A47-8E6F-9FD869CE5CFC}" srcOrd="0" destOrd="0" presId="urn:microsoft.com/office/officeart/2005/8/layout/lProcess2"/>
    <dgm:cxn modelId="{9D8DE05E-D430-8A48-AAAE-F3DCBE45BCD8}" srcId="{6863E867-F7A5-7E44-9963-BA16EACD913E}" destId="{10CB4D69-C531-6A45-A85C-C51D0F69D4F2}" srcOrd="3" destOrd="0" parTransId="{FE528431-20B9-2145-9F32-E0E65A425DD3}" sibTransId="{06575F29-8F74-724D-B555-2757B6A94104}"/>
    <dgm:cxn modelId="{D26D1523-09C9-0D45-822F-6E6AED8D15A5}" srcId="{6863E867-F7A5-7E44-9963-BA16EACD913E}" destId="{EC75524A-7C20-D546-B87F-8526222D424C}" srcOrd="5" destOrd="0" parTransId="{75C82009-90F6-744A-A9B0-65ABF1CC9332}" sibTransId="{55DA4D4A-32DE-9E4E-8E39-2947A8EDE4DA}"/>
    <dgm:cxn modelId="{5EB2AE9B-2FD0-6F48-91BF-108E8F23D2BF}" type="presOf" srcId="{CBC0C7A7-8BCD-C145-A9B8-A794AB2D255E}" destId="{E93AA763-6470-7247-B0B7-DDC9BB99B63F}" srcOrd="0" destOrd="0" presId="urn:microsoft.com/office/officeart/2005/8/layout/lProcess2"/>
    <dgm:cxn modelId="{C411A87A-E482-A24C-9CD7-C9D3CFEC594A}" srcId="{484046CB-4DDF-E249-85B5-95740163F62D}" destId="{E248AE3A-C68A-934A-B79D-39CE0CD1E672}" srcOrd="0" destOrd="0" parTransId="{10547A1F-9BD7-1440-9119-31A6181F6F5E}" sibTransId="{EEC87C60-4D29-4C48-9622-DC3A430CE6B6}"/>
    <dgm:cxn modelId="{D209BBF5-B39F-E74E-8CCE-012EAB1FBFC5}" type="presParOf" srcId="{BD7F8F14-9965-C143-99D9-03715AF86A5C}" destId="{50D48490-55A0-1E49-B7AC-FBAE7C57AF5D}" srcOrd="0" destOrd="0" presId="urn:microsoft.com/office/officeart/2005/8/layout/lProcess2"/>
    <dgm:cxn modelId="{874A4C3C-28EA-0A4C-8D50-3F11148ABA54}" type="presParOf" srcId="{50D48490-55A0-1E49-B7AC-FBAE7C57AF5D}" destId="{5F0EFD70-DEF5-284C-A807-A84E9A4B1326}" srcOrd="0" destOrd="0" presId="urn:microsoft.com/office/officeart/2005/8/layout/lProcess2"/>
    <dgm:cxn modelId="{020D5E28-C1BD-7145-87FF-A420005959CD}" type="presParOf" srcId="{50D48490-55A0-1E49-B7AC-FBAE7C57AF5D}" destId="{8F298197-34B3-DB45-B8CE-714FC558A3AA}" srcOrd="1" destOrd="0" presId="urn:microsoft.com/office/officeart/2005/8/layout/lProcess2"/>
    <dgm:cxn modelId="{C38EFE17-6933-7D48-8BD5-46C83ABC17B0}" type="presParOf" srcId="{50D48490-55A0-1E49-B7AC-FBAE7C57AF5D}" destId="{F3E311C7-8869-7246-BAB6-85E70A19F085}" srcOrd="2" destOrd="0" presId="urn:microsoft.com/office/officeart/2005/8/layout/lProcess2"/>
    <dgm:cxn modelId="{A8417D5C-1FE1-DA4B-964D-704FDCBC1193}" type="presParOf" srcId="{F3E311C7-8869-7246-BAB6-85E70A19F085}" destId="{BC806ACF-4571-3D44-9747-3C85FF0423F3}" srcOrd="0" destOrd="0" presId="urn:microsoft.com/office/officeart/2005/8/layout/lProcess2"/>
    <dgm:cxn modelId="{7138019C-7A0A-4B4D-9ED8-EB4FB5309AD4}" type="presParOf" srcId="{BC806ACF-4571-3D44-9747-3C85FF0423F3}" destId="{815298AC-FB1A-F941-873B-E7F741A25FA9}" srcOrd="0" destOrd="0" presId="urn:microsoft.com/office/officeart/2005/8/layout/lProcess2"/>
    <dgm:cxn modelId="{55F9A760-FF0A-B948-AC97-62A5588DAE64}" type="presParOf" srcId="{BD7F8F14-9965-C143-99D9-03715AF86A5C}" destId="{C63B4D73-DC74-9F4C-AD6A-FD9ED587FABE}" srcOrd="1" destOrd="0" presId="urn:microsoft.com/office/officeart/2005/8/layout/lProcess2"/>
    <dgm:cxn modelId="{8448BA32-926D-2B46-A2CF-B323D4755549}" type="presParOf" srcId="{BD7F8F14-9965-C143-99D9-03715AF86A5C}" destId="{713FBC0F-DF55-934E-A883-A2985DC50383}" srcOrd="2" destOrd="0" presId="urn:microsoft.com/office/officeart/2005/8/layout/lProcess2"/>
    <dgm:cxn modelId="{8B938E70-8E61-B04C-84B4-F59453B46FCC}" type="presParOf" srcId="{713FBC0F-DF55-934E-A883-A2985DC50383}" destId="{EBFF6184-F35D-DF46-8732-DBF7D8D900F0}" srcOrd="0" destOrd="0" presId="urn:microsoft.com/office/officeart/2005/8/layout/lProcess2"/>
    <dgm:cxn modelId="{F627B585-924E-AA45-AD31-13F6EE2616DC}" type="presParOf" srcId="{713FBC0F-DF55-934E-A883-A2985DC50383}" destId="{1F4BACFA-2A39-EF4A-BB62-C6650F33796A}" srcOrd="1" destOrd="0" presId="urn:microsoft.com/office/officeart/2005/8/layout/lProcess2"/>
    <dgm:cxn modelId="{AAA13F42-3276-AE44-9B4B-0D1AB4FA0EB2}" type="presParOf" srcId="{713FBC0F-DF55-934E-A883-A2985DC50383}" destId="{97FE08D3-360C-C246-9801-F77CE0C625D0}" srcOrd="2" destOrd="0" presId="urn:microsoft.com/office/officeart/2005/8/layout/lProcess2"/>
    <dgm:cxn modelId="{965A53D9-7F3A-7242-961A-C1C8CA56B20F}" type="presParOf" srcId="{97FE08D3-360C-C246-9801-F77CE0C625D0}" destId="{A80551C4-EE3C-0F46-AADC-54C3E4958E88}" srcOrd="0" destOrd="0" presId="urn:microsoft.com/office/officeart/2005/8/layout/lProcess2"/>
    <dgm:cxn modelId="{897F915F-455B-884A-BE2B-9B4D95B651F1}" type="presParOf" srcId="{A80551C4-EE3C-0F46-AADC-54C3E4958E88}" destId="{46E0087A-E6D6-4241-970A-6E20AC1C5699}" srcOrd="0" destOrd="0" presId="urn:microsoft.com/office/officeart/2005/8/layout/lProcess2"/>
    <dgm:cxn modelId="{9E46E0BD-F10A-5F4E-9E7C-2D1D4F5986B7}" type="presParOf" srcId="{A80551C4-EE3C-0F46-AADC-54C3E4958E88}" destId="{E025C1DF-569C-074C-9956-2E0E35F4B579}" srcOrd="1" destOrd="0" presId="urn:microsoft.com/office/officeart/2005/8/layout/lProcess2"/>
    <dgm:cxn modelId="{472D70BC-75DA-8B4A-A4B8-D9F1F3353CA0}" type="presParOf" srcId="{A80551C4-EE3C-0F46-AADC-54C3E4958E88}" destId="{BCD7CC1D-6C91-9545-9393-FDA946F82E44}" srcOrd="2" destOrd="0" presId="urn:microsoft.com/office/officeart/2005/8/layout/lProcess2"/>
    <dgm:cxn modelId="{CACC630D-AC0F-A44A-B30A-27F95B4487FF}" type="presParOf" srcId="{A80551C4-EE3C-0F46-AADC-54C3E4958E88}" destId="{A3DDE8B6-F671-7D47-AD97-39094D95C033}" srcOrd="3" destOrd="0" presId="urn:microsoft.com/office/officeart/2005/8/layout/lProcess2"/>
    <dgm:cxn modelId="{262D559C-A22B-7548-A572-9F1975F49103}" type="presParOf" srcId="{A80551C4-EE3C-0F46-AADC-54C3E4958E88}" destId="{72309661-20A4-EE48-B5B2-8C515C3DE203}" srcOrd="4" destOrd="0" presId="urn:microsoft.com/office/officeart/2005/8/layout/lProcess2"/>
    <dgm:cxn modelId="{00EB943B-5D94-284B-9978-CD1188F91A77}" type="presParOf" srcId="{A80551C4-EE3C-0F46-AADC-54C3E4958E88}" destId="{AB66D84E-B316-DF41-B3B0-58866AD862F8}" srcOrd="5" destOrd="0" presId="urn:microsoft.com/office/officeart/2005/8/layout/lProcess2"/>
    <dgm:cxn modelId="{E2CFF05B-42C6-0842-94C1-C518B381F81B}" type="presParOf" srcId="{A80551C4-EE3C-0F46-AADC-54C3E4958E88}" destId="{EB681939-52A4-4D45-8771-357E35C05EF4}" srcOrd="6" destOrd="0" presId="urn:microsoft.com/office/officeart/2005/8/layout/lProcess2"/>
    <dgm:cxn modelId="{CA3B0D79-4BBA-404F-A8EA-ACDCF3946467}" type="presParOf" srcId="{A80551C4-EE3C-0F46-AADC-54C3E4958E88}" destId="{DCE82BA1-56B6-7544-8457-3E907507905F}" srcOrd="7" destOrd="0" presId="urn:microsoft.com/office/officeart/2005/8/layout/lProcess2"/>
    <dgm:cxn modelId="{10A34E4E-1D5F-BF4F-8846-BD9D9F8A2FB5}" type="presParOf" srcId="{A80551C4-EE3C-0F46-AADC-54C3E4958E88}" destId="{E93AA763-6470-7247-B0B7-DDC9BB99B63F}" srcOrd="8" destOrd="0" presId="urn:microsoft.com/office/officeart/2005/8/layout/lProcess2"/>
    <dgm:cxn modelId="{83D20817-2AC6-2B41-8214-89029746B19D}" type="presParOf" srcId="{BD7F8F14-9965-C143-99D9-03715AF86A5C}" destId="{F899BD54-D43C-5644-BBD4-B50F30E1EE26}" srcOrd="3" destOrd="0" presId="urn:microsoft.com/office/officeart/2005/8/layout/lProcess2"/>
    <dgm:cxn modelId="{9C50D929-3405-DB49-8679-EB4E2A520E04}" type="presParOf" srcId="{BD7F8F14-9965-C143-99D9-03715AF86A5C}" destId="{C4D2AC56-3635-B649-977B-4A81D370BDB1}" srcOrd="4" destOrd="0" presId="urn:microsoft.com/office/officeart/2005/8/layout/lProcess2"/>
    <dgm:cxn modelId="{AE4064DE-8ABB-D34B-822C-5539D7E23945}" type="presParOf" srcId="{C4D2AC56-3635-B649-977B-4A81D370BDB1}" destId="{80EDCEE7-0255-554C-81F3-899E39008A3A}" srcOrd="0" destOrd="0" presId="urn:microsoft.com/office/officeart/2005/8/layout/lProcess2"/>
    <dgm:cxn modelId="{E7261648-A140-614B-86B8-CAE8E9A05F44}" type="presParOf" srcId="{C4D2AC56-3635-B649-977B-4A81D370BDB1}" destId="{13495373-0324-6B42-95B7-847CFC100768}" srcOrd="1" destOrd="0" presId="urn:microsoft.com/office/officeart/2005/8/layout/lProcess2"/>
    <dgm:cxn modelId="{8D8442BD-0388-AF4F-99F5-030DE78A672D}" type="presParOf" srcId="{C4D2AC56-3635-B649-977B-4A81D370BDB1}" destId="{28858EC9-B733-1142-A60D-5816E1A19690}" srcOrd="2" destOrd="0" presId="urn:microsoft.com/office/officeart/2005/8/layout/lProcess2"/>
    <dgm:cxn modelId="{53F540FC-A9B8-AD4E-9FFB-2B0285FB6CB3}" type="presParOf" srcId="{28858EC9-B733-1142-A60D-5816E1A19690}" destId="{14977C23-FDCC-7F40-953A-31213D044204}" srcOrd="0" destOrd="0" presId="urn:microsoft.com/office/officeart/2005/8/layout/lProcess2"/>
    <dgm:cxn modelId="{C215A251-F58D-4141-80B0-941A7CD551A1}" type="presParOf" srcId="{14977C23-FDCC-7F40-953A-31213D044204}" destId="{4995FCA1-ADAE-7D47-915C-9DCC75056382}" srcOrd="0" destOrd="0" presId="urn:microsoft.com/office/officeart/2005/8/layout/lProcess2"/>
    <dgm:cxn modelId="{563D32BF-7955-BE43-A6BF-E4C5AA8B4764}" type="presParOf" srcId="{14977C23-FDCC-7F40-953A-31213D044204}" destId="{5A03B446-F35C-644C-96E2-52459E605482}" srcOrd="1" destOrd="0" presId="urn:microsoft.com/office/officeart/2005/8/layout/lProcess2"/>
    <dgm:cxn modelId="{E0FDE693-FF2D-044E-BAC7-02677E9EF17A}" type="presParOf" srcId="{14977C23-FDCC-7F40-953A-31213D044204}" destId="{2AFD4CC9-555B-9F44-A578-D5171EEC8045}" srcOrd="2" destOrd="0" presId="urn:microsoft.com/office/officeart/2005/8/layout/lProcess2"/>
    <dgm:cxn modelId="{2638B546-7583-6540-A6ED-81E45E68293B}" type="presParOf" srcId="{14977C23-FDCC-7F40-953A-31213D044204}" destId="{AACEB111-7AAE-6241-B1F3-4591569C8745}" srcOrd="3" destOrd="0" presId="urn:microsoft.com/office/officeart/2005/8/layout/lProcess2"/>
    <dgm:cxn modelId="{26203537-5155-3844-896C-9CB1669F7639}" type="presParOf" srcId="{14977C23-FDCC-7F40-953A-31213D044204}" destId="{5609FDCD-A48C-8B44-B852-616CDF439422}" srcOrd="4" destOrd="0" presId="urn:microsoft.com/office/officeart/2005/8/layout/lProcess2"/>
    <dgm:cxn modelId="{A17FE105-5D04-BB49-9AF6-DBC133E08FB3}" type="presParOf" srcId="{14977C23-FDCC-7F40-953A-31213D044204}" destId="{981CA216-015B-0344-B368-7B589B7A3E5A}" srcOrd="5" destOrd="0" presId="urn:microsoft.com/office/officeart/2005/8/layout/lProcess2"/>
    <dgm:cxn modelId="{EB62A6C9-E85E-5E4A-87D3-F3CC775CA037}" type="presParOf" srcId="{14977C23-FDCC-7F40-953A-31213D044204}" destId="{EC97B6C3-DF9D-0F4C-8736-E2F5F96E5E34}" srcOrd="6" destOrd="0" presId="urn:microsoft.com/office/officeart/2005/8/layout/lProcess2"/>
    <dgm:cxn modelId="{5E260CF6-6DD5-7641-B4AB-F0A89C7231D0}" type="presParOf" srcId="{14977C23-FDCC-7F40-953A-31213D044204}" destId="{8ABF1443-0B7D-EC48-8E25-10271A0AD077}" srcOrd="7" destOrd="0" presId="urn:microsoft.com/office/officeart/2005/8/layout/lProcess2"/>
    <dgm:cxn modelId="{9FE878E3-41B8-A544-8E2A-D21C6F1DF238}" type="presParOf" srcId="{14977C23-FDCC-7F40-953A-31213D044204}" destId="{857367AE-D9E3-2047-9493-6C1C0014A56B}" srcOrd="8" destOrd="0" presId="urn:microsoft.com/office/officeart/2005/8/layout/lProcess2"/>
    <dgm:cxn modelId="{B032F232-60EC-3642-9E91-5C944AEBC659}" type="presParOf" srcId="{14977C23-FDCC-7F40-953A-31213D044204}" destId="{CC779331-9E5A-AF4E-B712-20A422130D25}" srcOrd="9" destOrd="0" presId="urn:microsoft.com/office/officeart/2005/8/layout/lProcess2"/>
    <dgm:cxn modelId="{47F1A7B9-21D6-2243-8B7C-7E6DFC9576B4}" type="presParOf" srcId="{14977C23-FDCC-7F40-953A-31213D044204}" destId="{5630E279-8C6D-2344-876F-729600EC34CF}" srcOrd="10" destOrd="0" presId="urn:microsoft.com/office/officeart/2005/8/layout/lProcess2"/>
    <dgm:cxn modelId="{E47BED60-5B53-2142-B403-AEEBF6B2E3B1}" type="presParOf" srcId="{14977C23-FDCC-7F40-953A-31213D044204}" destId="{7975649F-55D0-1543-ADF8-ED2FF7FB0CD8}" srcOrd="11" destOrd="0" presId="urn:microsoft.com/office/officeart/2005/8/layout/lProcess2"/>
    <dgm:cxn modelId="{265C38F2-DC62-CC43-AD20-7D4E8EE12017}" type="presParOf" srcId="{14977C23-FDCC-7F40-953A-31213D044204}" destId="{82AB18C4-986E-7A47-8E6F-9FD869CE5CFC}" srcOrd="12" destOrd="0" presId="urn:microsoft.com/office/officeart/2005/8/layout/lProcess2"/>
    <dgm:cxn modelId="{88684472-64B6-064B-B390-1DA401A145C0}" type="presParOf" srcId="{14977C23-FDCC-7F40-953A-31213D044204}" destId="{8121D1C0-0672-2142-82C5-C6F19F73E4D8}" srcOrd="13" destOrd="0" presId="urn:microsoft.com/office/officeart/2005/8/layout/lProcess2"/>
    <dgm:cxn modelId="{0EB3C4AC-A522-7346-BB46-DC01D08225B3}" type="presParOf" srcId="{14977C23-FDCC-7F40-953A-31213D044204}" destId="{8814C3DF-B942-0443-BC4B-863DCEA02D93}" srcOrd="14" destOrd="0" presId="urn:microsoft.com/office/officeart/2005/8/layout/lProcess2"/>
    <dgm:cxn modelId="{A48D14AE-FE7E-F34F-98A7-F72EC9A28B02}" type="presParOf" srcId="{14977C23-FDCC-7F40-953A-31213D044204}" destId="{8A6052D5-044F-A94E-B558-52F99A21DF99}" srcOrd="15" destOrd="0" presId="urn:microsoft.com/office/officeart/2005/8/layout/lProcess2"/>
    <dgm:cxn modelId="{EE712647-F75F-3140-BBD3-92B2B9D9F3B1}" type="presParOf" srcId="{14977C23-FDCC-7F40-953A-31213D044204}" destId="{A51969C1-28A3-1E47-9130-686B88606641}" srcOrd="16" destOrd="0" presId="urn:microsoft.com/office/officeart/2005/8/layout/lProcess2"/>
    <dgm:cxn modelId="{96E7B340-6953-174F-BE43-BDB7CE00995F}" type="presParOf" srcId="{14977C23-FDCC-7F40-953A-31213D044204}" destId="{56BBF0CF-DADC-654C-9B6B-3C4CCEA8BB49}" srcOrd="17" destOrd="0" presId="urn:microsoft.com/office/officeart/2005/8/layout/lProcess2"/>
    <dgm:cxn modelId="{8B2FD5A9-1C90-C145-AE31-A912CEF64F93}" type="presParOf" srcId="{14977C23-FDCC-7F40-953A-31213D044204}" destId="{DD281354-573A-424B-A6D2-A688D391CF3F}" srcOrd="18" destOrd="0" presId="urn:microsoft.com/office/officeart/2005/8/layout/lProcess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8A9016-6694-D949-86B4-6F3D17C66EEF}" type="doc">
      <dgm:prSet loTypeId="urn:microsoft.com/office/officeart/2005/8/layout/process3" loCatId="" qsTypeId="urn:microsoft.com/office/officeart/2005/8/quickstyle/simple4" qsCatId="simple" csTypeId="urn:microsoft.com/office/officeart/2005/8/colors/accent4_2" csCatId="accent4" phldr="1"/>
      <dgm:spPr/>
      <dgm:t>
        <a:bodyPr/>
        <a:lstStyle/>
        <a:p>
          <a:endParaRPr lang="zh-CN" altLang="en-US"/>
        </a:p>
      </dgm:t>
    </dgm:pt>
    <dgm:pt modelId="{A1D48307-3757-2541-B763-F3F20576BD43}">
      <dgm:prSet phldrT="[文本]" custT="1"/>
      <dgm:spPr>
        <a:gradFill rotWithShape="0">
          <a:gsLst>
            <a:gs pos="0">
              <a:srgbClr val="FFC000"/>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gradFill>
      </dgm:spPr>
      <dgm:t>
        <a:bodyPr/>
        <a:lstStyle/>
        <a:p>
          <a:r>
            <a:rPr lang="zh-CN" altLang="en-US" sz="1500" dirty="0" smtClean="0">
              <a:solidFill>
                <a:srgbClr val="4C4C4C"/>
              </a:solidFill>
              <a:latin typeface="SimHei" charset="-122"/>
              <a:ea typeface="SimHei" charset="-122"/>
              <a:cs typeface="SimHei" charset="-122"/>
            </a:rPr>
            <a:t>组建医共体</a:t>
          </a:r>
          <a:endParaRPr lang="zh-CN" altLang="en-US" sz="1500" dirty="0">
            <a:solidFill>
              <a:srgbClr val="4C4C4C"/>
            </a:solidFill>
            <a:latin typeface="SimHei" charset="-122"/>
            <a:ea typeface="SimHei" charset="-122"/>
            <a:cs typeface="SimHei" charset="-122"/>
          </a:endParaRPr>
        </a:p>
      </dgm:t>
    </dgm:pt>
    <dgm:pt modelId="{86022E7A-1E7C-3E43-B262-0C501855C3CC}" type="parTrans" cxnId="{8D0D9AF0-8BCA-B243-8E91-22CB14D81B18}">
      <dgm:prSet/>
      <dgm:spPr/>
      <dgm:t>
        <a:bodyPr/>
        <a:lstStyle/>
        <a:p>
          <a:endParaRPr lang="zh-CN" altLang="en-US" sz="1500">
            <a:solidFill>
              <a:srgbClr val="4C4C4C"/>
            </a:solidFill>
            <a:latin typeface="SimHei" charset="-122"/>
            <a:ea typeface="SimHei" charset="-122"/>
            <a:cs typeface="SimHei" charset="-122"/>
          </a:endParaRPr>
        </a:p>
      </dgm:t>
    </dgm:pt>
    <dgm:pt modelId="{BA7CFF37-1676-D549-9F90-9FF915C06206}" type="sibTrans" cxnId="{8D0D9AF0-8BCA-B243-8E91-22CB14D81B18}">
      <dgm:prSet custT="1"/>
      <dgm:spPr/>
      <dgm:t>
        <a:bodyPr/>
        <a:lstStyle/>
        <a:p>
          <a:endParaRPr lang="zh-CN" altLang="en-US" sz="1500">
            <a:solidFill>
              <a:srgbClr val="4C4C4C"/>
            </a:solidFill>
            <a:latin typeface="SimHei" charset="-122"/>
            <a:ea typeface="SimHei" charset="-122"/>
            <a:cs typeface="SimHei" charset="-122"/>
          </a:endParaRPr>
        </a:p>
      </dgm:t>
    </dgm:pt>
    <dgm:pt modelId="{14C6BCE5-02FA-A244-8C87-94801159D793}">
      <dgm:prSet phldrT="[文本]" custT="1"/>
      <dgm:spPr/>
      <dgm:t>
        <a:bodyPr/>
        <a:lstStyle/>
        <a:p>
          <a:r>
            <a:rPr lang="zh-CN" altLang="en-US" sz="1500" dirty="0" smtClean="0">
              <a:solidFill>
                <a:srgbClr val="4C4C4C"/>
              </a:solidFill>
              <a:latin typeface="SimHei" charset="-122"/>
              <a:ea typeface="SimHei" charset="-122"/>
              <a:cs typeface="SimHei" charset="-122"/>
            </a:rPr>
            <a:t>紧密：转嫁</a:t>
          </a:r>
          <a:endParaRPr lang="zh-CN" altLang="en-US" sz="1500" dirty="0">
            <a:solidFill>
              <a:srgbClr val="4C4C4C"/>
            </a:solidFill>
            <a:latin typeface="SimHei" charset="-122"/>
            <a:ea typeface="SimHei" charset="-122"/>
            <a:cs typeface="SimHei" charset="-122"/>
          </a:endParaRPr>
        </a:p>
      </dgm:t>
    </dgm:pt>
    <dgm:pt modelId="{544BFE18-2CF6-BB4E-B911-96DDD0C9109E}" type="parTrans" cxnId="{5CFA560B-C011-B844-80CC-128BE1A6D95C}">
      <dgm:prSet/>
      <dgm:spPr/>
      <dgm:t>
        <a:bodyPr/>
        <a:lstStyle/>
        <a:p>
          <a:endParaRPr lang="zh-CN" altLang="en-US" sz="1500">
            <a:solidFill>
              <a:srgbClr val="4C4C4C"/>
            </a:solidFill>
            <a:latin typeface="SimHei" charset="-122"/>
            <a:ea typeface="SimHei" charset="-122"/>
            <a:cs typeface="SimHei" charset="-122"/>
          </a:endParaRPr>
        </a:p>
      </dgm:t>
    </dgm:pt>
    <dgm:pt modelId="{2A0A5B0E-9D77-0F4E-968D-F6582584CCFF}" type="sibTrans" cxnId="{5CFA560B-C011-B844-80CC-128BE1A6D95C}">
      <dgm:prSet/>
      <dgm:spPr/>
      <dgm:t>
        <a:bodyPr/>
        <a:lstStyle/>
        <a:p>
          <a:endParaRPr lang="zh-CN" altLang="en-US" sz="1500">
            <a:solidFill>
              <a:srgbClr val="4C4C4C"/>
            </a:solidFill>
            <a:latin typeface="SimHei" charset="-122"/>
            <a:ea typeface="SimHei" charset="-122"/>
            <a:cs typeface="SimHei" charset="-122"/>
          </a:endParaRPr>
        </a:p>
      </dgm:t>
    </dgm:pt>
    <dgm:pt modelId="{82A8B3B4-6B83-CF4F-A0B7-DB7586E333F9}">
      <dgm:prSet phldrT="[文本]" custT="1"/>
      <dgm:spPr/>
      <dgm:t>
        <a:bodyPr/>
        <a:lstStyle/>
        <a:p>
          <a:r>
            <a:rPr lang="zh-CN" altLang="en-US" sz="1500" dirty="0" smtClean="0">
              <a:solidFill>
                <a:srgbClr val="4C4C4C"/>
              </a:solidFill>
              <a:latin typeface="SimHei" charset="-122"/>
              <a:ea typeface="SimHei" charset="-122"/>
              <a:cs typeface="SimHei" charset="-122"/>
            </a:rPr>
            <a:t>医保改革</a:t>
          </a:r>
          <a:endParaRPr lang="zh-CN" altLang="en-US" sz="1500" dirty="0">
            <a:solidFill>
              <a:srgbClr val="4C4C4C"/>
            </a:solidFill>
            <a:latin typeface="SimHei" charset="-122"/>
            <a:ea typeface="SimHei" charset="-122"/>
            <a:cs typeface="SimHei" charset="-122"/>
          </a:endParaRPr>
        </a:p>
      </dgm:t>
    </dgm:pt>
    <dgm:pt modelId="{F7227AEE-4E78-0C4E-86B8-BB7F07F11BAA}" type="parTrans" cxnId="{1A733C67-3CCF-E448-ACC6-B4D3240504FA}">
      <dgm:prSet/>
      <dgm:spPr/>
      <dgm:t>
        <a:bodyPr/>
        <a:lstStyle/>
        <a:p>
          <a:endParaRPr lang="zh-CN" altLang="en-US" sz="1500">
            <a:solidFill>
              <a:srgbClr val="4C4C4C"/>
            </a:solidFill>
            <a:latin typeface="SimHei" charset="-122"/>
            <a:ea typeface="SimHei" charset="-122"/>
            <a:cs typeface="SimHei" charset="-122"/>
          </a:endParaRPr>
        </a:p>
      </dgm:t>
    </dgm:pt>
    <dgm:pt modelId="{DC02FAB7-8CFB-E443-8C3B-3F931D7E6396}" type="sibTrans" cxnId="{1A733C67-3CCF-E448-ACC6-B4D3240504FA}">
      <dgm:prSet custT="1"/>
      <dgm:spPr/>
      <dgm:t>
        <a:bodyPr/>
        <a:lstStyle/>
        <a:p>
          <a:endParaRPr lang="zh-CN" altLang="en-US" sz="1500">
            <a:solidFill>
              <a:srgbClr val="4C4C4C"/>
            </a:solidFill>
            <a:latin typeface="SimHei" charset="-122"/>
            <a:ea typeface="SimHei" charset="-122"/>
            <a:cs typeface="SimHei" charset="-122"/>
          </a:endParaRPr>
        </a:p>
      </dgm:t>
    </dgm:pt>
    <dgm:pt modelId="{FF194435-C27E-4E49-B1CB-C54D6A103962}">
      <dgm:prSet phldrT="[文本]" custT="1"/>
      <dgm:spPr/>
      <dgm:t>
        <a:bodyPr/>
        <a:lstStyle/>
        <a:p>
          <a:r>
            <a:rPr lang="zh-CN" altLang="en-US" sz="1500" dirty="0" smtClean="0">
              <a:solidFill>
                <a:srgbClr val="4C4C4C"/>
              </a:solidFill>
              <a:latin typeface="SimHei" charset="-122"/>
              <a:ea typeface="SimHei" charset="-122"/>
              <a:cs typeface="SimHei" charset="-122"/>
            </a:rPr>
            <a:t>按人头预付</a:t>
          </a:r>
          <a:endParaRPr lang="zh-CN" altLang="en-US" sz="1500" dirty="0">
            <a:solidFill>
              <a:srgbClr val="4C4C4C"/>
            </a:solidFill>
            <a:latin typeface="SimHei" charset="-122"/>
            <a:ea typeface="SimHei" charset="-122"/>
            <a:cs typeface="SimHei" charset="-122"/>
          </a:endParaRPr>
        </a:p>
      </dgm:t>
    </dgm:pt>
    <dgm:pt modelId="{A1DF5D9F-7D0F-8449-8F8F-BE4AC88D3CF8}" type="parTrans" cxnId="{5CCA0825-33D5-6440-AF0C-D58D981E73AA}">
      <dgm:prSet/>
      <dgm:spPr/>
      <dgm:t>
        <a:bodyPr/>
        <a:lstStyle/>
        <a:p>
          <a:endParaRPr lang="zh-CN" altLang="en-US" sz="1500">
            <a:solidFill>
              <a:srgbClr val="4C4C4C"/>
            </a:solidFill>
            <a:latin typeface="SimHei" charset="-122"/>
            <a:ea typeface="SimHei" charset="-122"/>
            <a:cs typeface="SimHei" charset="-122"/>
          </a:endParaRPr>
        </a:p>
      </dgm:t>
    </dgm:pt>
    <dgm:pt modelId="{ECC66E63-CBC6-4D4E-A4CD-9A8127998F7B}" type="sibTrans" cxnId="{5CCA0825-33D5-6440-AF0C-D58D981E73AA}">
      <dgm:prSet/>
      <dgm:spPr/>
      <dgm:t>
        <a:bodyPr/>
        <a:lstStyle/>
        <a:p>
          <a:endParaRPr lang="zh-CN" altLang="en-US" sz="1500">
            <a:solidFill>
              <a:srgbClr val="4C4C4C"/>
            </a:solidFill>
            <a:latin typeface="SimHei" charset="-122"/>
            <a:ea typeface="SimHei" charset="-122"/>
            <a:cs typeface="SimHei" charset="-122"/>
          </a:endParaRPr>
        </a:p>
      </dgm:t>
    </dgm:pt>
    <dgm:pt modelId="{E0A516A6-F496-EF43-BC00-7E03FB71847F}">
      <dgm:prSet phldrT="[文本]" custT="1"/>
      <dgm:spPr/>
      <dgm:t>
        <a:bodyPr/>
        <a:lstStyle/>
        <a:p>
          <a:r>
            <a:rPr lang="zh-CN" altLang="en-US" sz="1500" dirty="0" smtClean="0">
              <a:solidFill>
                <a:srgbClr val="4C4C4C"/>
              </a:solidFill>
              <a:latin typeface="SimHei" charset="-122"/>
              <a:ea typeface="SimHei" charset="-122"/>
              <a:cs typeface="SimHei" charset="-122"/>
            </a:rPr>
            <a:t>成员单位管理</a:t>
          </a:r>
          <a:endParaRPr lang="zh-CN" altLang="en-US" sz="1500" dirty="0">
            <a:solidFill>
              <a:srgbClr val="4C4C4C"/>
            </a:solidFill>
            <a:latin typeface="SimHei" charset="-122"/>
            <a:ea typeface="SimHei" charset="-122"/>
            <a:cs typeface="SimHei" charset="-122"/>
          </a:endParaRPr>
        </a:p>
      </dgm:t>
    </dgm:pt>
    <dgm:pt modelId="{6F60AF9D-E9BC-E740-A566-D0D1109E64A0}" type="parTrans" cxnId="{25216E89-489A-C248-BFDD-F8711CF68834}">
      <dgm:prSet/>
      <dgm:spPr/>
      <dgm:t>
        <a:bodyPr/>
        <a:lstStyle/>
        <a:p>
          <a:endParaRPr lang="zh-CN" altLang="en-US" sz="1500">
            <a:solidFill>
              <a:srgbClr val="4C4C4C"/>
            </a:solidFill>
            <a:latin typeface="SimHei" charset="-122"/>
            <a:ea typeface="SimHei" charset="-122"/>
            <a:cs typeface="SimHei" charset="-122"/>
          </a:endParaRPr>
        </a:p>
      </dgm:t>
    </dgm:pt>
    <dgm:pt modelId="{A360E842-4410-9849-AD66-2CB21CC920E4}" type="sibTrans" cxnId="{25216E89-489A-C248-BFDD-F8711CF68834}">
      <dgm:prSet/>
      <dgm:spPr/>
      <dgm:t>
        <a:bodyPr/>
        <a:lstStyle/>
        <a:p>
          <a:endParaRPr lang="zh-CN" altLang="en-US" sz="1500">
            <a:solidFill>
              <a:srgbClr val="4C4C4C"/>
            </a:solidFill>
            <a:latin typeface="SimHei" charset="-122"/>
            <a:ea typeface="SimHei" charset="-122"/>
            <a:cs typeface="SimHei" charset="-122"/>
          </a:endParaRPr>
        </a:p>
      </dgm:t>
    </dgm:pt>
    <dgm:pt modelId="{7C12D16A-C8B8-F34D-B861-EF0BDC833E43}">
      <dgm:prSet phldrT="[文本]" custT="1"/>
      <dgm:spPr/>
      <dgm:t>
        <a:bodyPr/>
        <a:lstStyle/>
        <a:p>
          <a:r>
            <a:rPr lang="zh-CN" altLang="en-US" sz="1500" dirty="0" smtClean="0">
              <a:solidFill>
                <a:srgbClr val="4C4C4C"/>
              </a:solidFill>
              <a:latin typeface="SimHei" charset="-122"/>
              <a:ea typeface="SimHei" charset="-122"/>
              <a:cs typeface="SimHei" charset="-122"/>
            </a:rPr>
            <a:t>业务管理权</a:t>
          </a:r>
          <a:endParaRPr lang="zh-CN" altLang="en-US" sz="1500" dirty="0">
            <a:solidFill>
              <a:srgbClr val="4C4C4C"/>
            </a:solidFill>
            <a:latin typeface="SimHei" charset="-122"/>
            <a:ea typeface="SimHei" charset="-122"/>
            <a:cs typeface="SimHei" charset="-122"/>
          </a:endParaRPr>
        </a:p>
      </dgm:t>
    </dgm:pt>
    <dgm:pt modelId="{76E96929-6885-A246-863A-4B6E384F3572}" type="parTrans" cxnId="{B0AD63AD-42CD-EB4A-BCDE-CA3F5FB9F684}">
      <dgm:prSet/>
      <dgm:spPr/>
      <dgm:t>
        <a:bodyPr/>
        <a:lstStyle/>
        <a:p>
          <a:endParaRPr lang="zh-CN" altLang="en-US" sz="1500">
            <a:solidFill>
              <a:srgbClr val="4C4C4C"/>
            </a:solidFill>
            <a:latin typeface="SimHei" charset="-122"/>
            <a:ea typeface="SimHei" charset="-122"/>
            <a:cs typeface="SimHei" charset="-122"/>
          </a:endParaRPr>
        </a:p>
      </dgm:t>
    </dgm:pt>
    <dgm:pt modelId="{38028BBA-1E6E-2741-B18A-D0CAB98B2620}" type="sibTrans" cxnId="{B0AD63AD-42CD-EB4A-BCDE-CA3F5FB9F684}">
      <dgm:prSet/>
      <dgm:spPr/>
      <dgm:t>
        <a:bodyPr/>
        <a:lstStyle/>
        <a:p>
          <a:endParaRPr lang="zh-CN" altLang="en-US" sz="1500">
            <a:solidFill>
              <a:srgbClr val="4C4C4C"/>
            </a:solidFill>
            <a:latin typeface="SimHei" charset="-122"/>
            <a:ea typeface="SimHei" charset="-122"/>
            <a:cs typeface="SimHei" charset="-122"/>
          </a:endParaRPr>
        </a:p>
      </dgm:t>
    </dgm:pt>
    <dgm:pt modelId="{6D77F698-164D-F74A-B3A2-75C7B2A101CC}">
      <dgm:prSet phldrT="[文本]" custT="1"/>
      <dgm:spPr/>
      <dgm:t>
        <a:bodyPr/>
        <a:lstStyle/>
        <a:p>
          <a:r>
            <a:rPr lang="zh-CN" altLang="en-US" sz="1500" dirty="0" smtClean="0">
              <a:solidFill>
                <a:srgbClr val="4C4C4C"/>
              </a:solidFill>
              <a:latin typeface="SimHei" charset="-122"/>
              <a:ea typeface="SimHei" charset="-122"/>
              <a:cs typeface="SimHei" charset="-122"/>
            </a:rPr>
            <a:t>松散</a:t>
          </a:r>
          <a:endParaRPr lang="zh-CN" altLang="en-US" sz="1500" dirty="0">
            <a:solidFill>
              <a:srgbClr val="4C4C4C"/>
            </a:solidFill>
            <a:latin typeface="SimHei" charset="-122"/>
            <a:ea typeface="SimHei" charset="-122"/>
            <a:cs typeface="SimHei" charset="-122"/>
          </a:endParaRPr>
        </a:p>
      </dgm:t>
    </dgm:pt>
    <dgm:pt modelId="{C44F621B-2A2A-C04A-9F39-6393FDAF31B9}" type="parTrans" cxnId="{27517B73-AF78-EC47-A584-6FBC44E381DF}">
      <dgm:prSet/>
      <dgm:spPr/>
      <dgm:t>
        <a:bodyPr/>
        <a:lstStyle/>
        <a:p>
          <a:endParaRPr lang="zh-CN" altLang="en-US" sz="1500">
            <a:solidFill>
              <a:srgbClr val="4C4C4C"/>
            </a:solidFill>
            <a:latin typeface="SimHei" charset="-122"/>
            <a:ea typeface="SimHei" charset="-122"/>
            <a:cs typeface="SimHei" charset="-122"/>
          </a:endParaRPr>
        </a:p>
      </dgm:t>
    </dgm:pt>
    <dgm:pt modelId="{6FFB369B-6539-3B44-94BE-D0B2E32E2804}" type="sibTrans" cxnId="{27517B73-AF78-EC47-A584-6FBC44E381DF}">
      <dgm:prSet/>
      <dgm:spPr/>
      <dgm:t>
        <a:bodyPr/>
        <a:lstStyle/>
        <a:p>
          <a:endParaRPr lang="zh-CN" altLang="en-US" sz="1500">
            <a:solidFill>
              <a:srgbClr val="4C4C4C"/>
            </a:solidFill>
            <a:latin typeface="SimHei" charset="-122"/>
            <a:ea typeface="SimHei" charset="-122"/>
            <a:cs typeface="SimHei" charset="-122"/>
          </a:endParaRPr>
        </a:p>
      </dgm:t>
    </dgm:pt>
    <dgm:pt modelId="{4EF7BC2F-6643-FA4D-9039-BC31A84AED35}">
      <dgm:prSet phldrT="[文本]" custT="1"/>
      <dgm:spPr/>
      <dgm:t>
        <a:bodyPr/>
        <a:lstStyle/>
        <a:p>
          <a:r>
            <a:rPr lang="zh-CN" altLang="en-US" sz="1500" dirty="0" smtClean="0">
              <a:solidFill>
                <a:srgbClr val="4C4C4C"/>
              </a:solidFill>
              <a:latin typeface="SimHei" charset="-122"/>
              <a:ea typeface="SimHei" charset="-122"/>
              <a:cs typeface="SimHei" charset="-122"/>
            </a:rPr>
            <a:t>四类结算</a:t>
          </a:r>
          <a:endParaRPr lang="zh-CN" altLang="en-US" sz="1500" dirty="0">
            <a:solidFill>
              <a:srgbClr val="4C4C4C"/>
            </a:solidFill>
            <a:latin typeface="SimHei" charset="-122"/>
            <a:ea typeface="SimHei" charset="-122"/>
            <a:cs typeface="SimHei" charset="-122"/>
          </a:endParaRPr>
        </a:p>
      </dgm:t>
    </dgm:pt>
    <dgm:pt modelId="{B0B9FE73-B61E-394E-87BA-EBFDCE046462}" type="parTrans" cxnId="{6311D8F8-58B3-1E4B-A042-ADC586D14394}">
      <dgm:prSet/>
      <dgm:spPr/>
      <dgm:t>
        <a:bodyPr/>
        <a:lstStyle/>
        <a:p>
          <a:endParaRPr lang="zh-CN" altLang="en-US" sz="1500">
            <a:solidFill>
              <a:srgbClr val="4C4C4C"/>
            </a:solidFill>
            <a:latin typeface="SimHei" charset="-122"/>
            <a:ea typeface="SimHei" charset="-122"/>
            <a:cs typeface="SimHei" charset="-122"/>
          </a:endParaRPr>
        </a:p>
      </dgm:t>
    </dgm:pt>
    <dgm:pt modelId="{BFDA7BC9-5CA5-C141-8205-172CF04A372A}" type="sibTrans" cxnId="{6311D8F8-58B3-1E4B-A042-ADC586D14394}">
      <dgm:prSet/>
      <dgm:spPr/>
      <dgm:t>
        <a:bodyPr/>
        <a:lstStyle/>
        <a:p>
          <a:endParaRPr lang="zh-CN" altLang="en-US" sz="1500">
            <a:solidFill>
              <a:srgbClr val="4C4C4C"/>
            </a:solidFill>
            <a:latin typeface="SimHei" charset="-122"/>
            <a:ea typeface="SimHei" charset="-122"/>
            <a:cs typeface="SimHei" charset="-122"/>
          </a:endParaRPr>
        </a:p>
      </dgm:t>
    </dgm:pt>
    <dgm:pt modelId="{7824A9E1-49FD-DD4A-AC43-096D5F4957A2}">
      <dgm:prSet phldrT="[文本]" custT="1"/>
      <dgm:spPr/>
      <dgm:t>
        <a:bodyPr/>
        <a:lstStyle/>
        <a:p>
          <a:r>
            <a:rPr lang="zh-CN" altLang="en-US" sz="1500" dirty="0" smtClean="0">
              <a:solidFill>
                <a:srgbClr val="4C4C4C"/>
              </a:solidFill>
              <a:latin typeface="SimHei" charset="-122"/>
              <a:ea typeface="SimHei" charset="-122"/>
              <a:cs typeface="SimHei" charset="-122"/>
            </a:rPr>
            <a:t>三部门考核</a:t>
          </a:r>
          <a:endParaRPr lang="zh-CN" altLang="en-US" sz="1500" dirty="0">
            <a:solidFill>
              <a:srgbClr val="4C4C4C"/>
            </a:solidFill>
            <a:latin typeface="SimHei" charset="-122"/>
            <a:ea typeface="SimHei" charset="-122"/>
            <a:cs typeface="SimHei" charset="-122"/>
          </a:endParaRPr>
        </a:p>
      </dgm:t>
    </dgm:pt>
    <dgm:pt modelId="{AD930775-2C2D-4440-AE4C-CFC72551C497}" type="parTrans" cxnId="{FC65FBF0-E275-8F42-A2E2-37392011F2D1}">
      <dgm:prSet/>
      <dgm:spPr/>
      <dgm:t>
        <a:bodyPr/>
        <a:lstStyle/>
        <a:p>
          <a:endParaRPr lang="zh-CN" altLang="en-US" sz="1500">
            <a:solidFill>
              <a:srgbClr val="4C4C4C"/>
            </a:solidFill>
            <a:latin typeface="SimHei" charset="-122"/>
            <a:ea typeface="SimHei" charset="-122"/>
            <a:cs typeface="SimHei" charset="-122"/>
          </a:endParaRPr>
        </a:p>
      </dgm:t>
    </dgm:pt>
    <dgm:pt modelId="{CD326E33-CFFD-5C4F-A923-058FA4C66698}" type="sibTrans" cxnId="{FC65FBF0-E275-8F42-A2E2-37392011F2D1}">
      <dgm:prSet/>
      <dgm:spPr/>
      <dgm:t>
        <a:bodyPr/>
        <a:lstStyle/>
        <a:p>
          <a:endParaRPr lang="zh-CN" altLang="en-US" sz="1500">
            <a:solidFill>
              <a:srgbClr val="4C4C4C"/>
            </a:solidFill>
            <a:latin typeface="SimHei" charset="-122"/>
            <a:ea typeface="SimHei" charset="-122"/>
            <a:cs typeface="SimHei" charset="-122"/>
          </a:endParaRPr>
        </a:p>
      </dgm:t>
    </dgm:pt>
    <dgm:pt modelId="{DAC7396F-5FFC-B04C-8CA5-D92F9980D9F5}">
      <dgm:prSet phldrT="[文本]" custT="1"/>
      <dgm:spPr/>
      <dgm:t>
        <a:bodyPr/>
        <a:lstStyle/>
        <a:p>
          <a:r>
            <a:rPr lang="zh-CN" altLang="en-US" sz="1500" dirty="0" smtClean="0">
              <a:solidFill>
                <a:srgbClr val="4C4C4C"/>
              </a:solidFill>
              <a:latin typeface="SimHei" charset="-122"/>
              <a:ea typeface="SimHei" charset="-122"/>
              <a:cs typeface="SimHei" charset="-122"/>
            </a:rPr>
            <a:t>考核权</a:t>
          </a:r>
          <a:endParaRPr lang="zh-CN" altLang="en-US" sz="1500" dirty="0">
            <a:solidFill>
              <a:srgbClr val="4C4C4C"/>
            </a:solidFill>
            <a:latin typeface="SimHei" charset="-122"/>
            <a:ea typeface="SimHei" charset="-122"/>
            <a:cs typeface="SimHei" charset="-122"/>
          </a:endParaRPr>
        </a:p>
      </dgm:t>
    </dgm:pt>
    <dgm:pt modelId="{68274233-777F-C64B-8E63-0CC3128BBBD3}" type="parTrans" cxnId="{83F7ACA2-49F8-CD43-9BA7-0B4594A2EE46}">
      <dgm:prSet/>
      <dgm:spPr/>
      <dgm:t>
        <a:bodyPr/>
        <a:lstStyle/>
        <a:p>
          <a:endParaRPr lang="zh-CN" altLang="en-US" sz="1500">
            <a:solidFill>
              <a:srgbClr val="4C4C4C"/>
            </a:solidFill>
            <a:latin typeface="SimHei" charset="-122"/>
            <a:ea typeface="SimHei" charset="-122"/>
            <a:cs typeface="SimHei" charset="-122"/>
          </a:endParaRPr>
        </a:p>
      </dgm:t>
    </dgm:pt>
    <dgm:pt modelId="{5FD2F1CC-6066-C449-B818-144441DC71CB}" type="sibTrans" cxnId="{83F7ACA2-49F8-CD43-9BA7-0B4594A2EE46}">
      <dgm:prSet/>
      <dgm:spPr/>
      <dgm:t>
        <a:bodyPr/>
        <a:lstStyle/>
        <a:p>
          <a:endParaRPr lang="zh-CN" altLang="en-US" sz="1500">
            <a:solidFill>
              <a:srgbClr val="4C4C4C"/>
            </a:solidFill>
            <a:latin typeface="SimHei" charset="-122"/>
            <a:ea typeface="SimHei" charset="-122"/>
            <a:cs typeface="SimHei" charset="-122"/>
          </a:endParaRPr>
        </a:p>
      </dgm:t>
    </dgm:pt>
    <dgm:pt modelId="{B4DFD524-0A89-3049-9157-AF3252C15BAD}">
      <dgm:prSet phldrT="[文本]" custT="1"/>
      <dgm:spPr/>
      <dgm:t>
        <a:bodyPr/>
        <a:lstStyle/>
        <a:p>
          <a:r>
            <a:rPr lang="zh-CN" altLang="en-US" sz="1500" dirty="0" smtClean="0">
              <a:solidFill>
                <a:srgbClr val="4C4C4C"/>
              </a:solidFill>
              <a:latin typeface="SimHei" charset="-122"/>
              <a:ea typeface="SimHei" charset="-122"/>
              <a:cs typeface="SimHei" charset="-122"/>
            </a:rPr>
            <a:t>分配权</a:t>
          </a:r>
          <a:endParaRPr lang="zh-CN" altLang="en-US" sz="1500" dirty="0">
            <a:solidFill>
              <a:srgbClr val="4C4C4C"/>
            </a:solidFill>
            <a:latin typeface="SimHei" charset="-122"/>
            <a:ea typeface="SimHei" charset="-122"/>
            <a:cs typeface="SimHei" charset="-122"/>
          </a:endParaRPr>
        </a:p>
      </dgm:t>
    </dgm:pt>
    <dgm:pt modelId="{D48E8A77-3D70-724A-9CB2-E15B3E6153D7}" type="parTrans" cxnId="{B34504A0-9D57-064A-A72C-10C7235428AF}">
      <dgm:prSet/>
      <dgm:spPr/>
      <dgm:t>
        <a:bodyPr/>
        <a:lstStyle/>
        <a:p>
          <a:endParaRPr lang="zh-CN" altLang="en-US" sz="1500">
            <a:solidFill>
              <a:srgbClr val="4C4C4C"/>
            </a:solidFill>
            <a:latin typeface="SimHei" charset="-122"/>
            <a:ea typeface="SimHei" charset="-122"/>
            <a:cs typeface="SimHei" charset="-122"/>
          </a:endParaRPr>
        </a:p>
      </dgm:t>
    </dgm:pt>
    <dgm:pt modelId="{C24DA6AA-D722-4643-8C83-03BF42F63CF3}" type="sibTrans" cxnId="{B34504A0-9D57-064A-A72C-10C7235428AF}">
      <dgm:prSet/>
      <dgm:spPr/>
      <dgm:t>
        <a:bodyPr/>
        <a:lstStyle/>
        <a:p>
          <a:endParaRPr lang="zh-CN" altLang="en-US" sz="1500">
            <a:solidFill>
              <a:srgbClr val="4C4C4C"/>
            </a:solidFill>
            <a:latin typeface="SimHei" charset="-122"/>
            <a:ea typeface="SimHei" charset="-122"/>
            <a:cs typeface="SimHei" charset="-122"/>
          </a:endParaRPr>
        </a:p>
      </dgm:t>
    </dgm:pt>
    <dgm:pt modelId="{7768C19C-C564-2A48-AE62-046F384E1458}">
      <dgm:prSet phldrT="[文本]" custT="1"/>
      <dgm:spPr/>
      <dgm:t>
        <a:bodyPr/>
        <a:lstStyle/>
        <a:p>
          <a:r>
            <a:rPr lang="zh-CN" altLang="en-US" sz="1500" dirty="0" smtClean="0">
              <a:solidFill>
                <a:srgbClr val="4C4C4C"/>
              </a:solidFill>
              <a:latin typeface="SimHei" charset="-122"/>
              <a:ea typeface="SimHei" charset="-122"/>
              <a:cs typeface="SimHei" charset="-122"/>
            </a:rPr>
            <a:t>五个不变</a:t>
          </a:r>
          <a:endParaRPr lang="zh-CN" altLang="en-US" sz="1500" dirty="0">
            <a:solidFill>
              <a:srgbClr val="4C4C4C"/>
            </a:solidFill>
            <a:latin typeface="SimHei" charset="-122"/>
            <a:ea typeface="SimHei" charset="-122"/>
            <a:cs typeface="SimHei" charset="-122"/>
          </a:endParaRPr>
        </a:p>
      </dgm:t>
    </dgm:pt>
    <dgm:pt modelId="{60733BF2-12EE-A741-A1E9-F0D951FB2D64}" type="parTrans" cxnId="{D3BA4033-945C-2344-BF82-8CF876DCCCB2}">
      <dgm:prSet/>
      <dgm:spPr/>
      <dgm:t>
        <a:bodyPr/>
        <a:lstStyle/>
        <a:p>
          <a:endParaRPr lang="zh-CN" altLang="en-US"/>
        </a:p>
      </dgm:t>
    </dgm:pt>
    <dgm:pt modelId="{A08D3237-1F79-2F4B-BF47-2C0E072857DF}" type="sibTrans" cxnId="{D3BA4033-945C-2344-BF82-8CF876DCCCB2}">
      <dgm:prSet/>
      <dgm:spPr/>
      <dgm:t>
        <a:bodyPr/>
        <a:lstStyle/>
        <a:p>
          <a:endParaRPr lang="zh-CN" altLang="en-US"/>
        </a:p>
      </dgm:t>
    </dgm:pt>
    <dgm:pt modelId="{528FBEB3-B085-3C48-911F-E645ED47CACC}" type="pres">
      <dgm:prSet presAssocID="{D98A9016-6694-D949-86B4-6F3D17C66EEF}" presName="linearFlow" presStyleCnt="0">
        <dgm:presLayoutVars>
          <dgm:dir/>
          <dgm:animLvl val="lvl"/>
          <dgm:resizeHandles val="exact"/>
        </dgm:presLayoutVars>
      </dgm:prSet>
      <dgm:spPr/>
      <dgm:t>
        <a:bodyPr/>
        <a:lstStyle/>
        <a:p>
          <a:endParaRPr lang="zh-CN" altLang="en-US"/>
        </a:p>
      </dgm:t>
    </dgm:pt>
    <dgm:pt modelId="{7627ACD1-2741-8544-B62C-12601EA12A13}" type="pres">
      <dgm:prSet presAssocID="{A1D48307-3757-2541-B763-F3F20576BD43}" presName="composite" presStyleCnt="0"/>
      <dgm:spPr/>
      <dgm:t>
        <a:bodyPr/>
        <a:lstStyle/>
        <a:p>
          <a:endParaRPr lang="zh-CN" altLang="en-US"/>
        </a:p>
      </dgm:t>
    </dgm:pt>
    <dgm:pt modelId="{F2F3643A-004C-0D47-9919-A85BE4F0575B}" type="pres">
      <dgm:prSet presAssocID="{A1D48307-3757-2541-B763-F3F20576BD43}" presName="parTx" presStyleLbl="node1" presStyleIdx="0" presStyleCnt="3">
        <dgm:presLayoutVars>
          <dgm:chMax val="0"/>
          <dgm:chPref val="0"/>
          <dgm:bulletEnabled val="1"/>
        </dgm:presLayoutVars>
      </dgm:prSet>
      <dgm:spPr/>
      <dgm:t>
        <a:bodyPr/>
        <a:lstStyle/>
        <a:p>
          <a:endParaRPr lang="zh-CN" altLang="en-US"/>
        </a:p>
      </dgm:t>
    </dgm:pt>
    <dgm:pt modelId="{2007505F-3E13-2D4E-9CC0-15ADF23BA9FC}" type="pres">
      <dgm:prSet presAssocID="{A1D48307-3757-2541-B763-F3F20576BD43}" presName="parSh" presStyleLbl="node1" presStyleIdx="0" presStyleCnt="3"/>
      <dgm:spPr/>
      <dgm:t>
        <a:bodyPr/>
        <a:lstStyle/>
        <a:p>
          <a:endParaRPr lang="zh-CN" altLang="en-US"/>
        </a:p>
      </dgm:t>
    </dgm:pt>
    <dgm:pt modelId="{A6CC2AC4-3517-1B43-8B7C-84793AA09F74}" type="pres">
      <dgm:prSet presAssocID="{A1D48307-3757-2541-B763-F3F20576BD43}" presName="desTx" presStyleLbl="fgAcc1" presStyleIdx="0" presStyleCnt="3">
        <dgm:presLayoutVars>
          <dgm:bulletEnabled val="1"/>
        </dgm:presLayoutVars>
      </dgm:prSet>
      <dgm:spPr/>
      <dgm:t>
        <a:bodyPr/>
        <a:lstStyle/>
        <a:p>
          <a:endParaRPr lang="zh-CN" altLang="en-US"/>
        </a:p>
      </dgm:t>
    </dgm:pt>
    <dgm:pt modelId="{8C937299-36D0-8942-AF8E-2E576DA934AC}" type="pres">
      <dgm:prSet presAssocID="{BA7CFF37-1676-D549-9F90-9FF915C06206}" presName="sibTrans" presStyleLbl="sibTrans2D1" presStyleIdx="0" presStyleCnt="2"/>
      <dgm:spPr/>
      <dgm:t>
        <a:bodyPr/>
        <a:lstStyle/>
        <a:p>
          <a:endParaRPr lang="zh-CN" altLang="en-US"/>
        </a:p>
      </dgm:t>
    </dgm:pt>
    <dgm:pt modelId="{F6F03457-172E-E445-936E-F3E779CC159D}" type="pres">
      <dgm:prSet presAssocID="{BA7CFF37-1676-D549-9F90-9FF915C06206}" presName="connTx" presStyleLbl="sibTrans2D1" presStyleIdx="0" presStyleCnt="2"/>
      <dgm:spPr/>
      <dgm:t>
        <a:bodyPr/>
        <a:lstStyle/>
        <a:p>
          <a:endParaRPr lang="zh-CN" altLang="en-US"/>
        </a:p>
      </dgm:t>
    </dgm:pt>
    <dgm:pt modelId="{7F1DBED3-C231-2945-BC0E-6787F6141F90}" type="pres">
      <dgm:prSet presAssocID="{82A8B3B4-6B83-CF4F-A0B7-DB7586E333F9}" presName="composite" presStyleCnt="0"/>
      <dgm:spPr/>
      <dgm:t>
        <a:bodyPr/>
        <a:lstStyle/>
        <a:p>
          <a:endParaRPr lang="zh-CN" altLang="en-US"/>
        </a:p>
      </dgm:t>
    </dgm:pt>
    <dgm:pt modelId="{8C9BBD0D-8D8A-9841-AF49-BCFE678A1973}" type="pres">
      <dgm:prSet presAssocID="{82A8B3B4-6B83-CF4F-A0B7-DB7586E333F9}" presName="parTx" presStyleLbl="node1" presStyleIdx="0" presStyleCnt="3">
        <dgm:presLayoutVars>
          <dgm:chMax val="0"/>
          <dgm:chPref val="0"/>
          <dgm:bulletEnabled val="1"/>
        </dgm:presLayoutVars>
      </dgm:prSet>
      <dgm:spPr/>
      <dgm:t>
        <a:bodyPr/>
        <a:lstStyle/>
        <a:p>
          <a:endParaRPr lang="zh-CN" altLang="en-US"/>
        </a:p>
      </dgm:t>
    </dgm:pt>
    <dgm:pt modelId="{9F9F2AE9-B4E0-1042-980C-5029B6C42C1D}" type="pres">
      <dgm:prSet presAssocID="{82A8B3B4-6B83-CF4F-A0B7-DB7586E333F9}" presName="parSh" presStyleLbl="node1" presStyleIdx="1" presStyleCnt="3"/>
      <dgm:spPr/>
      <dgm:t>
        <a:bodyPr/>
        <a:lstStyle/>
        <a:p>
          <a:endParaRPr lang="zh-CN" altLang="en-US"/>
        </a:p>
      </dgm:t>
    </dgm:pt>
    <dgm:pt modelId="{56048394-3BC5-B643-ACE2-4DABBFB97248}" type="pres">
      <dgm:prSet presAssocID="{82A8B3B4-6B83-CF4F-A0B7-DB7586E333F9}" presName="desTx" presStyleLbl="fgAcc1" presStyleIdx="1" presStyleCnt="3">
        <dgm:presLayoutVars>
          <dgm:bulletEnabled val="1"/>
        </dgm:presLayoutVars>
      </dgm:prSet>
      <dgm:spPr/>
      <dgm:t>
        <a:bodyPr/>
        <a:lstStyle/>
        <a:p>
          <a:endParaRPr lang="zh-CN" altLang="en-US"/>
        </a:p>
      </dgm:t>
    </dgm:pt>
    <dgm:pt modelId="{CB0E5F4C-E139-1549-95A2-2657A5EE1680}" type="pres">
      <dgm:prSet presAssocID="{DC02FAB7-8CFB-E443-8C3B-3F931D7E6396}" presName="sibTrans" presStyleLbl="sibTrans2D1" presStyleIdx="1" presStyleCnt="2"/>
      <dgm:spPr/>
      <dgm:t>
        <a:bodyPr/>
        <a:lstStyle/>
        <a:p>
          <a:endParaRPr lang="zh-CN" altLang="en-US"/>
        </a:p>
      </dgm:t>
    </dgm:pt>
    <dgm:pt modelId="{6084A71C-F3C9-8645-A5A9-1E18CB70BA0B}" type="pres">
      <dgm:prSet presAssocID="{DC02FAB7-8CFB-E443-8C3B-3F931D7E6396}" presName="connTx" presStyleLbl="sibTrans2D1" presStyleIdx="1" presStyleCnt="2"/>
      <dgm:spPr/>
      <dgm:t>
        <a:bodyPr/>
        <a:lstStyle/>
        <a:p>
          <a:endParaRPr lang="zh-CN" altLang="en-US"/>
        </a:p>
      </dgm:t>
    </dgm:pt>
    <dgm:pt modelId="{8C47A66D-B3B4-5540-A0F9-59863887C002}" type="pres">
      <dgm:prSet presAssocID="{E0A516A6-F496-EF43-BC00-7E03FB71847F}" presName="composite" presStyleCnt="0"/>
      <dgm:spPr/>
      <dgm:t>
        <a:bodyPr/>
        <a:lstStyle/>
        <a:p>
          <a:endParaRPr lang="zh-CN" altLang="en-US"/>
        </a:p>
      </dgm:t>
    </dgm:pt>
    <dgm:pt modelId="{290D6186-B7C6-8844-99BC-0AB3906B8E80}" type="pres">
      <dgm:prSet presAssocID="{E0A516A6-F496-EF43-BC00-7E03FB71847F}" presName="parTx" presStyleLbl="node1" presStyleIdx="1" presStyleCnt="3">
        <dgm:presLayoutVars>
          <dgm:chMax val="0"/>
          <dgm:chPref val="0"/>
          <dgm:bulletEnabled val="1"/>
        </dgm:presLayoutVars>
      </dgm:prSet>
      <dgm:spPr/>
      <dgm:t>
        <a:bodyPr/>
        <a:lstStyle/>
        <a:p>
          <a:endParaRPr lang="zh-CN" altLang="en-US"/>
        </a:p>
      </dgm:t>
    </dgm:pt>
    <dgm:pt modelId="{CB5ECAD4-1CF8-A84A-95DD-B01D1CD1F039}" type="pres">
      <dgm:prSet presAssocID="{E0A516A6-F496-EF43-BC00-7E03FB71847F}" presName="parSh" presStyleLbl="node1" presStyleIdx="2" presStyleCnt="3"/>
      <dgm:spPr/>
      <dgm:t>
        <a:bodyPr/>
        <a:lstStyle/>
        <a:p>
          <a:endParaRPr lang="zh-CN" altLang="en-US"/>
        </a:p>
      </dgm:t>
    </dgm:pt>
    <dgm:pt modelId="{5DE377E4-5C58-314D-A05A-5DF97A32B108}" type="pres">
      <dgm:prSet presAssocID="{E0A516A6-F496-EF43-BC00-7E03FB71847F}" presName="desTx" presStyleLbl="fgAcc1" presStyleIdx="2" presStyleCnt="3">
        <dgm:presLayoutVars>
          <dgm:bulletEnabled val="1"/>
        </dgm:presLayoutVars>
      </dgm:prSet>
      <dgm:spPr/>
      <dgm:t>
        <a:bodyPr/>
        <a:lstStyle/>
        <a:p>
          <a:endParaRPr lang="zh-CN" altLang="en-US"/>
        </a:p>
      </dgm:t>
    </dgm:pt>
  </dgm:ptLst>
  <dgm:cxnLst>
    <dgm:cxn modelId="{143A46D3-C7E8-C141-8F1B-76020FEFA1B3}" type="presOf" srcId="{7824A9E1-49FD-DD4A-AC43-096D5F4957A2}" destId="{56048394-3BC5-B643-ACE2-4DABBFB97248}" srcOrd="0" destOrd="2" presId="urn:microsoft.com/office/officeart/2005/8/layout/process3"/>
    <dgm:cxn modelId="{4CFA530B-3C71-1448-901A-099DF54EC2BA}" type="presOf" srcId="{14C6BCE5-02FA-A244-8C87-94801159D793}" destId="{A6CC2AC4-3517-1B43-8B7C-84793AA09F74}" srcOrd="0" destOrd="0" presId="urn:microsoft.com/office/officeart/2005/8/layout/process3"/>
    <dgm:cxn modelId="{DEC157CA-73B3-7247-820F-5247A6C99001}" type="presOf" srcId="{DC02FAB7-8CFB-E443-8C3B-3F931D7E6396}" destId="{6084A71C-F3C9-8645-A5A9-1E18CB70BA0B}" srcOrd="1" destOrd="0" presId="urn:microsoft.com/office/officeart/2005/8/layout/process3"/>
    <dgm:cxn modelId="{A07C57E5-8FA5-0846-8D69-06FCEBC13D7C}" type="presOf" srcId="{6D77F698-164D-F74A-B3A2-75C7B2A101CC}" destId="{A6CC2AC4-3517-1B43-8B7C-84793AA09F74}" srcOrd="0" destOrd="1" presId="urn:microsoft.com/office/officeart/2005/8/layout/process3"/>
    <dgm:cxn modelId="{CFD70784-D31C-7444-94A4-98216A4B6ACA}" type="presOf" srcId="{BA7CFF37-1676-D549-9F90-9FF915C06206}" destId="{F6F03457-172E-E445-936E-F3E779CC159D}" srcOrd="1" destOrd="0" presId="urn:microsoft.com/office/officeart/2005/8/layout/process3"/>
    <dgm:cxn modelId="{5CCA0825-33D5-6440-AF0C-D58D981E73AA}" srcId="{82A8B3B4-6B83-CF4F-A0B7-DB7586E333F9}" destId="{FF194435-C27E-4E49-B1CB-C54D6A103962}" srcOrd="0" destOrd="0" parTransId="{A1DF5D9F-7D0F-8449-8F8F-BE4AC88D3CF8}" sibTransId="{ECC66E63-CBC6-4D4E-A4CD-9A8127998F7B}"/>
    <dgm:cxn modelId="{471891B0-1B26-C543-B753-CD850F00CDAB}" type="presOf" srcId="{82A8B3B4-6B83-CF4F-A0B7-DB7586E333F9}" destId="{8C9BBD0D-8D8A-9841-AF49-BCFE678A1973}" srcOrd="0" destOrd="0" presId="urn:microsoft.com/office/officeart/2005/8/layout/process3"/>
    <dgm:cxn modelId="{E8B5E50B-3344-0F42-B0DB-D97291B20FF7}" type="presOf" srcId="{BA7CFF37-1676-D549-9F90-9FF915C06206}" destId="{8C937299-36D0-8942-AF8E-2E576DA934AC}" srcOrd="0" destOrd="0" presId="urn:microsoft.com/office/officeart/2005/8/layout/process3"/>
    <dgm:cxn modelId="{6311D8F8-58B3-1E4B-A042-ADC586D14394}" srcId="{82A8B3B4-6B83-CF4F-A0B7-DB7586E333F9}" destId="{4EF7BC2F-6643-FA4D-9039-BC31A84AED35}" srcOrd="1" destOrd="0" parTransId="{B0B9FE73-B61E-394E-87BA-EBFDCE046462}" sibTransId="{BFDA7BC9-5CA5-C141-8205-172CF04A372A}"/>
    <dgm:cxn modelId="{1851B0EE-F281-104F-8C8E-1B3F26EDA7FF}" type="presOf" srcId="{FF194435-C27E-4E49-B1CB-C54D6A103962}" destId="{56048394-3BC5-B643-ACE2-4DABBFB97248}" srcOrd="0" destOrd="0" presId="urn:microsoft.com/office/officeart/2005/8/layout/process3"/>
    <dgm:cxn modelId="{DDF2D8CE-5017-BF48-8D8A-A7D96822E6FE}" type="presOf" srcId="{4EF7BC2F-6643-FA4D-9039-BC31A84AED35}" destId="{56048394-3BC5-B643-ACE2-4DABBFB97248}" srcOrd="0" destOrd="1" presId="urn:microsoft.com/office/officeart/2005/8/layout/process3"/>
    <dgm:cxn modelId="{124C2564-DB52-C344-96F7-0A5809F14A98}" type="presOf" srcId="{7768C19C-C564-2A48-AE62-046F384E1458}" destId="{A6CC2AC4-3517-1B43-8B7C-84793AA09F74}" srcOrd="0" destOrd="2" presId="urn:microsoft.com/office/officeart/2005/8/layout/process3"/>
    <dgm:cxn modelId="{FC245727-8238-2149-8ADC-85EBCBAEDB52}" type="presOf" srcId="{A1D48307-3757-2541-B763-F3F20576BD43}" destId="{2007505F-3E13-2D4E-9CC0-15ADF23BA9FC}" srcOrd="1" destOrd="0" presId="urn:microsoft.com/office/officeart/2005/8/layout/process3"/>
    <dgm:cxn modelId="{27517B73-AF78-EC47-A584-6FBC44E381DF}" srcId="{A1D48307-3757-2541-B763-F3F20576BD43}" destId="{6D77F698-164D-F74A-B3A2-75C7B2A101CC}" srcOrd="1" destOrd="0" parTransId="{C44F621B-2A2A-C04A-9F39-6393FDAF31B9}" sibTransId="{6FFB369B-6539-3B44-94BE-D0B2E32E2804}"/>
    <dgm:cxn modelId="{FC65FBF0-E275-8F42-A2E2-37392011F2D1}" srcId="{82A8B3B4-6B83-CF4F-A0B7-DB7586E333F9}" destId="{7824A9E1-49FD-DD4A-AC43-096D5F4957A2}" srcOrd="2" destOrd="0" parTransId="{AD930775-2C2D-4440-AE4C-CFC72551C497}" sibTransId="{CD326E33-CFFD-5C4F-A923-058FA4C66698}"/>
    <dgm:cxn modelId="{A3D1A3EA-22D2-0E4B-A487-7C681B8B2F85}" type="presOf" srcId="{82A8B3B4-6B83-CF4F-A0B7-DB7586E333F9}" destId="{9F9F2AE9-B4E0-1042-980C-5029B6C42C1D}" srcOrd="1" destOrd="0" presId="urn:microsoft.com/office/officeart/2005/8/layout/process3"/>
    <dgm:cxn modelId="{B0AD63AD-42CD-EB4A-BCDE-CA3F5FB9F684}" srcId="{E0A516A6-F496-EF43-BC00-7E03FB71847F}" destId="{7C12D16A-C8B8-F34D-B861-EF0BDC833E43}" srcOrd="0" destOrd="0" parTransId="{76E96929-6885-A246-863A-4B6E384F3572}" sibTransId="{38028BBA-1E6E-2741-B18A-D0CAB98B2620}"/>
    <dgm:cxn modelId="{4E2CA439-9EE5-734B-9054-9AA4277B0E9F}" type="presOf" srcId="{7C12D16A-C8B8-F34D-B861-EF0BDC833E43}" destId="{5DE377E4-5C58-314D-A05A-5DF97A32B108}" srcOrd="0" destOrd="0" presId="urn:microsoft.com/office/officeart/2005/8/layout/process3"/>
    <dgm:cxn modelId="{088F6F85-4F32-3B43-B2DB-4BCCA4D675FC}" type="presOf" srcId="{DAC7396F-5FFC-B04C-8CA5-D92F9980D9F5}" destId="{5DE377E4-5C58-314D-A05A-5DF97A32B108}" srcOrd="0" destOrd="1" presId="urn:microsoft.com/office/officeart/2005/8/layout/process3"/>
    <dgm:cxn modelId="{25216E89-489A-C248-BFDD-F8711CF68834}" srcId="{D98A9016-6694-D949-86B4-6F3D17C66EEF}" destId="{E0A516A6-F496-EF43-BC00-7E03FB71847F}" srcOrd="2" destOrd="0" parTransId="{6F60AF9D-E9BC-E740-A566-D0D1109E64A0}" sibTransId="{A360E842-4410-9849-AD66-2CB21CC920E4}"/>
    <dgm:cxn modelId="{8D0D9AF0-8BCA-B243-8E91-22CB14D81B18}" srcId="{D98A9016-6694-D949-86B4-6F3D17C66EEF}" destId="{A1D48307-3757-2541-B763-F3F20576BD43}" srcOrd="0" destOrd="0" parTransId="{86022E7A-1E7C-3E43-B262-0C501855C3CC}" sibTransId="{BA7CFF37-1676-D549-9F90-9FF915C06206}"/>
    <dgm:cxn modelId="{8BCFFAA9-C66E-5F42-AF82-2CB75B41B23E}" type="presOf" srcId="{E0A516A6-F496-EF43-BC00-7E03FB71847F}" destId="{290D6186-B7C6-8844-99BC-0AB3906B8E80}" srcOrd="0" destOrd="0" presId="urn:microsoft.com/office/officeart/2005/8/layout/process3"/>
    <dgm:cxn modelId="{B34504A0-9D57-064A-A72C-10C7235428AF}" srcId="{E0A516A6-F496-EF43-BC00-7E03FB71847F}" destId="{B4DFD524-0A89-3049-9157-AF3252C15BAD}" srcOrd="2" destOrd="0" parTransId="{D48E8A77-3D70-724A-9CB2-E15B3E6153D7}" sibTransId="{C24DA6AA-D722-4643-8C83-03BF42F63CF3}"/>
    <dgm:cxn modelId="{607268D2-AB71-DE46-B0A2-73AADAC41CE0}" type="presOf" srcId="{B4DFD524-0A89-3049-9157-AF3252C15BAD}" destId="{5DE377E4-5C58-314D-A05A-5DF97A32B108}" srcOrd="0" destOrd="2" presId="urn:microsoft.com/office/officeart/2005/8/layout/process3"/>
    <dgm:cxn modelId="{D3BA4033-945C-2344-BF82-8CF876DCCCB2}" srcId="{A1D48307-3757-2541-B763-F3F20576BD43}" destId="{7768C19C-C564-2A48-AE62-046F384E1458}" srcOrd="2" destOrd="0" parTransId="{60733BF2-12EE-A741-A1E9-F0D951FB2D64}" sibTransId="{A08D3237-1F79-2F4B-BF47-2C0E072857DF}"/>
    <dgm:cxn modelId="{1A733C67-3CCF-E448-ACC6-B4D3240504FA}" srcId="{D98A9016-6694-D949-86B4-6F3D17C66EEF}" destId="{82A8B3B4-6B83-CF4F-A0B7-DB7586E333F9}" srcOrd="1" destOrd="0" parTransId="{F7227AEE-4E78-0C4E-86B8-BB7F07F11BAA}" sibTransId="{DC02FAB7-8CFB-E443-8C3B-3F931D7E6396}"/>
    <dgm:cxn modelId="{1B2D7624-829B-BD44-88CF-E1BEB6942A29}" type="presOf" srcId="{D98A9016-6694-D949-86B4-6F3D17C66EEF}" destId="{528FBEB3-B085-3C48-911F-E645ED47CACC}" srcOrd="0" destOrd="0" presId="urn:microsoft.com/office/officeart/2005/8/layout/process3"/>
    <dgm:cxn modelId="{47D56220-D8BD-4D4C-8A9E-ED5A8B912535}" type="presOf" srcId="{A1D48307-3757-2541-B763-F3F20576BD43}" destId="{F2F3643A-004C-0D47-9919-A85BE4F0575B}" srcOrd="0" destOrd="0" presId="urn:microsoft.com/office/officeart/2005/8/layout/process3"/>
    <dgm:cxn modelId="{05D39710-CB4D-9448-A884-4EC749E5A9AE}" type="presOf" srcId="{E0A516A6-F496-EF43-BC00-7E03FB71847F}" destId="{CB5ECAD4-1CF8-A84A-95DD-B01D1CD1F039}" srcOrd="1" destOrd="0" presId="urn:microsoft.com/office/officeart/2005/8/layout/process3"/>
    <dgm:cxn modelId="{83F7ACA2-49F8-CD43-9BA7-0B4594A2EE46}" srcId="{E0A516A6-F496-EF43-BC00-7E03FB71847F}" destId="{DAC7396F-5FFC-B04C-8CA5-D92F9980D9F5}" srcOrd="1" destOrd="0" parTransId="{68274233-777F-C64B-8E63-0CC3128BBBD3}" sibTransId="{5FD2F1CC-6066-C449-B818-144441DC71CB}"/>
    <dgm:cxn modelId="{A7003628-75D7-F143-A67E-146430F2202E}" type="presOf" srcId="{DC02FAB7-8CFB-E443-8C3B-3F931D7E6396}" destId="{CB0E5F4C-E139-1549-95A2-2657A5EE1680}" srcOrd="0" destOrd="0" presId="urn:microsoft.com/office/officeart/2005/8/layout/process3"/>
    <dgm:cxn modelId="{5CFA560B-C011-B844-80CC-128BE1A6D95C}" srcId="{A1D48307-3757-2541-B763-F3F20576BD43}" destId="{14C6BCE5-02FA-A244-8C87-94801159D793}" srcOrd="0" destOrd="0" parTransId="{544BFE18-2CF6-BB4E-B911-96DDD0C9109E}" sibTransId="{2A0A5B0E-9D77-0F4E-968D-F6582584CCFF}"/>
    <dgm:cxn modelId="{466945C9-3B1E-7744-B1CD-84DDC6D9FB14}" type="presParOf" srcId="{528FBEB3-B085-3C48-911F-E645ED47CACC}" destId="{7627ACD1-2741-8544-B62C-12601EA12A13}" srcOrd="0" destOrd="0" presId="urn:microsoft.com/office/officeart/2005/8/layout/process3"/>
    <dgm:cxn modelId="{588D26EE-5810-4541-8B5A-BF6A6810930D}" type="presParOf" srcId="{7627ACD1-2741-8544-B62C-12601EA12A13}" destId="{F2F3643A-004C-0D47-9919-A85BE4F0575B}" srcOrd="0" destOrd="0" presId="urn:microsoft.com/office/officeart/2005/8/layout/process3"/>
    <dgm:cxn modelId="{773D1267-3E59-BE4F-BAA5-A2DA4E29EC42}" type="presParOf" srcId="{7627ACD1-2741-8544-B62C-12601EA12A13}" destId="{2007505F-3E13-2D4E-9CC0-15ADF23BA9FC}" srcOrd="1" destOrd="0" presId="urn:microsoft.com/office/officeart/2005/8/layout/process3"/>
    <dgm:cxn modelId="{9E68415C-830C-9A45-98E5-7219182E6A56}" type="presParOf" srcId="{7627ACD1-2741-8544-B62C-12601EA12A13}" destId="{A6CC2AC4-3517-1B43-8B7C-84793AA09F74}" srcOrd="2" destOrd="0" presId="urn:microsoft.com/office/officeart/2005/8/layout/process3"/>
    <dgm:cxn modelId="{D035CAFB-E535-2541-9C6D-5D91DB6965E8}" type="presParOf" srcId="{528FBEB3-B085-3C48-911F-E645ED47CACC}" destId="{8C937299-36D0-8942-AF8E-2E576DA934AC}" srcOrd="1" destOrd="0" presId="urn:microsoft.com/office/officeart/2005/8/layout/process3"/>
    <dgm:cxn modelId="{4D181A18-D547-814F-874A-5C64A4755074}" type="presParOf" srcId="{8C937299-36D0-8942-AF8E-2E576DA934AC}" destId="{F6F03457-172E-E445-936E-F3E779CC159D}" srcOrd="0" destOrd="0" presId="urn:microsoft.com/office/officeart/2005/8/layout/process3"/>
    <dgm:cxn modelId="{C1E87759-F605-624D-9713-B4E5179D8103}" type="presParOf" srcId="{528FBEB3-B085-3C48-911F-E645ED47CACC}" destId="{7F1DBED3-C231-2945-BC0E-6787F6141F90}" srcOrd="2" destOrd="0" presId="urn:microsoft.com/office/officeart/2005/8/layout/process3"/>
    <dgm:cxn modelId="{C938A561-2D04-F74A-8DBD-8F69336D47AA}" type="presParOf" srcId="{7F1DBED3-C231-2945-BC0E-6787F6141F90}" destId="{8C9BBD0D-8D8A-9841-AF49-BCFE678A1973}" srcOrd="0" destOrd="0" presId="urn:microsoft.com/office/officeart/2005/8/layout/process3"/>
    <dgm:cxn modelId="{681B730C-BB34-F646-B7A0-42C5F76C35D6}" type="presParOf" srcId="{7F1DBED3-C231-2945-BC0E-6787F6141F90}" destId="{9F9F2AE9-B4E0-1042-980C-5029B6C42C1D}" srcOrd="1" destOrd="0" presId="urn:microsoft.com/office/officeart/2005/8/layout/process3"/>
    <dgm:cxn modelId="{F2CFBD27-A69B-DB47-89FE-BF3C51EBD983}" type="presParOf" srcId="{7F1DBED3-C231-2945-BC0E-6787F6141F90}" destId="{56048394-3BC5-B643-ACE2-4DABBFB97248}" srcOrd="2" destOrd="0" presId="urn:microsoft.com/office/officeart/2005/8/layout/process3"/>
    <dgm:cxn modelId="{E953C09F-F2B1-F641-875A-B7B7D7393C22}" type="presParOf" srcId="{528FBEB3-B085-3C48-911F-E645ED47CACC}" destId="{CB0E5F4C-E139-1549-95A2-2657A5EE1680}" srcOrd="3" destOrd="0" presId="urn:microsoft.com/office/officeart/2005/8/layout/process3"/>
    <dgm:cxn modelId="{35C474A2-A406-2E40-A850-F350052E6A18}" type="presParOf" srcId="{CB0E5F4C-E139-1549-95A2-2657A5EE1680}" destId="{6084A71C-F3C9-8645-A5A9-1E18CB70BA0B}" srcOrd="0" destOrd="0" presId="urn:microsoft.com/office/officeart/2005/8/layout/process3"/>
    <dgm:cxn modelId="{4A4330F4-02F6-4049-B5A7-EE86850B8B9D}" type="presParOf" srcId="{528FBEB3-B085-3C48-911F-E645ED47CACC}" destId="{8C47A66D-B3B4-5540-A0F9-59863887C002}" srcOrd="4" destOrd="0" presId="urn:microsoft.com/office/officeart/2005/8/layout/process3"/>
    <dgm:cxn modelId="{9A4A3FEF-DE5B-C446-8B1D-3F7972168242}" type="presParOf" srcId="{8C47A66D-B3B4-5540-A0F9-59863887C002}" destId="{290D6186-B7C6-8844-99BC-0AB3906B8E80}" srcOrd="0" destOrd="0" presId="urn:microsoft.com/office/officeart/2005/8/layout/process3"/>
    <dgm:cxn modelId="{D9CB6379-73FB-EA43-9B8A-F5A46C038101}" type="presParOf" srcId="{8C47A66D-B3B4-5540-A0F9-59863887C002}" destId="{CB5ECAD4-1CF8-A84A-95DD-B01D1CD1F039}" srcOrd="1" destOrd="0" presId="urn:microsoft.com/office/officeart/2005/8/layout/process3"/>
    <dgm:cxn modelId="{F1BFE4E9-9FAF-4545-AA20-9015AC59BFDF}" type="presParOf" srcId="{8C47A66D-B3B4-5540-A0F9-59863887C002}" destId="{5DE377E4-5C58-314D-A05A-5DF97A32B108}"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8A9016-6694-D949-86B4-6F3D17C66EEF}" type="doc">
      <dgm:prSet loTypeId="urn:microsoft.com/office/officeart/2005/8/layout/process3" loCatId="" qsTypeId="urn:microsoft.com/office/officeart/2005/8/quickstyle/simple4" qsCatId="simple" csTypeId="urn:microsoft.com/office/officeart/2005/8/colors/accent4_2" csCatId="accent4" phldr="1"/>
      <dgm:spPr/>
      <dgm:t>
        <a:bodyPr/>
        <a:lstStyle/>
        <a:p>
          <a:endParaRPr lang="zh-CN" altLang="en-US"/>
        </a:p>
      </dgm:t>
    </dgm:pt>
    <dgm:pt modelId="{A1D48307-3757-2541-B763-F3F20576BD43}">
      <dgm:prSet phldrT="[文本]"/>
      <dgm:spPr/>
      <dgm:t>
        <a:bodyPr/>
        <a:lstStyle/>
        <a:p>
          <a:r>
            <a:rPr lang="zh-CN" altLang="en-US" dirty="0" smtClean="0">
              <a:solidFill>
                <a:srgbClr val="4C4C4C"/>
              </a:solidFill>
              <a:latin typeface="SimHei" charset="-122"/>
              <a:ea typeface="SimHei" charset="-122"/>
              <a:cs typeface="SimHei" charset="-122"/>
            </a:rPr>
            <a:t>医共体管理办法</a:t>
          </a:r>
          <a:endParaRPr lang="zh-CN" altLang="en-US" dirty="0">
            <a:solidFill>
              <a:srgbClr val="4C4C4C"/>
            </a:solidFill>
            <a:latin typeface="SimHei" charset="-122"/>
            <a:ea typeface="SimHei" charset="-122"/>
            <a:cs typeface="SimHei" charset="-122"/>
          </a:endParaRPr>
        </a:p>
      </dgm:t>
    </dgm:pt>
    <dgm:pt modelId="{86022E7A-1E7C-3E43-B262-0C501855C3CC}" type="parTrans" cxnId="{8D0D9AF0-8BCA-B243-8E91-22CB14D81B18}">
      <dgm:prSet/>
      <dgm:spPr/>
      <dgm:t>
        <a:bodyPr/>
        <a:lstStyle/>
        <a:p>
          <a:endParaRPr lang="zh-CN" altLang="en-US">
            <a:solidFill>
              <a:srgbClr val="4C4C4C"/>
            </a:solidFill>
            <a:latin typeface="SimHei" charset="-122"/>
            <a:ea typeface="SimHei" charset="-122"/>
            <a:cs typeface="SimHei" charset="-122"/>
          </a:endParaRPr>
        </a:p>
      </dgm:t>
    </dgm:pt>
    <dgm:pt modelId="{BA7CFF37-1676-D549-9F90-9FF915C06206}" type="sibTrans" cxnId="{8D0D9AF0-8BCA-B243-8E91-22CB14D81B18}">
      <dgm:prSet/>
      <dgm:spPr/>
      <dgm:t>
        <a:bodyPr/>
        <a:lstStyle/>
        <a:p>
          <a:endParaRPr lang="zh-CN" altLang="en-US">
            <a:solidFill>
              <a:srgbClr val="4C4C4C"/>
            </a:solidFill>
            <a:latin typeface="SimHei" charset="-122"/>
            <a:ea typeface="SimHei" charset="-122"/>
            <a:cs typeface="SimHei" charset="-122"/>
          </a:endParaRPr>
        </a:p>
      </dgm:t>
    </dgm:pt>
    <dgm:pt modelId="{14C6BCE5-02FA-A244-8C87-94801159D793}">
      <dgm:prSet phldrT="[文本]"/>
      <dgm:spPr/>
      <dgm:t>
        <a:bodyPr/>
        <a:lstStyle/>
        <a:p>
          <a:r>
            <a:rPr lang="zh-CN" altLang="en-US" dirty="0" smtClean="0">
              <a:solidFill>
                <a:srgbClr val="4C4C4C"/>
              </a:solidFill>
              <a:latin typeface="SimHei" charset="-122"/>
              <a:ea typeface="SimHei" charset="-122"/>
              <a:cs typeface="SimHei" charset="-122"/>
            </a:rPr>
            <a:t>政府职能定位、与医共体关系</a:t>
          </a:r>
          <a:endParaRPr lang="zh-CN" altLang="en-US" dirty="0">
            <a:solidFill>
              <a:srgbClr val="4C4C4C"/>
            </a:solidFill>
            <a:latin typeface="SimHei" charset="-122"/>
            <a:ea typeface="SimHei" charset="-122"/>
            <a:cs typeface="SimHei" charset="-122"/>
          </a:endParaRPr>
        </a:p>
      </dgm:t>
    </dgm:pt>
    <dgm:pt modelId="{544BFE18-2CF6-BB4E-B911-96DDD0C9109E}" type="parTrans" cxnId="{5CFA560B-C011-B844-80CC-128BE1A6D95C}">
      <dgm:prSet/>
      <dgm:spPr/>
      <dgm:t>
        <a:bodyPr/>
        <a:lstStyle/>
        <a:p>
          <a:endParaRPr lang="zh-CN" altLang="en-US">
            <a:solidFill>
              <a:srgbClr val="4C4C4C"/>
            </a:solidFill>
            <a:latin typeface="SimHei" charset="-122"/>
            <a:ea typeface="SimHei" charset="-122"/>
            <a:cs typeface="SimHei" charset="-122"/>
          </a:endParaRPr>
        </a:p>
      </dgm:t>
    </dgm:pt>
    <dgm:pt modelId="{2A0A5B0E-9D77-0F4E-968D-F6582584CCFF}" type="sibTrans" cxnId="{5CFA560B-C011-B844-80CC-128BE1A6D95C}">
      <dgm:prSet/>
      <dgm:spPr/>
      <dgm:t>
        <a:bodyPr/>
        <a:lstStyle/>
        <a:p>
          <a:endParaRPr lang="zh-CN" altLang="en-US">
            <a:solidFill>
              <a:srgbClr val="4C4C4C"/>
            </a:solidFill>
            <a:latin typeface="SimHei" charset="-122"/>
            <a:ea typeface="SimHei" charset="-122"/>
            <a:cs typeface="SimHei" charset="-122"/>
          </a:endParaRPr>
        </a:p>
      </dgm:t>
    </dgm:pt>
    <dgm:pt modelId="{82A8B3B4-6B83-CF4F-A0B7-DB7586E333F9}">
      <dgm:prSet phldrT="[文本]"/>
      <dgm:spPr/>
      <dgm:t>
        <a:bodyPr/>
        <a:lstStyle/>
        <a:p>
          <a:r>
            <a:rPr lang="zh-CN" altLang="en-US" dirty="0" smtClean="0">
              <a:solidFill>
                <a:srgbClr val="4C4C4C"/>
              </a:solidFill>
              <a:latin typeface="SimHei" charset="-122"/>
              <a:ea typeface="SimHei" charset="-122"/>
              <a:cs typeface="SimHei" charset="-122"/>
            </a:rPr>
            <a:t>考核机制</a:t>
          </a:r>
          <a:endParaRPr lang="zh-CN" altLang="en-US" dirty="0">
            <a:solidFill>
              <a:srgbClr val="4C4C4C"/>
            </a:solidFill>
            <a:latin typeface="SimHei" charset="-122"/>
            <a:ea typeface="SimHei" charset="-122"/>
            <a:cs typeface="SimHei" charset="-122"/>
          </a:endParaRPr>
        </a:p>
      </dgm:t>
    </dgm:pt>
    <dgm:pt modelId="{F7227AEE-4E78-0C4E-86B8-BB7F07F11BAA}" type="parTrans" cxnId="{1A733C67-3CCF-E448-ACC6-B4D3240504FA}">
      <dgm:prSet/>
      <dgm:spPr/>
      <dgm:t>
        <a:bodyPr/>
        <a:lstStyle/>
        <a:p>
          <a:endParaRPr lang="zh-CN" altLang="en-US">
            <a:solidFill>
              <a:srgbClr val="4C4C4C"/>
            </a:solidFill>
            <a:latin typeface="SimHei" charset="-122"/>
            <a:ea typeface="SimHei" charset="-122"/>
            <a:cs typeface="SimHei" charset="-122"/>
          </a:endParaRPr>
        </a:p>
      </dgm:t>
    </dgm:pt>
    <dgm:pt modelId="{DC02FAB7-8CFB-E443-8C3B-3F931D7E6396}" type="sibTrans" cxnId="{1A733C67-3CCF-E448-ACC6-B4D3240504FA}">
      <dgm:prSet/>
      <dgm:spPr/>
      <dgm:t>
        <a:bodyPr/>
        <a:lstStyle/>
        <a:p>
          <a:endParaRPr lang="zh-CN" altLang="en-US">
            <a:solidFill>
              <a:srgbClr val="4C4C4C"/>
            </a:solidFill>
            <a:latin typeface="SimHei" charset="-122"/>
            <a:ea typeface="SimHei" charset="-122"/>
            <a:cs typeface="SimHei" charset="-122"/>
          </a:endParaRPr>
        </a:p>
      </dgm:t>
    </dgm:pt>
    <dgm:pt modelId="{FF194435-C27E-4E49-B1CB-C54D6A103962}">
      <dgm:prSet phldrT="[文本]" custT="1"/>
      <dgm:spPr/>
      <dgm:t>
        <a:bodyPr/>
        <a:lstStyle/>
        <a:p>
          <a:r>
            <a:rPr lang="zh-CN" altLang="en-US" sz="1600" dirty="0" smtClean="0">
              <a:solidFill>
                <a:srgbClr val="4C4C4C"/>
              </a:solidFill>
              <a:latin typeface="SimHei" charset="-122"/>
              <a:ea typeface="SimHei" charset="-122"/>
              <a:cs typeface="SimHei" charset="-122"/>
            </a:rPr>
            <a:t>结余怎么给</a:t>
          </a:r>
          <a:endParaRPr lang="zh-CN" altLang="en-US" sz="1600" dirty="0">
            <a:solidFill>
              <a:srgbClr val="4C4C4C"/>
            </a:solidFill>
            <a:latin typeface="SimHei" charset="-122"/>
            <a:ea typeface="SimHei" charset="-122"/>
            <a:cs typeface="SimHei" charset="-122"/>
          </a:endParaRPr>
        </a:p>
      </dgm:t>
    </dgm:pt>
    <dgm:pt modelId="{A1DF5D9F-7D0F-8449-8F8F-BE4AC88D3CF8}" type="parTrans" cxnId="{5CCA0825-33D5-6440-AF0C-D58D981E73AA}">
      <dgm:prSet/>
      <dgm:spPr/>
      <dgm:t>
        <a:bodyPr/>
        <a:lstStyle/>
        <a:p>
          <a:endParaRPr lang="zh-CN" altLang="en-US">
            <a:solidFill>
              <a:srgbClr val="4C4C4C"/>
            </a:solidFill>
            <a:latin typeface="SimHei" charset="-122"/>
            <a:ea typeface="SimHei" charset="-122"/>
            <a:cs typeface="SimHei" charset="-122"/>
          </a:endParaRPr>
        </a:p>
      </dgm:t>
    </dgm:pt>
    <dgm:pt modelId="{ECC66E63-CBC6-4D4E-A4CD-9A8127998F7B}" type="sibTrans" cxnId="{5CCA0825-33D5-6440-AF0C-D58D981E73AA}">
      <dgm:prSet/>
      <dgm:spPr/>
      <dgm:t>
        <a:bodyPr/>
        <a:lstStyle/>
        <a:p>
          <a:endParaRPr lang="zh-CN" altLang="en-US">
            <a:solidFill>
              <a:srgbClr val="4C4C4C"/>
            </a:solidFill>
            <a:latin typeface="SimHei" charset="-122"/>
            <a:ea typeface="SimHei" charset="-122"/>
            <a:cs typeface="SimHei" charset="-122"/>
          </a:endParaRPr>
        </a:p>
      </dgm:t>
    </dgm:pt>
    <dgm:pt modelId="{E0A516A6-F496-EF43-BC00-7E03FB71847F}">
      <dgm:prSet phldrT="[文本]"/>
      <dgm:spPr/>
      <dgm:t>
        <a:bodyPr/>
        <a:lstStyle/>
        <a:p>
          <a:r>
            <a:rPr lang="zh-CN" altLang="en-US" dirty="0" smtClean="0">
              <a:solidFill>
                <a:srgbClr val="4C4C4C"/>
              </a:solidFill>
              <a:latin typeface="SimHei" charset="-122"/>
              <a:ea typeface="SimHei" charset="-122"/>
              <a:cs typeface="SimHei" charset="-122"/>
            </a:rPr>
            <a:t>医共体章程</a:t>
          </a:r>
          <a:endParaRPr lang="zh-CN" altLang="en-US" dirty="0">
            <a:solidFill>
              <a:srgbClr val="4C4C4C"/>
            </a:solidFill>
            <a:latin typeface="SimHei" charset="-122"/>
            <a:ea typeface="SimHei" charset="-122"/>
            <a:cs typeface="SimHei" charset="-122"/>
          </a:endParaRPr>
        </a:p>
      </dgm:t>
    </dgm:pt>
    <dgm:pt modelId="{6F60AF9D-E9BC-E740-A566-D0D1109E64A0}" type="parTrans" cxnId="{25216E89-489A-C248-BFDD-F8711CF68834}">
      <dgm:prSet/>
      <dgm:spPr/>
      <dgm:t>
        <a:bodyPr/>
        <a:lstStyle/>
        <a:p>
          <a:endParaRPr lang="zh-CN" altLang="en-US">
            <a:solidFill>
              <a:srgbClr val="4C4C4C"/>
            </a:solidFill>
            <a:latin typeface="SimHei" charset="-122"/>
            <a:ea typeface="SimHei" charset="-122"/>
            <a:cs typeface="SimHei" charset="-122"/>
          </a:endParaRPr>
        </a:p>
      </dgm:t>
    </dgm:pt>
    <dgm:pt modelId="{A360E842-4410-9849-AD66-2CB21CC920E4}" type="sibTrans" cxnId="{25216E89-489A-C248-BFDD-F8711CF68834}">
      <dgm:prSet/>
      <dgm:spPr/>
      <dgm:t>
        <a:bodyPr/>
        <a:lstStyle/>
        <a:p>
          <a:endParaRPr lang="zh-CN" altLang="en-US">
            <a:solidFill>
              <a:srgbClr val="4C4C4C"/>
            </a:solidFill>
            <a:latin typeface="SimHei" charset="-122"/>
            <a:ea typeface="SimHei" charset="-122"/>
            <a:cs typeface="SimHei" charset="-122"/>
          </a:endParaRPr>
        </a:p>
      </dgm:t>
    </dgm:pt>
    <dgm:pt modelId="{7C12D16A-C8B8-F34D-B861-EF0BDC833E43}">
      <dgm:prSet phldrT="[文本]" custT="1"/>
      <dgm:spPr/>
      <dgm:t>
        <a:bodyPr/>
        <a:lstStyle/>
        <a:p>
          <a:r>
            <a:rPr lang="zh-CN" altLang="en-US" sz="1600" dirty="0" smtClean="0">
              <a:solidFill>
                <a:srgbClr val="4C4C4C"/>
              </a:solidFill>
              <a:latin typeface="SimHei" charset="-122"/>
              <a:ea typeface="SimHei" charset="-122"/>
              <a:cs typeface="SimHei" charset="-122"/>
            </a:rPr>
            <a:t>议事决策</a:t>
          </a:r>
          <a:endParaRPr lang="zh-CN" altLang="en-US" sz="1600" dirty="0">
            <a:solidFill>
              <a:srgbClr val="4C4C4C"/>
            </a:solidFill>
            <a:latin typeface="SimHei" charset="-122"/>
            <a:ea typeface="SimHei" charset="-122"/>
            <a:cs typeface="SimHei" charset="-122"/>
          </a:endParaRPr>
        </a:p>
      </dgm:t>
    </dgm:pt>
    <dgm:pt modelId="{76E96929-6885-A246-863A-4B6E384F3572}" type="parTrans" cxnId="{B0AD63AD-42CD-EB4A-BCDE-CA3F5FB9F684}">
      <dgm:prSet/>
      <dgm:spPr/>
      <dgm:t>
        <a:bodyPr/>
        <a:lstStyle/>
        <a:p>
          <a:endParaRPr lang="zh-CN" altLang="en-US">
            <a:solidFill>
              <a:srgbClr val="4C4C4C"/>
            </a:solidFill>
            <a:latin typeface="SimHei" charset="-122"/>
            <a:ea typeface="SimHei" charset="-122"/>
            <a:cs typeface="SimHei" charset="-122"/>
          </a:endParaRPr>
        </a:p>
      </dgm:t>
    </dgm:pt>
    <dgm:pt modelId="{38028BBA-1E6E-2741-B18A-D0CAB98B2620}" type="sibTrans" cxnId="{B0AD63AD-42CD-EB4A-BCDE-CA3F5FB9F684}">
      <dgm:prSet/>
      <dgm:spPr/>
      <dgm:t>
        <a:bodyPr/>
        <a:lstStyle/>
        <a:p>
          <a:endParaRPr lang="zh-CN" altLang="en-US">
            <a:solidFill>
              <a:srgbClr val="4C4C4C"/>
            </a:solidFill>
            <a:latin typeface="SimHei" charset="-122"/>
            <a:ea typeface="SimHei" charset="-122"/>
            <a:cs typeface="SimHei" charset="-122"/>
          </a:endParaRPr>
        </a:p>
      </dgm:t>
    </dgm:pt>
    <dgm:pt modelId="{2DDC59D1-678A-5E47-9163-3E9D801336D5}">
      <dgm:prSet custT="1"/>
      <dgm:spPr/>
      <dgm:t>
        <a:bodyPr/>
        <a:lstStyle/>
        <a:p>
          <a:r>
            <a:rPr lang="zh-CN" altLang="en-US" sz="1600" dirty="0" smtClean="0">
              <a:solidFill>
                <a:srgbClr val="4C4C4C"/>
              </a:solidFill>
              <a:latin typeface="SimHei" charset="-122"/>
              <a:ea typeface="SimHei" charset="-122"/>
              <a:cs typeface="SimHei" charset="-122"/>
            </a:rPr>
            <a:t>管理内容</a:t>
          </a:r>
          <a:endParaRPr lang="zh-CN" altLang="en-US" sz="1600" dirty="0">
            <a:solidFill>
              <a:srgbClr val="4C4C4C"/>
            </a:solidFill>
            <a:latin typeface="SimHei" charset="-122"/>
            <a:ea typeface="SimHei" charset="-122"/>
            <a:cs typeface="SimHei" charset="-122"/>
          </a:endParaRPr>
        </a:p>
      </dgm:t>
    </dgm:pt>
    <dgm:pt modelId="{DEF33C7A-E7AC-E045-BFF2-4AAD57100DD0}" type="parTrans" cxnId="{22700C02-0E1B-0C4B-AD79-E9CE2043AEBC}">
      <dgm:prSet/>
      <dgm:spPr/>
      <dgm:t>
        <a:bodyPr/>
        <a:lstStyle/>
        <a:p>
          <a:endParaRPr lang="zh-CN" altLang="en-US">
            <a:solidFill>
              <a:srgbClr val="4C4C4C"/>
            </a:solidFill>
            <a:latin typeface="SimHei" charset="-122"/>
            <a:ea typeface="SimHei" charset="-122"/>
            <a:cs typeface="SimHei" charset="-122"/>
          </a:endParaRPr>
        </a:p>
      </dgm:t>
    </dgm:pt>
    <dgm:pt modelId="{DCBE86A8-F3CD-9348-9F94-1432CED5FB0B}" type="sibTrans" cxnId="{22700C02-0E1B-0C4B-AD79-E9CE2043AEBC}">
      <dgm:prSet/>
      <dgm:spPr/>
      <dgm:t>
        <a:bodyPr/>
        <a:lstStyle/>
        <a:p>
          <a:endParaRPr lang="zh-CN" altLang="en-US">
            <a:solidFill>
              <a:srgbClr val="4C4C4C"/>
            </a:solidFill>
            <a:latin typeface="SimHei" charset="-122"/>
            <a:ea typeface="SimHei" charset="-122"/>
            <a:cs typeface="SimHei" charset="-122"/>
          </a:endParaRPr>
        </a:p>
      </dgm:t>
    </dgm:pt>
    <dgm:pt modelId="{75C0CDFD-CCBD-624B-860F-D7CFFB67FB38}">
      <dgm:prSet custT="1"/>
      <dgm:spPr/>
      <dgm:t>
        <a:bodyPr/>
        <a:lstStyle/>
        <a:p>
          <a:r>
            <a:rPr lang="zh-CN" altLang="en-US" sz="1600" dirty="0" smtClean="0">
              <a:solidFill>
                <a:srgbClr val="4C4C4C"/>
              </a:solidFill>
              <a:latin typeface="SimHei" charset="-122"/>
              <a:ea typeface="SimHei" charset="-122"/>
              <a:cs typeface="SimHei" charset="-122"/>
            </a:rPr>
            <a:t>内部考核</a:t>
          </a:r>
          <a:endParaRPr lang="zh-CN" altLang="en-US" sz="1600" dirty="0">
            <a:solidFill>
              <a:srgbClr val="4C4C4C"/>
            </a:solidFill>
            <a:latin typeface="SimHei" charset="-122"/>
            <a:ea typeface="SimHei" charset="-122"/>
            <a:cs typeface="SimHei" charset="-122"/>
          </a:endParaRPr>
        </a:p>
      </dgm:t>
    </dgm:pt>
    <dgm:pt modelId="{BE3B45D7-C742-C542-94E4-FA96A890C24F}" type="parTrans" cxnId="{1AF4950C-568E-5149-A1D7-E4A25ED526CA}">
      <dgm:prSet/>
      <dgm:spPr/>
      <dgm:t>
        <a:bodyPr/>
        <a:lstStyle/>
        <a:p>
          <a:endParaRPr lang="zh-CN" altLang="en-US">
            <a:solidFill>
              <a:srgbClr val="4C4C4C"/>
            </a:solidFill>
            <a:latin typeface="SimHei" charset="-122"/>
            <a:ea typeface="SimHei" charset="-122"/>
            <a:cs typeface="SimHei" charset="-122"/>
          </a:endParaRPr>
        </a:p>
      </dgm:t>
    </dgm:pt>
    <dgm:pt modelId="{B61201AF-D7D0-E643-8CB4-BA37AA4C1935}" type="sibTrans" cxnId="{1AF4950C-568E-5149-A1D7-E4A25ED526CA}">
      <dgm:prSet/>
      <dgm:spPr/>
      <dgm:t>
        <a:bodyPr/>
        <a:lstStyle/>
        <a:p>
          <a:endParaRPr lang="zh-CN" altLang="en-US">
            <a:solidFill>
              <a:srgbClr val="4C4C4C"/>
            </a:solidFill>
            <a:latin typeface="SimHei" charset="-122"/>
            <a:ea typeface="SimHei" charset="-122"/>
            <a:cs typeface="SimHei" charset="-122"/>
          </a:endParaRPr>
        </a:p>
      </dgm:t>
    </dgm:pt>
    <dgm:pt modelId="{B5BC7AF1-1283-584A-BA0C-B7BFE83BB7D2}">
      <dgm:prSet phldrT="[文本]" custT="1"/>
      <dgm:spPr/>
      <dgm:t>
        <a:bodyPr/>
        <a:lstStyle/>
        <a:p>
          <a:r>
            <a:rPr lang="zh-CN" altLang="en-US" sz="1600" dirty="0" smtClean="0">
              <a:solidFill>
                <a:srgbClr val="4C4C4C"/>
              </a:solidFill>
              <a:latin typeface="SimHei" charset="-122"/>
              <a:ea typeface="SimHei" charset="-122"/>
              <a:cs typeface="SimHei" charset="-122"/>
            </a:rPr>
            <a:t>谁考核</a:t>
          </a:r>
          <a:endParaRPr lang="zh-CN" altLang="en-US" sz="1600" dirty="0">
            <a:solidFill>
              <a:srgbClr val="4C4C4C"/>
            </a:solidFill>
            <a:latin typeface="SimHei" charset="-122"/>
            <a:ea typeface="SimHei" charset="-122"/>
            <a:cs typeface="SimHei" charset="-122"/>
          </a:endParaRPr>
        </a:p>
      </dgm:t>
    </dgm:pt>
    <dgm:pt modelId="{6BCEA006-C587-1840-92A5-7CC20801F8B9}" type="parTrans" cxnId="{E83F034F-E20D-E748-835C-0A03A6A2708E}">
      <dgm:prSet/>
      <dgm:spPr/>
      <dgm:t>
        <a:bodyPr/>
        <a:lstStyle/>
        <a:p>
          <a:endParaRPr lang="zh-CN" altLang="en-US">
            <a:solidFill>
              <a:srgbClr val="4C4C4C"/>
            </a:solidFill>
            <a:latin typeface="SimHei" charset="-122"/>
            <a:ea typeface="SimHei" charset="-122"/>
            <a:cs typeface="SimHei" charset="-122"/>
          </a:endParaRPr>
        </a:p>
      </dgm:t>
    </dgm:pt>
    <dgm:pt modelId="{BE7C819E-0F71-0645-98FE-E948336A2328}" type="sibTrans" cxnId="{E83F034F-E20D-E748-835C-0A03A6A2708E}">
      <dgm:prSet/>
      <dgm:spPr/>
      <dgm:t>
        <a:bodyPr/>
        <a:lstStyle/>
        <a:p>
          <a:endParaRPr lang="zh-CN" altLang="en-US">
            <a:solidFill>
              <a:srgbClr val="4C4C4C"/>
            </a:solidFill>
            <a:latin typeface="SimHei" charset="-122"/>
            <a:ea typeface="SimHei" charset="-122"/>
            <a:cs typeface="SimHei" charset="-122"/>
          </a:endParaRPr>
        </a:p>
      </dgm:t>
    </dgm:pt>
    <dgm:pt modelId="{553514AC-4F46-274A-AE05-EDB1ED08062C}">
      <dgm:prSet phldrT="[文本]" custT="1"/>
      <dgm:spPr/>
      <dgm:t>
        <a:bodyPr/>
        <a:lstStyle/>
        <a:p>
          <a:r>
            <a:rPr lang="zh-CN" altLang="en-US" sz="1600" dirty="0" smtClean="0">
              <a:solidFill>
                <a:srgbClr val="4C4C4C"/>
              </a:solidFill>
              <a:latin typeface="SimHei" charset="-122"/>
              <a:ea typeface="SimHei" charset="-122"/>
              <a:cs typeface="SimHei" charset="-122"/>
            </a:rPr>
            <a:t>考核指标</a:t>
          </a:r>
          <a:endParaRPr lang="zh-CN" altLang="en-US" sz="1600" dirty="0">
            <a:solidFill>
              <a:srgbClr val="4C4C4C"/>
            </a:solidFill>
            <a:latin typeface="SimHei" charset="-122"/>
            <a:ea typeface="SimHei" charset="-122"/>
            <a:cs typeface="SimHei" charset="-122"/>
          </a:endParaRPr>
        </a:p>
      </dgm:t>
    </dgm:pt>
    <dgm:pt modelId="{3EF60F85-ABB7-DB4E-A99C-BD159ED3432B}" type="sibTrans" cxnId="{C542764D-A642-D649-B7C4-B9F553BBCB76}">
      <dgm:prSet/>
      <dgm:spPr/>
      <dgm:t>
        <a:bodyPr/>
        <a:lstStyle/>
        <a:p>
          <a:endParaRPr lang="zh-CN" altLang="en-US">
            <a:solidFill>
              <a:srgbClr val="4C4C4C"/>
            </a:solidFill>
            <a:latin typeface="SimHei" charset="-122"/>
            <a:ea typeface="SimHei" charset="-122"/>
            <a:cs typeface="SimHei" charset="-122"/>
          </a:endParaRPr>
        </a:p>
      </dgm:t>
    </dgm:pt>
    <dgm:pt modelId="{9D292217-C0F3-0B40-8C66-0F7327D9CC44}" type="parTrans" cxnId="{C542764D-A642-D649-B7C4-B9F553BBCB76}">
      <dgm:prSet/>
      <dgm:spPr/>
      <dgm:t>
        <a:bodyPr/>
        <a:lstStyle/>
        <a:p>
          <a:endParaRPr lang="zh-CN" altLang="en-US">
            <a:solidFill>
              <a:srgbClr val="4C4C4C"/>
            </a:solidFill>
            <a:latin typeface="SimHei" charset="-122"/>
            <a:ea typeface="SimHei" charset="-122"/>
            <a:cs typeface="SimHei" charset="-122"/>
          </a:endParaRPr>
        </a:p>
      </dgm:t>
    </dgm:pt>
    <dgm:pt modelId="{2C374CA4-EBD9-3F42-8D07-40CEAEA0180D}">
      <dgm:prSet phldrT="[文本]"/>
      <dgm:spPr/>
      <dgm:t>
        <a:bodyPr/>
        <a:lstStyle/>
        <a:p>
          <a:r>
            <a:rPr lang="zh-CN" altLang="en-US" dirty="0" smtClean="0">
              <a:solidFill>
                <a:srgbClr val="4C4C4C"/>
              </a:solidFill>
              <a:latin typeface="SimHei" charset="-122"/>
              <a:ea typeface="SimHei" charset="-122"/>
              <a:cs typeface="SimHei" charset="-122"/>
            </a:rPr>
            <a:t>医共体内部成员关系</a:t>
          </a:r>
          <a:endParaRPr lang="zh-CN" altLang="en-US" dirty="0">
            <a:solidFill>
              <a:srgbClr val="4C4C4C"/>
            </a:solidFill>
            <a:latin typeface="SimHei" charset="-122"/>
            <a:ea typeface="SimHei" charset="-122"/>
            <a:cs typeface="SimHei" charset="-122"/>
          </a:endParaRPr>
        </a:p>
      </dgm:t>
    </dgm:pt>
    <dgm:pt modelId="{B4C8F109-0AA5-3547-9F19-F2678D8A64A3}" type="sibTrans" cxnId="{6A00A7D1-F9B5-C949-933E-51800C2D04A5}">
      <dgm:prSet/>
      <dgm:spPr/>
      <dgm:t>
        <a:bodyPr/>
        <a:lstStyle/>
        <a:p>
          <a:endParaRPr lang="zh-CN" altLang="en-US">
            <a:solidFill>
              <a:srgbClr val="4C4C4C"/>
            </a:solidFill>
            <a:latin typeface="SimHei" charset="-122"/>
            <a:ea typeface="SimHei" charset="-122"/>
            <a:cs typeface="SimHei" charset="-122"/>
          </a:endParaRPr>
        </a:p>
      </dgm:t>
    </dgm:pt>
    <dgm:pt modelId="{8C5090DD-B2CC-444F-9BB7-62DB1E57D72A}" type="parTrans" cxnId="{6A00A7D1-F9B5-C949-933E-51800C2D04A5}">
      <dgm:prSet/>
      <dgm:spPr/>
      <dgm:t>
        <a:bodyPr/>
        <a:lstStyle/>
        <a:p>
          <a:endParaRPr lang="zh-CN" altLang="en-US">
            <a:solidFill>
              <a:srgbClr val="4C4C4C"/>
            </a:solidFill>
            <a:latin typeface="SimHei" charset="-122"/>
            <a:ea typeface="SimHei" charset="-122"/>
            <a:cs typeface="SimHei" charset="-122"/>
          </a:endParaRPr>
        </a:p>
      </dgm:t>
    </dgm:pt>
    <dgm:pt modelId="{528FBEB3-B085-3C48-911F-E645ED47CACC}" type="pres">
      <dgm:prSet presAssocID="{D98A9016-6694-D949-86B4-6F3D17C66EEF}" presName="linearFlow" presStyleCnt="0">
        <dgm:presLayoutVars>
          <dgm:dir/>
          <dgm:animLvl val="lvl"/>
          <dgm:resizeHandles val="exact"/>
        </dgm:presLayoutVars>
      </dgm:prSet>
      <dgm:spPr/>
      <dgm:t>
        <a:bodyPr/>
        <a:lstStyle/>
        <a:p>
          <a:endParaRPr lang="zh-CN" altLang="en-US"/>
        </a:p>
      </dgm:t>
    </dgm:pt>
    <dgm:pt modelId="{7627ACD1-2741-8544-B62C-12601EA12A13}" type="pres">
      <dgm:prSet presAssocID="{A1D48307-3757-2541-B763-F3F20576BD43}" presName="composite" presStyleCnt="0"/>
      <dgm:spPr/>
      <dgm:t>
        <a:bodyPr/>
        <a:lstStyle/>
        <a:p>
          <a:endParaRPr lang="zh-CN" altLang="en-US"/>
        </a:p>
      </dgm:t>
    </dgm:pt>
    <dgm:pt modelId="{F2F3643A-004C-0D47-9919-A85BE4F0575B}" type="pres">
      <dgm:prSet presAssocID="{A1D48307-3757-2541-B763-F3F20576BD43}" presName="parTx" presStyleLbl="node1" presStyleIdx="0" presStyleCnt="3">
        <dgm:presLayoutVars>
          <dgm:chMax val="0"/>
          <dgm:chPref val="0"/>
          <dgm:bulletEnabled val="1"/>
        </dgm:presLayoutVars>
      </dgm:prSet>
      <dgm:spPr/>
      <dgm:t>
        <a:bodyPr/>
        <a:lstStyle/>
        <a:p>
          <a:endParaRPr lang="zh-CN" altLang="en-US"/>
        </a:p>
      </dgm:t>
    </dgm:pt>
    <dgm:pt modelId="{2007505F-3E13-2D4E-9CC0-15ADF23BA9FC}" type="pres">
      <dgm:prSet presAssocID="{A1D48307-3757-2541-B763-F3F20576BD43}" presName="parSh" presStyleLbl="node1" presStyleIdx="0" presStyleCnt="3"/>
      <dgm:spPr/>
      <dgm:t>
        <a:bodyPr/>
        <a:lstStyle/>
        <a:p>
          <a:endParaRPr lang="zh-CN" altLang="en-US"/>
        </a:p>
      </dgm:t>
    </dgm:pt>
    <dgm:pt modelId="{A6CC2AC4-3517-1B43-8B7C-84793AA09F74}" type="pres">
      <dgm:prSet presAssocID="{A1D48307-3757-2541-B763-F3F20576BD43}" presName="desTx" presStyleLbl="fgAcc1" presStyleIdx="0" presStyleCnt="3">
        <dgm:presLayoutVars>
          <dgm:bulletEnabled val="1"/>
        </dgm:presLayoutVars>
      </dgm:prSet>
      <dgm:spPr/>
      <dgm:t>
        <a:bodyPr/>
        <a:lstStyle/>
        <a:p>
          <a:endParaRPr lang="zh-CN" altLang="en-US"/>
        </a:p>
      </dgm:t>
    </dgm:pt>
    <dgm:pt modelId="{8C937299-36D0-8942-AF8E-2E576DA934AC}" type="pres">
      <dgm:prSet presAssocID="{BA7CFF37-1676-D549-9F90-9FF915C06206}" presName="sibTrans" presStyleLbl="sibTrans2D1" presStyleIdx="0" presStyleCnt="2"/>
      <dgm:spPr/>
      <dgm:t>
        <a:bodyPr/>
        <a:lstStyle/>
        <a:p>
          <a:endParaRPr lang="zh-CN" altLang="en-US"/>
        </a:p>
      </dgm:t>
    </dgm:pt>
    <dgm:pt modelId="{F6F03457-172E-E445-936E-F3E779CC159D}" type="pres">
      <dgm:prSet presAssocID="{BA7CFF37-1676-D549-9F90-9FF915C06206}" presName="connTx" presStyleLbl="sibTrans2D1" presStyleIdx="0" presStyleCnt="2"/>
      <dgm:spPr/>
      <dgm:t>
        <a:bodyPr/>
        <a:lstStyle/>
        <a:p>
          <a:endParaRPr lang="zh-CN" altLang="en-US"/>
        </a:p>
      </dgm:t>
    </dgm:pt>
    <dgm:pt modelId="{7F1DBED3-C231-2945-BC0E-6787F6141F90}" type="pres">
      <dgm:prSet presAssocID="{82A8B3B4-6B83-CF4F-A0B7-DB7586E333F9}" presName="composite" presStyleCnt="0"/>
      <dgm:spPr/>
      <dgm:t>
        <a:bodyPr/>
        <a:lstStyle/>
        <a:p>
          <a:endParaRPr lang="zh-CN" altLang="en-US"/>
        </a:p>
      </dgm:t>
    </dgm:pt>
    <dgm:pt modelId="{8C9BBD0D-8D8A-9841-AF49-BCFE678A1973}" type="pres">
      <dgm:prSet presAssocID="{82A8B3B4-6B83-CF4F-A0B7-DB7586E333F9}" presName="parTx" presStyleLbl="node1" presStyleIdx="0" presStyleCnt="3">
        <dgm:presLayoutVars>
          <dgm:chMax val="0"/>
          <dgm:chPref val="0"/>
          <dgm:bulletEnabled val="1"/>
        </dgm:presLayoutVars>
      </dgm:prSet>
      <dgm:spPr/>
      <dgm:t>
        <a:bodyPr/>
        <a:lstStyle/>
        <a:p>
          <a:endParaRPr lang="zh-CN" altLang="en-US"/>
        </a:p>
      </dgm:t>
    </dgm:pt>
    <dgm:pt modelId="{9F9F2AE9-B4E0-1042-980C-5029B6C42C1D}" type="pres">
      <dgm:prSet presAssocID="{82A8B3B4-6B83-CF4F-A0B7-DB7586E333F9}" presName="parSh" presStyleLbl="node1" presStyleIdx="1" presStyleCnt="3"/>
      <dgm:spPr/>
      <dgm:t>
        <a:bodyPr/>
        <a:lstStyle/>
        <a:p>
          <a:endParaRPr lang="zh-CN" altLang="en-US"/>
        </a:p>
      </dgm:t>
    </dgm:pt>
    <dgm:pt modelId="{56048394-3BC5-B643-ACE2-4DABBFB97248}" type="pres">
      <dgm:prSet presAssocID="{82A8B3B4-6B83-CF4F-A0B7-DB7586E333F9}" presName="desTx" presStyleLbl="fgAcc1" presStyleIdx="1" presStyleCnt="3">
        <dgm:presLayoutVars>
          <dgm:bulletEnabled val="1"/>
        </dgm:presLayoutVars>
      </dgm:prSet>
      <dgm:spPr/>
      <dgm:t>
        <a:bodyPr/>
        <a:lstStyle/>
        <a:p>
          <a:endParaRPr lang="zh-CN" altLang="en-US"/>
        </a:p>
      </dgm:t>
    </dgm:pt>
    <dgm:pt modelId="{CB0E5F4C-E139-1549-95A2-2657A5EE1680}" type="pres">
      <dgm:prSet presAssocID="{DC02FAB7-8CFB-E443-8C3B-3F931D7E6396}" presName="sibTrans" presStyleLbl="sibTrans2D1" presStyleIdx="1" presStyleCnt="2"/>
      <dgm:spPr/>
      <dgm:t>
        <a:bodyPr/>
        <a:lstStyle/>
        <a:p>
          <a:endParaRPr lang="zh-CN" altLang="en-US"/>
        </a:p>
      </dgm:t>
    </dgm:pt>
    <dgm:pt modelId="{6084A71C-F3C9-8645-A5A9-1E18CB70BA0B}" type="pres">
      <dgm:prSet presAssocID="{DC02FAB7-8CFB-E443-8C3B-3F931D7E6396}" presName="connTx" presStyleLbl="sibTrans2D1" presStyleIdx="1" presStyleCnt="2"/>
      <dgm:spPr/>
      <dgm:t>
        <a:bodyPr/>
        <a:lstStyle/>
        <a:p>
          <a:endParaRPr lang="zh-CN" altLang="en-US"/>
        </a:p>
      </dgm:t>
    </dgm:pt>
    <dgm:pt modelId="{8C47A66D-B3B4-5540-A0F9-59863887C002}" type="pres">
      <dgm:prSet presAssocID="{E0A516A6-F496-EF43-BC00-7E03FB71847F}" presName="composite" presStyleCnt="0"/>
      <dgm:spPr/>
      <dgm:t>
        <a:bodyPr/>
        <a:lstStyle/>
        <a:p>
          <a:endParaRPr lang="zh-CN" altLang="en-US"/>
        </a:p>
      </dgm:t>
    </dgm:pt>
    <dgm:pt modelId="{290D6186-B7C6-8844-99BC-0AB3906B8E80}" type="pres">
      <dgm:prSet presAssocID="{E0A516A6-F496-EF43-BC00-7E03FB71847F}" presName="parTx" presStyleLbl="node1" presStyleIdx="1" presStyleCnt="3">
        <dgm:presLayoutVars>
          <dgm:chMax val="0"/>
          <dgm:chPref val="0"/>
          <dgm:bulletEnabled val="1"/>
        </dgm:presLayoutVars>
      </dgm:prSet>
      <dgm:spPr/>
      <dgm:t>
        <a:bodyPr/>
        <a:lstStyle/>
        <a:p>
          <a:endParaRPr lang="zh-CN" altLang="en-US"/>
        </a:p>
      </dgm:t>
    </dgm:pt>
    <dgm:pt modelId="{CB5ECAD4-1CF8-A84A-95DD-B01D1CD1F039}" type="pres">
      <dgm:prSet presAssocID="{E0A516A6-F496-EF43-BC00-7E03FB71847F}" presName="parSh" presStyleLbl="node1" presStyleIdx="2" presStyleCnt="3"/>
      <dgm:spPr/>
      <dgm:t>
        <a:bodyPr/>
        <a:lstStyle/>
        <a:p>
          <a:endParaRPr lang="zh-CN" altLang="en-US"/>
        </a:p>
      </dgm:t>
    </dgm:pt>
    <dgm:pt modelId="{5DE377E4-5C58-314D-A05A-5DF97A32B108}" type="pres">
      <dgm:prSet presAssocID="{E0A516A6-F496-EF43-BC00-7E03FB71847F}" presName="desTx" presStyleLbl="fgAcc1" presStyleIdx="2" presStyleCnt="3">
        <dgm:presLayoutVars>
          <dgm:bulletEnabled val="1"/>
        </dgm:presLayoutVars>
      </dgm:prSet>
      <dgm:spPr/>
      <dgm:t>
        <a:bodyPr/>
        <a:lstStyle/>
        <a:p>
          <a:endParaRPr lang="zh-CN" altLang="en-US"/>
        </a:p>
      </dgm:t>
    </dgm:pt>
  </dgm:ptLst>
  <dgm:cxnLst>
    <dgm:cxn modelId="{FDBAB585-1F11-0846-908C-9D73CA82D4F4}" type="presOf" srcId="{D98A9016-6694-D949-86B4-6F3D17C66EEF}" destId="{528FBEB3-B085-3C48-911F-E645ED47CACC}" srcOrd="0" destOrd="0" presId="urn:microsoft.com/office/officeart/2005/8/layout/process3"/>
    <dgm:cxn modelId="{5CCA0825-33D5-6440-AF0C-D58D981E73AA}" srcId="{82A8B3B4-6B83-CF4F-A0B7-DB7586E333F9}" destId="{FF194435-C27E-4E49-B1CB-C54D6A103962}" srcOrd="0" destOrd="0" parTransId="{A1DF5D9F-7D0F-8449-8F8F-BE4AC88D3CF8}" sibTransId="{ECC66E63-CBC6-4D4E-A4CD-9A8127998F7B}"/>
    <dgm:cxn modelId="{3BCA84AA-1967-3748-A234-F0384FE77715}" type="presOf" srcId="{B5BC7AF1-1283-584A-BA0C-B7BFE83BB7D2}" destId="{56048394-3BC5-B643-ACE2-4DABBFB97248}" srcOrd="0" destOrd="1" presId="urn:microsoft.com/office/officeart/2005/8/layout/process3"/>
    <dgm:cxn modelId="{DDB47C82-D925-FA4A-B1F4-FE9C8691831B}" type="presOf" srcId="{BA7CFF37-1676-D549-9F90-9FF915C06206}" destId="{F6F03457-172E-E445-936E-F3E779CC159D}" srcOrd="1" destOrd="0" presId="urn:microsoft.com/office/officeart/2005/8/layout/process3"/>
    <dgm:cxn modelId="{E83F034F-E20D-E748-835C-0A03A6A2708E}" srcId="{82A8B3B4-6B83-CF4F-A0B7-DB7586E333F9}" destId="{B5BC7AF1-1283-584A-BA0C-B7BFE83BB7D2}" srcOrd="1" destOrd="0" parTransId="{6BCEA006-C587-1840-92A5-7CC20801F8B9}" sibTransId="{BE7C819E-0F71-0645-98FE-E948336A2328}"/>
    <dgm:cxn modelId="{81156EE9-8F60-F14C-B3FB-047F2CA45901}" type="presOf" srcId="{A1D48307-3757-2541-B763-F3F20576BD43}" destId="{F2F3643A-004C-0D47-9919-A85BE4F0575B}" srcOrd="0" destOrd="0" presId="urn:microsoft.com/office/officeart/2005/8/layout/process3"/>
    <dgm:cxn modelId="{25216E89-489A-C248-BFDD-F8711CF68834}" srcId="{D98A9016-6694-D949-86B4-6F3D17C66EEF}" destId="{E0A516A6-F496-EF43-BC00-7E03FB71847F}" srcOrd="2" destOrd="0" parTransId="{6F60AF9D-E9BC-E740-A566-D0D1109E64A0}" sibTransId="{A360E842-4410-9849-AD66-2CB21CC920E4}"/>
    <dgm:cxn modelId="{EB6D86B2-F77C-B94C-AF8D-EA6DAB9FC0B8}" type="presOf" srcId="{DC02FAB7-8CFB-E443-8C3B-3F931D7E6396}" destId="{CB0E5F4C-E139-1549-95A2-2657A5EE1680}" srcOrd="0" destOrd="0" presId="urn:microsoft.com/office/officeart/2005/8/layout/process3"/>
    <dgm:cxn modelId="{C542764D-A642-D649-B7C4-B9F553BBCB76}" srcId="{82A8B3B4-6B83-CF4F-A0B7-DB7586E333F9}" destId="{553514AC-4F46-274A-AE05-EDB1ED08062C}" srcOrd="2" destOrd="0" parTransId="{9D292217-C0F3-0B40-8C66-0F7327D9CC44}" sibTransId="{3EF60F85-ABB7-DB4E-A99C-BD159ED3432B}"/>
    <dgm:cxn modelId="{8D0D9AF0-8BCA-B243-8E91-22CB14D81B18}" srcId="{D98A9016-6694-D949-86B4-6F3D17C66EEF}" destId="{A1D48307-3757-2541-B763-F3F20576BD43}" srcOrd="0" destOrd="0" parTransId="{86022E7A-1E7C-3E43-B262-0C501855C3CC}" sibTransId="{BA7CFF37-1676-D549-9F90-9FF915C06206}"/>
    <dgm:cxn modelId="{91C78E6C-FC4B-0741-B5C3-6116F5A42D20}" type="presOf" srcId="{82A8B3B4-6B83-CF4F-A0B7-DB7586E333F9}" destId="{8C9BBD0D-8D8A-9841-AF49-BCFE678A1973}" srcOrd="0" destOrd="0" presId="urn:microsoft.com/office/officeart/2005/8/layout/process3"/>
    <dgm:cxn modelId="{02D3B705-A674-6B42-A694-2D8A224C1D09}" type="presOf" srcId="{7C12D16A-C8B8-F34D-B861-EF0BDC833E43}" destId="{5DE377E4-5C58-314D-A05A-5DF97A32B108}" srcOrd="0" destOrd="0" presId="urn:microsoft.com/office/officeart/2005/8/layout/process3"/>
    <dgm:cxn modelId="{9B933832-A087-9C48-8F41-896C3A3862C8}" type="presOf" srcId="{75C0CDFD-CCBD-624B-860F-D7CFFB67FB38}" destId="{5DE377E4-5C58-314D-A05A-5DF97A32B108}" srcOrd="0" destOrd="2" presId="urn:microsoft.com/office/officeart/2005/8/layout/process3"/>
    <dgm:cxn modelId="{B0AD63AD-42CD-EB4A-BCDE-CA3F5FB9F684}" srcId="{E0A516A6-F496-EF43-BC00-7E03FB71847F}" destId="{7C12D16A-C8B8-F34D-B861-EF0BDC833E43}" srcOrd="0" destOrd="0" parTransId="{76E96929-6885-A246-863A-4B6E384F3572}" sibTransId="{38028BBA-1E6E-2741-B18A-D0CAB98B2620}"/>
    <dgm:cxn modelId="{93BC749D-9D44-2041-88FD-425500C6399B}" type="presOf" srcId="{A1D48307-3757-2541-B763-F3F20576BD43}" destId="{2007505F-3E13-2D4E-9CC0-15ADF23BA9FC}" srcOrd="1" destOrd="0" presId="urn:microsoft.com/office/officeart/2005/8/layout/process3"/>
    <dgm:cxn modelId="{446ABF40-671C-F940-9450-9E869E8008B6}" type="presOf" srcId="{E0A516A6-F496-EF43-BC00-7E03FB71847F}" destId="{CB5ECAD4-1CF8-A84A-95DD-B01D1CD1F039}" srcOrd="1" destOrd="0" presId="urn:microsoft.com/office/officeart/2005/8/layout/process3"/>
    <dgm:cxn modelId="{698E3699-1B44-E747-A5B5-9C3F9AE32DEB}" type="presOf" srcId="{FF194435-C27E-4E49-B1CB-C54D6A103962}" destId="{56048394-3BC5-B643-ACE2-4DABBFB97248}" srcOrd="0" destOrd="0" presId="urn:microsoft.com/office/officeart/2005/8/layout/process3"/>
    <dgm:cxn modelId="{6A00A7D1-F9B5-C949-933E-51800C2D04A5}" srcId="{A1D48307-3757-2541-B763-F3F20576BD43}" destId="{2C374CA4-EBD9-3F42-8D07-40CEAEA0180D}" srcOrd="1" destOrd="0" parTransId="{8C5090DD-B2CC-444F-9BB7-62DB1E57D72A}" sibTransId="{B4C8F109-0AA5-3547-9F19-F2678D8A64A3}"/>
    <dgm:cxn modelId="{6F2EA00D-A4D9-E643-A963-DE8B8BB6DAAB}" type="presOf" srcId="{553514AC-4F46-274A-AE05-EDB1ED08062C}" destId="{56048394-3BC5-B643-ACE2-4DABBFB97248}" srcOrd="0" destOrd="2" presId="urn:microsoft.com/office/officeart/2005/8/layout/process3"/>
    <dgm:cxn modelId="{8401EC45-B5A3-BF48-ACC6-EB0ECEB3BBD8}" type="presOf" srcId="{E0A516A6-F496-EF43-BC00-7E03FB71847F}" destId="{290D6186-B7C6-8844-99BC-0AB3906B8E80}" srcOrd="0" destOrd="0" presId="urn:microsoft.com/office/officeart/2005/8/layout/process3"/>
    <dgm:cxn modelId="{85304489-6BC7-274C-9C1F-5A951C644EC5}" type="presOf" srcId="{2C374CA4-EBD9-3F42-8D07-40CEAEA0180D}" destId="{A6CC2AC4-3517-1B43-8B7C-84793AA09F74}" srcOrd="0" destOrd="1" presId="urn:microsoft.com/office/officeart/2005/8/layout/process3"/>
    <dgm:cxn modelId="{22700C02-0E1B-0C4B-AD79-E9CE2043AEBC}" srcId="{E0A516A6-F496-EF43-BC00-7E03FB71847F}" destId="{2DDC59D1-678A-5E47-9163-3E9D801336D5}" srcOrd="1" destOrd="0" parTransId="{DEF33C7A-E7AC-E045-BFF2-4AAD57100DD0}" sibTransId="{DCBE86A8-F3CD-9348-9F94-1432CED5FB0B}"/>
    <dgm:cxn modelId="{38DD63C5-9BB5-3A46-8D85-843005E17AA0}" type="presOf" srcId="{82A8B3B4-6B83-CF4F-A0B7-DB7586E333F9}" destId="{9F9F2AE9-B4E0-1042-980C-5029B6C42C1D}" srcOrd="1" destOrd="0" presId="urn:microsoft.com/office/officeart/2005/8/layout/process3"/>
    <dgm:cxn modelId="{8BA30DFA-B13E-D543-987F-F9DCE9DEFD4C}" type="presOf" srcId="{BA7CFF37-1676-D549-9F90-9FF915C06206}" destId="{8C937299-36D0-8942-AF8E-2E576DA934AC}" srcOrd="0" destOrd="0" presId="urn:microsoft.com/office/officeart/2005/8/layout/process3"/>
    <dgm:cxn modelId="{72A9A9E4-35BF-0342-88BE-F90B918B9A65}" type="presOf" srcId="{2DDC59D1-678A-5E47-9163-3E9D801336D5}" destId="{5DE377E4-5C58-314D-A05A-5DF97A32B108}" srcOrd="0" destOrd="1" presId="urn:microsoft.com/office/officeart/2005/8/layout/process3"/>
    <dgm:cxn modelId="{8C2C4D49-B3E5-5D4D-AC0E-0088E9843684}" type="presOf" srcId="{DC02FAB7-8CFB-E443-8C3B-3F931D7E6396}" destId="{6084A71C-F3C9-8645-A5A9-1E18CB70BA0B}" srcOrd="1" destOrd="0" presId="urn:microsoft.com/office/officeart/2005/8/layout/process3"/>
    <dgm:cxn modelId="{1A733C67-3CCF-E448-ACC6-B4D3240504FA}" srcId="{D98A9016-6694-D949-86B4-6F3D17C66EEF}" destId="{82A8B3B4-6B83-CF4F-A0B7-DB7586E333F9}" srcOrd="1" destOrd="0" parTransId="{F7227AEE-4E78-0C4E-86B8-BB7F07F11BAA}" sibTransId="{DC02FAB7-8CFB-E443-8C3B-3F931D7E6396}"/>
    <dgm:cxn modelId="{B58F0BA7-9F06-334B-A7C5-96658295F033}" type="presOf" srcId="{14C6BCE5-02FA-A244-8C87-94801159D793}" destId="{A6CC2AC4-3517-1B43-8B7C-84793AA09F74}" srcOrd="0" destOrd="0" presId="urn:microsoft.com/office/officeart/2005/8/layout/process3"/>
    <dgm:cxn modelId="{1AF4950C-568E-5149-A1D7-E4A25ED526CA}" srcId="{E0A516A6-F496-EF43-BC00-7E03FB71847F}" destId="{75C0CDFD-CCBD-624B-860F-D7CFFB67FB38}" srcOrd="2" destOrd="0" parTransId="{BE3B45D7-C742-C542-94E4-FA96A890C24F}" sibTransId="{B61201AF-D7D0-E643-8CB4-BA37AA4C1935}"/>
    <dgm:cxn modelId="{5CFA560B-C011-B844-80CC-128BE1A6D95C}" srcId="{A1D48307-3757-2541-B763-F3F20576BD43}" destId="{14C6BCE5-02FA-A244-8C87-94801159D793}" srcOrd="0" destOrd="0" parTransId="{544BFE18-2CF6-BB4E-B911-96DDD0C9109E}" sibTransId="{2A0A5B0E-9D77-0F4E-968D-F6582584CCFF}"/>
    <dgm:cxn modelId="{50DCC3EB-C339-2B45-8589-F7E17DE519CC}" type="presParOf" srcId="{528FBEB3-B085-3C48-911F-E645ED47CACC}" destId="{7627ACD1-2741-8544-B62C-12601EA12A13}" srcOrd="0" destOrd="0" presId="urn:microsoft.com/office/officeart/2005/8/layout/process3"/>
    <dgm:cxn modelId="{855C27A1-12A0-804D-BDEC-81B824D04072}" type="presParOf" srcId="{7627ACD1-2741-8544-B62C-12601EA12A13}" destId="{F2F3643A-004C-0D47-9919-A85BE4F0575B}" srcOrd="0" destOrd="0" presId="urn:microsoft.com/office/officeart/2005/8/layout/process3"/>
    <dgm:cxn modelId="{C34C32F8-3B69-6A4F-A1CA-5EC9703FED90}" type="presParOf" srcId="{7627ACD1-2741-8544-B62C-12601EA12A13}" destId="{2007505F-3E13-2D4E-9CC0-15ADF23BA9FC}" srcOrd="1" destOrd="0" presId="urn:microsoft.com/office/officeart/2005/8/layout/process3"/>
    <dgm:cxn modelId="{EEB4E2AF-BE65-744A-9A4C-8CD2D0550515}" type="presParOf" srcId="{7627ACD1-2741-8544-B62C-12601EA12A13}" destId="{A6CC2AC4-3517-1B43-8B7C-84793AA09F74}" srcOrd="2" destOrd="0" presId="urn:microsoft.com/office/officeart/2005/8/layout/process3"/>
    <dgm:cxn modelId="{DBC0899A-5C21-9842-898B-A55B2DDD6BD4}" type="presParOf" srcId="{528FBEB3-B085-3C48-911F-E645ED47CACC}" destId="{8C937299-36D0-8942-AF8E-2E576DA934AC}" srcOrd="1" destOrd="0" presId="urn:microsoft.com/office/officeart/2005/8/layout/process3"/>
    <dgm:cxn modelId="{0F1EE5A5-746F-A54B-B128-6CE6F703F2E1}" type="presParOf" srcId="{8C937299-36D0-8942-AF8E-2E576DA934AC}" destId="{F6F03457-172E-E445-936E-F3E779CC159D}" srcOrd="0" destOrd="0" presId="urn:microsoft.com/office/officeart/2005/8/layout/process3"/>
    <dgm:cxn modelId="{E4396309-2EAD-B84B-A848-9072460094B2}" type="presParOf" srcId="{528FBEB3-B085-3C48-911F-E645ED47CACC}" destId="{7F1DBED3-C231-2945-BC0E-6787F6141F90}" srcOrd="2" destOrd="0" presId="urn:microsoft.com/office/officeart/2005/8/layout/process3"/>
    <dgm:cxn modelId="{9968A0B7-40FF-F943-A9D9-5F99D6D76EB4}" type="presParOf" srcId="{7F1DBED3-C231-2945-BC0E-6787F6141F90}" destId="{8C9BBD0D-8D8A-9841-AF49-BCFE678A1973}" srcOrd="0" destOrd="0" presId="urn:microsoft.com/office/officeart/2005/8/layout/process3"/>
    <dgm:cxn modelId="{31018703-5763-E445-A549-4CB74526D81E}" type="presParOf" srcId="{7F1DBED3-C231-2945-BC0E-6787F6141F90}" destId="{9F9F2AE9-B4E0-1042-980C-5029B6C42C1D}" srcOrd="1" destOrd="0" presId="urn:microsoft.com/office/officeart/2005/8/layout/process3"/>
    <dgm:cxn modelId="{C5497E50-404E-9844-BCF5-B4120E02442E}" type="presParOf" srcId="{7F1DBED3-C231-2945-BC0E-6787F6141F90}" destId="{56048394-3BC5-B643-ACE2-4DABBFB97248}" srcOrd="2" destOrd="0" presId="urn:microsoft.com/office/officeart/2005/8/layout/process3"/>
    <dgm:cxn modelId="{9EE3E82E-CDC9-F04A-AA8F-ECDED0743103}" type="presParOf" srcId="{528FBEB3-B085-3C48-911F-E645ED47CACC}" destId="{CB0E5F4C-E139-1549-95A2-2657A5EE1680}" srcOrd="3" destOrd="0" presId="urn:microsoft.com/office/officeart/2005/8/layout/process3"/>
    <dgm:cxn modelId="{F7923218-30C3-344E-9B5F-09F2D0AA34A3}" type="presParOf" srcId="{CB0E5F4C-E139-1549-95A2-2657A5EE1680}" destId="{6084A71C-F3C9-8645-A5A9-1E18CB70BA0B}" srcOrd="0" destOrd="0" presId="urn:microsoft.com/office/officeart/2005/8/layout/process3"/>
    <dgm:cxn modelId="{228132F2-D73F-5F49-8040-3B2127E559BF}" type="presParOf" srcId="{528FBEB3-B085-3C48-911F-E645ED47CACC}" destId="{8C47A66D-B3B4-5540-A0F9-59863887C002}" srcOrd="4" destOrd="0" presId="urn:microsoft.com/office/officeart/2005/8/layout/process3"/>
    <dgm:cxn modelId="{49B4B269-424C-DC4B-8532-1ECBA2B31140}" type="presParOf" srcId="{8C47A66D-B3B4-5540-A0F9-59863887C002}" destId="{290D6186-B7C6-8844-99BC-0AB3906B8E80}" srcOrd="0" destOrd="0" presId="urn:microsoft.com/office/officeart/2005/8/layout/process3"/>
    <dgm:cxn modelId="{F53533F9-7FAA-6F46-BB82-149AE98B5BAB}" type="presParOf" srcId="{8C47A66D-B3B4-5540-A0F9-59863887C002}" destId="{CB5ECAD4-1CF8-A84A-95DD-B01D1CD1F039}" srcOrd="1" destOrd="0" presId="urn:microsoft.com/office/officeart/2005/8/layout/process3"/>
    <dgm:cxn modelId="{D7BE94F8-D86F-0443-8DD7-CDAFC2D2DD68}" type="presParOf" srcId="{8C47A66D-B3B4-5540-A0F9-59863887C002}" destId="{5DE377E4-5C58-314D-A05A-5DF97A32B108}"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0AB2C0-88B8-4C4B-B162-98E3EC635D16}" type="doc">
      <dgm:prSet loTypeId="urn:microsoft.com/office/officeart/2009/3/layout/PhasedProcess" loCatId="" qsTypeId="urn:microsoft.com/office/officeart/2005/8/quickstyle/simple4" qsCatId="simple" csTypeId="urn:microsoft.com/office/officeart/2005/8/colors/accent2_1" csCatId="accent2" phldr="1"/>
      <dgm:spPr/>
      <dgm:t>
        <a:bodyPr/>
        <a:lstStyle/>
        <a:p>
          <a:endParaRPr lang="zh-CN" altLang="en-US"/>
        </a:p>
      </dgm:t>
    </dgm:pt>
    <dgm:pt modelId="{6D332C7D-5FF7-434A-B514-5E930110B1A2}">
      <dgm:prSet phldrT="[文本]" custT="1"/>
      <dgm:spPr/>
      <dgm:t>
        <a:bodyPr/>
        <a:lstStyle/>
        <a:p>
          <a:r>
            <a:rPr lang="zh-CN" altLang="en-US" sz="1800" dirty="0" smtClean="0">
              <a:solidFill>
                <a:srgbClr val="FFFFFF"/>
              </a:solidFill>
            </a:rPr>
            <a:t>去行政化</a:t>
          </a:r>
          <a:endParaRPr lang="zh-CN" altLang="en-US" sz="1800" dirty="0">
            <a:solidFill>
              <a:srgbClr val="FFFFFF"/>
            </a:solidFill>
          </a:endParaRPr>
        </a:p>
      </dgm:t>
    </dgm:pt>
    <dgm:pt modelId="{CC1F8573-F14B-2C41-B96C-5FEEB6417BEB}" type="parTrans" cxnId="{8CD5082D-4D5B-254E-BA70-9B1EDE1B1AAE}">
      <dgm:prSet/>
      <dgm:spPr/>
      <dgm:t>
        <a:bodyPr/>
        <a:lstStyle/>
        <a:p>
          <a:endParaRPr lang="zh-CN" altLang="en-US">
            <a:solidFill>
              <a:srgbClr val="FFFFFF"/>
            </a:solidFill>
          </a:endParaRPr>
        </a:p>
      </dgm:t>
    </dgm:pt>
    <dgm:pt modelId="{DD3BE1F8-CDB4-2C4D-8064-676868FD763E}" type="sibTrans" cxnId="{8CD5082D-4D5B-254E-BA70-9B1EDE1B1AAE}">
      <dgm:prSet/>
      <dgm:spPr/>
      <dgm:t>
        <a:bodyPr/>
        <a:lstStyle/>
        <a:p>
          <a:endParaRPr lang="zh-CN" altLang="en-US">
            <a:solidFill>
              <a:srgbClr val="FFFFFF"/>
            </a:solidFill>
          </a:endParaRPr>
        </a:p>
      </dgm:t>
    </dgm:pt>
    <dgm:pt modelId="{B45D6DAC-DFB4-DE48-8DB1-F741FE2DF009}">
      <dgm:prSet phldrT="[文本]"/>
      <dgm:spPr/>
      <dgm:t>
        <a:bodyPr/>
        <a:lstStyle/>
        <a:p>
          <a:r>
            <a:rPr lang="zh-CN" altLang="en-US" dirty="0" smtClean="0">
              <a:solidFill>
                <a:srgbClr val="FFFFFF"/>
              </a:solidFill>
            </a:rPr>
            <a:t>社康</a:t>
          </a:r>
          <a:endParaRPr lang="zh-CN" altLang="en-US" dirty="0">
            <a:solidFill>
              <a:srgbClr val="FFFFFF"/>
            </a:solidFill>
          </a:endParaRPr>
        </a:p>
      </dgm:t>
    </dgm:pt>
    <dgm:pt modelId="{ADFA235F-349C-D446-A200-0D39C432A7E6}" type="parTrans" cxnId="{9745572D-A6AA-A744-95BC-6542B1BF2A81}">
      <dgm:prSet/>
      <dgm:spPr/>
      <dgm:t>
        <a:bodyPr/>
        <a:lstStyle/>
        <a:p>
          <a:endParaRPr lang="zh-CN" altLang="en-US">
            <a:solidFill>
              <a:srgbClr val="FFFFFF"/>
            </a:solidFill>
          </a:endParaRPr>
        </a:p>
      </dgm:t>
    </dgm:pt>
    <dgm:pt modelId="{C7DEBF8C-63B0-4A45-8B98-85B1B7239E40}" type="sibTrans" cxnId="{9745572D-A6AA-A744-95BC-6542B1BF2A81}">
      <dgm:prSet/>
      <dgm:spPr/>
      <dgm:t>
        <a:bodyPr/>
        <a:lstStyle/>
        <a:p>
          <a:endParaRPr lang="zh-CN" altLang="en-US">
            <a:solidFill>
              <a:srgbClr val="FFFFFF"/>
            </a:solidFill>
          </a:endParaRPr>
        </a:p>
      </dgm:t>
    </dgm:pt>
    <dgm:pt modelId="{C8961799-33E5-C445-8096-A3226F078F67}">
      <dgm:prSet phldrT="[文本]"/>
      <dgm:spPr/>
      <dgm:t>
        <a:bodyPr/>
        <a:lstStyle/>
        <a:p>
          <a:r>
            <a:rPr lang="zh-CN" altLang="en-US" dirty="0" smtClean="0">
              <a:solidFill>
                <a:srgbClr val="FFFFFF"/>
              </a:solidFill>
            </a:rPr>
            <a:t>健康促进</a:t>
          </a:r>
          <a:endParaRPr lang="zh-CN" altLang="en-US" dirty="0">
            <a:solidFill>
              <a:srgbClr val="FFFFFF"/>
            </a:solidFill>
          </a:endParaRPr>
        </a:p>
      </dgm:t>
    </dgm:pt>
    <dgm:pt modelId="{CE444202-EAE9-0943-9BF9-A76947A2C907}" type="parTrans" cxnId="{8312967B-1A3C-4644-96C9-F5649A121E75}">
      <dgm:prSet/>
      <dgm:spPr/>
      <dgm:t>
        <a:bodyPr/>
        <a:lstStyle/>
        <a:p>
          <a:endParaRPr lang="zh-CN" altLang="en-US">
            <a:solidFill>
              <a:srgbClr val="FFFFFF"/>
            </a:solidFill>
          </a:endParaRPr>
        </a:p>
      </dgm:t>
    </dgm:pt>
    <dgm:pt modelId="{4E36B1A3-E6A1-2D4B-8E8E-B7EB15F90FF4}" type="sibTrans" cxnId="{8312967B-1A3C-4644-96C9-F5649A121E75}">
      <dgm:prSet/>
      <dgm:spPr/>
      <dgm:t>
        <a:bodyPr/>
        <a:lstStyle/>
        <a:p>
          <a:endParaRPr lang="zh-CN" altLang="en-US">
            <a:solidFill>
              <a:srgbClr val="FFFFFF"/>
            </a:solidFill>
          </a:endParaRPr>
        </a:p>
      </dgm:t>
    </dgm:pt>
    <dgm:pt modelId="{DAA9A159-A5E1-A647-9F14-03B095EE2E76}">
      <dgm:prSet phldrT="[文本]" custT="1"/>
      <dgm:spPr/>
      <dgm:t>
        <a:bodyPr/>
        <a:lstStyle/>
        <a:p>
          <a:r>
            <a:rPr lang="zh-CN" altLang="en-US" sz="1600" dirty="0" smtClean="0">
              <a:solidFill>
                <a:srgbClr val="FFFFFF"/>
              </a:solidFill>
            </a:rPr>
            <a:t>整合医疗卫生</a:t>
          </a:r>
        </a:p>
        <a:p>
          <a:r>
            <a:rPr lang="zh-CN" altLang="en-US" sz="1600" dirty="0" smtClean="0">
              <a:solidFill>
                <a:srgbClr val="FFFFFF"/>
              </a:solidFill>
            </a:rPr>
            <a:t>服务体系</a:t>
          </a:r>
          <a:endParaRPr lang="zh-CN" altLang="en-US" sz="1600" dirty="0">
            <a:solidFill>
              <a:srgbClr val="FFFFFF"/>
            </a:solidFill>
          </a:endParaRPr>
        </a:p>
      </dgm:t>
    </dgm:pt>
    <dgm:pt modelId="{D37DCF27-1729-854E-A715-8B0F14833BD3}" type="parTrans" cxnId="{6AA436A5-6B4B-484F-A5C8-D44C3552CA74}">
      <dgm:prSet/>
      <dgm:spPr/>
      <dgm:t>
        <a:bodyPr/>
        <a:lstStyle/>
        <a:p>
          <a:endParaRPr lang="zh-CN" altLang="en-US">
            <a:solidFill>
              <a:srgbClr val="FFFFFF"/>
            </a:solidFill>
          </a:endParaRPr>
        </a:p>
      </dgm:t>
    </dgm:pt>
    <dgm:pt modelId="{EB7681A4-836D-3B45-83E9-DA43C6CBBE2A}" type="sibTrans" cxnId="{6AA436A5-6B4B-484F-A5C8-D44C3552CA74}">
      <dgm:prSet/>
      <dgm:spPr/>
      <dgm:t>
        <a:bodyPr/>
        <a:lstStyle/>
        <a:p>
          <a:endParaRPr lang="zh-CN" altLang="en-US">
            <a:solidFill>
              <a:srgbClr val="FFFFFF"/>
            </a:solidFill>
          </a:endParaRPr>
        </a:p>
      </dgm:t>
    </dgm:pt>
    <dgm:pt modelId="{53E37EE9-F21A-9B43-87B2-62F542AA951E}">
      <dgm:prSet phldrT="[文本]"/>
      <dgm:spPr/>
      <dgm:t>
        <a:bodyPr/>
        <a:lstStyle/>
        <a:p>
          <a:r>
            <a:rPr lang="zh-CN" altLang="en-US" dirty="0" smtClean="0">
              <a:solidFill>
                <a:srgbClr val="FFFFFF"/>
              </a:solidFill>
            </a:rPr>
            <a:t>政府</a:t>
          </a:r>
          <a:endParaRPr lang="zh-CN" altLang="en-US" dirty="0">
            <a:solidFill>
              <a:srgbClr val="FFFFFF"/>
            </a:solidFill>
          </a:endParaRPr>
        </a:p>
      </dgm:t>
    </dgm:pt>
    <dgm:pt modelId="{72855C9E-CDA6-7F46-8D77-4142EB9B3447}" type="parTrans" cxnId="{3462C718-4472-2B4E-95A7-0FC7BFBD7C03}">
      <dgm:prSet/>
      <dgm:spPr/>
      <dgm:t>
        <a:bodyPr/>
        <a:lstStyle/>
        <a:p>
          <a:endParaRPr lang="zh-CN" altLang="en-US">
            <a:solidFill>
              <a:srgbClr val="FFFFFF"/>
            </a:solidFill>
          </a:endParaRPr>
        </a:p>
      </dgm:t>
    </dgm:pt>
    <dgm:pt modelId="{07579A8C-F10B-0C43-8BF6-4FE8FA5B4DA6}" type="sibTrans" cxnId="{3462C718-4472-2B4E-95A7-0FC7BFBD7C03}">
      <dgm:prSet/>
      <dgm:spPr/>
      <dgm:t>
        <a:bodyPr/>
        <a:lstStyle/>
        <a:p>
          <a:endParaRPr lang="zh-CN" altLang="en-US">
            <a:solidFill>
              <a:srgbClr val="FFFFFF"/>
            </a:solidFill>
          </a:endParaRPr>
        </a:p>
      </dgm:t>
    </dgm:pt>
    <dgm:pt modelId="{1C61AA36-7658-5043-AD6F-A2D100B7C0B9}">
      <dgm:prSet phldrT="[文本]"/>
      <dgm:spPr/>
      <dgm:t>
        <a:bodyPr/>
        <a:lstStyle/>
        <a:p>
          <a:r>
            <a:rPr lang="zh-CN" altLang="en-US" dirty="0" smtClean="0">
              <a:solidFill>
                <a:srgbClr val="FFFFFF"/>
              </a:solidFill>
            </a:rPr>
            <a:t>院长</a:t>
          </a:r>
          <a:endParaRPr lang="zh-CN" altLang="en-US" dirty="0">
            <a:solidFill>
              <a:srgbClr val="FFFFFF"/>
            </a:solidFill>
          </a:endParaRPr>
        </a:p>
      </dgm:t>
    </dgm:pt>
    <dgm:pt modelId="{52B9865A-4763-E34F-8D0A-5D2DF9124850}" type="parTrans" cxnId="{DDC4C286-32A5-6743-B6E9-50A80D0DE1C7}">
      <dgm:prSet/>
      <dgm:spPr/>
      <dgm:t>
        <a:bodyPr/>
        <a:lstStyle/>
        <a:p>
          <a:endParaRPr lang="zh-CN" altLang="en-US">
            <a:solidFill>
              <a:srgbClr val="FFFFFF"/>
            </a:solidFill>
          </a:endParaRPr>
        </a:p>
      </dgm:t>
    </dgm:pt>
    <dgm:pt modelId="{B947F50F-780B-4645-B908-4709F392EFB5}" type="sibTrans" cxnId="{DDC4C286-32A5-6743-B6E9-50A80D0DE1C7}">
      <dgm:prSet/>
      <dgm:spPr/>
      <dgm:t>
        <a:bodyPr/>
        <a:lstStyle/>
        <a:p>
          <a:endParaRPr lang="zh-CN" altLang="en-US">
            <a:solidFill>
              <a:srgbClr val="FFFFFF"/>
            </a:solidFill>
          </a:endParaRPr>
        </a:p>
      </dgm:t>
    </dgm:pt>
    <dgm:pt modelId="{04C2BA87-C020-6846-98B9-3B95A918B5A3}">
      <dgm:prSet phldrT="[文本]"/>
      <dgm:spPr/>
      <dgm:t>
        <a:bodyPr/>
        <a:lstStyle/>
        <a:p>
          <a:r>
            <a:rPr lang="zh-CN" altLang="en-US" dirty="0" smtClean="0">
              <a:solidFill>
                <a:srgbClr val="FFFFFF"/>
              </a:solidFill>
            </a:rPr>
            <a:t>医保改革</a:t>
          </a:r>
          <a:endParaRPr lang="zh-CN" altLang="en-US" dirty="0">
            <a:solidFill>
              <a:srgbClr val="FFFFFF"/>
            </a:solidFill>
          </a:endParaRPr>
        </a:p>
      </dgm:t>
    </dgm:pt>
    <dgm:pt modelId="{BC214E48-C1C0-1041-99B7-2E516EC33C93}" type="parTrans" cxnId="{3A2AADD1-3F14-1C42-9CDC-45971DF2EC11}">
      <dgm:prSet/>
      <dgm:spPr/>
      <dgm:t>
        <a:bodyPr/>
        <a:lstStyle/>
        <a:p>
          <a:endParaRPr lang="zh-CN" altLang="en-US">
            <a:solidFill>
              <a:srgbClr val="FFFFFF"/>
            </a:solidFill>
          </a:endParaRPr>
        </a:p>
      </dgm:t>
    </dgm:pt>
    <dgm:pt modelId="{BA73DE93-0E0A-FF45-8D41-1961D8B7ED17}" type="sibTrans" cxnId="{3A2AADD1-3F14-1C42-9CDC-45971DF2EC11}">
      <dgm:prSet/>
      <dgm:spPr/>
      <dgm:t>
        <a:bodyPr/>
        <a:lstStyle/>
        <a:p>
          <a:endParaRPr lang="zh-CN" altLang="en-US">
            <a:solidFill>
              <a:srgbClr val="FFFFFF"/>
            </a:solidFill>
          </a:endParaRPr>
        </a:p>
      </dgm:t>
    </dgm:pt>
    <dgm:pt modelId="{4E8979C2-C906-2145-A577-B338A1EEED19}">
      <dgm:prSet phldrT="[文本]" phldr="1"/>
      <dgm:spPr/>
      <dgm:t>
        <a:bodyPr/>
        <a:lstStyle/>
        <a:p>
          <a:endParaRPr lang="zh-CN" altLang="en-US" dirty="0">
            <a:solidFill>
              <a:srgbClr val="FFFFFF"/>
            </a:solidFill>
          </a:endParaRPr>
        </a:p>
      </dgm:t>
    </dgm:pt>
    <dgm:pt modelId="{139B6481-24C6-334C-8CC5-CD7D0884EBC6}" type="parTrans" cxnId="{24BCA752-90C5-554E-B303-8E6A087C301C}">
      <dgm:prSet/>
      <dgm:spPr/>
      <dgm:t>
        <a:bodyPr/>
        <a:lstStyle/>
        <a:p>
          <a:endParaRPr lang="zh-CN" altLang="en-US">
            <a:solidFill>
              <a:srgbClr val="FFFFFF"/>
            </a:solidFill>
          </a:endParaRPr>
        </a:p>
      </dgm:t>
    </dgm:pt>
    <dgm:pt modelId="{17C462AC-63A7-D24A-A525-4EB6A4C85054}" type="sibTrans" cxnId="{24BCA752-90C5-554E-B303-8E6A087C301C}">
      <dgm:prSet/>
      <dgm:spPr/>
      <dgm:t>
        <a:bodyPr/>
        <a:lstStyle/>
        <a:p>
          <a:endParaRPr lang="zh-CN" altLang="en-US">
            <a:solidFill>
              <a:srgbClr val="FFFFFF"/>
            </a:solidFill>
          </a:endParaRPr>
        </a:p>
      </dgm:t>
    </dgm:pt>
    <dgm:pt modelId="{6BB8354E-5F0D-1C49-BA95-FEF812642FA8}">
      <dgm:prSet phldrT="[文本]"/>
      <dgm:spPr/>
      <dgm:t>
        <a:bodyPr/>
        <a:lstStyle/>
        <a:p>
          <a:r>
            <a:rPr lang="zh-CN" altLang="en-US" dirty="0" smtClean="0">
              <a:solidFill>
                <a:srgbClr val="FFFFFF"/>
              </a:solidFill>
            </a:rPr>
            <a:t>区级</a:t>
          </a:r>
          <a:endParaRPr lang="zh-CN" altLang="en-US" dirty="0">
            <a:solidFill>
              <a:srgbClr val="FFFFFF"/>
            </a:solidFill>
          </a:endParaRPr>
        </a:p>
      </dgm:t>
    </dgm:pt>
    <dgm:pt modelId="{F4FB590D-74E2-D945-936C-85BAF7B4BE19}" type="sibTrans" cxnId="{08F1D630-0D64-2347-BD3D-C4CA33DDC5A0}">
      <dgm:prSet/>
      <dgm:spPr/>
      <dgm:t>
        <a:bodyPr/>
        <a:lstStyle/>
        <a:p>
          <a:endParaRPr lang="zh-CN" altLang="en-US">
            <a:solidFill>
              <a:srgbClr val="FFFFFF"/>
            </a:solidFill>
          </a:endParaRPr>
        </a:p>
      </dgm:t>
    </dgm:pt>
    <dgm:pt modelId="{9197A0B8-6794-FE4C-9982-B989F56007C7}" type="parTrans" cxnId="{08F1D630-0D64-2347-BD3D-C4CA33DDC5A0}">
      <dgm:prSet/>
      <dgm:spPr/>
      <dgm:t>
        <a:bodyPr/>
        <a:lstStyle/>
        <a:p>
          <a:endParaRPr lang="zh-CN" altLang="en-US">
            <a:solidFill>
              <a:srgbClr val="FFFFFF"/>
            </a:solidFill>
          </a:endParaRPr>
        </a:p>
      </dgm:t>
    </dgm:pt>
    <dgm:pt modelId="{3570EEC9-F92D-6E45-BE2A-F0C055736029}">
      <dgm:prSet phldrT="[文本]"/>
      <dgm:spPr/>
      <dgm:t>
        <a:bodyPr/>
        <a:lstStyle/>
        <a:p>
          <a:endParaRPr lang="zh-CN" altLang="en-US" dirty="0">
            <a:solidFill>
              <a:srgbClr val="FFFFFF"/>
            </a:solidFill>
          </a:endParaRPr>
        </a:p>
      </dgm:t>
    </dgm:pt>
    <dgm:pt modelId="{1770552E-0E11-DF44-A3D0-DA82618B979B}" type="parTrans" cxnId="{CF785A59-1CB9-6B4F-B998-16FE79A6E5FF}">
      <dgm:prSet/>
      <dgm:spPr/>
      <dgm:t>
        <a:bodyPr/>
        <a:lstStyle/>
        <a:p>
          <a:endParaRPr lang="zh-CN" altLang="en-US"/>
        </a:p>
      </dgm:t>
    </dgm:pt>
    <dgm:pt modelId="{0E5CBCFB-AC14-B145-A90D-AB07100E9F4D}" type="sibTrans" cxnId="{CF785A59-1CB9-6B4F-B998-16FE79A6E5FF}">
      <dgm:prSet/>
      <dgm:spPr/>
      <dgm:t>
        <a:bodyPr/>
        <a:lstStyle/>
        <a:p>
          <a:endParaRPr lang="zh-CN" altLang="en-US"/>
        </a:p>
      </dgm:t>
    </dgm:pt>
    <dgm:pt modelId="{3D1E1511-00B7-6243-845B-55367A37B5C1}" type="pres">
      <dgm:prSet presAssocID="{890AB2C0-88B8-4C4B-B162-98E3EC635D16}" presName="Name0" presStyleCnt="0">
        <dgm:presLayoutVars>
          <dgm:chMax val="3"/>
          <dgm:chPref val="3"/>
          <dgm:bulletEnabled val="1"/>
          <dgm:dir/>
          <dgm:animLvl val="lvl"/>
        </dgm:presLayoutVars>
      </dgm:prSet>
      <dgm:spPr/>
      <dgm:t>
        <a:bodyPr/>
        <a:lstStyle/>
        <a:p>
          <a:endParaRPr lang="zh-CN" altLang="en-US"/>
        </a:p>
      </dgm:t>
    </dgm:pt>
    <dgm:pt modelId="{762FEBC3-4905-304F-A69A-0492B9BD87A5}" type="pres">
      <dgm:prSet presAssocID="{890AB2C0-88B8-4C4B-B162-98E3EC635D16}" presName="arc1" presStyleLbl="node1" presStyleIdx="0" presStyleCnt="4"/>
      <dgm:spPr/>
    </dgm:pt>
    <dgm:pt modelId="{5674C11A-1447-884A-90BA-5AABE14FBC82}" type="pres">
      <dgm:prSet presAssocID="{890AB2C0-88B8-4C4B-B162-98E3EC635D16}" presName="arc3" presStyleLbl="node1" presStyleIdx="1" presStyleCnt="4"/>
      <dgm:spPr/>
    </dgm:pt>
    <dgm:pt modelId="{ACDADE41-C619-1442-9683-3AC5CCA59062}" type="pres">
      <dgm:prSet presAssocID="{890AB2C0-88B8-4C4B-B162-98E3EC635D16}" presName="parentText2" presStyleLbl="revTx" presStyleIdx="0" presStyleCnt="3" custLinFactX="-29490" custLinFactNeighborX="-100000" custLinFactNeighborY="44034">
        <dgm:presLayoutVars>
          <dgm:chMax val="4"/>
          <dgm:chPref val="3"/>
          <dgm:bulletEnabled val="1"/>
        </dgm:presLayoutVars>
      </dgm:prSet>
      <dgm:spPr/>
      <dgm:t>
        <a:bodyPr/>
        <a:lstStyle/>
        <a:p>
          <a:endParaRPr lang="zh-CN" altLang="en-US"/>
        </a:p>
      </dgm:t>
    </dgm:pt>
    <dgm:pt modelId="{F4D3EF71-7A30-1C4D-AD94-D6FE5D17341C}" type="pres">
      <dgm:prSet presAssocID="{890AB2C0-88B8-4C4B-B162-98E3EC635D16}" presName="arc2" presStyleLbl="node1" presStyleIdx="2" presStyleCnt="4"/>
      <dgm:spPr/>
    </dgm:pt>
    <dgm:pt modelId="{4BB1EB86-53DD-2844-9FA8-79119F73FDAF}" type="pres">
      <dgm:prSet presAssocID="{890AB2C0-88B8-4C4B-B162-98E3EC635D16}" presName="arc4" presStyleLbl="node1" presStyleIdx="3" presStyleCnt="4"/>
      <dgm:spPr/>
    </dgm:pt>
    <dgm:pt modelId="{614FD62A-94DE-5643-8E76-A5310A3A8314}" type="pres">
      <dgm:prSet presAssocID="{890AB2C0-88B8-4C4B-B162-98E3EC635D16}" presName="parentText3" presStyleLbl="revTx" presStyleIdx="1" presStyleCnt="3" custLinFactNeighborX="3587" custLinFactNeighborY="36302">
        <dgm:presLayoutVars>
          <dgm:chMax val="1"/>
          <dgm:chPref val="1"/>
          <dgm:bulletEnabled val="1"/>
        </dgm:presLayoutVars>
      </dgm:prSet>
      <dgm:spPr/>
      <dgm:t>
        <a:bodyPr/>
        <a:lstStyle/>
        <a:p>
          <a:endParaRPr lang="zh-CN" altLang="en-US"/>
        </a:p>
      </dgm:t>
    </dgm:pt>
    <dgm:pt modelId="{326572A8-9876-C441-8F19-E1AA523D4AFF}" type="pres">
      <dgm:prSet presAssocID="{890AB2C0-88B8-4C4B-B162-98E3EC635D16}" presName="middleComposite" presStyleCnt="0"/>
      <dgm:spPr/>
    </dgm:pt>
    <dgm:pt modelId="{C0CEDDB3-AA63-534E-8052-189AF7630B39}" type="pres">
      <dgm:prSet presAssocID="{53E37EE9-F21A-9B43-87B2-62F542AA951E}" presName="circ1" presStyleLbl="vennNode1" presStyleIdx="0" presStyleCnt="8"/>
      <dgm:spPr/>
      <dgm:t>
        <a:bodyPr/>
        <a:lstStyle/>
        <a:p>
          <a:endParaRPr lang="zh-CN" altLang="en-US"/>
        </a:p>
      </dgm:t>
    </dgm:pt>
    <dgm:pt modelId="{C9A9FED7-5F4C-0A4E-9E07-6E633C7AA40C}" type="pres">
      <dgm:prSet presAssocID="{53E37EE9-F21A-9B43-87B2-62F542AA951E}" presName="circ1Tx" presStyleLbl="revTx" presStyleIdx="1" presStyleCnt="3">
        <dgm:presLayoutVars>
          <dgm:chMax val="0"/>
          <dgm:chPref val="0"/>
        </dgm:presLayoutVars>
      </dgm:prSet>
      <dgm:spPr/>
      <dgm:t>
        <a:bodyPr/>
        <a:lstStyle/>
        <a:p>
          <a:endParaRPr lang="zh-CN" altLang="en-US"/>
        </a:p>
      </dgm:t>
    </dgm:pt>
    <dgm:pt modelId="{FB1774D9-A342-8B4B-A0A4-839C28ADB47A}" type="pres">
      <dgm:prSet presAssocID="{1C61AA36-7658-5043-AD6F-A2D100B7C0B9}" presName="circ2" presStyleLbl="vennNode1" presStyleIdx="1" presStyleCnt="8"/>
      <dgm:spPr/>
      <dgm:t>
        <a:bodyPr/>
        <a:lstStyle/>
        <a:p>
          <a:endParaRPr lang="zh-CN" altLang="en-US"/>
        </a:p>
      </dgm:t>
    </dgm:pt>
    <dgm:pt modelId="{F97235DE-2E04-134F-B661-D9E047C541F0}" type="pres">
      <dgm:prSet presAssocID="{1C61AA36-7658-5043-AD6F-A2D100B7C0B9}" presName="circ2Tx" presStyleLbl="revTx" presStyleIdx="1" presStyleCnt="3">
        <dgm:presLayoutVars>
          <dgm:chMax val="0"/>
          <dgm:chPref val="0"/>
        </dgm:presLayoutVars>
      </dgm:prSet>
      <dgm:spPr/>
      <dgm:t>
        <a:bodyPr/>
        <a:lstStyle/>
        <a:p>
          <a:endParaRPr lang="zh-CN" altLang="en-US"/>
        </a:p>
      </dgm:t>
    </dgm:pt>
    <dgm:pt modelId="{500AED2A-18A0-1C42-8931-12F10600FCC5}" type="pres">
      <dgm:prSet presAssocID="{890AB2C0-88B8-4C4B-B162-98E3EC635D16}" presName="leftComposite" presStyleCnt="0"/>
      <dgm:spPr/>
    </dgm:pt>
    <dgm:pt modelId="{1C866733-8873-454D-B3BC-04CE294E40AA}" type="pres">
      <dgm:prSet presAssocID="{6BB8354E-5F0D-1C49-BA95-FEF812642FA8}" presName="childText1_1" presStyleLbl="vennNode1" presStyleIdx="2" presStyleCnt="8">
        <dgm:presLayoutVars>
          <dgm:chMax val="0"/>
          <dgm:chPref val="0"/>
        </dgm:presLayoutVars>
      </dgm:prSet>
      <dgm:spPr/>
      <dgm:t>
        <a:bodyPr/>
        <a:lstStyle/>
        <a:p>
          <a:endParaRPr lang="zh-CN" altLang="en-US"/>
        </a:p>
      </dgm:t>
    </dgm:pt>
    <dgm:pt modelId="{ED157297-E064-B140-A5C2-0A0100C9F8F6}" type="pres">
      <dgm:prSet presAssocID="{6BB8354E-5F0D-1C49-BA95-FEF812642FA8}" presName="ellipse1" presStyleLbl="vennNode1" presStyleIdx="3" presStyleCnt="8"/>
      <dgm:spPr/>
    </dgm:pt>
    <dgm:pt modelId="{EF2B2CB0-BA14-C041-AF13-8E13CF813BF1}" type="pres">
      <dgm:prSet presAssocID="{6BB8354E-5F0D-1C49-BA95-FEF812642FA8}" presName="ellipse2" presStyleLbl="vennNode1" presStyleIdx="4" presStyleCnt="8"/>
      <dgm:spPr/>
    </dgm:pt>
    <dgm:pt modelId="{E4906CAB-D70A-974E-BD7E-1669CD38834F}" type="pres">
      <dgm:prSet presAssocID="{B45D6DAC-DFB4-DE48-8DB1-F741FE2DF009}" presName="childText1_2" presStyleLbl="vennNode1" presStyleIdx="5" presStyleCnt="8">
        <dgm:presLayoutVars>
          <dgm:chMax val="0"/>
          <dgm:chPref val="0"/>
        </dgm:presLayoutVars>
      </dgm:prSet>
      <dgm:spPr/>
      <dgm:t>
        <a:bodyPr/>
        <a:lstStyle/>
        <a:p>
          <a:endParaRPr lang="zh-CN" altLang="en-US"/>
        </a:p>
      </dgm:t>
    </dgm:pt>
    <dgm:pt modelId="{B6A5614D-7D30-8448-A505-0C27E907D275}" type="pres">
      <dgm:prSet presAssocID="{B45D6DAC-DFB4-DE48-8DB1-F741FE2DF009}" presName="ellipse3" presStyleLbl="vennNode1" presStyleIdx="6" presStyleCnt="8"/>
      <dgm:spPr/>
    </dgm:pt>
    <dgm:pt modelId="{581A3573-B220-B247-9CD4-DDCBC921103E}" type="pres">
      <dgm:prSet presAssocID="{C8961799-33E5-C445-8096-A3226F078F67}" presName="childText1_3" presStyleLbl="vennNode1" presStyleIdx="7" presStyleCnt="8">
        <dgm:presLayoutVars>
          <dgm:chMax val="0"/>
          <dgm:chPref val="0"/>
        </dgm:presLayoutVars>
      </dgm:prSet>
      <dgm:spPr/>
      <dgm:t>
        <a:bodyPr/>
        <a:lstStyle/>
        <a:p>
          <a:endParaRPr lang="zh-CN" altLang="en-US"/>
        </a:p>
      </dgm:t>
    </dgm:pt>
    <dgm:pt modelId="{C3A128B7-322C-5845-8887-8246B40842A8}" type="pres">
      <dgm:prSet presAssocID="{890AB2C0-88B8-4C4B-B162-98E3EC635D16}" presName="rightChild" presStyleLbl="node2" presStyleIdx="0" presStyleCnt="1">
        <dgm:presLayoutVars>
          <dgm:chMax val="0"/>
          <dgm:chPref val="0"/>
        </dgm:presLayoutVars>
      </dgm:prSet>
      <dgm:spPr/>
      <dgm:t>
        <a:bodyPr/>
        <a:lstStyle/>
        <a:p>
          <a:endParaRPr lang="zh-CN" altLang="en-US"/>
        </a:p>
      </dgm:t>
    </dgm:pt>
    <dgm:pt modelId="{9411AF10-DA18-2348-993B-6E94C3DB7F98}" type="pres">
      <dgm:prSet presAssocID="{890AB2C0-88B8-4C4B-B162-98E3EC635D16}" presName="parentText1" presStyleLbl="revTx" presStyleIdx="2" presStyleCnt="3" custLinFactX="24532" custLinFactNeighborX="100000" custLinFactNeighborY="31765">
        <dgm:presLayoutVars>
          <dgm:chMax val="4"/>
          <dgm:chPref val="3"/>
          <dgm:bulletEnabled val="1"/>
        </dgm:presLayoutVars>
      </dgm:prSet>
      <dgm:spPr/>
      <dgm:t>
        <a:bodyPr/>
        <a:lstStyle/>
        <a:p>
          <a:endParaRPr lang="zh-CN" altLang="en-US"/>
        </a:p>
      </dgm:t>
    </dgm:pt>
  </dgm:ptLst>
  <dgm:cxnLst>
    <dgm:cxn modelId="{08F1D630-0D64-2347-BD3D-C4CA33DDC5A0}" srcId="{6D332C7D-5FF7-434A-B514-5E930110B1A2}" destId="{6BB8354E-5F0D-1C49-BA95-FEF812642FA8}" srcOrd="0" destOrd="0" parTransId="{9197A0B8-6794-FE4C-9982-B989F56007C7}" sibTransId="{F4FB590D-74E2-D945-936C-85BAF7B4BE19}"/>
    <dgm:cxn modelId="{4690A18B-1836-984A-B5AB-CF67D337825C}" type="presOf" srcId="{53E37EE9-F21A-9B43-87B2-62F542AA951E}" destId="{C0CEDDB3-AA63-534E-8052-189AF7630B39}" srcOrd="0" destOrd="0" presId="urn:microsoft.com/office/officeart/2009/3/layout/PhasedProcess"/>
    <dgm:cxn modelId="{95085E40-D38A-2346-8F98-800A6D1FBC53}" type="presOf" srcId="{1C61AA36-7658-5043-AD6F-A2D100B7C0B9}" destId="{F97235DE-2E04-134F-B661-D9E047C541F0}" srcOrd="1" destOrd="0" presId="urn:microsoft.com/office/officeart/2009/3/layout/PhasedProcess"/>
    <dgm:cxn modelId="{8312967B-1A3C-4644-96C9-F5649A121E75}" srcId="{6D332C7D-5FF7-434A-B514-5E930110B1A2}" destId="{C8961799-33E5-C445-8096-A3226F078F67}" srcOrd="2" destOrd="0" parTransId="{CE444202-EAE9-0943-9BF9-A76947A2C907}" sibTransId="{4E36B1A3-E6A1-2D4B-8E8E-B7EB15F90FF4}"/>
    <dgm:cxn modelId="{F30A3120-FE55-C54D-AE7B-10056F6D3F2A}" type="presOf" srcId="{04C2BA87-C020-6846-98B9-3B95A918B5A3}" destId="{614FD62A-94DE-5643-8E76-A5310A3A8314}" srcOrd="0" destOrd="0" presId="urn:microsoft.com/office/officeart/2009/3/layout/PhasedProcess"/>
    <dgm:cxn modelId="{DDC4C286-32A5-6743-B6E9-50A80D0DE1C7}" srcId="{DAA9A159-A5E1-A647-9F14-03B095EE2E76}" destId="{1C61AA36-7658-5043-AD6F-A2D100B7C0B9}" srcOrd="1" destOrd="0" parTransId="{52B9865A-4763-E34F-8D0A-5D2DF9124850}" sibTransId="{B947F50F-780B-4645-B908-4709F392EFB5}"/>
    <dgm:cxn modelId="{F24B12B1-7B50-E14E-9C74-00026CEC7005}" type="presOf" srcId="{53E37EE9-F21A-9B43-87B2-62F542AA951E}" destId="{C9A9FED7-5F4C-0A4E-9E07-6E633C7AA40C}" srcOrd="1" destOrd="0" presId="urn:microsoft.com/office/officeart/2009/3/layout/PhasedProcess"/>
    <dgm:cxn modelId="{A8DEBC1A-075E-644C-B6FD-C09F98D89105}" type="presOf" srcId="{890AB2C0-88B8-4C4B-B162-98E3EC635D16}" destId="{3D1E1511-00B7-6243-845B-55367A37B5C1}" srcOrd="0" destOrd="0" presId="urn:microsoft.com/office/officeart/2009/3/layout/PhasedProcess"/>
    <dgm:cxn modelId="{9745572D-A6AA-A744-95BC-6542B1BF2A81}" srcId="{6D332C7D-5FF7-434A-B514-5E930110B1A2}" destId="{B45D6DAC-DFB4-DE48-8DB1-F741FE2DF009}" srcOrd="1" destOrd="0" parTransId="{ADFA235F-349C-D446-A200-0D39C432A7E6}" sibTransId="{C7DEBF8C-63B0-4A45-8B98-85B1B7239E40}"/>
    <dgm:cxn modelId="{7255D84B-7022-3347-B387-EB93A9B21284}" type="presOf" srcId="{DAA9A159-A5E1-A647-9F14-03B095EE2E76}" destId="{ACDADE41-C619-1442-9683-3AC5CCA59062}" srcOrd="0" destOrd="0" presId="urn:microsoft.com/office/officeart/2009/3/layout/PhasedProcess"/>
    <dgm:cxn modelId="{BA0DBF1E-6EE9-9F41-A366-A6E2CDD1F0D7}" type="presOf" srcId="{6D332C7D-5FF7-434A-B514-5E930110B1A2}" destId="{9411AF10-DA18-2348-993B-6E94C3DB7F98}" srcOrd="0" destOrd="0" presId="urn:microsoft.com/office/officeart/2009/3/layout/PhasedProcess"/>
    <dgm:cxn modelId="{8CD5082D-4D5B-254E-BA70-9B1EDE1B1AAE}" srcId="{890AB2C0-88B8-4C4B-B162-98E3EC635D16}" destId="{6D332C7D-5FF7-434A-B514-5E930110B1A2}" srcOrd="0" destOrd="0" parTransId="{CC1F8573-F14B-2C41-B96C-5FEEB6417BEB}" sibTransId="{DD3BE1F8-CDB4-2C4D-8064-676868FD763E}"/>
    <dgm:cxn modelId="{CF785A59-1CB9-6B4F-B998-16FE79A6E5FF}" srcId="{04C2BA87-C020-6846-98B9-3B95A918B5A3}" destId="{3570EEC9-F92D-6E45-BE2A-F0C055736029}" srcOrd="1" destOrd="0" parTransId="{1770552E-0E11-DF44-A3D0-DA82618B979B}" sibTransId="{0E5CBCFB-AC14-B145-A90D-AB07100E9F4D}"/>
    <dgm:cxn modelId="{94D01B82-6034-4C44-B3FA-8B18D21DED42}" type="presOf" srcId="{C8961799-33E5-C445-8096-A3226F078F67}" destId="{581A3573-B220-B247-9CD4-DDCBC921103E}" srcOrd="0" destOrd="0" presId="urn:microsoft.com/office/officeart/2009/3/layout/PhasedProcess"/>
    <dgm:cxn modelId="{98529F9C-2698-B145-8A65-806A6E7D6841}" type="presOf" srcId="{3570EEC9-F92D-6E45-BE2A-F0C055736029}" destId="{C3A128B7-322C-5845-8887-8246B40842A8}" srcOrd="0" destOrd="1" presId="urn:microsoft.com/office/officeart/2009/3/layout/PhasedProcess"/>
    <dgm:cxn modelId="{68713AB2-4C71-7B4B-B2A0-B2D48642CF5A}" type="presOf" srcId="{B45D6DAC-DFB4-DE48-8DB1-F741FE2DF009}" destId="{E4906CAB-D70A-974E-BD7E-1669CD38834F}" srcOrd="0" destOrd="0" presId="urn:microsoft.com/office/officeart/2009/3/layout/PhasedProcess"/>
    <dgm:cxn modelId="{35D9A27B-6795-4C49-A788-48EAAB89FACB}" type="presOf" srcId="{6BB8354E-5F0D-1C49-BA95-FEF812642FA8}" destId="{1C866733-8873-454D-B3BC-04CE294E40AA}" srcOrd="0" destOrd="0" presId="urn:microsoft.com/office/officeart/2009/3/layout/PhasedProcess"/>
    <dgm:cxn modelId="{3462C718-4472-2B4E-95A7-0FC7BFBD7C03}" srcId="{DAA9A159-A5E1-A647-9F14-03B095EE2E76}" destId="{53E37EE9-F21A-9B43-87B2-62F542AA951E}" srcOrd="0" destOrd="0" parTransId="{72855C9E-CDA6-7F46-8D77-4142EB9B3447}" sibTransId="{07579A8C-F10B-0C43-8BF6-4FE8FA5B4DA6}"/>
    <dgm:cxn modelId="{13B76D39-6E51-9143-912F-FCC24515FEBE}" type="presOf" srcId="{1C61AA36-7658-5043-AD6F-A2D100B7C0B9}" destId="{FB1774D9-A342-8B4B-A0A4-839C28ADB47A}" srcOrd="0" destOrd="0" presId="urn:microsoft.com/office/officeart/2009/3/layout/PhasedProcess"/>
    <dgm:cxn modelId="{9DA2A71E-56B3-814E-8AF4-64166C696EDD}" type="presOf" srcId="{4E8979C2-C906-2145-A577-B338A1EEED19}" destId="{C3A128B7-322C-5845-8887-8246B40842A8}" srcOrd="0" destOrd="0" presId="urn:microsoft.com/office/officeart/2009/3/layout/PhasedProcess"/>
    <dgm:cxn modelId="{6AA436A5-6B4B-484F-A5C8-D44C3552CA74}" srcId="{890AB2C0-88B8-4C4B-B162-98E3EC635D16}" destId="{DAA9A159-A5E1-A647-9F14-03B095EE2E76}" srcOrd="1" destOrd="0" parTransId="{D37DCF27-1729-854E-A715-8B0F14833BD3}" sibTransId="{EB7681A4-836D-3B45-83E9-DA43C6CBBE2A}"/>
    <dgm:cxn modelId="{3A2AADD1-3F14-1C42-9CDC-45971DF2EC11}" srcId="{890AB2C0-88B8-4C4B-B162-98E3EC635D16}" destId="{04C2BA87-C020-6846-98B9-3B95A918B5A3}" srcOrd="2" destOrd="0" parTransId="{BC214E48-C1C0-1041-99B7-2E516EC33C93}" sibTransId="{BA73DE93-0E0A-FF45-8D41-1961D8B7ED17}"/>
    <dgm:cxn modelId="{24BCA752-90C5-554E-B303-8E6A087C301C}" srcId="{04C2BA87-C020-6846-98B9-3B95A918B5A3}" destId="{4E8979C2-C906-2145-A577-B338A1EEED19}" srcOrd="0" destOrd="0" parTransId="{139B6481-24C6-334C-8CC5-CD7D0884EBC6}" sibTransId="{17C462AC-63A7-D24A-A525-4EB6A4C85054}"/>
    <dgm:cxn modelId="{D4C71EB6-9830-B14C-A59A-3A830808CEFB}" type="presParOf" srcId="{3D1E1511-00B7-6243-845B-55367A37B5C1}" destId="{762FEBC3-4905-304F-A69A-0492B9BD87A5}" srcOrd="0" destOrd="0" presId="urn:microsoft.com/office/officeart/2009/3/layout/PhasedProcess"/>
    <dgm:cxn modelId="{9EC6BC8C-7718-BC42-9FD6-9EF1E387D61A}" type="presParOf" srcId="{3D1E1511-00B7-6243-845B-55367A37B5C1}" destId="{5674C11A-1447-884A-90BA-5AABE14FBC82}" srcOrd="1" destOrd="0" presId="urn:microsoft.com/office/officeart/2009/3/layout/PhasedProcess"/>
    <dgm:cxn modelId="{12924E8B-A3BC-4648-B678-74F27F4AA90F}" type="presParOf" srcId="{3D1E1511-00B7-6243-845B-55367A37B5C1}" destId="{ACDADE41-C619-1442-9683-3AC5CCA59062}" srcOrd="2" destOrd="0" presId="urn:microsoft.com/office/officeart/2009/3/layout/PhasedProcess"/>
    <dgm:cxn modelId="{F0E71415-DD79-104F-A45F-AAD04562C7F7}" type="presParOf" srcId="{3D1E1511-00B7-6243-845B-55367A37B5C1}" destId="{F4D3EF71-7A30-1C4D-AD94-D6FE5D17341C}" srcOrd="3" destOrd="0" presId="urn:microsoft.com/office/officeart/2009/3/layout/PhasedProcess"/>
    <dgm:cxn modelId="{4FD11D6E-61A7-6349-8ECE-26A92BE64440}" type="presParOf" srcId="{3D1E1511-00B7-6243-845B-55367A37B5C1}" destId="{4BB1EB86-53DD-2844-9FA8-79119F73FDAF}" srcOrd="4" destOrd="0" presId="urn:microsoft.com/office/officeart/2009/3/layout/PhasedProcess"/>
    <dgm:cxn modelId="{B3DC92CF-EA67-1545-90E8-E2148C547950}" type="presParOf" srcId="{3D1E1511-00B7-6243-845B-55367A37B5C1}" destId="{614FD62A-94DE-5643-8E76-A5310A3A8314}" srcOrd="5" destOrd="0" presId="urn:microsoft.com/office/officeart/2009/3/layout/PhasedProcess"/>
    <dgm:cxn modelId="{FDDD5C5F-41DB-5242-AC6A-86E2A0BA6BD0}" type="presParOf" srcId="{3D1E1511-00B7-6243-845B-55367A37B5C1}" destId="{326572A8-9876-C441-8F19-E1AA523D4AFF}" srcOrd="6" destOrd="0" presId="urn:microsoft.com/office/officeart/2009/3/layout/PhasedProcess"/>
    <dgm:cxn modelId="{FED274B9-1DA0-2644-BCAF-B1029A289C31}" type="presParOf" srcId="{326572A8-9876-C441-8F19-E1AA523D4AFF}" destId="{C0CEDDB3-AA63-534E-8052-189AF7630B39}" srcOrd="0" destOrd="0" presId="urn:microsoft.com/office/officeart/2009/3/layout/PhasedProcess"/>
    <dgm:cxn modelId="{E736962C-FA98-524B-83F6-5781AD309DA5}" type="presParOf" srcId="{326572A8-9876-C441-8F19-E1AA523D4AFF}" destId="{C9A9FED7-5F4C-0A4E-9E07-6E633C7AA40C}" srcOrd="1" destOrd="0" presId="urn:microsoft.com/office/officeart/2009/3/layout/PhasedProcess"/>
    <dgm:cxn modelId="{F0EC8FFF-D820-A841-879A-E8329DB0F38A}" type="presParOf" srcId="{326572A8-9876-C441-8F19-E1AA523D4AFF}" destId="{FB1774D9-A342-8B4B-A0A4-839C28ADB47A}" srcOrd="2" destOrd="0" presId="urn:microsoft.com/office/officeart/2009/3/layout/PhasedProcess"/>
    <dgm:cxn modelId="{DF9E709E-2587-CB4E-9FFE-5DF4B71BFC53}" type="presParOf" srcId="{326572A8-9876-C441-8F19-E1AA523D4AFF}" destId="{F97235DE-2E04-134F-B661-D9E047C541F0}" srcOrd="3" destOrd="0" presId="urn:microsoft.com/office/officeart/2009/3/layout/PhasedProcess"/>
    <dgm:cxn modelId="{A2AD2A77-3E1C-5241-AC2D-26FDF3073DF2}" type="presParOf" srcId="{3D1E1511-00B7-6243-845B-55367A37B5C1}" destId="{500AED2A-18A0-1C42-8931-12F10600FCC5}" srcOrd="7" destOrd="0" presId="urn:microsoft.com/office/officeart/2009/3/layout/PhasedProcess"/>
    <dgm:cxn modelId="{5AA8ED8D-3C75-F043-BD59-26103DEB827B}" type="presParOf" srcId="{500AED2A-18A0-1C42-8931-12F10600FCC5}" destId="{1C866733-8873-454D-B3BC-04CE294E40AA}" srcOrd="0" destOrd="0" presId="urn:microsoft.com/office/officeart/2009/3/layout/PhasedProcess"/>
    <dgm:cxn modelId="{50143CA6-1409-F74D-A3AA-451EBC0DEE54}" type="presParOf" srcId="{500AED2A-18A0-1C42-8931-12F10600FCC5}" destId="{ED157297-E064-B140-A5C2-0A0100C9F8F6}" srcOrd="1" destOrd="0" presId="urn:microsoft.com/office/officeart/2009/3/layout/PhasedProcess"/>
    <dgm:cxn modelId="{31E5F50A-8CE5-DE4D-BEFE-91611A1EAD7D}" type="presParOf" srcId="{500AED2A-18A0-1C42-8931-12F10600FCC5}" destId="{EF2B2CB0-BA14-C041-AF13-8E13CF813BF1}" srcOrd="2" destOrd="0" presId="urn:microsoft.com/office/officeart/2009/3/layout/PhasedProcess"/>
    <dgm:cxn modelId="{03063FDE-3AF7-A04C-A31B-BBFBE71CE05C}" type="presParOf" srcId="{500AED2A-18A0-1C42-8931-12F10600FCC5}" destId="{E4906CAB-D70A-974E-BD7E-1669CD38834F}" srcOrd="3" destOrd="0" presId="urn:microsoft.com/office/officeart/2009/3/layout/PhasedProcess"/>
    <dgm:cxn modelId="{110FC5CE-C33D-6544-9645-53C82622B70D}" type="presParOf" srcId="{500AED2A-18A0-1C42-8931-12F10600FCC5}" destId="{B6A5614D-7D30-8448-A505-0C27E907D275}" srcOrd="4" destOrd="0" presId="urn:microsoft.com/office/officeart/2009/3/layout/PhasedProcess"/>
    <dgm:cxn modelId="{C2F2DB91-85BF-5A44-9196-750F193A368F}" type="presParOf" srcId="{500AED2A-18A0-1C42-8931-12F10600FCC5}" destId="{581A3573-B220-B247-9CD4-DDCBC921103E}" srcOrd="5" destOrd="0" presId="urn:microsoft.com/office/officeart/2009/3/layout/PhasedProcess"/>
    <dgm:cxn modelId="{628AF8E0-9B13-3C40-94CE-1FA1984C0290}" type="presParOf" srcId="{3D1E1511-00B7-6243-845B-55367A37B5C1}" destId="{C3A128B7-322C-5845-8887-8246B40842A8}" srcOrd="8" destOrd="0" presId="urn:microsoft.com/office/officeart/2009/3/layout/PhasedProcess"/>
    <dgm:cxn modelId="{B9C3D195-FC98-0E49-A63F-51886CA57A07}" type="presParOf" srcId="{3D1E1511-00B7-6243-845B-55367A37B5C1}" destId="{9411AF10-DA18-2348-993B-6E94C3DB7F98}" srcOrd="9"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3708FB-A3C1-BC44-8402-8F38C0D3C4EA}" type="doc">
      <dgm:prSet loTypeId="urn:microsoft.com/office/officeart/2009/3/layout/PlusandMinus" loCatId="" qsTypeId="urn:microsoft.com/office/officeart/2005/8/quickstyle/simple4" qsCatId="simple" csTypeId="urn:microsoft.com/office/officeart/2005/8/colors/accent1_1" csCatId="accent1" phldr="1"/>
      <dgm:spPr/>
      <dgm:t>
        <a:bodyPr/>
        <a:lstStyle/>
        <a:p>
          <a:endParaRPr lang="zh-CN" altLang="en-US"/>
        </a:p>
      </dgm:t>
    </dgm:pt>
    <dgm:pt modelId="{DFE600F2-F4B9-8F48-9882-64BBFFB81B32}">
      <dgm:prSet phldrT="[文本]"/>
      <dgm:spPr/>
      <dgm:t>
        <a:bodyPr/>
        <a:lstStyle/>
        <a:p>
          <a:pPr>
            <a:lnSpc>
              <a:spcPct val="100000"/>
            </a:lnSpc>
          </a:pPr>
          <a:r>
            <a:rPr lang="zh-CN" altLang="en-US" b="1" dirty="0" smtClean="0">
              <a:latin typeface="SimHei" charset="-122"/>
              <a:ea typeface="SimHei" charset="-122"/>
              <a:cs typeface="SimHei" charset="-122"/>
            </a:rPr>
            <a:t>筹资总额</a:t>
          </a:r>
          <a:r>
            <a:rPr lang="en-US" altLang="zh-CN" b="1" dirty="0" smtClean="0">
              <a:latin typeface="SimHei" charset="-122"/>
              <a:ea typeface="SimHei" charset="-122"/>
              <a:cs typeface="SimHei" charset="-122"/>
            </a:rPr>
            <a:t>34068</a:t>
          </a:r>
          <a:r>
            <a:rPr lang="zh-CN" altLang="en-US" b="1" dirty="0" smtClean="0">
              <a:latin typeface="SimHei" charset="-122"/>
              <a:ea typeface="SimHei" charset="-122"/>
              <a:cs typeface="SimHei" charset="-122"/>
            </a:rPr>
            <a:t>万元，年超支</a:t>
          </a:r>
          <a:r>
            <a:rPr lang="en-US" altLang="zh-CN" b="1" dirty="0" smtClean="0">
              <a:latin typeface="SimHei" charset="-122"/>
              <a:ea typeface="SimHei" charset="-122"/>
              <a:cs typeface="SimHei" charset="-122"/>
            </a:rPr>
            <a:t>4596</a:t>
          </a:r>
          <a:r>
            <a:rPr lang="zh-CN" altLang="en-US" b="1" dirty="0" smtClean="0">
              <a:latin typeface="SimHei" charset="-122"/>
              <a:ea typeface="SimHei" charset="-122"/>
              <a:cs typeface="SimHei" charset="-122"/>
            </a:rPr>
            <a:t>万元；</a:t>
          </a:r>
          <a:endParaRPr lang="en-US" altLang="zh-CN" b="1" dirty="0" smtClean="0">
            <a:latin typeface="SimHei" charset="-122"/>
            <a:ea typeface="SimHei" charset="-122"/>
            <a:cs typeface="SimHei" charset="-122"/>
          </a:endParaRPr>
        </a:p>
        <a:p>
          <a:pPr>
            <a:lnSpc>
              <a:spcPct val="100000"/>
            </a:lnSpc>
          </a:pPr>
          <a:r>
            <a:rPr lang="zh-CN" altLang="en-US" b="1" dirty="0" smtClean="0">
              <a:latin typeface="SimHei" charset="-122"/>
              <a:ea typeface="SimHei" charset="-122"/>
              <a:cs typeface="SimHei" charset="-122"/>
              <a:sym typeface="Arial" charset="0"/>
            </a:rPr>
            <a:t>住院病人：</a:t>
          </a:r>
          <a:r>
            <a:rPr lang="en-US" altLang="zh-CN" b="1" dirty="0" smtClean="0">
              <a:latin typeface="SimHei" charset="-122"/>
              <a:ea typeface="SimHei" charset="-122"/>
              <a:cs typeface="SimHei" charset="-122"/>
              <a:sym typeface="Arial" charset="0"/>
            </a:rPr>
            <a:t>61%</a:t>
          </a:r>
          <a:r>
            <a:rPr lang="zh-CN" altLang="en-US" b="1" dirty="0" smtClean="0">
              <a:latin typeface="SimHei" charset="-122"/>
              <a:ea typeface="SimHei" charset="-122"/>
              <a:cs typeface="SimHei" charset="-122"/>
              <a:sym typeface="Arial" charset="0"/>
            </a:rPr>
            <a:t>，</a:t>
          </a:r>
          <a:r>
            <a:rPr lang="en-US" altLang="zh-CN" b="1" dirty="0" smtClean="0">
              <a:latin typeface="SimHei" charset="-122"/>
              <a:ea typeface="SimHei" charset="-122"/>
              <a:cs typeface="SimHei" charset="-122"/>
            </a:rPr>
            <a:t>28%</a:t>
          </a:r>
          <a:r>
            <a:rPr lang="zh-CN" altLang="en-US" b="1" dirty="0" smtClean="0">
              <a:latin typeface="SimHei" charset="-122"/>
              <a:ea typeface="SimHei" charset="-122"/>
              <a:cs typeface="SimHei" charset="-122"/>
            </a:rPr>
            <a:t>；</a:t>
          </a:r>
          <a:endParaRPr lang="en-US" altLang="zh-CN" b="1" dirty="0" smtClean="0">
            <a:latin typeface="SimHei" charset="-122"/>
            <a:ea typeface="SimHei" charset="-122"/>
            <a:cs typeface="SimHei" charset="-122"/>
          </a:endParaRPr>
        </a:p>
        <a:p>
          <a:pPr>
            <a:lnSpc>
              <a:spcPct val="100000"/>
            </a:lnSpc>
          </a:pPr>
          <a:r>
            <a:rPr lang="zh-CN" altLang="en-US" b="1" dirty="0" smtClean="0">
              <a:latin typeface="SimHei" charset="-122"/>
              <a:ea typeface="SimHei" charset="-122"/>
              <a:cs typeface="SimHei" charset="-122"/>
            </a:rPr>
            <a:t>床位使用率：</a:t>
          </a:r>
          <a:r>
            <a:rPr lang="en-US" altLang="zh-CN" b="1" dirty="0" smtClean="0">
              <a:latin typeface="SimHei" charset="-122"/>
              <a:ea typeface="SimHei" charset="-122"/>
              <a:cs typeface="SimHei" charset="-122"/>
            </a:rPr>
            <a:t>104%</a:t>
          </a:r>
          <a:r>
            <a:rPr lang="zh-CN" altLang="en-US" b="1" dirty="0" smtClean="0">
              <a:latin typeface="SimHei" charset="-122"/>
              <a:ea typeface="SimHei" charset="-122"/>
              <a:cs typeface="SimHei" charset="-122"/>
            </a:rPr>
            <a:t>，</a:t>
          </a:r>
          <a:r>
            <a:rPr lang="en-US" altLang="zh-CN" b="1" dirty="0" smtClean="0">
              <a:latin typeface="SimHei" charset="-122"/>
              <a:ea typeface="SimHei" charset="-122"/>
              <a:cs typeface="SimHei" charset="-122"/>
            </a:rPr>
            <a:t>65%</a:t>
          </a:r>
          <a:r>
            <a:rPr lang="zh-CN" altLang="en-US" dirty="0" smtClean="0">
              <a:latin typeface="SimHei" charset="-122"/>
              <a:ea typeface="SimHei" charset="-122"/>
              <a:cs typeface="SimHei" charset="-122"/>
            </a:rPr>
            <a:t>。</a:t>
          </a:r>
          <a:endParaRPr lang="zh-CN" altLang="en-US" dirty="0">
            <a:latin typeface="SimHei" charset="-122"/>
            <a:ea typeface="SimHei" charset="-122"/>
            <a:cs typeface="SimHei" charset="-122"/>
          </a:endParaRPr>
        </a:p>
      </dgm:t>
    </dgm:pt>
    <dgm:pt modelId="{5E7AED75-F9EC-A645-A9CA-8D486B7271E5}" type="parTrans" cxnId="{E255E364-2CF2-934F-96E8-8C19A6A224F4}">
      <dgm:prSet/>
      <dgm:spPr/>
      <dgm:t>
        <a:bodyPr/>
        <a:lstStyle/>
        <a:p>
          <a:endParaRPr lang="zh-CN" altLang="en-US"/>
        </a:p>
      </dgm:t>
    </dgm:pt>
    <dgm:pt modelId="{9282CA93-FB1E-2441-A4B2-319E101CE8C5}" type="sibTrans" cxnId="{E255E364-2CF2-934F-96E8-8C19A6A224F4}">
      <dgm:prSet/>
      <dgm:spPr/>
      <dgm:t>
        <a:bodyPr/>
        <a:lstStyle/>
        <a:p>
          <a:endParaRPr lang="zh-CN" altLang="en-US"/>
        </a:p>
      </dgm:t>
    </dgm:pt>
    <dgm:pt modelId="{C9B81901-4DC1-8647-AC40-A65383C53A75}">
      <dgm:prSet phldrT="[文本]" custT="1"/>
      <dgm:spPr/>
      <dgm:t>
        <a:bodyPr/>
        <a:lstStyle/>
        <a:p>
          <a:pPr>
            <a:lnSpc>
              <a:spcPct val="100000"/>
            </a:lnSpc>
          </a:pPr>
          <a:r>
            <a:rPr lang="zh-CN" altLang="en-US" sz="1400" b="1" dirty="0" smtClean="0">
              <a:latin typeface="SimHei" charset="-122"/>
              <a:ea typeface="SimHei" charset="-122"/>
              <a:cs typeface="SimHei" charset="-122"/>
            </a:rPr>
            <a:t>上转增加</a:t>
          </a:r>
          <a:r>
            <a:rPr lang="en-US" altLang="zh-CN" sz="1400" b="1" dirty="0" smtClean="0">
              <a:latin typeface="SimHei" charset="-122"/>
              <a:ea typeface="SimHei" charset="-122"/>
              <a:cs typeface="SimHei" charset="-122"/>
            </a:rPr>
            <a:t>18.32%</a:t>
          </a:r>
          <a:r>
            <a:rPr lang="zh-CN" altLang="en-US" sz="1400" b="1" dirty="0" smtClean="0">
              <a:latin typeface="SimHei" charset="-122"/>
              <a:ea typeface="SimHei" charset="-122"/>
              <a:cs typeface="SimHei" charset="-122"/>
            </a:rPr>
            <a:t>；下转增加</a:t>
          </a:r>
          <a:r>
            <a:rPr lang="en-US" altLang="zh-CN" sz="1400" b="1" dirty="0" smtClean="0">
              <a:latin typeface="SimHei" charset="-122"/>
              <a:ea typeface="SimHei" charset="-122"/>
              <a:cs typeface="SimHei" charset="-122"/>
            </a:rPr>
            <a:t>274%</a:t>
          </a:r>
          <a:r>
            <a:rPr lang="zh-CN" altLang="en-US" sz="1400" b="1" dirty="0" smtClean="0">
              <a:latin typeface="SimHei" charset="-122"/>
              <a:ea typeface="SimHei" charset="-122"/>
              <a:cs typeface="SimHei" charset="-122"/>
            </a:rPr>
            <a:t>；</a:t>
          </a:r>
          <a:endParaRPr lang="en-US" altLang="zh-CN" sz="1400" b="1" dirty="0" smtClean="0">
            <a:latin typeface="SimHei" charset="-122"/>
            <a:ea typeface="SimHei" charset="-122"/>
            <a:cs typeface="SimHei" charset="-122"/>
          </a:endParaRPr>
        </a:p>
        <a:p>
          <a:pPr>
            <a:lnSpc>
              <a:spcPct val="100000"/>
            </a:lnSpc>
          </a:pPr>
          <a:r>
            <a:rPr lang="zh-CN" altLang="en-US" sz="1400" b="1" dirty="0" smtClean="0">
              <a:latin typeface="SimHei" charset="-122"/>
              <a:ea typeface="SimHei" charset="-122"/>
              <a:cs typeface="SimHei" charset="-122"/>
            </a:rPr>
            <a:t>区外的病人数下降</a:t>
          </a:r>
          <a:r>
            <a:rPr lang="en-US" altLang="zh-CN" sz="1400" b="1" dirty="0" smtClean="0">
              <a:latin typeface="SimHei" charset="-122"/>
              <a:ea typeface="SimHei" charset="-122"/>
              <a:cs typeface="SimHei" charset="-122"/>
            </a:rPr>
            <a:t>21% </a:t>
          </a:r>
          <a:r>
            <a:rPr lang="zh-CN" altLang="en-US" sz="1400" b="1" dirty="0" smtClean="0">
              <a:latin typeface="SimHei" charset="-122"/>
              <a:ea typeface="SimHei" charset="-122"/>
              <a:cs typeface="SimHei" charset="-122"/>
            </a:rPr>
            <a:t>；</a:t>
          </a:r>
          <a:endParaRPr lang="en-US" altLang="zh-CN" sz="1400" b="1" dirty="0" smtClean="0">
            <a:latin typeface="SimHei" charset="-122"/>
            <a:ea typeface="SimHei" charset="-122"/>
            <a:cs typeface="SimHei" charset="-122"/>
          </a:endParaRPr>
        </a:p>
        <a:p>
          <a:pPr>
            <a:lnSpc>
              <a:spcPct val="100000"/>
            </a:lnSpc>
          </a:pPr>
          <a:r>
            <a:rPr lang="zh-CN" altLang="en-US" sz="1400" b="1" dirty="0" smtClean="0">
              <a:latin typeface="SimHei" charset="-122"/>
              <a:ea typeface="SimHei" charset="-122"/>
              <a:cs typeface="SimHei" charset="-122"/>
            </a:rPr>
            <a:t>基层门诊增加</a:t>
          </a:r>
          <a:r>
            <a:rPr lang="en-US" altLang="zh-CN" sz="1400" b="1" dirty="0" smtClean="0">
              <a:latin typeface="SimHei" charset="-122"/>
              <a:ea typeface="SimHei" charset="-122"/>
              <a:cs typeface="SimHei" charset="-122"/>
            </a:rPr>
            <a:t>23%</a:t>
          </a:r>
          <a:r>
            <a:rPr lang="zh-CN" altLang="en-US" sz="1400" b="1" dirty="0" smtClean="0">
              <a:latin typeface="SimHei" charset="-122"/>
              <a:ea typeface="SimHei" charset="-122"/>
              <a:cs typeface="SimHei" charset="-122"/>
            </a:rPr>
            <a:t>；手术量增加</a:t>
          </a:r>
          <a:r>
            <a:rPr lang="en-US" altLang="zh-CN" sz="1400" b="1" dirty="0" smtClean="0">
              <a:latin typeface="SimHei" charset="-122"/>
              <a:ea typeface="SimHei" charset="-122"/>
              <a:cs typeface="SimHei" charset="-122"/>
            </a:rPr>
            <a:t>27%</a:t>
          </a:r>
          <a:r>
            <a:rPr lang="zh-CN" altLang="en-US" sz="1400" b="1" dirty="0" smtClean="0">
              <a:latin typeface="SimHei" charset="-122"/>
              <a:ea typeface="SimHei" charset="-122"/>
              <a:cs typeface="SimHei" charset="-122"/>
            </a:rPr>
            <a:t>；床位使用率</a:t>
          </a:r>
          <a:r>
            <a:rPr lang="en-US" altLang="zh-CN" sz="1400" b="1" dirty="0" smtClean="0">
              <a:latin typeface="SimHei" charset="-122"/>
              <a:ea typeface="SimHei" charset="-122"/>
              <a:cs typeface="SimHei" charset="-122"/>
            </a:rPr>
            <a:t>65%</a:t>
          </a:r>
          <a:r>
            <a:rPr lang="zh-CN" altLang="en-US" sz="1400" dirty="0" smtClean="0">
              <a:latin typeface="Arial" charset="0"/>
            </a:rPr>
            <a:t>。</a:t>
          </a:r>
          <a:endParaRPr lang="zh-CN" altLang="en-US" sz="1400" dirty="0"/>
        </a:p>
      </dgm:t>
    </dgm:pt>
    <dgm:pt modelId="{CA3DAD05-3B26-EE47-9EDD-7534CC8E311E}" type="parTrans" cxnId="{BB0D2F98-3F78-4F40-8F38-C7B7A46409E8}">
      <dgm:prSet/>
      <dgm:spPr/>
      <dgm:t>
        <a:bodyPr/>
        <a:lstStyle/>
        <a:p>
          <a:endParaRPr lang="zh-CN" altLang="en-US"/>
        </a:p>
      </dgm:t>
    </dgm:pt>
    <dgm:pt modelId="{20701539-C489-CF44-BA2F-21B37C3E3435}" type="sibTrans" cxnId="{BB0D2F98-3F78-4F40-8F38-C7B7A46409E8}">
      <dgm:prSet/>
      <dgm:spPr/>
      <dgm:t>
        <a:bodyPr/>
        <a:lstStyle/>
        <a:p>
          <a:endParaRPr lang="zh-CN" altLang="en-US"/>
        </a:p>
      </dgm:t>
    </dgm:pt>
    <dgm:pt modelId="{70677EE5-328B-A44B-8EB8-86E27D2EF5AC}" type="pres">
      <dgm:prSet presAssocID="{983708FB-A3C1-BC44-8402-8F38C0D3C4EA}" presName="Name0" presStyleCnt="0">
        <dgm:presLayoutVars>
          <dgm:chMax val="2"/>
          <dgm:chPref val="2"/>
          <dgm:dir/>
          <dgm:animOne/>
          <dgm:resizeHandles val="exact"/>
        </dgm:presLayoutVars>
      </dgm:prSet>
      <dgm:spPr/>
      <dgm:t>
        <a:bodyPr/>
        <a:lstStyle/>
        <a:p>
          <a:endParaRPr lang="zh-CN" altLang="en-US"/>
        </a:p>
      </dgm:t>
    </dgm:pt>
    <dgm:pt modelId="{1A1B1AE1-A3EE-564F-A6BC-2EF1471FD173}" type="pres">
      <dgm:prSet presAssocID="{983708FB-A3C1-BC44-8402-8F38C0D3C4EA}" presName="Background" presStyleLbl="bgImgPlace1" presStyleIdx="0" presStyleCnt="1"/>
      <dgm:spPr>
        <a:solidFill>
          <a:srgbClr val="FFC000"/>
        </a:solidFill>
        <a:ln>
          <a:solidFill>
            <a:srgbClr val="FFC000"/>
          </a:solidFill>
        </a:ln>
      </dgm:spPr>
      <dgm:t>
        <a:bodyPr/>
        <a:lstStyle/>
        <a:p>
          <a:endParaRPr lang="zh-CN" altLang="en-US"/>
        </a:p>
      </dgm:t>
    </dgm:pt>
    <dgm:pt modelId="{ED873EC7-2297-974C-BA01-9F0523563C37}" type="pres">
      <dgm:prSet presAssocID="{983708FB-A3C1-BC44-8402-8F38C0D3C4EA}" presName="ParentText1" presStyleLbl="revTx" presStyleIdx="0" presStyleCnt="2" custLinFactNeighborX="-1653" custLinFactNeighborY="6767">
        <dgm:presLayoutVars>
          <dgm:chMax val="0"/>
          <dgm:chPref val="0"/>
          <dgm:bulletEnabled val="1"/>
        </dgm:presLayoutVars>
      </dgm:prSet>
      <dgm:spPr/>
      <dgm:t>
        <a:bodyPr/>
        <a:lstStyle/>
        <a:p>
          <a:endParaRPr lang="zh-CN" altLang="en-US"/>
        </a:p>
      </dgm:t>
    </dgm:pt>
    <dgm:pt modelId="{00B1D1F2-E4F6-C942-8CB4-DF9B056BDBED}" type="pres">
      <dgm:prSet presAssocID="{983708FB-A3C1-BC44-8402-8F38C0D3C4EA}" presName="ParentText2" presStyleLbl="revTx" presStyleIdx="1" presStyleCnt="2" custLinFactNeighborX="2237" custLinFactNeighborY="10789">
        <dgm:presLayoutVars>
          <dgm:chMax val="0"/>
          <dgm:chPref val="0"/>
          <dgm:bulletEnabled val="1"/>
        </dgm:presLayoutVars>
      </dgm:prSet>
      <dgm:spPr/>
      <dgm:t>
        <a:bodyPr/>
        <a:lstStyle/>
        <a:p>
          <a:endParaRPr lang="zh-CN" altLang="en-US"/>
        </a:p>
      </dgm:t>
    </dgm:pt>
    <dgm:pt modelId="{A628DCEF-5E07-1143-AD12-290B3C62BC60}" type="pres">
      <dgm:prSet presAssocID="{983708FB-A3C1-BC44-8402-8F38C0D3C4EA}" presName="Plus" presStyleLbl="alignNode1" presStyleIdx="0" presStyleCnt="2"/>
      <dgm:spPr>
        <a:ln>
          <a:solidFill>
            <a:srgbClr val="FFC000"/>
          </a:solidFill>
        </a:ln>
      </dgm:spPr>
      <dgm:t>
        <a:bodyPr/>
        <a:lstStyle/>
        <a:p>
          <a:endParaRPr lang="zh-CN" altLang="en-US"/>
        </a:p>
      </dgm:t>
    </dgm:pt>
    <dgm:pt modelId="{9BB5EA2F-5F84-354D-8F8F-9010FFA3E675}" type="pres">
      <dgm:prSet presAssocID="{983708FB-A3C1-BC44-8402-8F38C0D3C4EA}" presName="Minus" presStyleLbl="alignNode1" presStyleIdx="1" presStyleCnt="2"/>
      <dgm:spPr>
        <a:ln>
          <a:solidFill>
            <a:srgbClr val="FFC000"/>
          </a:solidFill>
        </a:ln>
      </dgm:spPr>
      <dgm:t>
        <a:bodyPr/>
        <a:lstStyle/>
        <a:p>
          <a:endParaRPr lang="zh-CN" altLang="en-US"/>
        </a:p>
      </dgm:t>
    </dgm:pt>
    <dgm:pt modelId="{2189438D-EF66-C547-84FD-4DB5233B2140}" type="pres">
      <dgm:prSet presAssocID="{983708FB-A3C1-BC44-8402-8F38C0D3C4EA}" presName="Divider" presStyleLbl="parChTrans1D1" presStyleIdx="0" presStyleCnt="1"/>
      <dgm:spPr>
        <a:ln>
          <a:solidFill>
            <a:schemeClr val="bg1"/>
          </a:solidFill>
        </a:ln>
      </dgm:spPr>
      <dgm:t>
        <a:bodyPr/>
        <a:lstStyle/>
        <a:p>
          <a:endParaRPr lang="zh-CN" altLang="en-US"/>
        </a:p>
      </dgm:t>
    </dgm:pt>
  </dgm:ptLst>
  <dgm:cxnLst>
    <dgm:cxn modelId="{BB0D2F98-3F78-4F40-8F38-C7B7A46409E8}" srcId="{983708FB-A3C1-BC44-8402-8F38C0D3C4EA}" destId="{C9B81901-4DC1-8647-AC40-A65383C53A75}" srcOrd="1" destOrd="0" parTransId="{CA3DAD05-3B26-EE47-9EDD-7534CC8E311E}" sibTransId="{20701539-C489-CF44-BA2F-21B37C3E3435}"/>
    <dgm:cxn modelId="{225E5FE7-E4E6-8C43-B431-D5341935C67E}" type="presOf" srcId="{DFE600F2-F4B9-8F48-9882-64BBFFB81B32}" destId="{ED873EC7-2297-974C-BA01-9F0523563C37}" srcOrd="0" destOrd="0" presId="urn:microsoft.com/office/officeart/2009/3/layout/PlusandMinus"/>
    <dgm:cxn modelId="{2EC99029-BCA7-4146-9CA7-6B9739E7352B}" type="presOf" srcId="{C9B81901-4DC1-8647-AC40-A65383C53A75}" destId="{00B1D1F2-E4F6-C942-8CB4-DF9B056BDBED}" srcOrd="0" destOrd="0" presId="urn:microsoft.com/office/officeart/2009/3/layout/PlusandMinus"/>
    <dgm:cxn modelId="{E255E364-2CF2-934F-96E8-8C19A6A224F4}" srcId="{983708FB-A3C1-BC44-8402-8F38C0D3C4EA}" destId="{DFE600F2-F4B9-8F48-9882-64BBFFB81B32}" srcOrd="0" destOrd="0" parTransId="{5E7AED75-F9EC-A645-A9CA-8D486B7271E5}" sibTransId="{9282CA93-FB1E-2441-A4B2-319E101CE8C5}"/>
    <dgm:cxn modelId="{669E8212-44B8-B04F-8823-54D1EC011CC1}" type="presOf" srcId="{983708FB-A3C1-BC44-8402-8F38C0D3C4EA}" destId="{70677EE5-328B-A44B-8EB8-86E27D2EF5AC}" srcOrd="0" destOrd="0" presId="urn:microsoft.com/office/officeart/2009/3/layout/PlusandMinus"/>
    <dgm:cxn modelId="{2C7EEC79-5DFB-8B4E-BD9B-0E2DD27760D1}" type="presParOf" srcId="{70677EE5-328B-A44B-8EB8-86E27D2EF5AC}" destId="{1A1B1AE1-A3EE-564F-A6BC-2EF1471FD173}" srcOrd="0" destOrd="0" presId="urn:microsoft.com/office/officeart/2009/3/layout/PlusandMinus"/>
    <dgm:cxn modelId="{E8CE9429-4CCF-5542-A0A5-02B8802387D7}" type="presParOf" srcId="{70677EE5-328B-A44B-8EB8-86E27D2EF5AC}" destId="{ED873EC7-2297-974C-BA01-9F0523563C37}" srcOrd="1" destOrd="0" presId="urn:microsoft.com/office/officeart/2009/3/layout/PlusandMinus"/>
    <dgm:cxn modelId="{077F9699-F09F-6942-AFF6-D48ECD05F3B5}" type="presParOf" srcId="{70677EE5-328B-A44B-8EB8-86E27D2EF5AC}" destId="{00B1D1F2-E4F6-C942-8CB4-DF9B056BDBED}" srcOrd="2" destOrd="0" presId="urn:microsoft.com/office/officeart/2009/3/layout/PlusandMinus"/>
    <dgm:cxn modelId="{B80589C9-8366-2F46-AFC2-F49D36D999AD}" type="presParOf" srcId="{70677EE5-328B-A44B-8EB8-86E27D2EF5AC}" destId="{A628DCEF-5E07-1143-AD12-290B3C62BC60}" srcOrd="3" destOrd="0" presId="urn:microsoft.com/office/officeart/2009/3/layout/PlusandMinus"/>
    <dgm:cxn modelId="{93DEE3C0-B68A-BD4A-BC5C-746772A8A804}" type="presParOf" srcId="{70677EE5-328B-A44B-8EB8-86E27D2EF5AC}" destId="{9BB5EA2F-5F84-354D-8F8F-9010FFA3E675}" srcOrd="4" destOrd="0" presId="urn:microsoft.com/office/officeart/2009/3/layout/PlusandMinus"/>
    <dgm:cxn modelId="{E6B9C4FC-C0D1-B344-A32A-E818397D8955}" type="presParOf" srcId="{70677EE5-328B-A44B-8EB8-86E27D2EF5AC}" destId="{2189438D-EF66-C547-84FD-4DB5233B2140}"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EFD70-DEF5-284C-A807-A84E9A4B1326}">
      <dsp:nvSpPr>
        <dsp:cNvPr id="0" name=""/>
        <dsp:cNvSpPr/>
      </dsp:nvSpPr>
      <dsp:spPr>
        <a:xfrm>
          <a:off x="5075" y="0"/>
          <a:ext cx="1325075" cy="3269517"/>
        </a:xfrm>
        <a:prstGeom prst="roundRect">
          <a:avLst>
            <a:gd name="adj" fmla="val 10000"/>
          </a:avLst>
        </a:prstGeom>
        <a:noFill/>
        <a:ln>
          <a:noFill/>
        </a:ln>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lvl="0" algn="ctr" defTabSz="1244600">
            <a:lnSpc>
              <a:spcPts val="2100"/>
            </a:lnSpc>
            <a:spcBef>
              <a:spcPct val="0"/>
            </a:spcBef>
            <a:spcAft>
              <a:spcPct val="35000"/>
            </a:spcAft>
          </a:pPr>
          <a:endParaRPr lang="zh-CN" altLang="en-US" sz="2800" kern="1200" dirty="0" smtClean="0">
            <a:solidFill>
              <a:schemeClr val="bg1"/>
            </a:solidFill>
            <a:latin typeface="SimHei" charset="-122"/>
            <a:ea typeface="SimHei" charset="-122"/>
            <a:cs typeface="SimHei" charset="-122"/>
          </a:endParaRPr>
        </a:p>
      </dsp:txBody>
      <dsp:txXfrm>
        <a:off x="5075" y="0"/>
        <a:ext cx="1325075" cy="980855"/>
      </dsp:txXfrm>
    </dsp:sp>
    <dsp:sp modelId="{815298AC-FB1A-F941-873B-E7F741A25FA9}">
      <dsp:nvSpPr>
        <dsp:cNvPr id="0" name=""/>
        <dsp:cNvSpPr/>
      </dsp:nvSpPr>
      <dsp:spPr>
        <a:xfrm>
          <a:off x="1199593" y="993765"/>
          <a:ext cx="1079196" cy="2084361"/>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1280" tIns="60960" rIns="81280" bIns="6096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tx1">
                  <a:lumMod val="65000"/>
                  <a:lumOff val="35000"/>
                </a:schemeClr>
              </a:solidFill>
              <a:latin typeface="SimHei" charset="-122"/>
              <a:ea typeface="SimHei" charset="-122"/>
              <a:cs typeface="SimHei" charset="-122"/>
            </a:rPr>
            <a:t>健康中国</a:t>
          </a:r>
          <a:endParaRPr lang="zh-CN" altLang="en-US" sz="3200" kern="1200" dirty="0">
            <a:solidFill>
              <a:schemeClr val="tx1">
                <a:lumMod val="65000"/>
                <a:lumOff val="35000"/>
              </a:schemeClr>
            </a:solidFill>
            <a:latin typeface="SimHei" charset="-122"/>
            <a:ea typeface="SimHei" charset="-122"/>
            <a:cs typeface="SimHei" charset="-122"/>
          </a:endParaRPr>
        </a:p>
      </dsp:txBody>
      <dsp:txXfrm>
        <a:off x="1231202" y="1025374"/>
        <a:ext cx="1015978" cy="2021143"/>
      </dsp:txXfrm>
    </dsp:sp>
    <dsp:sp modelId="{EBFF6184-F35D-DF46-8732-DBF7D8D900F0}">
      <dsp:nvSpPr>
        <dsp:cNvPr id="0" name=""/>
        <dsp:cNvSpPr/>
      </dsp:nvSpPr>
      <dsp:spPr>
        <a:xfrm>
          <a:off x="1570636" y="0"/>
          <a:ext cx="3206473" cy="3269517"/>
        </a:xfrm>
        <a:prstGeom prst="roundRect">
          <a:avLst>
            <a:gd name="adj" fmla="val 10000"/>
          </a:avLst>
        </a:prstGeom>
        <a:noFill/>
        <a:ln>
          <a:noFill/>
        </a:ln>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endParaRPr lang="zh-CN" altLang="en-US" sz="2800" kern="1200" dirty="0">
            <a:solidFill>
              <a:schemeClr val="bg1"/>
            </a:solidFill>
            <a:latin typeface="SimHei" charset="-122"/>
            <a:ea typeface="SimHei" charset="-122"/>
            <a:cs typeface="SimHei" charset="-122"/>
          </a:endParaRPr>
        </a:p>
      </dsp:txBody>
      <dsp:txXfrm>
        <a:off x="1570636" y="0"/>
        <a:ext cx="3206473" cy="980855"/>
      </dsp:txXfrm>
    </dsp:sp>
    <dsp:sp modelId="{46E0087A-E6D6-4241-970A-6E20AC1C5699}">
      <dsp:nvSpPr>
        <dsp:cNvPr id="0" name=""/>
        <dsp:cNvSpPr/>
      </dsp:nvSpPr>
      <dsp:spPr>
        <a:xfrm>
          <a:off x="2534246" y="981473"/>
          <a:ext cx="2565179" cy="378237"/>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65000"/>
                  <a:lumOff val="35000"/>
                </a:schemeClr>
              </a:solidFill>
              <a:latin typeface="SimHei" charset="-122"/>
              <a:ea typeface="SimHei" charset="-122"/>
              <a:cs typeface="SimHei" charset="-122"/>
            </a:rPr>
            <a:t>分级诊疗制度</a:t>
          </a:r>
          <a:endParaRPr lang="zh-CN" altLang="en-US" sz="1400" kern="1200" dirty="0">
            <a:solidFill>
              <a:schemeClr val="tx1">
                <a:lumMod val="65000"/>
                <a:lumOff val="35000"/>
              </a:schemeClr>
            </a:solidFill>
            <a:latin typeface="SimHei" charset="-122"/>
            <a:ea typeface="SimHei" charset="-122"/>
            <a:cs typeface="SimHei" charset="-122"/>
          </a:endParaRPr>
        </a:p>
      </dsp:txBody>
      <dsp:txXfrm>
        <a:off x="2545324" y="992551"/>
        <a:ext cx="2543023" cy="356081"/>
      </dsp:txXfrm>
    </dsp:sp>
    <dsp:sp modelId="{BCD7CC1D-6C91-9545-9393-FDA946F82E44}">
      <dsp:nvSpPr>
        <dsp:cNvPr id="0" name=""/>
        <dsp:cNvSpPr/>
      </dsp:nvSpPr>
      <dsp:spPr>
        <a:xfrm>
          <a:off x="2534246" y="1417901"/>
          <a:ext cx="2565179" cy="378237"/>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65000"/>
                  <a:lumOff val="35000"/>
                </a:schemeClr>
              </a:solidFill>
              <a:latin typeface="SimHei" charset="-122"/>
              <a:ea typeface="SimHei" charset="-122"/>
              <a:cs typeface="SimHei" charset="-122"/>
            </a:rPr>
            <a:t>现代医院管理制度</a:t>
          </a:r>
          <a:endParaRPr lang="zh-CN" altLang="en-US" sz="1400" kern="1200" dirty="0">
            <a:solidFill>
              <a:schemeClr val="tx1">
                <a:lumMod val="65000"/>
                <a:lumOff val="35000"/>
              </a:schemeClr>
            </a:solidFill>
            <a:latin typeface="SimHei" charset="-122"/>
            <a:ea typeface="SimHei" charset="-122"/>
            <a:cs typeface="SimHei" charset="-122"/>
          </a:endParaRPr>
        </a:p>
      </dsp:txBody>
      <dsp:txXfrm>
        <a:off x="2545324" y="1428979"/>
        <a:ext cx="2543023" cy="356081"/>
      </dsp:txXfrm>
    </dsp:sp>
    <dsp:sp modelId="{72309661-20A4-EE48-B5B2-8C515C3DE203}">
      <dsp:nvSpPr>
        <dsp:cNvPr id="0" name=""/>
        <dsp:cNvSpPr/>
      </dsp:nvSpPr>
      <dsp:spPr>
        <a:xfrm>
          <a:off x="2534246" y="1854329"/>
          <a:ext cx="2565179" cy="378237"/>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zh-CN" altLang="en-US" sz="1400" b="1" kern="1200" smtClean="0">
              <a:solidFill>
                <a:schemeClr val="tx1">
                  <a:lumMod val="65000"/>
                  <a:lumOff val="35000"/>
                </a:schemeClr>
              </a:solidFill>
              <a:latin typeface="SimHei" charset="-122"/>
              <a:ea typeface="SimHei" charset="-122"/>
              <a:cs typeface="SimHei" charset="-122"/>
            </a:rPr>
            <a:t>全民医保制度</a:t>
          </a:r>
          <a:endParaRPr lang="zh-CN" altLang="en-US" sz="1400" kern="1200" dirty="0">
            <a:solidFill>
              <a:schemeClr val="tx1">
                <a:lumMod val="65000"/>
                <a:lumOff val="35000"/>
              </a:schemeClr>
            </a:solidFill>
            <a:latin typeface="SimHei" charset="-122"/>
            <a:ea typeface="SimHei" charset="-122"/>
            <a:cs typeface="SimHei" charset="-122"/>
          </a:endParaRPr>
        </a:p>
      </dsp:txBody>
      <dsp:txXfrm>
        <a:off x="2545324" y="1865407"/>
        <a:ext cx="2543023" cy="356081"/>
      </dsp:txXfrm>
    </dsp:sp>
    <dsp:sp modelId="{EB681939-52A4-4D45-8771-357E35C05EF4}">
      <dsp:nvSpPr>
        <dsp:cNvPr id="0" name=""/>
        <dsp:cNvSpPr/>
      </dsp:nvSpPr>
      <dsp:spPr>
        <a:xfrm>
          <a:off x="2534246" y="2290757"/>
          <a:ext cx="2565179" cy="378237"/>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zh-CN" altLang="en-US" sz="1400" b="1" kern="1200" smtClean="0">
              <a:solidFill>
                <a:schemeClr val="tx1">
                  <a:lumMod val="65000"/>
                  <a:lumOff val="35000"/>
                </a:schemeClr>
              </a:solidFill>
              <a:latin typeface="SimHei" charset="-122"/>
              <a:ea typeface="SimHei" charset="-122"/>
              <a:cs typeface="SimHei" charset="-122"/>
            </a:rPr>
            <a:t>药品供应保障制度</a:t>
          </a:r>
          <a:endParaRPr lang="zh-CN" altLang="en-US" sz="1400" kern="1200" dirty="0">
            <a:solidFill>
              <a:schemeClr val="tx1">
                <a:lumMod val="65000"/>
                <a:lumOff val="35000"/>
              </a:schemeClr>
            </a:solidFill>
            <a:latin typeface="SimHei" charset="-122"/>
            <a:ea typeface="SimHei" charset="-122"/>
            <a:cs typeface="SimHei" charset="-122"/>
          </a:endParaRPr>
        </a:p>
      </dsp:txBody>
      <dsp:txXfrm>
        <a:off x="2545324" y="2301835"/>
        <a:ext cx="2543023" cy="356081"/>
      </dsp:txXfrm>
    </dsp:sp>
    <dsp:sp modelId="{E93AA763-6470-7247-B0B7-DDC9BB99B63F}">
      <dsp:nvSpPr>
        <dsp:cNvPr id="0" name=""/>
        <dsp:cNvSpPr/>
      </dsp:nvSpPr>
      <dsp:spPr>
        <a:xfrm>
          <a:off x="2534246" y="2727185"/>
          <a:ext cx="2565179" cy="378237"/>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zh-CN" altLang="en-US" sz="1400" b="1" kern="1200" smtClean="0">
              <a:solidFill>
                <a:schemeClr val="tx1">
                  <a:lumMod val="65000"/>
                  <a:lumOff val="35000"/>
                </a:schemeClr>
              </a:solidFill>
              <a:latin typeface="SimHei" charset="-122"/>
              <a:ea typeface="SimHei" charset="-122"/>
              <a:cs typeface="SimHei" charset="-122"/>
            </a:rPr>
            <a:t>综合监管制度</a:t>
          </a:r>
          <a:endParaRPr lang="zh-CN" altLang="en-US" sz="1400" kern="1200" dirty="0">
            <a:solidFill>
              <a:schemeClr val="tx1">
                <a:lumMod val="65000"/>
                <a:lumOff val="35000"/>
              </a:schemeClr>
            </a:solidFill>
            <a:latin typeface="SimHei" charset="-122"/>
            <a:ea typeface="SimHei" charset="-122"/>
            <a:cs typeface="SimHei" charset="-122"/>
          </a:endParaRPr>
        </a:p>
      </dsp:txBody>
      <dsp:txXfrm>
        <a:off x="2545324" y="2738263"/>
        <a:ext cx="2543023" cy="356081"/>
      </dsp:txXfrm>
    </dsp:sp>
    <dsp:sp modelId="{80EDCEE7-0255-554C-81F3-899E39008A3A}">
      <dsp:nvSpPr>
        <dsp:cNvPr id="0" name=""/>
        <dsp:cNvSpPr/>
      </dsp:nvSpPr>
      <dsp:spPr>
        <a:xfrm>
          <a:off x="5017596" y="0"/>
          <a:ext cx="3206473" cy="3269517"/>
        </a:xfrm>
        <a:prstGeom prst="roundRect">
          <a:avLst>
            <a:gd name="adj" fmla="val 10000"/>
          </a:avLst>
        </a:prstGeom>
        <a:noFill/>
        <a:ln>
          <a:noFill/>
        </a:ln>
        <a:effectLst/>
      </dsp:spPr>
      <dsp:style>
        <a:lnRef idx="0">
          <a:scrgbClr r="0" g="0" b="0"/>
        </a:lnRef>
        <a:fillRef idx="1">
          <a:scrgbClr r="0" g="0" b="0"/>
        </a:fillRef>
        <a:effectRef idx="1">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endParaRPr lang="zh-CN" altLang="en-US" sz="3200" kern="1200" dirty="0">
            <a:solidFill>
              <a:schemeClr val="bg1"/>
            </a:solidFill>
            <a:latin typeface="SimHei" charset="-122"/>
            <a:ea typeface="SimHei" charset="-122"/>
            <a:cs typeface="SimHei" charset="-122"/>
          </a:endParaRPr>
        </a:p>
      </dsp:txBody>
      <dsp:txXfrm>
        <a:off x="5017596" y="0"/>
        <a:ext cx="3206473" cy="980855"/>
      </dsp:txXfrm>
    </dsp:sp>
    <dsp:sp modelId="{4995FCA1-ADAE-7D47-915C-9DCC75056382}">
      <dsp:nvSpPr>
        <dsp:cNvPr id="0" name=""/>
        <dsp:cNvSpPr/>
      </dsp:nvSpPr>
      <dsp:spPr>
        <a:xfrm>
          <a:off x="5338243" y="981693"/>
          <a:ext cx="2565179" cy="186524"/>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zh-CN" altLang="en-US" sz="1050" b="1" kern="1200" dirty="0" smtClean="0">
              <a:solidFill>
                <a:srgbClr val="FF0000"/>
              </a:solidFill>
              <a:latin typeface="SimHei" charset="-122"/>
              <a:ea typeface="SimHei" charset="-122"/>
              <a:cs typeface="SimHei" charset="-122"/>
            </a:rPr>
            <a:t>医联体建设</a:t>
          </a:r>
          <a:endParaRPr lang="zh-CN" altLang="en-US" sz="1050" kern="1200" dirty="0">
            <a:solidFill>
              <a:srgbClr val="FF0000"/>
            </a:solidFill>
            <a:latin typeface="SimHei" charset="-122"/>
            <a:ea typeface="SimHei" charset="-122"/>
            <a:cs typeface="SimHei" charset="-122"/>
          </a:endParaRPr>
        </a:p>
      </dsp:txBody>
      <dsp:txXfrm>
        <a:off x="5343706" y="987156"/>
        <a:ext cx="2554253" cy="175598"/>
      </dsp:txXfrm>
    </dsp:sp>
    <dsp:sp modelId="{2AFD4CC9-555B-9F44-A578-D5171EEC8045}">
      <dsp:nvSpPr>
        <dsp:cNvPr id="0" name=""/>
        <dsp:cNvSpPr/>
      </dsp:nvSpPr>
      <dsp:spPr>
        <a:xfrm>
          <a:off x="5338243" y="1196913"/>
          <a:ext cx="2565179" cy="186524"/>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zh-CN" altLang="en-US" sz="1050" b="1" kern="1200" dirty="0" smtClean="0">
              <a:solidFill>
                <a:schemeClr val="tx1">
                  <a:lumMod val="65000"/>
                  <a:lumOff val="35000"/>
                </a:schemeClr>
              </a:solidFill>
              <a:latin typeface="SimHei" charset="-122"/>
              <a:ea typeface="SimHei" charset="-122"/>
              <a:cs typeface="SimHei" charset="-122"/>
            </a:rPr>
            <a:t>家庭医生签约服务</a:t>
          </a:r>
          <a:endParaRPr lang="zh-CN" altLang="en-US" sz="1050" kern="1200" dirty="0">
            <a:solidFill>
              <a:schemeClr val="tx1">
                <a:lumMod val="65000"/>
                <a:lumOff val="35000"/>
              </a:schemeClr>
            </a:solidFill>
            <a:latin typeface="SimHei" charset="-122"/>
            <a:ea typeface="SimHei" charset="-122"/>
            <a:cs typeface="SimHei" charset="-122"/>
          </a:endParaRPr>
        </a:p>
      </dsp:txBody>
      <dsp:txXfrm>
        <a:off x="5343706" y="1202376"/>
        <a:ext cx="2554253" cy="175598"/>
      </dsp:txXfrm>
    </dsp:sp>
    <dsp:sp modelId="{5609FDCD-A48C-8B44-B852-616CDF439422}">
      <dsp:nvSpPr>
        <dsp:cNvPr id="0" name=""/>
        <dsp:cNvSpPr/>
      </dsp:nvSpPr>
      <dsp:spPr>
        <a:xfrm>
          <a:off x="5338243" y="1412134"/>
          <a:ext cx="2565179" cy="186524"/>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zh-CN" altLang="en-US" sz="1050" b="1" kern="1200" dirty="0" smtClean="0">
              <a:solidFill>
                <a:schemeClr val="tx1">
                  <a:lumMod val="65000"/>
                  <a:lumOff val="35000"/>
                </a:schemeClr>
              </a:solidFill>
              <a:latin typeface="SimHei" charset="-122"/>
              <a:ea typeface="SimHei" charset="-122"/>
              <a:cs typeface="SimHei" charset="-122"/>
            </a:rPr>
            <a:t>按病种为主复合支付</a:t>
          </a:r>
          <a:endParaRPr lang="zh-CN" altLang="en-US" sz="1050" kern="1200" dirty="0">
            <a:solidFill>
              <a:schemeClr val="tx1">
                <a:lumMod val="65000"/>
                <a:lumOff val="35000"/>
              </a:schemeClr>
            </a:solidFill>
            <a:latin typeface="SimHei" charset="-122"/>
            <a:ea typeface="SimHei" charset="-122"/>
            <a:cs typeface="SimHei" charset="-122"/>
          </a:endParaRPr>
        </a:p>
      </dsp:txBody>
      <dsp:txXfrm>
        <a:off x="5343706" y="1417597"/>
        <a:ext cx="2554253" cy="175598"/>
      </dsp:txXfrm>
    </dsp:sp>
    <dsp:sp modelId="{EC97B6C3-DF9D-0F4C-8736-E2F5F96E5E34}">
      <dsp:nvSpPr>
        <dsp:cNvPr id="0" name=""/>
        <dsp:cNvSpPr/>
      </dsp:nvSpPr>
      <dsp:spPr>
        <a:xfrm>
          <a:off x="5338243" y="1627354"/>
          <a:ext cx="2565179" cy="186524"/>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zh-CN" altLang="en-US" sz="1050" b="1" kern="1200" smtClean="0">
              <a:solidFill>
                <a:schemeClr val="tx1">
                  <a:lumMod val="65000"/>
                  <a:lumOff val="35000"/>
                </a:schemeClr>
              </a:solidFill>
              <a:latin typeface="SimHei" charset="-122"/>
              <a:ea typeface="SimHei" charset="-122"/>
              <a:cs typeface="SimHei" charset="-122"/>
            </a:rPr>
            <a:t>城乡居民医保整合</a:t>
          </a:r>
          <a:endParaRPr lang="zh-CN" altLang="en-US" sz="1050" kern="1200">
            <a:solidFill>
              <a:schemeClr val="tx1">
                <a:lumMod val="65000"/>
                <a:lumOff val="35000"/>
              </a:schemeClr>
            </a:solidFill>
            <a:latin typeface="SimHei" charset="-122"/>
            <a:ea typeface="SimHei" charset="-122"/>
            <a:cs typeface="SimHei" charset="-122"/>
          </a:endParaRPr>
        </a:p>
      </dsp:txBody>
      <dsp:txXfrm>
        <a:off x="5343706" y="1632817"/>
        <a:ext cx="2554253" cy="175598"/>
      </dsp:txXfrm>
    </dsp:sp>
    <dsp:sp modelId="{857367AE-D9E3-2047-9493-6C1C0014A56B}">
      <dsp:nvSpPr>
        <dsp:cNvPr id="0" name=""/>
        <dsp:cNvSpPr/>
      </dsp:nvSpPr>
      <dsp:spPr>
        <a:xfrm>
          <a:off x="5338243" y="1842575"/>
          <a:ext cx="2565179" cy="186524"/>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zh-CN" altLang="en-US" sz="1050" b="1" kern="1200" dirty="0" smtClean="0">
              <a:solidFill>
                <a:schemeClr val="tx1">
                  <a:lumMod val="65000"/>
                  <a:lumOff val="35000"/>
                </a:schemeClr>
              </a:solidFill>
              <a:latin typeface="SimHei" charset="-122"/>
              <a:ea typeface="SimHei" charset="-122"/>
              <a:cs typeface="SimHei" charset="-122"/>
            </a:rPr>
            <a:t>取消公立医院药品加成</a:t>
          </a:r>
          <a:endParaRPr lang="zh-CN" altLang="en-US" sz="1050" kern="1200" dirty="0">
            <a:solidFill>
              <a:schemeClr val="tx1">
                <a:lumMod val="65000"/>
                <a:lumOff val="35000"/>
              </a:schemeClr>
            </a:solidFill>
            <a:latin typeface="SimHei" charset="-122"/>
            <a:ea typeface="SimHei" charset="-122"/>
            <a:cs typeface="SimHei" charset="-122"/>
          </a:endParaRPr>
        </a:p>
      </dsp:txBody>
      <dsp:txXfrm>
        <a:off x="5343706" y="1848038"/>
        <a:ext cx="2554253" cy="175598"/>
      </dsp:txXfrm>
    </dsp:sp>
    <dsp:sp modelId="{5630E279-8C6D-2344-876F-729600EC34CF}">
      <dsp:nvSpPr>
        <dsp:cNvPr id="0" name=""/>
        <dsp:cNvSpPr/>
      </dsp:nvSpPr>
      <dsp:spPr>
        <a:xfrm>
          <a:off x="5338243" y="2057796"/>
          <a:ext cx="2565179" cy="186524"/>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zh-CN" altLang="en-US" sz="1050" b="1" kern="1200" dirty="0" smtClean="0">
              <a:solidFill>
                <a:schemeClr val="tx1">
                  <a:lumMod val="65000"/>
                  <a:lumOff val="35000"/>
                </a:schemeClr>
              </a:solidFill>
              <a:latin typeface="SimHei" charset="-122"/>
              <a:ea typeface="SimHei" charset="-122"/>
              <a:cs typeface="SimHei" charset="-122"/>
            </a:rPr>
            <a:t>公立医院薪酬制度改革</a:t>
          </a:r>
          <a:endParaRPr lang="zh-CN" altLang="en-US" sz="1050" kern="1200" dirty="0">
            <a:solidFill>
              <a:schemeClr val="tx1">
                <a:lumMod val="65000"/>
                <a:lumOff val="35000"/>
              </a:schemeClr>
            </a:solidFill>
            <a:latin typeface="SimHei" charset="-122"/>
            <a:ea typeface="SimHei" charset="-122"/>
            <a:cs typeface="SimHei" charset="-122"/>
          </a:endParaRPr>
        </a:p>
      </dsp:txBody>
      <dsp:txXfrm>
        <a:off x="5343706" y="2063259"/>
        <a:ext cx="2554253" cy="175598"/>
      </dsp:txXfrm>
    </dsp:sp>
    <dsp:sp modelId="{82AB18C4-986E-7A47-8E6F-9FD869CE5CFC}">
      <dsp:nvSpPr>
        <dsp:cNvPr id="0" name=""/>
        <dsp:cNvSpPr/>
      </dsp:nvSpPr>
      <dsp:spPr>
        <a:xfrm>
          <a:off x="5338243" y="2273016"/>
          <a:ext cx="2565179" cy="186524"/>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zh-CN" sz="1050" b="1" kern="1200" smtClean="0">
              <a:solidFill>
                <a:schemeClr val="tx1">
                  <a:lumMod val="65000"/>
                  <a:lumOff val="35000"/>
                </a:schemeClr>
              </a:solidFill>
              <a:latin typeface="SimHei" charset="-122"/>
              <a:ea typeface="SimHei" charset="-122"/>
              <a:cs typeface="SimHei" charset="-122"/>
            </a:rPr>
            <a:t>药品购销</a:t>
          </a:r>
          <a:r>
            <a:rPr lang="en-US" sz="1050" b="1" kern="1200" smtClean="0">
              <a:solidFill>
                <a:schemeClr val="tx1">
                  <a:lumMod val="65000"/>
                  <a:lumOff val="35000"/>
                </a:schemeClr>
              </a:solidFill>
              <a:latin typeface="SimHei" charset="-122"/>
              <a:ea typeface="SimHei" charset="-122"/>
              <a:cs typeface="SimHei" charset="-122"/>
            </a:rPr>
            <a:t>“</a:t>
          </a:r>
          <a:r>
            <a:rPr lang="zh-CN" sz="1050" b="1" kern="1200" smtClean="0">
              <a:solidFill>
                <a:schemeClr val="tx1">
                  <a:lumMod val="65000"/>
                  <a:lumOff val="35000"/>
                </a:schemeClr>
              </a:solidFill>
              <a:latin typeface="SimHei" charset="-122"/>
              <a:ea typeface="SimHei" charset="-122"/>
              <a:cs typeface="SimHei" charset="-122"/>
            </a:rPr>
            <a:t>两票制</a:t>
          </a:r>
          <a:r>
            <a:rPr lang="en-US" sz="1050" b="1" kern="1200" smtClean="0">
              <a:solidFill>
                <a:schemeClr val="tx1">
                  <a:lumMod val="65000"/>
                  <a:lumOff val="35000"/>
                </a:schemeClr>
              </a:solidFill>
              <a:latin typeface="SimHei" charset="-122"/>
              <a:ea typeface="SimHei" charset="-122"/>
              <a:cs typeface="SimHei" charset="-122"/>
            </a:rPr>
            <a:t>”</a:t>
          </a:r>
          <a:endParaRPr lang="zh-CN" altLang="en-US" sz="1050" kern="1200" dirty="0">
            <a:solidFill>
              <a:schemeClr val="tx1">
                <a:lumMod val="65000"/>
                <a:lumOff val="35000"/>
              </a:schemeClr>
            </a:solidFill>
            <a:latin typeface="SimHei" charset="-122"/>
            <a:ea typeface="SimHei" charset="-122"/>
            <a:cs typeface="SimHei" charset="-122"/>
          </a:endParaRPr>
        </a:p>
      </dsp:txBody>
      <dsp:txXfrm>
        <a:off x="5343706" y="2278479"/>
        <a:ext cx="2554253" cy="175598"/>
      </dsp:txXfrm>
    </dsp:sp>
    <dsp:sp modelId="{8814C3DF-B942-0443-BC4B-863DCEA02D93}">
      <dsp:nvSpPr>
        <dsp:cNvPr id="0" name=""/>
        <dsp:cNvSpPr/>
      </dsp:nvSpPr>
      <dsp:spPr>
        <a:xfrm>
          <a:off x="5338243" y="2488237"/>
          <a:ext cx="2565179" cy="186524"/>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zh-CN" altLang="en-US" sz="1050" b="1" kern="1200" smtClean="0">
              <a:solidFill>
                <a:schemeClr val="tx1">
                  <a:lumMod val="65000"/>
                  <a:lumOff val="35000"/>
                </a:schemeClr>
              </a:solidFill>
              <a:latin typeface="SimHei" charset="-122"/>
              <a:ea typeface="SimHei" charset="-122"/>
              <a:cs typeface="SimHei" charset="-122"/>
            </a:rPr>
            <a:t>高值的医用耗材采购</a:t>
          </a:r>
          <a:endParaRPr lang="zh-CN" altLang="en-US" sz="1050" kern="1200" dirty="0">
            <a:solidFill>
              <a:schemeClr val="tx1">
                <a:lumMod val="65000"/>
                <a:lumOff val="35000"/>
              </a:schemeClr>
            </a:solidFill>
            <a:latin typeface="SimHei" charset="-122"/>
            <a:ea typeface="SimHei" charset="-122"/>
            <a:cs typeface="SimHei" charset="-122"/>
          </a:endParaRPr>
        </a:p>
      </dsp:txBody>
      <dsp:txXfrm>
        <a:off x="5343706" y="2493700"/>
        <a:ext cx="2554253" cy="175598"/>
      </dsp:txXfrm>
    </dsp:sp>
    <dsp:sp modelId="{A51969C1-28A3-1E47-9130-686B88606641}">
      <dsp:nvSpPr>
        <dsp:cNvPr id="0" name=""/>
        <dsp:cNvSpPr/>
      </dsp:nvSpPr>
      <dsp:spPr>
        <a:xfrm>
          <a:off x="5338243" y="2703457"/>
          <a:ext cx="2565179" cy="186524"/>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zh-CN" altLang="en-US" sz="1050" b="1" kern="1200" smtClean="0">
              <a:solidFill>
                <a:schemeClr val="tx1">
                  <a:lumMod val="65000"/>
                  <a:lumOff val="35000"/>
                </a:schemeClr>
              </a:solidFill>
              <a:latin typeface="SimHei" charset="-122"/>
              <a:ea typeface="SimHei" charset="-122"/>
              <a:cs typeface="SimHei" charset="-122"/>
            </a:rPr>
            <a:t>医疗机构的绩效考核</a:t>
          </a:r>
          <a:endParaRPr lang="zh-CN" altLang="en-US" sz="1050" kern="1200" dirty="0">
            <a:solidFill>
              <a:schemeClr val="tx1">
                <a:lumMod val="65000"/>
                <a:lumOff val="35000"/>
              </a:schemeClr>
            </a:solidFill>
            <a:latin typeface="SimHei" charset="-122"/>
            <a:ea typeface="SimHei" charset="-122"/>
            <a:cs typeface="SimHei" charset="-122"/>
          </a:endParaRPr>
        </a:p>
      </dsp:txBody>
      <dsp:txXfrm>
        <a:off x="5343706" y="2708920"/>
        <a:ext cx="2554253" cy="175598"/>
      </dsp:txXfrm>
    </dsp:sp>
    <dsp:sp modelId="{DD281354-573A-424B-A6D2-A688D391CF3F}">
      <dsp:nvSpPr>
        <dsp:cNvPr id="0" name=""/>
        <dsp:cNvSpPr/>
      </dsp:nvSpPr>
      <dsp:spPr>
        <a:xfrm>
          <a:off x="5338243" y="2918678"/>
          <a:ext cx="2565179" cy="186524"/>
        </a:xfrm>
        <a:prstGeom prst="roundRect">
          <a:avLst>
            <a:gd name="adj" fmla="val 10000"/>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zh-CN" altLang="en-US" sz="1050" b="1" kern="1200" dirty="0" smtClean="0">
              <a:solidFill>
                <a:schemeClr val="tx1">
                  <a:lumMod val="65000"/>
                  <a:lumOff val="35000"/>
                </a:schemeClr>
              </a:solidFill>
              <a:latin typeface="SimHei" charset="-122"/>
              <a:ea typeface="SimHei" charset="-122"/>
              <a:cs typeface="SimHei" charset="-122"/>
            </a:rPr>
            <a:t>医药卫生信息化建设</a:t>
          </a:r>
          <a:endParaRPr lang="zh-CN" altLang="en-US" sz="1050" kern="1200" dirty="0">
            <a:solidFill>
              <a:schemeClr val="tx1">
                <a:lumMod val="65000"/>
                <a:lumOff val="35000"/>
              </a:schemeClr>
            </a:solidFill>
            <a:latin typeface="SimHei" charset="-122"/>
            <a:ea typeface="SimHei" charset="-122"/>
            <a:cs typeface="SimHei" charset="-122"/>
          </a:endParaRPr>
        </a:p>
      </dsp:txBody>
      <dsp:txXfrm>
        <a:off x="5343706" y="2924141"/>
        <a:ext cx="2554253" cy="175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7505F-3E13-2D4E-9CC0-15ADF23BA9FC}">
      <dsp:nvSpPr>
        <dsp:cNvPr id="0" name=""/>
        <dsp:cNvSpPr/>
      </dsp:nvSpPr>
      <dsp:spPr>
        <a:xfrm>
          <a:off x="3523" y="3525"/>
          <a:ext cx="1602250" cy="691200"/>
        </a:xfrm>
        <a:prstGeom prst="roundRect">
          <a:avLst>
            <a:gd name="adj" fmla="val 10000"/>
          </a:avLst>
        </a:prstGeom>
        <a:gradFill rotWithShape="0">
          <a:gsLst>
            <a:gs pos="0">
              <a:srgbClr val="FFC000"/>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kern="1200" dirty="0" smtClean="0">
              <a:solidFill>
                <a:srgbClr val="4C4C4C"/>
              </a:solidFill>
              <a:latin typeface="SimHei" charset="-122"/>
              <a:ea typeface="SimHei" charset="-122"/>
              <a:cs typeface="SimHei" charset="-122"/>
            </a:rPr>
            <a:t>组建医共体</a:t>
          </a:r>
          <a:endParaRPr lang="zh-CN" altLang="en-US" sz="1500" kern="1200" dirty="0">
            <a:solidFill>
              <a:srgbClr val="4C4C4C"/>
            </a:solidFill>
            <a:latin typeface="SimHei" charset="-122"/>
            <a:ea typeface="SimHei" charset="-122"/>
            <a:cs typeface="SimHei" charset="-122"/>
          </a:endParaRPr>
        </a:p>
      </dsp:txBody>
      <dsp:txXfrm>
        <a:off x="3523" y="3525"/>
        <a:ext cx="1602250" cy="460800"/>
      </dsp:txXfrm>
    </dsp:sp>
    <dsp:sp modelId="{A6CC2AC4-3517-1B43-8B7C-84793AA09F74}">
      <dsp:nvSpPr>
        <dsp:cNvPr id="0" name=""/>
        <dsp:cNvSpPr/>
      </dsp:nvSpPr>
      <dsp:spPr>
        <a:xfrm>
          <a:off x="331695" y="464325"/>
          <a:ext cx="1602250" cy="103680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rgbClr val="4C4C4C"/>
              </a:solidFill>
              <a:latin typeface="SimHei" charset="-122"/>
              <a:ea typeface="SimHei" charset="-122"/>
              <a:cs typeface="SimHei" charset="-122"/>
            </a:rPr>
            <a:t>紧密：转嫁</a:t>
          </a:r>
          <a:endParaRPr lang="zh-CN" altLang="en-US" sz="1500" kern="1200" dirty="0">
            <a:solidFill>
              <a:srgbClr val="4C4C4C"/>
            </a:solidFill>
            <a:latin typeface="SimHei" charset="-122"/>
            <a:ea typeface="SimHei" charset="-122"/>
            <a:cs typeface="SimHei" charset="-122"/>
          </a:endParaRPr>
        </a:p>
        <a:p>
          <a:pPr marL="114300" lvl="1" indent="-114300" algn="l" defTabSz="666750">
            <a:lnSpc>
              <a:spcPct val="90000"/>
            </a:lnSpc>
            <a:spcBef>
              <a:spcPct val="0"/>
            </a:spcBef>
            <a:spcAft>
              <a:spcPct val="15000"/>
            </a:spcAft>
            <a:buChar char="•"/>
          </a:pPr>
          <a:r>
            <a:rPr lang="zh-CN" altLang="en-US" sz="1500" kern="1200" dirty="0" smtClean="0">
              <a:solidFill>
                <a:srgbClr val="4C4C4C"/>
              </a:solidFill>
              <a:latin typeface="SimHei" charset="-122"/>
              <a:ea typeface="SimHei" charset="-122"/>
              <a:cs typeface="SimHei" charset="-122"/>
            </a:rPr>
            <a:t>松散</a:t>
          </a:r>
          <a:endParaRPr lang="zh-CN" altLang="en-US" sz="1500" kern="1200" dirty="0">
            <a:solidFill>
              <a:srgbClr val="4C4C4C"/>
            </a:solidFill>
            <a:latin typeface="SimHei" charset="-122"/>
            <a:ea typeface="SimHei" charset="-122"/>
            <a:cs typeface="SimHei" charset="-122"/>
          </a:endParaRPr>
        </a:p>
        <a:p>
          <a:pPr marL="114300" lvl="1" indent="-114300" algn="l" defTabSz="666750">
            <a:lnSpc>
              <a:spcPct val="90000"/>
            </a:lnSpc>
            <a:spcBef>
              <a:spcPct val="0"/>
            </a:spcBef>
            <a:spcAft>
              <a:spcPct val="15000"/>
            </a:spcAft>
            <a:buChar char="•"/>
          </a:pPr>
          <a:r>
            <a:rPr lang="zh-CN" altLang="en-US" sz="1500" kern="1200" dirty="0" smtClean="0">
              <a:solidFill>
                <a:srgbClr val="4C4C4C"/>
              </a:solidFill>
              <a:latin typeface="SimHei" charset="-122"/>
              <a:ea typeface="SimHei" charset="-122"/>
              <a:cs typeface="SimHei" charset="-122"/>
            </a:rPr>
            <a:t>五个不变</a:t>
          </a:r>
          <a:endParaRPr lang="zh-CN" altLang="en-US" sz="1500" kern="1200" dirty="0">
            <a:solidFill>
              <a:srgbClr val="4C4C4C"/>
            </a:solidFill>
            <a:latin typeface="SimHei" charset="-122"/>
            <a:ea typeface="SimHei" charset="-122"/>
            <a:cs typeface="SimHei" charset="-122"/>
          </a:endParaRPr>
        </a:p>
      </dsp:txBody>
      <dsp:txXfrm>
        <a:off x="362062" y="494692"/>
        <a:ext cx="1541516" cy="976066"/>
      </dsp:txXfrm>
    </dsp:sp>
    <dsp:sp modelId="{8C937299-36D0-8942-AF8E-2E576DA934AC}">
      <dsp:nvSpPr>
        <dsp:cNvPr id="0" name=""/>
        <dsp:cNvSpPr/>
      </dsp:nvSpPr>
      <dsp:spPr>
        <a:xfrm>
          <a:off x="1848669" y="34468"/>
          <a:ext cx="514938" cy="398914"/>
        </a:xfrm>
        <a:prstGeom prst="rightArrow">
          <a:avLst>
            <a:gd name="adj1" fmla="val 60000"/>
            <a:gd name="adj2" fmla="val 50000"/>
          </a:avLst>
        </a:prstGeom>
        <a:gradFill rotWithShape="0">
          <a:gsLst>
            <a:gs pos="0">
              <a:schemeClr val="accent4">
                <a:tint val="60000"/>
                <a:hueOff val="0"/>
                <a:satOff val="0"/>
                <a:lumOff val="0"/>
                <a:alphaOff val="0"/>
                <a:satMod val="103000"/>
                <a:lumMod val="102000"/>
                <a:tint val="94000"/>
              </a:schemeClr>
            </a:gs>
            <a:gs pos="50000">
              <a:schemeClr val="accent4">
                <a:tint val="60000"/>
                <a:hueOff val="0"/>
                <a:satOff val="0"/>
                <a:lumOff val="0"/>
                <a:alphaOff val="0"/>
                <a:satMod val="110000"/>
                <a:lumMod val="100000"/>
                <a:shade val="100000"/>
              </a:schemeClr>
            </a:gs>
            <a:gs pos="100000">
              <a:schemeClr val="accent4">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solidFill>
              <a:srgbClr val="4C4C4C"/>
            </a:solidFill>
            <a:latin typeface="SimHei" charset="-122"/>
            <a:ea typeface="SimHei" charset="-122"/>
            <a:cs typeface="SimHei" charset="-122"/>
          </a:endParaRPr>
        </a:p>
      </dsp:txBody>
      <dsp:txXfrm>
        <a:off x="1848669" y="114251"/>
        <a:ext cx="395264" cy="239348"/>
      </dsp:txXfrm>
    </dsp:sp>
    <dsp:sp modelId="{9F9F2AE9-B4E0-1042-980C-5029B6C42C1D}">
      <dsp:nvSpPr>
        <dsp:cNvPr id="0" name=""/>
        <dsp:cNvSpPr/>
      </dsp:nvSpPr>
      <dsp:spPr>
        <a:xfrm>
          <a:off x="2577355" y="3525"/>
          <a:ext cx="1602250" cy="6912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kern="1200" dirty="0" smtClean="0">
              <a:solidFill>
                <a:srgbClr val="4C4C4C"/>
              </a:solidFill>
              <a:latin typeface="SimHei" charset="-122"/>
              <a:ea typeface="SimHei" charset="-122"/>
              <a:cs typeface="SimHei" charset="-122"/>
            </a:rPr>
            <a:t>医保改革</a:t>
          </a:r>
          <a:endParaRPr lang="zh-CN" altLang="en-US" sz="1500" kern="1200" dirty="0">
            <a:solidFill>
              <a:srgbClr val="4C4C4C"/>
            </a:solidFill>
            <a:latin typeface="SimHei" charset="-122"/>
            <a:ea typeface="SimHei" charset="-122"/>
            <a:cs typeface="SimHei" charset="-122"/>
          </a:endParaRPr>
        </a:p>
      </dsp:txBody>
      <dsp:txXfrm>
        <a:off x="2577355" y="3525"/>
        <a:ext cx="1602250" cy="460800"/>
      </dsp:txXfrm>
    </dsp:sp>
    <dsp:sp modelId="{56048394-3BC5-B643-ACE2-4DABBFB97248}">
      <dsp:nvSpPr>
        <dsp:cNvPr id="0" name=""/>
        <dsp:cNvSpPr/>
      </dsp:nvSpPr>
      <dsp:spPr>
        <a:xfrm>
          <a:off x="2905527" y="464325"/>
          <a:ext cx="1602250" cy="103680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rgbClr val="4C4C4C"/>
              </a:solidFill>
              <a:latin typeface="SimHei" charset="-122"/>
              <a:ea typeface="SimHei" charset="-122"/>
              <a:cs typeface="SimHei" charset="-122"/>
            </a:rPr>
            <a:t>按人头预付</a:t>
          </a:r>
          <a:endParaRPr lang="zh-CN" altLang="en-US" sz="1500" kern="1200" dirty="0">
            <a:solidFill>
              <a:srgbClr val="4C4C4C"/>
            </a:solidFill>
            <a:latin typeface="SimHei" charset="-122"/>
            <a:ea typeface="SimHei" charset="-122"/>
            <a:cs typeface="SimHei" charset="-122"/>
          </a:endParaRPr>
        </a:p>
        <a:p>
          <a:pPr marL="114300" lvl="1" indent="-114300" algn="l" defTabSz="666750">
            <a:lnSpc>
              <a:spcPct val="90000"/>
            </a:lnSpc>
            <a:spcBef>
              <a:spcPct val="0"/>
            </a:spcBef>
            <a:spcAft>
              <a:spcPct val="15000"/>
            </a:spcAft>
            <a:buChar char="•"/>
          </a:pPr>
          <a:r>
            <a:rPr lang="zh-CN" altLang="en-US" sz="1500" kern="1200" dirty="0" smtClean="0">
              <a:solidFill>
                <a:srgbClr val="4C4C4C"/>
              </a:solidFill>
              <a:latin typeface="SimHei" charset="-122"/>
              <a:ea typeface="SimHei" charset="-122"/>
              <a:cs typeface="SimHei" charset="-122"/>
            </a:rPr>
            <a:t>四类结算</a:t>
          </a:r>
          <a:endParaRPr lang="zh-CN" altLang="en-US" sz="1500" kern="1200" dirty="0">
            <a:solidFill>
              <a:srgbClr val="4C4C4C"/>
            </a:solidFill>
            <a:latin typeface="SimHei" charset="-122"/>
            <a:ea typeface="SimHei" charset="-122"/>
            <a:cs typeface="SimHei" charset="-122"/>
          </a:endParaRPr>
        </a:p>
        <a:p>
          <a:pPr marL="114300" lvl="1" indent="-114300" algn="l" defTabSz="666750">
            <a:lnSpc>
              <a:spcPct val="90000"/>
            </a:lnSpc>
            <a:spcBef>
              <a:spcPct val="0"/>
            </a:spcBef>
            <a:spcAft>
              <a:spcPct val="15000"/>
            </a:spcAft>
            <a:buChar char="•"/>
          </a:pPr>
          <a:r>
            <a:rPr lang="zh-CN" altLang="en-US" sz="1500" kern="1200" dirty="0" smtClean="0">
              <a:solidFill>
                <a:srgbClr val="4C4C4C"/>
              </a:solidFill>
              <a:latin typeface="SimHei" charset="-122"/>
              <a:ea typeface="SimHei" charset="-122"/>
              <a:cs typeface="SimHei" charset="-122"/>
            </a:rPr>
            <a:t>三部门考核</a:t>
          </a:r>
          <a:endParaRPr lang="zh-CN" altLang="en-US" sz="1500" kern="1200" dirty="0">
            <a:solidFill>
              <a:srgbClr val="4C4C4C"/>
            </a:solidFill>
            <a:latin typeface="SimHei" charset="-122"/>
            <a:ea typeface="SimHei" charset="-122"/>
            <a:cs typeface="SimHei" charset="-122"/>
          </a:endParaRPr>
        </a:p>
      </dsp:txBody>
      <dsp:txXfrm>
        <a:off x="2935894" y="494692"/>
        <a:ext cx="1541516" cy="976066"/>
      </dsp:txXfrm>
    </dsp:sp>
    <dsp:sp modelId="{CB0E5F4C-E139-1549-95A2-2657A5EE1680}">
      <dsp:nvSpPr>
        <dsp:cNvPr id="0" name=""/>
        <dsp:cNvSpPr/>
      </dsp:nvSpPr>
      <dsp:spPr>
        <a:xfrm>
          <a:off x="4422501" y="34468"/>
          <a:ext cx="514938" cy="398914"/>
        </a:xfrm>
        <a:prstGeom prst="rightArrow">
          <a:avLst>
            <a:gd name="adj1" fmla="val 60000"/>
            <a:gd name="adj2" fmla="val 50000"/>
          </a:avLst>
        </a:prstGeom>
        <a:gradFill rotWithShape="0">
          <a:gsLst>
            <a:gs pos="0">
              <a:schemeClr val="accent4">
                <a:tint val="60000"/>
                <a:hueOff val="0"/>
                <a:satOff val="0"/>
                <a:lumOff val="0"/>
                <a:alphaOff val="0"/>
                <a:satMod val="103000"/>
                <a:lumMod val="102000"/>
                <a:tint val="94000"/>
              </a:schemeClr>
            </a:gs>
            <a:gs pos="50000">
              <a:schemeClr val="accent4">
                <a:tint val="60000"/>
                <a:hueOff val="0"/>
                <a:satOff val="0"/>
                <a:lumOff val="0"/>
                <a:alphaOff val="0"/>
                <a:satMod val="110000"/>
                <a:lumMod val="100000"/>
                <a:shade val="100000"/>
              </a:schemeClr>
            </a:gs>
            <a:gs pos="100000">
              <a:schemeClr val="accent4">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solidFill>
              <a:srgbClr val="4C4C4C"/>
            </a:solidFill>
            <a:latin typeface="SimHei" charset="-122"/>
            <a:ea typeface="SimHei" charset="-122"/>
            <a:cs typeface="SimHei" charset="-122"/>
          </a:endParaRPr>
        </a:p>
      </dsp:txBody>
      <dsp:txXfrm>
        <a:off x="4422501" y="114251"/>
        <a:ext cx="395264" cy="239348"/>
      </dsp:txXfrm>
    </dsp:sp>
    <dsp:sp modelId="{CB5ECAD4-1CF8-A84A-95DD-B01D1CD1F039}">
      <dsp:nvSpPr>
        <dsp:cNvPr id="0" name=""/>
        <dsp:cNvSpPr/>
      </dsp:nvSpPr>
      <dsp:spPr>
        <a:xfrm>
          <a:off x="5151187" y="3525"/>
          <a:ext cx="1602250" cy="6912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kern="1200" dirty="0" smtClean="0">
              <a:solidFill>
                <a:srgbClr val="4C4C4C"/>
              </a:solidFill>
              <a:latin typeface="SimHei" charset="-122"/>
              <a:ea typeface="SimHei" charset="-122"/>
              <a:cs typeface="SimHei" charset="-122"/>
            </a:rPr>
            <a:t>成员单位管理</a:t>
          </a:r>
          <a:endParaRPr lang="zh-CN" altLang="en-US" sz="1500" kern="1200" dirty="0">
            <a:solidFill>
              <a:srgbClr val="4C4C4C"/>
            </a:solidFill>
            <a:latin typeface="SimHei" charset="-122"/>
            <a:ea typeface="SimHei" charset="-122"/>
            <a:cs typeface="SimHei" charset="-122"/>
          </a:endParaRPr>
        </a:p>
      </dsp:txBody>
      <dsp:txXfrm>
        <a:off x="5151187" y="3525"/>
        <a:ext cx="1602250" cy="460800"/>
      </dsp:txXfrm>
    </dsp:sp>
    <dsp:sp modelId="{5DE377E4-5C58-314D-A05A-5DF97A32B108}">
      <dsp:nvSpPr>
        <dsp:cNvPr id="0" name=""/>
        <dsp:cNvSpPr/>
      </dsp:nvSpPr>
      <dsp:spPr>
        <a:xfrm>
          <a:off x="5479359" y="464325"/>
          <a:ext cx="1602250" cy="103680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rgbClr val="4C4C4C"/>
              </a:solidFill>
              <a:latin typeface="SimHei" charset="-122"/>
              <a:ea typeface="SimHei" charset="-122"/>
              <a:cs typeface="SimHei" charset="-122"/>
            </a:rPr>
            <a:t>业务管理权</a:t>
          </a:r>
          <a:endParaRPr lang="zh-CN" altLang="en-US" sz="1500" kern="1200" dirty="0">
            <a:solidFill>
              <a:srgbClr val="4C4C4C"/>
            </a:solidFill>
            <a:latin typeface="SimHei" charset="-122"/>
            <a:ea typeface="SimHei" charset="-122"/>
            <a:cs typeface="SimHei" charset="-122"/>
          </a:endParaRPr>
        </a:p>
        <a:p>
          <a:pPr marL="114300" lvl="1" indent="-114300" algn="l" defTabSz="666750">
            <a:lnSpc>
              <a:spcPct val="90000"/>
            </a:lnSpc>
            <a:spcBef>
              <a:spcPct val="0"/>
            </a:spcBef>
            <a:spcAft>
              <a:spcPct val="15000"/>
            </a:spcAft>
            <a:buChar char="•"/>
          </a:pPr>
          <a:r>
            <a:rPr lang="zh-CN" altLang="en-US" sz="1500" kern="1200" dirty="0" smtClean="0">
              <a:solidFill>
                <a:srgbClr val="4C4C4C"/>
              </a:solidFill>
              <a:latin typeface="SimHei" charset="-122"/>
              <a:ea typeface="SimHei" charset="-122"/>
              <a:cs typeface="SimHei" charset="-122"/>
            </a:rPr>
            <a:t>考核权</a:t>
          </a:r>
          <a:endParaRPr lang="zh-CN" altLang="en-US" sz="1500" kern="1200" dirty="0">
            <a:solidFill>
              <a:srgbClr val="4C4C4C"/>
            </a:solidFill>
            <a:latin typeface="SimHei" charset="-122"/>
            <a:ea typeface="SimHei" charset="-122"/>
            <a:cs typeface="SimHei" charset="-122"/>
          </a:endParaRPr>
        </a:p>
        <a:p>
          <a:pPr marL="114300" lvl="1" indent="-114300" algn="l" defTabSz="666750">
            <a:lnSpc>
              <a:spcPct val="90000"/>
            </a:lnSpc>
            <a:spcBef>
              <a:spcPct val="0"/>
            </a:spcBef>
            <a:spcAft>
              <a:spcPct val="15000"/>
            </a:spcAft>
            <a:buChar char="•"/>
          </a:pPr>
          <a:r>
            <a:rPr lang="zh-CN" altLang="en-US" sz="1500" kern="1200" dirty="0" smtClean="0">
              <a:solidFill>
                <a:srgbClr val="4C4C4C"/>
              </a:solidFill>
              <a:latin typeface="SimHei" charset="-122"/>
              <a:ea typeface="SimHei" charset="-122"/>
              <a:cs typeface="SimHei" charset="-122"/>
            </a:rPr>
            <a:t>分配权</a:t>
          </a:r>
          <a:endParaRPr lang="zh-CN" altLang="en-US" sz="1500" kern="1200" dirty="0">
            <a:solidFill>
              <a:srgbClr val="4C4C4C"/>
            </a:solidFill>
            <a:latin typeface="SimHei" charset="-122"/>
            <a:ea typeface="SimHei" charset="-122"/>
            <a:cs typeface="SimHei" charset="-122"/>
          </a:endParaRPr>
        </a:p>
      </dsp:txBody>
      <dsp:txXfrm>
        <a:off x="5509726" y="494692"/>
        <a:ext cx="1541516" cy="9760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7505F-3E13-2D4E-9CC0-15ADF23BA9FC}">
      <dsp:nvSpPr>
        <dsp:cNvPr id="0" name=""/>
        <dsp:cNvSpPr/>
      </dsp:nvSpPr>
      <dsp:spPr>
        <a:xfrm>
          <a:off x="3580" y="76612"/>
          <a:ext cx="1628098" cy="6480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kern="1200" dirty="0" smtClean="0">
              <a:solidFill>
                <a:srgbClr val="4C4C4C"/>
              </a:solidFill>
              <a:latin typeface="SimHei" charset="-122"/>
              <a:ea typeface="SimHei" charset="-122"/>
              <a:cs typeface="SimHei" charset="-122"/>
            </a:rPr>
            <a:t>医共体管理办法</a:t>
          </a:r>
          <a:endParaRPr lang="zh-CN" altLang="en-US" sz="1500" kern="1200" dirty="0">
            <a:solidFill>
              <a:srgbClr val="4C4C4C"/>
            </a:solidFill>
            <a:latin typeface="SimHei" charset="-122"/>
            <a:ea typeface="SimHei" charset="-122"/>
            <a:cs typeface="SimHei" charset="-122"/>
          </a:endParaRPr>
        </a:p>
      </dsp:txBody>
      <dsp:txXfrm>
        <a:off x="3580" y="76612"/>
        <a:ext cx="1628098" cy="432000"/>
      </dsp:txXfrm>
    </dsp:sp>
    <dsp:sp modelId="{A6CC2AC4-3517-1B43-8B7C-84793AA09F74}">
      <dsp:nvSpPr>
        <dsp:cNvPr id="0" name=""/>
        <dsp:cNvSpPr/>
      </dsp:nvSpPr>
      <dsp:spPr>
        <a:xfrm>
          <a:off x="337046" y="508612"/>
          <a:ext cx="1628098" cy="121500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rgbClr val="4C4C4C"/>
              </a:solidFill>
              <a:latin typeface="SimHei" charset="-122"/>
              <a:ea typeface="SimHei" charset="-122"/>
              <a:cs typeface="SimHei" charset="-122"/>
            </a:rPr>
            <a:t>政府职能定位、与医共体关系</a:t>
          </a:r>
          <a:endParaRPr lang="zh-CN" altLang="en-US" sz="1500" kern="1200" dirty="0">
            <a:solidFill>
              <a:srgbClr val="4C4C4C"/>
            </a:solidFill>
            <a:latin typeface="SimHei" charset="-122"/>
            <a:ea typeface="SimHei" charset="-122"/>
            <a:cs typeface="SimHei" charset="-122"/>
          </a:endParaRPr>
        </a:p>
        <a:p>
          <a:pPr marL="114300" lvl="1" indent="-114300" algn="l" defTabSz="666750">
            <a:lnSpc>
              <a:spcPct val="90000"/>
            </a:lnSpc>
            <a:spcBef>
              <a:spcPct val="0"/>
            </a:spcBef>
            <a:spcAft>
              <a:spcPct val="15000"/>
            </a:spcAft>
            <a:buChar char="•"/>
          </a:pPr>
          <a:r>
            <a:rPr lang="zh-CN" altLang="en-US" sz="1500" kern="1200" dirty="0" smtClean="0">
              <a:solidFill>
                <a:srgbClr val="4C4C4C"/>
              </a:solidFill>
              <a:latin typeface="SimHei" charset="-122"/>
              <a:ea typeface="SimHei" charset="-122"/>
              <a:cs typeface="SimHei" charset="-122"/>
            </a:rPr>
            <a:t>医共体内部成员关系</a:t>
          </a:r>
          <a:endParaRPr lang="zh-CN" altLang="en-US" sz="1500" kern="1200" dirty="0">
            <a:solidFill>
              <a:srgbClr val="4C4C4C"/>
            </a:solidFill>
            <a:latin typeface="SimHei" charset="-122"/>
            <a:ea typeface="SimHei" charset="-122"/>
            <a:cs typeface="SimHei" charset="-122"/>
          </a:endParaRPr>
        </a:p>
      </dsp:txBody>
      <dsp:txXfrm>
        <a:off x="372632" y="544198"/>
        <a:ext cx="1556926" cy="1143828"/>
      </dsp:txXfrm>
    </dsp:sp>
    <dsp:sp modelId="{8C937299-36D0-8942-AF8E-2E576DA934AC}">
      <dsp:nvSpPr>
        <dsp:cNvPr id="0" name=""/>
        <dsp:cNvSpPr/>
      </dsp:nvSpPr>
      <dsp:spPr>
        <a:xfrm>
          <a:off x="1878492" y="89937"/>
          <a:ext cx="523245" cy="405349"/>
        </a:xfrm>
        <a:prstGeom prst="rightArrow">
          <a:avLst>
            <a:gd name="adj1" fmla="val 60000"/>
            <a:gd name="adj2" fmla="val 50000"/>
          </a:avLst>
        </a:prstGeom>
        <a:gradFill rotWithShape="0">
          <a:gsLst>
            <a:gs pos="0">
              <a:schemeClr val="accent4">
                <a:tint val="60000"/>
                <a:hueOff val="0"/>
                <a:satOff val="0"/>
                <a:lumOff val="0"/>
                <a:alphaOff val="0"/>
                <a:satMod val="103000"/>
                <a:lumMod val="102000"/>
                <a:tint val="94000"/>
              </a:schemeClr>
            </a:gs>
            <a:gs pos="50000">
              <a:schemeClr val="accent4">
                <a:tint val="60000"/>
                <a:hueOff val="0"/>
                <a:satOff val="0"/>
                <a:lumOff val="0"/>
                <a:alphaOff val="0"/>
                <a:satMod val="110000"/>
                <a:lumMod val="100000"/>
                <a:shade val="100000"/>
              </a:schemeClr>
            </a:gs>
            <a:gs pos="100000">
              <a:schemeClr val="accent4">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solidFill>
              <a:srgbClr val="4C4C4C"/>
            </a:solidFill>
            <a:latin typeface="SimHei" charset="-122"/>
            <a:ea typeface="SimHei" charset="-122"/>
            <a:cs typeface="SimHei" charset="-122"/>
          </a:endParaRPr>
        </a:p>
      </dsp:txBody>
      <dsp:txXfrm>
        <a:off x="1878492" y="171007"/>
        <a:ext cx="401640" cy="243209"/>
      </dsp:txXfrm>
    </dsp:sp>
    <dsp:sp modelId="{9F9F2AE9-B4E0-1042-980C-5029B6C42C1D}">
      <dsp:nvSpPr>
        <dsp:cNvPr id="0" name=""/>
        <dsp:cNvSpPr/>
      </dsp:nvSpPr>
      <dsp:spPr>
        <a:xfrm>
          <a:off x="2618934" y="76612"/>
          <a:ext cx="1628098" cy="6480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kern="1200" dirty="0" smtClean="0">
              <a:solidFill>
                <a:srgbClr val="4C4C4C"/>
              </a:solidFill>
              <a:latin typeface="SimHei" charset="-122"/>
              <a:ea typeface="SimHei" charset="-122"/>
              <a:cs typeface="SimHei" charset="-122"/>
            </a:rPr>
            <a:t>考核机制</a:t>
          </a:r>
          <a:endParaRPr lang="zh-CN" altLang="en-US" sz="1500" kern="1200" dirty="0">
            <a:solidFill>
              <a:srgbClr val="4C4C4C"/>
            </a:solidFill>
            <a:latin typeface="SimHei" charset="-122"/>
            <a:ea typeface="SimHei" charset="-122"/>
            <a:cs typeface="SimHei" charset="-122"/>
          </a:endParaRPr>
        </a:p>
      </dsp:txBody>
      <dsp:txXfrm>
        <a:off x="2618934" y="76612"/>
        <a:ext cx="1628098" cy="432000"/>
      </dsp:txXfrm>
    </dsp:sp>
    <dsp:sp modelId="{56048394-3BC5-B643-ACE2-4DABBFB97248}">
      <dsp:nvSpPr>
        <dsp:cNvPr id="0" name=""/>
        <dsp:cNvSpPr/>
      </dsp:nvSpPr>
      <dsp:spPr>
        <a:xfrm>
          <a:off x="2952400" y="508612"/>
          <a:ext cx="1628098" cy="121500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rgbClr val="4C4C4C"/>
              </a:solidFill>
              <a:latin typeface="SimHei" charset="-122"/>
              <a:ea typeface="SimHei" charset="-122"/>
              <a:cs typeface="SimHei" charset="-122"/>
            </a:rPr>
            <a:t>结余怎么给</a:t>
          </a:r>
          <a:endParaRPr lang="zh-CN" altLang="en-US" sz="1600" kern="1200" dirty="0">
            <a:solidFill>
              <a:srgbClr val="4C4C4C"/>
            </a:solidFill>
            <a:latin typeface="SimHei" charset="-122"/>
            <a:ea typeface="SimHei" charset="-122"/>
            <a:cs typeface="SimHei" charset="-122"/>
          </a:endParaRPr>
        </a:p>
        <a:p>
          <a:pPr marL="171450" lvl="1" indent="-171450" algn="l" defTabSz="711200">
            <a:lnSpc>
              <a:spcPct val="90000"/>
            </a:lnSpc>
            <a:spcBef>
              <a:spcPct val="0"/>
            </a:spcBef>
            <a:spcAft>
              <a:spcPct val="15000"/>
            </a:spcAft>
            <a:buChar char="•"/>
          </a:pPr>
          <a:r>
            <a:rPr lang="zh-CN" altLang="en-US" sz="1600" kern="1200" dirty="0" smtClean="0">
              <a:solidFill>
                <a:srgbClr val="4C4C4C"/>
              </a:solidFill>
              <a:latin typeface="SimHei" charset="-122"/>
              <a:ea typeface="SimHei" charset="-122"/>
              <a:cs typeface="SimHei" charset="-122"/>
            </a:rPr>
            <a:t>谁考核</a:t>
          </a:r>
          <a:endParaRPr lang="zh-CN" altLang="en-US" sz="1600" kern="1200" dirty="0">
            <a:solidFill>
              <a:srgbClr val="4C4C4C"/>
            </a:solidFill>
            <a:latin typeface="SimHei" charset="-122"/>
            <a:ea typeface="SimHei" charset="-122"/>
            <a:cs typeface="SimHei" charset="-122"/>
          </a:endParaRPr>
        </a:p>
        <a:p>
          <a:pPr marL="171450" lvl="1" indent="-171450" algn="l" defTabSz="711200">
            <a:lnSpc>
              <a:spcPct val="90000"/>
            </a:lnSpc>
            <a:spcBef>
              <a:spcPct val="0"/>
            </a:spcBef>
            <a:spcAft>
              <a:spcPct val="15000"/>
            </a:spcAft>
            <a:buChar char="•"/>
          </a:pPr>
          <a:r>
            <a:rPr lang="zh-CN" altLang="en-US" sz="1600" kern="1200" dirty="0" smtClean="0">
              <a:solidFill>
                <a:srgbClr val="4C4C4C"/>
              </a:solidFill>
              <a:latin typeface="SimHei" charset="-122"/>
              <a:ea typeface="SimHei" charset="-122"/>
              <a:cs typeface="SimHei" charset="-122"/>
            </a:rPr>
            <a:t>考核指标</a:t>
          </a:r>
          <a:endParaRPr lang="zh-CN" altLang="en-US" sz="1600" kern="1200" dirty="0">
            <a:solidFill>
              <a:srgbClr val="4C4C4C"/>
            </a:solidFill>
            <a:latin typeface="SimHei" charset="-122"/>
            <a:ea typeface="SimHei" charset="-122"/>
            <a:cs typeface="SimHei" charset="-122"/>
          </a:endParaRPr>
        </a:p>
      </dsp:txBody>
      <dsp:txXfrm>
        <a:off x="2987986" y="544198"/>
        <a:ext cx="1556926" cy="1143828"/>
      </dsp:txXfrm>
    </dsp:sp>
    <dsp:sp modelId="{CB0E5F4C-E139-1549-95A2-2657A5EE1680}">
      <dsp:nvSpPr>
        <dsp:cNvPr id="0" name=""/>
        <dsp:cNvSpPr/>
      </dsp:nvSpPr>
      <dsp:spPr>
        <a:xfrm>
          <a:off x="4493846" y="89937"/>
          <a:ext cx="523245" cy="405349"/>
        </a:xfrm>
        <a:prstGeom prst="rightArrow">
          <a:avLst>
            <a:gd name="adj1" fmla="val 60000"/>
            <a:gd name="adj2" fmla="val 50000"/>
          </a:avLst>
        </a:prstGeom>
        <a:gradFill rotWithShape="0">
          <a:gsLst>
            <a:gs pos="0">
              <a:schemeClr val="accent4">
                <a:tint val="60000"/>
                <a:hueOff val="0"/>
                <a:satOff val="0"/>
                <a:lumOff val="0"/>
                <a:alphaOff val="0"/>
                <a:satMod val="103000"/>
                <a:lumMod val="102000"/>
                <a:tint val="94000"/>
              </a:schemeClr>
            </a:gs>
            <a:gs pos="50000">
              <a:schemeClr val="accent4">
                <a:tint val="60000"/>
                <a:hueOff val="0"/>
                <a:satOff val="0"/>
                <a:lumOff val="0"/>
                <a:alphaOff val="0"/>
                <a:satMod val="110000"/>
                <a:lumMod val="100000"/>
                <a:shade val="100000"/>
              </a:schemeClr>
            </a:gs>
            <a:gs pos="100000">
              <a:schemeClr val="accent4">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solidFill>
              <a:srgbClr val="4C4C4C"/>
            </a:solidFill>
            <a:latin typeface="SimHei" charset="-122"/>
            <a:ea typeface="SimHei" charset="-122"/>
            <a:cs typeface="SimHei" charset="-122"/>
          </a:endParaRPr>
        </a:p>
      </dsp:txBody>
      <dsp:txXfrm>
        <a:off x="4493846" y="171007"/>
        <a:ext cx="401640" cy="243209"/>
      </dsp:txXfrm>
    </dsp:sp>
    <dsp:sp modelId="{CB5ECAD4-1CF8-A84A-95DD-B01D1CD1F039}">
      <dsp:nvSpPr>
        <dsp:cNvPr id="0" name=""/>
        <dsp:cNvSpPr/>
      </dsp:nvSpPr>
      <dsp:spPr>
        <a:xfrm>
          <a:off x="5234288" y="76612"/>
          <a:ext cx="1628098" cy="6480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kern="1200" dirty="0" smtClean="0">
              <a:solidFill>
                <a:srgbClr val="4C4C4C"/>
              </a:solidFill>
              <a:latin typeface="SimHei" charset="-122"/>
              <a:ea typeface="SimHei" charset="-122"/>
              <a:cs typeface="SimHei" charset="-122"/>
            </a:rPr>
            <a:t>医共体章程</a:t>
          </a:r>
          <a:endParaRPr lang="zh-CN" altLang="en-US" sz="1500" kern="1200" dirty="0">
            <a:solidFill>
              <a:srgbClr val="4C4C4C"/>
            </a:solidFill>
            <a:latin typeface="SimHei" charset="-122"/>
            <a:ea typeface="SimHei" charset="-122"/>
            <a:cs typeface="SimHei" charset="-122"/>
          </a:endParaRPr>
        </a:p>
      </dsp:txBody>
      <dsp:txXfrm>
        <a:off x="5234288" y="76612"/>
        <a:ext cx="1628098" cy="432000"/>
      </dsp:txXfrm>
    </dsp:sp>
    <dsp:sp modelId="{5DE377E4-5C58-314D-A05A-5DF97A32B108}">
      <dsp:nvSpPr>
        <dsp:cNvPr id="0" name=""/>
        <dsp:cNvSpPr/>
      </dsp:nvSpPr>
      <dsp:spPr>
        <a:xfrm>
          <a:off x="5567753" y="508612"/>
          <a:ext cx="1628098" cy="121500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rgbClr val="4C4C4C"/>
              </a:solidFill>
              <a:latin typeface="SimHei" charset="-122"/>
              <a:ea typeface="SimHei" charset="-122"/>
              <a:cs typeface="SimHei" charset="-122"/>
            </a:rPr>
            <a:t>议事决策</a:t>
          </a:r>
          <a:endParaRPr lang="zh-CN" altLang="en-US" sz="1600" kern="1200" dirty="0">
            <a:solidFill>
              <a:srgbClr val="4C4C4C"/>
            </a:solidFill>
            <a:latin typeface="SimHei" charset="-122"/>
            <a:ea typeface="SimHei" charset="-122"/>
            <a:cs typeface="SimHei" charset="-122"/>
          </a:endParaRPr>
        </a:p>
        <a:p>
          <a:pPr marL="171450" lvl="1" indent="-171450" algn="l" defTabSz="711200">
            <a:lnSpc>
              <a:spcPct val="90000"/>
            </a:lnSpc>
            <a:spcBef>
              <a:spcPct val="0"/>
            </a:spcBef>
            <a:spcAft>
              <a:spcPct val="15000"/>
            </a:spcAft>
            <a:buChar char="•"/>
          </a:pPr>
          <a:r>
            <a:rPr lang="zh-CN" altLang="en-US" sz="1600" kern="1200" dirty="0" smtClean="0">
              <a:solidFill>
                <a:srgbClr val="4C4C4C"/>
              </a:solidFill>
              <a:latin typeface="SimHei" charset="-122"/>
              <a:ea typeface="SimHei" charset="-122"/>
              <a:cs typeface="SimHei" charset="-122"/>
            </a:rPr>
            <a:t>管理内容</a:t>
          </a:r>
          <a:endParaRPr lang="zh-CN" altLang="en-US" sz="1600" kern="1200" dirty="0">
            <a:solidFill>
              <a:srgbClr val="4C4C4C"/>
            </a:solidFill>
            <a:latin typeface="SimHei" charset="-122"/>
            <a:ea typeface="SimHei" charset="-122"/>
            <a:cs typeface="SimHei" charset="-122"/>
          </a:endParaRPr>
        </a:p>
        <a:p>
          <a:pPr marL="171450" lvl="1" indent="-171450" algn="l" defTabSz="711200">
            <a:lnSpc>
              <a:spcPct val="90000"/>
            </a:lnSpc>
            <a:spcBef>
              <a:spcPct val="0"/>
            </a:spcBef>
            <a:spcAft>
              <a:spcPct val="15000"/>
            </a:spcAft>
            <a:buChar char="•"/>
          </a:pPr>
          <a:r>
            <a:rPr lang="zh-CN" altLang="en-US" sz="1600" kern="1200" dirty="0" smtClean="0">
              <a:solidFill>
                <a:srgbClr val="4C4C4C"/>
              </a:solidFill>
              <a:latin typeface="SimHei" charset="-122"/>
              <a:ea typeface="SimHei" charset="-122"/>
              <a:cs typeface="SimHei" charset="-122"/>
            </a:rPr>
            <a:t>内部考核</a:t>
          </a:r>
          <a:endParaRPr lang="zh-CN" altLang="en-US" sz="1600" kern="1200" dirty="0">
            <a:solidFill>
              <a:srgbClr val="4C4C4C"/>
            </a:solidFill>
            <a:latin typeface="SimHei" charset="-122"/>
            <a:ea typeface="SimHei" charset="-122"/>
            <a:cs typeface="SimHei" charset="-122"/>
          </a:endParaRPr>
        </a:p>
      </dsp:txBody>
      <dsp:txXfrm>
        <a:off x="5603339" y="544198"/>
        <a:ext cx="1556926" cy="1143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FEBC3-4905-304F-A69A-0492B9BD87A5}">
      <dsp:nvSpPr>
        <dsp:cNvPr id="0" name=""/>
        <dsp:cNvSpPr/>
      </dsp:nvSpPr>
      <dsp:spPr>
        <a:xfrm rot="5400000">
          <a:off x="154" y="955421"/>
          <a:ext cx="2014418" cy="2014728"/>
        </a:xfrm>
        <a:prstGeom prst="blockArc">
          <a:avLst>
            <a:gd name="adj1" fmla="val 13500000"/>
            <a:gd name="adj2" fmla="val 18900000"/>
            <a:gd name="adj3" fmla="val 496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674C11A-1447-884A-90BA-5AABE14FBC82}">
      <dsp:nvSpPr>
        <dsp:cNvPr id="0" name=""/>
        <dsp:cNvSpPr/>
      </dsp:nvSpPr>
      <dsp:spPr>
        <a:xfrm rot="16200000">
          <a:off x="2073404" y="955421"/>
          <a:ext cx="2014418" cy="2014728"/>
        </a:xfrm>
        <a:prstGeom prst="blockArc">
          <a:avLst>
            <a:gd name="adj1" fmla="val 13500000"/>
            <a:gd name="adj2" fmla="val 18900000"/>
            <a:gd name="adj3" fmla="val 496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DADE41-C619-1442-9683-3AC5CCA59062}">
      <dsp:nvSpPr>
        <dsp:cNvPr id="0" name=""/>
        <dsp:cNvSpPr/>
      </dsp:nvSpPr>
      <dsp:spPr>
        <a:xfrm>
          <a:off x="331071" y="2882873"/>
          <a:ext cx="1529486" cy="403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rgbClr val="FFFFFF"/>
              </a:solidFill>
            </a:rPr>
            <a:t>整合医疗卫生</a:t>
          </a:r>
        </a:p>
        <a:p>
          <a:pPr lvl="0" algn="ctr" defTabSz="711200">
            <a:lnSpc>
              <a:spcPct val="90000"/>
            </a:lnSpc>
            <a:spcBef>
              <a:spcPct val="0"/>
            </a:spcBef>
            <a:spcAft>
              <a:spcPct val="35000"/>
            </a:spcAft>
          </a:pPr>
          <a:r>
            <a:rPr lang="zh-CN" altLang="en-US" sz="1600" kern="1200" dirty="0" smtClean="0">
              <a:solidFill>
                <a:srgbClr val="FFFFFF"/>
              </a:solidFill>
            </a:rPr>
            <a:t>服务体系</a:t>
          </a:r>
          <a:endParaRPr lang="zh-CN" altLang="en-US" sz="1600" kern="1200" dirty="0">
            <a:solidFill>
              <a:srgbClr val="FFFFFF"/>
            </a:solidFill>
          </a:endParaRPr>
        </a:p>
      </dsp:txBody>
      <dsp:txXfrm>
        <a:off x="331071" y="2882873"/>
        <a:ext cx="1529486" cy="403012"/>
      </dsp:txXfrm>
    </dsp:sp>
    <dsp:sp modelId="{F4D3EF71-7A30-1C4D-AD94-D6FE5D17341C}">
      <dsp:nvSpPr>
        <dsp:cNvPr id="0" name=""/>
        <dsp:cNvSpPr/>
      </dsp:nvSpPr>
      <dsp:spPr>
        <a:xfrm rot="5400000">
          <a:off x="2008786" y="955421"/>
          <a:ext cx="2014418" cy="2014728"/>
        </a:xfrm>
        <a:prstGeom prst="blockArc">
          <a:avLst>
            <a:gd name="adj1" fmla="val 13500000"/>
            <a:gd name="adj2" fmla="val 18900000"/>
            <a:gd name="adj3" fmla="val 496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BB1EB86-53DD-2844-9FA8-79119F73FDAF}">
      <dsp:nvSpPr>
        <dsp:cNvPr id="0" name=""/>
        <dsp:cNvSpPr/>
      </dsp:nvSpPr>
      <dsp:spPr>
        <a:xfrm rot="16200000">
          <a:off x="4081426" y="955421"/>
          <a:ext cx="2014418" cy="2014728"/>
        </a:xfrm>
        <a:prstGeom prst="blockArc">
          <a:avLst>
            <a:gd name="adj1" fmla="val 13500000"/>
            <a:gd name="adj2" fmla="val 18900000"/>
            <a:gd name="adj3" fmla="val 496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14FD62A-94DE-5643-8E76-A5310A3A8314}">
      <dsp:nvSpPr>
        <dsp:cNvPr id="0" name=""/>
        <dsp:cNvSpPr/>
      </dsp:nvSpPr>
      <dsp:spPr>
        <a:xfrm>
          <a:off x="4227574" y="2851712"/>
          <a:ext cx="1529486" cy="403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solidFill>
                <a:srgbClr val="FFFFFF"/>
              </a:solidFill>
            </a:rPr>
            <a:t>医保改革</a:t>
          </a:r>
          <a:endParaRPr lang="zh-CN" altLang="en-US" sz="1700" kern="1200" dirty="0">
            <a:solidFill>
              <a:srgbClr val="FFFFFF"/>
            </a:solidFill>
          </a:endParaRPr>
        </a:p>
      </dsp:txBody>
      <dsp:txXfrm>
        <a:off x="4227574" y="2851712"/>
        <a:ext cx="1529486" cy="403012"/>
      </dsp:txXfrm>
    </dsp:sp>
    <dsp:sp modelId="{C0CEDDB3-AA63-534E-8052-189AF7630B39}">
      <dsp:nvSpPr>
        <dsp:cNvPr id="0" name=""/>
        <dsp:cNvSpPr/>
      </dsp:nvSpPr>
      <dsp:spPr>
        <a:xfrm>
          <a:off x="2262457" y="1533599"/>
          <a:ext cx="922958" cy="922958"/>
        </a:xfrm>
        <a:prstGeom prst="ellipse">
          <a:avLst/>
        </a:prstGeom>
        <a:gradFill rotWithShape="0">
          <a:gsLst>
            <a:gs pos="0">
              <a:schemeClr val="lt1">
                <a:alpha val="50000"/>
                <a:hueOff val="0"/>
                <a:satOff val="0"/>
                <a:lumOff val="0"/>
                <a:alphaOff val="0"/>
                <a:satMod val="103000"/>
                <a:lumMod val="102000"/>
                <a:tint val="94000"/>
              </a:schemeClr>
            </a:gs>
            <a:gs pos="50000">
              <a:schemeClr val="lt1">
                <a:alpha val="50000"/>
                <a:hueOff val="0"/>
                <a:satOff val="0"/>
                <a:lumOff val="0"/>
                <a:alphaOff val="0"/>
                <a:satMod val="110000"/>
                <a:lumMod val="100000"/>
                <a:shade val="100000"/>
              </a:schemeClr>
            </a:gs>
            <a:gs pos="100000">
              <a:schemeClr val="l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zh-CN" altLang="en-US" sz="1700" kern="1200" dirty="0" smtClean="0">
              <a:solidFill>
                <a:srgbClr val="FFFFFF"/>
              </a:solidFill>
            </a:rPr>
            <a:t>政府</a:t>
          </a:r>
          <a:endParaRPr lang="zh-CN" altLang="en-US" sz="1700" kern="1200" dirty="0">
            <a:solidFill>
              <a:srgbClr val="FFFFFF"/>
            </a:solidFill>
          </a:endParaRPr>
        </a:p>
      </dsp:txBody>
      <dsp:txXfrm>
        <a:off x="2391338" y="1642435"/>
        <a:ext cx="532156" cy="705285"/>
      </dsp:txXfrm>
    </dsp:sp>
    <dsp:sp modelId="{FB1774D9-A342-8B4B-A0A4-839C28ADB47A}">
      <dsp:nvSpPr>
        <dsp:cNvPr id="0" name=""/>
        <dsp:cNvSpPr/>
      </dsp:nvSpPr>
      <dsp:spPr>
        <a:xfrm>
          <a:off x="2927652" y="1533599"/>
          <a:ext cx="922958" cy="922958"/>
        </a:xfrm>
        <a:prstGeom prst="ellipse">
          <a:avLst/>
        </a:prstGeom>
        <a:gradFill rotWithShape="0">
          <a:gsLst>
            <a:gs pos="0">
              <a:schemeClr val="lt1">
                <a:alpha val="50000"/>
                <a:hueOff val="0"/>
                <a:satOff val="0"/>
                <a:lumOff val="0"/>
                <a:alphaOff val="0"/>
                <a:satMod val="103000"/>
                <a:lumMod val="102000"/>
                <a:tint val="94000"/>
              </a:schemeClr>
            </a:gs>
            <a:gs pos="50000">
              <a:schemeClr val="lt1">
                <a:alpha val="50000"/>
                <a:hueOff val="0"/>
                <a:satOff val="0"/>
                <a:lumOff val="0"/>
                <a:alphaOff val="0"/>
                <a:satMod val="110000"/>
                <a:lumMod val="100000"/>
                <a:shade val="100000"/>
              </a:schemeClr>
            </a:gs>
            <a:gs pos="100000">
              <a:schemeClr val="l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zh-CN" altLang="en-US" sz="1700" kern="1200" dirty="0" smtClean="0">
              <a:solidFill>
                <a:srgbClr val="FFFFFF"/>
              </a:solidFill>
            </a:rPr>
            <a:t>院长</a:t>
          </a:r>
          <a:endParaRPr lang="zh-CN" altLang="en-US" sz="1700" kern="1200" dirty="0">
            <a:solidFill>
              <a:srgbClr val="FFFFFF"/>
            </a:solidFill>
          </a:endParaRPr>
        </a:p>
      </dsp:txBody>
      <dsp:txXfrm>
        <a:off x="3189573" y="1642435"/>
        <a:ext cx="532156" cy="705285"/>
      </dsp:txXfrm>
    </dsp:sp>
    <dsp:sp modelId="{1C866733-8873-454D-B3BC-04CE294E40AA}">
      <dsp:nvSpPr>
        <dsp:cNvPr id="0" name=""/>
        <dsp:cNvSpPr/>
      </dsp:nvSpPr>
      <dsp:spPr>
        <a:xfrm>
          <a:off x="581053" y="1261378"/>
          <a:ext cx="638286" cy="638301"/>
        </a:xfrm>
        <a:prstGeom prst="ellipse">
          <a:avLst/>
        </a:prstGeom>
        <a:gradFill rotWithShape="0">
          <a:gsLst>
            <a:gs pos="0">
              <a:schemeClr val="lt1">
                <a:alpha val="50000"/>
                <a:hueOff val="0"/>
                <a:satOff val="0"/>
                <a:lumOff val="0"/>
                <a:alphaOff val="0"/>
                <a:satMod val="103000"/>
                <a:lumMod val="102000"/>
                <a:tint val="94000"/>
              </a:schemeClr>
            </a:gs>
            <a:gs pos="50000">
              <a:schemeClr val="lt1">
                <a:alpha val="50000"/>
                <a:hueOff val="0"/>
                <a:satOff val="0"/>
                <a:lumOff val="0"/>
                <a:alphaOff val="0"/>
                <a:satMod val="110000"/>
                <a:lumMod val="100000"/>
                <a:shade val="100000"/>
              </a:schemeClr>
            </a:gs>
            <a:gs pos="100000">
              <a:schemeClr val="l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rgbClr val="FFFFFF"/>
              </a:solidFill>
            </a:rPr>
            <a:t>区级</a:t>
          </a:r>
          <a:endParaRPr lang="zh-CN" altLang="en-US" sz="1200" kern="1200" dirty="0">
            <a:solidFill>
              <a:srgbClr val="FFFFFF"/>
            </a:solidFill>
          </a:endParaRPr>
        </a:p>
      </dsp:txBody>
      <dsp:txXfrm>
        <a:off x="674528" y="1354855"/>
        <a:ext cx="451336" cy="451347"/>
      </dsp:txXfrm>
    </dsp:sp>
    <dsp:sp modelId="{ED157297-E064-B140-A5C2-0A0100C9F8F6}">
      <dsp:nvSpPr>
        <dsp:cNvPr id="0" name=""/>
        <dsp:cNvSpPr/>
      </dsp:nvSpPr>
      <dsp:spPr>
        <a:xfrm>
          <a:off x="345643" y="1795026"/>
          <a:ext cx="313530" cy="313405"/>
        </a:xfrm>
        <a:prstGeom prst="ellipse">
          <a:avLst/>
        </a:prstGeom>
        <a:gradFill rotWithShape="0">
          <a:gsLst>
            <a:gs pos="0">
              <a:schemeClr val="lt1">
                <a:alpha val="50000"/>
                <a:hueOff val="0"/>
                <a:satOff val="0"/>
                <a:lumOff val="0"/>
                <a:alphaOff val="0"/>
                <a:satMod val="103000"/>
                <a:lumMod val="102000"/>
                <a:tint val="94000"/>
              </a:schemeClr>
            </a:gs>
            <a:gs pos="50000">
              <a:schemeClr val="lt1">
                <a:alpha val="50000"/>
                <a:hueOff val="0"/>
                <a:satOff val="0"/>
                <a:lumOff val="0"/>
                <a:alphaOff val="0"/>
                <a:satMod val="110000"/>
                <a:lumMod val="100000"/>
                <a:shade val="100000"/>
              </a:schemeClr>
            </a:gs>
            <a:gs pos="100000">
              <a:schemeClr val="l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EF2B2CB0-BA14-C041-AF13-8E13CF813BF1}">
      <dsp:nvSpPr>
        <dsp:cNvPr id="0" name=""/>
        <dsp:cNvSpPr/>
      </dsp:nvSpPr>
      <dsp:spPr>
        <a:xfrm>
          <a:off x="1271719" y="1386934"/>
          <a:ext cx="182431" cy="182312"/>
        </a:xfrm>
        <a:prstGeom prst="ellipse">
          <a:avLst/>
        </a:prstGeom>
        <a:gradFill rotWithShape="0">
          <a:gsLst>
            <a:gs pos="0">
              <a:schemeClr val="lt1">
                <a:alpha val="50000"/>
                <a:hueOff val="0"/>
                <a:satOff val="0"/>
                <a:lumOff val="0"/>
                <a:alphaOff val="0"/>
                <a:satMod val="103000"/>
                <a:lumMod val="102000"/>
                <a:tint val="94000"/>
              </a:schemeClr>
            </a:gs>
            <a:gs pos="50000">
              <a:schemeClr val="lt1">
                <a:alpha val="50000"/>
                <a:hueOff val="0"/>
                <a:satOff val="0"/>
                <a:lumOff val="0"/>
                <a:alphaOff val="0"/>
                <a:satMod val="110000"/>
                <a:lumMod val="100000"/>
                <a:shade val="100000"/>
              </a:schemeClr>
            </a:gs>
            <a:gs pos="100000">
              <a:schemeClr val="l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E4906CAB-D70A-974E-BD7E-1669CD38834F}">
      <dsp:nvSpPr>
        <dsp:cNvPr id="0" name=""/>
        <dsp:cNvSpPr/>
      </dsp:nvSpPr>
      <dsp:spPr>
        <a:xfrm>
          <a:off x="1203924" y="1642614"/>
          <a:ext cx="638286" cy="638301"/>
        </a:xfrm>
        <a:prstGeom prst="ellipse">
          <a:avLst/>
        </a:prstGeom>
        <a:gradFill rotWithShape="0">
          <a:gsLst>
            <a:gs pos="0">
              <a:schemeClr val="lt1">
                <a:alpha val="50000"/>
                <a:hueOff val="0"/>
                <a:satOff val="0"/>
                <a:lumOff val="0"/>
                <a:alphaOff val="0"/>
                <a:satMod val="103000"/>
                <a:lumMod val="102000"/>
                <a:tint val="94000"/>
              </a:schemeClr>
            </a:gs>
            <a:gs pos="50000">
              <a:schemeClr val="lt1">
                <a:alpha val="50000"/>
                <a:hueOff val="0"/>
                <a:satOff val="0"/>
                <a:lumOff val="0"/>
                <a:alphaOff val="0"/>
                <a:satMod val="110000"/>
                <a:lumMod val="100000"/>
                <a:shade val="100000"/>
              </a:schemeClr>
            </a:gs>
            <a:gs pos="100000">
              <a:schemeClr val="l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rgbClr val="FFFFFF"/>
              </a:solidFill>
            </a:rPr>
            <a:t>社康</a:t>
          </a:r>
          <a:endParaRPr lang="zh-CN" altLang="en-US" sz="1200" kern="1200" dirty="0">
            <a:solidFill>
              <a:srgbClr val="FFFFFF"/>
            </a:solidFill>
          </a:endParaRPr>
        </a:p>
      </dsp:txBody>
      <dsp:txXfrm>
        <a:off x="1297399" y="1736091"/>
        <a:ext cx="451336" cy="451347"/>
      </dsp:txXfrm>
    </dsp:sp>
    <dsp:sp modelId="{B6A5614D-7D30-8448-A505-0C27E907D275}">
      <dsp:nvSpPr>
        <dsp:cNvPr id="0" name=""/>
        <dsp:cNvSpPr/>
      </dsp:nvSpPr>
      <dsp:spPr>
        <a:xfrm>
          <a:off x="1270671" y="2319953"/>
          <a:ext cx="182431" cy="182312"/>
        </a:xfrm>
        <a:prstGeom prst="ellipse">
          <a:avLst/>
        </a:prstGeom>
        <a:gradFill rotWithShape="0">
          <a:gsLst>
            <a:gs pos="0">
              <a:schemeClr val="lt1">
                <a:alpha val="50000"/>
                <a:hueOff val="0"/>
                <a:satOff val="0"/>
                <a:lumOff val="0"/>
                <a:alphaOff val="0"/>
                <a:satMod val="103000"/>
                <a:lumMod val="102000"/>
                <a:tint val="94000"/>
              </a:schemeClr>
            </a:gs>
            <a:gs pos="50000">
              <a:schemeClr val="lt1">
                <a:alpha val="50000"/>
                <a:hueOff val="0"/>
                <a:satOff val="0"/>
                <a:lumOff val="0"/>
                <a:alphaOff val="0"/>
                <a:satMod val="110000"/>
                <a:lumMod val="100000"/>
                <a:shade val="100000"/>
              </a:schemeClr>
            </a:gs>
            <a:gs pos="100000">
              <a:schemeClr val="l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581A3573-B220-B247-9CD4-DDCBC921103E}">
      <dsp:nvSpPr>
        <dsp:cNvPr id="0" name=""/>
        <dsp:cNvSpPr/>
      </dsp:nvSpPr>
      <dsp:spPr>
        <a:xfrm>
          <a:off x="592427" y="2007378"/>
          <a:ext cx="638286" cy="638301"/>
        </a:xfrm>
        <a:prstGeom prst="ellipse">
          <a:avLst/>
        </a:prstGeom>
        <a:gradFill rotWithShape="0">
          <a:gsLst>
            <a:gs pos="0">
              <a:schemeClr val="lt1">
                <a:alpha val="50000"/>
                <a:hueOff val="0"/>
                <a:satOff val="0"/>
                <a:lumOff val="0"/>
                <a:alphaOff val="0"/>
                <a:satMod val="103000"/>
                <a:lumMod val="102000"/>
                <a:tint val="94000"/>
              </a:schemeClr>
            </a:gs>
            <a:gs pos="50000">
              <a:schemeClr val="lt1">
                <a:alpha val="50000"/>
                <a:hueOff val="0"/>
                <a:satOff val="0"/>
                <a:lumOff val="0"/>
                <a:alphaOff val="0"/>
                <a:satMod val="110000"/>
                <a:lumMod val="100000"/>
                <a:shade val="100000"/>
              </a:schemeClr>
            </a:gs>
            <a:gs pos="100000">
              <a:schemeClr val="l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rgbClr val="FFFFFF"/>
              </a:solidFill>
            </a:rPr>
            <a:t>健康促进</a:t>
          </a:r>
          <a:endParaRPr lang="zh-CN" altLang="en-US" sz="1200" kern="1200" dirty="0">
            <a:solidFill>
              <a:srgbClr val="FFFFFF"/>
            </a:solidFill>
          </a:endParaRPr>
        </a:p>
      </dsp:txBody>
      <dsp:txXfrm>
        <a:off x="685902" y="2100855"/>
        <a:ext cx="451336" cy="451347"/>
      </dsp:txXfrm>
    </dsp:sp>
    <dsp:sp modelId="{C3A128B7-322C-5845-8887-8246B40842A8}">
      <dsp:nvSpPr>
        <dsp:cNvPr id="0" name=""/>
        <dsp:cNvSpPr/>
      </dsp:nvSpPr>
      <dsp:spPr>
        <a:xfrm>
          <a:off x="4346448" y="1371937"/>
          <a:ext cx="1176528" cy="117631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endParaRPr lang="zh-CN" altLang="en-US" sz="1700" kern="1200" dirty="0">
            <a:solidFill>
              <a:srgbClr val="FFFFFF"/>
            </a:solidFill>
          </a:endParaRPr>
        </a:p>
        <a:p>
          <a:pPr lvl="0" algn="ctr" defTabSz="755650">
            <a:lnSpc>
              <a:spcPct val="90000"/>
            </a:lnSpc>
            <a:spcBef>
              <a:spcPct val="0"/>
            </a:spcBef>
            <a:spcAft>
              <a:spcPct val="35000"/>
            </a:spcAft>
          </a:pPr>
          <a:endParaRPr lang="zh-CN" altLang="en-US" sz="1700" kern="1200" dirty="0">
            <a:solidFill>
              <a:srgbClr val="FFFFFF"/>
            </a:solidFill>
          </a:endParaRPr>
        </a:p>
      </dsp:txBody>
      <dsp:txXfrm>
        <a:off x="4518747" y="1544204"/>
        <a:ext cx="831930" cy="831781"/>
      </dsp:txXfrm>
    </dsp:sp>
    <dsp:sp modelId="{9411AF10-DA18-2348-993B-6E94C3DB7F98}">
      <dsp:nvSpPr>
        <dsp:cNvPr id="0" name=""/>
        <dsp:cNvSpPr/>
      </dsp:nvSpPr>
      <dsp:spPr>
        <a:xfrm>
          <a:off x="2283261" y="2833427"/>
          <a:ext cx="1529486" cy="403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FFFFFF"/>
              </a:solidFill>
            </a:rPr>
            <a:t>去行政化</a:t>
          </a:r>
          <a:endParaRPr lang="zh-CN" altLang="en-US" sz="1800" kern="1200" dirty="0">
            <a:solidFill>
              <a:srgbClr val="FFFFFF"/>
            </a:solidFill>
          </a:endParaRPr>
        </a:p>
      </dsp:txBody>
      <dsp:txXfrm>
        <a:off x="2283261" y="2833427"/>
        <a:ext cx="1529486" cy="4030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B1AE1-A3EE-564F-A6BC-2EF1471FD173}">
      <dsp:nvSpPr>
        <dsp:cNvPr id="0" name=""/>
        <dsp:cNvSpPr/>
      </dsp:nvSpPr>
      <dsp:spPr>
        <a:xfrm>
          <a:off x="2276475" y="461937"/>
          <a:ext cx="4260151" cy="2201620"/>
        </a:xfrm>
        <a:prstGeom prst="rect">
          <a:avLst/>
        </a:prstGeom>
        <a:solidFill>
          <a:srgbClr val="FFC000"/>
        </a:solidFill>
        <a:ln>
          <a:solidFill>
            <a:srgbClr val="FFC000"/>
          </a:solidFill>
        </a:ln>
        <a:effectLst/>
      </dsp:spPr>
      <dsp:style>
        <a:lnRef idx="0">
          <a:scrgbClr r="0" g="0" b="0"/>
        </a:lnRef>
        <a:fillRef idx="1">
          <a:scrgbClr r="0" g="0" b="0"/>
        </a:fillRef>
        <a:effectRef idx="2">
          <a:scrgbClr r="0" g="0" b="0"/>
        </a:effectRef>
        <a:fontRef idx="minor"/>
      </dsp:style>
    </dsp:sp>
    <dsp:sp modelId="{ED873EC7-2297-974C-BA01-9F0523563C37}">
      <dsp:nvSpPr>
        <dsp:cNvPr id="0" name=""/>
        <dsp:cNvSpPr/>
      </dsp:nvSpPr>
      <dsp:spPr>
        <a:xfrm>
          <a:off x="2371089" y="801443"/>
          <a:ext cx="1978277" cy="1883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711200">
            <a:lnSpc>
              <a:spcPct val="100000"/>
            </a:lnSpc>
            <a:spcBef>
              <a:spcPct val="0"/>
            </a:spcBef>
            <a:spcAft>
              <a:spcPct val="35000"/>
            </a:spcAft>
          </a:pPr>
          <a:r>
            <a:rPr lang="zh-CN" altLang="en-US" sz="1600" b="1" kern="1200" dirty="0" smtClean="0">
              <a:latin typeface="SimHei" charset="-122"/>
              <a:ea typeface="SimHei" charset="-122"/>
              <a:cs typeface="SimHei" charset="-122"/>
            </a:rPr>
            <a:t>筹资总额</a:t>
          </a:r>
          <a:r>
            <a:rPr lang="en-US" altLang="zh-CN" sz="1600" b="1" kern="1200" dirty="0" smtClean="0">
              <a:latin typeface="SimHei" charset="-122"/>
              <a:ea typeface="SimHei" charset="-122"/>
              <a:cs typeface="SimHei" charset="-122"/>
            </a:rPr>
            <a:t>34068</a:t>
          </a:r>
          <a:r>
            <a:rPr lang="zh-CN" altLang="en-US" sz="1600" b="1" kern="1200" dirty="0" smtClean="0">
              <a:latin typeface="SimHei" charset="-122"/>
              <a:ea typeface="SimHei" charset="-122"/>
              <a:cs typeface="SimHei" charset="-122"/>
            </a:rPr>
            <a:t>万元，年超支</a:t>
          </a:r>
          <a:r>
            <a:rPr lang="en-US" altLang="zh-CN" sz="1600" b="1" kern="1200" dirty="0" smtClean="0">
              <a:latin typeface="SimHei" charset="-122"/>
              <a:ea typeface="SimHei" charset="-122"/>
              <a:cs typeface="SimHei" charset="-122"/>
            </a:rPr>
            <a:t>4596</a:t>
          </a:r>
          <a:r>
            <a:rPr lang="zh-CN" altLang="en-US" sz="1600" b="1" kern="1200" dirty="0" smtClean="0">
              <a:latin typeface="SimHei" charset="-122"/>
              <a:ea typeface="SimHei" charset="-122"/>
              <a:cs typeface="SimHei" charset="-122"/>
            </a:rPr>
            <a:t>万元；</a:t>
          </a:r>
          <a:endParaRPr lang="en-US" altLang="zh-CN" sz="1600" b="1" kern="1200" dirty="0" smtClean="0">
            <a:latin typeface="SimHei" charset="-122"/>
            <a:ea typeface="SimHei" charset="-122"/>
            <a:cs typeface="SimHei" charset="-122"/>
          </a:endParaRPr>
        </a:p>
        <a:p>
          <a:pPr lvl="0" algn="l" defTabSz="711200">
            <a:lnSpc>
              <a:spcPct val="100000"/>
            </a:lnSpc>
            <a:spcBef>
              <a:spcPct val="0"/>
            </a:spcBef>
            <a:spcAft>
              <a:spcPct val="35000"/>
            </a:spcAft>
          </a:pPr>
          <a:r>
            <a:rPr lang="zh-CN" altLang="en-US" sz="1600" b="1" kern="1200" dirty="0" smtClean="0">
              <a:latin typeface="SimHei" charset="-122"/>
              <a:ea typeface="SimHei" charset="-122"/>
              <a:cs typeface="SimHei" charset="-122"/>
              <a:sym typeface="Arial" charset="0"/>
            </a:rPr>
            <a:t>住院病人：</a:t>
          </a:r>
          <a:r>
            <a:rPr lang="en-US" altLang="zh-CN" sz="1600" b="1" kern="1200" dirty="0" smtClean="0">
              <a:latin typeface="SimHei" charset="-122"/>
              <a:ea typeface="SimHei" charset="-122"/>
              <a:cs typeface="SimHei" charset="-122"/>
              <a:sym typeface="Arial" charset="0"/>
            </a:rPr>
            <a:t>61%</a:t>
          </a:r>
          <a:r>
            <a:rPr lang="zh-CN" altLang="en-US" sz="1600" b="1" kern="1200" dirty="0" smtClean="0">
              <a:latin typeface="SimHei" charset="-122"/>
              <a:ea typeface="SimHei" charset="-122"/>
              <a:cs typeface="SimHei" charset="-122"/>
              <a:sym typeface="Arial" charset="0"/>
            </a:rPr>
            <a:t>，</a:t>
          </a:r>
          <a:r>
            <a:rPr lang="en-US" altLang="zh-CN" sz="1600" b="1" kern="1200" dirty="0" smtClean="0">
              <a:latin typeface="SimHei" charset="-122"/>
              <a:ea typeface="SimHei" charset="-122"/>
              <a:cs typeface="SimHei" charset="-122"/>
            </a:rPr>
            <a:t>28%</a:t>
          </a:r>
          <a:r>
            <a:rPr lang="zh-CN" altLang="en-US" sz="1600" b="1" kern="1200" dirty="0" smtClean="0">
              <a:latin typeface="SimHei" charset="-122"/>
              <a:ea typeface="SimHei" charset="-122"/>
              <a:cs typeface="SimHei" charset="-122"/>
            </a:rPr>
            <a:t>；</a:t>
          </a:r>
          <a:endParaRPr lang="en-US" altLang="zh-CN" sz="1600" b="1" kern="1200" dirty="0" smtClean="0">
            <a:latin typeface="SimHei" charset="-122"/>
            <a:ea typeface="SimHei" charset="-122"/>
            <a:cs typeface="SimHei" charset="-122"/>
          </a:endParaRPr>
        </a:p>
        <a:p>
          <a:pPr lvl="0" algn="l" defTabSz="711200">
            <a:lnSpc>
              <a:spcPct val="100000"/>
            </a:lnSpc>
            <a:spcBef>
              <a:spcPct val="0"/>
            </a:spcBef>
            <a:spcAft>
              <a:spcPct val="35000"/>
            </a:spcAft>
          </a:pPr>
          <a:r>
            <a:rPr lang="zh-CN" altLang="en-US" sz="1600" b="1" kern="1200" dirty="0" smtClean="0">
              <a:latin typeface="SimHei" charset="-122"/>
              <a:ea typeface="SimHei" charset="-122"/>
              <a:cs typeface="SimHei" charset="-122"/>
            </a:rPr>
            <a:t>床位使用率：</a:t>
          </a:r>
          <a:r>
            <a:rPr lang="en-US" altLang="zh-CN" sz="1600" b="1" kern="1200" dirty="0" smtClean="0">
              <a:latin typeface="SimHei" charset="-122"/>
              <a:ea typeface="SimHei" charset="-122"/>
              <a:cs typeface="SimHei" charset="-122"/>
            </a:rPr>
            <a:t>104%</a:t>
          </a:r>
          <a:r>
            <a:rPr lang="zh-CN" altLang="en-US" sz="1600" b="1" kern="1200" dirty="0" smtClean="0">
              <a:latin typeface="SimHei" charset="-122"/>
              <a:ea typeface="SimHei" charset="-122"/>
              <a:cs typeface="SimHei" charset="-122"/>
            </a:rPr>
            <a:t>，</a:t>
          </a:r>
          <a:r>
            <a:rPr lang="en-US" altLang="zh-CN" sz="1600" b="1" kern="1200" dirty="0" smtClean="0">
              <a:latin typeface="SimHei" charset="-122"/>
              <a:ea typeface="SimHei" charset="-122"/>
              <a:cs typeface="SimHei" charset="-122"/>
            </a:rPr>
            <a:t>65%</a:t>
          </a:r>
          <a:r>
            <a:rPr lang="zh-CN" altLang="en-US" sz="1600" kern="1200" dirty="0" smtClean="0">
              <a:latin typeface="SimHei" charset="-122"/>
              <a:ea typeface="SimHei" charset="-122"/>
              <a:cs typeface="SimHei" charset="-122"/>
            </a:rPr>
            <a:t>。</a:t>
          </a:r>
          <a:endParaRPr lang="zh-CN" altLang="en-US" sz="1600" kern="1200" dirty="0">
            <a:latin typeface="SimHei" charset="-122"/>
            <a:ea typeface="SimHei" charset="-122"/>
            <a:cs typeface="SimHei" charset="-122"/>
          </a:endParaRPr>
        </a:p>
      </dsp:txBody>
      <dsp:txXfrm>
        <a:off x="2371089" y="801443"/>
        <a:ext cx="1978277" cy="1883459"/>
      </dsp:txXfrm>
    </dsp:sp>
    <dsp:sp modelId="{00B1D1F2-E4F6-C942-8CB4-DF9B056BDBED}">
      <dsp:nvSpPr>
        <dsp:cNvPr id="0" name=""/>
        <dsp:cNvSpPr/>
      </dsp:nvSpPr>
      <dsp:spPr>
        <a:xfrm>
          <a:off x="4470392" y="801443"/>
          <a:ext cx="1978277" cy="1883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lvl="0" algn="l" defTabSz="622300">
            <a:lnSpc>
              <a:spcPct val="100000"/>
            </a:lnSpc>
            <a:spcBef>
              <a:spcPct val="0"/>
            </a:spcBef>
            <a:spcAft>
              <a:spcPct val="35000"/>
            </a:spcAft>
          </a:pPr>
          <a:r>
            <a:rPr lang="zh-CN" altLang="en-US" sz="1400" b="1" kern="1200" dirty="0" smtClean="0">
              <a:latin typeface="SimHei" charset="-122"/>
              <a:ea typeface="SimHei" charset="-122"/>
              <a:cs typeface="SimHei" charset="-122"/>
            </a:rPr>
            <a:t>上转增加</a:t>
          </a:r>
          <a:r>
            <a:rPr lang="en-US" altLang="zh-CN" sz="1400" b="1" kern="1200" dirty="0" smtClean="0">
              <a:latin typeface="SimHei" charset="-122"/>
              <a:ea typeface="SimHei" charset="-122"/>
              <a:cs typeface="SimHei" charset="-122"/>
            </a:rPr>
            <a:t>18.32%</a:t>
          </a:r>
          <a:r>
            <a:rPr lang="zh-CN" altLang="en-US" sz="1400" b="1" kern="1200" dirty="0" smtClean="0">
              <a:latin typeface="SimHei" charset="-122"/>
              <a:ea typeface="SimHei" charset="-122"/>
              <a:cs typeface="SimHei" charset="-122"/>
            </a:rPr>
            <a:t>；下转增加</a:t>
          </a:r>
          <a:r>
            <a:rPr lang="en-US" altLang="zh-CN" sz="1400" b="1" kern="1200" dirty="0" smtClean="0">
              <a:latin typeface="SimHei" charset="-122"/>
              <a:ea typeface="SimHei" charset="-122"/>
              <a:cs typeface="SimHei" charset="-122"/>
            </a:rPr>
            <a:t>274%</a:t>
          </a:r>
          <a:r>
            <a:rPr lang="zh-CN" altLang="en-US" sz="1400" b="1" kern="1200" dirty="0" smtClean="0">
              <a:latin typeface="SimHei" charset="-122"/>
              <a:ea typeface="SimHei" charset="-122"/>
              <a:cs typeface="SimHei" charset="-122"/>
            </a:rPr>
            <a:t>；</a:t>
          </a:r>
          <a:endParaRPr lang="en-US" altLang="zh-CN" sz="1400" b="1" kern="1200" dirty="0" smtClean="0">
            <a:latin typeface="SimHei" charset="-122"/>
            <a:ea typeface="SimHei" charset="-122"/>
            <a:cs typeface="SimHei" charset="-122"/>
          </a:endParaRPr>
        </a:p>
        <a:p>
          <a:pPr lvl="0" algn="l" defTabSz="622300">
            <a:lnSpc>
              <a:spcPct val="100000"/>
            </a:lnSpc>
            <a:spcBef>
              <a:spcPct val="0"/>
            </a:spcBef>
            <a:spcAft>
              <a:spcPct val="35000"/>
            </a:spcAft>
          </a:pPr>
          <a:r>
            <a:rPr lang="zh-CN" altLang="en-US" sz="1400" b="1" kern="1200" dirty="0" smtClean="0">
              <a:latin typeface="SimHei" charset="-122"/>
              <a:ea typeface="SimHei" charset="-122"/>
              <a:cs typeface="SimHei" charset="-122"/>
            </a:rPr>
            <a:t>区外的病人数下降</a:t>
          </a:r>
          <a:r>
            <a:rPr lang="en-US" altLang="zh-CN" sz="1400" b="1" kern="1200" dirty="0" smtClean="0">
              <a:latin typeface="SimHei" charset="-122"/>
              <a:ea typeface="SimHei" charset="-122"/>
              <a:cs typeface="SimHei" charset="-122"/>
            </a:rPr>
            <a:t>21% </a:t>
          </a:r>
          <a:r>
            <a:rPr lang="zh-CN" altLang="en-US" sz="1400" b="1" kern="1200" dirty="0" smtClean="0">
              <a:latin typeface="SimHei" charset="-122"/>
              <a:ea typeface="SimHei" charset="-122"/>
              <a:cs typeface="SimHei" charset="-122"/>
            </a:rPr>
            <a:t>；</a:t>
          </a:r>
          <a:endParaRPr lang="en-US" altLang="zh-CN" sz="1400" b="1" kern="1200" dirty="0" smtClean="0">
            <a:latin typeface="SimHei" charset="-122"/>
            <a:ea typeface="SimHei" charset="-122"/>
            <a:cs typeface="SimHei" charset="-122"/>
          </a:endParaRPr>
        </a:p>
        <a:p>
          <a:pPr lvl="0" algn="l" defTabSz="622300">
            <a:lnSpc>
              <a:spcPct val="100000"/>
            </a:lnSpc>
            <a:spcBef>
              <a:spcPct val="0"/>
            </a:spcBef>
            <a:spcAft>
              <a:spcPct val="35000"/>
            </a:spcAft>
          </a:pPr>
          <a:r>
            <a:rPr lang="zh-CN" altLang="en-US" sz="1400" b="1" kern="1200" dirty="0" smtClean="0">
              <a:latin typeface="SimHei" charset="-122"/>
              <a:ea typeface="SimHei" charset="-122"/>
              <a:cs typeface="SimHei" charset="-122"/>
            </a:rPr>
            <a:t>基层门诊增加</a:t>
          </a:r>
          <a:r>
            <a:rPr lang="en-US" altLang="zh-CN" sz="1400" b="1" kern="1200" dirty="0" smtClean="0">
              <a:latin typeface="SimHei" charset="-122"/>
              <a:ea typeface="SimHei" charset="-122"/>
              <a:cs typeface="SimHei" charset="-122"/>
            </a:rPr>
            <a:t>23%</a:t>
          </a:r>
          <a:r>
            <a:rPr lang="zh-CN" altLang="en-US" sz="1400" b="1" kern="1200" dirty="0" smtClean="0">
              <a:latin typeface="SimHei" charset="-122"/>
              <a:ea typeface="SimHei" charset="-122"/>
              <a:cs typeface="SimHei" charset="-122"/>
            </a:rPr>
            <a:t>；手术量增加</a:t>
          </a:r>
          <a:r>
            <a:rPr lang="en-US" altLang="zh-CN" sz="1400" b="1" kern="1200" dirty="0" smtClean="0">
              <a:latin typeface="SimHei" charset="-122"/>
              <a:ea typeface="SimHei" charset="-122"/>
              <a:cs typeface="SimHei" charset="-122"/>
            </a:rPr>
            <a:t>27%</a:t>
          </a:r>
          <a:r>
            <a:rPr lang="zh-CN" altLang="en-US" sz="1400" b="1" kern="1200" dirty="0" smtClean="0">
              <a:latin typeface="SimHei" charset="-122"/>
              <a:ea typeface="SimHei" charset="-122"/>
              <a:cs typeface="SimHei" charset="-122"/>
            </a:rPr>
            <a:t>；床位使用率</a:t>
          </a:r>
          <a:r>
            <a:rPr lang="en-US" altLang="zh-CN" sz="1400" b="1" kern="1200" dirty="0" smtClean="0">
              <a:latin typeface="SimHei" charset="-122"/>
              <a:ea typeface="SimHei" charset="-122"/>
              <a:cs typeface="SimHei" charset="-122"/>
            </a:rPr>
            <a:t>65%</a:t>
          </a:r>
          <a:r>
            <a:rPr lang="zh-CN" altLang="en-US" sz="1400" kern="1200" dirty="0" smtClean="0">
              <a:latin typeface="Arial" charset="0"/>
            </a:rPr>
            <a:t>。</a:t>
          </a:r>
          <a:endParaRPr lang="zh-CN" altLang="en-US" sz="1400" kern="1200" dirty="0"/>
        </a:p>
      </dsp:txBody>
      <dsp:txXfrm>
        <a:off x="4470392" y="801443"/>
        <a:ext cx="1978277" cy="1883459"/>
      </dsp:txXfrm>
    </dsp:sp>
    <dsp:sp modelId="{A628DCEF-5E07-1143-AD12-290B3C62BC60}">
      <dsp:nvSpPr>
        <dsp:cNvPr id="0" name=""/>
        <dsp:cNvSpPr/>
      </dsp:nvSpPr>
      <dsp:spPr>
        <a:xfrm>
          <a:off x="1835770" y="21344"/>
          <a:ext cx="832443" cy="832443"/>
        </a:xfrm>
        <a:prstGeom prst="plus">
          <a:avLst>
            <a:gd name="adj" fmla="val 3281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rgbClr val="FFC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BB5EA2F-5F84-354D-8F8F-9010FFA3E675}">
      <dsp:nvSpPr>
        <dsp:cNvPr id="0" name=""/>
        <dsp:cNvSpPr/>
      </dsp:nvSpPr>
      <dsp:spPr>
        <a:xfrm>
          <a:off x="5949020" y="320711"/>
          <a:ext cx="783476" cy="26849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rgbClr val="FFC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189438D-EF66-C547-84FD-4DB5233B2140}">
      <dsp:nvSpPr>
        <dsp:cNvPr id="0" name=""/>
        <dsp:cNvSpPr/>
      </dsp:nvSpPr>
      <dsp:spPr>
        <a:xfrm>
          <a:off x="4406551" y="723447"/>
          <a:ext cx="489" cy="1798885"/>
        </a:xfrm>
        <a:prstGeom prst="line">
          <a:avLst/>
        </a:prstGeom>
        <a:noFill/>
        <a:ln w="6350" cap="flat" cmpd="sng" algn="ctr">
          <a:solidFill>
            <a:schemeClr val="bg1"/>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5.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F7CABB-EF85-43F7-85C6-1966E0460326}" type="datetimeFigureOut">
              <a:rPr lang="zh-CN" altLang="en-US" smtClean="0"/>
              <a:t>2017/8/10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F7DB7F-0AC7-44EA-8BC4-F92F5FF42213}" type="slidenum">
              <a:rPr lang="zh-CN" altLang="en-US" smtClean="0"/>
              <a:t>‹#›</a:t>
            </a:fld>
            <a:endParaRPr lang="zh-CN" altLang="en-US"/>
          </a:p>
        </p:txBody>
      </p:sp>
    </p:spTree>
    <p:extLst>
      <p:ext uri="{BB962C8B-B14F-4D97-AF65-F5344CB8AC3E}">
        <p14:creationId xmlns:p14="http://schemas.microsoft.com/office/powerpoint/2010/main" val="1390596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5A5CE-9565-8446-830E-0D0740D415A1}" type="datetimeFigureOut">
              <a:rPr kumimoji="1" lang="zh-CN" altLang="en-US" smtClean="0"/>
              <a:t>2017/8/10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5D84C-21E2-294F-B68D-33B488BD993D}" type="slidenum">
              <a:rPr kumimoji="1" lang="zh-CN" altLang="en-US" smtClean="0"/>
              <a:t>‹#›</a:t>
            </a:fld>
            <a:endParaRPr kumimoji="1" lang="zh-CN" altLang="en-US"/>
          </a:p>
        </p:txBody>
      </p:sp>
    </p:spTree>
    <p:extLst>
      <p:ext uri="{BB962C8B-B14F-4D97-AF65-F5344CB8AC3E}">
        <p14:creationId xmlns:p14="http://schemas.microsoft.com/office/powerpoint/2010/main" val="159063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说的不一定对，但是希望引发大家的思考</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不读</a:t>
            </a:r>
            <a:r>
              <a:rPr lang="en-US" altLang="zh-CN" dirty="0" smtClean="0"/>
              <a:t>PPT</a:t>
            </a:r>
            <a:r>
              <a:rPr lang="zh-CN" altLang="en-US" dirty="0" smtClean="0"/>
              <a:t>，不读文件，不讲笑话段子，不浪费大家时间，大家来一趟不容易</a:t>
            </a:r>
            <a:endParaRPr lang="en-US" altLang="zh-CN" dirty="0" smtClean="0"/>
          </a:p>
          <a:p>
            <a:r>
              <a:rPr lang="zh-CN" altLang="en-US" dirty="0" smtClean="0"/>
              <a:t>随时可以提问题  </a:t>
            </a:r>
            <a:endParaRPr lang="en-US" altLang="zh-CN" dirty="0" smtClean="0"/>
          </a:p>
          <a:p>
            <a:r>
              <a:rPr lang="zh-CN" altLang="en-US" dirty="0" smtClean="0"/>
              <a:t>我敢说，但是都是事实，不要断章取义</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医联体分级诊疗和取消药品加成都是改革结果</a:t>
            </a:r>
            <a:endParaRPr lang="en-US" altLang="zh-CN" dirty="0" smtClean="0"/>
          </a:p>
          <a:p>
            <a:r>
              <a:rPr lang="zh-CN" altLang="en-US" dirty="0" smtClean="0"/>
              <a:t>不是现代高级管理工具、具体的内部管理手段  而是现在政府管理思维和理念</a:t>
            </a:r>
            <a:r>
              <a:rPr lang="zh-CN" altLang="en-US" baseline="0" dirty="0" smtClean="0"/>
              <a:t> </a:t>
            </a:r>
            <a:endParaRPr lang="en-US" altLang="zh-CN" dirty="0" smtClean="0"/>
          </a:p>
          <a:p>
            <a:r>
              <a:rPr lang="zh-CN" altLang="en-US" dirty="0" smtClean="0"/>
              <a:t>内涵尚未达成共识</a:t>
            </a:r>
            <a:endParaRPr lang="en-US" altLang="zh-CN" dirty="0" smtClean="0"/>
          </a:p>
          <a:p>
            <a:r>
              <a:rPr lang="zh-CN" altLang="en-US" dirty="0" smtClean="0"/>
              <a:t>管政府，政府不是办事员 </a:t>
            </a:r>
            <a:endParaRPr lang="en-US" altLang="zh-CN" dirty="0" smtClean="0"/>
          </a:p>
          <a:p>
            <a:r>
              <a:rPr lang="zh-CN" altLang="en-US" dirty="0" smtClean="0"/>
              <a:t>破体制建机制形成体系和机构自身自主强管理</a:t>
            </a:r>
            <a:r>
              <a:rPr lang="zh-CN" altLang="en-US" baseline="0" dirty="0" smtClean="0"/>
              <a:t>  又不是行政手段考核问责</a:t>
            </a:r>
            <a:endParaRPr lang="en-US" altLang="zh-CN" baseline="0" dirty="0" smtClean="0"/>
          </a:p>
          <a:p>
            <a:r>
              <a:rPr lang="zh-CN" altLang="en-US" baseline="0" dirty="0" smtClean="0"/>
              <a:t>政府主导下如何充分发挥市场机制的作用   实现公平和效率</a:t>
            </a:r>
            <a:endParaRPr lang="en-US" altLang="zh-CN" baseline="0" dirty="0" smtClean="0"/>
          </a:p>
          <a:p>
            <a:r>
              <a:rPr lang="zh-CN" altLang="en-US" baseline="0" dirty="0" smtClean="0"/>
              <a:t>改的是体制。而不是结果药占比等</a:t>
            </a:r>
            <a:endParaRPr lang="en-US" altLang="zh-CN" baseline="0" dirty="0" smtClean="0"/>
          </a:p>
          <a:p>
            <a:r>
              <a:rPr lang="zh-CN" altLang="en-US" baseline="0" dirty="0" smtClean="0"/>
              <a:t>好多东西是结果！手段路径是什么！？</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1</a:t>
            </a:fld>
            <a:endParaRPr lang="zh-CN" altLang="en-US"/>
          </a:p>
        </p:txBody>
      </p:sp>
    </p:spTree>
    <p:extLst>
      <p:ext uri="{BB962C8B-B14F-4D97-AF65-F5344CB8AC3E}">
        <p14:creationId xmlns:p14="http://schemas.microsoft.com/office/powerpoint/2010/main" val="1864745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乡镇医院关门，县级医院饿死，市省级医院撑死！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代理诱导灰色：医生和患者都有  谁出钱谁管理信息化建设：机构内部互联互通</a:t>
            </a:r>
            <a:r>
              <a:rPr lang="en-US" altLang="zh-CN" dirty="0" smtClean="0"/>
              <a:t>DRG icd9cm3   icd10</a:t>
            </a:r>
            <a:r>
              <a:rPr lang="zh-CN" altLang="en-US" dirty="0" smtClean="0"/>
              <a:t>经济运行指标 占比新增 医保区域内支出率医共体三个案例核心灰色收入成功：打麻将四个人都赢钱了医院没抓手管医生，指挥棒在院墙外围补供方：能力弱，不外流，增加运行成本，非公医疗机构拿不到补供方：能力强，促进医院优化服务效率深圳已事定费，北京补医保双通道安徽天长 武汉黄陂深圳罗湖 只有住院 门诊应该纳入云南玉溪广西鹿寨：基层放开限药，中医适宜技术，村医开车江西芦溪陕西宝鸡广东深圳江苏镇江  门诊和住院报销 单通道 亏空上海申康按人头预付背景：市级统筹 主动控费</a:t>
            </a:r>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12</a:t>
            </a:fld>
            <a:endParaRPr lang="zh-CN" altLang="en-US"/>
          </a:p>
        </p:txBody>
      </p:sp>
    </p:spTree>
    <p:extLst>
      <p:ext uri="{BB962C8B-B14F-4D97-AF65-F5344CB8AC3E}">
        <p14:creationId xmlns:p14="http://schemas.microsoft.com/office/powerpoint/2010/main" val="1747481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代理诱导灰色：医生和患者都有  谁出钱谁管理信息化建设：机构内部互联互通</a:t>
            </a:r>
            <a:r>
              <a:rPr lang="en-US" altLang="zh-CN" dirty="0" smtClean="0"/>
              <a:t>DRG icd9cm3   icd10</a:t>
            </a:r>
            <a:r>
              <a:rPr lang="zh-CN" altLang="en-US" dirty="0" smtClean="0"/>
              <a:t>经济运行指标 占比新增 医保区域内支出率医共体三个案例核心灰色收入成功：打麻将四个人都赢钱了医院没抓手管医生，指挥棒在院墙外围补供方：能力弱，不外流，增加运行成本，非公医疗机构拿不到补供方：能力强，促进医院优化服务效率深圳已事定费，北京补医保双通道安徽天长 武汉黄陂深圳罗湖 只有住院 门诊应该纳入云南玉溪广西鹿寨：基层放开限药，中医适宜技术，村医开车江西芦溪陕西宝鸡广东深圳江苏镇江  门诊和住院报销 单通道 亏空上海申康按人头预付背景：市级统筹 主动控费</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effectLst/>
                <a:latin typeface="+mn-lt"/>
                <a:ea typeface="+mn-ea"/>
                <a:cs typeface="+mn-cs"/>
              </a:rPr>
              <a:t>破趋利逐利机制！</a:t>
            </a:r>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13</a:t>
            </a:fld>
            <a:endParaRPr lang="zh-CN" altLang="en-US"/>
          </a:p>
        </p:txBody>
      </p:sp>
    </p:spTree>
    <p:extLst>
      <p:ext uri="{BB962C8B-B14F-4D97-AF65-F5344CB8AC3E}">
        <p14:creationId xmlns:p14="http://schemas.microsoft.com/office/powerpoint/2010/main" val="1514059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fontScale="70000" lnSpcReduction="20000"/>
          </a:bodyPr>
          <a:lstStyle/>
          <a:p>
            <a:r>
              <a:rPr lang="zh-CN" altLang="en-US" dirty="0" smtClean="0"/>
              <a:t>强基层强行政的失败：收支两条线   定向培养   帮扶与职称评定挂钩 </a:t>
            </a:r>
            <a:endParaRPr lang="en-US" altLang="zh-CN" dirty="0" smtClean="0"/>
          </a:p>
          <a:p>
            <a:r>
              <a:rPr lang="zh-CN" altLang="en-US" dirty="0" smtClean="0"/>
              <a:t>强的手段：利益机制    住在城里开车去乡村上班   自己花钱去北京报培训班   </a:t>
            </a:r>
            <a:endParaRPr lang="en-US" altLang="zh-CN" dirty="0" smtClean="0"/>
          </a:p>
          <a:p>
            <a:r>
              <a:rPr lang="zh-CN" altLang="en-US" dirty="0" smtClean="0"/>
              <a:t>政府之间：建立协调、统一、高效的办医体制</a:t>
            </a:r>
            <a:endParaRPr lang="en-US" altLang="zh-CN" dirty="0" smtClean="0"/>
          </a:p>
          <a:p>
            <a:r>
              <a:rPr lang="zh-CN" altLang="en-US" dirty="0" smtClean="0"/>
              <a:t>政府与医院：构建决策、执行、监督相互分工、相互制衡的权利机制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强基层需要 政管控与市场搞活并用</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加大城乡医院对口支援力度，严格落实城市医院医务人员晋升职称必须到基层医疗卫生机构服务一年的规定（</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年来共有近</a:t>
            </a:r>
            <a:r>
              <a:rPr lang="en-US" altLang="zh-CN" sz="1200" kern="1200" dirty="0" smtClean="0">
                <a:solidFill>
                  <a:schemeClr val="tx1"/>
                </a:solidFill>
                <a:effectLst/>
                <a:latin typeface="+mn-lt"/>
                <a:ea typeface="+mn-ea"/>
                <a:cs typeface="+mn-cs"/>
              </a:rPr>
              <a:t>8500</a:t>
            </a:r>
            <a:r>
              <a:rPr lang="zh-CN" altLang="zh-CN" sz="1200" kern="1200" dirty="0" smtClean="0">
                <a:solidFill>
                  <a:schemeClr val="tx1"/>
                </a:solidFill>
                <a:effectLst/>
                <a:latin typeface="+mn-lt"/>
                <a:ea typeface="+mn-ea"/>
                <a:cs typeface="+mn-cs"/>
              </a:rPr>
              <a:t>名医师到县及县以下医疗机构对口支援）</a:t>
            </a:r>
            <a:r>
              <a:rPr lang="zh-CN" altLang="zh-CN" dirty="0" smtClean="0">
                <a:effectLst/>
              </a:rPr>
              <a:t> </a:t>
            </a:r>
            <a:endParaRPr lang="en-US" altLang="zh-CN" sz="1200" kern="1200" dirty="0" smtClean="0">
              <a:solidFill>
                <a:srgbClr val="FF0000"/>
              </a:solidFill>
              <a:effectLst/>
              <a:latin typeface="+mn-lt"/>
              <a:ea typeface="+mn-ea"/>
              <a:cs typeface="+mn-cs"/>
            </a:endParaRPr>
          </a:p>
          <a:p>
            <a:r>
              <a:rPr lang="zh-CN" altLang="en-US" sz="1200" kern="1200" dirty="0" smtClean="0">
                <a:solidFill>
                  <a:srgbClr val="FF0000"/>
                </a:solidFill>
                <a:effectLst/>
                <a:latin typeface="+mn-lt"/>
                <a:ea typeface="+mn-ea"/>
                <a:cs typeface="+mn-cs"/>
              </a:rPr>
              <a:t>医疗体的推行，目的是强基层，必须实行行政管控的前提下，充分发挥市场机制。 </a:t>
            </a:r>
            <a:endParaRPr lang="en-US" altLang="zh-CN" sz="1200" kern="1200" dirty="0" smtClean="0">
              <a:solidFill>
                <a:srgbClr val="FF0000"/>
              </a:solidFill>
              <a:effectLst/>
              <a:latin typeface="+mn-lt"/>
              <a:ea typeface="+mn-ea"/>
              <a:cs typeface="+mn-cs"/>
            </a:endParaRPr>
          </a:p>
          <a:p>
            <a:r>
              <a:rPr lang="en-US" altLang="zh-CN" sz="1200" b="1" kern="1200" dirty="0" smtClean="0">
                <a:solidFill>
                  <a:srgbClr val="C00000"/>
                </a:solidFill>
                <a:effectLst/>
                <a:latin typeface="+mn-lt"/>
                <a:ea typeface="+mn-ea"/>
                <a:cs typeface="+mn-cs"/>
              </a:rPr>
              <a:t>1</a:t>
            </a:r>
            <a:r>
              <a:rPr lang="zh-CN" altLang="en-US" sz="1200" b="1" kern="1200" dirty="0" smtClean="0">
                <a:solidFill>
                  <a:srgbClr val="C00000"/>
                </a:solidFill>
                <a:effectLst/>
                <a:latin typeface="+mn-lt"/>
                <a:ea typeface="+mn-ea"/>
                <a:cs typeface="+mn-cs"/>
              </a:rPr>
              <a:t>行政管控为强基层提供制度保障 </a:t>
            </a:r>
            <a:endParaRPr lang="en-US" altLang="zh-CN" sz="1200" b="1" kern="1200" dirty="0" smtClean="0">
              <a:solidFill>
                <a:srgbClr val="C00000"/>
              </a:solidFill>
              <a:effectLst/>
              <a:latin typeface="+mn-lt"/>
              <a:ea typeface="+mn-ea"/>
              <a:cs typeface="+mn-cs"/>
            </a:endParaRPr>
          </a:p>
          <a:p>
            <a:r>
              <a:rPr lang="zh-CN" altLang="en-US" sz="1200" kern="1200" dirty="0" smtClean="0">
                <a:solidFill>
                  <a:schemeClr val="tx1"/>
                </a:solidFill>
                <a:effectLst/>
                <a:latin typeface="+mn-lt"/>
                <a:ea typeface="+mn-ea"/>
                <a:cs typeface="+mn-cs"/>
              </a:rPr>
              <a:t>行政管控主要通过行政法规政策，建立医联体，引导资源下沉，医保部门通过转诊控制，按照疾病谱，向基层倾斜，提高基层报销比例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限制大医院扩张等 举措</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政府购买医疗服务等。</a:t>
            </a:r>
            <a:br>
              <a:rPr lang="zh-CN" altLang="en-US" sz="1200" kern="1200" dirty="0" smtClean="0">
                <a:solidFill>
                  <a:schemeClr val="tx1"/>
                </a:solidFill>
                <a:effectLst/>
                <a:latin typeface="+mn-lt"/>
                <a:ea typeface="+mn-ea"/>
                <a:cs typeface="+mn-cs"/>
              </a:rPr>
            </a:br>
            <a:r>
              <a:rPr lang="en-US" altLang="zh-CN" sz="1200" b="0" kern="1200" dirty="0" smtClean="0">
                <a:solidFill>
                  <a:schemeClr val="tx1"/>
                </a:solidFill>
                <a:effectLst/>
                <a:latin typeface="+mn-lt"/>
                <a:ea typeface="+mn-ea"/>
                <a:cs typeface="+mn-cs"/>
              </a:rPr>
              <a:t>2</a:t>
            </a:r>
            <a:r>
              <a:rPr lang="zh-CN" altLang="en-US" sz="1200" b="0" kern="1200" dirty="0" smtClean="0">
                <a:solidFill>
                  <a:schemeClr val="tx1"/>
                </a:solidFill>
                <a:effectLst/>
                <a:latin typeface="+mn-lt"/>
                <a:ea typeface="+mn-ea"/>
                <a:cs typeface="+mn-cs"/>
              </a:rPr>
              <a:t>放开为强基层提供活力支持 </a:t>
            </a:r>
            <a:endParaRPr lang="en-US" altLang="zh-CN" sz="1200" b="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放开主要包括，审批放开、诊疗范围放开、用药放开、检查设备购置放开 等。诊疗范围放开非常关键，只要有技术和条件，基层医疗机构都可以开展，这 是留住人才的关键。用药放开，让基层有药可用，通过用药负面清单监管。检查 设备购置放开，只要有需求你可以购买，通过使用率和阳性率监管。 </a:t>
            </a:r>
            <a:endParaRPr lang="en-US" altLang="zh-CN" sz="1200" kern="1200" dirty="0" smtClean="0">
              <a:solidFill>
                <a:schemeClr val="tx1"/>
              </a:solidFill>
              <a:effectLst/>
              <a:latin typeface="+mn-lt"/>
              <a:ea typeface="+mn-ea"/>
              <a:cs typeface="+mn-cs"/>
            </a:endParaRPr>
          </a:p>
          <a:p>
            <a:r>
              <a:rPr lang="en-US" altLang="zh-CN" sz="1200" b="0" kern="1200" dirty="0" smtClean="0">
                <a:solidFill>
                  <a:schemeClr val="tx1"/>
                </a:solidFill>
                <a:effectLst/>
                <a:latin typeface="+mn-lt"/>
                <a:ea typeface="+mn-ea"/>
                <a:cs typeface="+mn-cs"/>
              </a:rPr>
              <a:t>3</a:t>
            </a:r>
            <a:r>
              <a:rPr lang="zh-CN" altLang="en-US" sz="1200" b="0" kern="1200" dirty="0" smtClean="0">
                <a:solidFill>
                  <a:schemeClr val="tx1"/>
                </a:solidFill>
                <a:effectLst/>
                <a:latin typeface="+mn-lt"/>
                <a:ea typeface="+mn-ea"/>
                <a:cs typeface="+mn-cs"/>
              </a:rPr>
              <a:t>取消收支两条线管理 </a:t>
            </a:r>
            <a:endParaRPr lang="en-US" altLang="zh-CN" sz="1200" b="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一些地方基层社区服务中心实行收支两条线，或者采取财务统管，造成管办不分，导致医务人员积极性下降。一些地方把基层卫生社区中心在编人员工 资，财政打卡发放，造成在编人员的身份优势，可以衣食无忧的获取工资薪水， 在编员工认为工资是国家给的，造成医院内部管理困难重重。正确认识乡镇卫生 院的性质，不但承担公共卫生任务，更多的医务人员在从事基本医疗服务，医院 具有一定的经济性，应该具有一定的经济自主权，鼓励多劳多得。 </a:t>
            </a:r>
            <a:endParaRPr lang="en-US"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加大绩效考核力度 </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绩效工资严格限制，造成吃大锅饭，平均主义，医务人员绩效工资与基本工 资相比，比例很低，缺乏激励性，直接影响积极性的发挥，特别是在医生资源缺 乏的现实情况下，医生工作的主动性不高。应该以提高医务人员的积极性为主 导，实行绩效工资制度，放开绩效工资管制，打破平均主义，提高医生的待遇， 充分调动医生的积极性和主动性。 </a:t>
            </a:r>
            <a:endParaRPr lang="en-US"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适度放开社会力量办医 </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通过行政管控导向，通过适度放开，借助市场力量，充分发挥社会资源办基 层医疗机构的积极性，但要适度限制举办大型民营医疗机构，防止供给过剩带来 新的一轮看病贵，尽可能鼓励参与未纳入医联体的公立医院改制、重组。政府做 市场力量不愿意做的事情，市场力量达不到的地方，对于一般情况下乡镇、县 城、城市不需要一个模式必须行政配置基层医疗机构，造成业务量不足，效率不 高财政负担加大，都完全可以放开，让社会力量去做。 </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 </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14</a:t>
            </a:fld>
            <a:endParaRPr lang="zh-CN" altLang="en-US"/>
          </a:p>
        </p:txBody>
      </p:sp>
    </p:spTree>
    <p:extLst>
      <p:ext uri="{BB962C8B-B14F-4D97-AF65-F5344CB8AC3E}">
        <p14:creationId xmlns:p14="http://schemas.microsoft.com/office/powerpoint/2010/main" val="1713957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00"/>
                </a:solidFill>
                <a:latin typeface="KaiTi" charset="-122"/>
                <a:ea typeface="KaiTi" charset="-122"/>
                <a:cs typeface="KaiTi" charset="-122"/>
              </a:rPr>
              <a:t>全民医保发展了基层，基药两条线搞死基层改革还是得靠医保政策救</a:t>
            </a:r>
            <a:r>
              <a:rPr lang="zh-CN" altLang="en-US" sz="1200" kern="1200" dirty="0" smtClean="0">
                <a:solidFill>
                  <a:schemeClr val="tx1"/>
                </a:solidFill>
                <a:latin typeface="+mn-lt"/>
                <a:ea typeface="+mn-ea"/>
                <a:cs typeface="+mn-cs"/>
              </a:rPr>
              <a:t>医共体建设是一项涉及诸多旧体制破除和新机制建立的复杂综合改革，此外新机制建立后对政府的管理能力和医共体自身管理能力都是很大挑战。</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医共体牵头医院履行政府对其提出的成员单位的管理要求，对医共体内部的基层医疗卫生机构及村卫生室享有管理权、经营权、分配权，基层医疗卫生机构和所属村卫生室统一由牵头医院管理。管理过程中，坚持基层医疗卫生机构和村卫生室“五个不变”，即：资产归属不变、独立法人不变、卫生院和卫生室功能不变、财政投入不变、职工身份不变。</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a:p>
            <a:r>
              <a:rPr lang="zh-CN" altLang="en-US" dirty="0" smtClean="0"/>
              <a:t>分级诊疗：分类分工</a:t>
            </a:r>
            <a:r>
              <a:rPr lang="zh-CN" altLang="en-US" baseline="0" dirty="0" smtClean="0"/>
              <a:t>   因地制宜整合、分类、柔性管理现有体系资源。</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00"/>
                </a:solidFill>
                <a:latin typeface="KaiTi" charset="-122"/>
                <a:ea typeface="KaiTi" charset="-122"/>
                <a:cs typeface="KaiTi" charset="-122"/>
              </a:rPr>
              <a:t>（全民医保发展了基层，基药两条线搞死基层改革还是得靠医保政策救）</a:t>
            </a:r>
            <a:endParaRPr lang="en-US" altLang="zh-CN" sz="1200" dirty="0" smtClean="0">
              <a:solidFill>
                <a:srgbClr val="FFFF00"/>
              </a:solidFill>
              <a:latin typeface="KaiTi" charset="-122"/>
              <a:ea typeface="KaiTi" charset="-122"/>
              <a:cs typeface="KaiTi" charset="-122"/>
            </a:endParaRPr>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16</a:t>
            </a:fld>
            <a:endParaRPr lang="zh-CN" altLang="en-US"/>
          </a:p>
        </p:txBody>
      </p:sp>
    </p:spTree>
    <p:extLst>
      <p:ext uri="{BB962C8B-B14F-4D97-AF65-F5344CB8AC3E}">
        <p14:creationId xmlns:p14="http://schemas.microsoft.com/office/powerpoint/2010/main" val="955106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补需方比例高</a:t>
            </a:r>
            <a:r>
              <a:rPr lang="zh-CN" altLang="en-US" baseline="0" dirty="0" smtClean="0"/>
              <a:t> 之所有医保支付方式改革尤为重要 它是公立医院改革的牛鼻子</a:t>
            </a:r>
            <a:endParaRPr lang="en-US" altLang="zh-CN" baseline="0" dirty="0" smtClean="0"/>
          </a:p>
          <a:p>
            <a:r>
              <a:rPr lang="zh-CN" altLang="en-US" baseline="0" dirty="0" smtClean="0"/>
              <a:t>由机构总额预付向按人头预付转变</a:t>
            </a:r>
            <a:endParaRPr lang="en-US" altLang="zh-CN" baseline="0" dirty="0" smtClean="0"/>
          </a:p>
          <a:p>
            <a:r>
              <a:rPr lang="zh-CN" altLang="en-US" baseline="0" dirty="0" smtClean="0"/>
              <a:t>改革最大阻力在于不规范运行的非公机构</a:t>
            </a:r>
            <a:endParaRPr lang="en-US" altLang="zh-CN" baseline="0" dirty="0" smtClean="0"/>
          </a:p>
          <a:p>
            <a:endParaRPr lang="en-US" altLang="zh-CN" baseline="0" dirty="0" smtClean="0"/>
          </a:p>
          <a:p>
            <a:r>
              <a:rPr lang="zh-CN" altLang="zh-CN" sz="1200" kern="1200" dirty="0" smtClean="0">
                <a:solidFill>
                  <a:schemeClr val="tx1"/>
                </a:solidFill>
                <a:effectLst/>
                <a:latin typeface="+mn-lt"/>
                <a:ea typeface="+mn-ea"/>
                <a:cs typeface="+mn-cs"/>
              </a:rPr>
              <a:t>“三医联动”医保为先，建议国家层面能尽快统筹推进医疗、医保、医药同步改革，改革现行付费制度，充分发挥医保杠杆作用，改变医疗机构和医务人员趋利行为</a:t>
            </a:r>
            <a:r>
              <a:rPr lang="en-US" altLang="zh-CN" sz="1200" kern="1200" dirty="0" smtClean="0">
                <a:solidFill>
                  <a:schemeClr val="tx1"/>
                </a:solidFill>
                <a:effectLst/>
                <a:latin typeface="+mn-lt"/>
                <a:ea typeface="+mn-ea"/>
                <a:cs typeface="+mn-cs"/>
              </a:rPr>
              <a:t>,</a:t>
            </a:r>
            <a:r>
              <a:rPr lang="zh-CN" altLang="zh-CN" sz="1200" kern="1200" smtClean="0">
                <a:solidFill>
                  <a:schemeClr val="tx1"/>
                </a:solidFill>
                <a:effectLst/>
                <a:latin typeface="+mn-lt"/>
                <a:ea typeface="+mn-ea"/>
                <a:cs typeface="+mn-cs"/>
              </a:rPr>
              <a:t>使公立医院回归公益性，真正释放医改红利。</a:t>
            </a:r>
            <a:r>
              <a:rPr lang="zh-CN" altLang="zh-CN" smtClean="0">
                <a:effectLst/>
              </a:rPr>
              <a:t> </a:t>
            </a:r>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17</a:t>
            </a:fld>
            <a:endParaRPr lang="zh-CN" altLang="en-US"/>
          </a:p>
        </p:txBody>
      </p:sp>
    </p:spTree>
    <p:extLst>
      <p:ext uri="{BB962C8B-B14F-4D97-AF65-F5344CB8AC3E}">
        <p14:creationId xmlns:p14="http://schemas.microsoft.com/office/powerpoint/2010/main" val="2128990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sz="1200" dirty="0" smtClean="0"/>
              <a:t>财政投入：补供方？补需方？</a:t>
            </a:r>
            <a:endParaRPr lang="en-US" altLang="zh-CN" sz="1200" dirty="0" smtClean="0"/>
          </a:p>
          <a:p>
            <a:r>
              <a:rPr lang="zh-CN" altLang="en-US" sz="1200" dirty="0" smtClean="0"/>
              <a:t>公立医院改制：混合所有制？</a:t>
            </a:r>
            <a:endParaRPr lang="en-US" altLang="zh-CN" sz="1200" dirty="0" smtClean="0"/>
          </a:p>
          <a:p>
            <a:r>
              <a:rPr lang="zh-CN" altLang="en-US" sz="1200" dirty="0" smtClean="0"/>
              <a:t>社会办医：前置是医生</a:t>
            </a:r>
            <a:endParaRPr lang="en-US" altLang="zh-CN" sz="1200" dirty="0" smtClean="0"/>
          </a:p>
          <a:p>
            <a:r>
              <a:rPr lang="zh-CN" altLang="en-US" sz="1200" dirty="0" smtClean="0"/>
              <a:t>医保支付方式：预算和结算  建立支付市场</a:t>
            </a:r>
            <a:endParaRPr lang="en-US" altLang="zh-CN" sz="1200" dirty="0" smtClean="0"/>
          </a:p>
          <a:p>
            <a:r>
              <a:rPr lang="zh-CN" altLang="en-US" sz="1200" dirty="0" smtClean="0"/>
              <a:t>人事制度</a:t>
            </a:r>
            <a:endParaRPr lang="en-US" altLang="zh-CN" sz="1200" dirty="0" smtClean="0"/>
          </a:p>
          <a:p>
            <a:r>
              <a:rPr lang="zh-CN" altLang="en-US" sz="1200" dirty="0" smtClean="0"/>
              <a:t>薪酬制度</a:t>
            </a:r>
            <a:endParaRPr lang="en-US" altLang="zh-CN" sz="1200" dirty="0" smtClean="0"/>
          </a:p>
          <a:p>
            <a:r>
              <a:rPr lang="zh-CN" altLang="en-US" sz="1200" dirty="0" smtClean="0"/>
              <a:t>分级诊疗：结果 前提是强基层机制</a:t>
            </a:r>
            <a:r>
              <a:rPr lang="en-US" altLang="zh-CN" sz="1200" dirty="0" smtClean="0"/>
              <a:t/>
            </a:r>
            <a:br>
              <a:rPr lang="en-US" altLang="zh-CN" sz="1200" dirty="0" smtClean="0"/>
            </a:br>
            <a:r>
              <a:rPr lang="zh-CN" altLang="en-US" sz="1200" dirty="0" smtClean="0"/>
              <a:t>现代医院管理制度：治理  政府与市场的关系</a:t>
            </a:r>
            <a:endParaRPr lang="en-US" altLang="zh-CN" sz="1200"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19</a:t>
            </a:fld>
            <a:endParaRPr lang="zh-CN" altLang="en-US"/>
          </a:p>
        </p:txBody>
      </p:sp>
    </p:spTree>
    <p:extLst>
      <p:ext uri="{BB962C8B-B14F-4D97-AF65-F5344CB8AC3E}">
        <p14:creationId xmlns:p14="http://schemas.microsoft.com/office/powerpoint/2010/main" val="434219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D1FCDF4-AD21-4E35-9DE7-DC09BCF1C633}" type="slidenum">
              <a:rPr lang="zh-CN" altLang="en-US" smtClean="0"/>
              <a:pPr/>
              <a:t>20</a:t>
            </a:fld>
            <a:endParaRPr lang="zh-CN" altLang="en-US"/>
          </a:p>
        </p:txBody>
      </p:sp>
    </p:spTree>
    <p:extLst>
      <p:ext uri="{BB962C8B-B14F-4D97-AF65-F5344CB8AC3E}">
        <p14:creationId xmlns:p14="http://schemas.microsoft.com/office/powerpoint/2010/main" val="875482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algn="l"/>
            <a:r>
              <a:rPr lang="zh-CN" altLang="en-US" dirty="0" smtClean="0"/>
              <a:t>果子：财政投入   退休待遇   </a:t>
            </a:r>
            <a:endParaRPr lang="en-US" altLang="zh-CN" dirty="0" smtClean="0"/>
          </a:p>
          <a:p>
            <a:pPr algn="l"/>
            <a:r>
              <a:rPr lang="zh-CN" altLang="en-US" dirty="0" smtClean="0"/>
              <a:t>不在于自己没有  而在乎别人有自己没有</a:t>
            </a:r>
            <a:endParaRPr lang="en-US" altLang="zh-CN" dirty="0" smtClean="0"/>
          </a:p>
          <a:p>
            <a:pPr algn="l"/>
            <a:r>
              <a:rPr lang="zh-CN" altLang="en-US" dirty="0" smtClean="0"/>
              <a:t>备案制</a:t>
            </a:r>
            <a:r>
              <a:rPr lang="zh-CN" altLang="en-US" baseline="0" dirty="0" smtClean="0"/>
              <a:t>  </a:t>
            </a:r>
            <a:r>
              <a:rPr lang="zh-CN" altLang="en-US" dirty="0" smtClean="0"/>
              <a:t>周转池</a:t>
            </a:r>
            <a:endParaRPr lang="en-US" altLang="zh-CN" dirty="0" smtClean="0"/>
          </a:p>
          <a:p>
            <a:pPr algn="l"/>
            <a:r>
              <a:rPr lang="zh-CN" altLang="en-US" dirty="0" smtClean="0"/>
              <a:t>改革重点：单位人变为行业人，强化技术技能，促进流动</a:t>
            </a:r>
            <a:endParaRPr lang="en-US" altLang="zh-CN" dirty="0" smtClean="0"/>
          </a:p>
          <a:p>
            <a:pPr algn="l"/>
            <a:r>
              <a:rPr lang="zh-CN" altLang="en-US" dirty="0" smtClean="0"/>
              <a:t>社会化人事代理管理，社会养老保险体系，工资档案化促进流动，</a:t>
            </a:r>
            <a:endParaRPr lang="en-US" altLang="zh-CN" dirty="0" smtClean="0"/>
          </a:p>
          <a:p>
            <a:pPr algn="l"/>
            <a:r>
              <a:rPr lang="zh-CN" altLang="en-US" dirty="0" smtClean="0"/>
              <a:t>同时给公立医院管理者施加人力资源市场竞争压力！    </a:t>
            </a:r>
            <a:endParaRPr lang="en-US" altLang="zh-CN" dirty="0" smtClean="0"/>
          </a:p>
          <a:p>
            <a:pPr algn="l"/>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21</a:t>
            </a:fld>
            <a:endParaRPr lang="zh-CN" altLang="en-US"/>
          </a:p>
        </p:txBody>
      </p:sp>
    </p:spTree>
    <p:extLst>
      <p:ext uri="{BB962C8B-B14F-4D97-AF65-F5344CB8AC3E}">
        <p14:creationId xmlns:p14="http://schemas.microsoft.com/office/powerpoint/2010/main" val="189977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人放开以后怎么管？！</a:t>
            </a:r>
            <a:endParaRPr lang="en-US" altLang="zh-CN" dirty="0" smtClean="0"/>
          </a:p>
          <a:p>
            <a:r>
              <a:rPr lang="zh-CN" altLang="en-US" dirty="0" smtClean="0"/>
              <a:t>管的核心是评价考核体系</a:t>
            </a:r>
            <a:endParaRPr lang="en-US" altLang="zh-CN" dirty="0" smtClean="0"/>
          </a:p>
          <a:p>
            <a:r>
              <a:rPr lang="zh-CN" altLang="en-US" dirty="0" smtClean="0"/>
              <a:t>定岗定级不定人    岗位和级别背后是技术技能素质考核！</a:t>
            </a:r>
            <a:endParaRPr lang="en-US" altLang="zh-CN" dirty="0" smtClean="0"/>
          </a:p>
          <a:p>
            <a:r>
              <a:rPr lang="zh-CN" altLang="en-US" dirty="0" smtClean="0"/>
              <a:t>薪酬是核心！</a:t>
            </a:r>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22</a:t>
            </a:fld>
            <a:endParaRPr lang="zh-CN" altLang="en-US"/>
          </a:p>
        </p:txBody>
      </p:sp>
    </p:spTree>
    <p:extLst>
      <p:ext uri="{BB962C8B-B14F-4D97-AF65-F5344CB8AC3E}">
        <p14:creationId xmlns:p14="http://schemas.microsoft.com/office/powerpoint/2010/main" val="526813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algn="l"/>
            <a:r>
              <a:rPr lang="zh-CN" altLang="en-US" sz="1200" dirty="0" smtClean="0">
                <a:solidFill>
                  <a:schemeClr val="bg1"/>
                </a:solidFill>
                <a:latin typeface="楷体_GB2312" pitchFamily="49" charset="-122"/>
                <a:ea typeface="楷体_GB2312" pitchFamily="49" charset="-122"/>
              </a:rPr>
              <a:t>需方</a:t>
            </a:r>
            <a:r>
              <a:rPr lang="en-US" altLang="zh-CN" sz="1200" dirty="0" smtClean="0">
                <a:solidFill>
                  <a:schemeClr val="bg1"/>
                </a:solidFill>
                <a:latin typeface="楷体_GB2312" pitchFamily="49" charset="-122"/>
                <a:ea typeface="楷体_GB2312" pitchFamily="49" charset="-122"/>
              </a:rPr>
              <a:t>VS</a:t>
            </a:r>
            <a:r>
              <a:rPr lang="zh-CN" altLang="en-US" sz="1200" dirty="0" smtClean="0">
                <a:solidFill>
                  <a:schemeClr val="bg1"/>
                </a:solidFill>
                <a:latin typeface="楷体_GB2312" pitchFamily="49" charset="-122"/>
                <a:ea typeface="楷体_GB2312" pitchFamily="49" charset="-122"/>
              </a:rPr>
              <a:t>供方</a:t>
            </a:r>
            <a:endParaRPr lang="en-US" altLang="zh-CN" sz="1200" dirty="0" smtClean="0">
              <a:solidFill>
                <a:schemeClr val="bg1"/>
              </a:solidFill>
              <a:latin typeface="楷体_GB2312" pitchFamily="49" charset="-122"/>
              <a:ea typeface="楷体_GB2312" pitchFamily="49" charset="-122"/>
            </a:endParaRPr>
          </a:p>
          <a:p>
            <a:pPr algn="l"/>
            <a:r>
              <a:rPr lang="zh-CN" altLang="en-US" sz="1200" dirty="0" smtClean="0">
                <a:solidFill>
                  <a:schemeClr val="bg1"/>
                </a:solidFill>
                <a:latin typeface="楷体_GB2312" pitchFamily="49" charset="-122"/>
                <a:ea typeface="楷体_GB2312" pitchFamily="49" charset="-122"/>
              </a:rPr>
              <a:t>深圳：供</a:t>
            </a:r>
            <a:r>
              <a:rPr lang="en-US" altLang="zh-CN" sz="1200" dirty="0" smtClean="0">
                <a:solidFill>
                  <a:schemeClr val="bg1"/>
                </a:solidFill>
                <a:latin typeface="楷体_GB2312" pitchFamily="49" charset="-122"/>
                <a:ea typeface="楷体_GB2312" pitchFamily="49" charset="-122"/>
              </a:rPr>
              <a:t>122</a:t>
            </a:r>
            <a:r>
              <a:rPr lang="zh-CN" altLang="en-US" sz="1200" dirty="0" smtClean="0">
                <a:solidFill>
                  <a:schemeClr val="bg1"/>
                </a:solidFill>
                <a:latin typeface="楷体_GB2312" pitchFamily="49" charset="-122"/>
                <a:ea typeface="楷体_GB2312" pitchFamily="49" charset="-122"/>
              </a:rPr>
              <a:t>亿元  需</a:t>
            </a:r>
            <a:r>
              <a:rPr lang="en-US" altLang="zh-CN" sz="1200" dirty="0" smtClean="0">
                <a:solidFill>
                  <a:schemeClr val="bg1"/>
                </a:solidFill>
                <a:latin typeface="楷体_GB2312" pitchFamily="49" charset="-122"/>
                <a:ea typeface="楷体_GB2312" pitchFamily="49" charset="-122"/>
              </a:rPr>
              <a:t>2</a:t>
            </a:r>
            <a:r>
              <a:rPr lang="zh-CN" altLang="en-US" sz="1200" dirty="0" smtClean="0">
                <a:solidFill>
                  <a:schemeClr val="bg1"/>
                </a:solidFill>
                <a:latin typeface="楷体_GB2312" pitchFamily="49" charset="-122"/>
                <a:ea typeface="楷体_GB2312" pitchFamily="49" charset="-122"/>
              </a:rPr>
              <a:t>亿元  本地区内医疗机构服务能力弱  </a:t>
            </a:r>
            <a:endParaRPr lang="en-US" altLang="zh-CN" sz="1200" dirty="0" smtClean="0">
              <a:solidFill>
                <a:schemeClr val="bg1"/>
              </a:solidFill>
              <a:latin typeface="楷体_GB2312" pitchFamily="49" charset="-122"/>
              <a:ea typeface="楷体_GB2312" pitchFamily="49" charset="-122"/>
            </a:endParaRPr>
          </a:p>
          <a:p>
            <a:pPr algn="l"/>
            <a:r>
              <a:rPr lang="zh-CN" altLang="en-US" sz="1200" dirty="0" smtClean="0">
                <a:solidFill>
                  <a:schemeClr val="bg1"/>
                </a:solidFill>
                <a:latin typeface="楷体_GB2312" pitchFamily="49" charset="-122"/>
                <a:ea typeface="楷体_GB2312" pitchFamily="49" charset="-122"/>
              </a:rPr>
              <a:t>北京：补医保   服务能力强   补偿本地居民   限流外来就医</a:t>
            </a:r>
            <a:endParaRPr lang="en-US" altLang="zh-CN" sz="1200" dirty="0" smtClean="0">
              <a:solidFill>
                <a:schemeClr val="bg1"/>
              </a:solidFill>
              <a:latin typeface="楷体_GB2312" pitchFamily="49" charset="-122"/>
              <a:ea typeface="楷体_GB2312" pitchFamily="49" charset="-122"/>
            </a:endParaRPr>
          </a:p>
          <a:p>
            <a:r>
              <a:rPr lang="zh-CN" altLang="en-US" dirty="0" smtClean="0"/>
              <a:t>补供方：非公机构拿不到  养人养机构</a:t>
            </a:r>
            <a:endParaRPr lang="en-US" altLang="zh-CN" dirty="0" smtClean="0"/>
          </a:p>
          <a:p>
            <a:r>
              <a:rPr lang="zh-CN" altLang="en-US" dirty="0" smtClean="0"/>
              <a:t>补需方：本地区医疗机构资源匮乏  基金流失严重</a:t>
            </a:r>
            <a:endParaRPr lang="en-US" altLang="zh-CN" dirty="0" smtClean="0"/>
          </a:p>
          <a:p>
            <a:r>
              <a:rPr lang="zh-CN" altLang="en-US" dirty="0" smtClean="0"/>
              <a:t>补供方政府管的是：考核机构运行效率</a:t>
            </a:r>
            <a:endParaRPr lang="en-US" altLang="zh-CN" dirty="0" smtClean="0"/>
          </a:p>
          <a:p>
            <a:r>
              <a:rPr lang="zh-CN" altLang="en-US" dirty="0" smtClean="0"/>
              <a:t>补需方政府管的是：支付方式（科学合理、公开透明、有约束）</a:t>
            </a:r>
            <a:r>
              <a:rPr lang="zh-CN" altLang="en-US" baseline="0" dirty="0" smtClean="0"/>
              <a:t>  基金审计</a:t>
            </a:r>
            <a:r>
              <a:rPr lang="zh-CN" altLang="en-US" dirty="0" smtClean="0"/>
              <a:t>  </a:t>
            </a:r>
            <a:endParaRPr lang="en-US" altLang="zh-CN"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24</a:t>
            </a:fld>
            <a:endParaRPr lang="zh-CN" altLang="en-US"/>
          </a:p>
        </p:txBody>
      </p:sp>
    </p:spTree>
    <p:extLst>
      <p:ext uri="{BB962C8B-B14F-4D97-AF65-F5344CB8AC3E}">
        <p14:creationId xmlns:p14="http://schemas.microsoft.com/office/powerpoint/2010/main" val="105379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5B5D84C-21E2-294F-B68D-33B488BD993D}" type="slidenum">
              <a:rPr kumimoji="1" lang="zh-CN" altLang="en-US" smtClean="0"/>
              <a:t>2</a:t>
            </a:fld>
            <a:endParaRPr kumimoji="1" lang="zh-CN" altLang="en-US"/>
          </a:p>
        </p:txBody>
      </p:sp>
    </p:spTree>
    <p:extLst>
      <p:ext uri="{BB962C8B-B14F-4D97-AF65-F5344CB8AC3E}">
        <p14:creationId xmlns:p14="http://schemas.microsoft.com/office/powerpoint/2010/main" val="540203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社会办医健康发展的前置条件：</a:t>
            </a:r>
            <a:endParaRPr lang="en-US" altLang="zh-CN" dirty="0" smtClean="0"/>
          </a:p>
          <a:p>
            <a:r>
              <a:rPr lang="zh-CN" altLang="en-US" dirty="0" smtClean="0"/>
              <a:t>自由执业和精细专业的医保支付方式</a:t>
            </a:r>
            <a:r>
              <a:rPr lang="zh-CN" altLang="en-US" baseline="0" dirty="0" smtClean="0"/>
              <a:t>   </a:t>
            </a:r>
            <a:endParaRPr lang="en-US" altLang="zh-CN" baseline="0" dirty="0" smtClean="0"/>
          </a:p>
          <a:p>
            <a:r>
              <a:rPr lang="zh-CN" altLang="en-US" baseline="0" dirty="0" smtClean="0"/>
              <a:t>形成医保购买服务的竞争市场  已事定费     </a:t>
            </a:r>
            <a:endParaRPr lang="en-US" altLang="zh-CN" baseline="0" dirty="0" smtClean="0"/>
          </a:p>
          <a:p>
            <a:endParaRPr lang="en-US" altLang="zh-CN" baseline="0" dirty="0" smtClean="0"/>
          </a:p>
          <a:p>
            <a:r>
              <a:rPr lang="zh-CN" altLang="en-US" sz="1200" kern="1200" dirty="0" smtClean="0">
                <a:solidFill>
                  <a:schemeClr val="tx1"/>
                </a:solidFill>
                <a:effectLst/>
                <a:latin typeface="+mn-lt"/>
                <a:ea typeface="+mn-ea"/>
                <a:cs typeface="+mn-cs"/>
              </a:rPr>
              <a:t>基层服务特点：</a:t>
            </a:r>
          </a:p>
          <a:p>
            <a:r>
              <a:rPr lang="zh-CN" altLang="en-US" sz="1200" kern="1200" dirty="0" smtClean="0">
                <a:solidFill>
                  <a:schemeClr val="tx1"/>
                </a:solidFill>
                <a:effectLst/>
                <a:latin typeface="+mn-lt"/>
                <a:ea typeface="+mn-ea"/>
                <a:cs typeface="+mn-cs"/>
              </a:rPr>
              <a:t>常见病、信息不对称相对弱</a:t>
            </a:r>
          </a:p>
          <a:p>
            <a:r>
              <a:rPr lang="zh-CN" altLang="en-US" sz="1200" kern="1200" dirty="0" smtClean="0">
                <a:solidFill>
                  <a:schemeClr val="tx1"/>
                </a:solidFill>
                <a:effectLst/>
                <a:latin typeface="+mn-lt"/>
                <a:ea typeface="+mn-ea"/>
                <a:cs typeface="+mn-cs"/>
              </a:rPr>
              <a:t>分科不细、专科化程度低</a:t>
            </a:r>
          </a:p>
          <a:p>
            <a:r>
              <a:rPr lang="zh-CN" altLang="en-US" sz="1200" kern="1200" dirty="0" smtClean="0">
                <a:solidFill>
                  <a:schemeClr val="tx1"/>
                </a:solidFill>
                <a:effectLst/>
                <a:latin typeface="+mn-lt"/>
                <a:ea typeface="+mn-ea"/>
                <a:cs typeface="+mn-cs"/>
              </a:rPr>
              <a:t>患者的选择性强</a:t>
            </a:r>
          </a:p>
          <a:p>
            <a:r>
              <a:rPr lang="zh-CN" altLang="en-US" sz="1200" kern="1200" dirty="0" smtClean="0">
                <a:solidFill>
                  <a:schemeClr val="tx1"/>
                </a:solidFill>
                <a:effectLst/>
                <a:latin typeface="+mn-lt"/>
                <a:ea typeface="+mn-ea"/>
                <a:cs typeface="+mn-cs"/>
              </a:rPr>
              <a:t>服务提供的竞争性强</a:t>
            </a:r>
          </a:p>
          <a:p>
            <a:r>
              <a:rPr lang="zh-CN" altLang="en-US" sz="1200" kern="1200" dirty="0" smtClean="0">
                <a:solidFill>
                  <a:schemeClr val="tx1"/>
                </a:solidFill>
                <a:effectLst/>
                <a:latin typeface="+mn-lt"/>
                <a:ea typeface="+mn-ea"/>
                <a:cs typeface="+mn-cs"/>
              </a:rPr>
              <a:t>服务辐射范围小：服务长期、有记忆交易</a:t>
            </a:r>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25</a:t>
            </a:fld>
            <a:endParaRPr lang="zh-CN" altLang="en-US"/>
          </a:p>
        </p:txBody>
      </p:sp>
    </p:spTree>
    <p:extLst>
      <p:ext uri="{BB962C8B-B14F-4D97-AF65-F5344CB8AC3E}">
        <p14:creationId xmlns:p14="http://schemas.microsoft.com/office/powerpoint/2010/main" val="1300920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使机构真正成为充满生机活力的市场主体 </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保障：出钱  社会医疗医疗保险  财政投入  保障医疗服务公平可及</a:t>
            </a:r>
            <a:r>
              <a:rPr lang="zh-CN" altLang="en-US" baseline="0" dirty="0" smtClean="0"/>
              <a:t>（此处毫不动摇）</a:t>
            </a:r>
            <a:endParaRPr lang="en-US" altLang="zh-CN" baseline="0" dirty="0" smtClean="0"/>
          </a:p>
          <a:p>
            <a:r>
              <a:rPr lang="zh-CN" altLang="en-US" baseline="0" dirty="0" smtClean="0"/>
              <a:t>不全是政府包办提供  可以购买服务  提高财政资金利益效率 </a:t>
            </a:r>
            <a:endParaRPr lang="en-US" altLang="zh-CN" baseline="0" dirty="0" smtClean="0"/>
          </a:p>
          <a:p>
            <a:r>
              <a:rPr lang="zh-CN" altLang="en-US" baseline="0" dirty="0" smtClean="0"/>
              <a:t>优化当前公立医院为主的服务体系 </a:t>
            </a:r>
            <a:endParaRPr lang="en-US" altLang="zh-CN" baseline="0" dirty="0" smtClean="0"/>
          </a:p>
          <a:p>
            <a:r>
              <a:rPr lang="zh-CN" altLang="en-US" baseline="0" dirty="0" smtClean="0"/>
              <a:t>办事：千万不能政府主导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26</a:t>
            </a:fld>
            <a:endParaRPr lang="zh-CN" altLang="en-US"/>
          </a:p>
        </p:txBody>
      </p:sp>
    </p:spTree>
    <p:extLst>
      <p:ext uri="{BB962C8B-B14F-4D97-AF65-F5344CB8AC3E}">
        <p14:creationId xmlns:p14="http://schemas.microsoft.com/office/powerpoint/2010/main" val="1432382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fontScale="47500" lnSpcReduction="20000"/>
          </a:bodyPr>
          <a:lstStyle/>
          <a:p>
            <a:r>
              <a:rPr lang="zh-CN" altLang="en-US" dirty="0" smtClean="0"/>
              <a:t>医保：三保合一   以前吴仪总理新农合没人管  现在抢</a:t>
            </a:r>
            <a:endParaRPr lang="en-US" altLang="zh-CN" dirty="0" smtClean="0"/>
          </a:p>
          <a:p>
            <a:r>
              <a:rPr lang="zh-CN" altLang="en-US" dirty="0" smtClean="0"/>
              <a:t>公开后：权利就是监管和服务  没人要了</a:t>
            </a:r>
            <a:endParaRPr lang="en-US" altLang="zh-CN" dirty="0" smtClean="0"/>
          </a:p>
          <a:p>
            <a:r>
              <a:rPr lang="zh-CN" altLang="en-US" dirty="0" smtClean="0"/>
              <a:t>公开：内部到社会</a:t>
            </a:r>
            <a:endParaRPr lang="en-US" altLang="zh-CN" dirty="0" smtClean="0"/>
          </a:p>
          <a:p>
            <a:r>
              <a:rPr lang="zh-CN" altLang="en-US" dirty="0" smtClean="0"/>
              <a:t>公开机</a:t>
            </a:r>
            <a:endParaRPr lang="en-US" altLang="zh-CN" dirty="0" smtClean="0"/>
          </a:p>
          <a:p>
            <a:r>
              <a:rPr lang="zh-CN" altLang="en-US" sz="1200" kern="1200" dirty="0" smtClean="0">
                <a:solidFill>
                  <a:schemeClr val="tx1"/>
                </a:solidFill>
                <a:effectLst/>
                <a:latin typeface="+mn-lt"/>
                <a:ea typeface="+mn-ea"/>
                <a:cs typeface="+mn-cs"/>
              </a:rPr>
              <a:t>国企改 关节点，“放权”与“让权” 所有权和经营权怎样分离，从放权开始。改 成功与否，最后将决定于“放”、“让” 字。围绕着 </a:t>
            </a:r>
            <a:endParaRPr lang="zh-CN" altLang="en-US" dirty="0" smtClean="0">
              <a:effectLst/>
            </a:endParaRPr>
          </a:p>
          <a:p>
            <a:r>
              <a:rPr lang="zh-CN" altLang="en-US" sz="1200" kern="1200" dirty="0" smtClean="0">
                <a:solidFill>
                  <a:schemeClr val="tx1"/>
                </a:solidFill>
                <a:effectLst/>
                <a:latin typeface="+mn-lt"/>
                <a:ea typeface="+mn-ea"/>
                <a:cs typeface="+mn-cs"/>
              </a:rPr>
              <a:t>所有权和经营权分离，使国有企业真正成为充满 机活 的市场主体。 根据</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，国资委将精简</a:t>
            </a:r>
            <a:r>
              <a:rPr lang="en-US" altLang="zh-CN" sz="1200" kern="1200" dirty="0" smtClean="0">
                <a:solidFill>
                  <a:schemeClr val="tx1"/>
                </a:solidFill>
                <a:effectLst/>
                <a:latin typeface="+mn-lt"/>
                <a:ea typeface="+mn-ea"/>
                <a:cs typeface="+mn-cs"/>
              </a:rPr>
              <a:t>43</a:t>
            </a:r>
            <a:r>
              <a:rPr lang="zh-CN" altLang="en-US" sz="1200" kern="1200" dirty="0" smtClean="0">
                <a:solidFill>
                  <a:schemeClr val="tx1"/>
                </a:solidFill>
                <a:effectLst/>
                <a:latin typeface="+mn-lt"/>
                <a:ea typeface="+mn-ea"/>
                <a:cs typeface="+mn-cs"/>
              </a:rPr>
              <a:t>项监管事项，其中取消事项</a:t>
            </a:r>
            <a:r>
              <a:rPr lang="en-US" altLang="zh-CN" sz="1200" kern="1200" dirty="0" smtClean="0">
                <a:solidFill>
                  <a:schemeClr val="tx1"/>
                </a:solidFill>
                <a:effectLst/>
                <a:latin typeface="+mn-lt"/>
                <a:ea typeface="+mn-ea"/>
                <a:cs typeface="+mn-cs"/>
              </a:rPr>
              <a:t>26</a:t>
            </a:r>
            <a:r>
              <a:rPr lang="zh-CN" altLang="en-US" sz="1200" kern="1200" dirty="0" smtClean="0">
                <a:solidFill>
                  <a:schemeClr val="tx1"/>
                </a:solidFill>
                <a:effectLst/>
                <a:latin typeface="+mn-lt"/>
                <a:ea typeface="+mn-ea"/>
                <a:cs typeface="+mn-cs"/>
              </a:rPr>
              <a:t>项、下放事项</a:t>
            </a:r>
            <a:r>
              <a:rPr lang="en-US" altLang="zh-CN" sz="1200" kern="1200" dirty="0" smtClean="0">
                <a:solidFill>
                  <a:schemeClr val="tx1"/>
                </a:solidFill>
                <a:effectLst/>
                <a:latin typeface="+mn-lt"/>
                <a:ea typeface="+mn-ea"/>
                <a:cs typeface="+mn-cs"/>
              </a:rPr>
              <a:t>9</a:t>
            </a:r>
            <a:r>
              <a:rPr lang="zh-CN" altLang="en-US" sz="1200" kern="1200" dirty="0" smtClean="0">
                <a:solidFill>
                  <a:schemeClr val="tx1"/>
                </a:solidFill>
                <a:effectLst/>
                <a:latin typeface="+mn-lt"/>
                <a:ea typeface="+mn-ea"/>
                <a:cs typeface="+mn-cs"/>
              </a:rPr>
              <a:t>项、授权事项</a:t>
            </a:r>
            <a:r>
              <a:rPr lang="en-US" altLang="zh-CN" sz="1200" kern="1200" dirty="0" smtClean="0">
                <a:solidFill>
                  <a:schemeClr val="tx1"/>
                </a:solidFill>
                <a:effectLst/>
                <a:latin typeface="+mn-lt"/>
                <a:ea typeface="+mn-ea"/>
                <a:cs typeface="+mn-cs"/>
              </a:rPr>
              <a:t>8 </a:t>
            </a:r>
            <a:r>
              <a:rPr lang="zh-CN" altLang="en-US" sz="1200" kern="1200" dirty="0" smtClean="0">
                <a:solidFill>
                  <a:schemeClr val="tx1"/>
                </a:solidFill>
                <a:effectLst/>
                <a:latin typeface="+mn-lt"/>
                <a:ea typeface="+mn-ea"/>
                <a:cs typeface="+mn-cs"/>
              </a:rPr>
              <a:t>项。这</a:t>
            </a:r>
            <a:r>
              <a:rPr lang="en-US" altLang="zh-CN" sz="1200" kern="1200" dirty="0" smtClean="0">
                <a:solidFill>
                  <a:schemeClr val="tx1"/>
                </a:solidFill>
                <a:effectLst/>
                <a:latin typeface="+mn-lt"/>
                <a:ea typeface="+mn-ea"/>
                <a:cs typeface="+mn-cs"/>
              </a:rPr>
              <a:t>43</a:t>
            </a:r>
            <a:r>
              <a:rPr lang="zh-CN" altLang="en-US" sz="1200" kern="1200" dirty="0" smtClean="0">
                <a:solidFill>
                  <a:schemeClr val="tx1"/>
                </a:solidFill>
                <a:effectLst/>
                <a:latin typeface="+mn-lt"/>
                <a:ea typeface="+mn-ea"/>
                <a:cs typeface="+mn-cs"/>
              </a:rPr>
              <a:t>项被精简的国有资本监管事项，就是国资委的放权清单。 </a:t>
            </a:r>
            <a:endParaRPr lang="zh-CN" altLang="en-US" dirty="0" smtClean="0">
              <a:effectLst/>
            </a:endParaRPr>
          </a:p>
          <a:p>
            <a:r>
              <a:rPr lang="zh-CN" altLang="en-US" sz="1200" kern="1200" dirty="0" smtClean="0">
                <a:solidFill>
                  <a:schemeClr val="tx1"/>
                </a:solidFill>
                <a:effectLst/>
                <a:latin typeface="+mn-lt"/>
                <a:ea typeface="+mn-ea"/>
                <a:cs typeface="+mn-cs"/>
              </a:rPr>
              <a:t>此次</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取消和下放的都是属于企业在经营中的权 ，意味着国资委 再直接监管企业经 营 为，但这并 是说企业的经营 为 再受到监管，只是说这些监管权 转移到 企业的股 东会、董事会、监事会等主体。此次</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进 步提出，国资委要全 梳 并优化调整具体 监管职能，相应调整内设机构。随着监管 式的转变，预计国资委中涉及经营管 的机构会缩 减，体现出资 职责的机构会增加。 在</a:t>
            </a:r>
            <a:r>
              <a:rPr lang="en-US" altLang="zh-CN" sz="1200" kern="1200" dirty="0" smtClean="0">
                <a:solidFill>
                  <a:schemeClr val="tx1"/>
                </a:solidFill>
                <a:effectLst/>
                <a:latin typeface="+mn-lt"/>
                <a:ea typeface="+mn-ea"/>
                <a:cs typeface="+mn-cs"/>
              </a:rPr>
              <a:t>26</a:t>
            </a:r>
            <a:r>
              <a:rPr lang="zh-CN" altLang="en-US" sz="1200" kern="1200" dirty="0" smtClean="0">
                <a:solidFill>
                  <a:schemeClr val="tx1"/>
                </a:solidFill>
                <a:effectLst/>
                <a:latin typeface="+mn-lt"/>
                <a:ea typeface="+mn-ea"/>
                <a:cs typeface="+mn-cs"/>
              </a:rPr>
              <a:t>项取消事项中，基本上是经营范围，总体可划分为五种类型。 是国资委直接实施类事 项，如直接规范上市公司国有股东 为，中央企业境外产权管 状况检查等</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是审批类事 项，如审批中央企业 企业分红权激励 案，审批中央企业重组改制中离退休和内退 员相关 费 预提 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三是备案类事项，如对中央企业账销案存的事前备案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四是指导类事项，包括 对中央企业的指导事项，如指导中央企业评估机构选聘、指导中央企业内设监事会 作等</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 及对地 国资委、地 国有企业的指导事项，如指导地 国资委新闻宣传 作，指导地 国有 企业重组改制上市管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五是评 类事项，如联合开展全国企业管 现代化创新成果评审和推 ，组织中国技能 赛、中央企业职 技能 赛。这些取消事项，与管资本为主的导向相关度 较 ，且多属于企业 主经营决策，或属于延伸到 企业、延伸到地 国资国企的事项。通过 精简取消，可以促使国资监管机构进 步集中监管资源，突出监管重点。 </a:t>
            </a:r>
            <a:endParaRPr lang="zh-CN" altLang="en-US" dirty="0" smtClean="0">
              <a:effectLst/>
            </a:endParaRPr>
          </a:p>
          <a:p>
            <a:r>
              <a:rPr lang="zh-CN" altLang="en-US"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9</a:t>
            </a:r>
            <a:r>
              <a:rPr lang="zh-CN" altLang="en-US" sz="1200" kern="1200" dirty="0" smtClean="0">
                <a:solidFill>
                  <a:schemeClr val="tx1"/>
                </a:solidFill>
                <a:effectLst/>
                <a:latin typeface="+mn-lt"/>
                <a:ea typeface="+mn-ea"/>
                <a:cs typeface="+mn-cs"/>
              </a:rPr>
              <a:t>项下放事项中，基本上是所有权范围，均为审批类事项，涉及国有股权的 常管 和增持减 持。其中，涉及地 国资委监管企业和中央企业 企业的国有股权流动事项，直接下放给地 国资委和中央企业。涉及规定标准和权限范围以内的国有出资企业股权流转的，下放给国有出 资企业。如审批未导致上市公司控股权转移的国有股东通过证券交 系统增持、协议受让、认 购上市公司发 股票等事项，审批未触及证监会规定的重 资产重组标准的国有股东与所控股 上市公司进 资产重组事项等。 </a:t>
            </a:r>
            <a:endParaRPr lang="zh-CN" altLang="en-US" dirty="0" smtClean="0">
              <a:effectLst/>
            </a:endParaRPr>
          </a:p>
          <a:p>
            <a:r>
              <a:rPr lang="zh-CN" altLang="en-US" sz="1200" kern="1200" dirty="0" smtClean="0">
                <a:solidFill>
                  <a:schemeClr val="tx1"/>
                </a:solidFill>
                <a:effectLst/>
                <a:latin typeface="+mn-lt"/>
                <a:ea typeface="+mn-ea"/>
                <a:cs typeface="+mn-cs"/>
              </a:rPr>
              <a:t>两个 件中， 度最 的是经 层成员选聘、经 层成员业绩考核、经 层成员薪酬管 。这 条授权，规定范围是授予落实董事会职权试点企业，国有资本投资、运营公司试点企业。如 果包括总经 ，央企总经 由董事会决定 。这是第 次这样明确披 。将国资委和中组部 对于经营性 部即职业经 的考核与任免权 还给国企董事会</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实现国企 管的市场化，彻 底取消 政级别，由董事会向全社会“真正公开”选聘，并给予市场化的薪酬待遇。这 是我们 </a:t>
            </a:r>
            <a:endParaRPr lang="zh-CN" altLang="en-US" dirty="0" smtClean="0">
              <a:effectLst/>
            </a:endParaRPr>
          </a:p>
          <a:p>
            <a:r>
              <a:rPr lang="zh-CN" altLang="en-US" sz="1200" kern="1200" dirty="0" smtClean="0">
                <a:solidFill>
                  <a:schemeClr val="tx1"/>
                </a:solidFill>
                <a:effectLst/>
                <a:latin typeface="+mn-lt"/>
                <a:ea typeface="+mn-ea"/>
                <a:cs typeface="+mn-cs"/>
              </a:rPr>
              <a:t>说的“切两 ”的聚焦点。 </a:t>
            </a:r>
            <a:endParaRPr lang="zh-CN" altLang="en-US" dirty="0" smtClean="0">
              <a:effectLst/>
            </a:endParaRPr>
          </a:p>
          <a:p>
            <a:r>
              <a:rPr lang="zh-CN" altLang="en-US" sz="1200" kern="1200" dirty="0" smtClean="0">
                <a:solidFill>
                  <a:schemeClr val="tx1"/>
                </a:solidFill>
                <a:effectLst/>
                <a:latin typeface="+mn-lt"/>
                <a:ea typeface="+mn-ea"/>
                <a:cs typeface="+mn-cs"/>
              </a:rPr>
              <a:t>三级管 正在形成管资本的架构 </a:t>
            </a:r>
            <a:endParaRPr lang="zh-CN" altLang="en-US" dirty="0" smtClean="0">
              <a:effectLst/>
            </a:endParaRPr>
          </a:p>
          <a:p>
            <a:r>
              <a:rPr lang="zh-CN" altLang="en-US" sz="1200" kern="1200" dirty="0" smtClean="0">
                <a:solidFill>
                  <a:schemeClr val="tx1"/>
                </a:solidFill>
                <a:effectLst/>
                <a:latin typeface="+mn-lt"/>
                <a:ea typeface="+mn-ea"/>
                <a:cs typeface="+mn-cs"/>
              </a:rPr>
              <a:t>国资改 实质上是国资委的改 ，有 说，国资委的 发 变化。原来是国资委与企业两层 的结构，那现在我们中间 加 个国有资本投资管 ，投资运营公司，变成 三层结构。投 资经营公司下 是企业经营，投资经营公司是管 为主，上 是个“监”，下 是个“管”，再下 是个“营”，三个层次。实际上是把国资委的监管分成两块，国资委权限下放到派出机构 。 </a:t>
            </a:r>
            <a:endParaRPr lang="zh-CN" altLang="en-US" dirty="0" smtClean="0">
              <a:effectLst/>
            </a:endParaRPr>
          </a:p>
          <a:p>
            <a:r>
              <a:rPr lang="zh-CN" altLang="en-US" sz="1200" kern="1200" dirty="0" smtClean="0">
                <a:solidFill>
                  <a:schemeClr val="tx1"/>
                </a:solidFill>
                <a:effectLst/>
                <a:latin typeface="+mn-lt"/>
                <a:ea typeface="+mn-ea"/>
                <a:cs typeface="+mn-cs"/>
              </a:rPr>
              <a:t>这样就可以清楚地划分出国有经济融 市场时的管 层级和各层级的管 界限，从 真正实现 政企分开，将政府和企业剥离开来，以产权管 为纽带，突出国有资本运作，最终实现国资委 从“管资产”向“管资本”转变。 </a:t>
            </a:r>
            <a:endParaRPr lang="zh-CN" altLang="en-US" dirty="0" smtClean="0">
              <a:effectLst/>
            </a:endParaRPr>
          </a:p>
          <a:p>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特别提到，在组织实施过程中，要分类放权、分步实施，确保放得下、接得住、管得 好。“两个分”是 针，三个“得”是要求。国有资本投资、运营公司是‘接得住、管得好’的主体。 </a:t>
            </a:r>
            <a:endParaRPr lang="zh-CN" altLang="en-US" dirty="0" smtClean="0">
              <a:effectLst/>
            </a:endParaRPr>
          </a:p>
          <a:p>
            <a:r>
              <a:rPr lang="zh-CN" altLang="en-US" sz="1200" kern="1200" dirty="0" smtClean="0">
                <a:solidFill>
                  <a:schemeClr val="tx1"/>
                </a:solidFill>
                <a:effectLst/>
                <a:latin typeface="+mn-lt"/>
                <a:ea typeface="+mn-ea"/>
                <a:cs typeface="+mn-cs"/>
              </a:rPr>
              <a:t>现在，国有资本投资运营公司 个也没有成 ， 么事还是国资委管， 案实施还需要 个过 程。国有资本投资运营公司的改 进度，将决定“管资本”的成效。 </a:t>
            </a:r>
            <a:endParaRPr lang="zh-CN" altLang="en-US" dirty="0" smtClean="0">
              <a:effectLst/>
            </a:endParaRPr>
          </a:p>
          <a:p>
            <a:r>
              <a:rPr lang="zh-CN" altLang="en-US" sz="1200" kern="1200" dirty="0" smtClean="0">
                <a:solidFill>
                  <a:schemeClr val="tx1"/>
                </a:solidFill>
                <a:effectLst/>
                <a:latin typeface="+mn-lt"/>
                <a:ea typeface="+mn-ea"/>
                <a:cs typeface="+mn-cs"/>
              </a:rPr>
              <a:t>前，国有资本投资运营公司改 试点正在加快。在</a:t>
            </a:r>
            <a:r>
              <a:rPr lang="en-US" altLang="zh-CN" sz="1200" kern="1200" dirty="0" smtClean="0">
                <a:solidFill>
                  <a:schemeClr val="tx1"/>
                </a:solidFill>
                <a:effectLst/>
                <a:latin typeface="+mn-lt"/>
                <a:ea typeface="+mn-ea"/>
                <a:cs typeface="+mn-cs"/>
              </a:rPr>
              <a:t>2014</a:t>
            </a:r>
            <a:r>
              <a:rPr lang="zh-CN" altLang="en-US" sz="1200" kern="1200" dirty="0" smtClean="0">
                <a:solidFill>
                  <a:schemeClr val="tx1"/>
                </a:solidFill>
                <a:effectLst/>
                <a:latin typeface="+mn-lt"/>
                <a:ea typeface="+mn-ea"/>
                <a:cs typeface="+mn-cs"/>
              </a:rPr>
              <a:t> ，国资委 次在国家开发投资公 司、中粮集团两家央企试点开展国有资本投资公司建设后，</a:t>
            </a:r>
            <a:r>
              <a:rPr lang="en-US" altLang="zh-CN" sz="1200" kern="1200" dirty="0" smtClean="0">
                <a:solidFill>
                  <a:schemeClr val="tx1"/>
                </a:solidFill>
                <a:effectLst/>
                <a:latin typeface="+mn-lt"/>
                <a:ea typeface="+mn-ea"/>
                <a:cs typeface="+mn-cs"/>
              </a:rPr>
              <a:t>2016</a:t>
            </a:r>
            <a:r>
              <a:rPr lang="zh-CN" altLang="en-US" sz="1200" kern="1200" dirty="0" smtClean="0">
                <a:solidFill>
                  <a:schemeClr val="tx1"/>
                </a:solidFill>
                <a:effectLst/>
                <a:latin typeface="+mn-lt"/>
                <a:ea typeface="+mn-ea"/>
                <a:cs typeface="+mn-cs"/>
              </a:rPr>
              <a:t> ， 新增神华、宝武、中国 五矿、招商局、中交、保 </a:t>
            </a:r>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家央企扩 试点。运营公司试点在诚通集团、中国国新开展，合计 试点企业已达</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家。 前，试点央企基本都已制定 改 案并上报待批。地 国资投资运营 公司的改 也全 提速。 </a:t>
            </a:r>
            <a:endParaRPr lang="zh-CN" altLang="en-US" dirty="0" smtClean="0">
              <a:effectLst/>
            </a:endParaRPr>
          </a:p>
          <a:p>
            <a:r>
              <a:rPr lang="zh-CN" altLang="en-US" sz="1200" kern="1200" dirty="0" smtClean="0">
                <a:solidFill>
                  <a:schemeClr val="tx1"/>
                </a:solidFill>
                <a:effectLst/>
                <a:latin typeface="+mn-lt"/>
                <a:ea typeface="+mn-ea"/>
                <a:cs typeface="+mn-cs"/>
              </a:rPr>
              <a:t>其实，投资经营公司 作正在进 中。</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提出，牵头改组组建国有资本投资、运营公 司，实施资本运作，采取市场化 式推动设 国有企业结构调整基 、国有资本 险投资基 、中央企业创新发展投资引导基 等相关投资基 。显然，投资经营公司没有成 ，但是事 情已经 起来 。这件事情，说明国资委的“管资本”正在实现。 </a:t>
            </a:r>
            <a:endParaRPr lang="zh-CN" altLang="en-US" dirty="0" smtClean="0">
              <a:effectLst/>
            </a:endParaRPr>
          </a:p>
          <a:p>
            <a:r>
              <a:rPr lang="zh-CN" altLang="en-US" sz="1200" kern="1200" dirty="0" smtClean="0">
                <a:solidFill>
                  <a:schemeClr val="tx1"/>
                </a:solidFill>
                <a:effectLst/>
                <a:latin typeface="+mn-lt"/>
                <a:ea typeface="+mn-ea"/>
                <a:cs typeface="+mn-cs"/>
              </a:rPr>
              <a:t>可以期待， 太远的时间有望形成国资委、国有资本运营公司和国企的三级框架，国资委的经 营权 交给国资运营公司。政府和企业之间正在切 ，形成 个“隔离带”，形成 政府与 企业的分离，从 实现政企分离。随着董事 与总经 这 的切割加快，所有权和经营权分 离的 标，越来越近。</a:t>
            </a:r>
            <a:endParaRPr lang="en-US" altLang="zh-CN" sz="1200" kern="1200" dirty="0" smtClean="0">
              <a:solidFill>
                <a:schemeClr val="tx1"/>
              </a:solidFill>
              <a:effectLst/>
              <a:latin typeface="+mn-lt"/>
              <a:ea typeface="+mn-ea"/>
              <a:cs typeface="+mn-cs"/>
            </a:endParaRPr>
          </a:p>
          <a:p>
            <a:r>
              <a:rPr lang="zh-CN" altLang="en-US" dirty="0" smtClean="0"/>
              <a:t>制促进信息质量和管理效率 自身提升</a:t>
            </a:r>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27</a:t>
            </a:fld>
            <a:endParaRPr lang="zh-CN" altLang="en-US"/>
          </a:p>
        </p:txBody>
      </p:sp>
    </p:spTree>
    <p:extLst>
      <p:ext uri="{BB962C8B-B14F-4D97-AF65-F5344CB8AC3E}">
        <p14:creationId xmlns:p14="http://schemas.microsoft.com/office/powerpoint/2010/main" val="2009712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、机构内部互联互通    部门属性都不清楚</a:t>
            </a:r>
            <a:r>
              <a:rPr lang="zh-CN" altLang="en-US" baseline="0" dirty="0" smtClean="0"/>
              <a:t>   权责利如何问责</a:t>
            </a:r>
            <a:endParaRPr lang="en-US" altLang="zh-CN" baseline="0" dirty="0" smtClean="0"/>
          </a:p>
          <a:p>
            <a:r>
              <a:rPr lang="en-US" altLang="zh-CN" baseline="0" dirty="0" smtClean="0"/>
              <a:t>2</a:t>
            </a:r>
            <a:r>
              <a:rPr lang="zh-CN" altLang="en-US" baseline="0" smtClean="0"/>
              <a:t>、上</a:t>
            </a:r>
            <a:r>
              <a:rPr lang="zh-CN" altLang="en-US" baseline="0" dirty="0" smtClean="0"/>
              <a:t>系统找死 不上系统等死！</a:t>
            </a:r>
            <a:endParaRPr lang="en-US" altLang="zh-CN" baseline="0" dirty="0" smtClean="0"/>
          </a:p>
          <a:p>
            <a:r>
              <a:rPr lang="zh-CN" altLang="en-US" baseline="0" dirty="0" smtClean="0"/>
              <a:t>采购开发软件之前：需求是什么？管理流程能否跟上？怎么优化？  </a:t>
            </a:r>
            <a:endParaRPr lang="en-US" altLang="zh-CN" baseline="0" dirty="0" smtClean="0"/>
          </a:p>
          <a:p>
            <a:r>
              <a:rPr lang="zh-CN" altLang="en-US" baseline="0" dirty="0" smtClean="0"/>
              <a:t>盖房子之前：画图纸！！！</a:t>
            </a:r>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28</a:t>
            </a:fld>
            <a:endParaRPr lang="zh-CN" altLang="en-US"/>
          </a:p>
        </p:txBody>
      </p:sp>
    </p:spTree>
    <p:extLst>
      <p:ext uri="{BB962C8B-B14F-4D97-AF65-F5344CB8AC3E}">
        <p14:creationId xmlns:p14="http://schemas.microsoft.com/office/powerpoint/2010/main" val="996912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、机构内部互联互通    部门属性都不清楚</a:t>
            </a:r>
            <a:r>
              <a:rPr lang="zh-CN" altLang="en-US" baseline="0" dirty="0" smtClean="0"/>
              <a:t>   权责利如何问责</a:t>
            </a:r>
            <a:endParaRPr lang="en-US" altLang="zh-CN" baseline="0" dirty="0" smtClean="0"/>
          </a:p>
          <a:p>
            <a:r>
              <a:rPr lang="en-US" altLang="zh-CN" baseline="0" dirty="0" smtClean="0"/>
              <a:t>2</a:t>
            </a:r>
            <a:r>
              <a:rPr lang="zh-CN" altLang="en-US" baseline="0" dirty="0" smtClean="0"/>
              <a:t>、上系统找死 不上系统等死！</a:t>
            </a:r>
            <a:endParaRPr lang="en-US" altLang="zh-CN" baseline="0" dirty="0" smtClean="0"/>
          </a:p>
          <a:p>
            <a:r>
              <a:rPr lang="zh-CN" altLang="en-US" baseline="0" dirty="0" smtClean="0"/>
              <a:t>采购开发软件之前：需求是什么？管理流程能否跟上？怎么优化？  </a:t>
            </a:r>
            <a:endParaRPr lang="en-US" altLang="zh-CN" baseline="0" dirty="0" smtClean="0"/>
          </a:p>
          <a:p>
            <a:r>
              <a:rPr lang="zh-CN" altLang="en-US" baseline="0" dirty="0" smtClean="0"/>
              <a:t>盖房子之前：画图纸！！！</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主人翁性价比责任意识？铺张浪费！跑冒滴漏！</a:t>
            </a:r>
          </a:p>
          <a:p>
            <a:endParaRPr lang="en-US" altLang="zh-CN" baseline="0" dirty="0" smtClean="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29</a:t>
            </a:fld>
            <a:endParaRPr lang="zh-CN" altLang="en-US"/>
          </a:p>
        </p:txBody>
      </p:sp>
    </p:spTree>
    <p:extLst>
      <p:ext uri="{BB962C8B-B14F-4D97-AF65-F5344CB8AC3E}">
        <p14:creationId xmlns:p14="http://schemas.microsoft.com/office/powerpoint/2010/main" val="730749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、机构内部互联互通    部门属性都不清楚</a:t>
            </a:r>
            <a:r>
              <a:rPr lang="zh-CN" altLang="en-US" baseline="0" dirty="0" smtClean="0"/>
              <a:t>   权责利如何问责</a:t>
            </a:r>
            <a:endParaRPr lang="en-US" altLang="zh-CN" baseline="0" dirty="0" smtClean="0"/>
          </a:p>
          <a:p>
            <a:r>
              <a:rPr lang="en-US" altLang="zh-CN" baseline="0" dirty="0" smtClean="0"/>
              <a:t>2</a:t>
            </a:r>
            <a:r>
              <a:rPr lang="zh-CN" altLang="en-US" baseline="0" smtClean="0"/>
              <a:t>、上</a:t>
            </a:r>
            <a:r>
              <a:rPr lang="zh-CN" altLang="en-US" baseline="0" dirty="0" smtClean="0"/>
              <a:t>系统找死 不上系统等死！</a:t>
            </a:r>
            <a:endParaRPr lang="en-US" altLang="zh-CN" baseline="0" dirty="0" smtClean="0"/>
          </a:p>
          <a:p>
            <a:r>
              <a:rPr lang="zh-CN" altLang="en-US" baseline="0" dirty="0" smtClean="0"/>
              <a:t>采购开发软件之前：需求是什么？管理流程能否跟上？怎么优化？  </a:t>
            </a:r>
            <a:endParaRPr lang="en-US" altLang="zh-CN" baseline="0" dirty="0" smtClean="0"/>
          </a:p>
          <a:p>
            <a:r>
              <a:rPr lang="zh-CN" altLang="en-US" baseline="0" dirty="0" smtClean="0"/>
              <a:t>盖房子之前：画图纸！！！</a:t>
            </a:r>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30</a:t>
            </a:fld>
            <a:endParaRPr lang="zh-CN" altLang="en-US"/>
          </a:p>
        </p:txBody>
      </p:sp>
    </p:spTree>
    <p:extLst>
      <p:ext uri="{BB962C8B-B14F-4D97-AF65-F5344CB8AC3E}">
        <p14:creationId xmlns:p14="http://schemas.microsoft.com/office/powerpoint/2010/main" val="1007091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机构内部互联共享   部门属性都不清楚</a:t>
            </a:r>
            <a:r>
              <a:rPr lang="zh-CN" altLang="en-US" baseline="0" dirty="0" smtClean="0"/>
              <a:t>   权责利如何问责</a:t>
            </a:r>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31</a:t>
            </a:fld>
            <a:endParaRPr lang="zh-CN" altLang="en-US"/>
          </a:p>
        </p:txBody>
      </p:sp>
    </p:spTree>
    <p:extLst>
      <p:ext uri="{BB962C8B-B14F-4D97-AF65-F5344CB8AC3E}">
        <p14:creationId xmlns:p14="http://schemas.microsoft.com/office/powerpoint/2010/main" val="1053310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代理诱导灰色：医生和患者都有  谁出钱谁管理信息化建设：机构内部互联互通</a:t>
            </a:r>
            <a:r>
              <a:rPr lang="en-US" altLang="zh-CN" dirty="0" smtClean="0"/>
              <a:t>DRG icd9cm3   icd10</a:t>
            </a:r>
            <a:r>
              <a:rPr lang="zh-CN" altLang="en-US" dirty="0" smtClean="0"/>
              <a:t>经济运行指标 占比新增 医保区域内支出率医共体三个案例核心灰色收入成功：打麻将四个人都赢钱了医院没抓手管医生，指挥棒在院墙外围补供方：能力弱，不外流，增加运行成本，非公医疗机构拿不到补供方：能力强，促进医院优化服务效率深圳已事定费，北京补医保双通道安徽天长 武汉黄陂深圳罗湖 只有住院 门诊应该纳入云南玉溪广西鹿寨：基层放开限药，中医适宜技术，村医开车江西芦溪陕西宝鸡广东深圳江苏镇江  门诊和住院报销 单通道 亏空上海申康按人头预付背景：市级统筹 主动控费</a:t>
            </a:r>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32</a:t>
            </a:fld>
            <a:endParaRPr lang="zh-CN" altLang="en-US"/>
          </a:p>
        </p:txBody>
      </p:sp>
    </p:spTree>
    <p:extLst>
      <p:ext uri="{BB962C8B-B14F-4D97-AF65-F5344CB8AC3E}">
        <p14:creationId xmlns:p14="http://schemas.microsoft.com/office/powerpoint/2010/main" val="1979685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代理诱导灰色：医生和患者都有  谁出钱谁管理信息化建设：机构内部互联互通</a:t>
            </a:r>
            <a:r>
              <a:rPr lang="en-US" altLang="zh-CN" dirty="0" smtClean="0"/>
              <a:t>DRG icd9cm3   icd10</a:t>
            </a:r>
            <a:r>
              <a:rPr lang="zh-CN" altLang="en-US" dirty="0" smtClean="0"/>
              <a:t>经济运行指标 占比新增 医保区域内支出率医共体三个案例核心灰色收入成功：打麻将四个人都赢钱了医院没抓手管医生，指挥棒在院墙外围补供方：能力弱，不外流，增加运行成本，非公医疗机构拿不到补供方：能力强，促进医院优化服务效率深圳已事定费，北京补医保双通道安徽天长 武汉黄陂深圳罗湖 只有住院 门诊应该纳入云南玉溪广西鹿寨：基层放开限药，中医适宜技术，村医开车江西芦溪陕西宝鸡广东深圳江苏镇江  门诊和住院报销 单通道 亏空上海申康按人头预付背景：市级统筹 主动控费</a:t>
            </a:r>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33</a:t>
            </a:fld>
            <a:endParaRPr lang="zh-CN" altLang="en-US"/>
          </a:p>
        </p:txBody>
      </p:sp>
    </p:spTree>
    <p:extLst>
      <p:ext uri="{BB962C8B-B14F-4D97-AF65-F5344CB8AC3E}">
        <p14:creationId xmlns:p14="http://schemas.microsoft.com/office/powerpoint/2010/main" val="1113505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effectLst/>
              </a:rPr>
              <a:t>管是指监管的机构或人员</a:t>
            </a:r>
            <a:br>
              <a:rPr lang="zh-CN" altLang="en-US" dirty="0" smtClean="0">
                <a:effectLst/>
              </a:rPr>
            </a:br>
            <a:r>
              <a:rPr lang="zh-CN" altLang="en-US" dirty="0" smtClean="0">
                <a:effectLst/>
              </a:rPr>
              <a:t>办是指具体办事的机构或人员</a:t>
            </a:r>
            <a:br>
              <a:rPr lang="zh-CN" altLang="en-US" dirty="0" smtClean="0">
                <a:effectLst/>
              </a:rPr>
            </a:br>
            <a:r>
              <a:rPr lang="zh-CN" altLang="en-US" dirty="0" smtClean="0">
                <a:effectLst/>
              </a:rPr>
              <a:t>管办分离就是指监管的要和办事的分开，不要既是裁判员又是运动员，这样才会把事情办好。</a:t>
            </a:r>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34</a:t>
            </a:fld>
            <a:endParaRPr lang="zh-CN" altLang="en-US"/>
          </a:p>
        </p:txBody>
      </p:sp>
    </p:spTree>
    <p:extLst>
      <p:ext uri="{BB962C8B-B14F-4D97-AF65-F5344CB8AC3E}">
        <p14:creationId xmlns:p14="http://schemas.microsoft.com/office/powerpoint/2010/main" val="2053251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2017</a:t>
            </a:r>
            <a:r>
              <a:rPr lang="zh-CN" altLang="zh-CN" sz="1200" kern="1200" dirty="0" smtClean="0">
                <a:solidFill>
                  <a:schemeClr val="tx1"/>
                </a:solidFill>
                <a:effectLst/>
                <a:latin typeface="+mn-lt"/>
                <a:ea typeface="+mn-ea"/>
                <a:cs typeface="+mn-cs"/>
              </a:rPr>
              <a:t>年全国医改工作</a:t>
            </a:r>
            <a:r>
              <a:rPr lang="zh-CN" altLang="en-US" sz="1200" kern="1200" dirty="0" smtClean="0">
                <a:solidFill>
                  <a:schemeClr val="tx1"/>
                </a:solidFill>
                <a:effectLst/>
                <a:latin typeface="+mn-lt"/>
                <a:ea typeface="+mn-ea"/>
                <a:cs typeface="+mn-cs"/>
              </a:rPr>
              <a:t>电视</a:t>
            </a:r>
            <a:r>
              <a:rPr lang="zh-CN" altLang="zh-CN" sz="1200" kern="1200" dirty="0" smtClean="0">
                <a:solidFill>
                  <a:schemeClr val="tx1"/>
                </a:solidFill>
                <a:effectLst/>
                <a:latin typeface="+mn-lt"/>
                <a:ea typeface="+mn-ea"/>
                <a:cs typeface="+mn-cs"/>
              </a:rPr>
              <a:t>电话会议上的讲话</a:t>
            </a:r>
            <a:endParaRPr lang="en-US" altLang="zh-CN" sz="1200" kern="1200" dirty="0" smtClean="0">
              <a:solidFill>
                <a:schemeClr val="tx1"/>
              </a:solidFill>
              <a:effectLst/>
              <a:latin typeface="+mn-lt"/>
              <a:ea typeface="+mn-ea"/>
              <a:cs typeface="+mn-cs"/>
            </a:endParaRPr>
          </a:p>
          <a:p>
            <a:r>
              <a:rPr lang="zh-CN" altLang="en-US" dirty="0" smtClean="0">
                <a:effectLst/>
              </a:rPr>
              <a:t>管是指监管的机构或人员</a:t>
            </a:r>
            <a:br>
              <a:rPr lang="zh-CN" altLang="en-US" dirty="0" smtClean="0">
                <a:effectLst/>
              </a:rPr>
            </a:br>
            <a:r>
              <a:rPr lang="zh-CN" altLang="en-US" dirty="0" smtClean="0">
                <a:effectLst/>
              </a:rPr>
              <a:t>办是指具体办事的机构或人员</a:t>
            </a:r>
            <a:br>
              <a:rPr lang="zh-CN" altLang="en-US" dirty="0" smtClean="0">
                <a:effectLst/>
              </a:rPr>
            </a:br>
            <a:r>
              <a:rPr lang="zh-CN" altLang="en-US" dirty="0" smtClean="0">
                <a:effectLst/>
              </a:rPr>
              <a:t>管办分离就是指监管的要和办事的分开，不要既是裁判员又是运动员，这样才会把事情办好。</a:t>
            </a:r>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4</a:t>
            </a:fld>
            <a:endParaRPr lang="zh-CN" altLang="en-US"/>
          </a:p>
        </p:txBody>
      </p:sp>
    </p:spTree>
    <p:extLst>
      <p:ext uri="{BB962C8B-B14F-4D97-AF65-F5344CB8AC3E}">
        <p14:creationId xmlns:p14="http://schemas.microsoft.com/office/powerpoint/2010/main" val="1744454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市委市政府牵头拟定医共体权责清单，实实在在落实管办分开，围绕医保结算和医共体对乡镇卫生院人财物这两大块，下一步政府怎么举办，医共体怎么履行政府要求的管理权限。三个医共体管理者一致认为这个清单必须细化，否则下一步深化改革没有抓手，医共体牵头医院就会与政府业务部门之间存在相互推诿、责怪计不放心，让改革流于形式。（</a:t>
            </a:r>
            <a:r>
              <a:rPr lang="zh-CN" altLang="zh-CN" sz="1200" b="1" kern="1200" dirty="0" smtClean="0">
                <a:solidFill>
                  <a:schemeClr val="tx1"/>
                </a:solidFill>
                <a:effectLst/>
                <a:latin typeface="+mn-lt"/>
                <a:ea typeface="+mn-ea"/>
                <a:cs typeface="+mn-cs"/>
              </a:rPr>
              <a:t>破解放权没放手</a:t>
            </a:r>
            <a:r>
              <a:rPr lang="zh-CN"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、市委市政府拟定对医共体的综合绩效考核方案，医共体牵头单位拟定对内部成员单位的综合绩效考核方案。（</a:t>
            </a:r>
            <a:r>
              <a:rPr lang="zh-CN" altLang="zh-CN" sz="1200" b="1" kern="1200" dirty="0" smtClean="0">
                <a:solidFill>
                  <a:schemeClr val="tx1"/>
                </a:solidFill>
                <a:effectLst/>
                <a:latin typeface="+mn-lt"/>
                <a:ea typeface="+mn-ea"/>
                <a:cs typeface="+mn-cs"/>
              </a:rPr>
              <a:t>破解放手不放心</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资产归属不变、独立法人不变、卫生院和卫生室功能不变、财政投入不变、职工身份不变。</a:t>
            </a:r>
          </a:p>
          <a:p>
            <a:r>
              <a:rPr lang="zh-CN" altLang="en-US" sz="1200" kern="1200" dirty="0" smtClean="0">
                <a:solidFill>
                  <a:schemeClr val="tx1"/>
                </a:solidFill>
                <a:effectLst/>
                <a:latin typeface="+mn-lt"/>
                <a:ea typeface="+mn-ea"/>
                <a:cs typeface="+mn-cs"/>
              </a:rPr>
              <a:t>独立法人、职工身份、财政投入、资产属性、功能定位</a:t>
            </a:r>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36</a:t>
            </a:fld>
            <a:endParaRPr lang="zh-CN" altLang="en-US"/>
          </a:p>
        </p:txBody>
      </p:sp>
    </p:spTree>
    <p:extLst>
      <p:ext uri="{BB962C8B-B14F-4D97-AF65-F5344CB8AC3E}">
        <p14:creationId xmlns:p14="http://schemas.microsoft.com/office/powerpoint/2010/main" val="1494515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深圳案例：医保保健康 政府关笼子</a:t>
            </a:r>
          </a:p>
          <a:p>
            <a:r>
              <a:rPr lang="zh-CN" altLang="en-US" sz="1200" kern="1200" dirty="0" smtClean="0">
                <a:solidFill>
                  <a:schemeClr val="tx1"/>
                </a:solidFill>
                <a:effectLst/>
                <a:latin typeface="+mn-lt"/>
                <a:ea typeface="+mn-ea"/>
                <a:cs typeface="+mn-cs"/>
              </a:rPr>
              <a:t>罗湖区医改的目标很明确，探索让居民少生病、少住院、少负担；将医疗资源下沉社区，将患者留在社区，把居民的健康管好，把预防保健做好，把慢病管好。</a:t>
            </a:r>
            <a:br>
              <a:rPr lang="zh-CN" altLang="en-US" sz="1200" kern="1200" dirty="0" smtClean="0">
                <a:solidFill>
                  <a:schemeClr val="tx1"/>
                </a:solidFill>
                <a:effectLst/>
                <a:latin typeface="+mn-lt"/>
                <a:ea typeface="+mn-ea"/>
                <a:cs typeface="+mn-cs"/>
              </a:rPr>
            </a:br>
            <a:endParaRPr lang="zh-CN" alt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罗湖医改的核心有三部分，第一部分是以集团化改革构建整合性医疗卫生服务体系，构建责任共同体，去行政化，正在实现理事会领导下的集团院长负责制；第二部分是以医保支付方式改革促进预防为主的健康管理和分级诊疗，构建利益共同体；第三部分是以家庭医生签约服务为抓手，做好居民健康“守门人”，构建健康共同体。从布局、硬件、人才、制度各方面切实做强社区健康服务中心，做实家庭医生签约服务，真正做到预防前置，让居民不生病、少生病、少生大病。</a:t>
            </a:r>
          </a:p>
          <a:p>
            <a:endParaRPr kumimoji="1" lang="zh-CN" altLang="en-US" dirty="0"/>
          </a:p>
        </p:txBody>
      </p:sp>
      <p:sp>
        <p:nvSpPr>
          <p:cNvPr id="4" name="幻灯片编号占位符 3"/>
          <p:cNvSpPr>
            <a:spLocks noGrp="1"/>
          </p:cNvSpPr>
          <p:nvPr>
            <p:ph type="sldNum" sz="quarter" idx="10"/>
          </p:nvPr>
        </p:nvSpPr>
        <p:spPr/>
        <p:txBody>
          <a:bodyPr/>
          <a:lstStyle/>
          <a:p>
            <a:fld id="{C5B5D84C-21E2-294F-B68D-33B488BD993D}" type="slidenum">
              <a:rPr kumimoji="1" lang="zh-CN" altLang="en-US" smtClean="0"/>
              <a:t>37</a:t>
            </a:fld>
            <a:endParaRPr kumimoji="1" lang="zh-CN" altLang="en-US"/>
          </a:p>
        </p:txBody>
      </p:sp>
    </p:spTree>
    <p:extLst>
      <p:ext uri="{BB962C8B-B14F-4D97-AF65-F5344CB8AC3E}">
        <p14:creationId xmlns:p14="http://schemas.microsoft.com/office/powerpoint/2010/main" val="31275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1200" dirty="0" smtClean="0">
                <a:latin typeface="仿宋_GB2312" charset="0"/>
                <a:ea typeface="仿宋_GB2312" charset="0"/>
              </a:rPr>
              <a:t>2013</a:t>
            </a:r>
            <a:r>
              <a:rPr lang="zh-CN" altLang="en-US" sz="1200" dirty="0" smtClean="0">
                <a:latin typeface="仿宋_GB2312" charset="0"/>
                <a:ea typeface="仿宋_GB2312" charset="0"/>
              </a:rPr>
              <a:t>年</a:t>
            </a:r>
            <a:r>
              <a:rPr lang="en-US" altLang="zh-CN" sz="1200" dirty="0" smtClean="0">
                <a:latin typeface="仿宋_GB2312" charset="0"/>
                <a:ea typeface="仿宋_GB2312" charset="0"/>
              </a:rPr>
              <a:t>, </a:t>
            </a:r>
            <a:r>
              <a:rPr lang="zh-CN" altLang="en-US" sz="1200" dirty="0" smtClean="0">
                <a:latin typeface="仿宋_GB2312" charset="0"/>
                <a:ea typeface="仿宋_GB2312" charset="0"/>
              </a:rPr>
              <a:t>黄陂全区医疗机构共收治住院病人</a:t>
            </a:r>
            <a:r>
              <a:rPr lang="en-US" altLang="zh-CN" sz="1200" dirty="0" smtClean="0">
                <a:latin typeface="仿宋_GB2312" charset="0"/>
                <a:ea typeface="仿宋_GB2312" charset="0"/>
              </a:rPr>
              <a:t>124047</a:t>
            </a:r>
            <a:r>
              <a:rPr lang="zh-CN" altLang="en-US" sz="1200" dirty="0" smtClean="0">
                <a:latin typeface="仿宋_GB2312" charset="0"/>
                <a:ea typeface="仿宋_GB2312" charset="0"/>
              </a:rPr>
              <a:t>人，</a:t>
            </a:r>
            <a:r>
              <a:rPr lang="zh-CN" altLang="en-US" sz="1200" b="1" dirty="0" smtClean="0">
                <a:solidFill>
                  <a:srgbClr val="FF0066"/>
                </a:solidFill>
                <a:latin typeface="仿宋_GB2312" charset="0"/>
                <a:ea typeface="仿宋_GB2312" charset="0"/>
                <a:sym typeface="Arial" charset="0"/>
              </a:rPr>
              <a:t>其中区级医院占</a:t>
            </a:r>
            <a:r>
              <a:rPr lang="en-US" altLang="zh-CN" sz="1200" b="1" dirty="0" smtClean="0">
                <a:solidFill>
                  <a:srgbClr val="FF0066"/>
                </a:solidFill>
                <a:latin typeface="仿宋_GB2312" charset="0"/>
                <a:ea typeface="仿宋_GB2312" charset="0"/>
                <a:sym typeface="Arial" charset="0"/>
              </a:rPr>
              <a:t>61%</a:t>
            </a:r>
            <a:r>
              <a:rPr lang="zh-CN" altLang="en-US" sz="1200" b="1" dirty="0" smtClean="0">
                <a:solidFill>
                  <a:srgbClr val="FF0066"/>
                </a:solidFill>
                <a:latin typeface="仿宋_GB2312" charset="0"/>
                <a:ea typeface="仿宋_GB2312" charset="0"/>
                <a:sym typeface="Arial" charset="0"/>
              </a:rPr>
              <a:t>，基</a:t>
            </a:r>
            <a:r>
              <a:rPr lang="zh-CN" altLang="en-US" sz="1200" b="1" dirty="0" smtClean="0">
                <a:solidFill>
                  <a:srgbClr val="FF0066"/>
                </a:solidFill>
                <a:latin typeface="仿宋_GB2312" charset="0"/>
                <a:ea typeface="仿宋_GB2312" charset="0"/>
              </a:rPr>
              <a:t>层医疗机构仅占</a:t>
            </a:r>
            <a:r>
              <a:rPr lang="en-US" altLang="zh-CN" sz="1200" b="1" dirty="0" smtClean="0">
                <a:solidFill>
                  <a:srgbClr val="FF0066"/>
                </a:solidFill>
                <a:latin typeface="仿宋_GB2312" charset="0"/>
                <a:ea typeface="仿宋_GB2312" charset="0"/>
              </a:rPr>
              <a:t>28%</a:t>
            </a:r>
            <a:r>
              <a:rPr lang="zh-CN" altLang="en-US" sz="1200" dirty="0" smtClean="0">
                <a:latin typeface="仿宋_GB2312" charset="0"/>
                <a:ea typeface="仿宋_GB2312" charset="0"/>
              </a:rPr>
              <a:t>（民营医院占</a:t>
            </a:r>
            <a:r>
              <a:rPr lang="en-US" altLang="zh-CN" sz="1200" dirty="0" smtClean="0">
                <a:latin typeface="仿宋_GB2312" charset="0"/>
                <a:ea typeface="仿宋_GB2312" charset="0"/>
              </a:rPr>
              <a:t>11%</a:t>
            </a:r>
            <a:r>
              <a:rPr lang="zh-CN" altLang="en-US" sz="1200" dirty="0" smtClean="0">
                <a:latin typeface="仿宋_GB2312" charset="0"/>
                <a:ea typeface="仿宋_GB2312" charset="0"/>
              </a:rPr>
              <a:t>）。</a:t>
            </a:r>
            <a:endParaRPr lang="en-US" altLang="x-none" sz="1200" dirty="0" smtClean="0">
              <a:latin typeface="仿宋_GB2312" charset="0"/>
              <a:ea typeface="仿宋_GB2312" charset="0"/>
            </a:endParaRPr>
          </a:p>
          <a:p>
            <a:pPr eaLnBrk="1" hangingPunct="1">
              <a:lnSpc>
                <a:spcPts val="2600"/>
              </a:lnSpc>
            </a:pPr>
            <a:r>
              <a:rPr lang="zh-CN" altLang="en-US" sz="1200" b="1" dirty="0" smtClean="0">
                <a:solidFill>
                  <a:srgbClr val="FF0066"/>
                </a:solidFill>
                <a:latin typeface="仿宋_GB2312" charset="0"/>
                <a:ea typeface="仿宋_GB2312" charset="0"/>
              </a:rPr>
              <a:t>区级医院床位使用率</a:t>
            </a:r>
            <a:r>
              <a:rPr lang="en-US" altLang="zh-CN" sz="1200" b="1" dirty="0" smtClean="0">
                <a:solidFill>
                  <a:srgbClr val="FF0066"/>
                </a:solidFill>
                <a:latin typeface="仿宋_GB2312" charset="0"/>
                <a:ea typeface="仿宋_GB2312" charset="0"/>
              </a:rPr>
              <a:t>104%</a:t>
            </a:r>
            <a:r>
              <a:rPr lang="zh-CN" altLang="en-US" sz="1200" b="1" dirty="0" smtClean="0">
                <a:solidFill>
                  <a:srgbClr val="FF0066"/>
                </a:solidFill>
                <a:latin typeface="仿宋_GB2312" charset="0"/>
                <a:ea typeface="仿宋_GB2312" charset="0"/>
              </a:rPr>
              <a:t>，基层医疗机构床位使用率不足</a:t>
            </a:r>
            <a:r>
              <a:rPr lang="en-US" altLang="zh-CN" sz="1200" b="1" dirty="0" smtClean="0">
                <a:solidFill>
                  <a:srgbClr val="FF0066"/>
                </a:solidFill>
                <a:latin typeface="仿宋_GB2312" charset="0"/>
                <a:ea typeface="仿宋_GB2312" charset="0"/>
              </a:rPr>
              <a:t>65%</a:t>
            </a:r>
            <a:r>
              <a:rPr lang="zh-CN" altLang="en-US" sz="1200" dirty="0" smtClean="0">
                <a:solidFill>
                  <a:srgbClr val="FF0066"/>
                </a:solidFill>
                <a:latin typeface="仿宋_GB2312" charset="0"/>
                <a:ea typeface="仿宋_GB2312"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000066"/>
                </a:solidFill>
                <a:latin typeface="楷体_GB2312" charset="0"/>
                <a:ea typeface="楷体_GB2312" charset="0"/>
              </a:rPr>
              <a:t>2013</a:t>
            </a:r>
            <a:r>
              <a:rPr lang="zh-CN" altLang="en-US" sz="1200" b="1" dirty="0" smtClean="0">
                <a:solidFill>
                  <a:srgbClr val="000066"/>
                </a:solidFill>
                <a:latin typeface="楷体_GB2312" charset="0"/>
                <a:ea typeface="楷体_GB2312" charset="0"/>
              </a:rPr>
              <a:t>年，筹资总额</a:t>
            </a:r>
            <a:r>
              <a:rPr lang="en-US" altLang="zh-CN" sz="1200" b="1" dirty="0" smtClean="0">
                <a:solidFill>
                  <a:srgbClr val="000066"/>
                </a:solidFill>
                <a:latin typeface="楷体_GB2312" charset="0"/>
                <a:ea typeface="楷体_GB2312" charset="0"/>
              </a:rPr>
              <a:t>34068</a:t>
            </a:r>
            <a:r>
              <a:rPr lang="zh-CN" altLang="en-US" sz="1200" b="1" dirty="0" smtClean="0">
                <a:solidFill>
                  <a:srgbClr val="000066"/>
                </a:solidFill>
                <a:latin typeface="楷体_GB2312" charset="0"/>
                <a:ea typeface="楷体_GB2312" charset="0"/>
              </a:rPr>
              <a:t>万元，支出</a:t>
            </a:r>
            <a:r>
              <a:rPr lang="en-US" altLang="zh-CN" sz="1200" b="1" dirty="0" smtClean="0">
                <a:solidFill>
                  <a:srgbClr val="000066"/>
                </a:solidFill>
                <a:latin typeface="楷体_GB2312" charset="0"/>
                <a:ea typeface="楷体_GB2312" charset="0"/>
              </a:rPr>
              <a:t>38664</a:t>
            </a:r>
            <a:r>
              <a:rPr lang="zh-CN" altLang="en-US" sz="1200" b="1" dirty="0" smtClean="0">
                <a:solidFill>
                  <a:srgbClr val="000066"/>
                </a:solidFill>
                <a:latin typeface="楷体_GB2312" charset="0"/>
                <a:ea typeface="楷体_GB2312" charset="0"/>
              </a:rPr>
              <a:t>万元，</a:t>
            </a:r>
            <a:r>
              <a:rPr lang="zh-CN" altLang="en-US" sz="1200" b="1" dirty="0" smtClean="0">
                <a:solidFill>
                  <a:srgbClr val="FFFF00"/>
                </a:solidFill>
                <a:latin typeface="楷体_GB2312" charset="0"/>
                <a:ea typeface="楷体_GB2312" charset="0"/>
              </a:rPr>
              <a:t>年超支</a:t>
            </a:r>
            <a:r>
              <a:rPr lang="en-US" altLang="zh-CN" sz="1200" b="1" dirty="0" smtClean="0">
                <a:solidFill>
                  <a:srgbClr val="FFFF00"/>
                </a:solidFill>
                <a:latin typeface="楷体_GB2312" charset="0"/>
                <a:ea typeface="楷体_GB2312" charset="0"/>
              </a:rPr>
              <a:t>4596</a:t>
            </a:r>
            <a:r>
              <a:rPr lang="zh-CN" altLang="en-US" sz="1200" b="1" dirty="0" smtClean="0">
                <a:solidFill>
                  <a:srgbClr val="FFFF00"/>
                </a:solidFill>
                <a:latin typeface="楷体_GB2312" charset="0"/>
                <a:ea typeface="楷体_GB2312" charset="0"/>
              </a:rPr>
              <a:t>万元。</a:t>
            </a:r>
            <a:endParaRPr lang="en-US" altLang="zh-CN" sz="1200" b="1" dirty="0" smtClean="0">
              <a:solidFill>
                <a:srgbClr val="FFFF00"/>
              </a:solidFill>
              <a:latin typeface="楷体_GB2312" charset="0"/>
              <a:ea typeface="楷体_GB2312"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solidFill>
                  <a:srgbClr val="2B2BFF"/>
                </a:solidFill>
                <a:latin typeface="方正小标宋_GBK" charset="0"/>
                <a:ea typeface="方正小标宋_GBK" charset="0"/>
              </a:rPr>
              <a:t> </a:t>
            </a:r>
            <a:r>
              <a:rPr lang="zh-CN" altLang="en-US" sz="1200" dirty="0" smtClean="0">
                <a:solidFill>
                  <a:srgbClr val="FF0066"/>
                </a:solidFill>
                <a:latin typeface="方正小标宋_GBK" charset="0"/>
                <a:ea typeface="方正小标宋_GBK" charset="0"/>
              </a:rPr>
              <a:t>健联体</a:t>
            </a:r>
            <a:r>
              <a:rPr lang="zh-CN" altLang="en-US" sz="1200" dirty="0" smtClean="0">
                <a:solidFill>
                  <a:srgbClr val="2B2BFF"/>
                </a:solidFill>
                <a:latin typeface="方正小标宋_GBK" charset="0"/>
                <a:ea typeface="方正小标宋_GBK" charset="0"/>
              </a:rPr>
              <a:t>就是科学整合、配置医疗卫生资源，搭建由区级医疗机构、专科防治机构、基层医疗机构组成的立体网络，通过对不同人群实施特定的健康管理，实现医防融合、上下联动，改善与提升全人群健康水平的一种服务架构。</a:t>
            </a:r>
            <a:endParaRPr lang="zh-CN" altLang="en-US" sz="1200" b="1" dirty="0" smtClean="0">
              <a:solidFill>
                <a:srgbClr val="FFFF00"/>
              </a:solidFill>
              <a:latin typeface="楷体_GB2312" charset="0"/>
              <a:ea typeface="楷体_GB2312" charset="0"/>
            </a:endParaRPr>
          </a:p>
          <a:p>
            <a:pPr eaLnBrk="1" hangingPunct="1"/>
            <a:r>
              <a:rPr lang="zh-CN" altLang="en-US" b="1" dirty="0" smtClean="0">
                <a:latin typeface="Arial" charset="0"/>
                <a:ea typeface="华文楷体" charset="-122"/>
              </a:rPr>
              <a:t>健联体架构：</a:t>
            </a:r>
          </a:p>
          <a:p>
            <a:pPr eaLnBrk="1" hangingPunct="1"/>
            <a:r>
              <a:rPr lang="zh-CN" altLang="en-US" b="1" dirty="0" smtClean="0">
                <a:solidFill>
                  <a:srgbClr val="FF0066"/>
                </a:solidFill>
                <a:latin typeface="Arial" charset="0"/>
                <a:ea typeface="华文楷体" charset="-122"/>
              </a:rPr>
              <a:t>区人民医院健联体</a:t>
            </a:r>
            <a:r>
              <a:rPr lang="zh-CN" altLang="en-US" b="1" dirty="0" smtClean="0">
                <a:latin typeface="Arial" charset="0"/>
                <a:ea typeface="华文楷体" charset="-122"/>
              </a:rPr>
              <a:t>由区人民医院和十二家基层机构以及公卫机构组成。</a:t>
            </a:r>
          </a:p>
          <a:p>
            <a:pPr eaLnBrk="1" hangingPunct="1"/>
            <a:r>
              <a:rPr lang="zh-CN" altLang="en-US" b="1" dirty="0" smtClean="0">
                <a:solidFill>
                  <a:srgbClr val="FF0066"/>
                </a:solidFill>
                <a:latin typeface="Arial" charset="0"/>
                <a:ea typeface="华文楷体" charset="-122"/>
              </a:rPr>
              <a:t>区中医医院集联体</a:t>
            </a:r>
            <a:r>
              <a:rPr lang="zh-CN" altLang="en-US" b="1" dirty="0" smtClean="0">
                <a:latin typeface="Arial" charset="0"/>
                <a:ea typeface="华文楷体" charset="-122"/>
              </a:rPr>
              <a:t>由区中医医院和八家基层机构以及公卫机构组成。</a:t>
            </a:r>
            <a:endParaRPr lang="en-US" altLang="zh-CN" b="1" dirty="0" smtClean="0">
              <a:latin typeface="Arial" charset="0"/>
              <a:ea typeface="华文楷体" charset="-122"/>
            </a:endParaRPr>
          </a:p>
          <a:p>
            <a:pPr eaLnBrk="1" hangingPunct="1"/>
            <a:endParaRPr lang="en-US" altLang="zh-CN" b="1" dirty="0" smtClean="0">
              <a:latin typeface="Arial" charset="0"/>
              <a:ea typeface="华文楷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Arial" charset="0"/>
                <a:ea typeface="微软雅黑" charset="-122"/>
              </a:rPr>
              <a:t>建立“结余留用，超支分担”的总额预付制度，倒逼医疗机构为减少居民发病降低医疗费用，主动提供健康管理服务，并减少大处方、大检查。</a:t>
            </a:r>
            <a:endParaRPr lang="en-US" altLang="x-none" sz="1200" dirty="0" smtClean="0">
              <a:latin typeface="Arial" charset="0"/>
              <a:ea typeface="微软雅黑" charset="-122"/>
            </a:endParaRPr>
          </a:p>
          <a:p>
            <a:pPr eaLnBrk="1" hangingPunct="1"/>
            <a:endParaRPr lang="en-US" altLang="zh-CN" b="1" dirty="0" smtClean="0">
              <a:latin typeface="Arial" charset="0"/>
              <a:ea typeface="华文楷体" charset="-122"/>
            </a:endParaRPr>
          </a:p>
          <a:p>
            <a:pPr eaLnBrk="1" hangingPunct="1">
              <a:buFontTx/>
              <a:buNone/>
            </a:pPr>
            <a:r>
              <a:rPr lang="zh-CN" altLang="en-US" sz="1200" dirty="0" smtClean="0">
                <a:latin typeface="Arial" charset="0"/>
              </a:rPr>
              <a:t>医院上转人数增加</a:t>
            </a:r>
            <a:r>
              <a:rPr lang="en-US" altLang="zh-CN" sz="1200" dirty="0" smtClean="0">
                <a:latin typeface="Arial" charset="0"/>
              </a:rPr>
              <a:t>18.32%</a:t>
            </a:r>
            <a:r>
              <a:rPr lang="zh-CN" altLang="en-US" sz="1200" dirty="0" smtClean="0">
                <a:latin typeface="Arial" charset="0"/>
              </a:rPr>
              <a:t>；下转人数增加</a:t>
            </a:r>
            <a:r>
              <a:rPr lang="en-US" altLang="zh-CN" sz="1200" dirty="0" smtClean="0">
                <a:latin typeface="Arial" charset="0"/>
              </a:rPr>
              <a:t>274%</a:t>
            </a:r>
            <a:r>
              <a:rPr lang="zh-CN" altLang="en-US" sz="1200" dirty="0" smtClean="0">
                <a:latin typeface="Arial" charset="0"/>
              </a:rPr>
              <a:t>；双向转诊总人数增加</a:t>
            </a:r>
            <a:r>
              <a:rPr lang="en-US" altLang="zh-CN" sz="1200" dirty="0" smtClean="0">
                <a:latin typeface="Arial" charset="0"/>
              </a:rPr>
              <a:t>41.42%</a:t>
            </a:r>
            <a:r>
              <a:rPr lang="zh-CN" altLang="en-US" sz="1200" dirty="0" smtClean="0">
                <a:latin typeface="Arial" charset="0"/>
              </a:rPr>
              <a:t>；区级医院转诊到区外的病人数下降</a:t>
            </a:r>
            <a:r>
              <a:rPr lang="en-US" altLang="zh-CN" sz="1200" dirty="0" smtClean="0">
                <a:latin typeface="Arial" charset="0"/>
              </a:rPr>
              <a:t>21% </a:t>
            </a:r>
            <a:r>
              <a:rPr lang="zh-CN" altLang="en-US" sz="1200" dirty="0" smtClean="0">
                <a:latin typeface="Arial" charset="0"/>
              </a:rPr>
              <a:t>。</a:t>
            </a:r>
          </a:p>
          <a:p>
            <a:pPr eaLnBrk="1" hangingPunct="1">
              <a:buFontTx/>
              <a:buNone/>
            </a:pPr>
            <a:r>
              <a:rPr lang="zh-CN" altLang="en-US" sz="1200" dirty="0" smtClean="0">
                <a:latin typeface="Arial" charset="0"/>
              </a:rPr>
              <a:t>基层医疗机构门诊人数增加</a:t>
            </a:r>
            <a:r>
              <a:rPr lang="en-US" altLang="zh-CN" sz="1200" dirty="0" smtClean="0">
                <a:latin typeface="Arial" charset="0"/>
              </a:rPr>
              <a:t>23%</a:t>
            </a:r>
            <a:r>
              <a:rPr lang="zh-CN" altLang="en-US" sz="1200" dirty="0" smtClean="0">
                <a:latin typeface="Arial" charset="0"/>
              </a:rPr>
              <a:t>；手术量提升</a:t>
            </a:r>
            <a:r>
              <a:rPr lang="en-US" altLang="zh-CN" sz="1200" dirty="0" smtClean="0">
                <a:latin typeface="Arial" charset="0"/>
              </a:rPr>
              <a:t>27%</a:t>
            </a:r>
            <a:r>
              <a:rPr lang="zh-CN" altLang="en-US" sz="1200" dirty="0" smtClean="0">
                <a:latin typeface="Arial" charset="0"/>
              </a:rPr>
              <a:t>；床位使用率由</a:t>
            </a:r>
            <a:r>
              <a:rPr lang="en-US" altLang="zh-CN" sz="1200" dirty="0" smtClean="0">
                <a:latin typeface="Arial" charset="0"/>
              </a:rPr>
              <a:t>65%</a:t>
            </a:r>
            <a:r>
              <a:rPr lang="zh-CN" altLang="en-US" sz="1200" dirty="0" smtClean="0">
                <a:latin typeface="Arial" charset="0"/>
              </a:rPr>
              <a:t>提升到</a:t>
            </a:r>
            <a:r>
              <a:rPr lang="en-US" altLang="zh-CN" sz="1200" dirty="0" smtClean="0">
                <a:latin typeface="Arial" charset="0"/>
              </a:rPr>
              <a:t>92%</a:t>
            </a:r>
            <a:r>
              <a:rPr lang="zh-CN" altLang="en-US" sz="1200" dirty="0" smtClean="0">
                <a:latin typeface="Arial" charset="0"/>
              </a:rPr>
              <a:t>。</a:t>
            </a:r>
          </a:p>
          <a:p>
            <a:pPr eaLnBrk="1" hangingPunct="1"/>
            <a:endParaRPr lang="en-US" altLang="zh-CN" b="1" dirty="0" smtClean="0">
              <a:latin typeface="Arial" charset="0"/>
              <a:ea typeface="华文楷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方正小标宋_GBK" charset="0"/>
                <a:ea typeface="方正小标宋_GBK" charset="0"/>
              </a:rPr>
              <a:t>形成了“小病首诊在基层、大型检查在区医院、康复治疗回乡镇”的有序就医格局。</a:t>
            </a:r>
          </a:p>
          <a:p>
            <a:pPr eaLnBrk="1" hangingPunct="1"/>
            <a:endParaRPr lang="zh-CN" altLang="en-US" b="1" dirty="0" smtClean="0">
              <a:latin typeface="Arial" charset="0"/>
              <a:ea typeface="华文楷体" charset="-122"/>
            </a:endParaRPr>
          </a:p>
          <a:p>
            <a:endParaRPr kumimoji="1" lang="zh-CN" altLang="en-US" dirty="0"/>
          </a:p>
        </p:txBody>
      </p:sp>
      <p:sp>
        <p:nvSpPr>
          <p:cNvPr id="4" name="幻灯片编号占位符 3"/>
          <p:cNvSpPr>
            <a:spLocks noGrp="1"/>
          </p:cNvSpPr>
          <p:nvPr>
            <p:ph type="sldNum" sz="quarter" idx="10"/>
          </p:nvPr>
        </p:nvSpPr>
        <p:spPr/>
        <p:txBody>
          <a:bodyPr/>
          <a:lstStyle/>
          <a:p>
            <a:fld id="{C5B5D84C-21E2-294F-B68D-33B488BD993D}" type="slidenum">
              <a:rPr kumimoji="1" lang="zh-CN" altLang="en-US" smtClean="0"/>
              <a:t>38</a:t>
            </a:fld>
            <a:endParaRPr kumimoji="1" lang="zh-CN" altLang="en-US"/>
          </a:p>
        </p:txBody>
      </p:sp>
    </p:spTree>
    <p:extLst>
      <p:ext uri="{BB962C8B-B14F-4D97-AF65-F5344CB8AC3E}">
        <p14:creationId xmlns:p14="http://schemas.microsoft.com/office/powerpoint/2010/main" val="161451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C000"/>
                </a:solidFill>
                <a:latin typeface=".PingFang SC" charset="-122"/>
              </a:rPr>
              <a:t>内在动力而不是行政</a:t>
            </a:r>
          </a:p>
          <a:p>
            <a:endParaRPr kumimoji="1" lang="zh-CN" altLang="en-US" dirty="0"/>
          </a:p>
        </p:txBody>
      </p:sp>
      <p:sp>
        <p:nvSpPr>
          <p:cNvPr id="4" name="幻灯片编号占位符 3"/>
          <p:cNvSpPr>
            <a:spLocks noGrp="1"/>
          </p:cNvSpPr>
          <p:nvPr>
            <p:ph type="sldNum" sz="quarter" idx="10"/>
          </p:nvPr>
        </p:nvSpPr>
        <p:spPr/>
        <p:txBody>
          <a:bodyPr/>
          <a:lstStyle/>
          <a:p>
            <a:fld id="{C5B5D84C-21E2-294F-B68D-33B488BD993D}" type="slidenum">
              <a:rPr kumimoji="1" lang="zh-CN" altLang="en-US" smtClean="0"/>
              <a:t>39</a:t>
            </a:fld>
            <a:endParaRPr kumimoji="1" lang="zh-CN" altLang="en-US"/>
          </a:p>
        </p:txBody>
      </p:sp>
    </p:spTree>
    <p:extLst>
      <p:ext uri="{BB962C8B-B14F-4D97-AF65-F5344CB8AC3E}">
        <p14:creationId xmlns:p14="http://schemas.microsoft.com/office/powerpoint/2010/main" val="346406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sz="1200" dirty="0" smtClean="0"/>
              <a:t>没有核算内在动力，完成政府工作要求</a:t>
            </a:r>
            <a:endParaRPr kumimoji="1" lang="en-US" altLang="zh-CN" sz="1200" dirty="0" smtClean="0"/>
          </a:p>
          <a:p>
            <a:r>
              <a:rPr kumimoji="1" lang="zh-CN" altLang="en-US" sz="1200" dirty="0" smtClean="0"/>
              <a:t>核心是内控，内部管理基础</a:t>
            </a:r>
            <a:endParaRPr kumimoji="1" lang="en-US" altLang="zh-CN" sz="1200" dirty="0" smtClean="0"/>
          </a:p>
          <a:p>
            <a:r>
              <a:rPr kumimoji="1" lang="zh-CN" altLang="en-US" sz="1200" dirty="0" smtClean="0"/>
              <a:t>用什么数据算，源数据怎么采集是核心</a:t>
            </a:r>
            <a:endParaRPr kumimoji="1" lang="en-US" altLang="zh-CN" sz="1200" dirty="0" smtClean="0"/>
          </a:p>
          <a:p>
            <a:r>
              <a:rPr kumimoji="1" lang="zh-CN" altLang="en-US" sz="1200" dirty="0" smtClean="0"/>
              <a:t>基础数据质量太差和管理流程太粗放</a:t>
            </a:r>
            <a:endParaRPr kumimoji="1" lang="en-US" altLang="zh-CN" sz="1200" dirty="0" smtClean="0"/>
          </a:p>
          <a:p>
            <a:r>
              <a:rPr kumimoji="1" lang="zh-CN" altLang="en-US" sz="1200" dirty="0" smtClean="0"/>
              <a:t>业务流程漏洞百出，跑冒滴漏严重</a:t>
            </a:r>
            <a:endParaRPr kumimoji="1" lang="en-US" altLang="zh-CN" sz="1200" dirty="0" smtClean="0"/>
          </a:p>
          <a:p>
            <a:r>
              <a:rPr kumimoji="1" lang="zh-CN" altLang="en-US" sz="1200" dirty="0" smtClean="0"/>
              <a:t>孤零财经数据缺乏业务信息</a:t>
            </a:r>
            <a:endParaRPr kumimoji="1" lang="en-US" altLang="zh-CN" sz="1200" dirty="0" smtClean="0"/>
          </a:p>
          <a:p>
            <a:r>
              <a:rPr kumimoji="1" lang="zh-CN" altLang="en-US" sz="1200" dirty="0" smtClean="0"/>
              <a:t>费用支出与成本</a:t>
            </a:r>
            <a:endParaRPr kumimoji="1" lang="en-US" altLang="zh-CN" sz="1200" dirty="0" smtClean="0"/>
          </a:p>
          <a:p>
            <a:r>
              <a:rPr kumimoji="1" lang="zh-CN" altLang="en-US" sz="1200" dirty="0" smtClean="0"/>
              <a:t>资源管理没有归属，科室设置五花八门</a:t>
            </a:r>
            <a:endParaRPr kumimoji="1" lang="en-US" altLang="zh-CN" sz="1200" dirty="0" smtClean="0"/>
          </a:p>
          <a:p>
            <a:r>
              <a:rPr kumimoji="1" lang="zh-CN" altLang="en-US" sz="1200" dirty="0" smtClean="0"/>
              <a:t>信息布置杂乱无章，缺乏集成管理</a:t>
            </a:r>
            <a:endParaRPr kumimoji="1" lang="en-US" altLang="zh-CN" sz="1200" dirty="0" smtClean="0"/>
          </a:p>
          <a:p>
            <a:r>
              <a:rPr kumimoji="1" lang="zh-CN" altLang="en-US" sz="1200" dirty="0" smtClean="0"/>
              <a:t>信息化建设（不是万能，没有万万不能）</a:t>
            </a:r>
            <a:endParaRPr kumimoji="1" lang="en-US" altLang="zh-CN" sz="1200" dirty="0" smtClean="0"/>
          </a:p>
          <a:p>
            <a:endParaRPr kumimoji="1" lang="zh-CN" altLang="en-US" dirty="0"/>
          </a:p>
        </p:txBody>
      </p:sp>
      <p:sp>
        <p:nvSpPr>
          <p:cNvPr id="4" name="幻灯片编号占位符 3"/>
          <p:cNvSpPr>
            <a:spLocks noGrp="1"/>
          </p:cNvSpPr>
          <p:nvPr>
            <p:ph type="sldNum" sz="quarter" idx="10"/>
          </p:nvPr>
        </p:nvSpPr>
        <p:spPr/>
        <p:txBody>
          <a:bodyPr/>
          <a:lstStyle/>
          <a:p>
            <a:fld id="{CD1FCDF4-AD21-4E35-9DE7-DC09BCF1C633}" type="slidenum">
              <a:rPr lang="zh-CN" altLang="en-US" smtClean="0"/>
              <a:pPr/>
              <a:t>40</a:t>
            </a:fld>
            <a:endParaRPr lang="zh-CN" altLang="en-US"/>
          </a:p>
        </p:txBody>
      </p:sp>
    </p:spTree>
    <p:extLst>
      <p:ext uri="{BB962C8B-B14F-4D97-AF65-F5344CB8AC3E}">
        <p14:creationId xmlns:p14="http://schemas.microsoft.com/office/powerpoint/2010/main" val="1912488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信息化具体建设的主体在医共体牵头单位，强化医疗机构内部和医共体内部信息的精细准确和互联互通，这是考核的基础和抓手，也是区域卫生监管平台的基石，否则政府监管平台这座房子的地基是豆腐渣。</a:t>
            </a:r>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41</a:t>
            </a:fld>
            <a:endParaRPr lang="zh-CN" altLang="en-US"/>
          </a:p>
        </p:txBody>
      </p:sp>
    </p:spTree>
    <p:extLst>
      <p:ext uri="{BB962C8B-B14F-4D97-AF65-F5344CB8AC3E}">
        <p14:creationId xmlns:p14="http://schemas.microsoft.com/office/powerpoint/2010/main" val="8688185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sz="1200" dirty="0" smtClean="0"/>
              <a:t>没有核算内在动力，完成政府工作要求</a:t>
            </a:r>
            <a:endParaRPr kumimoji="1" lang="en-US" altLang="zh-CN" sz="1200" dirty="0" smtClean="0"/>
          </a:p>
          <a:p>
            <a:r>
              <a:rPr kumimoji="1" lang="zh-CN" altLang="en-US" sz="1200" dirty="0" smtClean="0"/>
              <a:t>核心是内控，内部管理基础</a:t>
            </a:r>
            <a:endParaRPr kumimoji="1" lang="en-US" altLang="zh-CN" sz="1200" dirty="0" smtClean="0"/>
          </a:p>
          <a:p>
            <a:r>
              <a:rPr kumimoji="1" lang="zh-CN" altLang="en-US" sz="1200" dirty="0" smtClean="0"/>
              <a:t>用什么数据算，源数据怎么采集是核心</a:t>
            </a:r>
            <a:endParaRPr kumimoji="1" lang="en-US" altLang="zh-CN" sz="1200" dirty="0" smtClean="0"/>
          </a:p>
          <a:p>
            <a:r>
              <a:rPr kumimoji="1" lang="zh-CN" altLang="en-US" sz="1200" dirty="0" smtClean="0"/>
              <a:t>基础数据质量太差和管理流程太粗放</a:t>
            </a:r>
            <a:endParaRPr kumimoji="1" lang="en-US" altLang="zh-CN" sz="1200" dirty="0" smtClean="0"/>
          </a:p>
          <a:p>
            <a:r>
              <a:rPr kumimoji="1" lang="zh-CN" altLang="en-US" sz="1200" dirty="0" smtClean="0"/>
              <a:t>业务流程漏洞百出，跑冒滴漏严重</a:t>
            </a:r>
            <a:endParaRPr kumimoji="1" lang="en-US" altLang="zh-CN" sz="1200" dirty="0" smtClean="0"/>
          </a:p>
          <a:p>
            <a:r>
              <a:rPr kumimoji="1" lang="zh-CN" altLang="en-US" sz="1200" dirty="0" smtClean="0"/>
              <a:t>孤零财经数据缺乏业务信息</a:t>
            </a:r>
            <a:endParaRPr kumimoji="1" lang="en-US" altLang="zh-CN" sz="1200" dirty="0" smtClean="0"/>
          </a:p>
          <a:p>
            <a:r>
              <a:rPr kumimoji="1" lang="zh-CN" altLang="en-US" sz="1200" dirty="0" smtClean="0"/>
              <a:t>费用支出与成本</a:t>
            </a:r>
            <a:endParaRPr kumimoji="1" lang="en-US" altLang="zh-CN" sz="1200" dirty="0" smtClean="0"/>
          </a:p>
          <a:p>
            <a:r>
              <a:rPr kumimoji="1" lang="zh-CN" altLang="en-US" sz="1200" dirty="0" smtClean="0"/>
              <a:t>资源管理没有归属，科室设置五花八门</a:t>
            </a:r>
            <a:endParaRPr kumimoji="1" lang="en-US" altLang="zh-CN" sz="1200" dirty="0" smtClean="0"/>
          </a:p>
          <a:p>
            <a:r>
              <a:rPr kumimoji="1" lang="zh-CN" altLang="en-US" sz="1200" dirty="0" smtClean="0"/>
              <a:t>信息布置杂乱无章，缺乏集成管理</a:t>
            </a:r>
            <a:endParaRPr kumimoji="1" lang="en-US" altLang="zh-CN" sz="1200" dirty="0" smtClean="0"/>
          </a:p>
          <a:p>
            <a:r>
              <a:rPr kumimoji="1" lang="zh-CN" altLang="en-US" sz="1200" dirty="0" smtClean="0"/>
              <a:t>信息化建设（不是万能，没有万万不能）</a:t>
            </a:r>
            <a:endParaRPr kumimoji="1" lang="en-US" altLang="zh-CN" sz="1200" dirty="0" smtClean="0"/>
          </a:p>
          <a:p>
            <a:endParaRPr kumimoji="1" lang="zh-CN" altLang="en-US" dirty="0"/>
          </a:p>
        </p:txBody>
      </p:sp>
      <p:sp>
        <p:nvSpPr>
          <p:cNvPr id="4" name="幻灯片编号占位符 3"/>
          <p:cNvSpPr>
            <a:spLocks noGrp="1"/>
          </p:cNvSpPr>
          <p:nvPr>
            <p:ph type="sldNum" sz="quarter" idx="10"/>
          </p:nvPr>
        </p:nvSpPr>
        <p:spPr/>
        <p:txBody>
          <a:bodyPr/>
          <a:lstStyle/>
          <a:p>
            <a:fld id="{CD1FCDF4-AD21-4E35-9DE7-DC09BCF1C633}" type="slidenum">
              <a:rPr lang="zh-CN" altLang="en-US" smtClean="0"/>
              <a:pPr/>
              <a:t>44</a:t>
            </a:fld>
            <a:endParaRPr lang="zh-CN" altLang="en-US"/>
          </a:p>
        </p:txBody>
      </p:sp>
    </p:spTree>
    <p:extLst>
      <p:ext uri="{BB962C8B-B14F-4D97-AF65-F5344CB8AC3E}">
        <p14:creationId xmlns:p14="http://schemas.microsoft.com/office/powerpoint/2010/main" val="145366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sz="1200" dirty="0" smtClean="0"/>
              <a:t>没有核算内在动力，完成政府工作要求</a:t>
            </a:r>
            <a:endParaRPr kumimoji="1" lang="en-US" altLang="zh-CN" sz="1200" dirty="0" smtClean="0"/>
          </a:p>
          <a:p>
            <a:r>
              <a:rPr kumimoji="1" lang="zh-CN" altLang="en-US" sz="1200" dirty="0" smtClean="0"/>
              <a:t>核心是内控，内部管理基础</a:t>
            </a:r>
            <a:endParaRPr kumimoji="1" lang="en-US" altLang="zh-CN" sz="1200" dirty="0" smtClean="0"/>
          </a:p>
          <a:p>
            <a:r>
              <a:rPr kumimoji="1" lang="zh-CN" altLang="en-US" sz="1200" dirty="0" smtClean="0"/>
              <a:t>用什么数据算，源数据怎么采集是核心</a:t>
            </a:r>
            <a:endParaRPr kumimoji="1" lang="en-US" altLang="zh-CN" sz="1200" dirty="0" smtClean="0"/>
          </a:p>
          <a:p>
            <a:r>
              <a:rPr kumimoji="1" lang="zh-CN" altLang="en-US" sz="1200" dirty="0" smtClean="0"/>
              <a:t>基础数据质量太差和管理流程太粗放</a:t>
            </a:r>
            <a:endParaRPr kumimoji="1" lang="en-US" altLang="zh-CN" sz="1200" dirty="0" smtClean="0"/>
          </a:p>
          <a:p>
            <a:r>
              <a:rPr kumimoji="1" lang="zh-CN" altLang="en-US" sz="1200" dirty="0" smtClean="0"/>
              <a:t>业务流程漏洞百出，跑冒滴漏严重</a:t>
            </a:r>
            <a:endParaRPr kumimoji="1" lang="en-US" altLang="zh-CN" sz="1200" dirty="0" smtClean="0"/>
          </a:p>
          <a:p>
            <a:r>
              <a:rPr kumimoji="1" lang="zh-CN" altLang="en-US" sz="1200" dirty="0" smtClean="0"/>
              <a:t>孤零财经数据缺乏业务信息</a:t>
            </a:r>
            <a:endParaRPr kumimoji="1" lang="en-US" altLang="zh-CN" sz="1200" dirty="0" smtClean="0"/>
          </a:p>
          <a:p>
            <a:r>
              <a:rPr kumimoji="1" lang="zh-CN" altLang="en-US" sz="1200" dirty="0" smtClean="0"/>
              <a:t>费用支出与成本</a:t>
            </a:r>
            <a:endParaRPr kumimoji="1" lang="en-US" altLang="zh-CN" sz="1200" dirty="0" smtClean="0"/>
          </a:p>
          <a:p>
            <a:r>
              <a:rPr kumimoji="1" lang="zh-CN" altLang="en-US" sz="1200" dirty="0" smtClean="0"/>
              <a:t>资源管理没有归属，科室设置五花八门</a:t>
            </a:r>
            <a:endParaRPr kumimoji="1" lang="en-US" altLang="zh-CN" sz="1200" dirty="0" smtClean="0"/>
          </a:p>
          <a:p>
            <a:r>
              <a:rPr kumimoji="1" lang="zh-CN" altLang="en-US" sz="1200" dirty="0" smtClean="0"/>
              <a:t>信息布置杂乱无章，缺乏集成管理</a:t>
            </a:r>
            <a:endParaRPr kumimoji="1" lang="en-US" altLang="zh-CN" sz="1200" dirty="0" smtClean="0"/>
          </a:p>
          <a:p>
            <a:r>
              <a:rPr kumimoji="1" lang="zh-CN" altLang="en-US" sz="1200" dirty="0" smtClean="0"/>
              <a:t>信息化建设（不是万能，没有万万不能）</a:t>
            </a:r>
            <a:endParaRPr kumimoji="1" lang="en-US" altLang="zh-CN" sz="1200" dirty="0" smtClean="0"/>
          </a:p>
          <a:p>
            <a:endParaRPr kumimoji="1" lang="zh-CN" altLang="en-US" dirty="0"/>
          </a:p>
        </p:txBody>
      </p:sp>
      <p:sp>
        <p:nvSpPr>
          <p:cNvPr id="4" name="幻灯片编号占位符 3"/>
          <p:cNvSpPr>
            <a:spLocks noGrp="1"/>
          </p:cNvSpPr>
          <p:nvPr>
            <p:ph type="sldNum" sz="quarter" idx="10"/>
          </p:nvPr>
        </p:nvSpPr>
        <p:spPr/>
        <p:txBody>
          <a:bodyPr/>
          <a:lstStyle/>
          <a:p>
            <a:fld id="{CD1FCDF4-AD21-4E35-9DE7-DC09BCF1C633}" type="slidenum">
              <a:rPr lang="zh-CN" altLang="en-US" smtClean="0"/>
              <a:pPr/>
              <a:t>47</a:t>
            </a:fld>
            <a:endParaRPr lang="zh-CN" altLang="en-US"/>
          </a:p>
        </p:txBody>
      </p:sp>
    </p:spTree>
    <p:extLst>
      <p:ext uri="{BB962C8B-B14F-4D97-AF65-F5344CB8AC3E}">
        <p14:creationId xmlns:p14="http://schemas.microsoft.com/office/powerpoint/2010/main" val="1157723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sz="1200" dirty="0" smtClean="0"/>
              <a:t>没有核算内在动力，完成政府工作要求</a:t>
            </a:r>
            <a:endParaRPr kumimoji="1" lang="en-US" altLang="zh-CN" sz="1200" dirty="0" smtClean="0"/>
          </a:p>
          <a:p>
            <a:r>
              <a:rPr kumimoji="1" lang="zh-CN" altLang="en-US" sz="1200" dirty="0" smtClean="0"/>
              <a:t>核心是内控，内部管理基础</a:t>
            </a:r>
            <a:endParaRPr kumimoji="1" lang="en-US" altLang="zh-CN" sz="1200" dirty="0" smtClean="0"/>
          </a:p>
          <a:p>
            <a:r>
              <a:rPr kumimoji="1" lang="zh-CN" altLang="en-US" sz="1200" dirty="0" smtClean="0"/>
              <a:t>用什么数据算，源数据怎么采集是核心</a:t>
            </a:r>
            <a:endParaRPr kumimoji="1" lang="en-US" altLang="zh-CN" sz="1200" dirty="0" smtClean="0"/>
          </a:p>
          <a:p>
            <a:r>
              <a:rPr kumimoji="1" lang="zh-CN" altLang="en-US" sz="1200" dirty="0" smtClean="0"/>
              <a:t>基础数据质量太差和管理流程太粗放</a:t>
            </a:r>
            <a:endParaRPr kumimoji="1" lang="en-US" altLang="zh-CN" sz="1200" dirty="0" smtClean="0"/>
          </a:p>
          <a:p>
            <a:r>
              <a:rPr kumimoji="1" lang="zh-CN" altLang="en-US" sz="1200" dirty="0" smtClean="0"/>
              <a:t>业务流程漏洞百出，跑冒滴漏严重</a:t>
            </a:r>
            <a:endParaRPr kumimoji="1" lang="en-US" altLang="zh-CN" sz="1200" dirty="0" smtClean="0"/>
          </a:p>
          <a:p>
            <a:r>
              <a:rPr kumimoji="1" lang="zh-CN" altLang="en-US" sz="1200" dirty="0" smtClean="0"/>
              <a:t>孤零财经数据缺乏业务信息</a:t>
            </a:r>
            <a:endParaRPr kumimoji="1" lang="en-US" altLang="zh-CN" sz="1200" dirty="0" smtClean="0"/>
          </a:p>
          <a:p>
            <a:r>
              <a:rPr kumimoji="1" lang="zh-CN" altLang="en-US" sz="1200" dirty="0" smtClean="0"/>
              <a:t>费用支出与成本</a:t>
            </a:r>
            <a:endParaRPr kumimoji="1" lang="en-US" altLang="zh-CN" sz="1200" dirty="0" smtClean="0"/>
          </a:p>
          <a:p>
            <a:r>
              <a:rPr kumimoji="1" lang="zh-CN" altLang="en-US" sz="1200" dirty="0" smtClean="0"/>
              <a:t>资源管理没有归属，科室设置五花八门</a:t>
            </a:r>
            <a:endParaRPr kumimoji="1" lang="en-US" altLang="zh-CN" sz="1200" dirty="0" smtClean="0"/>
          </a:p>
          <a:p>
            <a:r>
              <a:rPr kumimoji="1" lang="zh-CN" altLang="en-US" sz="1200" dirty="0" smtClean="0"/>
              <a:t>信息布置杂乱无章，缺乏集成管理</a:t>
            </a:r>
            <a:endParaRPr kumimoji="1" lang="en-US" altLang="zh-CN" sz="1200" dirty="0" smtClean="0"/>
          </a:p>
          <a:p>
            <a:r>
              <a:rPr kumimoji="1" lang="zh-CN" altLang="en-US" sz="1200" dirty="0" smtClean="0"/>
              <a:t>信息化建设（不是万能，没有万万不能）</a:t>
            </a:r>
            <a:endParaRPr kumimoji="1" lang="en-US" altLang="zh-CN" sz="1200" dirty="0" smtClean="0"/>
          </a:p>
          <a:p>
            <a:endParaRPr kumimoji="1" lang="zh-CN" altLang="en-US" dirty="0"/>
          </a:p>
        </p:txBody>
      </p:sp>
      <p:sp>
        <p:nvSpPr>
          <p:cNvPr id="4" name="幻灯片编号占位符 3"/>
          <p:cNvSpPr>
            <a:spLocks noGrp="1"/>
          </p:cNvSpPr>
          <p:nvPr>
            <p:ph type="sldNum" sz="quarter" idx="10"/>
          </p:nvPr>
        </p:nvSpPr>
        <p:spPr/>
        <p:txBody>
          <a:bodyPr/>
          <a:lstStyle/>
          <a:p>
            <a:fld id="{CD1FCDF4-AD21-4E35-9DE7-DC09BCF1C633}" type="slidenum">
              <a:rPr lang="zh-CN" altLang="en-US" smtClean="0"/>
              <a:pPr/>
              <a:t>49</a:t>
            </a:fld>
            <a:endParaRPr lang="zh-CN" altLang="en-US"/>
          </a:p>
        </p:txBody>
      </p:sp>
    </p:spTree>
    <p:extLst>
      <p:ext uri="{BB962C8B-B14F-4D97-AF65-F5344CB8AC3E}">
        <p14:creationId xmlns:p14="http://schemas.microsoft.com/office/powerpoint/2010/main" val="1130043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sz="1200" dirty="0" smtClean="0"/>
              <a:t>没有核算内在动力，完成政府工作要求</a:t>
            </a:r>
            <a:endParaRPr kumimoji="1" lang="en-US" altLang="zh-CN" sz="1200" dirty="0" smtClean="0"/>
          </a:p>
          <a:p>
            <a:r>
              <a:rPr kumimoji="1" lang="zh-CN" altLang="en-US" sz="1200" dirty="0" smtClean="0"/>
              <a:t>核心是内控，内部管理基础</a:t>
            </a:r>
            <a:endParaRPr kumimoji="1" lang="en-US" altLang="zh-CN" sz="1200" dirty="0" smtClean="0"/>
          </a:p>
          <a:p>
            <a:r>
              <a:rPr kumimoji="1" lang="zh-CN" altLang="en-US" sz="1200" dirty="0" smtClean="0"/>
              <a:t>用什么数据算，源数据怎么采集是核心</a:t>
            </a:r>
            <a:endParaRPr kumimoji="1" lang="en-US" altLang="zh-CN" sz="1200" dirty="0" smtClean="0"/>
          </a:p>
          <a:p>
            <a:r>
              <a:rPr kumimoji="1" lang="zh-CN" altLang="en-US" sz="1200" dirty="0" smtClean="0"/>
              <a:t>基础数据质量太差和管理流程太粗放</a:t>
            </a:r>
            <a:endParaRPr kumimoji="1" lang="en-US" altLang="zh-CN" sz="1200" dirty="0" smtClean="0"/>
          </a:p>
          <a:p>
            <a:r>
              <a:rPr kumimoji="1" lang="zh-CN" altLang="en-US" sz="1200" dirty="0" smtClean="0"/>
              <a:t>业务流程漏洞百出，跑冒滴漏严重</a:t>
            </a:r>
            <a:endParaRPr kumimoji="1" lang="en-US" altLang="zh-CN" sz="1200" dirty="0" smtClean="0"/>
          </a:p>
          <a:p>
            <a:r>
              <a:rPr kumimoji="1" lang="zh-CN" altLang="en-US" sz="1200" dirty="0" smtClean="0"/>
              <a:t>孤零财经数据缺乏业务信息</a:t>
            </a:r>
            <a:endParaRPr kumimoji="1" lang="en-US" altLang="zh-CN" sz="1200" dirty="0" smtClean="0"/>
          </a:p>
          <a:p>
            <a:r>
              <a:rPr kumimoji="1" lang="zh-CN" altLang="en-US" sz="1200" dirty="0" smtClean="0"/>
              <a:t>费用支出与成本</a:t>
            </a:r>
            <a:endParaRPr kumimoji="1" lang="en-US" altLang="zh-CN" sz="1200" dirty="0" smtClean="0"/>
          </a:p>
          <a:p>
            <a:r>
              <a:rPr kumimoji="1" lang="zh-CN" altLang="en-US" sz="1200" dirty="0" smtClean="0"/>
              <a:t>资源管理没有归属，科室设置五花八门</a:t>
            </a:r>
            <a:endParaRPr kumimoji="1" lang="en-US" altLang="zh-CN" sz="1200" dirty="0" smtClean="0"/>
          </a:p>
          <a:p>
            <a:r>
              <a:rPr kumimoji="1" lang="zh-CN" altLang="en-US" sz="1200" dirty="0" smtClean="0"/>
              <a:t>信息布置杂乱无章，缺乏集成管理</a:t>
            </a:r>
            <a:endParaRPr kumimoji="1" lang="en-US" altLang="zh-CN" sz="1200" dirty="0" smtClean="0"/>
          </a:p>
          <a:p>
            <a:r>
              <a:rPr kumimoji="1" lang="zh-CN" altLang="en-US" sz="1200" dirty="0" smtClean="0"/>
              <a:t>信息化建设（不是万能，没有万万不能）</a:t>
            </a:r>
            <a:endParaRPr kumimoji="1" lang="en-US" altLang="zh-CN" sz="1200" dirty="0" smtClean="0"/>
          </a:p>
          <a:p>
            <a:endParaRPr kumimoji="1" lang="zh-CN" altLang="en-US" dirty="0"/>
          </a:p>
        </p:txBody>
      </p:sp>
      <p:sp>
        <p:nvSpPr>
          <p:cNvPr id="4" name="幻灯片编号占位符 3"/>
          <p:cNvSpPr>
            <a:spLocks noGrp="1"/>
          </p:cNvSpPr>
          <p:nvPr>
            <p:ph type="sldNum" sz="quarter" idx="10"/>
          </p:nvPr>
        </p:nvSpPr>
        <p:spPr/>
        <p:txBody>
          <a:bodyPr/>
          <a:lstStyle/>
          <a:p>
            <a:fld id="{CD1FCDF4-AD21-4E35-9DE7-DC09BCF1C633}" type="slidenum">
              <a:rPr lang="zh-CN" altLang="en-US" smtClean="0"/>
              <a:pPr/>
              <a:t>50</a:t>
            </a:fld>
            <a:endParaRPr lang="zh-CN" altLang="en-US"/>
          </a:p>
        </p:txBody>
      </p:sp>
    </p:spTree>
    <p:extLst>
      <p:ext uri="{BB962C8B-B14F-4D97-AF65-F5344CB8AC3E}">
        <p14:creationId xmlns:p14="http://schemas.microsoft.com/office/powerpoint/2010/main" val="1385370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分级诊疗是体制机制改革破局的结果！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而不是行政要求基层首诊！</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目前大家看到的一些政策文件可能不尽人意</a:t>
            </a:r>
          </a:p>
          <a:p>
            <a:r>
              <a:rPr lang="zh-CN" altLang="en-US" sz="1200" kern="1200" dirty="0" smtClean="0">
                <a:solidFill>
                  <a:schemeClr val="tx1"/>
                </a:solidFill>
                <a:effectLst/>
                <a:latin typeface="+mn-lt"/>
                <a:ea typeface="+mn-ea"/>
                <a:cs typeface="+mn-cs"/>
              </a:rPr>
              <a:t>部门博弈：中央编办和国家人力资源部拆了、落实放管服</a:t>
            </a:r>
          </a:p>
          <a:p>
            <a:r>
              <a:rPr lang="zh-CN" altLang="en-US" sz="1200" kern="1200" dirty="0" smtClean="0">
                <a:solidFill>
                  <a:schemeClr val="tx1"/>
                </a:solidFill>
                <a:effectLst/>
                <a:latin typeface="+mn-lt"/>
                <a:ea typeface="+mn-ea"/>
                <a:cs typeface="+mn-cs"/>
              </a:rPr>
              <a:t>三医中央层面没协同</a:t>
            </a:r>
          </a:p>
          <a:p>
            <a:r>
              <a:rPr lang="zh-CN" altLang="en-US" sz="1200" kern="1200" dirty="0" smtClean="0">
                <a:solidFill>
                  <a:schemeClr val="tx1"/>
                </a:solidFill>
                <a:effectLst/>
                <a:latin typeface="+mn-lt"/>
                <a:ea typeface="+mn-ea"/>
                <a:cs typeface="+mn-cs"/>
              </a:rPr>
              <a:t>医联体文件也没具体说怎么做！</a:t>
            </a:r>
          </a:p>
          <a:p>
            <a:r>
              <a:rPr lang="zh-CN" altLang="en-US" sz="1200" kern="1200" dirty="0" smtClean="0">
                <a:solidFill>
                  <a:schemeClr val="tx1"/>
                </a:solidFill>
                <a:effectLst/>
                <a:latin typeface="+mn-lt"/>
                <a:ea typeface="+mn-ea"/>
                <a:cs typeface="+mn-cs"/>
              </a:rPr>
              <a:t>中央顶层设计有：改革目标 改革路径淡化</a:t>
            </a:r>
          </a:p>
          <a:p>
            <a:r>
              <a:rPr lang="zh-CN" altLang="en-US" sz="1200" kern="1200" dirty="0" smtClean="0">
                <a:solidFill>
                  <a:schemeClr val="tx1"/>
                </a:solidFill>
                <a:effectLst/>
                <a:latin typeface="+mn-lt"/>
                <a:ea typeface="+mn-ea"/>
                <a:cs typeface="+mn-cs"/>
              </a:rPr>
              <a:t>目前靠地方闯出一条血路 竖立典型</a:t>
            </a:r>
          </a:p>
          <a:p>
            <a:r>
              <a:rPr lang="zh-CN" altLang="en-US" sz="1200" kern="1200" dirty="0" smtClean="0">
                <a:solidFill>
                  <a:schemeClr val="tx1"/>
                </a:solidFill>
                <a:effectLst/>
                <a:latin typeface="+mn-lt"/>
                <a:ea typeface="+mn-ea"/>
                <a:cs typeface="+mn-cs"/>
              </a:rPr>
              <a:t>我跟大家分享我对下一步政策趋势研判</a:t>
            </a:r>
          </a:p>
          <a:p>
            <a:r>
              <a:rPr lang="zh-CN" altLang="en-US" sz="1200" kern="1200" dirty="0" smtClean="0">
                <a:solidFill>
                  <a:schemeClr val="tx1"/>
                </a:solidFill>
                <a:effectLst/>
                <a:latin typeface="+mn-lt"/>
                <a:ea typeface="+mn-ea"/>
                <a:cs typeface="+mn-cs"/>
              </a:rPr>
              <a:t>地方改革和发展少走弯路</a:t>
            </a:r>
          </a:p>
          <a:p>
            <a:pPr marL="0" marR="0" indent="0" algn="l" defTabSz="914400" rtl="0" eaLnBrk="1" fontAlgn="auto" latinLnBrk="0" hangingPunct="1">
              <a:lnSpc>
                <a:spcPct val="100000"/>
              </a:lnSpc>
              <a:spcBef>
                <a:spcPts val="0"/>
              </a:spcBef>
              <a:spcAft>
                <a:spcPts val="0"/>
              </a:spcAft>
              <a:buClrTx/>
              <a:buSzTx/>
              <a:buFontTx/>
              <a:buNone/>
              <a:tabLst/>
              <a:defRPr/>
            </a:pPr>
            <a:endParaRPr lang="is-IS"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C5B5D84C-21E2-294F-B68D-33B488BD993D}" type="slidenum">
              <a:rPr kumimoji="1" lang="zh-CN" altLang="en-US" smtClean="0"/>
              <a:t>5</a:t>
            </a:fld>
            <a:endParaRPr kumimoji="1" lang="zh-CN" altLang="en-US"/>
          </a:p>
        </p:txBody>
      </p:sp>
    </p:spTree>
    <p:extLst>
      <p:ext uri="{BB962C8B-B14F-4D97-AF65-F5344CB8AC3E}">
        <p14:creationId xmlns:p14="http://schemas.microsoft.com/office/powerpoint/2010/main" val="21238120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一是</a:t>
            </a:r>
            <a:r>
              <a:rPr lang="zh-CN" altLang="zh-CN" sz="1200" kern="1200" dirty="0" smtClean="0">
                <a:solidFill>
                  <a:schemeClr val="tx1"/>
                </a:solidFill>
                <a:effectLst/>
                <a:latin typeface="+mn-lt"/>
                <a:ea typeface="+mn-ea"/>
                <a:cs typeface="+mn-cs"/>
              </a:rPr>
              <a:t>抓好即将印发的《关于建立现代医院管理制度的指导意见》的贯彻落实，坚持公立医院的公益性，推动公立医院管理规范化、精细化、科学化，初步建立决策、执行、监督相互协调、相互制衡、相互促进的管理体制和治理机制。</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二是</a:t>
            </a:r>
            <a:r>
              <a:rPr lang="zh-CN" altLang="zh-CN" sz="1200" kern="1200" dirty="0" smtClean="0">
                <a:solidFill>
                  <a:schemeClr val="tx1"/>
                </a:solidFill>
                <a:effectLst/>
                <a:latin typeface="+mn-lt"/>
                <a:ea typeface="+mn-ea"/>
                <a:cs typeface="+mn-cs"/>
              </a:rPr>
              <a:t>丰富临床路径库，扩大临床路径覆盖率，全面推进建立以按病种付费为主的多元复合型医保支付方式，选择部分地区开展按疾病诊断相关分组（</a:t>
            </a:r>
            <a:r>
              <a:rPr lang="zh-TW" altLang="zh-CN" sz="1200" kern="1200" dirty="0" smtClean="0">
                <a:solidFill>
                  <a:schemeClr val="tx1"/>
                </a:solidFill>
                <a:effectLst/>
                <a:latin typeface="+mn-lt"/>
                <a:ea typeface="+mn-ea"/>
                <a:cs typeface="+mn-cs"/>
              </a:rPr>
              <a:t>DRGs</a:t>
            </a:r>
            <a:r>
              <a:rPr lang="zh-CN" altLang="zh-CN" sz="1200" kern="1200" dirty="0" smtClean="0">
                <a:solidFill>
                  <a:schemeClr val="tx1"/>
                </a:solidFill>
                <a:effectLst/>
                <a:latin typeface="+mn-lt"/>
                <a:ea typeface="+mn-ea"/>
                <a:cs typeface="+mn-cs"/>
              </a:rPr>
              <a:t>）付费试点。综合医改试点省份选择</a:t>
            </a:r>
            <a:r>
              <a:rPr lang="zh-TW"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个地市全面实施医保支付方式改革，覆盖区域内所有医疗机构和所有医疗服务，大幅减少按项目付费的比例。</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三是</a:t>
            </a:r>
            <a:r>
              <a:rPr lang="zh-CN" altLang="zh-CN" sz="1200" kern="1200" dirty="0" smtClean="0">
                <a:solidFill>
                  <a:schemeClr val="tx1"/>
                </a:solidFill>
                <a:effectLst/>
                <a:latin typeface="+mn-lt"/>
                <a:ea typeface="+mn-ea"/>
                <a:cs typeface="+mn-cs"/>
              </a:rPr>
              <a:t>继续挤压药品耗材价格水分。大力推行药品购销</a:t>
            </a:r>
            <a:r>
              <a:rPr lang="zh-TW"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两票制</a:t>
            </a:r>
            <a:r>
              <a:rPr lang="zh-TW"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，综合医改试点省份和前四批</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个公立医院改革试点城市所有公立医疗机构全面执行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两票制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。坚持集中带量、带预算采购原则，推进实施公立医院药品分类采购，鼓励跨区域联合采购和专科医院开展药品、高值医用耗材等联合采购，开展高值医用耗材集中采购试点。</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四是</a:t>
            </a:r>
            <a:r>
              <a:rPr lang="zh-CN" altLang="zh-CN" sz="1200" kern="1200" dirty="0" smtClean="0">
                <a:solidFill>
                  <a:schemeClr val="tx1"/>
                </a:solidFill>
                <a:effectLst/>
                <a:latin typeface="+mn-lt"/>
                <a:ea typeface="+mn-ea"/>
                <a:cs typeface="+mn-cs"/>
              </a:rPr>
              <a:t>加快推进价格调整步伐，改革价格管理方式。指导各地制定综合型的价格调整方案，通过流通领域改革和规范诊疗行为挤压的药品耗材价格水分要及时用于调整医疗服务价格。指导各地根据实际扩大下放价格管理权限的项目范围。推进按病种收费工作，</a:t>
            </a:r>
            <a:r>
              <a:rPr lang="en-US" altLang="zh-CN" sz="1200" kern="1200" dirty="0" smtClean="0">
                <a:solidFill>
                  <a:schemeClr val="tx1"/>
                </a:solidFill>
                <a:effectLst/>
                <a:latin typeface="+mn-lt"/>
                <a:ea typeface="+mn-ea"/>
                <a:cs typeface="+mn-cs"/>
              </a:rPr>
              <a:t>2017</a:t>
            </a:r>
            <a:r>
              <a:rPr lang="zh-CN" altLang="zh-CN" sz="1200" kern="1200" dirty="0" smtClean="0">
                <a:solidFill>
                  <a:schemeClr val="tx1"/>
                </a:solidFill>
                <a:effectLst/>
                <a:latin typeface="+mn-lt"/>
                <a:ea typeface="+mn-ea"/>
                <a:cs typeface="+mn-cs"/>
              </a:rPr>
              <a:t>年底前所有城市实行按病种收费的病种不少于</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个。</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五是</a:t>
            </a:r>
            <a:r>
              <a:rPr lang="zh-CN" altLang="zh-CN" sz="1200" kern="1200" dirty="0" smtClean="0">
                <a:solidFill>
                  <a:schemeClr val="tx1"/>
                </a:solidFill>
                <a:effectLst/>
                <a:latin typeface="+mn-lt"/>
                <a:ea typeface="+mn-ea"/>
                <a:cs typeface="+mn-cs"/>
              </a:rPr>
              <a:t>做好公立医院薪酬制度改革试点工作。督促各地细化措施，按照</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两个允许</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的要求，结合实际，在优化薪酬结构、合理确定薪酬水平、主要负责人实行年薪制等方面积极探索，建立完善符合医疗行业特点的薪酬制度，体现技术劳务价值。</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200" smtClean="0">
                <a:solidFill>
                  <a:schemeClr val="tx1"/>
                </a:solidFill>
                <a:effectLst/>
                <a:latin typeface="+mn-lt"/>
                <a:ea typeface="+mn-ea"/>
                <a:cs typeface="+mn-cs"/>
              </a:rPr>
              <a:t>六</a:t>
            </a:r>
            <a:r>
              <a:rPr lang="zh-CN" altLang="zh-CN" sz="1200" b="1" kern="1200" dirty="0" smtClean="0">
                <a:solidFill>
                  <a:schemeClr val="tx1"/>
                </a:solidFill>
                <a:effectLst/>
                <a:latin typeface="+mn-lt"/>
                <a:ea typeface="+mn-ea"/>
                <a:cs typeface="+mn-cs"/>
              </a:rPr>
              <a:t>是</a:t>
            </a:r>
            <a:r>
              <a:rPr lang="zh-CN" altLang="zh-CN" sz="1200" kern="1200" dirty="0" smtClean="0">
                <a:solidFill>
                  <a:schemeClr val="tx1"/>
                </a:solidFill>
                <a:effectLst/>
                <a:latin typeface="+mn-lt"/>
                <a:ea typeface="+mn-ea"/>
                <a:cs typeface="+mn-cs"/>
              </a:rPr>
              <a:t>加强公立医院绩效考核，把医改的目标导向体现到绩效考核中，考核结果要作为院长任用的重要参考依据。推动国家卫生计生委和国家中医药局属（管）医院发挥国家队作用，积极开展综合绩效考核工作，为各地提供参考借鉴。综合医改试点省份至少选择</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个地市开展绩效考核试点。</a:t>
            </a:r>
          </a:p>
          <a:p>
            <a:endParaRPr kumimoji="1" lang="zh-CN" altLang="en-US" dirty="0"/>
          </a:p>
        </p:txBody>
      </p:sp>
      <p:sp>
        <p:nvSpPr>
          <p:cNvPr id="4" name="幻灯片编号占位符 3"/>
          <p:cNvSpPr>
            <a:spLocks noGrp="1"/>
          </p:cNvSpPr>
          <p:nvPr>
            <p:ph type="sldNum" sz="quarter" idx="10"/>
          </p:nvPr>
        </p:nvSpPr>
        <p:spPr/>
        <p:txBody>
          <a:bodyPr/>
          <a:lstStyle/>
          <a:p>
            <a:fld id="{CD1FCDF4-AD21-4E35-9DE7-DC09BCF1C633}" type="slidenum">
              <a:rPr lang="zh-CN" altLang="en-US" smtClean="0"/>
              <a:pPr/>
              <a:t>52</a:t>
            </a:fld>
            <a:endParaRPr lang="zh-CN" altLang="en-US"/>
          </a:p>
        </p:txBody>
      </p:sp>
    </p:spTree>
    <p:extLst>
      <p:ext uri="{BB962C8B-B14F-4D97-AF65-F5344CB8AC3E}">
        <p14:creationId xmlns:p14="http://schemas.microsoft.com/office/powerpoint/2010/main" val="940789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强管理在信息时代能够弯道超车 但是信息与管理关系存在误区</a:t>
            </a:r>
          </a:p>
          <a:p>
            <a:endParaRPr kumimoji="1" lang="zh-CN" altLang="en-US" dirty="0"/>
          </a:p>
        </p:txBody>
      </p:sp>
      <p:sp>
        <p:nvSpPr>
          <p:cNvPr id="4" name="幻灯片编号占位符 3"/>
          <p:cNvSpPr>
            <a:spLocks noGrp="1"/>
          </p:cNvSpPr>
          <p:nvPr>
            <p:ph type="sldNum" sz="quarter" idx="10"/>
          </p:nvPr>
        </p:nvSpPr>
        <p:spPr/>
        <p:txBody>
          <a:bodyPr/>
          <a:lstStyle/>
          <a:p>
            <a:fld id="{C5B5D84C-21E2-294F-B68D-33B488BD993D}" type="slidenum">
              <a:rPr kumimoji="1" lang="zh-CN" altLang="en-US" smtClean="0"/>
              <a:t>53</a:t>
            </a:fld>
            <a:endParaRPr kumimoji="1" lang="zh-CN" altLang="en-US"/>
          </a:p>
        </p:txBody>
      </p:sp>
    </p:spTree>
    <p:extLst>
      <p:ext uri="{BB962C8B-B14F-4D97-AF65-F5344CB8AC3E}">
        <p14:creationId xmlns:p14="http://schemas.microsoft.com/office/powerpoint/2010/main" val="20512264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平台和软件的可扩展性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56</a:t>
            </a:fld>
            <a:endParaRPr lang="zh-CN" altLang="en-US"/>
          </a:p>
        </p:txBody>
      </p:sp>
    </p:spTree>
    <p:extLst>
      <p:ext uri="{BB962C8B-B14F-4D97-AF65-F5344CB8AC3E}">
        <p14:creationId xmlns:p14="http://schemas.microsoft.com/office/powerpoint/2010/main" val="1527889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政府行政包办婚姻式：机构对机构就会！！！</a:t>
            </a:r>
            <a:endParaRPr kumimoji="1" lang="en-US" altLang="zh-CN" dirty="0" smtClean="0"/>
          </a:p>
          <a:p>
            <a:r>
              <a:rPr kumimoji="1" lang="zh-CN" altLang="en-US" dirty="0" smtClean="0"/>
              <a:t>体制伤筋动骨！</a:t>
            </a:r>
            <a:endParaRPr kumimoji="1" lang="en-US" altLang="zh-CN" dirty="0" smtClean="0"/>
          </a:p>
          <a:p>
            <a:endParaRPr kumimoji="1" lang="en-US" altLang="zh-CN" dirty="0" smtClean="0"/>
          </a:p>
          <a:p>
            <a:r>
              <a:rPr lang="zh-CN" altLang="en-US" sz="1200" kern="1200" dirty="0" smtClean="0">
                <a:solidFill>
                  <a:schemeClr val="tx1"/>
                </a:solidFill>
                <a:effectLst/>
                <a:latin typeface="+mn-lt"/>
                <a:ea typeface="+mn-ea"/>
                <a:cs typeface="+mn-cs"/>
              </a:rPr>
              <a:t>医改就是增加婆婆？</a:t>
            </a:r>
          </a:p>
          <a:p>
            <a:r>
              <a:rPr lang="zh-CN" altLang="en-US" sz="1200" kern="1200" dirty="0" smtClean="0">
                <a:solidFill>
                  <a:schemeClr val="tx1"/>
                </a:solidFill>
                <a:effectLst/>
                <a:latin typeface="+mn-lt"/>
                <a:ea typeface="+mn-ea"/>
                <a:cs typeface="+mn-cs"/>
              </a:rPr>
              <a:t>曾经力推“管办分开”，各地纷纷成立医管局</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中心；</a:t>
            </a:r>
          </a:p>
          <a:p>
            <a:r>
              <a:rPr lang="zh-CN" altLang="en-US" sz="1200" kern="1200" dirty="0" smtClean="0">
                <a:solidFill>
                  <a:schemeClr val="tx1"/>
                </a:solidFill>
                <a:effectLst/>
                <a:latin typeface="+mn-lt"/>
                <a:ea typeface="+mn-ea"/>
                <a:cs typeface="+mn-cs"/>
              </a:rPr>
              <a:t>曾经力推“法人治理”，在院长之外又增设了理事会、监事会；</a:t>
            </a:r>
          </a:p>
          <a:p>
            <a:r>
              <a:rPr lang="zh-CN" altLang="en-US" sz="1200" kern="1200" dirty="0" smtClean="0">
                <a:solidFill>
                  <a:schemeClr val="tx1"/>
                </a:solidFill>
                <a:effectLst/>
                <a:latin typeface="+mn-lt"/>
                <a:ea typeface="+mn-ea"/>
                <a:cs typeface="+mn-cs"/>
              </a:rPr>
              <a:t>现在力推“医联体”，大医院对联合体内的医疗机构有一定管理权，基层医疗机构又增加了一层管理；</a:t>
            </a:r>
          </a:p>
          <a:p>
            <a:r>
              <a:rPr lang="zh-CN" altLang="en-US" sz="1200" kern="1200" dirty="0" smtClean="0">
                <a:solidFill>
                  <a:schemeClr val="tx1"/>
                </a:solidFill>
                <a:effectLst/>
                <a:latin typeface="+mn-lt"/>
                <a:ea typeface="+mn-ea"/>
                <a:cs typeface="+mn-cs"/>
              </a:rPr>
              <a:t>如果上述改革都按文件要求进行，改革将给中小医院增加</a:t>
            </a:r>
            <a:r>
              <a:rPr lang="en-US" altLang="zh-CN" sz="1200" kern="1200" dirty="0" smtClean="0">
                <a:solidFill>
                  <a:schemeClr val="tx1"/>
                </a:solidFill>
                <a:effectLst/>
                <a:latin typeface="+mn-lt"/>
                <a:ea typeface="+mn-ea"/>
                <a:cs typeface="+mn-cs"/>
              </a:rPr>
              <a:t>3-4</a:t>
            </a:r>
            <a:r>
              <a:rPr lang="zh-CN" altLang="en-US" sz="1200" kern="1200" dirty="0" smtClean="0">
                <a:solidFill>
                  <a:schemeClr val="tx1"/>
                </a:solidFill>
                <a:effectLst/>
                <a:latin typeface="+mn-lt"/>
                <a:ea typeface="+mn-ea"/>
                <a:cs typeface="+mn-cs"/>
              </a:rPr>
              <a:t>个婆婆！</a:t>
            </a:r>
          </a:p>
          <a:p>
            <a:r>
              <a:rPr lang="zh-CN" altLang="en-US" sz="1200" kern="1200" dirty="0" smtClean="0">
                <a:solidFill>
                  <a:schemeClr val="tx1"/>
                </a:solidFill>
                <a:effectLst/>
                <a:latin typeface="+mn-lt"/>
                <a:ea typeface="+mn-ea"/>
                <a:cs typeface="+mn-cs"/>
              </a:rPr>
              <a:t/>
            </a:r>
            <a:br>
              <a:rPr lang="zh-CN" altLang="en-US" sz="1200" kern="1200" dirty="0" smtClean="0">
                <a:solidFill>
                  <a:schemeClr val="tx1"/>
                </a:solidFill>
                <a:effectLst/>
                <a:latin typeface="+mn-lt"/>
                <a:ea typeface="+mn-ea"/>
                <a:cs typeface="+mn-cs"/>
              </a:rPr>
            </a:br>
            <a:endParaRPr lang="zh-CN" alt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医患不是客服关系，是代理关系。政府监管医疗卫生体系的目标是增加医患的信任。这种依据纯服务市场的差评方式，表面上似乎可以由市场来选择优劣，实际效果将会引起医生为讨好病人的自保型过度医疗，也将危及对整个医疗体系的不信任，就如三甲医院评审制度那样。</a:t>
            </a:r>
          </a:p>
          <a:p>
            <a:r>
              <a:rPr lang="zh-CN" altLang="en-US" sz="1200" kern="1200" dirty="0" smtClean="0">
                <a:solidFill>
                  <a:schemeClr val="tx1"/>
                </a:solidFill>
                <a:effectLst/>
                <a:latin typeface="+mn-lt"/>
                <a:ea typeface="+mn-ea"/>
                <a:cs typeface="+mn-cs"/>
              </a:rPr>
              <a:t>医改不学无术，必成大祸。</a:t>
            </a:r>
          </a:p>
          <a:p>
            <a:r>
              <a:rPr lang="zh-CN" altLang="en-US" sz="1200" kern="1200" dirty="0" smtClean="0">
                <a:solidFill>
                  <a:schemeClr val="tx1"/>
                </a:solidFill>
                <a:effectLst/>
                <a:latin typeface="+mn-lt"/>
                <a:ea typeface="+mn-ea"/>
                <a:cs typeface="+mn-cs"/>
              </a:rPr>
              <a:t/>
            </a:r>
            <a:br>
              <a:rPr lang="zh-CN" altLang="en-US" sz="1200" kern="1200" dirty="0" smtClean="0">
                <a:solidFill>
                  <a:schemeClr val="tx1"/>
                </a:solidFill>
                <a:effectLst/>
                <a:latin typeface="+mn-lt"/>
                <a:ea typeface="+mn-ea"/>
                <a:cs typeface="+mn-cs"/>
              </a:rPr>
            </a:br>
            <a:endParaRPr lang="zh-CN" alt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某市共有近</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家医院，其中</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家是三甲医院，目前</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家三甲花费全市</a:t>
            </a:r>
            <a:r>
              <a:rPr lang="en-US" altLang="zh-CN" sz="1200" kern="1200" dirty="0" smtClean="0">
                <a:solidFill>
                  <a:schemeClr val="tx1"/>
                </a:solidFill>
                <a:effectLst/>
                <a:latin typeface="+mn-lt"/>
                <a:ea typeface="+mn-ea"/>
                <a:cs typeface="+mn-cs"/>
              </a:rPr>
              <a:t>70%</a:t>
            </a:r>
            <a:r>
              <a:rPr lang="zh-CN" altLang="en-US" sz="1200" kern="1200" dirty="0" smtClean="0">
                <a:solidFill>
                  <a:schemeClr val="tx1"/>
                </a:solidFill>
                <a:effectLst/>
                <a:latin typeface="+mn-lt"/>
                <a:ea typeface="+mn-ea"/>
                <a:cs typeface="+mn-cs"/>
              </a:rPr>
              <a:t>医保资金，</a:t>
            </a:r>
            <a:r>
              <a:rPr lang="en-US" altLang="zh-CN" sz="1200" kern="1200" dirty="0" smtClean="0">
                <a:solidFill>
                  <a:schemeClr val="tx1"/>
                </a:solidFill>
                <a:effectLst/>
                <a:latin typeface="+mn-lt"/>
                <a:ea typeface="+mn-ea"/>
                <a:cs typeface="+mn-cs"/>
              </a:rPr>
              <a:t>50%</a:t>
            </a:r>
            <a:r>
              <a:rPr lang="zh-CN" altLang="en-US" sz="1200" kern="1200" dirty="0" smtClean="0">
                <a:solidFill>
                  <a:schemeClr val="tx1"/>
                </a:solidFill>
                <a:effectLst/>
                <a:latin typeface="+mn-lt"/>
                <a:ea typeface="+mn-ea"/>
                <a:cs typeface="+mn-cs"/>
              </a:rPr>
              <a:t>以上的一、二级手术发生在三甲医院。</a:t>
            </a:r>
          </a:p>
          <a:p>
            <a:r>
              <a:rPr lang="zh-CN" altLang="en-US" sz="1200" kern="1200" dirty="0" smtClean="0">
                <a:solidFill>
                  <a:schemeClr val="tx1"/>
                </a:solidFill>
                <a:effectLst/>
                <a:latin typeface="+mn-lt"/>
                <a:ea typeface="+mn-ea"/>
                <a:cs typeface="+mn-cs"/>
              </a:rPr>
              <a:t/>
            </a:r>
            <a:br>
              <a:rPr lang="zh-CN" altLang="en-US" sz="1200" kern="1200" dirty="0" smtClean="0">
                <a:solidFill>
                  <a:schemeClr val="tx1"/>
                </a:solidFill>
                <a:effectLst/>
                <a:latin typeface="+mn-lt"/>
                <a:ea typeface="+mn-ea"/>
                <a:cs typeface="+mn-cs"/>
              </a:rPr>
            </a:br>
            <a:endParaRPr lang="zh-CN" alt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现在让三甲医院牵头成立医联体，“一竿子插到底”，通吃二级医院、社服中心、社服站。</a:t>
            </a:r>
          </a:p>
          <a:p>
            <a:r>
              <a:rPr lang="en-US" altLang="zh-CN" sz="1200" kern="1200" dirty="0" smtClean="0">
                <a:solidFill>
                  <a:schemeClr val="tx1"/>
                </a:solidFill>
                <a:effectLst/>
                <a:latin typeface="+mn-lt"/>
                <a:ea typeface="+mn-ea"/>
                <a:cs typeface="+mn-cs"/>
              </a:rPr>
              <a:t>70%</a:t>
            </a:r>
            <a:r>
              <a:rPr lang="zh-CN" altLang="en-US" sz="1200" kern="1200" dirty="0" smtClean="0">
                <a:solidFill>
                  <a:schemeClr val="tx1"/>
                </a:solidFill>
                <a:effectLst/>
                <a:latin typeface="+mn-lt"/>
                <a:ea typeface="+mn-ea"/>
                <a:cs typeface="+mn-cs"/>
              </a:rPr>
              <a:t>这个数会怎么改变？</a:t>
            </a:r>
          </a:p>
          <a:p>
            <a:r>
              <a:rPr lang="zh-CN" altLang="en-US" sz="1200" kern="1200" dirty="0" smtClean="0">
                <a:solidFill>
                  <a:schemeClr val="tx1"/>
                </a:solidFill>
                <a:effectLst/>
                <a:latin typeface="+mn-lt"/>
                <a:ea typeface="+mn-ea"/>
                <a:cs typeface="+mn-cs"/>
              </a:rPr>
              <a:t>由大医院主导、通过医联体模式搞分级诊疗，是否如同：让地主领导土改、让小姐领导扫黄</a:t>
            </a:r>
            <a:r>
              <a:rPr lang="en-US"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
            </a:r>
            <a:br>
              <a:rPr lang="zh-CN" altLang="en-US" sz="1200" kern="1200" dirty="0" smtClean="0">
                <a:solidFill>
                  <a:schemeClr val="tx1"/>
                </a:solidFill>
                <a:effectLst/>
                <a:latin typeface="+mn-lt"/>
                <a:ea typeface="+mn-ea"/>
                <a:cs typeface="+mn-cs"/>
              </a:rPr>
            </a:br>
            <a:endParaRPr lang="zh-CN" alt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医联体制度其实是医改失败的妥协方案，是迁就强势医疗机构的“圈地运动”，这场“圈地”可能会扩大医疗资源的合理流动，但是效果很有限，因为设想和目标偏离了。本来初衷是促使“优质医疗资源下沉”，实际上变成“优质病源的挣夺”。</a:t>
            </a:r>
          </a:p>
          <a:p>
            <a:r>
              <a:rPr lang="zh-CN" altLang="en-US" sz="1200" kern="1200" dirty="0" smtClean="0">
                <a:solidFill>
                  <a:schemeClr val="tx1"/>
                </a:solidFill>
                <a:effectLst/>
                <a:latin typeface="+mn-lt"/>
                <a:ea typeface="+mn-ea"/>
                <a:cs typeface="+mn-cs"/>
              </a:rPr>
              <a:t/>
            </a:r>
            <a:br>
              <a:rPr lang="zh-CN" altLang="en-US" sz="1200" kern="1200" dirty="0" smtClean="0">
                <a:solidFill>
                  <a:schemeClr val="tx1"/>
                </a:solidFill>
                <a:effectLst/>
                <a:latin typeface="+mn-lt"/>
                <a:ea typeface="+mn-ea"/>
                <a:cs typeface="+mn-cs"/>
              </a:rPr>
            </a:br>
            <a:endParaRPr lang="zh-CN" alt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某市某区，本来社区服务中心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站采用二级医院“院办院管”方式，医疗业务还是不错的。</a:t>
            </a:r>
          </a:p>
          <a:p>
            <a:r>
              <a:rPr lang="zh-CN" altLang="en-US" sz="1200" kern="1200" dirty="0" smtClean="0">
                <a:solidFill>
                  <a:schemeClr val="tx1"/>
                </a:solidFill>
                <a:effectLst/>
                <a:latin typeface="+mn-lt"/>
                <a:ea typeface="+mn-ea"/>
                <a:cs typeface="+mn-cs"/>
              </a:rPr>
              <a:t>后来国家要求进行综合改革，改由政府举办，人员由财政养起来，薪酬实际执行的是固定薪酬，收支两条线，结果医务业务出现不小的萎缩。</a:t>
            </a:r>
          </a:p>
          <a:p>
            <a:r>
              <a:rPr lang="zh-CN" altLang="en-US" sz="1200" kern="1200" dirty="0" smtClean="0">
                <a:solidFill>
                  <a:schemeClr val="tx1"/>
                </a:solidFill>
                <a:effectLst/>
                <a:latin typeface="+mn-lt"/>
                <a:ea typeface="+mn-ea"/>
                <a:cs typeface="+mn-cs"/>
              </a:rPr>
              <a:t>现有政策的综合效果是：大医院拼命看，社区不想看！</a:t>
            </a:r>
          </a:p>
          <a:p>
            <a:r>
              <a:rPr lang="zh-CN" altLang="en-US" sz="1200" kern="1200" dirty="0" smtClean="0">
                <a:solidFill>
                  <a:schemeClr val="tx1"/>
                </a:solidFill>
                <a:effectLst/>
                <a:latin typeface="+mn-lt"/>
                <a:ea typeface="+mn-ea"/>
                <a:cs typeface="+mn-cs"/>
              </a:rPr>
              <a:t/>
            </a:r>
            <a:br>
              <a:rPr lang="zh-CN" altLang="en-US" sz="1200" kern="1200" dirty="0" smtClean="0">
                <a:solidFill>
                  <a:schemeClr val="tx1"/>
                </a:solidFill>
                <a:effectLst/>
                <a:latin typeface="+mn-lt"/>
                <a:ea typeface="+mn-ea"/>
                <a:cs typeface="+mn-cs"/>
              </a:rPr>
            </a:br>
            <a:endParaRPr lang="zh-CN" altLang="en-US"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医保从被动到主动，从钱袋子医保到人本医保</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青岛在各种因素的共同作用下，医保一视同仁，经过十年努力，倾向社区门诊，民营社区医疗占</a:t>
            </a:r>
            <a:r>
              <a:rPr lang="en-US" altLang="zh-CN" sz="1200" kern="1200" dirty="0" smtClean="0">
                <a:solidFill>
                  <a:schemeClr val="tx1"/>
                </a:solidFill>
                <a:effectLst/>
                <a:latin typeface="+mn-lt"/>
                <a:ea typeface="+mn-ea"/>
                <a:cs typeface="+mn-cs"/>
              </a:rPr>
              <a:t>80-90%</a:t>
            </a:r>
            <a:r>
              <a:rPr lang="zh-CN" altLang="en-US" sz="1200" kern="1200" dirty="0" smtClean="0">
                <a:solidFill>
                  <a:schemeClr val="tx1"/>
                </a:solidFill>
                <a:effectLst/>
                <a:latin typeface="+mn-lt"/>
                <a:ea typeface="+mn-ea"/>
                <a:cs typeface="+mn-cs"/>
              </a:rPr>
              <a:t>，竞争中（有好有坏），最大化提高了组织和服务供给效率，这也对管理提出了更高要求。另外，部门弱化审批，也并非容易的事情。不过，寻找增值服务、提升环境档次可能需要进一步完善，医疗服务价格的影响还是很大。</a:t>
            </a:r>
          </a:p>
          <a:p>
            <a:endParaRPr kumimoji="1" lang="zh-CN" altLang="en-US" dirty="0"/>
          </a:p>
        </p:txBody>
      </p:sp>
      <p:sp>
        <p:nvSpPr>
          <p:cNvPr id="4" name="幻灯片编号占位符 3"/>
          <p:cNvSpPr>
            <a:spLocks noGrp="1"/>
          </p:cNvSpPr>
          <p:nvPr>
            <p:ph type="sldNum" sz="quarter" idx="10"/>
          </p:nvPr>
        </p:nvSpPr>
        <p:spPr/>
        <p:txBody>
          <a:bodyPr/>
          <a:lstStyle/>
          <a:p>
            <a:fld id="{C5B5D84C-21E2-294F-B68D-33B488BD993D}" type="slidenum">
              <a:rPr kumimoji="1" lang="zh-CN" altLang="en-US" smtClean="0"/>
              <a:t>6</a:t>
            </a:fld>
            <a:endParaRPr kumimoji="1" lang="zh-CN" altLang="en-US"/>
          </a:p>
        </p:txBody>
      </p:sp>
    </p:spTree>
    <p:extLst>
      <p:ext uri="{BB962C8B-B14F-4D97-AF65-F5344CB8AC3E}">
        <p14:creationId xmlns:p14="http://schemas.microsoft.com/office/powerpoint/2010/main" val="1317954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8</a:t>
            </a:fld>
            <a:endParaRPr lang="zh-CN" altLang="en-US"/>
          </a:p>
        </p:txBody>
      </p:sp>
    </p:spTree>
    <p:extLst>
      <p:ext uri="{BB962C8B-B14F-4D97-AF65-F5344CB8AC3E}">
        <p14:creationId xmlns:p14="http://schemas.microsoft.com/office/powerpoint/2010/main" val="1363014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发展回避改革带来的利益</a:t>
            </a:r>
            <a:r>
              <a:rPr lang="zh-CN" altLang="en-US" sz="1200" kern="1200" dirty="0" smtClean="0">
                <a:solidFill>
                  <a:schemeClr val="tx1"/>
                </a:solidFill>
                <a:effectLst/>
                <a:latin typeface="+mn-lt"/>
                <a:ea typeface="+mn-ea"/>
                <a:cs typeface="+mn-cs"/>
              </a:rPr>
              <a:t>冲突</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牵头医院：医保基金专业守门人和管办分开下接受管理的载体</a:t>
            </a:r>
          </a:p>
          <a:p>
            <a:r>
              <a:rPr lang="zh-CN" altLang="en-US" sz="1200" kern="1200" dirty="0" smtClean="0">
                <a:solidFill>
                  <a:schemeClr val="tx1"/>
                </a:solidFill>
                <a:effectLst/>
                <a:latin typeface="+mn-lt"/>
                <a:ea typeface="+mn-ea"/>
                <a:cs typeface="+mn-cs"/>
              </a:rPr>
              <a:t>上述两点下政府考核牵头医院</a:t>
            </a:r>
          </a:p>
          <a:p>
            <a:r>
              <a:rPr lang="zh-CN" altLang="en-US" sz="1200" kern="1200" dirty="0" smtClean="0">
                <a:solidFill>
                  <a:schemeClr val="tx1"/>
                </a:solidFill>
                <a:effectLst/>
                <a:latin typeface="+mn-lt"/>
                <a:ea typeface="+mn-ea"/>
                <a:cs typeface="+mn-cs"/>
              </a:rPr>
              <a:t>仅仅结余留用不行，一些医护觉悟和意识不够！</a:t>
            </a:r>
          </a:p>
          <a:p>
            <a:r>
              <a:rPr lang="zh-CN" altLang="en-US" sz="1200" kern="1200" dirty="0" smtClean="0">
                <a:solidFill>
                  <a:schemeClr val="tx1"/>
                </a:solidFill>
                <a:effectLst/>
                <a:latin typeface="+mn-lt"/>
                <a:ea typeface="+mn-ea"/>
                <a:cs typeface="+mn-cs"/>
              </a:rPr>
              <a:t>还需其它考核！</a:t>
            </a: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紧密四大问题：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转嫁投入</a:t>
            </a:r>
          </a:p>
          <a:p>
            <a:r>
              <a:rPr lang="zh-CN" altLang="en-US" sz="1200" kern="1200" dirty="0" smtClean="0">
                <a:solidFill>
                  <a:schemeClr val="tx1"/>
                </a:solidFill>
                <a:effectLst/>
                <a:latin typeface="+mn-lt"/>
                <a:ea typeface="+mn-ea"/>
                <a:cs typeface="+mn-cs"/>
              </a:rPr>
              <a:t>躺在大医院身上</a:t>
            </a:r>
          </a:p>
          <a:p>
            <a:r>
              <a:rPr lang="zh-CN" altLang="en-US" sz="1200" kern="1200" dirty="0" smtClean="0">
                <a:solidFill>
                  <a:schemeClr val="tx1"/>
                </a:solidFill>
                <a:effectLst/>
                <a:latin typeface="+mn-lt"/>
                <a:ea typeface="+mn-ea"/>
                <a:cs typeface="+mn-cs"/>
              </a:rPr>
              <a:t>垂直管理不一致</a:t>
            </a:r>
          </a:p>
          <a:p>
            <a:r>
              <a:rPr lang="zh-CN" altLang="en-US" sz="1200" kern="1200" dirty="0" smtClean="0">
                <a:solidFill>
                  <a:schemeClr val="tx1"/>
                </a:solidFill>
                <a:effectLst/>
                <a:latin typeface="+mn-lt"/>
                <a:ea typeface="+mn-ea"/>
                <a:cs typeface="+mn-cs"/>
              </a:rPr>
              <a:t>事业法人不能二级！</a:t>
            </a:r>
          </a:p>
          <a:p>
            <a:endParaRPr kumimoji="1" lang="zh-CN" altLang="en-US" dirty="0"/>
          </a:p>
        </p:txBody>
      </p:sp>
      <p:sp>
        <p:nvSpPr>
          <p:cNvPr id="4" name="幻灯片编号占位符 3"/>
          <p:cNvSpPr>
            <a:spLocks noGrp="1"/>
          </p:cNvSpPr>
          <p:nvPr>
            <p:ph type="sldNum" sz="quarter" idx="10"/>
          </p:nvPr>
        </p:nvSpPr>
        <p:spPr/>
        <p:txBody>
          <a:bodyPr/>
          <a:lstStyle/>
          <a:p>
            <a:fld id="{C5B5D84C-21E2-294F-B68D-33B488BD993D}" type="slidenum">
              <a:rPr kumimoji="1" lang="zh-CN" altLang="en-US" smtClean="0"/>
              <a:t>9</a:t>
            </a:fld>
            <a:endParaRPr kumimoji="1" lang="zh-CN" altLang="en-US"/>
          </a:p>
        </p:txBody>
      </p:sp>
    </p:spTree>
    <p:extLst>
      <p:ext uri="{BB962C8B-B14F-4D97-AF65-F5344CB8AC3E}">
        <p14:creationId xmlns:p14="http://schemas.microsoft.com/office/powerpoint/2010/main" val="1112795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10</a:t>
            </a:fld>
            <a:endParaRPr lang="zh-CN" altLang="en-US"/>
          </a:p>
        </p:txBody>
      </p:sp>
    </p:spTree>
    <p:extLst>
      <p:ext uri="{BB962C8B-B14F-4D97-AF65-F5344CB8AC3E}">
        <p14:creationId xmlns:p14="http://schemas.microsoft.com/office/powerpoint/2010/main" val="99325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1FCDF4-AD21-4E35-9DE7-DC09BCF1C633}" type="slidenum">
              <a:rPr lang="zh-CN" altLang="en-US" smtClean="0"/>
              <a:pPr/>
              <a:t>11</a:t>
            </a:fld>
            <a:endParaRPr lang="zh-CN" altLang="en-US"/>
          </a:p>
        </p:txBody>
      </p:sp>
    </p:spTree>
    <p:extLst>
      <p:ext uri="{BB962C8B-B14F-4D97-AF65-F5344CB8AC3E}">
        <p14:creationId xmlns:p14="http://schemas.microsoft.com/office/powerpoint/2010/main" val="35006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00" b="26237"/>
          <a:stretch/>
        </p:blipFill>
        <p:spPr>
          <a:xfrm>
            <a:off x="0" y="-1"/>
            <a:ext cx="9125712" cy="5143501"/>
          </a:xfrm>
          <a:prstGeom prst="rect">
            <a:avLst/>
          </a:prstGeom>
        </p:spPr>
      </p:pic>
      <p:sp>
        <p:nvSpPr>
          <p:cNvPr id="8" name="矩形 7"/>
          <p:cNvSpPr/>
          <p:nvPr userDrawn="1"/>
        </p:nvSpPr>
        <p:spPr>
          <a:xfrm>
            <a:off x="0" y="1"/>
            <a:ext cx="9144000" cy="5143500"/>
          </a:xfrm>
          <a:prstGeom prst="rect">
            <a:avLst/>
          </a:prstGeom>
          <a:gradFill flip="none" rotWithShape="1">
            <a:gsLst>
              <a:gs pos="0">
                <a:schemeClr val="tx1">
                  <a:alpha val="65000"/>
                </a:schemeClr>
              </a:gs>
              <a:gs pos="50000">
                <a:srgbClr val="000000">
                  <a:alpha val="75000"/>
                </a:srgb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19"/>
          <p:cNvGrpSpPr/>
          <p:nvPr userDrawn="1"/>
        </p:nvGrpSpPr>
        <p:grpSpPr>
          <a:xfrm>
            <a:off x="4275953" y="4820417"/>
            <a:ext cx="592094" cy="94356"/>
            <a:chOff x="4043083" y="641799"/>
            <a:chExt cx="731305" cy="116541"/>
          </a:xfrm>
          <a:solidFill>
            <a:srgbClr val="F8D501"/>
          </a:solidFill>
        </p:grpSpPr>
        <p:sp>
          <p:nvSpPr>
            <p:cNvPr id="18" name="Oval 20"/>
            <p:cNvSpPr/>
            <p:nvPr/>
          </p:nvSpPr>
          <p:spPr>
            <a:xfrm>
              <a:off x="4043083" y="641799"/>
              <a:ext cx="116541" cy="1165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Oval 21"/>
            <p:cNvSpPr/>
            <p:nvPr/>
          </p:nvSpPr>
          <p:spPr>
            <a:xfrm>
              <a:off x="4350465" y="641799"/>
              <a:ext cx="116541" cy="1165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22"/>
            <p:cNvSpPr/>
            <p:nvPr/>
          </p:nvSpPr>
          <p:spPr>
            <a:xfrm>
              <a:off x="4657847" y="641799"/>
              <a:ext cx="116541" cy="1165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628315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BF4CF4B-9672-4EA3-85F7-6D004C9B75BE}" type="datetimeFigureOut">
              <a:rPr lang="zh-CN" altLang="en-US" smtClean="0"/>
              <a:t>2017/8/10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C8A212-C821-4AE5-A814-084BF9067847}" type="slidenum">
              <a:rPr lang="zh-CN" altLang="en-US" smtClean="0"/>
              <a:t>‹#›</a:t>
            </a:fld>
            <a:endParaRPr lang="zh-CN" altLang="en-US"/>
          </a:p>
        </p:txBody>
      </p:sp>
    </p:spTree>
    <p:extLst>
      <p:ext uri="{BB962C8B-B14F-4D97-AF65-F5344CB8AC3E}">
        <p14:creationId xmlns:p14="http://schemas.microsoft.com/office/powerpoint/2010/main" val="183651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BF4CF4B-9672-4EA3-85F7-6D004C9B75BE}" type="datetimeFigureOut">
              <a:rPr lang="zh-CN" altLang="en-US" smtClean="0"/>
              <a:t>2017/8/10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8A212-C821-4AE5-A814-084BF9067847}" type="slidenum">
              <a:rPr lang="zh-CN" altLang="en-US" smtClean="0"/>
              <a:t>‹#›</a:t>
            </a:fld>
            <a:endParaRPr lang="zh-CN" altLang="en-US"/>
          </a:p>
        </p:txBody>
      </p:sp>
    </p:spTree>
    <p:extLst>
      <p:ext uri="{BB962C8B-B14F-4D97-AF65-F5344CB8AC3E}">
        <p14:creationId xmlns:p14="http://schemas.microsoft.com/office/powerpoint/2010/main" val="95046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BF4CF4B-9672-4EA3-85F7-6D004C9B75BE}" type="datetimeFigureOut">
              <a:rPr lang="zh-CN" altLang="en-US" smtClean="0"/>
              <a:t>2017/8/10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8A212-C821-4AE5-A814-084BF9067847}" type="slidenum">
              <a:rPr lang="zh-CN" altLang="en-US" smtClean="0"/>
              <a:t>‹#›</a:t>
            </a:fld>
            <a:endParaRPr lang="zh-CN" altLang="en-US"/>
          </a:p>
        </p:txBody>
      </p:sp>
    </p:spTree>
    <p:extLst>
      <p:ext uri="{BB962C8B-B14F-4D97-AF65-F5344CB8AC3E}">
        <p14:creationId xmlns:p14="http://schemas.microsoft.com/office/powerpoint/2010/main" val="172911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7306524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34422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200" b="26237"/>
          <a:stretch/>
        </p:blipFill>
        <p:spPr>
          <a:xfrm>
            <a:off x="0" y="-1"/>
            <a:ext cx="9125712" cy="5143501"/>
          </a:xfrm>
          <a:prstGeom prst="rect">
            <a:avLst/>
          </a:prstGeom>
        </p:spPr>
      </p:pic>
      <p:sp>
        <p:nvSpPr>
          <p:cNvPr id="8" name="矩形 7"/>
          <p:cNvSpPr/>
          <p:nvPr userDrawn="1"/>
        </p:nvSpPr>
        <p:spPr>
          <a:xfrm>
            <a:off x="0" y="1"/>
            <a:ext cx="9144000" cy="5143500"/>
          </a:xfrm>
          <a:prstGeom prst="rect">
            <a:avLst/>
          </a:prstGeom>
          <a:gradFill flip="none" rotWithShape="1">
            <a:gsLst>
              <a:gs pos="0">
                <a:schemeClr val="tx1">
                  <a:alpha val="65000"/>
                </a:schemeClr>
              </a:gs>
              <a:gs pos="50000">
                <a:srgbClr val="000000">
                  <a:alpha val="75000"/>
                </a:srgb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20542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8" name="Group 19"/>
          <p:cNvGrpSpPr/>
          <p:nvPr userDrawn="1"/>
        </p:nvGrpSpPr>
        <p:grpSpPr>
          <a:xfrm>
            <a:off x="4275953" y="4820417"/>
            <a:ext cx="592094" cy="94356"/>
            <a:chOff x="4043083" y="641799"/>
            <a:chExt cx="731305" cy="116541"/>
          </a:xfrm>
          <a:solidFill>
            <a:srgbClr val="F8D501"/>
          </a:solidFill>
        </p:grpSpPr>
        <p:sp>
          <p:nvSpPr>
            <p:cNvPr id="19" name="Oval 20"/>
            <p:cNvSpPr/>
            <p:nvPr/>
          </p:nvSpPr>
          <p:spPr>
            <a:xfrm>
              <a:off x="4043083" y="641799"/>
              <a:ext cx="116541" cy="1165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21"/>
            <p:cNvSpPr/>
            <p:nvPr/>
          </p:nvSpPr>
          <p:spPr>
            <a:xfrm>
              <a:off x="4350465" y="641799"/>
              <a:ext cx="116541" cy="1165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Oval 22"/>
            <p:cNvSpPr/>
            <p:nvPr/>
          </p:nvSpPr>
          <p:spPr>
            <a:xfrm>
              <a:off x="4657847" y="641799"/>
              <a:ext cx="116541" cy="1165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userDrawn="1"/>
        </p:nvPicPr>
        <p:blipFill rotWithShape="1">
          <a:blip r:embed="rId2">
            <a:extLst>
              <a:ext uri="{28A0092B-C50C-407E-A947-70E740481C1C}">
                <a14:useLocalDpi xmlns:a14="http://schemas.microsoft.com/office/drawing/2010/main" val="0"/>
              </a:ext>
            </a:extLst>
          </a:blip>
          <a:srcRect r="200" b="60467"/>
          <a:stretch/>
        </p:blipFill>
        <p:spPr>
          <a:xfrm>
            <a:off x="0" y="-1"/>
            <a:ext cx="9125712" cy="2756648"/>
          </a:xfrm>
          <a:prstGeom prst="rect">
            <a:avLst/>
          </a:prstGeom>
        </p:spPr>
      </p:pic>
      <p:sp>
        <p:nvSpPr>
          <p:cNvPr id="23" name="矩形 22"/>
          <p:cNvSpPr/>
          <p:nvPr userDrawn="1"/>
        </p:nvSpPr>
        <p:spPr>
          <a:xfrm>
            <a:off x="0" y="2"/>
            <a:ext cx="9144000" cy="2756646"/>
          </a:xfrm>
          <a:prstGeom prst="rect">
            <a:avLst/>
          </a:prstGeom>
          <a:gradFill flip="none" rotWithShape="1">
            <a:gsLst>
              <a:gs pos="0">
                <a:schemeClr val="tx1">
                  <a:alpha val="65000"/>
                </a:schemeClr>
              </a:gs>
              <a:gs pos="50000">
                <a:srgbClr val="000000">
                  <a:alpha val="75000"/>
                </a:srgb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23"/>
          <p:cNvSpPr/>
          <p:nvPr userDrawn="1"/>
        </p:nvSpPr>
        <p:spPr>
          <a:xfrm rot="5400000">
            <a:off x="8287159" y="207825"/>
            <a:ext cx="350159" cy="515007"/>
          </a:xfrm>
          <a:custGeom>
            <a:avLst/>
            <a:gdLst>
              <a:gd name="connsiteX0" fmla="*/ 0 w 350159"/>
              <a:gd name="connsiteY0" fmla="*/ 494407 h 515007"/>
              <a:gd name="connsiteX1" fmla="*/ 0 w 350159"/>
              <a:gd name="connsiteY1" fmla="*/ 20600 h 515007"/>
              <a:gd name="connsiteX2" fmla="*/ 20600 w 350159"/>
              <a:gd name="connsiteY2" fmla="*/ 0 h 515007"/>
              <a:gd name="connsiteX3" fmla="*/ 263179 w 350159"/>
              <a:gd name="connsiteY3" fmla="*/ 0 h 515007"/>
              <a:gd name="connsiteX4" fmla="*/ 283779 w 350159"/>
              <a:gd name="connsiteY4" fmla="*/ 20600 h 515007"/>
              <a:gd name="connsiteX5" fmla="*/ 283779 w 350159"/>
              <a:gd name="connsiteY5" fmla="*/ 342220 h 515007"/>
              <a:gd name="connsiteX6" fmla="*/ 350159 w 350159"/>
              <a:gd name="connsiteY6" fmla="*/ 408600 h 515007"/>
              <a:gd name="connsiteX7" fmla="*/ 283779 w 350159"/>
              <a:gd name="connsiteY7" fmla="*/ 408600 h 515007"/>
              <a:gd name="connsiteX8" fmla="*/ 283779 w 350159"/>
              <a:gd name="connsiteY8" fmla="*/ 494407 h 515007"/>
              <a:gd name="connsiteX9" fmla="*/ 263179 w 350159"/>
              <a:gd name="connsiteY9" fmla="*/ 515007 h 515007"/>
              <a:gd name="connsiteX10" fmla="*/ 20600 w 350159"/>
              <a:gd name="connsiteY10" fmla="*/ 515007 h 515007"/>
              <a:gd name="connsiteX11" fmla="*/ 0 w 350159"/>
              <a:gd name="connsiteY11" fmla="*/ 494407 h 51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159" h="515007">
                <a:moveTo>
                  <a:pt x="0" y="494407"/>
                </a:moveTo>
                <a:lnTo>
                  <a:pt x="0" y="20600"/>
                </a:lnTo>
                <a:cubicBezTo>
                  <a:pt x="0" y="9223"/>
                  <a:pt x="9223" y="0"/>
                  <a:pt x="20600" y="0"/>
                </a:cubicBezTo>
                <a:lnTo>
                  <a:pt x="263179" y="0"/>
                </a:lnTo>
                <a:cubicBezTo>
                  <a:pt x="274556" y="0"/>
                  <a:pt x="283779" y="9223"/>
                  <a:pt x="283779" y="20600"/>
                </a:cubicBezTo>
                <a:lnTo>
                  <a:pt x="283779" y="342220"/>
                </a:lnTo>
                <a:lnTo>
                  <a:pt x="350159" y="408600"/>
                </a:lnTo>
                <a:lnTo>
                  <a:pt x="283779" y="408600"/>
                </a:lnTo>
                <a:lnTo>
                  <a:pt x="283779" y="494407"/>
                </a:lnTo>
                <a:cubicBezTo>
                  <a:pt x="283779" y="505784"/>
                  <a:pt x="274556" y="515007"/>
                  <a:pt x="263179" y="515007"/>
                </a:cubicBezTo>
                <a:lnTo>
                  <a:pt x="20600" y="515007"/>
                </a:lnTo>
                <a:cubicBezTo>
                  <a:pt x="9223" y="515007"/>
                  <a:pt x="0" y="505784"/>
                  <a:pt x="0" y="49440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 name="矩形 2"/>
          <p:cNvSpPr/>
          <p:nvPr userDrawn="1"/>
        </p:nvSpPr>
        <p:spPr>
          <a:xfrm>
            <a:off x="8142888" y="290248"/>
            <a:ext cx="638700" cy="276999"/>
          </a:xfrm>
          <a:prstGeom prst="rect">
            <a:avLst/>
          </a:prstGeom>
        </p:spPr>
        <p:txBody>
          <a:bodyPr wrap="none">
            <a:spAutoFit/>
          </a:bodyPr>
          <a:lstStyle/>
          <a:p>
            <a:pPr algn="ctr"/>
            <a:r>
              <a:rPr lang="en-US" altLang="zh-CN" sz="1200" dirty="0" smtClean="0">
                <a:solidFill>
                  <a:schemeClr val="bg1"/>
                </a:solidFill>
              </a:rPr>
              <a:t>NHDRC</a:t>
            </a:r>
            <a:endParaRPr lang="zh-CN" altLang="en-US" sz="1200" dirty="0">
              <a:solidFill>
                <a:schemeClr val="bg1"/>
              </a:solidFill>
            </a:endParaRPr>
          </a:p>
        </p:txBody>
      </p:sp>
    </p:spTree>
    <p:extLst>
      <p:ext uri="{BB962C8B-B14F-4D97-AF65-F5344CB8AC3E}">
        <p14:creationId xmlns:p14="http://schemas.microsoft.com/office/powerpoint/2010/main" val="37569679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200" b="60467"/>
          <a:stretch/>
        </p:blipFill>
        <p:spPr>
          <a:xfrm>
            <a:off x="0" y="-1"/>
            <a:ext cx="9125712" cy="2756648"/>
          </a:xfrm>
          <a:prstGeom prst="rect">
            <a:avLst/>
          </a:prstGeom>
        </p:spPr>
      </p:pic>
      <p:sp>
        <p:nvSpPr>
          <p:cNvPr id="9" name="矩形 8"/>
          <p:cNvSpPr/>
          <p:nvPr userDrawn="1"/>
        </p:nvSpPr>
        <p:spPr>
          <a:xfrm>
            <a:off x="0" y="2"/>
            <a:ext cx="9144000" cy="2756646"/>
          </a:xfrm>
          <a:prstGeom prst="rect">
            <a:avLst/>
          </a:prstGeom>
          <a:gradFill flip="none" rotWithShape="1">
            <a:gsLst>
              <a:gs pos="0">
                <a:schemeClr val="tx1">
                  <a:alpha val="65000"/>
                </a:schemeClr>
              </a:gs>
              <a:gs pos="50000">
                <a:srgbClr val="000000">
                  <a:alpha val="75000"/>
                </a:srgb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5400000">
            <a:off x="8287159" y="207825"/>
            <a:ext cx="350159" cy="515007"/>
          </a:xfrm>
          <a:custGeom>
            <a:avLst/>
            <a:gdLst>
              <a:gd name="connsiteX0" fmla="*/ 0 w 350159"/>
              <a:gd name="connsiteY0" fmla="*/ 494407 h 515007"/>
              <a:gd name="connsiteX1" fmla="*/ 0 w 350159"/>
              <a:gd name="connsiteY1" fmla="*/ 20600 h 515007"/>
              <a:gd name="connsiteX2" fmla="*/ 20600 w 350159"/>
              <a:gd name="connsiteY2" fmla="*/ 0 h 515007"/>
              <a:gd name="connsiteX3" fmla="*/ 263179 w 350159"/>
              <a:gd name="connsiteY3" fmla="*/ 0 h 515007"/>
              <a:gd name="connsiteX4" fmla="*/ 283779 w 350159"/>
              <a:gd name="connsiteY4" fmla="*/ 20600 h 515007"/>
              <a:gd name="connsiteX5" fmla="*/ 283779 w 350159"/>
              <a:gd name="connsiteY5" fmla="*/ 342220 h 515007"/>
              <a:gd name="connsiteX6" fmla="*/ 350159 w 350159"/>
              <a:gd name="connsiteY6" fmla="*/ 408600 h 515007"/>
              <a:gd name="connsiteX7" fmla="*/ 283779 w 350159"/>
              <a:gd name="connsiteY7" fmla="*/ 408600 h 515007"/>
              <a:gd name="connsiteX8" fmla="*/ 283779 w 350159"/>
              <a:gd name="connsiteY8" fmla="*/ 494407 h 515007"/>
              <a:gd name="connsiteX9" fmla="*/ 263179 w 350159"/>
              <a:gd name="connsiteY9" fmla="*/ 515007 h 515007"/>
              <a:gd name="connsiteX10" fmla="*/ 20600 w 350159"/>
              <a:gd name="connsiteY10" fmla="*/ 515007 h 515007"/>
              <a:gd name="connsiteX11" fmla="*/ 0 w 350159"/>
              <a:gd name="connsiteY11" fmla="*/ 494407 h 51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159" h="515007">
                <a:moveTo>
                  <a:pt x="0" y="494407"/>
                </a:moveTo>
                <a:lnTo>
                  <a:pt x="0" y="20600"/>
                </a:lnTo>
                <a:cubicBezTo>
                  <a:pt x="0" y="9223"/>
                  <a:pt x="9223" y="0"/>
                  <a:pt x="20600" y="0"/>
                </a:cubicBezTo>
                <a:lnTo>
                  <a:pt x="263179" y="0"/>
                </a:lnTo>
                <a:cubicBezTo>
                  <a:pt x="274556" y="0"/>
                  <a:pt x="283779" y="9223"/>
                  <a:pt x="283779" y="20600"/>
                </a:cubicBezTo>
                <a:lnTo>
                  <a:pt x="283779" y="342220"/>
                </a:lnTo>
                <a:lnTo>
                  <a:pt x="350159" y="408600"/>
                </a:lnTo>
                <a:lnTo>
                  <a:pt x="283779" y="408600"/>
                </a:lnTo>
                <a:lnTo>
                  <a:pt x="283779" y="494407"/>
                </a:lnTo>
                <a:cubicBezTo>
                  <a:pt x="283779" y="505784"/>
                  <a:pt x="274556" y="515007"/>
                  <a:pt x="263179" y="515007"/>
                </a:cubicBezTo>
                <a:lnTo>
                  <a:pt x="20600" y="515007"/>
                </a:lnTo>
                <a:cubicBezTo>
                  <a:pt x="9223" y="515007"/>
                  <a:pt x="0" y="505784"/>
                  <a:pt x="0" y="49440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8142888" y="290248"/>
            <a:ext cx="638700" cy="276999"/>
          </a:xfrm>
          <a:prstGeom prst="rect">
            <a:avLst/>
          </a:prstGeom>
        </p:spPr>
        <p:txBody>
          <a:bodyPr wrap="none">
            <a:spAutoFit/>
          </a:bodyPr>
          <a:lstStyle/>
          <a:p>
            <a:pPr algn="ctr"/>
            <a:r>
              <a:rPr lang="en-US" altLang="zh-CN" sz="1200" dirty="0" smtClean="0">
                <a:solidFill>
                  <a:schemeClr val="bg1"/>
                </a:solidFill>
              </a:rPr>
              <a:t>NHDRC</a:t>
            </a:r>
            <a:endParaRPr lang="zh-CN" altLang="en-US" sz="1200" dirty="0">
              <a:solidFill>
                <a:schemeClr val="bg1"/>
              </a:solidFill>
            </a:endParaRPr>
          </a:p>
        </p:txBody>
      </p:sp>
    </p:spTree>
    <p:extLst>
      <p:ext uri="{BB962C8B-B14F-4D97-AF65-F5344CB8AC3E}">
        <p14:creationId xmlns:p14="http://schemas.microsoft.com/office/powerpoint/2010/main" val="2669563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9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r="50164" b="26237"/>
          <a:stretch/>
        </p:blipFill>
        <p:spPr>
          <a:xfrm>
            <a:off x="0" y="-1"/>
            <a:ext cx="4557010" cy="5143501"/>
          </a:xfrm>
          <a:custGeom>
            <a:avLst/>
            <a:gdLst>
              <a:gd name="connsiteX0" fmla="*/ 0 w 4557010"/>
              <a:gd name="connsiteY0" fmla="*/ 0 h 5143501"/>
              <a:gd name="connsiteX1" fmla="*/ 4557010 w 4557010"/>
              <a:gd name="connsiteY1" fmla="*/ 0 h 5143501"/>
              <a:gd name="connsiteX2" fmla="*/ 4557010 w 4557010"/>
              <a:gd name="connsiteY2" fmla="*/ 5143501 h 5143501"/>
              <a:gd name="connsiteX3" fmla="*/ 0 w 4557010"/>
              <a:gd name="connsiteY3" fmla="*/ 5143501 h 5143501"/>
            </a:gdLst>
            <a:ahLst/>
            <a:cxnLst>
              <a:cxn ang="0">
                <a:pos x="connsiteX0" y="connsiteY0"/>
              </a:cxn>
              <a:cxn ang="0">
                <a:pos x="connsiteX1" y="connsiteY1"/>
              </a:cxn>
              <a:cxn ang="0">
                <a:pos x="connsiteX2" y="connsiteY2"/>
              </a:cxn>
              <a:cxn ang="0">
                <a:pos x="connsiteX3" y="connsiteY3"/>
              </a:cxn>
            </a:cxnLst>
            <a:rect l="l" t="t" r="r" b="b"/>
            <a:pathLst>
              <a:path w="4557010" h="5143501">
                <a:moveTo>
                  <a:pt x="0" y="0"/>
                </a:moveTo>
                <a:lnTo>
                  <a:pt x="4557010" y="0"/>
                </a:lnTo>
                <a:lnTo>
                  <a:pt x="4557010" y="5143501"/>
                </a:lnTo>
                <a:lnTo>
                  <a:pt x="0" y="5143501"/>
                </a:lnTo>
                <a:close/>
              </a:path>
            </a:pathLst>
          </a:custGeom>
        </p:spPr>
      </p:pic>
      <p:sp>
        <p:nvSpPr>
          <p:cNvPr id="8" name="矩形 7"/>
          <p:cNvSpPr/>
          <p:nvPr userDrawn="1"/>
        </p:nvSpPr>
        <p:spPr>
          <a:xfrm>
            <a:off x="0" y="1"/>
            <a:ext cx="4557010" cy="5143500"/>
          </a:xfrm>
          <a:prstGeom prst="rect">
            <a:avLst/>
          </a:prstGeom>
          <a:gradFill flip="none" rotWithShape="1">
            <a:gsLst>
              <a:gs pos="0">
                <a:schemeClr val="tx1">
                  <a:alpha val="65000"/>
                </a:schemeClr>
              </a:gs>
              <a:gs pos="50000">
                <a:srgbClr val="000000">
                  <a:alpha val="75000"/>
                </a:srgb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94630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BF4CF4B-9672-4EA3-85F7-6D004C9B75BE}" type="datetimeFigureOut">
              <a:rPr lang="zh-CN" altLang="en-US" smtClean="0"/>
              <a:t>2017/8/10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1C8A212-C821-4AE5-A814-084BF9067847}" type="slidenum">
              <a:rPr lang="zh-CN" altLang="en-US" smtClean="0"/>
              <a:t>‹#›</a:t>
            </a:fld>
            <a:endParaRPr lang="zh-CN" altLang="en-US"/>
          </a:p>
        </p:txBody>
      </p:sp>
    </p:spTree>
    <p:extLst>
      <p:ext uri="{BB962C8B-B14F-4D97-AF65-F5344CB8AC3E}">
        <p14:creationId xmlns:p14="http://schemas.microsoft.com/office/powerpoint/2010/main" val="85483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4CF4B-9672-4EA3-85F7-6D004C9B75BE}" type="datetimeFigureOut">
              <a:rPr lang="zh-CN" altLang="en-US" smtClean="0"/>
              <a:t>2017/8/10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1C8A212-C821-4AE5-A814-084BF9067847}" type="slidenum">
              <a:rPr lang="zh-CN" altLang="en-US" smtClean="0"/>
              <a:t>‹#›</a:t>
            </a:fld>
            <a:endParaRPr lang="zh-CN" altLang="en-US"/>
          </a:p>
        </p:txBody>
      </p:sp>
    </p:spTree>
    <p:extLst>
      <p:ext uri="{BB962C8B-B14F-4D97-AF65-F5344CB8AC3E}">
        <p14:creationId xmlns:p14="http://schemas.microsoft.com/office/powerpoint/2010/main" val="251681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BF4CF4B-9672-4EA3-85F7-6D004C9B75BE}" type="datetimeFigureOut">
              <a:rPr lang="zh-CN" altLang="en-US" smtClean="0"/>
              <a:t>2017/8/10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C8A212-C821-4AE5-A814-084BF9067847}" type="slidenum">
              <a:rPr lang="zh-CN" altLang="en-US" smtClean="0"/>
              <a:t>‹#›</a:t>
            </a:fld>
            <a:endParaRPr lang="zh-CN" altLang="en-US"/>
          </a:p>
        </p:txBody>
      </p:sp>
    </p:spTree>
    <p:extLst>
      <p:ext uri="{BB962C8B-B14F-4D97-AF65-F5344CB8AC3E}">
        <p14:creationId xmlns:p14="http://schemas.microsoft.com/office/powerpoint/2010/main" val="25368519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BF4CF4B-9672-4EA3-85F7-6D004C9B75BE}" type="datetimeFigureOut">
              <a:rPr lang="zh-CN" altLang="en-US" smtClean="0"/>
              <a:t>2017/8/10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1C8A212-C821-4AE5-A814-084BF9067847}" type="slidenum">
              <a:rPr lang="zh-CN" altLang="en-US" smtClean="0"/>
              <a:t>‹#›</a:t>
            </a:fld>
            <a:endParaRPr lang="zh-CN" altLang="en-US"/>
          </a:p>
        </p:txBody>
      </p:sp>
    </p:spTree>
    <p:extLst>
      <p:ext uri="{BB962C8B-B14F-4D97-AF65-F5344CB8AC3E}">
        <p14:creationId xmlns:p14="http://schemas.microsoft.com/office/powerpoint/2010/main" val="4263495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6" r:id="rId7"/>
    <p:sldLayoutId id="2147483667" r:id="rId8"/>
    <p:sldLayoutId id="2147483668" r:id="rId9"/>
    <p:sldLayoutId id="2147483669" r:id="rId10"/>
    <p:sldLayoutId id="2147483670" r:id="rId11"/>
    <p:sldLayoutId id="2147483671" r:id="rId12"/>
    <p:sldLayoutId id="2147483673" r:id="rId13"/>
    <p:sldLayoutId id="2147483674" r:id="rId14"/>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1" Type="http://schemas.openxmlformats.org/officeDocument/2006/relationships/diagramColors" Target="../diagrams/colors3.xml"/><Relationship Id="rId12"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diagramData" Target="../diagrams/data3.xml"/><Relationship Id="rId9" Type="http://schemas.openxmlformats.org/officeDocument/2006/relationships/diagramLayout" Target="../diagrams/layout3.xml"/><Relationship Id="rId10"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385646" y="1777213"/>
            <a:ext cx="5562600" cy="1528111"/>
          </a:xfrm>
          <a:prstGeom prst="rect">
            <a:avLst/>
          </a:prstGeom>
          <a:noFill/>
          <a:ln w="9525">
            <a:noFill/>
            <a:miter lim="800000"/>
            <a:headEnd/>
            <a:tailEnd/>
          </a:ln>
        </p:spPr>
        <p:txBody>
          <a:bodyPr>
            <a:spAutoFit/>
          </a:bodyPr>
          <a:lstStyle/>
          <a:p>
            <a:pPr algn="ctr"/>
            <a:endParaRPr lang="en-US" altLang="zh-CN" sz="1950" b="1"/>
          </a:p>
          <a:p>
            <a:pPr algn="ctr"/>
            <a:endParaRPr lang="en-US" altLang="zh-CN" sz="1950" b="1">
              <a:ea typeface="华文中宋" pitchFamily="2" charset="-122"/>
            </a:endParaRPr>
          </a:p>
          <a:p>
            <a:pPr algn="ctr"/>
            <a:endParaRPr lang="en-US" altLang="zh-CN" sz="1950" b="1">
              <a:ea typeface="华文中宋" pitchFamily="2" charset="-122"/>
            </a:endParaRPr>
          </a:p>
          <a:p>
            <a:pPr algn="ctr"/>
            <a:endParaRPr lang="en-US" altLang="zh-CN" sz="1500" b="1">
              <a:ea typeface="华文中宋" pitchFamily="2" charset="-122"/>
            </a:endParaRPr>
          </a:p>
          <a:p>
            <a:pPr algn="ctr">
              <a:lnSpc>
                <a:spcPct val="120000"/>
              </a:lnSpc>
            </a:pPr>
            <a:endParaRPr lang="zh-CN" altLang="en-US" sz="1650" b="1">
              <a:latin typeface="Times New Roman" pitchFamily="18" charset="0"/>
              <a:cs typeface="Times New Roman" pitchFamily="18" charset="0"/>
            </a:endParaRPr>
          </a:p>
        </p:txBody>
      </p:sp>
      <p:sp>
        <p:nvSpPr>
          <p:cNvPr id="5" name="矩形 4"/>
          <p:cNvSpPr/>
          <p:nvPr/>
        </p:nvSpPr>
        <p:spPr>
          <a:xfrm>
            <a:off x="2249742" y="3767149"/>
            <a:ext cx="4050450" cy="694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 name="TextBox 8"/>
          <p:cNvSpPr txBox="1"/>
          <p:nvPr/>
        </p:nvSpPr>
        <p:spPr>
          <a:xfrm>
            <a:off x="0" y="3442885"/>
            <a:ext cx="9144000" cy="854080"/>
          </a:xfrm>
          <a:prstGeom prst="rect">
            <a:avLst/>
          </a:prstGeom>
          <a:noFill/>
        </p:spPr>
        <p:txBody>
          <a:bodyPr wrap="square" rtlCol="0">
            <a:spAutoFit/>
          </a:bodyPr>
          <a:lstStyle/>
          <a:p>
            <a:pPr algn="ctr">
              <a:lnSpc>
                <a:spcPct val="150000"/>
              </a:lnSpc>
            </a:pPr>
            <a:r>
              <a:rPr lang="zh-CN" altLang="en-US" sz="1650" dirty="0">
                <a:solidFill>
                  <a:schemeClr val="tx1">
                    <a:lumMod val="75000"/>
                    <a:lumOff val="25000"/>
                  </a:schemeClr>
                </a:solidFill>
                <a:latin typeface="楷体" pitchFamily="49" charset="-122"/>
                <a:ea typeface="楷体" pitchFamily="49" charset="-122"/>
              </a:rPr>
              <a:t>国家卫生计生委卫生发展研究中心   江蒙喜</a:t>
            </a:r>
            <a:endParaRPr lang="en-US" altLang="zh-CN" sz="1650" dirty="0">
              <a:solidFill>
                <a:schemeClr val="tx1">
                  <a:lumMod val="75000"/>
                  <a:lumOff val="25000"/>
                </a:schemeClr>
              </a:solidFill>
              <a:latin typeface="楷体" pitchFamily="49" charset="-122"/>
              <a:ea typeface="楷体" pitchFamily="49" charset="-122"/>
            </a:endParaRPr>
          </a:p>
          <a:p>
            <a:pPr algn="ctr">
              <a:lnSpc>
                <a:spcPct val="150000"/>
              </a:lnSpc>
            </a:pPr>
            <a:r>
              <a:rPr lang="zh-CN" altLang="en-US" sz="1650" dirty="0" smtClean="0">
                <a:solidFill>
                  <a:schemeClr val="tx1">
                    <a:lumMod val="75000"/>
                    <a:lumOff val="25000"/>
                  </a:schemeClr>
                </a:solidFill>
                <a:latin typeface="楷体" pitchFamily="49" charset="-122"/>
                <a:ea typeface="楷体" pitchFamily="49" charset="-122"/>
              </a:rPr>
              <a:t>江苏 南京 </a:t>
            </a:r>
            <a:r>
              <a:rPr lang="en-US" altLang="zh-CN" sz="1650" dirty="0" smtClean="0">
                <a:solidFill>
                  <a:schemeClr val="tx1">
                    <a:lumMod val="75000"/>
                    <a:lumOff val="25000"/>
                  </a:schemeClr>
                </a:solidFill>
                <a:latin typeface="楷体" pitchFamily="49" charset="-122"/>
                <a:ea typeface="楷体" pitchFamily="49" charset="-122"/>
              </a:rPr>
              <a:t>2017</a:t>
            </a:r>
            <a:r>
              <a:rPr lang="zh-CN" altLang="en-US" sz="1650" dirty="0" smtClean="0">
                <a:solidFill>
                  <a:schemeClr val="tx1">
                    <a:lumMod val="75000"/>
                    <a:lumOff val="25000"/>
                  </a:schemeClr>
                </a:solidFill>
                <a:latin typeface="楷体" pitchFamily="49" charset="-122"/>
                <a:ea typeface="楷体" pitchFamily="49" charset="-122"/>
              </a:rPr>
              <a:t>年</a:t>
            </a:r>
            <a:r>
              <a:rPr lang="en-US" altLang="zh-CN" sz="1650" dirty="0" smtClean="0">
                <a:solidFill>
                  <a:schemeClr val="tx1">
                    <a:lumMod val="75000"/>
                    <a:lumOff val="25000"/>
                  </a:schemeClr>
                </a:solidFill>
                <a:latin typeface="楷体" pitchFamily="49" charset="-122"/>
                <a:ea typeface="楷体" pitchFamily="49" charset="-122"/>
              </a:rPr>
              <a:t>8</a:t>
            </a:r>
            <a:r>
              <a:rPr lang="zh-CN" altLang="en-US" sz="1650" dirty="0" smtClean="0">
                <a:solidFill>
                  <a:schemeClr val="tx1">
                    <a:lumMod val="75000"/>
                    <a:lumOff val="25000"/>
                  </a:schemeClr>
                </a:solidFill>
                <a:latin typeface="楷体" pitchFamily="49" charset="-122"/>
                <a:ea typeface="楷体" pitchFamily="49" charset="-122"/>
              </a:rPr>
              <a:t>月</a:t>
            </a:r>
            <a:r>
              <a:rPr lang="en-US" altLang="zh-CN" sz="1650" dirty="0" smtClean="0">
                <a:solidFill>
                  <a:schemeClr val="tx1">
                    <a:lumMod val="75000"/>
                    <a:lumOff val="25000"/>
                  </a:schemeClr>
                </a:solidFill>
                <a:latin typeface="楷体" pitchFamily="49" charset="-122"/>
                <a:ea typeface="楷体" pitchFamily="49" charset="-122"/>
              </a:rPr>
              <a:t>10</a:t>
            </a:r>
            <a:r>
              <a:rPr lang="zh-CN" altLang="en-US" sz="1650" dirty="0" smtClean="0">
                <a:solidFill>
                  <a:schemeClr val="tx1">
                    <a:lumMod val="75000"/>
                    <a:lumOff val="25000"/>
                  </a:schemeClr>
                </a:solidFill>
                <a:latin typeface="楷体" pitchFamily="49" charset="-122"/>
                <a:ea typeface="楷体" pitchFamily="49" charset="-122"/>
              </a:rPr>
              <a:t>日</a:t>
            </a:r>
            <a:endParaRPr lang="zh-CN" altLang="en-US" sz="1650" dirty="0">
              <a:solidFill>
                <a:schemeClr val="tx1">
                  <a:lumMod val="75000"/>
                  <a:lumOff val="25000"/>
                </a:schemeClr>
              </a:solidFill>
              <a:latin typeface="楷体" pitchFamily="49" charset="-122"/>
              <a:ea typeface="楷体" pitchFamily="49" charset="-122"/>
            </a:endParaRPr>
          </a:p>
        </p:txBody>
      </p:sp>
      <p:sp>
        <p:nvSpPr>
          <p:cNvPr id="2" name="TextBox 1"/>
          <p:cNvSpPr txBox="1"/>
          <p:nvPr/>
        </p:nvSpPr>
        <p:spPr>
          <a:xfrm>
            <a:off x="1358262" y="2055045"/>
            <a:ext cx="6857999" cy="369332"/>
          </a:xfrm>
          <a:prstGeom prst="rect">
            <a:avLst/>
          </a:prstGeom>
          <a:noFill/>
        </p:spPr>
        <p:txBody>
          <a:bodyPr wrap="square" rtlCol="0">
            <a:spAutoFit/>
          </a:bodyPr>
          <a:lstStyle/>
          <a:p>
            <a:pPr algn="ctr"/>
            <a:r>
              <a:rPr lang="zh-CN" altLang="en-US" sz="1800" b="1" dirty="0">
                <a:solidFill>
                  <a:schemeClr val="bg1"/>
                </a:solidFill>
                <a:latin typeface="华文中宋" pitchFamily="2" charset="-122"/>
                <a:ea typeface="华文中宋" pitchFamily="2" charset="-122"/>
              </a:rPr>
              <a:t>破体制   建机制   强管理  调结构</a:t>
            </a:r>
            <a:endParaRPr lang="en-US" altLang="zh-CN" sz="1800" b="1" dirty="0">
              <a:solidFill>
                <a:schemeClr val="bg1"/>
              </a:solidFill>
              <a:latin typeface="华文中宋" pitchFamily="2" charset="-122"/>
              <a:ea typeface="华文中宋" pitchFamily="2" charset="-122"/>
            </a:endParaRPr>
          </a:p>
        </p:txBody>
      </p:sp>
      <p:sp>
        <p:nvSpPr>
          <p:cNvPr id="3" name="矩形 2"/>
          <p:cNvSpPr/>
          <p:nvPr/>
        </p:nvSpPr>
        <p:spPr>
          <a:xfrm>
            <a:off x="0" y="1369406"/>
            <a:ext cx="9144000" cy="646331"/>
          </a:xfrm>
          <a:prstGeom prst="rect">
            <a:avLst/>
          </a:prstGeom>
        </p:spPr>
        <p:txBody>
          <a:bodyPr wrap="square">
            <a:spAutoFit/>
          </a:bodyPr>
          <a:lstStyle/>
          <a:p>
            <a:pPr algn="ctr"/>
            <a:r>
              <a:rPr lang="zh-CN" altLang="en-US" sz="3600" b="1" dirty="0" smtClean="0">
                <a:solidFill>
                  <a:srgbClr val="FFC000"/>
                </a:solidFill>
                <a:latin typeface="华文中宋" pitchFamily="2" charset="-122"/>
                <a:ea typeface="华文中宋" pitchFamily="2" charset="-122"/>
              </a:rPr>
              <a:t>新形势下医联体</a:t>
            </a:r>
            <a:r>
              <a:rPr lang="zh-CN" altLang="en-US" sz="3600" b="1" smtClean="0">
                <a:solidFill>
                  <a:srgbClr val="FFC000"/>
                </a:solidFill>
                <a:latin typeface="华文中宋" pitchFamily="2" charset="-122"/>
                <a:ea typeface="华文中宋" pitchFamily="2" charset="-122"/>
              </a:rPr>
              <a:t>建设实践经验</a:t>
            </a:r>
            <a:r>
              <a:rPr lang="en-US" altLang="zh-CN" sz="3600" b="1" smtClean="0">
                <a:solidFill>
                  <a:srgbClr val="FFC000"/>
                </a:solidFill>
                <a:latin typeface="华文中宋" pitchFamily="2" charset="-122"/>
                <a:ea typeface="华文中宋" pitchFamily="2" charset="-122"/>
              </a:rPr>
              <a:t> </a:t>
            </a:r>
            <a:endParaRPr lang="zh-CN" altLang="en-US" sz="3600" dirty="0">
              <a:solidFill>
                <a:srgbClr val="FFC000"/>
              </a:solidFill>
            </a:endParaRPr>
          </a:p>
        </p:txBody>
      </p:sp>
    </p:spTree>
    <p:extLst>
      <p:ext uri="{BB962C8B-B14F-4D97-AF65-F5344CB8AC3E}">
        <p14:creationId xmlns:p14="http://schemas.microsoft.com/office/powerpoint/2010/main" val="1232850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72037"/>
            <a:ext cx="9144000" cy="1015663"/>
          </a:xfrm>
          <a:prstGeom prst="rect">
            <a:avLst/>
          </a:prstGeom>
        </p:spPr>
        <p:txBody>
          <a:bodyPr wrap="square">
            <a:spAutoFit/>
          </a:bodyPr>
          <a:lstStyle/>
          <a:p>
            <a:pPr algn="ctr"/>
            <a:r>
              <a:rPr lang="en-US" altLang="zh-CN" sz="6000" b="1" dirty="0" smtClean="0">
                <a:solidFill>
                  <a:srgbClr val="FFC000"/>
                </a:solidFill>
                <a:latin typeface="Microsoft YaHei" charset="-122"/>
                <a:ea typeface="Microsoft YaHei" charset="-122"/>
                <a:cs typeface="Microsoft YaHei" charset="-122"/>
              </a:rPr>
              <a:t>17</a:t>
            </a:r>
            <a:r>
              <a:rPr lang="zh-CN" altLang="en-US" sz="6000" b="1" dirty="0" smtClean="0">
                <a:solidFill>
                  <a:srgbClr val="FFC000"/>
                </a:solidFill>
                <a:latin typeface="Microsoft YaHei" charset="-122"/>
                <a:ea typeface="Microsoft YaHei" charset="-122"/>
                <a:cs typeface="Microsoft YaHei" charset="-122"/>
              </a:rPr>
              <a:t>       </a:t>
            </a:r>
            <a:r>
              <a:rPr lang="en-US" altLang="zh-CN" sz="6000" b="1" dirty="0">
                <a:solidFill>
                  <a:srgbClr val="FFC000"/>
                </a:solidFill>
                <a:latin typeface="Microsoft YaHei" charset="-122"/>
                <a:ea typeface="Microsoft YaHei" charset="-122"/>
                <a:cs typeface="Microsoft YaHei" charset="-122"/>
              </a:rPr>
              <a:t>3</a:t>
            </a:r>
            <a:r>
              <a:rPr lang="zh-CN" altLang="en-US" sz="6000" b="1" dirty="0" smtClean="0">
                <a:solidFill>
                  <a:srgbClr val="FFC000"/>
                </a:solidFill>
                <a:latin typeface="Microsoft YaHei" charset="-122"/>
                <a:ea typeface="Microsoft YaHei" charset="-122"/>
                <a:cs typeface="Microsoft YaHei" charset="-122"/>
              </a:rPr>
              <a:t>       </a:t>
            </a:r>
            <a:r>
              <a:rPr lang="en-US" altLang="zh-CN" sz="6000" b="1" dirty="0">
                <a:solidFill>
                  <a:srgbClr val="FFC000"/>
                </a:solidFill>
                <a:latin typeface="Microsoft YaHei" charset="-122"/>
                <a:ea typeface="Microsoft YaHei" charset="-122"/>
                <a:cs typeface="Microsoft YaHei" charset="-122"/>
              </a:rPr>
              <a:t>5</a:t>
            </a:r>
            <a:r>
              <a:rPr lang="zh-CN" altLang="en-US" sz="6000" b="1" dirty="0" smtClean="0">
                <a:solidFill>
                  <a:srgbClr val="FFC000"/>
                </a:solidFill>
                <a:latin typeface="Microsoft YaHei" charset="-122"/>
                <a:ea typeface="Microsoft YaHei" charset="-122"/>
                <a:cs typeface="Microsoft YaHei" charset="-122"/>
              </a:rPr>
              <a:t>       </a:t>
            </a:r>
            <a:r>
              <a:rPr lang="en-US" altLang="zh-CN" sz="6000" b="1" dirty="0">
                <a:solidFill>
                  <a:srgbClr val="FFC000"/>
                </a:solidFill>
                <a:latin typeface="Microsoft YaHei" charset="-122"/>
                <a:ea typeface="Microsoft YaHei" charset="-122"/>
                <a:cs typeface="Microsoft YaHei" charset="-122"/>
              </a:rPr>
              <a:t>5</a:t>
            </a:r>
          </a:p>
        </p:txBody>
      </p:sp>
      <p:sp>
        <p:nvSpPr>
          <p:cNvPr id="2" name="矩形 1"/>
          <p:cNvSpPr/>
          <p:nvPr/>
        </p:nvSpPr>
        <p:spPr>
          <a:xfrm>
            <a:off x="646310" y="2847660"/>
            <a:ext cx="1712802" cy="369332"/>
          </a:xfrm>
          <a:prstGeom prst="rect">
            <a:avLst/>
          </a:prstGeom>
        </p:spPr>
        <p:txBody>
          <a:bodyPr wrap="square">
            <a:spAutoFit/>
          </a:bodyPr>
          <a:lstStyle/>
          <a:p>
            <a:pPr algn="ctr"/>
            <a:r>
              <a:rPr lang="zh-CN" altLang="en-US" sz="1800" smtClean="0">
                <a:solidFill>
                  <a:schemeClr val="bg1"/>
                </a:solidFill>
                <a:latin typeface="黑体" pitchFamily="49" charset="-122"/>
                <a:ea typeface="黑体" pitchFamily="49" charset="-122"/>
              </a:rPr>
              <a:t>新形势</a:t>
            </a:r>
            <a:endParaRPr lang="zh-CN" altLang="en-US" sz="1800" dirty="0"/>
          </a:p>
        </p:txBody>
      </p:sp>
      <p:sp>
        <p:nvSpPr>
          <p:cNvPr id="3" name="矩形 2"/>
          <p:cNvSpPr/>
          <p:nvPr/>
        </p:nvSpPr>
        <p:spPr>
          <a:xfrm>
            <a:off x="2521370" y="2847660"/>
            <a:ext cx="2538282" cy="369332"/>
          </a:xfrm>
          <a:prstGeom prst="rect">
            <a:avLst/>
          </a:prstGeom>
        </p:spPr>
        <p:txBody>
          <a:bodyPr wrap="square">
            <a:spAutoFit/>
          </a:bodyPr>
          <a:lstStyle/>
          <a:p>
            <a:pPr algn="ctr"/>
            <a:r>
              <a:rPr lang="zh-CN" altLang="en-US" sz="1800" smtClean="0">
                <a:solidFill>
                  <a:schemeClr val="bg1"/>
                </a:solidFill>
                <a:latin typeface="黑体" pitchFamily="49" charset="-122"/>
                <a:ea typeface="黑体" pitchFamily="49" charset="-122"/>
              </a:rPr>
              <a:t>建设路径</a:t>
            </a:r>
            <a:endParaRPr lang="zh-CN" altLang="en-US" sz="1800" dirty="0"/>
          </a:p>
        </p:txBody>
      </p:sp>
      <p:sp>
        <p:nvSpPr>
          <p:cNvPr id="6" name="矩形 5"/>
          <p:cNvSpPr/>
          <p:nvPr/>
        </p:nvSpPr>
        <p:spPr>
          <a:xfrm>
            <a:off x="5360525" y="2847660"/>
            <a:ext cx="1118736" cy="369332"/>
          </a:xfrm>
          <a:prstGeom prst="rect">
            <a:avLst/>
          </a:prstGeom>
        </p:spPr>
        <p:txBody>
          <a:bodyPr wrap="square">
            <a:spAutoFit/>
          </a:bodyPr>
          <a:lstStyle/>
          <a:p>
            <a:r>
              <a:rPr lang="zh-CN" altLang="en-US" sz="1800" dirty="0" smtClean="0">
                <a:solidFill>
                  <a:schemeClr val="bg1"/>
                </a:solidFill>
                <a:latin typeface="黑体" pitchFamily="49" charset="-122"/>
                <a:ea typeface="黑体" pitchFamily="49" charset="-122"/>
              </a:rPr>
              <a:t>管理</a:t>
            </a:r>
            <a:r>
              <a:rPr lang="zh-CN" altLang="en-US" sz="1800" dirty="0">
                <a:solidFill>
                  <a:schemeClr val="bg1"/>
                </a:solidFill>
                <a:latin typeface="黑体" pitchFamily="49" charset="-122"/>
                <a:ea typeface="黑体" pitchFamily="49" charset="-122"/>
              </a:rPr>
              <a:t>痛点</a:t>
            </a:r>
            <a:endParaRPr lang="zh-CN" altLang="en-US" sz="1800" dirty="0"/>
          </a:p>
        </p:txBody>
      </p:sp>
      <p:sp>
        <p:nvSpPr>
          <p:cNvPr id="7" name="矩形 6"/>
          <p:cNvSpPr/>
          <p:nvPr/>
        </p:nvSpPr>
        <p:spPr>
          <a:xfrm>
            <a:off x="7060450" y="2847660"/>
            <a:ext cx="1691934" cy="369332"/>
          </a:xfrm>
          <a:prstGeom prst="rect">
            <a:avLst/>
          </a:prstGeom>
        </p:spPr>
        <p:txBody>
          <a:bodyPr wrap="square">
            <a:spAutoFit/>
          </a:bodyPr>
          <a:lstStyle/>
          <a:p>
            <a:pPr algn="ctr"/>
            <a:r>
              <a:rPr lang="zh-CN" altLang="en-US" sz="1800" dirty="0">
                <a:solidFill>
                  <a:schemeClr val="bg1"/>
                </a:solidFill>
                <a:latin typeface="黑体" pitchFamily="49" charset="-122"/>
                <a:ea typeface="黑体" pitchFamily="49" charset="-122"/>
              </a:rPr>
              <a:t>下一步建议</a:t>
            </a:r>
            <a:endParaRPr lang="zh-CN" altLang="en-US" sz="1800" dirty="0"/>
          </a:p>
        </p:txBody>
      </p:sp>
    </p:spTree>
    <p:extLst>
      <p:ext uri="{BB962C8B-B14F-4D97-AF65-F5344CB8AC3E}">
        <p14:creationId xmlns:p14="http://schemas.microsoft.com/office/powerpoint/2010/main" val="974840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10931"/>
            <a:ext cx="9144000" cy="1673535"/>
          </a:xfrm>
          <a:prstGeom prst="rect">
            <a:avLst/>
          </a:prstGeom>
        </p:spPr>
        <p:txBody>
          <a:bodyPr wrap="square">
            <a:spAutoFit/>
          </a:bodyPr>
          <a:lstStyle/>
          <a:p>
            <a:pPr algn="ctr">
              <a:lnSpc>
                <a:spcPct val="150000"/>
              </a:lnSpc>
            </a:pPr>
            <a:r>
              <a:rPr lang="zh-CN" altLang="en-US" sz="4050" dirty="0" smtClean="0">
                <a:solidFill>
                  <a:schemeClr val="bg1"/>
                </a:solidFill>
                <a:latin typeface="黑体" pitchFamily="49" charset="-122"/>
                <a:ea typeface="黑体" pitchFamily="49" charset="-122"/>
              </a:rPr>
              <a:t>我国现实和核心问题</a:t>
            </a:r>
            <a:endParaRPr lang="en-US" altLang="zh-CN" sz="2100" dirty="0">
              <a:solidFill>
                <a:srgbClr val="FF0000"/>
              </a:solidFill>
              <a:latin typeface="华文中宋" pitchFamily="2" charset="-122"/>
              <a:ea typeface="华文中宋" pitchFamily="2" charset="-122"/>
            </a:endParaRPr>
          </a:p>
          <a:p>
            <a:pPr algn="ctr">
              <a:lnSpc>
                <a:spcPct val="150000"/>
              </a:lnSpc>
            </a:pPr>
            <a:r>
              <a:rPr lang="zh-CN" altLang="en-US" sz="1400" dirty="0" smtClean="0">
                <a:solidFill>
                  <a:srgbClr val="FFC000"/>
                </a:solidFill>
                <a:latin typeface="KaiTi" charset="-122"/>
                <a:ea typeface="KaiTi" charset="-122"/>
                <a:cs typeface="KaiTi" charset="-122"/>
              </a:rPr>
              <a:t>现实：服务体系和社会医保公立主导</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问题：服务体系和机构运行混乱并存</a:t>
            </a:r>
            <a:endParaRPr lang="zh-CN" altLang="en-US" sz="14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24389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58818" y="2367757"/>
            <a:ext cx="7447400" cy="523220"/>
          </a:xfrm>
          <a:prstGeom prst="rect">
            <a:avLst/>
          </a:prstGeom>
        </p:spPr>
        <p:txBody>
          <a:bodyPr wrap="square">
            <a:spAutoFit/>
          </a:bodyPr>
          <a:lstStyle/>
          <a:p>
            <a:r>
              <a:rPr lang="zh-CN" altLang="en-US" sz="1400" b="1" dirty="0">
                <a:solidFill>
                  <a:srgbClr val="F8D501"/>
                </a:solidFill>
                <a:latin typeface="楷体_GB2312" pitchFamily="49" charset="-122"/>
                <a:ea typeface="楷体_GB2312" pitchFamily="49" charset="-122"/>
                <a:cs typeface="+mj-cs"/>
              </a:rPr>
              <a:t>改革核心和</a:t>
            </a:r>
            <a:r>
              <a:rPr lang="zh-CN" altLang="en-US" sz="1400" b="1" dirty="0" smtClean="0">
                <a:solidFill>
                  <a:srgbClr val="F8D501"/>
                </a:solidFill>
                <a:latin typeface="楷体_GB2312" pitchFamily="49" charset="-122"/>
                <a:ea typeface="楷体_GB2312" pitchFamily="49" charset="-122"/>
                <a:cs typeface="+mj-cs"/>
              </a:rPr>
              <a:t>关键</a:t>
            </a:r>
            <a:r>
              <a:rPr lang="en-US" altLang="zh-CN" sz="1400" b="1" dirty="0" smtClean="0">
                <a:solidFill>
                  <a:srgbClr val="F8D501"/>
                </a:solidFill>
                <a:latin typeface="楷体_GB2312" pitchFamily="49" charset="-122"/>
                <a:ea typeface="楷体_GB2312" pitchFamily="49" charset="-122"/>
                <a:cs typeface="+mj-cs"/>
              </a:rPr>
              <a:t>1</a:t>
            </a:r>
            <a:r>
              <a:rPr lang="zh-CN" altLang="en-US" sz="1400" b="1" dirty="0" smtClean="0">
                <a:solidFill>
                  <a:srgbClr val="F8D501"/>
                </a:solidFill>
                <a:latin typeface="楷体_GB2312" pitchFamily="49" charset="-122"/>
                <a:ea typeface="楷体_GB2312" pitchFamily="49" charset="-122"/>
                <a:cs typeface="+mj-cs"/>
              </a:rPr>
              <a:t>（金字塔模型）：</a:t>
            </a:r>
            <a:endParaRPr lang="en-US" altLang="zh-CN" sz="1400" b="1" dirty="0">
              <a:solidFill>
                <a:srgbClr val="F8D501"/>
              </a:solidFill>
              <a:latin typeface="楷体_GB2312" pitchFamily="49" charset="-122"/>
              <a:ea typeface="楷体_GB2312" pitchFamily="49" charset="-122"/>
              <a:cs typeface="+mj-cs"/>
            </a:endParaRPr>
          </a:p>
          <a:p>
            <a:r>
              <a:rPr lang="zh-CN" altLang="en-US" sz="1400" b="1" dirty="0">
                <a:solidFill>
                  <a:srgbClr val="F8D501"/>
                </a:solidFill>
                <a:latin typeface="华文中宋" pitchFamily="2" charset="-122"/>
                <a:ea typeface="华文中宋" pitchFamily="2" charset="-122"/>
                <a:cs typeface="+mj-cs"/>
              </a:rPr>
              <a:t>如何激励体系具有内生动力归位？</a:t>
            </a:r>
          </a:p>
        </p:txBody>
      </p:sp>
      <p:sp>
        <p:nvSpPr>
          <p:cNvPr id="151" name="五边形 150"/>
          <p:cNvSpPr/>
          <p:nvPr/>
        </p:nvSpPr>
        <p:spPr>
          <a:xfrm>
            <a:off x="363390" y="1301961"/>
            <a:ext cx="500105" cy="729320"/>
          </a:xfrm>
          <a:prstGeom prst="homePlate">
            <a:avLst>
              <a:gd name="adj" fmla="val 60584"/>
            </a:avLst>
          </a:prstGeom>
          <a:solidFill>
            <a:srgbClr val="FF0000"/>
          </a:solidFill>
          <a:ln w="25400" algn="ctr">
            <a:noFill/>
            <a:miter lim="800000"/>
            <a:headEnd/>
            <a:tailEnd/>
          </a:ln>
          <a:effectLst/>
          <a:scene3d>
            <a:camera prst="orthographicFront"/>
            <a:lightRig rig="flat" dir="t">
              <a:rot lat="0" lon="0" rev="2400000"/>
            </a:lightRig>
          </a:scene3d>
          <a:sp3d>
            <a:bevelT prst="relaxedInset"/>
          </a:sp3d>
        </p:spPr>
        <p:txBody>
          <a:bodyPr vert="eaVert" wrap="none" anchor="ctr"/>
          <a:lstStyle/>
          <a:p>
            <a:pPr algn="ctr" eaLnBrk="0" fontAlgn="ctr" hangingPunct="0">
              <a:buClr>
                <a:srgbClr val="FF0000"/>
              </a:buClr>
              <a:buSzPct val="70000"/>
              <a:defRPr/>
            </a:pPr>
            <a:r>
              <a:rPr lang="zh-CN" altLang="en-US" sz="1500" dirty="0" smtClean="0">
                <a:solidFill>
                  <a:schemeClr val="bg1"/>
                </a:solidFill>
                <a:latin typeface="华文中宋" pitchFamily="2" charset="-122"/>
                <a:ea typeface="华文中宋" pitchFamily="2" charset="-122"/>
              </a:rPr>
              <a:t>城市</a:t>
            </a:r>
            <a:endParaRPr lang="zh-CN" altLang="en-US" sz="1500" dirty="0">
              <a:solidFill>
                <a:schemeClr val="bg1"/>
              </a:solidFill>
              <a:latin typeface="华文中宋" pitchFamily="2" charset="-122"/>
              <a:ea typeface="华文中宋" pitchFamily="2" charset="-122"/>
            </a:endParaRPr>
          </a:p>
        </p:txBody>
      </p:sp>
      <p:sp>
        <p:nvSpPr>
          <p:cNvPr id="152" name="燕尾形 151"/>
          <p:cNvSpPr/>
          <p:nvPr/>
        </p:nvSpPr>
        <p:spPr>
          <a:xfrm>
            <a:off x="726507" y="1355541"/>
            <a:ext cx="333404" cy="583456"/>
          </a:xfrm>
          <a:prstGeom prst="chevron">
            <a:avLst>
              <a:gd name="adj" fmla="val 72511"/>
            </a:avLst>
          </a:prstGeom>
          <a:solidFill>
            <a:srgbClr val="FF0000"/>
          </a:solidFill>
          <a:ln w="254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buClr>
                <a:srgbClr val="FF0000"/>
              </a:buClr>
              <a:buSzPct val="70000"/>
              <a:defRPr/>
            </a:pPr>
            <a:endParaRPr lang="zh-CN" altLang="en-US" sz="1013" dirty="0"/>
          </a:p>
        </p:txBody>
      </p:sp>
      <p:sp>
        <p:nvSpPr>
          <p:cNvPr id="185" name="五边形 184"/>
          <p:cNvSpPr/>
          <p:nvPr/>
        </p:nvSpPr>
        <p:spPr>
          <a:xfrm>
            <a:off x="352479" y="3351007"/>
            <a:ext cx="500105" cy="729320"/>
          </a:xfrm>
          <a:prstGeom prst="homePlate">
            <a:avLst>
              <a:gd name="adj" fmla="val 60584"/>
            </a:avLst>
          </a:prstGeom>
          <a:solidFill>
            <a:srgbClr val="FF0000"/>
          </a:solidFill>
          <a:ln w="25400" algn="ctr">
            <a:noFill/>
            <a:miter lim="800000"/>
            <a:headEnd/>
            <a:tailEnd/>
          </a:ln>
          <a:effectLst/>
          <a:scene3d>
            <a:camera prst="orthographicFront"/>
            <a:lightRig rig="flat" dir="t">
              <a:rot lat="0" lon="0" rev="2400000"/>
            </a:lightRig>
          </a:scene3d>
          <a:sp3d>
            <a:bevelT prst="relaxedInset"/>
          </a:sp3d>
        </p:spPr>
        <p:txBody>
          <a:bodyPr vert="eaVert" wrap="none" anchor="ctr"/>
          <a:lstStyle/>
          <a:p>
            <a:pPr algn="ctr" eaLnBrk="0" fontAlgn="ctr" hangingPunct="0">
              <a:buClr>
                <a:srgbClr val="FF0000"/>
              </a:buClr>
              <a:buSzPct val="70000"/>
              <a:defRPr/>
            </a:pPr>
            <a:r>
              <a:rPr lang="zh-CN" altLang="en-US" sz="1500" dirty="0">
                <a:solidFill>
                  <a:schemeClr val="bg1"/>
                </a:solidFill>
                <a:latin typeface="华文中宋" pitchFamily="2" charset="-122"/>
                <a:ea typeface="华文中宋" pitchFamily="2" charset="-122"/>
              </a:rPr>
              <a:t>基层</a:t>
            </a:r>
          </a:p>
        </p:txBody>
      </p:sp>
      <p:sp>
        <p:nvSpPr>
          <p:cNvPr id="186" name="燕尾形 185"/>
          <p:cNvSpPr/>
          <p:nvPr/>
        </p:nvSpPr>
        <p:spPr>
          <a:xfrm>
            <a:off x="715596" y="3404587"/>
            <a:ext cx="333404" cy="583456"/>
          </a:xfrm>
          <a:prstGeom prst="chevron">
            <a:avLst>
              <a:gd name="adj" fmla="val 72511"/>
            </a:avLst>
          </a:prstGeom>
          <a:solidFill>
            <a:srgbClr val="FF0000"/>
          </a:solidFill>
          <a:ln w="254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buClr>
                <a:srgbClr val="FF0000"/>
              </a:buClr>
              <a:buSzPct val="70000"/>
              <a:defRPr/>
            </a:pPr>
            <a:endParaRPr lang="zh-CN" altLang="en-US" sz="1013" dirty="0"/>
          </a:p>
        </p:txBody>
      </p:sp>
      <p:sp>
        <p:nvSpPr>
          <p:cNvPr id="187" name="五边形 186"/>
          <p:cNvSpPr/>
          <p:nvPr/>
        </p:nvSpPr>
        <p:spPr>
          <a:xfrm>
            <a:off x="346922" y="2324893"/>
            <a:ext cx="500105" cy="729320"/>
          </a:xfrm>
          <a:prstGeom prst="homePlate">
            <a:avLst>
              <a:gd name="adj" fmla="val 60584"/>
            </a:avLst>
          </a:prstGeom>
          <a:solidFill>
            <a:srgbClr val="FF0000"/>
          </a:solidFill>
          <a:ln w="25400" algn="ctr">
            <a:noFill/>
            <a:miter lim="800000"/>
            <a:headEnd/>
            <a:tailEnd/>
          </a:ln>
          <a:effectLst/>
          <a:scene3d>
            <a:camera prst="orthographicFront"/>
            <a:lightRig rig="flat" dir="t">
              <a:rot lat="0" lon="0" rev="2400000"/>
            </a:lightRig>
          </a:scene3d>
          <a:sp3d>
            <a:bevelT prst="relaxedInset"/>
          </a:sp3d>
        </p:spPr>
        <p:txBody>
          <a:bodyPr vert="eaVert" wrap="none" anchor="ctr"/>
          <a:lstStyle/>
          <a:p>
            <a:pPr algn="ctr" eaLnBrk="0" fontAlgn="ctr" hangingPunct="0">
              <a:buClr>
                <a:srgbClr val="FF0000"/>
              </a:buClr>
              <a:buSzPct val="70000"/>
              <a:defRPr/>
            </a:pPr>
            <a:r>
              <a:rPr lang="zh-CN" altLang="en-US" sz="1500" dirty="0" smtClean="0">
                <a:solidFill>
                  <a:schemeClr val="bg1"/>
                </a:solidFill>
                <a:latin typeface="华文中宋" pitchFamily="2" charset="-122"/>
                <a:ea typeface="华文中宋" pitchFamily="2" charset="-122"/>
              </a:rPr>
              <a:t>县级</a:t>
            </a:r>
            <a:endParaRPr lang="zh-CN" altLang="en-US" sz="1500" dirty="0">
              <a:solidFill>
                <a:schemeClr val="bg1"/>
              </a:solidFill>
              <a:latin typeface="华文中宋" pitchFamily="2" charset="-122"/>
              <a:ea typeface="华文中宋" pitchFamily="2" charset="-122"/>
            </a:endParaRPr>
          </a:p>
        </p:txBody>
      </p:sp>
      <p:sp>
        <p:nvSpPr>
          <p:cNvPr id="188" name="燕尾形 187"/>
          <p:cNvSpPr/>
          <p:nvPr/>
        </p:nvSpPr>
        <p:spPr>
          <a:xfrm>
            <a:off x="710039" y="2378473"/>
            <a:ext cx="333404" cy="583456"/>
          </a:xfrm>
          <a:prstGeom prst="chevron">
            <a:avLst>
              <a:gd name="adj" fmla="val 72511"/>
            </a:avLst>
          </a:prstGeom>
          <a:solidFill>
            <a:srgbClr val="FF0000"/>
          </a:solidFill>
          <a:ln w="254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buClr>
                <a:srgbClr val="FF0000"/>
              </a:buClr>
              <a:buSzPct val="70000"/>
              <a:defRPr/>
            </a:pPr>
            <a:endParaRPr lang="zh-CN" altLang="en-US" sz="1013" dirty="0"/>
          </a:p>
        </p:txBody>
      </p:sp>
      <p:grpSp>
        <p:nvGrpSpPr>
          <p:cNvPr id="9" name="组 8"/>
          <p:cNvGrpSpPr/>
          <p:nvPr/>
        </p:nvGrpSpPr>
        <p:grpSpPr>
          <a:xfrm>
            <a:off x="5998807" y="1116217"/>
            <a:ext cx="2973725" cy="3067019"/>
            <a:chOff x="3300413" y="1091302"/>
            <a:chExt cx="3486150" cy="3595520"/>
          </a:xfrm>
        </p:grpSpPr>
        <p:sp>
          <p:nvSpPr>
            <p:cNvPr id="7" name="梯形 6"/>
            <p:cNvSpPr/>
            <p:nvPr/>
          </p:nvSpPr>
          <p:spPr>
            <a:xfrm>
              <a:off x="3300413" y="3614738"/>
              <a:ext cx="3486150" cy="1072084"/>
            </a:xfrm>
            <a:prstGeom prst="trapezoid">
              <a:avLst>
                <a:gd name="adj" fmla="val 461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梯形 41"/>
            <p:cNvSpPr/>
            <p:nvPr/>
          </p:nvSpPr>
          <p:spPr>
            <a:xfrm>
              <a:off x="3857626" y="2241578"/>
              <a:ext cx="2371726" cy="1265873"/>
            </a:xfrm>
            <a:prstGeom prst="trapezoid">
              <a:avLst>
                <a:gd name="adj" fmla="val 461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三角形 7"/>
            <p:cNvSpPr/>
            <p:nvPr/>
          </p:nvSpPr>
          <p:spPr>
            <a:xfrm>
              <a:off x="4471989" y="1091302"/>
              <a:ext cx="1128713" cy="10572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8" name="组 47"/>
          <p:cNvGrpSpPr/>
          <p:nvPr/>
        </p:nvGrpSpPr>
        <p:grpSpPr>
          <a:xfrm rot="10800000">
            <a:off x="1066905" y="1160959"/>
            <a:ext cx="2973725" cy="3067019"/>
            <a:chOff x="3300413" y="1091302"/>
            <a:chExt cx="3486150" cy="3595520"/>
          </a:xfrm>
        </p:grpSpPr>
        <p:sp>
          <p:nvSpPr>
            <p:cNvPr id="49" name="梯形 48"/>
            <p:cNvSpPr/>
            <p:nvPr/>
          </p:nvSpPr>
          <p:spPr>
            <a:xfrm>
              <a:off x="3300413" y="3614738"/>
              <a:ext cx="3486150" cy="1072084"/>
            </a:xfrm>
            <a:prstGeom prst="trapezoid">
              <a:avLst>
                <a:gd name="adj" fmla="val 461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梯形 49"/>
            <p:cNvSpPr/>
            <p:nvPr/>
          </p:nvSpPr>
          <p:spPr>
            <a:xfrm>
              <a:off x="3857626" y="2241578"/>
              <a:ext cx="2371726" cy="1265873"/>
            </a:xfrm>
            <a:prstGeom prst="trapezoid">
              <a:avLst>
                <a:gd name="adj" fmla="val 461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三角形 50"/>
            <p:cNvSpPr/>
            <p:nvPr/>
          </p:nvSpPr>
          <p:spPr>
            <a:xfrm>
              <a:off x="4471989" y="1091302"/>
              <a:ext cx="1128713" cy="10572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30734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接箭头连接符 52"/>
          <p:cNvCxnSpPr/>
          <p:nvPr/>
        </p:nvCxnSpPr>
        <p:spPr bwMode="auto">
          <a:xfrm flipV="1">
            <a:off x="2119326" y="2519335"/>
            <a:ext cx="5129905" cy="0"/>
          </a:xfrm>
          <a:prstGeom prst="straightConnector1">
            <a:avLst/>
          </a:prstGeom>
          <a:ln w="50800">
            <a:solidFill>
              <a:srgbClr val="FF0000"/>
            </a:solidFill>
            <a:headEnd type="none" w="med" len="med"/>
            <a:tailEnd type="arrow"/>
          </a:ln>
          <a:extLst/>
        </p:spPr>
        <p:style>
          <a:lnRef idx="3">
            <a:schemeClr val="accent6"/>
          </a:lnRef>
          <a:fillRef idx="0">
            <a:schemeClr val="accent6"/>
          </a:fillRef>
          <a:effectRef idx="2">
            <a:schemeClr val="accent6"/>
          </a:effectRef>
          <a:fontRef idx="minor">
            <a:schemeClr val="tx1"/>
          </a:fontRef>
        </p:style>
      </p:cxnSp>
      <p:sp>
        <p:nvSpPr>
          <p:cNvPr id="4" name="矩形 3"/>
          <p:cNvSpPr/>
          <p:nvPr/>
        </p:nvSpPr>
        <p:spPr>
          <a:xfrm>
            <a:off x="2925007" y="1517872"/>
            <a:ext cx="7447400" cy="923330"/>
          </a:xfrm>
          <a:prstGeom prst="rect">
            <a:avLst/>
          </a:prstGeom>
        </p:spPr>
        <p:txBody>
          <a:bodyPr wrap="square">
            <a:spAutoFit/>
          </a:bodyPr>
          <a:lstStyle/>
          <a:p>
            <a:r>
              <a:rPr lang="zh-CN" altLang="en-US" sz="1800" b="1" dirty="0">
                <a:solidFill>
                  <a:schemeClr val="tx1">
                    <a:lumMod val="65000"/>
                    <a:lumOff val="35000"/>
                  </a:schemeClr>
                </a:solidFill>
                <a:latin typeface="楷体_GB2312" pitchFamily="49" charset="-122"/>
                <a:ea typeface="楷体_GB2312" pitchFamily="49" charset="-122"/>
                <a:cs typeface="+mj-cs"/>
              </a:rPr>
              <a:t>改革核心和</a:t>
            </a:r>
            <a:r>
              <a:rPr lang="zh-CN" altLang="en-US" sz="1800" b="1" dirty="0" smtClean="0">
                <a:solidFill>
                  <a:schemeClr val="tx1">
                    <a:lumMod val="65000"/>
                    <a:lumOff val="35000"/>
                  </a:schemeClr>
                </a:solidFill>
                <a:latin typeface="楷体_GB2312" pitchFamily="49" charset="-122"/>
                <a:ea typeface="楷体_GB2312" pitchFamily="49" charset="-122"/>
                <a:cs typeface="+mj-cs"/>
              </a:rPr>
              <a:t>关键</a:t>
            </a:r>
            <a:r>
              <a:rPr lang="en-US" altLang="zh-CN" sz="1800" b="1" dirty="0" smtClean="0">
                <a:solidFill>
                  <a:schemeClr val="tx1">
                    <a:lumMod val="65000"/>
                    <a:lumOff val="35000"/>
                  </a:schemeClr>
                </a:solidFill>
                <a:latin typeface="楷体_GB2312" pitchFamily="49" charset="-122"/>
                <a:ea typeface="楷体_GB2312" pitchFamily="49" charset="-122"/>
                <a:cs typeface="+mj-cs"/>
              </a:rPr>
              <a:t>2</a:t>
            </a:r>
            <a:r>
              <a:rPr lang="zh-CN" altLang="en-US" sz="1800" b="1" dirty="0" smtClean="0">
                <a:solidFill>
                  <a:schemeClr val="tx1">
                    <a:lumMod val="65000"/>
                    <a:lumOff val="35000"/>
                  </a:schemeClr>
                </a:solidFill>
                <a:latin typeface="楷体_GB2312" pitchFamily="49" charset="-122"/>
                <a:ea typeface="楷体_GB2312" pitchFamily="49" charset="-122"/>
                <a:cs typeface="+mj-cs"/>
              </a:rPr>
              <a:t>（漏斗模型）：</a:t>
            </a:r>
            <a:endParaRPr lang="en-US" altLang="zh-CN" sz="1800" b="1" dirty="0">
              <a:solidFill>
                <a:schemeClr val="tx1">
                  <a:lumMod val="65000"/>
                  <a:lumOff val="35000"/>
                </a:schemeClr>
              </a:solidFill>
              <a:latin typeface="楷体_GB2312" pitchFamily="49" charset="-122"/>
              <a:ea typeface="楷体_GB2312" pitchFamily="49" charset="-122"/>
              <a:cs typeface="+mj-cs"/>
            </a:endParaRPr>
          </a:p>
          <a:p>
            <a:r>
              <a:rPr lang="zh-CN" altLang="en-US" sz="1800" b="1" dirty="0">
                <a:solidFill>
                  <a:schemeClr val="tx1">
                    <a:lumMod val="65000"/>
                    <a:lumOff val="35000"/>
                  </a:schemeClr>
                </a:solidFill>
                <a:latin typeface="华文中宋" pitchFamily="2" charset="-122"/>
                <a:ea typeface="华文中宋" pitchFamily="2" charset="-122"/>
                <a:cs typeface="+mj-cs"/>
              </a:rPr>
              <a:t>如何激励公立医院</a:t>
            </a:r>
            <a:r>
              <a:rPr lang="zh-CN" altLang="en-US" sz="1800" b="1" dirty="0" smtClean="0">
                <a:solidFill>
                  <a:schemeClr val="tx1">
                    <a:lumMod val="65000"/>
                    <a:lumOff val="35000"/>
                  </a:schemeClr>
                </a:solidFill>
                <a:latin typeface="华文中宋" pitchFamily="2" charset="-122"/>
                <a:ea typeface="华文中宋" pitchFamily="2" charset="-122"/>
                <a:cs typeface="+mj-cs"/>
              </a:rPr>
              <a:t>具有</a:t>
            </a:r>
            <a:endParaRPr lang="en-US" altLang="zh-CN" sz="1800" b="1" dirty="0" smtClean="0">
              <a:solidFill>
                <a:schemeClr val="tx1">
                  <a:lumMod val="65000"/>
                  <a:lumOff val="35000"/>
                </a:schemeClr>
              </a:solidFill>
              <a:latin typeface="华文中宋" pitchFamily="2" charset="-122"/>
              <a:ea typeface="华文中宋" pitchFamily="2" charset="-122"/>
              <a:cs typeface="+mj-cs"/>
            </a:endParaRPr>
          </a:p>
          <a:p>
            <a:r>
              <a:rPr lang="zh-CN" altLang="en-US" sz="1800" b="1" dirty="0" smtClean="0">
                <a:solidFill>
                  <a:srgbClr val="FF0000"/>
                </a:solidFill>
                <a:latin typeface="华文中宋" pitchFamily="2" charset="-122"/>
                <a:ea typeface="华文中宋" pitchFamily="2" charset="-122"/>
                <a:cs typeface="+mj-cs"/>
              </a:rPr>
              <a:t>内生</a:t>
            </a:r>
            <a:r>
              <a:rPr lang="zh-CN" altLang="en-US" sz="1800" b="1" dirty="0">
                <a:solidFill>
                  <a:srgbClr val="FF0000"/>
                </a:solidFill>
                <a:latin typeface="华文中宋" pitchFamily="2" charset="-122"/>
                <a:ea typeface="华文中宋" pitchFamily="2" charset="-122"/>
                <a:cs typeface="+mj-cs"/>
              </a:rPr>
              <a:t>动力</a:t>
            </a:r>
            <a:r>
              <a:rPr lang="zh-CN" altLang="en-US" sz="1800" b="1" dirty="0">
                <a:solidFill>
                  <a:schemeClr val="tx1">
                    <a:lumMod val="65000"/>
                    <a:lumOff val="35000"/>
                  </a:schemeClr>
                </a:solidFill>
                <a:latin typeface="华文中宋" pitchFamily="2" charset="-122"/>
                <a:ea typeface="华文中宋" pitchFamily="2" charset="-122"/>
                <a:cs typeface="+mj-cs"/>
              </a:rPr>
              <a:t>管理优化</a:t>
            </a:r>
            <a:r>
              <a:rPr lang="zh-CN" altLang="en-US" sz="1800" b="1" dirty="0">
                <a:solidFill>
                  <a:srgbClr val="FF0000"/>
                </a:solidFill>
                <a:latin typeface="华文中宋" pitchFamily="2" charset="-122"/>
                <a:ea typeface="华文中宋" pitchFamily="2" charset="-122"/>
                <a:cs typeface="+mj-cs"/>
              </a:rPr>
              <a:t>业务收入结构</a:t>
            </a:r>
            <a:r>
              <a:rPr lang="zh-CN" altLang="en-US" sz="1800" b="1" dirty="0">
                <a:solidFill>
                  <a:schemeClr val="tx1">
                    <a:lumMod val="65000"/>
                    <a:lumOff val="35000"/>
                  </a:schemeClr>
                </a:solidFill>
                <a:latin typeface="华文中宋" pitchFamily="2" charset="-122"/>
                <a:ea typeface="华文中宋" pitchFamily="2" charset="-122"/>
                <a:cs typeface="+mj-cs"/>
              </a:rPr>
              <a:t>？</a:t>
            </a:r>
          </a:p>
        </p:txBody>
      </p:sp>
      <p:sp>
        <p:nvSpPr>
          <p:cNvPr id="6" name="椭圆 13"/>
          <p:cNvSpPr/>
          <p:nvPr/>
        </p:nvSpPr>
        <p:spPr>
          <a:xfrm>
            <a:off x="1217567" y="1883791"/>
            <a:ext cx="1035500" cy="1586705"/>
          </a:xfrm>
          <a:custGeom>
            <a:avLst/>
            <a:gdLst/>
            <a:ahLst/>
            <a:cxnLst/>
            <a:rect l="l" t="t" r="r" b="b"/>
            <a:pathLst>
              <a:path w="1380667" h="2115607">
                <a:moveTo>
                  <a:pt x="33126" y="0"/>
                </a:moveTo>
                <a:lnTo>
                  <a:pt x="1380667" y="0"/>
                </a:lnTo>
                <a:cubicBezTo>
                  <a:pt x="1380667" y="478322"/>
                  <a:pt x="1079010" y="866076"/>
                  <a:pt x="706897" y="866076"/>
                </a:cubicBezTo>
                <a:lnTo>
                  <a:pt x="701612" y="865733"/>
                </a:lnTo>
                <a:lnTo>
                  <a:pt x="701612" y="1573611"/>
                </a:lnTo>
                <a:lnTo>
                  <a:pt x="1333556" y="1912397"/>
                </a:lnTo>
                <a:lnTo>
                  <a:pt x="1333556" y="2115607"/>
                </a:lnTo>
                <a:lnTo>
                  <a:pt x="0" y="2115607"/>
                </a:lnTo>
                <a:lnTo>
                  <a:pt x="0" y="1912397"/>
                </a:lnTo>
                <a:cubicBezTo>
                  <a:pt x="202586" y="1837632"/>
                  <a:pt x="414402" y="1675279"/>
                  <a:pt x="618933" y="1585713"/>
                </a:cubicBezTo>
                <a:lnTo>
                  <a:pt x="618933" y="857863"/>
                </a:lnTo>
                <a:cubicBezTo>
                  <a:pt x="288307" y="803255"/>
                  <a:pt x="33126" y="439934"/>
                  <a:pt x="33126" y="2"/>
                </a:cubicBezTo>
                <a:close/>
              </a:path>
            </a:pathLst>
          </a:custGeom>
          <a:solidFill>
            <a:srgbClr val="FF0000"/>
          </a:solidFill>
          <a:ln w="25400" cap="flat" cmpd="sng" algn="ctr">
            <a:noFill/>
            <a:prstDash val="solid"/>
          </a:ln>
          <a:effectLst>
            <a:innerShdw blurRad="139700" dist="50800" dir="13500000">
              <a:prstClr val="black">
                <a:alpha val="45000"/>
              </a:prstClr>
            </a:innerShdw>
          </a:effectLst>
        </p:spPr>
        <p:txBody>
          <a:bodyPr rtlCol="0" anchor="ctr"/>
          <a:lstStyle/>
          <a:p>
            <a:pPr algn="ctr">
              <a:defRPr/>
            </a:pPr>
            <a:endParaRPr lang="en-US" sz="1013" kern="0">
              <a:solidFill>
                <a:sysClr val="window" lastClr="FFFFFF"/>
              </a:solidFill>
              <a:latin typeface="Calibri"/>
            </a:endParaRPr>
          </a:p>
        </p:txBody>
      </p:sp>
      <p:sp>
        <p:nvSpPr>
          <p:cNvPr id="7" name="椭圆 2"/>
          <p:cNvSpPr/>
          <p:nvPr/>
        </p:nvSpPr>
        <p:spPr>
          <a:xfrm rot="9615386" flipH="1">
            <a:off x="1032700" y="2649106"/>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1C129A"/>
          </a:solidFill>
          <a:ln w="25400" cap="flat" cmpd="sng" algn="ctr">
            <a:solidFill>
              <a:srgbClr val="1C129A"/>
            </a:solid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8" name="椭圆 2"/>
          <p:cNvSpPr/>
          <p:nvPr/>
        </p:nvSpPr>
        <p:spPr>
          <a:xfrm rot="11984614">
            <a:off x="1684237" y="2651206"/>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1C129A"/>
          </a:solidFill>
          <a:ln w="25400" cap="flat" cmpd="sng" algn="ctr">
            <a:solidFill>
              <a:srgbClr val="1C129A"/>
            </a:solid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9" name="椭圆 2"/>
          <p:cNvSpPr/>
          <p:nvPr/>
        </p:nvSpPr>
        <p:spPr>
          <a:xfrm rot="20415386" flipH="1">
            <a:off x="1710325" y="1692849"/>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chemeClr val="tx1">
              <a:lumMod val="95000"/>
              <a:lumOff val="5000"/>
            </a:schemeClr>
          </a:solidFill>
          <a:ln w="25400" cap="flat" cmpd="sng" algn="ctr">
            <a:solidFill>
              <a:schemeClr val="tx1"/>
            </a:solid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10" name="椭圆 2"/>
          <p:cNvSpPr/>
          <p:nvPr/>
        </p:nvSpPr>
        <p:spPr>
          <a:xfrm rot="1184614">
            <a:off x="1058787" y="1690749"/>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chemeClr val="tx1"/>
          </a:solidFill>
          <a:ln w="25400" cap="flat" cmpd="sng" algn="ctr">
            <a:solidFill>
              <a:schemeClr val="tx1"/>
            </a:solid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11" name="椭圆 10"/>
          <p:cNvSpPr/>
          <p:nvPr/>
        </p:nvSpPr>
        <p:spPr>
          <a:xfrm>
            <a:off x="1168990" y="3007562"/>
            <a:ext cx="1094288" cy="544965"/>
          </a:xfrm>
          <a:prstGeom prst="ellipse">
            <a:avLst/>
          </a:prstGeom>
          <a:gradFill flip="none" rotWithShape="1">
            <a:gsLst>
              <a:gs pos="0">
                <a:sysClr val="window" lastClr="FFFFFF">
                  <a:alpha val="75000"/>
                </a:sysClr>
              </a:gs>
              <a:gs pos="42000">
                <a:srgbClr val="FFFFFF">
                  <a:alpha val="20000"/>
                </a:srgbClr>
              </a:gs>
              <a:gs pos="70000">
                <a:sysClr val="window" lastClr="FFFFFF">
                  <a:shade val="100000"/>
                  <a:satMod val="115000"/>
                  <a:alpha val="0"/>
                </a:sysClr>
              </a:gs>
            </a:gsLst>
            <a:lin ang="16200000" scaled="1"/>
            <a:tileRect/>
          </a:gra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12" name="圆角矩形 4"/>
          <p:cNvSpPr/>
          <p:nvPr/>
        </p:nvSpPr>
        <p:spPr>
          <a:xfrm rot="10800000">
            <a:off x="1082335" y="1499637"/>
            <a:ext cx="1290294" cy="159186"/>
          </a:xfrm>
          <a:custGeom>
            <a:avLst/>
            <a:gdLst/>
            <a:ahLst/>
            <a:cxnLst/>
            <a:rect l="l" t="t" r="r" b="b"/>
            <a:pathLst>
              <a:path w="2626501" h="324036">
                <a:moveTo>
                  <a:pt x="265413" y="0"/>
                </a:moveTo>
                <a:lnTo>
                  <a:pt x="2361088" y="0"/>
                </a:lnTo>
                <a:cubicBezTo>
                  <a:pt x="2507672" y="0"/>
                  <a:pt x="2626501" y="118829"/>
                  <a:pt x="2626501" y="265413"/>
                </a:cubicBezTo>
                <a:lnTo>
                  <a:pt x="2626501" y="324036"/>
                </a:lnTo>
                <a:lnTo>
                  <a:pt x="0" y="324036"/>
                </a:lnTo>
                <a:lnTo>
                  <a:pt x="0" y="265413"/>
                </a:lnTo>
                <a:cubicBezTo>
                  <a:pt x="0" y="118829"/>
                  <a:pt x="118829" y="0"/>
                  <a:pt x="265413" y="0"/>
                </a:cubicBezTo>
                <a:close/>
              </a:path>
            </a:pathLst>
          </a:custGeom>
          <a:solidFill>
            <a:schemeClr val="tx1"/>
          </a:soli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13" name="椭圆 51"/>
          <p:cNvSpPr/>
          <p:nvPr/>
        </p:nvSpPr>
        <p:spPr>
          <a:xfrm rot="8876045" flipH="1">
            <a:off x="1080564" y="2679034"/>
            <a:ext cx="894998" cy="798785"/>
          </a:xfrm>
          <a:custGeom>
            <a:avLst/>
            <a:gdLst>
              <a:gd name="connsiteX0" fmla="*/ 0 w 1193330"/>
              <a:gd name="connsiteY0" fmla="*/ 437875 h 1065046"/>
              <a:gd name="connsiteX1" fmla="*/ 309728 w 1193330"/>
              <a:gd name="connsiteY1" fmla="*/ 0 h 1065046"/>
              <a:gd name="connsiteX2" fmla="*/ 1193330 w 1193330"/>
              <a:gd name="connsiteY2" fmla="*/ 1055257 h 1065046"/>
              <a:gd name="connsiteX3" fmla="*/ 1025341 w 1193330"/>
              <a:gd name="connsiteY3" fmla="*/ 1065046 h 1065046"/>
              <a:gd name="connsiteX4" fmla="*/ 0 w 1193330"/>
              <a:gd name="connsiteY4" fmla="*/ 437875 h 1065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330" h="1065046">
                <a:moveTo>
                  <a:pt x="0" y="437875"/>
                </a:moveTo>
                <a:cubicBezTo>
                  <a:pt x="148343" y="263663"/>
                  <a:pt x="161385" y="174212"/>
                  <a:pt x="309728" y="0"/>
                </a:cubicBezTo>
                <a:cubicBezTo>
                  <a:pt x="426981" y="476081"/>
                  <a:pt x="758401" y="865188"/>
                  <a:pt x="1193330" y="1055257"/>
                </a:cubicBezTo>
                <a:cubicBezTo>
                  <a:pt x="1138197" y="1061903"/>
                  <a:pt x="1082129" y="1065046"/>
                  <a:pt x="1025341" y="1065046"/>
                </a:cubicBezTo>
                <a:cubicBezTo>
                  <a:pt x="561365" y="1065046"/>
                  <a:pt x="280720" y="770463"/>
                  <a:pt x="0" y="437875"/>
                </a:cubicBezTo>
                <a:close/>
              </a:path>
            </a:pathLst>
          </a:custGeom>
          <a:gradFill flip="none" rotWithShape="1">
            <a:gsLst>
              <a:gs pos="61000">
                <a:sysClr val="window" lastClr="FFFFFF">
                  <a:alpha val="0"/>
                </a:sysClr>
              </a:gs>
              <a:gs pos="0">
                <a:sysClr val="window" lastClr="FFFFFF">
                  <a:shade val="100000"/>
                  <a:satMod val="115000"/>
                  <a:alpha val="44000"/>
                </a:sysClr>
              </a:gs>
            </a:gsLst>
            <a:lin ang="162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n-US" sz="1013" kern="0">
              <a:solidFill>
                <a:sysClr val="window" lastClr="FFFFFF"/>
              </a:solidFill>
              <a:latin typeface="Calibri"/>
            </a:endParaRPr>
          </a:p>
        </p:txBody>
      </p:sp>
      <p:sp>
        <p:nvSpPr>
          <p:cNvPr id="14" name="圆角矩形 4"/>
          <p:cNvSpPr/>
          <p:nvPr/>
        </p:nvSpPr>
        <p:spPr>
          <a:xfrm>
            <a:off x="1074812" y="3424234"/>
            <a:ext cx="1290294" cy="159186"/>
          </a:xfrm>
          <a:custGeom>
            <a:avLst/>
            <a:gdLst/>
            <a:ahLst/>
            <a:cxnLst/>
            <a:rect l="l" t="t" r="r" b="b"/>
            <a:pathLst>
              <a:path w="2626501" h="324036">
                <a:moveTo>
                  <a:pt x="265413" y="0"/>
                </a:moveTo>
                <a:lnTo>
                  <a:pt x="2361088" y="0"/>
                </a:lnTo>
                <a:cubicBezTo>
                  <a:pt x="2507672" y="0"/>
                  <a:pt x="2626501" y="118829"/>
                  <a:pt x="2626501" y="265413"/>
                </a:cubicBezTo>
                <a:lnTo>
                  <a:pt x="2626501" y="324036"/>
                </a:lnTo>
                <a:lnTo>
                  <a:pt x="0" y="324036"/>
                </a:lnTo>
                <a:lnTo>
                  <a:pt x="0" y="265413"/>
                </a:lnTo>
                <a:cubicBezTo>
                  <a:pt x="0" y="118829"/>
                  <a:pt x="118829" y="0"/>
                  <a:pt x="265413" y="0"/>
                </a:cubicBezTo>
                <a:close/>
              </a:path>
            </a:pathLst>
          </a:custGeom>
          <a:solidFill>
            <a:srgbClr val="000099"/>
          </a:soli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17" name="五边形 15"/>
          <p:cNvSpPr/>
          <p:nvPr/>
        </p:nvSpPr>
        <p:spPr>
          <a:xfrm rot="16200000">
            <a:off x="6963135" y="2364830"/>
            <a:ext cx="1211169" cy="1000166"/>
          </a:xfrm>
          <a:custGeom>
            <a:avLst/>
            <a:gdLst/>
            <a:ahLst/>
            <a:cxnLst/>
            <a:rect l="l" t="t" r="r" b="b"/>
            <a:pathLst>
              <a:path w="1614892" h="1333555">
                <a:moveTo>
                  <a:pt x="1614892" y="1234124"/>
                </a:moveTo>
                <a:cubicBezTo>
                  <a:pt x="1435478" y="1234124"/>
                  <a:pt x="1266393" y="898512"/>
                  <a:pt x="1250084" y="716126"/>
                </a:cubicBezTo>
                <a:lnTo>
                  <a:pt x="1013371" y="716126"/>
                </a:lnTo>
                <a:lnTo>
                  <a:pt x="385476" y="1333555"/>
                </a:lnTo>
                <a:lnTo>
                  <a:pt x="0" y="1333555"/>
                </a:lnTo>
                <a:lnTo>
                  <a:pt x="0" y="0"/>
                </a:lnTo>
                <a:lnTo>
                  <a:pt x="385475" y="0"/>
                </a:lnTo>
                <a:cubicBezTo>
                  <a:pt x="530516" y="207177"/>
                  <a:pt x="849320" y="424008"/>
                  <a:pt x="1016766" y="633447"/>
                </a:cubicBezTo>
                <a:lnTo>
                  <a:pt x="1251798" y="633447"/>
                </a:lnTo>
                <a:cubicBezTo>
                  <a:pt x="1275846" y="450803"/>
                  <a:pt x="1418633" y="181203"/>
                  <a:pt x="1585864" y="181203"/>
                </a:cubicBezTo>
                <a:lnTo>
                  <a:pt x="1600379" y="153707"/>
                </a:lnTo>
                <a:lnTo>
                  <a:pt x="1585865" y="1161552"/>
                </a:lnTo>
                <a:close/>
              </a:path>
            </a:pathLst>
          </a:custGeom>
          <a:solidFill>
            <a:srgbClr val="FF0000"/>
          </a:solidFill>
          <a:ln w="25400" cap="flat" cmpd="sng" algn="ctr">
            <a:noFill/>
            <a:prstDash val="solid"/>
          </a:ln>
          <a:effectLst>
            <a:innerShdw blurRad="139700" dist="50800" dir="13500000">
              <a:prstClr val="black">
                <a:alpha val="45000"/>
              </a:prstClr>
            </a:innerShdw>
          </a:effectLst>
        </p:spPr>
        <p:txBody>
          <a:bodyPr rtlCol="0" anchor="ctr"/>
          <a:lstStyle/>
          <a:p>
            <a:pPr algn="ctr">
              <a:defRPr/>
            </a:pPr>
            <a:endParaRPr lang="en-US" sz="1013" kern="0">
              <a:solidFill>
                <a:sysClr val="window" lastClr="FFFFFF"/>
              </a:solidFill>
              <a:latin typeface="Calibri"/>
            </a:endParaRPr>
          </a:p>
        </p:txBody>
      </p:sp>
      <p:sp>
        <p:nvSpPr>
          <p:cNvPr id="18" name="椭圆 2"/>
          <p:cNvSpPr/>
          <p:nvPr/>
        </p:nvSpPr>
        <p:spPr>
          <a:xfrm rot="9615386" flipH="1">
            <a:off x="6883770" y="2649106"/>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000099"/>
          </a:solidFill>
          <a:ln w="25400" cap="flat" cmpd="sng" algn="ctr">
            <a:no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19" name="椭圆 2"/>
          <p:cNvSpPr/>
          <p:nvPr/>
        </p:nvSpPr>
        <p:spPr>
          <a:xfrm rot="11984614">
            <a:off x="7508803" y="2651206"/>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000099"/>
          </a:solidFill>
          <a:ln w="25400" cap="flat" cmpd="sng" algn="ctr">
            <a:no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20" name="椭圆 2"/>
          <p:cNvSpPr/>
          <p:nvPr/>
        </p:nvSpPr>
        <p:spPr>
          <a:xfrm rot="20415386" flipH="1">
            <a:off x="7534890" y="1692849"/>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000099"/>
          </a:solidFill>
          <a:ln w="25400" cap="flat" cmpd="sng" algn="ctr">
            <a:no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21" name="椭圆 2"/>
          <p:cNvSpPr/>
          <p:nvPr/>
        </p:nvSpPr>
        <p:spPr>
          <a:xfrm rot="1184614">
            <a:off x="6909857" y="1690749"/>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000099"/>
          </a:solidFill>
          <a:ln w="25400" cap="flat" cmpd="sng" algn="ctr">
            <a:no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22" name="椭圆 21"/>
          <p:cNvSpPr/>
          <p:nvPr/>
        </p:nvSpPr>
        <p:spPr>
          <a:xfrm>
            <a:off x="7031621" y="3038455"/>
            <a:ext cx="1094288" cy="544965"/>
          </a:xfrm>
          <a:prstGeom prst="ellipse">
            <a:avLst/>
          </a:prstGeom>
          <a:gradFill flip="none" rotWithShape="1">
            <a:gsLst>
              <a:gs pos="0">
                <a:sysClr val="window" lastClr="FFFFFF">
                  <a:alpha val="75000"/>
                </a:sysClr>
              </a:gs>
              <a:gs pos="42000">
                <a:srgbClr val="FFFFFF">
                  <a:alpha val="20000"/>
                </a:srgbClr>
              </a:gs>
              <a:gs pos="70000">
                <a:sysClr val="window" lastClr="FFFFFF">
                  <a:shade val="100000"/>
                  <a:satMod val="115000"/>
                  <a:alpha val="0"/>
                </a:sysClr>
              </a:gs>
            </a:gsLst>
            <a:lin ang="16200000" scaled="1"/>
            <a:tileRect/>
          </a:gra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23" name="椭圆 51"/>
          <p:cNvSpPr/>
          <p:nvPr/>
        </p:nvSpPr>
        <p:spPr>
          <a:xfrm rot="8876045" flipH="1">
            <a:off x="5972476" y="2717040"/>
            <a:ext cx="894998" cy="798785"/>
          </a:xfrm>
          <a:custGeom>
            <a:avLst/>
            <a:gdLst>
              <a:gd name="connsiteX0" fmla="*/ 0 w 1193330"/>
              <a:gd name="connsiteY0" fmla="*/ 437875 h 1065046"/>
              <a:gd name="connsiteX1" fmla="*/ 309728 w 1193330"/>
              <a:gd name="connsiteY1" fmla="*/ 0 h 1065046"/>
              <a:gd name="connsiteX2" fmla="*/ 1193330 w 1193330"/>
              <a:gd name="connsiteY2" fmla="*/ 1055257 h 1065046"/>
              <a:gd name="connsiteX3" fmla="*/ 1025341 w 1193330"/>
              <a:gd name="connsiteY3" fmla="*/ 1065046 h 1065046"/>
              <a:gd name="connsiteX4" fmla="*/ 0 w 1193330"/>
              <a:gd name="connsiteY4" fmla="*/ 437875 h 1065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330" h="1065046">
                <a:moveTo>
                  <a:pt x="0" y="437875"/>
                </a:moveTo>
                <a:cubicBezTo>
                  <a:pt x="148343" y="263663"/>
                  <a:pt x="161385" y="174212"/>
                  <a:pt x="309728" y="0"/>
                </a:cubicBezTo>
                <a:cubicBezTo>
                  <a:pt x="426981" y="476081"/>
                  <a:pt x="758401" y="865188"/>
                  <a:pt x="1193330" y="1055257"/>
                </a:cubicBezTo>
                <a:cubicBezTo>
                  <a:pt x="1138197" y="1061903"/>
                  <a:pt x="1082129" y="1065046"/>
                  <a:pt x="1025341" y="1065046"/>
                </a:cubicBezTo>
                <a:cubicBezTo>
                  <a:pt x="561365" y="1065046"/>
                  <a:pt x="280720" y="770463"/>
                  <a:pt x="0" y="437875"/>
                </a:cubicBezTo>
                <a:close/>
              </a:path>
            </a:pathLst>
          </a:custGeom>
          <a:gradFill flip="none" rotWithShape="1">
            <a:gsLst>
              <a:gs pos="61000">
                <a:sysClr val="window" lastClr="FFFFFF">
                  <a:alpha val="0"/>
                </a:sysClr>
              </a:gs>
              <a:gs pos="0">
                <a:sysClr val="window" lastClr="FFFFFF">
                  <a:shade val="100000"/>
                  <a:satMod val="115000"/>
                  <a:alpha val="44000"/>
                </a:sysClr>
              </a:gs>
            </a:gsLst>
            <a:lin ang="162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n-US" sz="1013" kern="0">
              <a:solidFill>
                <a:sysClr val="window" lastClr="FFFFFF"/>
              </a:solidFill>
              <a:latin typeface="Calibri"/>
            </a:endParaRPr>
          </a:p>
        </p:txBody>
      </p:sp>
      <p:sp>
        <p:nvSpPr>
          <p:cNvPr id="24" name="圆角矩形 4"/>
          <p:cNvSpPr/>
          <p:nvPr/>
        </p:nvSpPr>
        <p:spPr>
          <a:xfrm>
            <a:off x="6925883" y="3424234"/>
            <a:ext cx="1290294" cy="159186"/>
          </a:xfrm>
          <a:custGeom>
            <a:avLst/>
            <a:gdLst/>
            <a:ahLst/>
            <a:cxnLst/>
            <a:rect l="l" t="t" r="r" b="b"/>
            <a:pathLst>
              <a:path w="2626501" h="324036">
                <a:moveTo>
                  <a:pt x="265413" y="0"/>
                </a:moveTo>
                <a:lnTo>
                  <a:pt x="2361088" y="0"/>
                </a:lnTo>
                <a:cubicBezTo>
                  <a:pt x="2507672" y="0"/>
                  <a:pt x="2626501" y="118829"/>
                  <a:pt x="2626501" y="265413"/>
                </a:cubicBezTo>
                <a:lnTo>
                  <a:pt x="2626501" y="324036"/>
                </a:lnTo>
                <a:lnTo>
                  <a:pt x="0" y="324036"/>
                </a:lnTo>
                <a:lnTo>
                  <a:pt x="0" y="265413"/>
                </a:lnTo>
                <a:cubicBezTo>
                  <a:pt x="0" y="118829"/>
                  <a:pt x="118829" y="0"/>
                  <a:pt x="265413" y="0"/>
                </a:cubicBezTo>
                <a:close/>
              </a:path>
            </a:pathLst>
          </a:custGeom>
          <a:solidFill>
            <a:srgbClr val="000099"/>
          </a:soli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25" name="圆角矩形 4"/>
          <p:cNvSpPr/>
          <p:nvPr/>
        </p:nvSpPr>
        <p:spPr>
          <a:xfrm rot="10800000">
            <a:off x="6933405" y="1499637"/>
            <a:ext cx="1290294" cy="159186"/>
          </a:xfrm>
          <a:custGeom>
            <a:avLst/>
            <a:gdLst/>
            <a:ahLst/>
            <a:cxnLst/>
            <a:rect l="l" t="t" r="r" b="b"/>
            <a:pathLst>
              <a:path w="2626501" h="324036">
                <a:moveTo>
                  <a:pt x="265413" y="0"/>
                </a:moveTo>
                <a:lnTo>
                  <a:pt x="2361088" y="0"/>
                </a:lnTo>
                <a:cubicBezTo>
                  <a:pt x="2507672" y="0"/>
                  <a:pt x="2626501" y="118829"/>
                  <a:pt x="2626501" y="265413"/>
                </a:cubicBezTo>
                <a:lnTo>
                  <a:pt x="2626501" y="324036"/>
                </a:lnTo>
                <a:lnTo>
                  <a:pt x="0" y="324036"/>
                </a:lnTo>
                <a:lnTo>
                  <a:pt x="0" y="265413"/>
                </a:lnTo>
                <a:cubicBezTo>
                  <a:pt x="0" y="118829"/>
                  <a:pt x="118829" y="0"/>
                  <a:pt x="265413" y="0"/>
                </a:cubicBezTo>
                <a:close/>
              </a:path>
            </a:pathLst>
          </a:custGeom>
          <a:solidFill>
            <a:srgbClr val="000099"/>
          </a:soli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28" name="TextBox 27"/>
          <p:cNvSpPr txBox="1"/>
          <p:nvPr/>
        </p:nvSpPr>
        <p:spPr>
          <a:xfrm>
            <a:off x="7225960" y="2270394"/>
            <a:ext cx="1928826" cy="207749"/>
          </a:xfrm>
          <a:prstGeom prst="rect">
            <a:avLst/>
          </a:prstGeom>
          <a:noFill/>
        </p:spPr>
        <p:txBody>
          <a:bodyPr wrap="square" rtlCol="0">
            <a:spAutoFit/>
          </a:bodyPr>
          <a:lstStyle/>
          <a:p>
            <a:pPr>
              <a:lnSpc>
                <a:spcPts val="900"/>
              </a:lnSpc>
            </a:pPr>
            <a:r>
              <a:rPr lang="zh-CN" altLang="en-US" sz="750" dirty="0">
                <a:solidFill>
                  <a:schemeClr val="bg1"/>
                </a:solidFill>
                <a:latin typeface="华文中宋" pitchFamily="2" charset="-122"/>
                <a:ea typeface="华文中宋" pitchFamily="2" charset="-122"/>
              </a:rPr>
              <a:t>非劳务性收入</a:t>
            </a:r>
            <a:endParaRPr lang="en-US" altLang="zh-CN" sz="750" dirty="0">
              <a:solidFill>
                <a:schemeClr val="bg1"/>
              </a:solidFill>
              <a:latin typeface="华文中宋" pitchFamily="2" charset="-122"/>
              <a:ea typeface="华文中宋" pitchFamily="2" charset="-122"/>
            </a:endParaRPr>
          </a:p>
        </p:txBody>
      </p:sp>
      <p:sp>
        <p:nvSpPr>
          <p:cNvPr id="30" name="TextBox 29"/>
          <p:cNvSpPr txBox="1"/>
          <p:nvPr/>
        </p:nvSpPr>
        <p:spPr>
          <a:xfrm>
            <a:off x="7118803" y="3214150"/>
            <a:ext cx="1928826" cy="207749"/>
          </a:xfrm>
          <a:prstGeom prst="rect">
            <a:avLst/>
          </a:prstGeom>
          <a:noFill/>
        </p:spPr>
        <p:txBody>
          <a:bodyPr wrap="square" rtlCol="0">
            <a:spAutoFit/>
          </a:bodyPr>
          <a:lstStyle/>
          <a:p>
            <a:pPr>
              <a:lnSpc>
                <a:spcPts val="900"/>
              </a:lnSpc>
            </a:pPr>
            <a:r>
              <a:rPr lang="zh-CN" altLang="en-US" sz="1200" dirty="0">
                <a:solidFill>
                  <a:schemeClr val="bg1"/>
                </a:solidFill>
                <a:latin typeface="华文中宋" pitchFamily="2" charset="-122"/>
                <a:ea typeface="华文中宋" pitchFamily="2" charset="-122"/>
              </a:rPr>
              <a:t>劳务性收入</a:t>
            </a:r>
            <a:endParaRPr lang="en-US" altLang="zh-CN" sz="1200" dirty="0">
              <a:solidFill>
                <a:schemeClr val="bg1"/>
              </a:solidFill>
              <a:latin typeface="华文中宋" pitchFamily="2" charset="-122"/>
              <a:ea typeface="华文中宋" pitchFamily="2" charset="-122"/>
            </a:endParaRPr>
          </a:p>
        </p:txBody>
      </p:sp>
      <p:sp>
        <p:nvSpPr>
          <p:cNvPr id="45" name="L 形 44"/>
          <p:cNvSpPr/>
          <p:nvPr/>
        </p:nvSpPr>
        <p:spPr>
          <a:xfrm flipV="1">
            <a:off x="876333" y="1981844"/>
            <a:ext cx="375050" cy="535785"/>
          </a:xfrm>
          <a:prstGeom prst="corner">
            <a:avLst>
              <a:gd name="adj1" fmla="val 52667"/>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 name="半闭框 45"/>
          <p:cNvSpPr/>
          <p:nvPr/>
        </p:nvSpPr>
        <p:spPr>
          <a:xfrm flipV="1">
            <a:off x="1037069" y="2035422"/>
            <a:ext cx="214314" cy="1393041"/>
          </a:xfrm>
          <a:prstGeom prst="halfFrame">
            <a:avLst>
              <a:gd name="adj1" fmla="val 21787"/>
              <a:gd name="adj2" fmla="val 2178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0" name="椭圆 49"/>
          <p:cNvSpPr/>
          <p:nvPr/>
        </p:nvSpPr>
        <p:spPr>
          <a:xfrm>
            <a:off x="929911" y="257120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929911" y="251762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876333" y="251762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876333" y="257120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822754" y="262478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876333" y="267836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929911" y="268550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929911" y="263192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876333" y="263192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876333" y="268550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822754" y="273908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876333" y="279266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929911" y="277837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929911" y="272479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876333" y="272479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876333" y="277837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822754" y="283195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876333" y="288553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929911" y="289267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2" name="椭圆 71"/>
          <p:cNvSpPr/>
          <p:nvPr/>
        </p:nvSpPr>
        <p:spPr>
          <a:xfrm>
            <a:off x="929911" y="283909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3" name="椭圆 72"/>
          <p:cNvSpPr/>
          <p:nvPr/>
        </p:nvSpPr>
        <p:spPr>
          <a:xfrm>
            <a:off x="876333" y="283909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4" name="椭圆 73"/>
          <p:cNvSpPr/>
          <p:nvPr/>
        </p:nvSpPr>
        <p:spPr>
          <a:xfrm>
            <a:off x="876333" y="289267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5" name="椭圆 74"/>
          <p:cNvSpPr/>
          <p:nvPr/>
        </p:nvSpPr>
        <p:spPr>
          <a:xfrm>
            <a:off x="822754" y="294625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6" name="椭圆 75"/>
          <p:cNvSpPr/>
          <p:nvPr/>
        </p:nvSpPr>
        <p:spPr>
          <a:xfrm>
            <a:off x="876333" y="299983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7" name="椭圆 76"/>
          <p:cNvSpPr/>
          <p:nvPr/>
        </p:nvSpPr>
        <p:spPr>
          <a:xfrm>
            <a:off x="822754" y="273194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8" name="椭圆 77"/>
          <p:cNvSpPr/>
          <p:nvPr/>
        </p:nvSpPr>
        <p:spPr>
          <a:xfrm>
            <a:off x="822754" y="267836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9" name="椭圆 78"/>
          <p:cNvSpPr/>
          <p:nvPr/>
        </p:nvSpPr>
        <p:spPr>
          <a:xfrm>
            <a:off x="769176" y="267836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0" name="椭圆 79"/>
          <p:cNvSpPr/>
          <p:nvPr/>
        </p:nvSpPr>
        <p:spPr>
          <a:xfrm>
            <a:off x="769176" y="273194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1" name="椭圆 80"/>
          <p:cNvSpPr/>
          <p:nvPr/>
        </p:nvSpPr>
        <p:spPr>
          <a:xfrm>
            <a:off x="715597" y="278552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2" name="椭圆 81"/>
          <p:cNvSpPr/>
          <p:nvPr/>
        </p:nvSpPr>
        <p:spPr>
          <a:xfrm>
            <a:off x="769176" y="283909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3" name="椭圆 82"/>
          <p:cNvSpPr/>
          <p:nvPr/>
        </p:nvSpPr>
        <p:spPr>
          <a:xfrm>
            <a:off x="822754" y="284624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4" name="椭圆 83"/>
          <p:cNvSpPr/>
          <p:nvPr/>
        </p:nvSpPr>
        <p:spPr>
          <a:xfrm>
            <a:off x="822754" y="279266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5" name="椭圆 84"/>
          <p:cNvSpPr/>
          <p:nvPr/>
        </p:nvSpPr>
        <p:spPr>
          <a:xfrm>
            <a:off x="769176" y="279266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6" name="椭圆 85"/>
          <p:cNvSpPr/>
          <p:nvPr/>
        </p:nvSpPr>
        <p:spPr>
          <a:xfrm>
            <a:off x="769176" y="284624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7" name="椭圆 86"/>
          <p:cNvSpPr/>
          <p:nvPr/>
        </p:nvSpPr>
        <p:spPr>
          <a:xfrm>
            <a:off x="715597" y="289982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8" name="椭圆 87"/>
          <p:cNvSpPr/>
          <p:nvPr/>
        </p:nvSpPr>
        <p:spPr>
          <a:xfrm>
            <a:off x="769176" y="295339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9" name="椭圆 88"/>
          <p:cNvSpPr/>
          <p:nvPr/>
        </p:nvSpPr>
        <p:spPr>
          <a:xfrm>
            <a:off x="822754" y="293911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0" name="椭圆 89"/>
          <p:cNvSpPr/>
          <p:nvPr/>
        </p:nvSpPr>
        <p:spPr>
          <a:xfrm>
            <a:off x="822754" y="288553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1" name="椭圆 90"/>
          <p:cNvSpPr/>
          <p:nvPr/>
        </p:nvSpPr>
        <p:spPr>
          <a:xfrm>
            <a:off x="769176" y="288553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2" name="椭圆 91"/>
          <p:cNvSpPr/>
          <p:nvPr/>
        </p:nvSpPr>
        <p:spPr>
          <a:xfrm>
            <a:off x="769176" y="293911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3" name="椭圆 92"/>
          <p:cNvSpPr/>
          <p:nvPr/>
        </p:nvSpPr>
        <p:spPr>
          <a:xfrm>
            <a:off x="715597" y="299269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4" name="椭圆 93"/>
          <p:cNvSpPr/>
          <p:nvPr/>
        </p:nvSpPr>
        <p:spPr>
          <a:xfrm>
            <a:off x="769176" y="304627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5" name="椭圆 94"/>
          <p:cNvSpPr/>
          <p:nvPr/>
        </p:nvSpPr>
        <p:spPr>
          <a:xfrm>
            <a:off x="822754" y="305341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6" name="椭圆 95"/>
          <p:cNvSpPr/>
          <p:nvPr/>
        </p:nvSpPr>
        <p:spPr>
          <a:xfrm>
            <a:off x="822754" y="299983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7" name="椭圆 96"/>
          <p:cNvSpPr/>
          <p:nvPr/>
        </p:nvSpPr>
        <p:spPr>
          <a:xfrm>
            <a:off x="769176" y="299983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8" name="椭圆 97"/>
          <p:cNvSpPr/>
          <p:nvPr/>
        </p:nvSpPr>
        <p:spPr>
          <a:xfrm>
            <a:off x="769176" y="305341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9" name="椭圆 98"/>
          <p:cNvSpPr/>
          <p:nvPr/>
        </p:nvSpPr>
        <p:spPr>
          <a:xfrm>
            <a:off x="715597" y="310699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0" name="椭圆 99"/>
          <p:cNvSpPr/>
          <p:nvPr/>
        </p:nvSpPr>
        <p:spPr>
          <a:xfrm>
            <a:off x="769176" y="316057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1" name="椭圆 100"/>
          <p:cNvSpPr/>
          <p:nvPr/>
        </p:nvSpPr>
        <p:spPr>
          <a:xfrm>
            <a:off x="929911" y="305341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2" name="椭圆 101"/>
          <p:cNvSpPr/>
          <p:nvPr/>
        </p:nvSpPr>
        <p:spPr>
          <a:xfrm>
            <a:off x="929911" y="299983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3" name="椭圆 102"/>
          <p:cNvSpPr/>
          <p:nvPr/>
        </p:nvSpPr>
        <p:spPr>
          <a:xfrm>
            <a:off x="876333" y="299983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4" name="椭圆 103"/>
          <p:cNvSpPr/>
          <p:nvPr/>
        </p:nvSpPr>
        <p:spPr>
          <a:xfrm>
            <a:off x="876333" y="305341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5" name="椭圆 104"/>
          <p:cNvSpPr/>
          <p:nvPr/>
        </p:nvSpPr>
        <p:spPr>
          <a:xfrm>
            <a:off x="822754" y="310699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6" name="椭圆 105"/>
          <p:cNvSpPr/>
          <p:nvPr/>
        </p:nvSpPr>
        <p:spPr>
          <a:xfrm>
            <a:off x="876333" y="316057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7" name="椭圆 106"/>
          <p:cNvSpPr/>
          <p:nvPr/>
        </p:nvSpPr>
        <p:spPr>
          <a:xfrm>
            <a:off x="929911" y="316771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8" name="椭圆 107"/>
          <p:cNvSpPr/>
          <p:nvPr/>
        </p:nvSpPr>
        <p:spPr>
          <a:xfrm>
            <a:off x="929911" y="311413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9" name="椭圆 108"/>
          <p:cNvSpPr/>
          <p:nvPr/>
        </p:nvSpPr>
        <p:spPr>
          <a:xfrm>
            <a:off x="876333" y="311413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0" name="椭圆 109"/>
          <p:cNvSpPr/>
          <p:nvPr/>
        </p:nvSpPr>
        <p:spPr>
          <a:xfrm>
            <a:off x="876333" y="316771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1" name="椭圆 110"/>
          <p:cNvSpPr/>
          <p:nvPr/>
        </p:nvSpPr>
        <p:spPr>
          <a:xfrm>
            <a:off x="822754" y="322129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2" name="椭圆 111"/>
          <p:cNvSpPr/>
          <p:nvPr/>
        </p:nvSpPr>
        <p:spPr>
          <a:xfrm>
            <a:off x="876333" y="327487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3" name="椭圆 112"/>
          <p:cNvSpPr/>
          <p:nvPr/>
        </p:nvSpPr>
        <p:spPr>
          <a:xfrm>
            <a:off x="929911" y="326058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929911" y="320700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876333" y="320700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876333" y="326058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822754" y="331416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876333" y="336774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929911" y="337488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929911" y="332130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876333" y="332130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876333" y="337488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822754" y="342846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876333" y="348204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822754" y="321414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822754" y="316057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769176" y="316057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769176" y="321414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715597" y="326772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769176" y="332130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822754" y="332844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822754" y="327487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769176" y="327487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769176" y="332844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715597" y="338202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769176" y="343560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7" name="椭圆 136"/>
          <p:cNvSpPr/>
          <p:nvPr/>
        </p:nvSpPr>
        <p:spPr>
          <a:xfrm>
            <a:off x="822754" y="342132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8" name="椭圆 137"/>
          <p:cNvSpPr/>
          <p:nvPr/>
        </p:nvSpPr>
        <p:spPr>
          <a:xfrm>
            <a:off x="822754" y="336774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9" name="椭圆 138"/>
          <p:cNvSpPr/>
          <p:nvPr/>
        </p:nvSpPr>
        <p:spPr>
          <a:xfrm>
            <a:off x="769176" y="336774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0" name="椭圆 139"/>
          <p:cNvSpPr/>
          <p:nvPr/>
        </p:nvSpPr>
        <p:spPr>
          <a:xfrm>
            <a:off x="769176" y="342132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椭圆 140"/>
          <p:cNvSpPr/>
          <p:nvPr/>
        </p:nvSpPr>
        <p:spPr>
          <a:xfrm>
            <a:off x="715597" y="347489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椭圆 141"/>
          <p:cNvSpPr/>
          <p:nvPr/>
        </p:nvSpPr>
        <p:spPr>
          <a:xfrm>
            <a:off x="769176" y="352847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3" name="椭圆 142"/>
          <p:cNvSpPr/>
          <p:nvPr/>
        </p:nvSpPr>
        <p:spPr>
          <a:xfrm>
            <a:off x="822754" y="353562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4" name="椭圆 143"/>
          <p:cNvSpPr/>
          <p:nvPr/>
        </p:nvSpPr>
        <p:spPr>
          <a:xfrm>
            <a:off x="822754" y="348204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5" name="椭圆 144"/>
          <p:cNvSpPr/>
          <p:nvPr/>
        </p:nvSpPr>
        <p:spPr>
          <a:xfrm>
            <a:off x="769176" y="348204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6" name="椭圆 145"/>
          <p:cNvSpPr/>
          <p:nvPr/>
        </p:nvSpPr>
        <p:spPr>
          <a:xfrm>
            <a:off x="769176" y="353562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7" name="椭圆 146"/>
          <p:cNvSpPr/>
          <p:nvPr/>
        </p:nvSpPr>
        <p:spPr>
          <a:xfrm>
            <a:off x="715597" y="358919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8" name="椭圆 147"/>
          <p:cNvSpPr/>
          <p:nvPr/>
        </p:nvSpPr>
        <p:spPr>
          <a:xfrm>
            <a:off x="769176" y="364277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0" name="TextBox 27"/>
          <p:cNvSpPr txBox="1"/>
          <p:nvPr/>
        </p:nvSpPr>
        <p:spPr>
          <a:xfrm>
            <a:off x="1262094" y="2025880"/>
            <a:ext cx="1928826" cy="215828"/>
          </a:xfrm>
          <a:prstGeom prst="rect">
            <a:avLst/>
          </a:prstGeom>
          <a:noFill/>
        </p:spPr>
        <p:txBody>
          <a:bodyPr wrap="square" rtlCol="0">
            <a:spAutoFit/>
          </a:bodyPr>
          <a:lstStyle/>
          <a:p>
            <a:pPr>
              <a:lnSpc>
                <a:spcPts val="900"/>
              </a:lnSpc>
            </a:pPr>
            <a:r>
              <a:rPr lang="zh-CN" altLang="en-US" sz="1000" dirty="0">
                <a:solidFill>
                  <a:schemeClr val="bg1"/>
                </a:solidFill>
                <a:latin typeface="华文中宋" pitchFamily="2" charset="-122"/>
                <a:ea typeface="华文中宋" pitchFamily="2" charset="-122"/>
              </a:rPr>
              <a:t>非劳务性收入</a:t>
            </a:r>
            <a:endParaRPr lang="en-US" altLang="zh-CN" sz="1000" dirty="0">
              <a:solidFill>
                <a:schemeClr val="bg1"/>
              </a:solidFill>
              <a:latin typeface="华文中宋" pitchFamily="2" charset="-122"/>
              <a:ea typeface="华文中宋" pitchFamily="2" charset="-122"/>
            </a:endParaRPr>
          </a:p>
        </p:txBody>
      </p:sp>
      <p:sp>
        <p:nvSpPr>
          <p:cNvPr id="155" name="TextBox 29"/>
          <p:cNvSpPr txBox="1"/>
          <p:nvPr/>
        </p:nvSpPr>
        <p:spPr>
          <a:xfrm>
            <a:off x="1299042" y="3223672"/>
            <a:ext cx="1928826" cy="215828"/>
          </a:xfrm>
          <a:prstGeom prst="rect">
            <a:avLst/>
          </a:prstGeom>
          <a:noFill/>
        </p:spPr>
        <p:txBody>
          <a:bodyPr wrap="square" rtlCol="0">
            <a:spAutoFit/>
          </a:bodyPr>
          <a:lstStyle/>
          <a:p>
            <a:pPr>
              <a:lnSpc>
                <a:spcPts val="900"/>
              </a:lnSpc>
            </a:pPr>
            <a:r>
              <a:rPr lang="zh-CN" altLang="en-US" sz="1000" dirty="0">
                <a:solidFill>
                  <a:schemeClr val="bg1"/>
                </a:solidFill>
                <a:latin typeface="华文中宋" pitchFamily="2" charset="-122"/>
                <a:ea typeface="华文中宋" pitchFamily="2" charset="-122"/>
              </a:rPr>
              <a:t>劳务性收入</a:t>
            </a:r>
            <a:endParaRPr lang="en-US" altLang="zh-CN" sz="1000" dirty="0">
              <a:solidFill>
                <a:schemeClr val="bg1"/>
              </a:solidFill>
              <a:latin typeface="华文中宋" pitchFamily="2" charset="-122"/>
              <a:ea typeface="华文中宋" pitchFamily="2" charset="-122"/>
            </a:endParaRPr>
          </a:p>
        </p:txBody>
      </p:sp>
    </p:spTree>
    <p:extLst>
      <p:ext uri="{BB962C8B-B14F-4D97-AF65-F5344CB8AC3E}">
        <p14:creationId xmlns:p14="http://schemas.microsoft.com/office/powerpoint/2010/main" val="932961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18" grpId="0" animBg="1"/>
      <p:bldP spid="19" grpId="0" animBg="1"/>
      <p:bldP spid="20" grpId="0" animBg="1"/>
      <p:bldP spid="21" grpId="0" animBg="1"/>
      <p:bldP spid="22" grpId="0" animBg="1"/>
      <p:bldP spid="24" grpId="0" animBg="1"/>
      <p:bldP spid="25" grpId="0" animBg="1"/>
      <p:bldP spid="28"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92219"/>
            <a:ext cx="9144000" cy="1996700"/>
          </a:xfrm>
          <a:prstGeom prst="rect">
            <a:avLst/>
          </a:prstGeom>
        </p:spPr>
        <p:txBody>
          <a:bodyPr wrap="square">
            <a:spAutoFit/>
          </a:bodyPr>
          <a:lstStyle/>
          <a:p>
            <a:pPr algn="ctr">
              <a:lnSpc>
                <a:spcPct val="150000"/>
              </a:lnSpc>
            </a:pPr>
            <a:r>
              <a:rPr lang="zh-CN" altLang="en-US" sz="4050" dirty="0" smtClean="0">
                <a:solidFill>
                  <a:schemeClr val="bg1"/>
                </a:solidFill>
                <a:latin typeface="楷体_GB2312" pitchFamily="49" charset="-122"/>
                <a:ea typeface="楷体_GB2312" pitchFamily="49" charset="-122"/>
              </a:rPr>
              <a:t>  </a:t>
            </a:r>
            <a:r>
              <a:rPr lang="zh-CN" altLang="en-US" sz="4050" dirty="0" smtClean="0">
                <a:solidFill>
                  <a:schemeClr val="bg1"/>
                </a:solidFill>
                <a:latin typeface="SimHei" charset="-122"/>
                <a:ea typeface="SimHei" charset="-122"/>
                <a:cs typeface="SimHei" charset="-122"/>
              </a:rPr>
              <a:t>新形势</a:t>
            </a:r>
            <a:r>
              <a:rPr lang="en-US" altLang="zh-CN" sz="4050" dirty="0" smtClean="0">
                <a:solidFill>
                  <a:schemeClr val="bg1"/>
                </a:solidFill>
                <a:latin typeface="SimHei" charset="-122"/>
                <a:ea typeface="SimHei" charset="-122"/>
                <a:cs typeface="SimHei" charset="-122"/>
              </a:rPr>
              <a:t>1</a:t>
            </a:r>
            <a:r>
              <a:rPr lang="zh-CN" altLang="en-US" sz="4050" dirty="0" smtClean="0">
                <a:solidFill>
                  <a:schemeClr val="bg1"/>
                </a:solidFill>
                <a:latin typeface="SimHei" charset="-122"/>
                <a:ea typeface="SimHei" charset="-122"/>
                <a:cs typeface="SimHei" charset="-122"/>
              </a:rPr>
              <a:t>：强基层</a:t>
            </a:r>
            <a:endParaRPr lang="en-US" altLang="zh-CN" sz="4050" dirty="0" smtClean="0">
              <a:solidFill>
                <a:schemeClr val="bg1"/>
              </a:solidFill>
              <a:latin typeface="SimHei" charset="-122"/>
              <a:ea typeface="SimHei" charset="-122"/>
              <a:cs typeface="SimHei" charset="-122"/>
            </a:endParaRPr>
          </a:p>
          <a:p>
            <a:pPr algn="ctr">
              <a:lnSpc>
                <a:spcPct val="150000"/>
              </a:lnSpc>
            </a:pPr>
            <a:r>
              <a:rPr lang="zh-CN" altLang="en-US" sz="1400" dirty="0" smtClean="0">
                <a:solidFill>
                  <a:srgbClr val="FFC000"/>
                </a:solidFill>
                <a:latin typeface="KaiTi" charset="-122"/>
                <a:ea typeface="KaiTi" charset="-122"/>
                <a:cs typeface="KaiTi" charset="-122"/>
              </a:rPr>
              <a:t>（</a:t>
            </a:r>
            <a:r>
              <a:rPr lang="zh-CN" altLang="en-US" sz="1400" dirty="0">
                <a:solidFill>
                  <a:srgbClr val="FFC000"/>
                </a:solidFill>
                <a:latin typeface="KaiTi" charset="-122"/>
                <a:ea typeface="KaiTi" charset="-122"/>
                <a:cs typeface="KaiTi" charset="-122"/>
              </a:rPr>
              <a:t>投入</a:t>
            </a:r>
            <a:r>
              <a:rPr lang="zh-CN" altLang="en-US" sz="1400" dirty="0" smtClean="0">
                <a:solidFill>
                  <a:srgbClr val="FFC000"/>
                </a:solidFill>
                <a:latin typeface="KaiTi" charset="-122"/>
                <a:ea typeface="KaiTi" charset="-122"/>
                <a:cs typeface="KaiTi" charset="-122"/>
              </a:rPr>
              <a:t>？业务？）</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（对机构直接投入比例越</a:t>
            </a:r>
            <a:r>
              <a:rPr lang="zh-CN" altLang="en-US" sz="1400" dirty="0" smtClean="0">
                <a:solidFill>
                  <a:srgbClr val="FFC000"/>
                </a:solidFill>
                <a:latin typeface="KaiTi" charset="-122"/>
                <a:ea typeface="KaiTi" charset="-122"/>
                <a:cs typeface="KaiTi" charset="-122"/>
              </a:rPr>
              <a:t>高运行越死</a:t>
            </a:r>
            <a:r>
              <a:rPr lang="zh-CN" altLang="en-US" sz="1400" dirty="0" smtClean="0">
                <a:solidFill>
                  <a:srgbClr val="FFC000"/>
                </a:solidFill>
                <a:latin typeface="KaiTi" charset="-122"/>
                <a:ea typeface="KaiTi" charset="-122"/>
                <a:cs typeface="KaiTi" charset="-122"/>
              </a:rPr>
              <a:t>）</a:t>
            </a:r>
            <a:r>
              <a:rPr lang="en-US" altLang="zh-CN" sz="1400" dirty="0" smtClean="0">
                <a:solidFill>
                  <a:srgbClr val="FFC000"/>
                </a:solidFill>
                <a:latin typeface="KaiTi" charset="-122"/>
                <a:ea typeface="KaiTi" charset="-122"/>
                <a:cs typeface="KaiTi" charset="-122"/>
              </a:rPr>
              <a:t/>
            </a:r>
            <a:br>
              <a:rPr lang="en-US" altLang="zh-CN" sz="1400" dirty="0" smtClean="0">
                <a:solidFill>
                  <a:srgbClr val="FFC000"/>
                </a:solidFill>
                <a:latin typeface="KaiTi" charset="-122"/>
                <a:ea typeface="KaiTi" charset="-122"/>
                <a:cs typeface="KaiTi" charset="-122"/>
              </a:rPr>
            </a:br>
            <a:r>
              <a:rPr lang="zh-CN" altLang="en-US" sz="1400" dirty="0" smtClean="0">
                <a:solidFill>
                  <a:srgbClr val="FFC000"/>
                </a:solidFill>
                <a:latin typeface="KaiTi" charset="-122"/>
                <a:ea typeface="KaiTi" charset="-122"/>
                <a:cs typeface="KaiTi" charset="-122"/>
              </a:rPr>
              <a:t>（制度</a:t>
            </a:r>
            <a:r>
              <a:rPr lang="zh-CN" altLang="en-US" sz="1400" dirty="0">
                <a:solidFill>
                  <a:srgbClr val="FFC000"/>
                </a:solidFill>
                <a:latin typeface="KaiTi" charset="-122"/>
                <a:ea typeface="KaiTi" charset="-122"/>
                <a:cs typeface="KaiTi" charset="-122"/>
              </a:rPr>
              <a:t>机制！</a:t>
            </a:r>
            <a:r>
              <a:rPr lang="zh-CN" altLang="en-US" sz="1400" dirty="0" smtClean="0">
                <a:solidFill>
                  <a:srgbClr val="FFC000"/>
                </a:solidFill>
                <a:latin typeface="KaiTi" charset="-122"/>
                <a:ea typeface="KaiTi" charset="-122"/>
                <a:cs typeface="KaiTi" charset="-122"/>
              </a:rPr>
              <a:t>）</a:t>
            </a:r>
            <a:endParaRPr lang="en-US" altLang="zh-CN" sz="14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031614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05716"/>
            <a:ext cx="9144000" cy="1770998"/>
          </a:xfrm>
          <a:prstGeom prst="rect">
            <a:avLst/>
          </a:prstGeom>
        </p:spPr>
        <p:txBody>
          <a:bodyPr wrap="square">
            <a:spAutoFit/>
          </a:bodyPr>
          <a:lstStyle/>
          <a:p>
            <a:pPr algn="ctr">
              <a:lnSpc>
                <a:spcPct val="150000"/>
              </a:lnSpc>
            </a:pPr>
            <a:r>
              <a:rPr lang="zh-CN" altLang="en-US" sz="4050" dirty="0">
                <a:solidFill>
                  <a:schemeClr val="bg1"/>
                </a:solidFill>
                <a:latin typeface="SimHei" charset="-122"/>
                <a:ea typeface="SimHei" charset="-122"/>
                <a:cs typeface="SimHei" charset="-122"/>
              </a:rPr>
              <a:t>新</a:t>
            </a:r>
            <a:r>
              <a:rPr lang="zh-CN" altLang="en-US" sz="4050" dirty="0" smtClean="0">
                <a:solidFill>
                  <a:schemeClr val="bg1"/>
                </a:solidFill>
                <a:latin typeface="SimHei" charset="-122"/>
                <a:ea typeface="SimHei" charset="-122"/>
                <a:cs typeface="SimHei" charset="-122"/>
              </a:rPr>
              <a:t>形势</a:t>
            </a:r>
            <a:r>
              <a:rPr lang="en-US" altLang="zh-CN" sz="4050" dirty="0">
                <a:solidFill>
                  <a:schemeClr val="bg1"/>
                </a:solidFill>
                <a:latin typeface="SimHei" charset="-122"/>
                <a:ea typeface="SimHei" charset="-122"/>
                <a:cs typeface="SimHei" charset="-122"/>
              </a:rPr>
              <a:t>2</a:t>
            </a:r>
            <a:r>
              <a:rPr lang="zh-CN" altLang="en-US" sz="4050" dirty="0" smtClean="0">
                <a:solidFill>
                  <a:schemeClr val="bg1"/>
                </a:solidFill>
                <a:latin typeface="SimHei" charset="-122"/>
                <a:ea typeface="SimHei" charset="-122"/>
                <a:cs typeface="SimHei" charset="-122"/>
              </a:rPr>
              <a:t>：</a:t>
            </a:r>
            <a:r>
              <a:rPr lang="zh-CN" altLang="en-US" sz="4050" dirty="0">
                <a:solidFill>
                  <a:schemeClr val="bg1"/>
                </a:solidFill>
                <a:latin typeface="SimHei" charset="-122"/>
                <a:ea typeface="SimHei" charset="-122"/>
                <a:cs typeface="SimHei" charset="-122"/>
              </a:rPr>
              <a:t>改革破局</a:t>
            </a:r>
            <a:endParaRPr lang="en-US" altLang="zh-CN" sz="4050" dirty="0">
              <a:solidFill>
                <a:schemeClr val="bg1"/>
              </a:solidFill>
              <a:latin typeface="SimHei" charset="-122"/>
              <a:ea typeface="SimHei" charset="-122"/>
              <a:cs typeface="SimHei" charset="-122"/>
            </a:endParaRPr>
          </a:p>
          <a:p>
            <a:pPr algn="ctr">
              <a:lnSpc>
                <a:spcPts val="2880"/>
              </a:lnSpc>
            </a:pPr>
            <a:r>
              <a:rPr lang="zh-CN" altLang="en-US" sz="1400" dirty="0">
                <a:solidFill>
                  <a:srgbClr val="FFC000"/>
                </a:solidFill>
                <a:latin typeface="KaiTi" charset="-122"/>
                <a:ea typeface="KaiTi" charset="-122"/>
                <a:cs typeface="KaiTi" charset="-122"/>
              </a:rPr>
              <a:t>破局：体系（基层、县级、省部）僵局</a:t>
            </a:r>
            <a:endParaRPr lang="en-US" altLang="zh-CN" sz="1400" dirty="0">
              <a:solidFill>
                <a:srgbClr val="FFC000"/>
              </a:solidFill>
              <a:latin typeface="KaiTi" charset="-122"/>
              <a:ea typeface="KaiTi" charset="-122"/>
              <a:cs typeface="KaiTi" charset="-122"/>
            </a:endParaRPr>
          </a:p>
          <a:p>
            <a:pPr algn="ctr">
              <a:lnSpc>
                <a:spcPts val="2880"/>
              </a:lnSpc>
            </a:pPr>
            <a:r>
              <a:rPr lang="zh-CN" altLang="en-US" sz="1400" dirty="0">
                <a:solidFill>
                  <a:srgbClr val="FFC000"/>
                </a:solidFill>
                <a:latin typeface="KaiTi" charset="-122"/>
                <a:ea typeface="KaiTi" charset="-122"/>
                <a:cs typeface="KaiTi" charset="-122"/>
              </a:rPr>
              <a:t>改革：破体制、建机制、强管理、调结构</a:t>
            </a:r>
          </a:p>
        </p:txBody>
      </p:sp>
    </p:spTree>
    <p:extLst>
      <p:ext uri="{BB962C8B-B14F-4D97-AF65-F5344CB8AC3E}">
        <p14:creationId xmlns:p14="http://schemas.microsoft.com/office/powerpoint/2010/main" val="1883732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056874"/>
            <a:ext cx="9144000" cy="3289362"/>
          </a:xfrm>
          <a:prstGeom prst="rect">
            <a:avLst/>
          </a:prstGeom>
        </p:spPr>
        <p:txBody>
          <a:bodyPr wrap="square">
            <a:spAutoFit/>
          </a:bodyPr>
          <a:lstStyle/>
          <a:p>
            <a:pPr algn="ctr">
              <a:lnSpc>
                <a:spcPct val="150000"/>
              </a:lnSpc>
            </a:pPr>
            <a:r>
              <a:rPr lang="zh-CN" altLang="en-US" sz="4050" dirty="0">
                <a:solidFill>
                  <a:schemeClr val="bg1"/>
                </a:solidFill>
                <a:latin typeface="SimHei" charset="-122"/>
                <a:ea typeface="SimHei" charset="-122"/>
                <a:cs typeface="SimHei" charset="-122"/>
              </a:rPr>
              <a:t>新</a:t>
            </a:r>
            <a:r>
              <a:rPr lang="zh-CN" altLang="en-US" sz="4050" dirty="0" smtClean="0">
                <a:solidFill>
                  <a:schemeClr val="bg1"/>
                </a:solidFill>
                <a:latin typeface="SimHei" charset="-122"/>
                <a:ea typeface="SimHei" charset="-122"/>
                <a:cs typeface="SimHei" charset="-122"/>
              </a:rPr>
              <a:t>形势</a:t>
            </a:r>
            <a:r>
              <a:rPr lang="en-US" altLang="zh-CN" sz="4050" dirty="0" smtClean="0">
                <a:solidFill>
                  <a:schemeClr val="bg1"/>
                </a:solidFill>
                <a:latin typeface="SimHei" charset="-122"/>
                <a:ea typeface="SimHei" charset="-122"/>
                <a:cs typeface="SimHei" charset="-122"/>
              </a:rPr>
              <a:t>3</a:t>
            </a:r>
            <a:r>
              <a:rPr lang="zh-CN" altLang="en-US" sz="4050" dirty="0" smtClean="0">
                <a:solidFill>
                  <a:schemeClr val="bg1"/>
                </a:solidFill>
                <a:latin typeface="SimHei" charset="-122"/>
                <a:ea typeface="SimHei" charset="-122"/>
                <a:cs typeface="SimHei" charset="-122"/>
              </a:rPr>
              <a:t>：医联体</a:t>
            </a:r>
            <a:r>
              <a:rPr lang="zh-CN" altLang="en-US" sz="4050" dirty="0">
                <a:solidFill>
                  <a:schemeClr val="bg1"/>
                </a:solidFill>
                <a:latin typeface="SimHei" charset="-122"/>
                <a:ea typeface="SimHei" charset="-122"/>
                <a:cs typeface="SimHei" charset="-122"/>
              </a:rPr>
              <a:t>、医共体、</a:t>
            </a:r>
            <a:r>
              <a:rPr lang="zh-CN" altLang="en-US" sz="4050" dirty="0" smtClean="0">
                <a:solidFill>
                  <a:schemeClr val="bg1"/>
                </a:solidFill>
                <a:latin typeface="SimHei" charset="-122"/>
                <a:ea typeface="SimHei" charset="-122"/>
                <a:cs typeface="SimHei" charset="-122"/>
              </a:rPr>
              <a:t>健联体</a:t>
            </a:r>
            <a:endParaRPr lang="en-US" altLang="zh-CN" sz="4050" dirty="0">
              <a:solidFill>
                <a:schemeClr val="bg1"/>
              </a:solidFill>
              <a:latin typeface="SimHei" charset="-122"/>
              <a:ea typeface="SimHei" charset="-122"/>
              <a:cs typeface="SimHei" charset="-122"/>
            </a:endParaRPr>
          </a:p>
          <a:p>
            <a:pPr algn="ctr">
              <a:lnSpc>
                <a:spcPct val="150000"/>
              </a:lnSpc>
            </a:pPr>
            <a:r>
              <a:rPr lang="zh-CN" altLang="en-US" sz="1400" dirty="0">
                <a:solidFill>
                  <a:srgbClr val="FFC000"/>
                </a:solidFill>
                <a:latin typeface="KaiTi" charset="-122"/>
                <a:ea typeface="KaiTi" charset="-122"/>
                <a:cs typeface="KaiTi" charset="-122"/>
              </a:rPr>
              <a:t>（</a:t>
            </a:r>
            <a:r>
              <a:rPr lang="zh-CN" altLang="en-US" sz="1400" dirty="0" smtClean="0">
                <a:solidFill>
                  <a:srgbClr val="FFC000"/>
                </a:solidFill>
                <a:latin typeface="KaiTi" charset="-122"/>
                <a:ea typeface="KaiTi" charset="-122"/>
                <a:cs typeface="KaiTi" charset="-122"/>
              </a:rPr>
              <a:t>虹吸</a:t>
            </a:r>
            <a:r>
              <a:rPr lang="en-US" altLang="zh-CN" sz="1400" dirty="0">
                <a:solidFill>
                  <a:srgbClr val="FFC000"/>
                </a:solidFill>
                <a:latin typeface="KaiTi" charset="-122"/>
                <a:ea typeface="KaiTi" charset="-122"/>
                <a:cs typeface="KaiTi" charset="-122"/>
              </a:rPr>
              <a:t>VS</a:t>
            </a:r>
            <a:r>
              <a:rPr lang="zh-CN" altLang="en-US" sz="1400" dirty="0" smtClean="0">
                <a:solidFill>
                  <a:srgbClr val="FFC000"/>
                </a:solidFill>
                <a:latin typeface="KaiTi" charset="-122"/>
                <a:ea typeface="KaiTi" charset="-122"/>
                <a:cs typeface="KaiTi" charset="-122"/>
              </a:rPr>
              <a:t>分级诊疗）</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（联：内机构、外医生）</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（内在机制：利益纽带）</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a:t>
            </a:r>
            <a:r>
              <a:rPr lang="en-US" altLang="zh-CN" sz="1400" dirty="0">
                <a:solidFill>
                  <a:srgbClr val="FFC000"/>
                </a:solidFill>
                <a:latin typeface="KaiTi" charset="-122"/>
                <a:ea typeface="KaiTi" charset="-122"/>
                <a:cs typeface="KaiTi" charset="-122"/>
              </a:rPr>
              <a:t>2</a:t>
            </a:r>
            <a:r>
              <a:rPr lang="zh-CN" altLang="en-US" sz="1400" dirty="0">
                <a:solidFill>
                  <a:srgbClr val="FFC000"/>
                </a:solidFill>
                <a:latin typeface="KaiTi" charset="-122"/>
                <a:ea typeface="KaiTi" charset="-122"/>
                <a:cs typeface="KaiTi" charset="-122"/>
              </a:rPr>
              <a:t>抓手：医保和基层专业化）</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a:t>
            </a:r>
            <a:r>
              <a:rPr lang="en-US" altLang="zh-CN" sz="1400" dirty="0">
                <a:solidFill>
                  <a:srgbClr val="FFC000"/>
                </a:solidFill>
                <a:latin typeface="KaiTi" charset="-122"/>
                <a:ea typeface="KaiTi" charset="-122"/>
                <a:cs typeface="KaiTi" charset="-122"/>
              </a:rPr>
              <a:t>3</a:t>
            </a:r>
            <a:r>
              <a:rPr lang="zh-CN" altLang="en-US" sz="1400" dirty="0">
                <a:solidFill>
                  <a:srgbClr val="FFC000"/>
                </a:solidFill>
                <a:latin typeface="KaiTi" charset="-122"/>
                <a:ea typeface="KaiTi" charset="-122"/>
                <a:cs typeface="KaiTi" charset="-122"/>
              </a:rPr>
              <a:t>个率：域内、体系内、报销</a:t>
            </a:r>
            <a:r>
              <a:rPr lang="zh-CN" altLang="en-US" sz="1400" dirty="0" smtClean="0">
                <a:solidFill>
                  <a:srgbClr val="FFC000"/>
                </a:solidFill>
                <a:latin typeface="KaiTi" charset="-122"/>
                <a:ea typeface="KaiTi" charset="-122"/>
                <a:cs typeface="KaiTi" charset="-122"/>
              </a:rPr>
              <a:t>）</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（破局：基层基药和收支两条线）</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（医保</a:t>
            </a:r>
            <a:r>
              <a:rPr lang="zh-CN" altLang="en-US" sz="1400" dirty="0">
                <a:solidFill>
                  <a:srgbClr val="FFC000"/>
                </a:solidFill>
                <a:latin typeface="KaiTi" charset="-122"/>
                <a:ea typeface="KaiTi" charset="-122"/>
                <a:cs typeface="KaiTi" charset="-122"/>
              </a:rPr>
              <a:t>是</a:t>
            </a:r>
            <a:r>
              <a:rPr lang="zh-CN" altLang="en-US" sz="1400" dirty="0" smtClean="0">
                <a:solidFill>
                  <a:srgbClr val="FFC000"/>
                </a:solidFill>
                <a:latin typeface="KaiTi" charset="-122"/>
                <a:ea typeface="KaiTi" charset="-122"/>
                <a:cs typeface="KaiTi" charset="-122"/>
              </a:rPr>
              <a:t>牛鼻子，🆘稻草）</a:t>
            </a:r>
            <a:endParaRPr lang="en-US" altLang="zh-CN" sz="14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528223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17308"/>
            <a:ext cx="9144000" cy="2643031"/>
          </a:xfrm>
          <a:prstGeom prst="rect">
            <a:avLst/>
          </a:prstGeom>
        </p:spPr>
        <p:txBody>
          <a:bodyPr wrap="square">
            <a:spAutoFit/>
          </a:bodyPr>
          <a:lstStyle/>
          <a:p>
            <a:pPr algn="ctr">
              <a:lnSpc>
                <a:spcPct val="150000"/>
              </a:lnSpc>
            </a:pPr>
            <a:r>
              <a:rPr lang="zh-CN" altLang="en-US" sz="4050" dirty="0" smtClean="0">
                <a:solidFill>
                  <a:schemeClr val="bg1"/>
                </a:solidFill>
                <a:latin typeface="SimHei" charset="-122"/>
                <a:ea typeface="SimHei" charset="-122"/>
                <a:cs typeface="SimHei" charset="-122"/>
              </a:rPr>
              <a:t>新形势</a:t>
            </a:r>
            <a:r>
              <a:rPr lang="en-US" altLang="zh-CN" sz="4050" dirty="0" smtClean="0">
                <a:solidFill>
                  <a:schemeClr val="bg1"/>
                </a:solidFill>
                <a:latin typeface="SimHei" charset="-122"/>
                <a:ea typeface="SimHei" charset="-122"/>
                <a:cs typeface="SimHei" charset="-122"/>
              </a:rPr>
              <a:t>4</a:t>
            </a:r>
            <a:r>
              <a:rPr lang="zh-CN" altLang="en-US" sz="4050" dirty="0" smtClean="0">
                <a:solidFill>
                  <a:schemeClr val="bg1"/>
                </a:solidFill>
                <a:latin typeface="SimHei" charset="-122"/>
                <a:ea typeface="SimHei" charset="-122"/>
                <a:cs typeface="SimHei" charset="-122"/>
              </a:rPr>
              <a:t>：医保</a:t>
            </a:r>
            <a:r>
              <a:rPr lang="zh-CN" altLang="en-US" sz="4050" dirty="0">
                <a:solidFill>
                  <a:schemeClr val="bg1"/>
                </a:solidFill>
                <a:latin typeface="SimHei" charset="-122"/>
                <a:ea typeface="SimHei" charset="-122"/>
                <a:cs typeface="SimHei" charset="-122"/>
              </a:rPr>
              <a:t>改革</a:t>
            </a:r>
            <a:endParaRPr lang="en-US" altLang="zh-CN" sz="4050" dirty="0">
              <a:solidFill>
                <a:schemeClr val="bg1"/>
              </a:solidFill>
              <a:latin typeface="SimHei" charset="-122"/>
              <a:ea typeface="SimHei" charset="-122"/>
              <a:cs typeface="SimHei" charset="-122"/>
            </a:endParaRPr>
          </a:p>
          <a:p>
            <a:pPr algn="ctr">
              <a:lnSpc>
                <a:spcPct val="150000"/>
              </a:lnSpc>
            </a:pPr>
            <a:r>
              <a:rPr lang="zh-CN" altLang="en-US" sz="1400" dirty="0">
                <a:solidFill>
                  <a:srgbClr val="FFC000"/>
                </a:solidFill>
                <a:latin typeface="KaiTi" charset="-122"/>
                <a:ea typeface="KaiTi" charset="-122"/>
                <a:cs typeface="KaiTi" charset="-122"/>
              </a:rPr>
              <a:t>（预、结、决）</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（单病种 </a:t>
            </a:r>
            <a:r>
              <a:rPr lang="en-US" altLang="zh-CN" sz="1400" dirty="0">
                <a:solidFill>
                  <a:srgbClr val="FFC000"/>
                </a:solidFill>
                <a:latin typeface="KaiTi" charset="-122"/>
                <a:ea typeface="KaiTi" charset="-122"/>
                <a:cs typeface="KaiTi" charset="-122"/>
              </a:rPr>
              <a:t>VS </a:t>
            </a:r>
            <a:r>
              <a:rPr lang="en-US" altLang="zh-CN" sz="1400" dirty="0" smtClean="0">
                <a:solidFill>
                  <a:srgbClr val="FFC000"/>
                </a:solidFill>
                <a:latin typeface="KaiTi" charset="-122"/>
                <a:ea typeface="KaiTi" charset="-122"/>
                <a:cs typeface="KaiTi" charset="-122"/>
              </a:rPr>
              <a:t>DRGs</a:t>
            </a:r>
            <a:r>
              <a:rPr lang="zh-CN" altLang="en-US" sz="1400" dirty="0" smtClean="0">
                <a:solidFill>
                  <a:srgbClr val="FFC000"/>
                </a:solidFill>
                <a:latin typeface="KaiTi" charset="-122"/>
                <a:ea typeface="KaiTi" charset="-122"/>
                <a:cs typeface="KaiTi" charset="-122"/>
              </a:rPr>
              <a:t>）</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（依据和标准）</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（支付市场：制约、公开、审计</a:t>
            </a:r>
            <a:r>
              <a:rPr lang="zh-CN" altLang="en-US" sz="1400" dirty="0" smtClean="0">
                <a:solidFill>
                  <a:srgbClr val="FFC000"/>
                </a:solidFill>
                <a:latin typeface="KaiTi" charset="-122"/>
                <a:ea typeface="KaiTi" charset="-122"/>
                <a:cs typeface="KaiTi" charset="-122"/>
              </a:rPr>
              <a:t>）</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（健康守门人前提</a:t>
            </a:r>
            <a:r>
              <a:rPr lang="zh-CN" altLang="en-US" sz="1400" dirty="0" smtClean="0">
                <a:solidFill>
                  <a:srgbClr val="FFC000"/>
                </a:solidFill>
                <a:latin typeface="KaiTi" charset="-122"/>
                <a:ea typeface="KaiTi" charset="-122"/>
                <a:cs typeface="KaiTi" charset="-122"/>
              </a:rPr>
              <a:t>是医保</a:t>
            </a:r>
            <a:r>
              <a:rPr lang="zh-CN" altLang="en-US" sz="1400" dirty="0">
                <a:solidFill>
                  <a:srgbClr val="FFC000"/>
                </a:solidFill>
                <a:latin typeface="KaiTi" charset="-122"/>
                <a:ea typeface="KaiTi" charset="-122"/>
                <a:cs typeface="KaiTi" charset="-122"/>
              </a:rPr>
              <a:t>基金守门</a:t>
            </a:r>
            <a:r>
              <a:rPr lang="zh-CN" altLang="en-US" sz="1400" dirty="0" smtClean="0">
                <a:solidFill>
                  <a:srgbClr val="FFC000"/>
                </a:solidFill>
                <a:latin typeface="KaiTi" charset="-122"/>
                <a:ea typeface="KaiTi" charset="-122"/>
                <a:cs typeface="KaiTi" charset="-122"/>
              </a:rPr>
              <a:t>人）</a:t>
            </a:r>
            <a:endParaRPr lang="en-US" altLang="zh-CN" sz="14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29003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26202"/>
            <a:ext cx="9144000" cy="2585323"/>
          </a:xfrm>
          <a:prstGeom prst="rect">
            <a:avLst/>
          </a:prstGeom>
        </p:spPr>
        <p:txBody>
          <a:bodyPr wrap="square">
            <a:spAutoFit/>
          </a:bodyPr>
          <a:lstStyle/>
          <a:p>
            <a:pPr algn="ctr">
              <a:lnSpc>
                <a:spcPct val="150000"/>
              </a:lnSpc>
            </a:pPr>
            <a:r>
              <a:rPr lang="zh-CN" altLang="en-US" sz="4050" dirty="0">
                <a:solidFill>
                  <a:schemeClr val="bg1"/>
                </a:solidFill>
                <a:latin typeface="SimHei" charset="-122"/>
                <a:ea typeface="SimHei" charset="-122"/>
                <a:cs typeface="SimHei" charset="-122"/>
              </a:rPr>
              <a:t>新</a:t>
            </a:r>
            <a:r>
              <a:rPr lang="zh-CN" altLang="en-US" sz="4050" dirty="0" smtClean="0">
                <a:solidFill>
                  <a:schemeClr val="bg1"/>
                </a:solidFill>
                <a:latin typeface="SimHei" charset="-122"/>
                <a:ea typeface="SimHei" charset="-122"/>
                <a:cs typeface="SimHei" charset="-122"/>
              </a:rPr>
              <a:t>形势</a:t>
            </a:r>
            <a:r>
              <a:rPr lang="en-US" altLang="zh-CN" sz="4050" dirty="0">
                <a:solidFill>
                  <a:schemeClr val="bg1"/>
                </a:solidFill>
                <a:latin typeface="SimHei" charset="-122"/>
                <a:ea typeface="SimHei" charset="-122"/>
                <a:cs typeface="SimHei" charset="-122"/>
              </a:rPr>
              <a:t>5</a:t>
            </a:r>
            <a:r>
              <a:rPr lang="zh-CN" altLang="en-US" sz="4050" dirty="0" smtClean="0">
                <a:solidFill>
                  <a:schemeClr val="bg1"/>
                </a:solidFill>
                <a:latin typeface="SimHei" charset="-122"/>
                <a:ea typeface="SimHei" charset="-122"/>
                <a:cs typeface="SimHei" charset="-122"/>
              </a:rPr>
              <a:t>：</a:t>
            </a:r>
            <a:r>
              <a:rPr lang="en-US" altLang="zh-CN" sz="4050" dirty="0">
                <a:solidFill>
                  <a:schemeClr val="bg1"/>
                </a:solidFill>
                <a:latin typeface="SimHei" charset="-122"/>
                <a:ea typeface="SimHei" charset="-122"/>
                <a:cs typeface="SimHei" charset="-122"/>
              </a:rPr>
              <a:t>DRGs</a:t>
            </a:r>
          </a:p>
          <a:p>
            <a:pPr algn="ctr">
              <a:lnSpc>
                <a:spcPct val="150000"/>
              </a:lnSpc>
            </a:pPr>
            <a:r>
              <a:rPr lang="zh-CN" altLang="en-US" dirty="0">
                <a:solidFill>
                  <a:srgbClr val="FFC000"/>
                </a:solidFill>
                <a:latin typeface="KaiTi" charset="-122"/>
                <a:ea typeface="KaiTi" charset="-122"/>
                <a:cs typeface="KaiTi" charset="-122"/>
              </a:rPr>
              <a:t>（</a:t>
            </a:r>
            <a:r>
              <a:rPr lang="en-US" altLang="zh-CN" dirty="0">
                <a:solidFill>
                  <a:srgbClr val="FFC000"/>
                </a:solidFill>
                <a:latin typeface="KaiTi" charset="-122"/>
                <a:ea typeface="KaiTi" charset="-122"/>
                <a:cs typeface="KaiTi" charset="-122"/>
              </a:rPr>
              <a:t>DRGs-PPS</a:t>
            </a:r>
            <a:r>
              <a:rPr lang="zh-CN" altLang="en-US" dirty="0">
                <a:solidFill>
                  <a:srgbClr val="FFC000"/>
                </a:solidFill>
                <a:latin typeface="KaiTi" charset="-122"/>
                <a:ea typeface="KaiTi" charset="-122"/>
                <a:cs typeface="KaiTi" charset="-122"/>
              </a:rPr>
              <a:t> </a:t>
            </a:r>
            <a:r>
              <a:rPr lang="en-US" altLang="zh-CN" dirty="0">
                <a:solidFill>
                  <a:srgbClr val="FFC000"/>
                </a:solidFill>
                <a:latin typeface="KaiTi" charset="-122"/>
                <a:ea typeface="KaiTi" charset="-122"/>
                <a:cs typeface="KaiTi" charset="-122"/>
              </a:rPr>
              <a:t>Prospective</a:t>
            </a:r>
            <a:r>
              <a:rPr lang="zh-CN" altLang="en-US" dirty="0">
                <a:solidFill>
                  <a:srgbClr val="FFC000"/>
                </a:solidFill>
                <a:latin typeface="KaiTi" charset="-122"/>
                <a:ea typeface="KaiTi" charset="-122"/>
                <a:cs typeface="KaiTi" charset="-122"/>
              </a:rPr>
              <a:t> </a:t>
            </a:r>
            <a:r>
              <a:rPr lang="en-US" altLang="zh-CN" dirty="0">
                <a:solidFill>
                  <a:srgbClr val="FFC000"/>
                </a:solidFill>
                <a:latin typeface="KaiTi" charset="-122"/>
                <a:ea typeface="KaiTi" charset="-122"/>
                <a:cs typeface="KaiTi" charset="-122"/>
              </a:rPr>
              <a:t>Payment</a:t>
            </a:r>
            <a:r>
              <a:rPr lang="zh-CN" altLang="en-US" dirty="0">
                <a:solidFill>
                  <a:srgbClr val="FFC000"/>
                </a:solidFill>
                <a:latin typeface="KaiTi" charset="-122"/>
                <a:ea typeface="KaiTi" charset="-122"/>
                <a:cs typeface="KaiTi" charset="-122"/>
              </a:rPr>
              <a:t> </a:t>
            </a:r>
            <a:r>
              <a:rPr lang="en-US" altLang="zh-CN" dirty="0">
                <a:solidFill>
                  <a:srgbClr val="FFC000"/>
                </a:solidFill>
                <a:latin typeface="KaiTi" charset="-122"/>
                <a:ea typeface="KaiTi" charset="-122"/>
                <a:cs typeface="KaiTi" charset="-122"/>
              </a:rPr>
              <a:t>System</a:t>
            </a:r>
            <a:r>
              <a:rPr lang="zh-CN" altLang="en-US" dirty="0">
                <a:solidFill>
                  <a:srgbClr val="FFC000"/>
                </a:solidFill>
                <a:latin typeface="KaiTi" charset="-122"/>
                <a:ea typeface="KaiTi" charset="-122"/>
                <a:cs typeface="KaiTi" charset="-122"/>
              </a:rPr>
              <a:t>：按疾病诊断相关分组预付费制）</a:t>
            </a:r>
            <a:endParaRPr lang="en-US" altLang="zh-CN" dirty="0">
              <a:solidFill>
                <a:srgbClr val="FFC000"/>
              </a:solidFill>
              <a:latin typeface="KaiTi" charset="-122"/>
              <a:ea typeface="KaiTi" charset="-122"/>
              <a:cs typeface="KaiTi" charset="-122"/>
            </a:endParaRPr>
          </a:p>
          <a:p>
            <a:pPr algn="ctr">
              <a:lnSpc>
                <a:spcPct val="150000"/>
              </a:lnSpc>
            </a:pPr>
            <a:r>
              <a:rPr lang="zh-CN" altLang="en-US" dirty="0">
                <a:solidFill>
                  <a:srgbClr val="FFC000"/>
                </a:solidFill>
                <a:latin typeface="KaiTi" charset="-122"/>
                <a:ea typeface="KaiTi" charset="-122"/>
                <a:cs typeface="KaiTi" charset="-122"/>
              </a:rPr>
              <a:t>（支付方法改革、医疗质量评价与控制、绩效分配与优化）</a:t>
            </a:r>
            <a:endParaRPr lang="en-US" altLang="zh-CN" dirty="0">
              <a:solidFill>
                <a:srgbClr val="FFC000"/>
              </a:solidFill>
              <a:latin typeface="KaiTi" charset="-122"/>
              <a:ea typeface="KaiTi" charset="-122"/>
              <a:cs typeface="KaiTi" charset="-122"/>
            </a:endParaRPr>
          </a:p>
          <a:p>
            <a:pPr algn="ctr">
              <a:lnSpc>
                <a:spcPct val="150000"/>
              </a:lnSpc>
            </a:pPr>
            <a:r>
              <a:rPr lang="zh-CN" altLang="en-US" dirty="0">
                <a:solidFill>
                  <a:srgbClr val="FFC000"/>
                </a:solidFill>
                <a:latin typeface="KaiTi" charset="-122"/>
                <a:ea typeface="KaiTi" charset="-122"/>
                <a:cs typeface="KaiTi" charset="-122"/>
              </a:rPr>
              <a:t>（业财融合式评价 ：服务广度、难度、安全性、效率）</a:t>
            </a:r>
            <a:endParaRPr lang="en-US" altLang="zh-CN" dirty="0">
              <a:solidFill>
                <a:srgbClr val="FFC000"/>
              </a:solidFill>
              <a:latin typeface="KaiTi" charset="-122"/>
              <a:ea typeface="KaiTi" charset="-122"/>
              <a:cs typeface="KaiTi" charset="-122"/>
            </a:endParaRPr>
          </a:p>
          <a:p>
            <a:pPr algn="ctr">
              <a:lnSpc>
                <a:spcPct val="150000"/>
              </a:lnSpc>
            </a:pPr>
            <a:r>
              <a:rPr lang="zh-CN" altLang="en-US" dirty="0">
                <a:solidFill>
                  <a:srgbClr val="FFC000"/>
                </a:solidFill>
                <a:latin typeface="KaiTi" charset="-122"/>
                <a:ea typeface="KaiTi" charset="-122"/>
                <a:cs typeface="KaiTi" charset="-122"/>
              </a:rPr>
              <a:t>（基础是数据入口管理：病案首页、临床路径）</a:t>
            </a:r>
          </a:p>
          <a:p>
            <a:pPr algn="ctr">
              <a:lnSpc>
                <a:spcPct val="150000"/>
              </a:lnSpc>
            </a:pPr>
            <a:r>
              <a:rPr lang="zh-CN" altLang="en-US" dirty="0">
                <a:solidFill>
                  <a:srgbClr val="FFC000"/>
                </a:solidFill>
                <a:latin typeface="KaiTi" charset="-122"/>
                <a:ea typeface="KaiTi" charset="-122"/>
                <a:cs typeface="KaiTi" charset="-122"/>
              </a:rPr>
              <a:t>（医务管理、病案管理、绩效管理多管齐下）</a:t>
            </a:r>
            <a:endParaRPr lang="en-US" altLang="zh-CN"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249584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532314" y="5032766"/>
            <a:ext cx="4768487" cy="404085"/>
          </a:xfrm>
          <a:prstGeom prst="rect">
            <a:avLst/>
          </a:prstGeom>
          <a:noFill/>
        </p:spPr>
        <p:txBody>
          <a:bodyPr wrap="square" rtlCol="0">
            <a:spAutoFit/>
          </a:bodyPr>
          <a:lstStyle/>
          <a:p>
            <a:endParaRPr lang="en-US" altLang="zh-CN" sz="1013" dirty="0"/>
          </a:p>
          <a:p>
            <a:endParaRPr lang="zh-CN" altLang="en-US" sz="1013" dirty="0"/>
          </a:p>
        </p:txBody>
      </p:sp>
      <p:sp>
        <p:nvSpPr>
          <p:cNvPr id="5" name="矩形 4"/>
          <p:cNvSpPr/>
          <p:nvPr/>
        </p:nvSpPr>
        <p:spPr>
          <a:xfrm>
            <a:off x="0" y="1196229"/>
            <a:ext cx="9144000" cy="2643031"/>
          </a:xfrm>
          <a:prstGeom prst="rect">
            <a:avLst/>
          </a:prstGeom>
        </p:spPr>
        <p:txBody>
          <a:bodyPr wrap="square">
            <a:spAutoFit/>
          </a:bodyPr>
          <a:lstStyle/>
          <a:p>
            <a:pPr algn="ctr">
              <a:lnSpc>
                <a:spcPct val="150000"/>
              </a:lnSpc>
            </a:pPr>
            <a:r>
              <a:rPr lang="zh-CN" altLang="en-US" sz="4050" dirty="0">
                <a:solidFill>
                  <a:schemeClr val="bg1"/>
                </a:solidFill>
                <a:latin typeface="SimHei" charset="-122"/>
                <a:ea typeface="SimHei" charset="-122"/>
                <a:cs typeface="SimHei" charset="-122"/>
              </a:rPr>
              <a:t>新</a:t>
            </a:r>
            <a:r>
              <a:rPr lang="zh-CN" altLang="en-US" sz="4050" dirty="0" smtClean="0">
                <a:solidFill>
                  <a:schemeClr val="bg1"/>
                </a:solidFill>
                <a:latin typeface="SimHei" charset="-122"/>
                <a:ea typeface="SimHei" charset="-122"/>
                <a:cs typeface="SimHei" charset="-122"/>
              </a:rPr>
              <a:t>形势</a:t>
            </a:r>
            <a:r>
              <a:rPr lang="en-US" altLang="zh-CN" sz="4050" dirty="0" smtClean="0">
                <a:solidFill>
                  <a:schemeClr val="bg1"/>
                </a:solidFill>
                <a:latin typeface="SimHei" charset="-122"/>
                <a:ea typeface="SimHei" charset="-122"/>
                <a:cs typeface="SimHei" charset="-122"/>
              </a:rPr>
              <a:t>6</a:t>
            </a:r>
            <a:r>
              <a:rPr lang="zh-CN" altLang="en-US" sz="4050" dirty="0" smtClean="0">
                <a:solidFill>
                  <a:schemeClr val="bg1"/>
                </a:solidFill>
                <a:latin typeface="SimHei" charset="-122"/>
                <a:ea typeface="SimHei" charset="-122"/>
                <a:cs typeface="SimHei" charset="-122"/>
              </a:rPr>
              <a:t>：取消</a:t>
            </a:r>
            <a:r>
              <a:rPr lang="zh-CN" altLang="en-US" sz="4050" dirty="0">
                <a:solidFill>
                  <a:schemeClr val="bg1"/>
                </a:solidFill>
                <a:latin typeface="SimHei" charset="-122"/>
                <a:ea typeface="SimHei" charset="-122"/>
                <a:cs typeface="SimHei" charset="-122"/>
              </a:rPr>
              <a:t>药品加成</a:t>
            </a:r>
            <a:endParaRPr lang="en-US" altLang="zh-CN" sz="4050" dirty="0">
              <a:solidFill>
                <a:schemeClr val="bg1"/>
              </a:solidFill>
              <a:latin typeface="SimHei" charset="-122"/>
              <a:ea typeface="SimHei" charset="-122"/>
              <a:cs typeface="SimHei" charset="-122"/>
            </a:endParaRPr>
          </a:p>
          <a:p>
            <a:pPr algn="ctr">
              <a:lnSpc>
                <a:spcPct val="150000"/>
              </a:lnSpc>
            </a:pPr>
            <a:r>
              <a:rPr lang="zh-CN" altLang="en-US" sz="1400" dirty="0">
                <a:solidFill>
                  <a:srgbClr val="FFC000"/>
                </a:solidFill>
                <a:latin typeface="KaiTi" charset="-122"/>
                <a:ea typeface="KaiTi" charset="-122"/>
                <a:cs typeface="KaiTi" charset="-122"/>
              </a:rPr>
              <a:t>（分类补偿：地区／机构）</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（加减法结构：劳务性收入）</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（价格动态调整机制：</a:t>
            </a:r>
            <a:r>
              <a:rPr lang="en-US" altLang="zh-CN" sz="1400" dirty="0">
                <a:solidFill>
                  <a:srgbClr val="FFC000"/>
                </a:solidFill>
                <a:latin typeface="KaiTi" charset="-122"/>
                <a:ea typeface="KaiTi" charset="-122"/>
                <a:cs typeface="KaiTi" charset="-122"/>
              </a:rPr>
              <a:t>4</a:t>
            </a:r>
            <a:r>
              <a:rPr lang="zh-CN" altLang="en-US" sz="1400" dirty="0">
                <a:solidFill>
                  <a:srgbClr val="FFC000"/>
                </a:solidFill>
                <a:latin typeface="KaiTi" charset="-122"/>
                <a:ea typeface="KaiTi" charset="-122"/>
                <a:cs typeface="KaiTi" charset="-122"/>
              </a:rPr>
              <a:t>部分）</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（药品和耗材：滥用？流通？）</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（挤：机制！医生配合！）</a:t>
            </a:r>
            <a:endParaRPr lang="en-US" altLang="zh-CN" sz="14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576538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677988"/>
            <a:ext cx="9144000" cy="1454244"/>
          </a:xfrm>
          <a:prstGeom prst="rect">
            <a:avLst/>
          </a:prstGeom>
          <a:noFill/>
          <a:ln>
            <a:noFill/>
          </a:ln>
        </p:spPr>
        <p:txBody>
          <a:bodyPr wrap="square" rtlCol="0">
            <a:spAutoFit/>
          </a:bodyPr>
          <a:lstStyle/>
          <a:p>
            <a:pPr algn="ctr">
              <a:lnSpc>
                <a:spcPct val="150000"/>
              </a:lnSpc>
            </a:pPr>
            <a:r>
              <a:rPr kumimoji="1" lang="zh-CN" altLang="en-US" sz="3200" dirty="0" smtClean="0">
                <a:solidFill>
                  <a:srgbClr val="FFC000"/>
                </a:solidFill>
                <a:latin typeface="SimHei" charset="-122"/>
                <a:ea typeface="SimHei" charset="-122"/>
                <a:cs typeface="SimHei" charset="-122"/>
              </a:rPr>
              <a:t>保基本 强基层 建机制</a:t>
            </a:r>
            <a:endParaRPr kumimoji="1" lang="en-US" altLang="zh-CN" sz="3200" dirty="0">
              <a:solidFill>
                <a:srgbClr val="FFC000"/>
              </a:solidFill>
              <a:latin typeface="SimHei" charset="-122"/>
              <a:ea typeface="SimHei" charset="-122"/>
              <a:cs typeface="SimHei" charset="-122"/>
            </a:endParaRPr>
          </a:p>
          <a:p>
            <a:pPr algn="ctr">
              <a:lnSpc>
                <a:spcPct val="150000"/>
              </a:lnSpc>
            </a:pPr>
            <a:r>
              <a:rPr kumimoji="1" lang="zh-CN" altLang="en-US" sz="3200" dirty="0" smtClean="0">
                <a:solidFill>
                  <a:srgbClr val="FFC000"/>
                </a:solidFill>
                <a:latin typeface="SimHei" charset="-122"/>
                <a:ea typeface="SimHei" charset="-122"/>
                <a:cs typeface="SimHei" charset="-122"/>
              </a:rPr>
              <a:t>  让</a:t>
            </a:r>
            <a:r>
              <a:rPr kumimoji="1" lang="zh-CN" altLang="en-US" sz="3200" dirty="0">
                <a:solidFill>
                  <a:srgbClr val="FFC000"/>
                </a:solidFill>
                <a:latin typeface="SimHei" charset="-122"/>
                <a:ea typeface="SimHei" charset="-122"/>
                <a:cs typeface="SimHei" charset="-122"/>
              </a:rPr>
              <a:t>大医院告别“战时状态”</a:t>
            </a:r>
          </a:p>
        </p:txBody>
      </p:sp>
    </p:spTree>
    <p:extLst>
      <p:ext uri="{BB962C8B-B14F-4D97-AF65-F5344CB8AC3E}">
        <p14:creationId xmlns:p14="http://schemas.microsoft.com/office/powerpoint/2010/main" val="1578062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93360"/>
            <a:ext cx="9144000" cy="2308324"/>
          </a:xfrm>
          <a:prstGeom prst="rect">
            <a:avLst/>
          </a:prstGeom>
        </p:spPr>
        <p:txBody>
          <a:bodyPr wrap="square">
            <a:spAutoFit/>
          </a:bodyPr>
          <a:lstStyle/>
          <a:p>
            <a:pPr algn="ctr">
              <a:lnSpc>
                <a:spcPct val="150000"/>
              </a:lnSpc>
            </a:pPr>
            <a:r>
              <a:rPr lang="zh-CN" altLang="en-US" sz="4000" dirty="0" smtClean="0">
                <a:solidFill>
                  <a:schemeClr val="bg1"/>
                </a:solidFill>
                <a:latin typeface="SimHei" charset="-122"/>
                <a:ea typeface="SimHei" charset="-122"/>
                <a:cs typeface="SimHei" charset="-122"/>
              </a:rPr>
              <a:t>新形势</a:t>
            </a:r>
            <a:r>
              <a:rPr lang="en-US" altLang="zh-CN" sz="4000" dirty="0" smtClean="0">
                <a:solidFill>
                  <a:schemeClr val="bg1"/>
                </a:solidFill>
                <a:latin typeface="SimHei" charset="-122"/>
                <a:ea typeface="SimHei" charset="-122"/>
                <a:cs typeface="SimHei" charset="-122"/>
              </a:rPr>
              <a:t>7</a:t>
            </a:r>
            <a:r>
              <a:rPr lang="zh-CN" altLang="en-US" sz="4000" dirty="0" smtClean="0">
                <a:solidFill>
                  <a:schemeClr val="bg1"/>
                </a:solidFill>
                <a:latin typeface="SimHei" charset="-122"/>
                <a:ea typeface="SimHei" charset="-122"/>
                <a:cs typeface="SimHei" charset="-122"/>
              </a:rPr>
              <a:t>：调结</a:t>
            </a:r>
            <a:r>
              <a:rPr lang="zh-CN" altLang="en-US" sz="4000" dirty="0">
                <a:solidFill>
                  <a:schemeClr val="bg1"/>
                </a:solidFill>
                <a:latin typeface="SimHei" charset="-122"/>
                <a:ea typeface="SimHei" charset="-122"/>
                <a:cs typeface="SimHei" charset="-122"/>
              </a:rPr>
              <a:t>构</a:t>
            </a:r>
            <a:endParaRPr lang="en-US" altLang="zh-CN" sz="4000" dirty="0">
              <a:solidFill>
                <a:schemeClr val="bg1"/>
              </a:solidFill>
              <a:latin typeface="SimHei" charset="-122"/>
              <a:ea typeface="SimHei" charset="-122"/>
              <a:cs typeface="SimHei" charset="-122"/>
            </a:endParaRPr>
          </a:p>
          <a:p>
            <a:pPr algn="ctr">
              <a:lnSpc>
                <a:spcPct val="150000"/>
              </a:lnSpc>
            </a:pPr>
            <a:r>
              <a:rPr lang="zh-CN" altLang="en-US" sz="1400" dirty="0">
                <a:solidFill>
                  <a:srgbClr val="FFC000"/>
                </a:solidFill>
                <a:latin typeface="KaiTi" charset="-122"/>
                <a:ea typeface="KaiTi" charset="-122"/>
                <a:cs typeface="KaiTi" charset="-122"/>
              </a:rPr>
              <a:t>（总费用</a:t>
            </a:r>
            <a:r>
              <a:rPr lang="zh-CN" altLang="en-US" sz="1400" dirty="0" smtClean="0">
                <a:solidFill>
                  <a:srgbClr val="FFC000"/>
                </a:solidFill>
                <a:latin typeface="KaiTi" charset="-122"/>
                <a:ea typeface="KaiTi" charset="-122"/>
                <a:cs typeface="KaiTi" charset="-122"/>
              </a:rPr>
              <a:t>控制：体系内部基层？）</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（机构内部：无效费用）</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（差异化：体系、机构、科室</a:t>
            </a:r>
            <a:r>
              <a:rPr lang="zh-CN" altLang="en-US" sz="1400" dirty="0" smtClean="0">
                <a:solidFill>
                  <a:srgbClr val="FFC000"/>
                </a:solidFill>
                <a:latin typeface="KaiTi" charset="-122"/>
                <a:ea typeface="KaiTi" charset="-122"/>
                <a:cs typeface="KaiTi" charset="-122"/>
              </a:rPr>
              <a:t>）</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（改革新机制：驱动追求有效收入）</a:t>
            </a:r>
            <a:endParaRPr lang="en-US" altLang="zh-CN" sz="14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440486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35096"/>
            <a:ext cx="9144000" cy="1996700"/>
          </a:xfrm>
          <a:prstGeom prst="rect">
            <a:avLst/>
          </a:prstGeom>
        </p:spPr>
        <p:txBody>
          <a:bodyPr wrap="square">
            <a:spAutoFit/>
          </a:bodyPr>
          <a:lstStyle/>
          <a:p>
            <a:pPr algn="ctr">
              <a:lnSpc>
                <a:spcPct val="150000"/>
              </a:lnSpc>
            </a:pPr>
            <a:r>
              <a:rPr lang="zh-CN" altLang="en-US" sz="4050" dirty="0" smtClean="0">
                <a:solidFill>
                  <a:schemeClr val="bg1"/>
                </a:solidFill>
                <a:latin typeface="SimHei" charset="-122"/>
                <a:ea typeface="SimHei" charset="-122"/>
                <a:cs typeface="SimHei" charset="-122"/>
              </a:rPr>
              <a:t>新形势</a:t>
            </a:r>
            <a:r>
              <a:rPr lang="en-US" altLang="zh-CN" sz="4050" dirty="0" smtClean="0">
                <a:solidFill>
                  <a:schemeClr val="bg1"/>
                </a:solidFill>
                <a:latin typeface="SimHei" charset="-122"/>
                <a:ea typeface="SimHei" charset="-122"/>
                <a:cs typeface="SimHei" charset="-122"/>
              </a:rPr>
              <a:t>8</a:t>
            </a:r>
            <a:r>
              <a:rPr lang="zh-CN" altLang="en-US" sz="4050" dirty="0" smtClean="0">
                <a:solidFill>
                  <a:schemeClr val="bg1"/>
                </a:solidFill>
                <a:latin typeface="SimHei" charset="-122"/>
                <a:ea typeface="SimHei" charset="-122"/>
                <a:cs typeface="SimHei" charset="-122"/>
              </a:rPr>
              <a:t>：创新</a:t>
            </a:r>
            <a:r>
              <a:rPr lang="zh-CN" altLang="en-US" sz="4050" dirty="0">
                <a:solidFill>
                  <a:schemeClr val="bg1"/>
                </a:solidFill>
                <a:latin typeface="SimHei" charset="-122"/>
                <a:ea typeface="SimHei" charset="-122"/>
                <a:cs typeface="SimHei" charset="-122"/>
              </a:rPr>
              <a:t>编制管理</a:t>
            </a:r>
            <a:endParaRPr lang="en-US" altLang="zh-CN" sz="4050" dirty="0">
              <a:solidFill>
                <a:schemeClr val="bg1"/>
              </a:solidFill>
              <a:latin typeface="SimHei" charset="-122"/>
              <a:ea typeface="SimHei" charset="-122"/>
              <a:cs typeface="SimHei" charset="-122"/>
            </a:endParaRPr>
          </a:p>
          <a:p>
            <a:pPr algn="ctr">
              <a:lnSpc>
                <a:spcPct val="150000"/>
              </a:lnSpc>
            </a:pPr>
            <a:r>
              <a:rPr lang="zh-CN" altLang="en-US" sz="1400" dirty="0" smtClean="0">
                <a:solidFill>
                  <a:srgbClr val="FFC000"/>
                </a:solidFill>
                <a:latin typeface="KaiTi" charset="-122"/>
                <a:ea typeface="KaiTi" charset="-122"/>
                <a:cs typeface="KaiTi" charset="-122"/>
              </a:rPr>
              <a:t>（</a:t>
            </a:r>
            <a:r>
              <a:rPr lang="en-US" altLang="zh-CN" sz="1400" dirty="0" smtClean="0">
                <a:solidFill>
                  <a:srgbClr val="FFC000"/>
                </a:solidFill>
                <a:latin typeface="KaiTi" charset="-122"/>
                <a:ea typeface="KaiTi" charset="-122"/>
                <a:cs typeface="KaiTi" charset="-122"/>
              </a:rPr>
              <a:t>3Q</a:t>
            </a:r>
            <a:r>
              <a:rPr lang="zh-CN" altLang="en-US" sz="1400" dirty="0" smtClean="0">
                <a:solidFill>
                  <a:srgbClr val="FFC000"/>
                </a:solidFill>
                <a:latin typeface="KaiTi" charset="-122"/>
                <a:ea typeface="KaiTi" charset="-122"/>
                <a:cs typeface="KaiTi" charset="-122"/>
              </a:rPr>
              <a:t>：紧缺、自主、流动）</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a:t>
            </a:r>
            <a:r>
              <a:rPr lang="zh-CN" altLang="en-US" sz="1400" dirty="0">
                <a:solidFill>
                  <a:srgbClr val="FFC000"/>
                </a:solidFill>
                <a:latin typeface="KaiTi" charset="-122"/>
                <a:ea typeface="KaiTi" charset="-122"/>
                <a:cs typeface="KaiTi" charset="-122"/>
              </a:rPr>
              <a:t>摘果子</a:t>
            </a:r>
            <a:r>
              <a:rPr lang="en-US" altLang="zh-CN" sz="1400" dirty="0">
                <a:solidFill>
                  <a:srgbClr val="FFC000"/>
                </a:solidFill>
                <a:latin typeface="KaiTi" charset="-122"/>
                <a:ea typeface="KaiTi" charset="-122"/>
                <a:cs typeface="KaiTi" charset="-122"/>
              </a:rPr>
              <a:t>&amp;</a:t>
            </a:r>
            <a:r>
              <a:rPr lang="zh-CN" altLang="en-US" sz="1400" dirty="0">
                <a:solidFill>
                  <a:srgbClr val="FFC000"/>
                </a:solidFill>
                <a:latin typeface="KaiTi" charset="-122"/>
                <a:ea typeface="KaiTi" charset="-122"/>
                <a:cs typeface="KaiTi" charset="-122"/>
              </a:rPr>
              <a:t>流动性）</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（控制数</a:t>
            </a:r>
            <a:r>
              <a:rPr lang="en-US" altLang="zh-CN" sz="1400" dirty="0">
                <a:solidFill>
                  <a:srgbClr val="FFC000"/>
                </a:solidFill>
                <a:latin typeface="KaiTi" charset="-122"/>
                <a:ea typeface="KaiTi" charset="-122"/>
                <a:cs typeface="KaiTi" charset="-122"/>
              </a:rPr>
              <a:t>&amp;</a:t>
            </a:r>
            <a:r>
              <a:rPr lang="zh-CN" altLang="en-US" sz="1400" dirty="0">
                <a:solidFill>
                  <a:srgbClr val="FFC000"/>
                </a:solidFill>
                <a:latin typeface="KaiTi" charset="-122"/>
                <a:ea typeface="KaiTi" charset="-122"/>
                <a:cs typeface="KaiTi" charset="-122"/>
              </a:rPr>
              <a:t>备案制</a:t>
            </a:r>
            <a:r>
              <a:rPr lang="en-US" altLang="zh-CN" sz="1400" dirty="0">
                <a:solidFill>
                  <a:srgbClr val="FFC000"/>
                </a:solidFill>
                <a:latin typeface="KaiTi" charset="-122"/>
                <a:ea typeface="KaiTi" charset="-122"/>
                <a:cs typeface="KaiTi" charset="-122"/>
              </a:rPr>
              <a:t>&amp;</a:t>
            </a:r>
            <a:r>
              <a:rPr lang="zh-CN" altLang="en-US" sz="1400" dirty="0">
                <a:solidFill>
                  <a:srgbClr val="FFC000"/>
                </a:solidFill>
                <a:latin typeface="KaiTi" charset="-122"/>
                <a:ea typeface="KaiTi" charset="-122"/>
                <a:cs typeface="KaiTi" charset="-122"/>
              </a:rPr>
              <a:t>周转池）</a:t>
            </a:r>
            <a:endParaRPr lang="en-US" altLang="zh-CN" sz="14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781855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950757"/>
            <a:ext cx="9144000" cy="2966197"/>
          </a:xfrm>
          <a:prstGeom prst="rect">
            <a:avLst/>
          </a:prstGeom>
        </p:spPr>
        <p:txBody>
          <a:bodyPr wrap="square">
            <a:spAutoFit/>
          </a:bodyPr>
          <a:lstStyle/>
          <a:p>
            <a:pPr algn="ctr">
              <a:lnSpc>
                <a:spcPct val="150000"/>
              </a:lnSpc>
            </a:pPr>
            <a:r>
              <a:rPr lang="zh-CN" altLang="en-US" sz="4050" dirty="0" smtClean="0">
                <a:solidFill>
                  <a:schemeClr val="bg1"/>
                </a:solidFill>
                <a:latin typeface="SimHei" charset="-122"/>
                <a:ea typeface="SimHei" charset="-122"/>
                <a:cs typeface="SimHei" charset="-122"/>
              </a:rPr>
              <a:t>新形势</a:t>
            </a:r>
            <a:r>
              <a:rPr lang="en-US" altLang="zh-CN" sz="4050" dirty="0" smtClean="0">
                <a:solidFill>
                  <a:schemeClr val="bg1"/>
                </a:solidFill>
                <a:latin typeface="SimHei" charset="-122"/>
                <a:ea typeface="SimHei" charset="-122"/>
                <a:cs typeface="SimHei" charset="-122"/>
              </a:rPr>
              <a:t>9</a:t>
            </a:r>
            <a:r>
              <a:rPr lang="zh-CN" altLang="en-US" sz="4050" dirty="0" smtClean="0">
                <a:solidFill>
                  <a:schemeClr val="bg1"/>
                </a:solidFill>
                <a:latin typeface="SimHei" charset="-122"/>
                <a:ea typeface="SimHei" charset="-122"/>
                <a:cs typeface="SimHei" charset="-122"/>
              </a:rPr>
              <a:t>：薪酬制度改革</a:t>
            </a:r>
            <a:endParaRPr lang="en-US" altLang="zh-CN" sz="4050" dirty="0">
              <a:solidFill>
                <a:schemeClr val="bg1"/>
              </a:solidFill>
              <a:latin typeface="SimHei" charset="-122"/>
              <a:ea typeface="SimHei" charset="-122"/>
              <a:cs typeface="SimHei" charset="-122"/>
            </a:endParaRPr>
          </a:p>
          <a:p>
            <a:pPr algn="ctr">
              <a:lnSpc>
                <a:spcPct val="150000"/>
              </a:lnSpc>
            </a:pPr>
            <a:r>
              <a:rPr lang="zh-CN" altLang="en-US" sz="1400" dirty="0" smtClean="0">
                <a:solidFill>
                  <a:srgbClr val="FFFF00"/>
                </a:solidFill>
                <a:latin typeface="KaiTi" charset="-122"/>
                <a:ea typeface="KaiTi" charset="-122"/>
                <a:cs typeface="KaiTi" charset="-122"/>
              </a:rPr>
              <a:t>（</a:t>
            </a:r>
            <a:r>
              <a:rPr lang="en-US" altLang="zh-CN" sz="1400" dirty="0" smtClean="0">
                <a:solidFill>
                  <a:srgbClr val="FFC000"/>
                </a:solidFill>
                <a:latin typeface="KaiTi" charset="-122"/>
                <a:ea typeface="KaiTi" charset="-122"/>
                <a:cs typeface="KaiTi" charset="-122"/>
              </a:rPr>
              <a:t>3</a:t>
            </a:r>
            <a:r>
              <a:rPr lang="zh-CN" altLang="en-US" sz="1400" dirty="0" smtClean="0">
                <a:solidFill>
                  <a:srgbClr val="FFC000"/>
                </a:solidFill>
                <a:latin typeface="KaiTi" charset="-122"/>
                <a:ea typeface="KaiTi" charset="-122"/>
                <a:cs typeface="KaiTi" charset="-122"/>
              </a:rPr>
              <a:t>核心关键：总额核定、定级定岗、钱谁出）</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a:t>
            </a:r>
            <a:r>
              <a:rPr lang="zh-CN" altLang="en-US" sz="1400" dirty="0">
                <a:solidFill>
                  <a:srgbClr val="FFC000"/>
                </a:solidFill>
                <a:latin typeface="KaiTi" charset="-122"/>
                <a:ea typeface="KaiTi" charset="-122"/>
                <a:cs typeface="KaiTi" charset="-122"/>
              </a:rPr>
              <a:t>院长：对政府负责）</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（医护人员定岗</a:t>
            </a:r>
            <a:r>
              <a:rPr lang="zh-CN" altLang="en-US" sz="1400" dirty="0" smtClean="0">
                <a:solidFill>
                  <a:srgbClr val="FFC000"/>
                </a:solidFill>
                <a:latin typeface="KaiTi" charset="-122"/>
                <a:ea typeface="KaiTi" charset="-122"/>
                <a:cs typeface="KaiTi" charset="-122"/>
              </a:rPr>
              <a:t>定级核心：考核</a:t>
            </a:r>
            <a:r>
              <a:rPr lang="zh-CN" altLang="en-US" sz="1400" dirty="0">
                <a:solidFill>
                  <a:srgbClr val="FFC000"/>
                </a:solidFill>
                <a:latin typeface="KaiTi" charset="-122"/>
                <a:ea typeface="KaiTi" charset="-122"/>
                <a:cs typeface="KaiTi" charset="-122"/>
              </a:rPr>
              <a:t>）</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a:t>
            </a:r>
            <a:r>
              <a:rPr lang="zh-CN" altLang="en-US" sz="1400" dirty="0">
                <a:solidFill>
                  <a:srgbClr val="FFC000"/>
                </a:solidFill>
                <a:latin typeface="KaiTi" charset="-122"/>
                <a:ea typeface="KaiTi" charset="-122"/>
                <a:cs typeface="KaiTi" charset="-122"/>
              </a:rPr>
              <a:t>总额</a:t>
            </a:r>
            <a:r>
              <a:rPr lang="zh-CN" altLang="en-US" sz="1400" dirty="0" smtClean="0">
                <a:solidFill>
                  <a:srgbClr val="FFC000"/>
                </a:solidFill>
                <a:latin typeface="KaiTi" charset="-122"/>
                <a:ea typeface="KaiTi" charset="-122"/>
                <a:cs typeface="KaiTi" charset="-122"/>
              </a:rPr>
              <a:t>标准：符合</a:t>
            </a:r>
            <a:r>
              <a:rPr lang="zh-CN" altLang="en-US" sz="1400" dirty="0">
                <a:solidFill>
                  <a:srgbClr val="FFC000"/>
                </a:solidFill>
                <a:latin typeface="KaiTi" charset="-122"/>
                <a:ea typeface="KaiTi" charset="-122"/>
                <a:cs typeface="KaiTi" charset="-122"/>
              </a:rPr>
              <a:t>行业特征的绩效</a:t>
            </a:r>
            <a:r>
              <a:rPr lang="zh-CN" altLang="en-US" sz="1400" dirty="0" smtClean="0">
                <a:solidFill>
                  <a:srgbClr val="FFC000"/>
                </a:solidFill>
                <a:latin typeface="KaiTi" charset="-122"/>
                <a:ea typeface="KaiTi" charset="-122"/>
                <a:cs typeface="KaiTi" charset="-122"/>
              </a:rPr>
              <a:t>工资）</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（人员</a:t>
            </a:r>
            <a:r>
              <a:rPr lang="zh-CN" altLang="en-US" sz="1400" dirty="0">
                <a:solidFill>
                  <a:srgbClr val="FFC000"/>
                </a:solidFill>
                <a:latin typeface="KaiTi" charset="-122"/>
                <a:ea typeface="KaiTi" charset="-122"/>
                <a:cs typeface="KaiTi" charset="-122"/>
              </a:rPr>
              <a:t>经费占</a:t>
            </a:r>
            <a:r>
              <a:rPr lang="zh-CN" altLang="en-US" sz="1400" dirty="0" smtClean="0">
                <a:solidFill>
                  <a:srgbClr val="FFC000"/>
                </a:solidFill>
                <a:latin typeface="KaiTi" charset="-122"/>
                <a:ea typeface="KaiTi" charset="-122"/>
                <a:cs typeface="KaiTi" charset="-122"/>
              </a:rPr>
              <a:t>比？）</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zh-CN" sz="1400" dirty="0">
                <a:solidFill>
                  <a:srgbClr val="FFC000"/>
                </a:solidFill>
                <a:latin typeface="KaiTi" charset="-122"/>
                <a:ea typeface="KaiTi" charset="-122"/>
                <a:cs typeface="KaiTi" charset="-122"/>
              </a:rPr>
              <a:t>绩效薪酬内涵是检验运行机制</a:t>
            </a:r>
            <a:r>
              <a:rPr lang="zh-CN" altLang="zh-CN" sz="1400" dirty="0" smtClean="0">
                <a:solidFill>
                  <a:srgbClr val="FFC000"/>
                </a:solidFill>
                <a:latin typeface="KaiTi" charset="-122"/>
                <a:ea typeface="KaiTi" charset="-122"/>
                <a:cs typeface="KaiTi" charset="-122"/>
              </a:rPr>
              <a:t>改革</a:t>
            </a:r>
            <a:r>
              <a:rPr lang="zh-CN" altLang="en-US" sz="1400" dirty="0" smtClean="0">
                <a:solidFill>
                  <a:srgbClr val="FFC000"/>
                </a:solidFill>
                <a:latin typeface="KaiTi" charset="-122"/>
                <a:ea typeface="KaiTi" charset="-122"/>
                <a:cs typeface="KaiTi" charset="-122"/>
              </a:rPr>
              <a:t>的</a:t>
            </a:r>
            <a:r>
              <a:rPr lang="zh-CN" altLang="zh-CN" sz="1400" dirty="0" smtClean="0">
                <a:solidFill>
                  <a:srgbClr val="FFC000"/>
                </a:solidFill>
                <a:latin typeface="KaiTi" charset="-122"/>
                <a:ea typeface="KaiTi" charset="-122"/>
                <a:cs typeface="KaiTi" charset="-122"/>
              </a:rPr>
              <a:t>唯一</a:t>
            </a:r>
            <a:r>
              <a:rPr lang="zh-CN" altLang="en-US" sz="1400" dirty="0" smtClean="0">
                <a:solidFill>
                  <a:srgbClr val="FFC000"/>
                </a:solidFill>
                <a:latin typeface="KaiTi" charset="-122"/>
                <a:ea typeface="KaiTi" charset="-122"/>
                <a:cs typeface="KaiTi" charset="-122"/>
              </a:rPr>
              <a:t>金</a:t>
            </a:r>
            <a:r>
              <a:rPr lang="zh-CN" altLang="zh-CN" sz="1400" dirty="0" smtClean="0">
                <a:solidFill>
                  <a:srgbClr val="FFC000"/>
                </a:solidFill>
                <a:latin typeface="KaiTi" charset="-122"/>
                <a:ea typeface="KaiTi" charset="-122"/>
                <a:cs typeface="KaiTi" charset="-122"/>
              </a:rPr>
              <a:t>标准 </a:t>
            </a:r>
            <a:endParaRPr lang="en-US" altLang="zh-CN" sz="14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793966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37733"/>
            <a:ext cx="9144000" cy="2192908"/>
          </a:xfrm>
          <a:prstGeom prst="rect">
            <a:avLst/>
          </a:prstGeom>
        </p:spPr>
        <p:txBody>
          <a:bodyPr wrap="square">
            <a:spAutoFit/>
          </a:bodyPr>
          <a:lstStyle/>
          <a:p>
            <a:pPr algn="ctr">
              <a:lnSpc>
                <a:spcPct val="150000"/>
              </a:lnSpc>
            </a:pPr>
            <a:r>
              <a:rPr lang="zh-CN" altLang="en-US" sz="3600" dirty="0">
                <a:solidFill>
                  <a:schemeClr val="bg1"/>
                </a:solidFill>
                <a:latin typeface="SimHei" charset="-122"/>
                <a:ea typeface="SimHei" charset="-122"/>
                <a:cs typeface="SimHei" charset="-122"/>
              </a:rPr>
              <a:t>新</a:t>
            </a:r>
            <a:r>
              <a:rPr lang="zh-CN" altLang="en-US" sz="3600" dirty="0" smtClean="0">
                <a:solidFill>
                  <a:schemeClr val="bg1"/>
                </a:solidFill>
                <a:latin typeface="SimHei" charset="-122"/>
                <a:ea typeface="SimHei" charset="-122"/>
                <a:cs typeface="SimHei" charset="-122"/>
              </a:rPr>
              <a:t>形势</a:t>
            </a:r>
            <a:r>
              <a:rPr lang="en-US" altLang="zh-CN" sz="3600" dirty="0" smtClean="0">
                <a:solidFill>
                  <a:schemeClr val="bg1"/>
                </a:solidFill>
                <a:latin typeface="SimHei" charset="-122"/>
                <a:ea typeface="SimHei" charset="-122"/>
                <a:cs typeface="SimHei" charset="-122"/>
              </a:rPr>
              <a:t>10</a:t>
            </a:r>
            <a:r>
              <a:rPr lang="zh-CN" altLang="en-US" sz="3600" dirty="0" smtClean="0">
                <a:solidFill>
                  <a:schemeClr val="bg1"/>
                </a:solidFill>
                <a:latin typeface="SimHei" charset="-122"/>
                <a:ea typeface="SimHei" charset="-122"/>
                <a:cs typeface="SimHei" charset="-122"/>
              </a:rPr>
              <a:t>：</a:t>
            </a:r>
            <a:r>
              <a:rPr lang="zh-CN" altLang="en-US" sz="3600" dirty="0">
                <a:solidFill>
                  <a:schemeClr val="bg1"/>
                </a:solidFill>
                <a:latin typeface="SimHei" charset="-122"/>
                <a:ea typeface="SimHei" charset="-122"/>
                <a:cs typeface="SimHei" charset="-122"/>
              </a:rPr>
              <a:t>内部绩效考核</a:t>
            </a:r>
            <a:endParaRPr lang="en-US" altLang="zh-CN" sz="3600" dirty="0">
              <a:solidFill>
                <a:schemeClr val="bg1"/>
              </a:solidFill>
              <a:latin typeface="SimHei" charset="-122"/>
              <a:ea typeface="SimHei" charset="-122"/>
              <a:cs typeface="SimHei" charset="-122"/>
            </a:endParaRPr>
          </a:p>
          <a:p>
            <a:pPr algn="ctr">
              <a:lnSpc>
                <a:spcPct val="150000"/>
              </a:lnSpc>
            </a:pPr>
            <a:r>
              <a:rPr lang="zh-CN" altLang="en-US" sz="1400" dirty="0">
                <a:solidFill>
                  <a:srgbClr val="FFC000"/>
                </a:solidFill>
                <a:latin typeface="KaiTi" charset="-122"/>
                <a:ea typeface="KaiTi" charset="-122"/>
                <a:cs typeface="KaiTi" charset="-122"/>
              </a:rPr>
              <a:t>（性价比</a:t>
            </a:r>
            <a:r>
              <a:rPr lang="en-US" altLang="zh-CN" sz="1400" dirty="0">
                <a:solidFill>
                  <a:srgbClr val="FFC000"/>
                </a:solidFill>
                <a:latin typeface="KaiTi" charset="-122"/>
                <a:ea typeface="KaiTi" charset="-122"/>
                <a:cs typeface="KaiTi" charset="-122"/>
              </a:rPr>
              <a:t>=</a:t>
            </a:r>
            <a:r>
              <a:rPr lang="zh-CN" altLang="en-US" sz="1400" dirty="0">
                <a:solidFill>
                  <a:srgbClr val="FFC000"/>
                </a:solidFill>
                <a:latin typeface="KaiTi" charset="-122"/>
                <a:ea typeface="KaiTi" charset="-122"/>
                <a:cs typeface="KaiTi" charset="-122"/>
              </a:rPr>
              <a:t>社会效益</a:t>
            </a:r>
            <a:r>
              <a:rPr lang="en-US" altLang="zh-CN" sz="1400" dirty="0">
                <a:solidFill>
                  <a:srgbClr val="FFC000"/>
                </a:solidFill>
                <a:latin typeface="KaiTi" charset="-122"/>
                <a:ea typeface="KaiTi" charset="-122"/>
                <a:cs typeface="KaiTi" charset="-122"/>
              </a:rPr>
              <a:t>+</a:t>
            </a:r>
            <a:r>
              <a:rPr lang="zh-CN" altLang="en-US" dirty="0">
                <a:solidFill>
                  <a:srgbClr val="FFC000"/>
                </a:solidFill>
                <a:latin typeface="KaiTi" charset="-122"/>
                <a:ea typeface="KaiTi" charset="-122"/>
                <a:cs typeface="KaiTi" charset="-122"/>
              </a:rPr>
              <a:t>经济效益：驱动力？）</a:t>
            </a:r>
            <a:endParaRPr lang="en-US" altLang="zh-CN"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（质量：</a:t>
            </a:r>
            <a:r>
              <a:rPr lang="zh-CN" altLang="en-US" dirty="0">
                <a:solidFill>
                  <a:srgbClr val="FFC000"/>
                </a:solidFill>
                <a:latin typeface="KaiTi" charset="-122"/>
                <a:ea typeface="KaiTi" charset="-122"/>
                <a:cs typeface="KaiTi" charset="-122"/>
              </a:rPr>
              <a:t>低风险组感染率</a:t>
            </a:r>
            <a:r>
              <a:rPr lang="zh-CN" altLang="en-US" sz="1400" dirty="0">
                <a:solidFill>
                  <a:srgbClr val="FFC000"/>
                </a:solidFill>
                <a:latin typeface="KaiTi" charset="-122"/>
                <a:ea typeface="KaiTi" charset="-122"/>
                <a:cs typeface="KaiTi" charset="-122"/>
              </a:rPr>
              <a:t>、</a:t>
            </a:r>
            <a:r>
              <a:rPr lang="zh-CN" altLang="en-US" dirty="0">
                <a:solidFill>
                  <a:srgbClr val="FFC000"/>
                </a:solidFill>
                <a:latin typeface="KaiTi" charset="-122"/>
                <a:ea typeface="KaiTi" charset="-122"/>
                <a:cs typeface="KaiTi" charset="-122"/>
              </a:rPr>
              <a:t>低风险死亡率、术后并发症发生率</a:t>
            </a:r>
            <a:r>
              <a:rPr lang="zh-CN" altLang="en-US" sz="1400" dirty="0">
                <a:solidFill>
                  <a:srgbClr val="FFC000"/>
                </a:solidFill>
                <a:latin typeface="KaiTi" charset="-122"/>
                <a:ea typeface="KaiTi" charset="-122"/>
                <a:cs typeface="KaiTi" charset="-122"/>
              </a:rPr>
              <a:t>）</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dirty="0">
                <a:solidFill>
                  <a:srgbClr val="FFC000"/>
                </a:solidFill>
                <a:latin typeface="KaiTi" charset="-122"/>
                <a:ea typeface="KaiTi" charset="-122"/>
                <a:cs typeface="KaiTi" charset="-122"/>
              </a:rPr>
              <a:t>（效率：病例数和结构、</a:t>
            </a:r>
            <a:r>
              <a:rPr lang="en-US" altLang="zh-CN" dirty="0">
                <a:solidFill>
                  <a:srgbClr val="FFC000"/>
                </a:solidFill>
                <a:latin typeface="KaiTi" charset="-122"/>
                <a:ea typeface="KaiTi" charset="-122"/>
                <a:cs typeface="KaiTi" charset="-122"/>
              </a:rPr>
              <a:t>DGRs</a:t>
            </a:r>
            <a:r>
              <a:rPr lang="zh-CN" altLang="en-US" dirty="0">
                <a:solidFill>
                  <a:srgbClr val="FFC000"/>
                </a:solidFill>
                <a:latin typeface="KaiTi" charset="-122"/>
                <a:ea typeface="KaiTi" charset="-122"/>
                <a:cs typeface="KaiTi" charset="-122"/>
              </a:rPr>
              <a:t>组数和结构、</a:t>
            </a:r>
            <a:r>
              <a:rPr lang="en-US" altLang="zh-CN" dirty="0">
                <a:solidFill>
                  <a:srgbClr val="FFC000"/>
                </a:solidFill>
                <a:latin typeface="KaiTi" charset="-122"/>
                <a:ea typeface="KaiTi" charset="-122"/>
                <a:cs typeface="KaiTi" charset="-122"/>
              </a:rPr>
              <a:t>CMI</a:t>
            </a:r>
            <a:r>
              <a:rPr lang="zh-CN" altLang="en-US" dirty="0">
                <a:solidFill>
                  <a:srgbClr val="FFC000"/>
                </a:solidFill>
                <a:latin typeface="KaiTi" charset="-122"/>
                <a:ea typeface="KaiTi" charset="-122"/>
                <a:cs typeface="KaiTi" charset="-122"/>
              </a:rPr>
              <a:t>值、平均住院日）</a:t>
            </a:r>
            <a:endParaRPr lang="en-US" altLang="zh-CN" dirty="0">
              <a:solidFill>
                <a:srgbClr val="FFC000"/>
              </a:solidFill>
              <a:latin typeface="KaiTi" charset="-122"/>
              <a:ea typeface="KaiTi" charset="-122"/>
              <a:cs typeface="KaiTi" charset="-122"/>
            </a:endParaRPr>
          </a:p>
          <a:p>
            <a:pPr algn="ctr">
              <a:lnSpc>
                <a:spcPct val="150000"/>
              </a:lnSpc>
            </a:pPr>
            <a:r>
              <a:rPr lang="zh-CN" altLang="en-US" dirty="0">
                <a:solidFill>
                  <a:srgbClr val="FFC000"/>
                </a:solidFill>
                <a:latin typeface="KaiTi" charset="-122"/>
                <a:ea typeface="KaiTi" charset="-122"/>
                <a:cs typeface="KaiTi" charset="-122"/>
              </a:rPr>
              <a:t>（能耗：时间、费用和抗生素消耗指数、费用结构、患者自付比例）</a:t>
            </a:r>
            <a:endParaRPr lang="en-US" altLang="zh-CN"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069892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0816"/>
            <a:ext cx="9144000" cy="2319866"/>
          </a:xfrm>
          <a:prstGeom prst="rect">
            <a:avLst/>
          </a:prstGeom>
        </p:spPr>
        <p:txBody>
          <a:bodyPr wrap="square">
            <a:spAutoFit/>
          </a:bodyPr>
          <a:lstStyle/>
          <a:p>
            <a:pPr algn="ctr">
              <a:lnSpc>
                <a:spcPct val="150000"/>
              </a:lnSpc>
            </a:pPr>
            <a:r>
              <a:rPr lang="zh-CN" altLang="en-US" sz="4050" dirty="0" smtClean="0">
                <a:solidFill>
                  <a:schemeClr val="bg1"/>
                </a:solidFill>
                <a:latin typeface="SimHei" charset="-122"/>
                <a:ea typeface="SimHei" charset="-122"/>
                <a:cs typeface="SimHei" charset="-122"/>
              </a:rPr>
              <a:t>新形势</a:t>
            </a:r>
            <a:r>
              <a:rPr lang="en-US" altLang="zh-CN" sz="4050" dirty="0" smtClean="0">
                <a:solidFill>
                  <a:schemeClr val="bg1"/>
                </a:solidFill>
                <a:latin typeface="SimHei" charset="-122"/>
                <a:ea typeface="SimHei" charset="-122"/>
                <a:cs typeface="SimHei" charset="-122"/>
              </a:rPr>
              <a:t>11</a:t>
            </a:r>
            <a:r>
              <a:rPr lang="zh-CN" altLang="en-US" sz="4050" dirty="0" smtClean="0">
                <a:solidFill>
                  <a:schemeClr val="bg1"/>
                </a:solidFill>
                <a:latin typeface="SimHei" charset="-122"/>
                <a:ea typeface="SimHei" charset="-122"/>
                <a:cs typeface="SimHei" charset="-122"/>
              </a:rPr>
              <a:t>：财政</a:t>
            </a:r>
            <a:r>
              <a:rPr lang="zh-CN" altLang="en-US" sz="4050" dirty="0">
                <a:solidFill>
                  <a:schemeClr val="bg1"/>
                </a:solidFill>
                <a:latin typeface="SimHei" charset="-122"/>
                <a:ea typeface="SimHei" charset="-122"/>
                <a:cs typeface="SimHei" charset="-122"/>
              </a:rPr>
              <a:t>投入</a:t>
            </a:r>
            <a:endParaRPr lang="en-US" altLang="zh-CN" sz="4050" dirty="0">
              <a:solidFill>
                <a:schemeClr val="bg1"/>
              </a:solidFill>
              <a:latin typeface="SimHei" charset="-122"/>
              <a:ea typeface="SimHei" charset="-122"/>
              <a:cs typeface="SimHei" charset="-122"/>
            </a:endParaRPr>
          </a:p>
          <a:p>
            <a:pPr algn="ctr">
              <a:lnSpc>
                <a:spcPct val="150000"/>
              </a:lnSpc>
            </a:pPr>
            <a:r>
              <a:rPr lang="zh-CN" altLang="en-US" sz="1400" dirty="0">
                <a:solidFill>
                  <a:srgbClr val="FFC000"/>
                </a:solidFill>
                <a:latin typeface="KaiTi" charset="-122"/>
                <a:ea typeface="KaiTi" charset="-122"/>
                <a:cs typeface="KaiTi" charset="-122"/>
              </a:rPr>
              <a:t>（供</a:t>
            </a:r>
            <a:r>
              <a:rPr lang="en-US" altLang="zh-CN" sz="1400" dirty="0">
                <a:solidFill>
                  <a:srgbClr val="FFC000"/>
                </a:solidFill>
                <a:latin typeface="KaiTi" charset="-122"/>
                <a:ea typeface="KaiTi" charset="-122"/>
                <a:cs typeface="KaiTi" charset="-122"/>
              </a:rPr>
              <a:t>VS</a:t>
            </a:r>
            <a:r>
              <a:rPr lang="zh-CN" altLang="en-US" sz="1400" dirty="0">
                <a:solidFill>
                  <a:srgbClr val="FFC000"/>
                </a:solidFill>
                <a:latin typeface="KaiTi" charset="-122"/>
                <a:ea typeface="KaiTi" charset="-122"/>
                <a:cs typeface="KaiTi" charset="-122"/>
              </a:rPr>
              <a:t>需？优缺点？管？</a:t>
            </a:r>
            <a:r>
              <a:rPr lang="zh-CN" altLang="en-US" sz="1400" dirty="0" smtClean="0">
                <a:solidFill>
                  <a:srgbClr val="FFC000"/>
                </a:solidFill>
                <a:latin typeface="KaiTi" charset="-122"/>
                <a:ea typeface="KaiTi" charset="-122"/>
                <a:cs typeface="KaiTi" charset="-122"/>
              </a:rPr>
              <a:t>）</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a:t>
            </a:r>
            <a:r>
              <a:rPr lang="zh-CN" altLang="en-US" sz="1400" dirty="0">
                <a:solidFill>
                  <a:srgbClr val="FFC000"/>
                </a:solidFill>
                <a:latin typeface="KaiTi" charset="-122"/>
                <a:ea typeface="KaiTi" charset="-122"/>
                <a:cs typeface="KaiTi" charset="-122"/>
              </a:rPr>
              <a:t>供需</a:t>
            </a:r>
            <a:r>
              <a:rPr lang="zh-CN" altLang="en-US" sz="1400" dirty="0" smtClean="0">
                <a:solidFill>
                  <a:srgbClr val="FFC000"/>
                </a:solidFill>
                <a:latin typeface="KaiTi" charset="-122"/>
                <a:ea typeface="KaiTi" charset="-122"/>
                <a:cs typeface="KaiTi" charset="-122"/>
              </a:rPr>
              <a:t>比例：</a:t>
            </a:r>
            <a:r>
              <a:rPr lang="en-US" altLang="zh-CN" sz="1400" dirty="0">
                <a:solidFill>
                  <a:srgbClr val="FFC000"/>
                </a:solidFill>
                <a:latin typeface="KaiTi" charset="-122"/>
                <a:ea typeface="KaiTi" charset="-122"/>
                <a:cs typeface="KaiTi" charset="-122"/>
              </a:rPr>
              <a:t>10</a:t>
            </a:r>
            <a:r>
              <a:rPr lang="en-US" altLang="zh-CN" sz="1400" dirty="0" smtClean="0">
                <a:solidFill>
                  <a:srgbClr val="FFC000"/>
                </a:solidFill>
                <a:latin typeface="KaiTi" charset="-122"/>
                <a:ea typeface="KaiTi" charset="-122"/>
                <a:cs typeface="KaiTi" charset="-122"/>
              </a:rPr>
              <a:t>%</a:t>
            </a:r>
            <a:r>
              <a:rPr lang="zh-CN" altLang="en-US" sz="1400" dirty="0" smtClean="0">
                <a:solidFill>
                  <a:srgbClr val="FFC000"/>
                </a:solidFill>
                <a:latin typeface="KaiTi" charset="-122"/>
                <a:ea typeface="KaiTi" charset="-122"/>
                <a:cs typeface="KaiTi" charset="-122"/>
              </a:rPr>
              <a:t> </a:t>
            </a:r>
            <a:r>
              <a:rPr lang="en-US" altLang="zh-CN" sz="1400" dirty="0" smtClean="0">
                <a:solidFill>
                  <a:srgbClr val="FFC000"/>
                </a:solidFill>
                <a:latin typeface="KaiTi" charset="-122"/>
                <a:ea typeface="KaiTi" charset="-122"/>
                <a:cs typeface="KaiTi" charset="-122"/>
              </a:rPr>
              <a:t>&amp;</a:t>
            </a:r>
            <a:r>
              <a:rPr lang="zh-CN" altLang="en-US" sz="1400" dirty="0" smtClean="0">
                <a:solidFill>
                  <a:srgbClr val="FFC000"/>
                </a:solidFill>
                <a:latin typeface="KaiTi" charset="-122"/>
                <a:ea typeface="KaiTi" charset="-122"/>
                <a:cs typeface="KaiTi" charset="-122"/>
              </a:rPr>
              <a:t> </a:t>
            </a:r>
            <a:r>
              <a:rPr lang="en-US" altLang="zh-CN" sz="1400" dirty="0" smtClean="0">
                <a:solidFill>
                  <a:srgbClr val="FFC000"/>
                </a:solidFill>
                <a:latin typeface="KaiTi" charset="-122"/>
                <a:ea typeface="KaiTi" charset="-122"/>
                <a:cs typeface="KaiTi" charset="-122"/>
              </a:rPr>
              <a:t>80%</a:t>
            </a:r>
            <a:r>
              <a:rPr lang="zh-CN" altLang="en-US" sz="1400" dirty="0" smtClean="0">
                <a:solidFill>
                  <a:srgbClr val="FFC000"/>
                </a:solidFill>
                <a:latin typeface="KaiTi" charset="-122"/>
                <a:ea typeface="KaiTi" charset="-122"/>
                <a:cs typeface="KaiTi" charset="-122"/>
              </a:rPr>
              <a:t>）</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（业务</a:t>
            </a:r>
            <a:r>
              <a:rPr lang="en-US" altLang="zh-CN" sz="1400" dirty="0" smtClean="0">
                <a:solidFill>
                  <a:srgbClr val="FFC000"/>
                </a:solidFill>
                <a:latin typeface="KaiTi" charset="-122"/>
                <a:ea typeface="KaiTi" charset="-122"/>
                <a:cs typeface="KaiTi" charset="-122"/>
              </a:rPr>
              <a:t>50%</a:t>
            </a:r>
            <a:r>
              <a:rPr lang="zh-CN" altLang="en-US" sz="1400" dirty="0" smtClean="0">
                <a:solidFill>
                  <a:srgbClr val="FFC000"/>
                </a:solidFill>
                <a:latin typeface="KaiTi" charset="-122"/>
                <a:ea typeface="KaiTi" charset="-122"/>
                <a:cs typeface="KaiTi" charset="-122"/>
              </a:rPr>
              <a:t>医保 </a:t>
            </a:r>
            <a:r>
              <a:rPr lang="en-US" altLang="zh-CN" sz="1400" dirty="0" smtClean="0">
                <a:solidFill>
                  <a:srgbClr val="FFC000"/>
                </a:solidFill>
                <a:latin typeface="KaiTi" charset="-122"/>
                <a:ea typeface="KaiTi" charset="-122"/>
                <a:cs typeface="KaiTi" charset="-122"/>
              </a:rPr>
              <a:t>&amp;</a:t>
            </a:r>
            <a:r>
              <a:rPr lang="zh-CN" altLang="en-US" sz="1400" dirty="0" smtClean="0">
                <a:solidFill>
                  <a:srgbClr val="FFC000"/>
                </a:solidFill>
                <a:latin typeface="KaiTi" charset="-122"/>
                <a:ea typeface="KaiTi" charset="-122"/>
                <a:cs typeface="KaiTi" charset="-122"/>
              </a:rPr>
              <a:t> 总收入</a:t>
            </a:r>
            <a:r>
              <a:rPr lang="en-US" altLang="zh-CN" sz="1400" dirty="0" smtClean="0">
                <a:solidFill>
                  <a:srgbClr val="FFC000"/>
                </a:solidFill>
                <a:latin typeface="KaiTi" charset="-122"/>
                <a:ea typeface="KaiTi" charset="-122"/>
                <a:cs typeface="KaiTi" charset="-122"/>
              </a:rPr>
              <a:t>50%</a:t>
            </a:r>
            <a:r>
              <a:rPr lang="zh-CN" altLang="en-US" sz="1400" dirty="0" smtClean="0">
                <a:solidFill>
                  <a:srgbClr val="FFC000"/>
                </a:solidFill>
                <a:latin typeface="KaiTi" charset="-122"/>
                <a:ea typeface="KaiTi" charset="-122"/>
                <a:cs typeface="KaiTi" charset="-122"/>
              </a:rPr>
              <a:t>财政）</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（体系内部？机构内部比例？）</a:t>
            </a:r>
            <a:endParaRPr lang="en-US" altLang="zh-CN" sz="14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83754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91365"/>
            <a:ext cx="9144000" cy="2008242"/>
          </a:xfrm>
          <a:prstGeom prst="rect">
            <a:avLst/>
          </a:prstGeom>
        </p:spPr>
        <p:txBody>
          <a:bodyPr wrap="square">
            <a:spAutoFit/>
          </a:bodyPr>
          <a:lstStyle/>
          <a:p>
            <a:pPr algn="ctr"/>
            <a:r>
              <a:rPr lang="zh-CN" altLang="en-US" sz="4050" dirty="0" smtClean="0">
                <a:solidFill>
                  <a:schemeClr val="bg1"/>
                </a:solidFill>
                <a:latin typeface="SimHei" charset="-122"/>
                <a:ea typeface="SimHei" charset="-122"/>
                <a:cs typeface="SimHei" charset="-122"/>
              </a:rPr>
              <a:t>新形势</a:t>
            </a:r>
            <a:r>
              <a:rPr lang="en-US" altLang="zh-CN" sz="4050" dirty="0" smtClean="0">
                <a:solidFill>
                  <a:schemeClr val="bg1"/>
                </a:solidFill>
                <a:latin typeface="SimHei" charset="-122"/>
                <a:ea typeface="SimHei" charset="-122"/>
                <a:cs typeface="SimHei" charset="-122"/>
              </a:rPr>
              <a:t>12</a:t>
            </a:r>
            <a:r>
              <a:rPr lang="zh-CN" altLang="en-US" sz="4050" dirty="0" smtClean="0">
                <a:solidFill>
                  <a:schemeClr val="bg1"/>
                </a:solidFill>
                <a:latin typeface="SimHei" charset="-122"/>
                <a:ea typeface="SimHei" charset="-122"/>
                <a:cs typeface="SimHei" charset="-122"/>
              </a:rPr>
              <a:t>：社会</a:t>
            </a:r>
            <a:r>
              <a:rPr lang="zh-CN" altLang="en-US" sz="4050" dirty="0">
                <a:solidFill>
                  <a:schemeClr val="bg1"/>
                </a:solidFill>
                <a:latin typeface="SimHei" charset="-122"/>
                <a:ea typeface="SimHei" charset="-122"/>
                <a:cs typeface="SimHei" charset="-122"/>
              </a:rPr>
              <a:t>办医</a:t>
            </a:r>
            <a:endParaRPr lang="en-US" altLang="zh-CN" sz="4050" dirty="0">
              <a:solidFill>
                <a:schemeClr val="bg1"/>
              </a:solidFill>
              <a:latin typeface="SimHei" charset="-122"/>
              <a:ea typeface="SimHei" charset="-122"/>
              <a:cs typeface="SimHei" charset="-122"/>
            </a:endParaRPr>
          </a:p>
          <a:p>
            <a:pPr algn="ctr">
              <a:lnSpc>
                <a:spcPct val="150000"/>
              </a:lnSpc>
            </a:pPr>
            <a:r>
              <a:rPr lang="zh-CN" altLang="en-US" sz="1400" dirty="0">
                <a:solidFill>
                  <a:srgbClr val="FFC000"/>
                </a:solidFill>
                <a:latin typeface="KaiTi" charset="-122"/>
                <a:ea typeface="KaiTi" charset="-122"/>
                <a:cs typeface="KaiTi" charset="-122"/>
              </a:rPr>
              <a:t>（人？前置条件：自由职业）</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a:solidFill>
                  <a:srgbClr val="FFC000"/>
                </a:solidFill>
                <a:latin typeface="KaiTi" charset="-122"/>
                <a:ea typeface="KaiTi" charset="-122"/>
                <a:cs typeface="KaiTi" charset="-122"/>
              </a:rPr>
              <a:t>（臭水！医保改革绊脚石</a:t>
            </a:r>
            <a:r>
              <a:rPr lang="zh-CN" altLang="en-US" sz="1400" dirty="0" smtClean="0">
                <a:solidFill>
                  <a:srgbClr val="FFC000"/>
                </a:solidFill>
                <a:latin typeface="KaiTi" charset="-122"/>
                <a:ea typeface="KaiTi" charset="-122"/>
                <a:cs typeface="KaiTi" charset="-122"/>
              </a:rPr>
              <a:t>）</a:t>
            </a:r>
            <a:endParaRPr lang="en-US" altLang="zh-CN" sz="1400" dirty="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（层级？基层服务特点：信息不对称弱、患者选择性强、长期服务辐射小）</a:t>
            </a:r>
            <a:endParaRPr lang="en-US" altLang="zh-CN" sz="1400" dirty="0" smtClean="0">
              <a:solidFill>
                <a:srgbClr val="FFC000"/>
              </a:solidFill>
              <a:latin typeface="KaiTi" charset="-122"/>
              <a:ea typeface="KaiTi" charset="-122"/>
              <a:cs typeface="KaiTi" charset="-122"/>
            </a:endParaRPr>
          </a:p>
          <a:p>
            <a:pPr algn="ctr">
              <a:lnSpc>
                <a:spcPct val="150000"/>
              </a:lnSpc>
            </a:pPr>
            <a:r>
              <a:rPr lang="zh-CN" altLang="en-US" sz="1400" dirty="0" smtClean="0">
                <a:solidFill>
                  <a:srgbClr val="FFC000"/>
                </a:solidFill>
                <a:latin typeface="KaiTi" charset="-122"/>
                <a:ea typeface="KaiTi" charset="-122"/>
                <a:cs typeface="KaiTi" charset="-122"/>
              </a:rPr>
              <a:t>（挑战：政府现代治理和技术监管能力）</a:t>
            </a:r>
            <a:endParaRPr lang="en-US" altLang="zh-CN" sz="14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752405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86277"/>
            <a:ext cx="9144000" cy="1823576"/>
          </a:xfrm>
          <a:prstGeom prst="rect">
            <a:avLst/>
          </a:prstGeom>
        </p:spPr>
        <p:txBody>
          <a:bodyPr wrap="square">
            <a:spAutoFit/>
          </a:bodyPr>
          <a:lstStyle/>
          <a:p>
            <a:pPr algn="ctr"/>
            <a:r>
              <a:rPr lang="zh-CN" altLang="en-US" sz="4050" dirty="0">
                <a:solidFill>
                  <a:schemeClr val="bg1"/>
                </a:solidFill>
                <a:latin typeface="楷体_GB2312" pitchFamily="49" charset="-122"/>
                <a:ea typeface="楷体_GB2312" pitchFamily="49" charset="-122"/>
              </a:rPr>
              <a:t> </a:t>
            </a:r>
            <a:r>
              <a:rPr lang="zh-CN" altLang="en-US" sz="4050" dirty="0" smtClean="0">
                <a:solidFill>
                  <a:schemeClr val="bg1"/>
                </a:solidFill>
                <a:latin typeface="SimHei" charset="-122"/>
                <a:ea typeface="SimHei" charset="-122"/>
                <a:cs typeface="SimHei" charset="-122"/>
              </a:rPr>
              <a:t>新形势</a:t>
            </a:r>
            <a:r>
              <a:rPr lang="en-US" altLang="zh-CN" sz="4050" dirty="0" smtClean="0">
                <a:solidFill>
                  <a:schemeClr val="bg1"/>
                </a:solidFill>
                <a:latin typeface="SimHei" charset="-122"/>
                <a:ea typeface="SimHei" charset="-122"/>
                <a:cs typeface="SimHei" charset="-122"/>
              </a:rPr>
              <a:t>13</a:t>
            </a:r>
            <a:r>
              <a:rPr lang="zh-CN" altLang="en-US" sz="4050" dirty="0" smtClean="0">
                <a:solidFill>
                  <a:schemeClr val="bg1"/>
                </a:solidFill>
                <a:latin typeface="SimHei" charset="-122"/>
                <a:ea typeface="SimHei" charset="-122"/>
                <a:cs typeface="SimHei" charset="-122"/>
              </a:rPr>
              <a:t>：政府</a:t>
            </a:r>
            <a:r>
              <a:rPr lang="zh-CN" altLang="en-US" sz="4050" dirty="0">
                <a:solidFill>
                  <a:schemeClr val="bg1"/>
                </a:solidFill>
                <a:latin typeface="SimHei" charset="-122"/>
                <a:ea typeface="SimHei" charset="-122"/>
                <a:cs typeface="SimHei" charset="-122"/>
              </a:rPr>
              <a:t>与机构</a:t>
            </a:r>
            <a:endParaRPr lang="en-US" altLang="zh-CN" sz="4050" dirty="0">
              <a:solidFill>
                <a:schemeClr val="bg1"/>
              </a:solidFill>
              <a:latin typeface="SimHei" charset="-122"/>
              <a:ea typeface="SimHei" charset="-122"/>
              <a:cs typeface="SimHei" charset="-122"/>
            </a:endParaRPr>
          </a:p>
          <a:p>
            <a:pPr algn="ctr">
              <a:lnSpc>
                <a:spcPct val="150000"/>
              </a:lnSpc>
            </a:pPr>
            <a:r>
              <a:rPr lang="zh-CN" altLang="en-US" sz="1600" dirty="0">
                <a:solidFill>
                  <a:srgbClr val="FFC000"/>
                </a:solidFill>
                <a:latin typeface="KaiTi" charset="-122"/>
                <a:ea typeface="KaiTi" charset="-122"/>
                <a:cs typeface="KaiTi" charset="-122"/>
              </a:rPr>
              <a:t>（主导</a:t>
            </a:r>
            <a:r>
              <a:rPr lang="en-US" altLang="zh-CN" sz="1600" dirty="0">
                <a:solidFill>
                  <a:srgbClr val="FFC000"/>
                </a:solidFill>
                <a:latin typeface="KaiTi" charset="-122"/>
                <a:ea typeface="KaiTi" charset="-122"/>
                <a:cs typeface="KaiTi" charset="-122"/>
              </a:rPr>
              <a:t>Vs</a:t>
            </a:r>
            <a:r>
              <a:rPr lang="zh-CN" altLang="en-US" sz="1600" dirty="0">
                <a:solidFill>
                  <a:srgbClr val="FFC000"/>
                </a:solidFill>
                <a:latin typeface="KaiTi" charset="-122"/>
                <a:ea typeface="KaiTi" charset="-122"/>
                <a:cs typeface="KaiTi" charset="-122"/>
              </a:rPr>
              <a:t>自主</a:t>
            </a:r>
            <a:r>
              <a:rPr lang="zh-CN" altLang="en-US" sz="1600" dirty="0" smtClean="0">
                <a:solidFill>
                  <a:srgbClr val="FFC000"/>
                </a:solidFill>
                <a:latin typeface="KaiTi" charset="-122"/>
                <a:ea typeface="KaiTi" charset="-122"/>
                <a:cs typeface="KaiTi" charset="-122"/>
              </a:rPr>
              <a:t>）</a:t>
            </a:r>
            <a:endParaRPr lang="en-US" altLang="zh-CN" sz="1600" dirty="0" smtClean="0">
              <a:solidFill>
                <a:srgbClr val="FFC000"/>
              </a:solidFill>
              <a:latin typeface="KaiTi" charset="-122"/>
              <a:ea typeface="KaiTi" charset="-122"/>
              <a:cs typeface="KaiTi" charset="-122"/>
            </a:endParaRPr>
          </a:p>
          <a:p>
            <a:pPr algn="ctr">
              <a:lnSpc>
                <a:spcPct val="150000"/>
              </a:lnSpc>
            </a:pPr>
            <a:r>
              <a:rPr lang="zh-CN" altLang="en-US" sz="1600" dirty="0" smtClean="0">
                <a:solidFill>
                  <a:srgbClr val="FFC000"/>
                </a:solidFill>
                <a:latin typeface="KaiTi" charset="-122"/>
                <a:ea typeface="KaiTi" charset="-122"/>
                <a:cs typeface="KaiTi" charset="-122"/>
              </a:rPr>
              <a:t>（</a:t>
            </a:r>
            <a:r>
              <a:rPr lang="zh-CN" altLang="en-US" sz="1600" dirty="0">
                <a:solidFill>
                  <a:srgbClr val="FFC000"/>
                </a:solidFill>
                <a:latin typeface="KaiTi" charset="-122"/>
                <a:ea typeface="KaiTi" charset="-122"/>
                <a:cs typeface="KaiTi" charset="-122"/>
              </a:rPr>
              <a:t>主导：投入和结果绩效</a:t>
            </a:r>
            <a:r>
              <a:rPr lang="zh-CN" altLang="en-US" sz="1600" dirty="0" smtClean="0">
                <a:solidFill>
                  <a:srgbClr val="FFC000"/>
                </a:solidFill>
                <a:latin typeface="KaiTi" charset="-122"/>
                <a:ea typeface="KaiTi" charset="-122"/>
                <a:cs typeface="KaiTi" charset="-122"/>
              </a:rPr>
              <a:t>考核）</a:t>
            </a:r>
            <a:endParaRPr lang="en-US" altLang="zh-CN" sz="1600" dirty="0">
              <a:solidFill>
                <a:srgbClr val="FFC000"/>
              </a:solidFill>
              <a:latin typeface="KaiTi" charset="-122"/>
              <a:ea typeface="KaiTi" charset="-122"/>
              <a:cs typeface="KaiTi" charset="-122"/>
            </a:endParaRPr>
          </a:p>
          <a:p>
            <a:pPr algn="ctr">
              <a:lnSpc>
                <a:spcPct val="150000"/>
              </a:lnSpc>
            </a:pPr>
            <a:r>
              <a:rPr lang="zh-CN" altLang="en-US" sz="1600" dirty="0">
                <a:solidFill>
                  <a:srgbClr val="FFC000"/>
                </a:solidFill>
                <a:latin typeface="KaiTi" charset="-122"/>
                <a:ea typeface="KaiTi" charset="-122"/>
                <a:cs typeface="KaiTi" charset="-122"/>
              </a:rPr>
              <a:t>政府用</a:t>
            </a:r>
            <a:r>
              <a:rPr lang="zh-CN" altLang="en-US" sz="1600" dirty="0" smtClean="0">
                <a:solidFill>
                  <a:srgbClr val="FFC000"/>
                </a:solidFill>
                <a:latin typeface="KaiTi" charset="-122"/>
                <a:ea typeface="KaiTi" charset="-122"/>
                <a:cs typeface="KaiTi" charset="-122"/>
              </a:rPr>
              <a:t>机制引导考核，</a:t>
            </a:r>
            <a:r>
              <a:rPr lang="zh-CN" altLang="en-US" sz="1600" dirty="0">
                <a:solidFill>
                  <a:srgbClr val="FFC000"/>
                </a:solidFill>
                <a:latin typeface="KaiTi" charset="-122"/>
                <a:ea typeface="KaiTi" charset="-122"/>
                <a:cs typeface="KaiTi" charset="-122"/>
              </a:rPr>
              <a:t>而不是行政解决</a:t>
            </a:r>
            <a:r>
              <a:rPr lang="zh-CN" altLang="en-US" sz="1600" dirty="0" smtClean="0">
                <a:solidFill>
                  <a:srgbClr val="FFC000"/>
                </a:solidFill>
                <a:latin typeface="KaiTi" charset="-122"/>
                <a:ea typeface="KaiTi" charset="-122"/>
                <a:cs typeface="KaiTi" charset="-122"/>
              </a:rPr>
              <a:t>体系和</a:t>
            </a:r>
            <a:r>
              <a:rPr lang="zh-CN" altLang="en-US" sz="1600" dirty="0">
                <a:solidFill>
                  <a:srgbClr val="FFC000"/>
                </a:solidFill>
                <a:latin typeface="KaiTi" charset="-122"/>
                <a:ea typeface="KaiTi" charset="-122"/>
                <a:cs typeface="KaiTi" charset="-122"/>
              </a:rPr>
              <a:t>机构运行</a:t>
            </a:r>
            <a:r>
              <a:rPr lang="zh-CN" altLang="en-US" sz="1600" dirty="0" smtClean="0">
                <a:solidFill>
                  <a:srgbClr val="FFC000"/>
                </a:solidFill>
                <a:latin typeface="KaiTi" charset="-122"/>
                <a:ea typeface="KaiTi" charset="-122"/>
                <a:cs typeface="KaiTi" charset="-122"/>
              </a:rPr>
              <a:t>问题</a:t>
            </a:r>
            <a:endParaRPr lang="en-US" altLang="zh-CN" sz="1600" dirty="0" smtClean="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32330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716814"/>
            <a:ext cx="9144000" cy="1454244"/>
          </a:xfrm>
          <a:prstGeom prst="rect">
            <a:avLst/>
          </a:prstGeom>
        </p:spPr>
        <p:txBody>
          <a:bodyPr wrap="square">
            <a:spAutoFit/>
          </a:bodyPr>
          <a:lstStyle/>
          <a:p>
            <a:pPr algn="ctr"/>
            <a:r>
              <a:rPr lang="zh-CN" altLang="en-US" sz="4050" dirty="0" smtClean="0">
                <a:solidFill>
                  <a:schemeClr val="bg1"/>
                </a:solidFill>
                <a:latin typeface="SimHei" charset="-122"/>
                <a:ea typeface="SimHei" charset="-122"/>
                <a:cs typeface="SimHei" charset="-122"/>
              </a:rPr>
              <a:t>新形势</a:t>
            </a:r>
            <a:r>
              <a:rPr lang="en-US" altLang="zh-CN" sz="4050" dirty="0" smtClean="0">
                <a:solidFill>
                  <a:schemeClr val="bg1"/>
                </a:solidFill>
                <a:latin typeface="SimHei" charset="-122"/>
                <a:ea typeface="SimHei" charset="-122"/>
                <a:cs typeface="SimHei" charset="-122"/>
              </a:rPr>
              <a:t>14</a:t>
            </a:r>
            <a:r>
              <a:rPr lang="zh-CN" altLang="en-US" sz="4050" dirty="0" smtClean="0">
                <a:solidFill>
                  <a:schemeClr val="bg1"/>
                </a:solidFill>
                <a:latin typeface="SimHei" charset="-122"/>
                <a:ea typeface="SimHei" charset="-122"/>
                <a:cs typeface="SimHei" charset="-122"/>
              </a:rPr>
              <a:t>：放权</a:t>
            </a:r>
            <a:r>
              <a:rPr lang="zh-CN" altLang="en-US" sz="4050" dirty="0">
                <a:solidFill>
                  <a:schemeClr val="bg1"/>
                </a:solidFill>
                <a:latin typeface="SimHei" charset="-122"/>
                <a:ea typeface="SimHei" charset="-122"/>
                <a:cs typeface="SimHei" charset="-122"/>
              </a:rPr>
              <a:t>路径</a:t>
            </a:r>
            <a:endParaRPr lang="en-US" altLang="zh-CN" sz="4050" dirty="0">
              <a:solidFill>
                <a:schemeClr val="bg1"/>
              </a:solidFill>
              <a:latin typeface="SimHei" charset="-122"/>
              <a:ea typeface="SimHei" charset="-122"/>
              <a:cs typeface="SimHei" charset="-122"/>
            </a:endParaRPr>
          </a:p>
          <a:p>
            <a:pPr algn="ctr">
              <a:lnSpc>
                <a:spcPct val="150000"/>
              </a:lnSpc>
            </a:pPr>
            <a:r>
              <a:rPr lang="zh-CN" altLang="en-US" sz="1600" dirty="0">
                <a:solidFill>
                  <a:srgbClr val="FFC000"/>
                </a:solidFill>
                <a:latin typeface="KaiTi" charset="-122"/>
                <a:ea typeface="KaiTi" charset="-122"/>
                <a:cs typeface="KaiTi" charset="-122"/>
              </a:rPr>
              <a:t>（实质与</a:t>
            </a:r>
            <a:r>
              <a:rPr lang="zh-CN" altLang="en-US" sz="1600" dirty="0" smtClean="0">
                <a:solidFill>
                  <a:srgbClr val="FFC000"/>
                </a:solidFill>
                <a:latin typeface="KaiTi" charset="-122"/>
                <a:ea typeface="KaiTi" charset="-122"/>
                <a:cs typeface="KaiTi" charset="-122"/>
              </a:rPr>
              <a:t>形式：多个婆婆！？）</a:t>
            </a:r>
            <a:endParaRPr lang="en-US" altLang="zh-CN" sz="1600" dirty="0">
              <a:solidFill>
                <a:srgbClr val="FFC000"/>
              </a:solidFill>
              <a:latin typeface="KaiTi" charset="-122"/>
              <a:ea typeface="KaiTi" charset="-122"/>
              <a:cs typeface="KaiTi" charset="-122"/>
            </a:endParaRPr>
          </a:p>
          <a:p>
            <a:pPr algn="ctr">
              <a:lnSpc>
                <a:spcPct val="150000"/>
              </a:lnSpc>
            </a:pPr>
            <a:r>
              <a:rPr lang="zh-CN" altLang="en-US" sz="1600" dirty="0" smtClean="0">
                <a:solidFill>
                  <a:srgbClr val="FFC000"/>
                </a:solidFill>
                <a:latin typeface="KaiTi" charset="-122"/>
                <a:ea typeface="KaiTi" charset="-122"/>
                <a:cs typeface="KaiTi" charset="-122"/>
              </a:rPr>
              <a:t>（放：业务专业考核 </a:t>
            </a:r>
            <a:r>
              <a:rPr lang="en-US" altLang="zh-CN" sz="1600" dirty="0" smtClean="0">
                <a:solidFill>
                  <a:srgbClr val="FFC000"/>
                </a:solidFill>
                <a:latin typeface="KaiTi" charset="-122"/>
                <a:ea typeface="KaiTi" charset="-122"/>
                <a:cs typeface="KaiTi" charset="-122"/>
              </a:rPr>
              <a:t>VS</a:t>
            </a:r>
            <a:r>
              <a:rPr lang="zh-CN" altLang="en-US" sz="1600" dirty="0" smtClean="0">
                <a:solidFill>
                  <a:srgbClr val="FFC000"/>
                </a:solidFill>
                <a:latin typeface="KaiTi" charset="-122"/>
                <a:ea typeface="KaiTi" charset="-122"/>
                <a:cs typeface="KaiTi" charset="-122"/>
              </a:rPr>
              <a:t> 收：行政监管游戏规则！）</a:t>
            </a:r>
            <a:endParaRPr lang="en-US" altLang="zh-CN" sz="1600" dirty="0" smtClean="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381347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14608"/>
            <a:ext cx="9144000" cy="2192908"/>
          </a:xfrm>
          <a:prstGeom prst="rect">
            <a:avLst/>
          </a:prstGeom>
        </p:spPr>
        <p:txBody>
          <a:bodyPr wrap="square">
            <a:spAutoFit/>
          </a:bodyPr>
          <a:lstStyle/>
          <a:p>
            <a:pPr algn="ctr"/>
            <a:r>
              <a:rPr lang="zh-CN" altLang="en-US" sz="4050" dirty="0" smtClean="0">
                <a:solidFill>
                  <a:schemeClr val="bg1"/>
                </a:solidFill>
                <a:latin typeface="SimHei" charset="-122"/>
                <a:ea typeface="SimHei" charset="-122"/>
                <a:cs typeface="SimHei" charset="-122"/>
              </a:rPr>
              <a:t>新形势</a:t>
            </a:r>
            <a:r>
              <a:rPr lang="en-US" altLang="zh-CN" sz="4050" dirty="0" smtClean="0">
                <a:solidFill>
                  <a:schemeClr val="bg1"/>
                </a:solidFill>
                <a:latin typeface="SimHei" charset="-122"/>
                <a:ea typeface="SimHei" charset="-122"/>
                <a:cs typeface="SimHei" charset="-122"/>
              </a:rPr>
              <a:t>15</a:t>
            </a:r>
            <a:r>
              <a:rPr lang="zh-CN" altLang="en-US" sz="4050" dirty="0" smtClean="0">
                <a:solidFill>
                  <a:schemeClr val="bg1"/>
                </a:solidFill>
                <a:latin typeface="SimHei" charset="-122"/>
                <a:ea typeface="SimHei" charset="-122"/>
                <a:cs typeface="SimHei" charset="-122"/>
              </a:rPr>
              <a:t>：现代</a:t>
            </a:r>
            <a:r>
              <a:rPr lang="zh-CN" altLang="en-US" sz="4050" dirty="0">
                <a:solidFill>
                  <a:schemeClr val="bg1"/>
                </a:solidFill>
                <a:latin typeface="SimHei" charset="-122"/>
                <a:ea typeface="SimHei" charset="-122"/>
                <a:cs typeface="SimHei" charset="-122"/>
              </a:rPr>
              <a:t>医院管理制度</a:t>
            </a:r>
            <a:endParaRPr lang="en-US" altLang="zh-CN" sz="4050" dirty="0">
              <a:solidFill>
                <a:schemeClr val="bg1"/>
              </a:solidFill>
              <a:latin typeface="SimHei" charset="-122"/>
              <a:ea typeface="SimHei" charset="-122"/>
              <a:cs typeface="SimHei" charset="-122"/>
            </a:endParaRPr>
          </a:p>
          <a:p>
            <a:pPr algn="ctr">
              <a:lnSpc>
                <a:spcPct val="150000"/>
              </a:lnSpc>
            </a:pPr>
            <a:r>
              <a:rPr lang="zh-CN" altLang="en-US" sz="1600" dirty="0">
                <a:solidFill>
                  <a:srgbClr val="FFC000"/>
                </a:solidFill>
                <a:latin typeface="KaiTi" charset="-122"/>
                <a:ea typeface="KaiTi" charset="-122"/>
                <a:cs typeface="KaiTi" charset="-122"/>
              </a:rPr>
              <a:t>（政府定位：现代治理）</a:t>
            </a:r>
            <a:endParaRPr lang="en-US" altLang="zh-CN" sz="1600" dirty="0">
              <a:solidFill>
                <a:srgbClr val="FFC000"/>
              </a:solidFill>
              <a:latin typeface="KaiTi" charset="-122"/>
              <a:ea typeface="KaiTi" charset="-122"/>
              <a:cs typeface="KaiTi" charset="-122"/>
            </a:endParaRPr>
          </a:p>
          <a:p>
            <a:pPr algn="ctr">
              <a:lnSpc>
                <a:spcPct val="150000"/>
              </a:lnSpc>
            </a:pPr>
            <a:r>
              <a:rPr lang="zh-CN" altLang="en-US" sz="1600" dirty="0">
                <a:solidFill>
                  <a:srgbClr val="FFC000"/>
                </a:solidFill>
                <a:latin typeface="KaiTi" charset="-122"/>
                <a:ea typeface="KaiTi" charset="-122"/>
                <a:cs typeface="KaiTi" charset="-122"/>
              </a:rPr>
              <a:t>（政府与体系、体系内部成员</a:t>
            </a:r>
            <a:r>
              <a:rPr lang="zh-CN" altLang="en-US" sz="1600" dirty="0" smtClean="0">
                <a:solidFill>
                  <a:srgbClr val="FFC000"/>
                </a:solidFill>
                <a:latin typeface="KaiTi" charset="-122"/>
                <a:ea typeface="KaiTi" charset="-122"/>
                <a:cs typeface="KaiTi" charset="-122"/>
              </a:rPr>
              <a:t>）</a:t>
            </a:r>
            <a:endParaRPr lang="en-US" altLang="zh-CN" sz="1600" dirty="0" smtClean="0">
              <a:solidFill>
                <a:srgbClr val="FFC000"/>
              </a:solidFill>
              <a:latin typeface="KaiTi" charset="-122"/>
              <a:ea typeface="KaiTi" charset="-122"/>
              <a:cs typeface="KaiTi" charset="-122"/>
            </a:endParaRPr>
          </a:p>
          <a:p>
            <a:pPr algn="ctr">
              <a:lnSpc>
                <a:spcPct val="150000"/>
              </a:lnSpc>
            </a:pPr>
            <a:r>
              <a:rPr lang="zh-CN" altLang="en-US" sz="1600" dirty="0" smtClean="0">
                <a:solidFill>
                  <a:srgbClr val="FFC000"/>
                </a:solidFill>
                <a:latin typeface="KaiTi" charset="-122"/>
                <a:ea typeface="KaiTi" charset="-122"/>
                <a:cs typeface="KaiTi" charset="-122"/>
              </a:rPr>
              <a:t>（内部管理</a:t>
            </a:r>
            <a:r>
              <a:rPr lang="en-US" altLang="zh-CN" sz="1600" dirty="0" smtClean="0">
                <a:solidFill>
                  <a:srgbClr val="FFC000"/>
                </a:solidFill>
                <a:latin typeface="KaiTi" charset="-122"/>
                <a:ea typeface="KaiTi" charset="-122"/>
                <a:cs typeface="KaiTi" charset="-122"/>
              </a:rPr>
              <a:t>+</a:t>
            </a:r>
            <a:r>
              <a:rPr lang="zh-CN" altLang="en-US" sz="1600" dirty="0" smtClean="0">
                <a:solidFill>
                  <a:srgbClr val="FFC000"/>
                </a:solidFill>
                <a:latin typeface="KaiTi" charset="-122"/>
                <a:ea typeface="KaiTi" charset="-122"/>
                <a:cs typeface="KaiTi" charset="-122"/>
              </a:rPr>
              <a:t>治理</a:t>
            </a:r>
            <a:r>
              <a:rPr lang="en-US" altLang="zh-CN" sz="1600" dirty="0" smtClean="0">
                <a:solidFill>
                  <a:srgbClr val="FFC000"/>
                </a:solidFill>
                <a:latin typeface="KaiTi" charset="-122"/>
                <a:ea typeface="KaiTi" charset="-122"/>
                <a:cs typeface="KaiTi" charset="-122"/>
              </a:rPr>
              <a:t>+</a:t>
            </a:r>
            <a:r>
              <a:rPr lang="zh-CN" altLang="en-US" sz="1600" dirty="0" smtClean="0">
                <a:solidFill>
                  <a:srgbClr val="FFC000"/>
                </a:solidFill>
                <a:latin typeface="KaiTi" charset="-122"/>
                <a:ea typeface="KaiTi" charset="-122"/>
                <a:cs typeface="KaiTi" charset="-122"/>
              </a:rPr>
              <a:t>党建）</a:t>
            </a:r>
            <a:endParaRPr lang="en-US" altLang="zh-CN" sz="1600" dirty="0">
              <a:solidFill>
                <a:srgbClr val="FFC000"/>
              </a:solidFill>
              <a:latin typeface="KaiTi" charset="-122"/>
              <a:ea typeface="KaiTi" charset="-122"/>
              <a:cs typeface="KaiTi" charset="-122"/>
            </a:endParaRPr>
          </a:p>
          <a:p>
            <a:pPr algn="ctr">
              <a:lnSpc>
                <a:spcPct val="150000"/>
              </a:lnSpc>
            </a:pPr>
            <a:r>
              <a:rPr lang="zh-CN" altLang="en-US" sz="1600" dirty="0">
                <a:solidFill>
                  <a:srgbClr val="FFC000"/>
                </a:solidFill>
                <a:latin typeface="KaiTi" charset="-122"/>
                <a:ea typeface="KaiTi" charset="-122"/>
                <a:cs typeface="KaiTi" charset="-122"/>
              </a:rPr>
              <a:t>（内涵：供给侧、放管</a:t>
            </a:r>
            <a:r>
              <a:rPr lang="zh-CN" altLang="en-US" sz="1600" dirty="0" smtClean="0">
                <a:solidFill>
                  <a:srgbClr val="FFC000"/>
                </a:solidFill>
                <a:latin typeface="KaiTi" charset="-122"/>
                <a:ea typeface="KaiTi" charset="-122"/>
                <a:cs typeface="KaiTi" charset="-122"/>
              </a:rPr>
              <a:t>服、调结构）</a:t>
            </a:r>
            <a:endParaRPr lang="en-US" altLang="zh-CN" sz="16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861075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 y="1651663"/>
            <a:ext cx="9144000" cy="1823576"/>
          </a:xfrm>
          <a:prstGeom prst="rect">
            <a:avLst/>
          </a:prstGeom>
        </p:spPr>
        <p:txBody>
          <a:bodyPr wrap="square">
            <a:spAutoFit/>
          </a:bodyPr>
          <a:lstStyle/>
          <a:p>
            <a:pPr algn="ctr"/>
            <a:r>
              <a:rPr lang="zh-CN" altLang="en-US" sz="4050" dirty="0" smtClean="0">
                <a:solidFill>
                  <a:schemeClr val="bg1"/>
                </a:solidFill>
                <a:latin typeface="SimHei" charset="-122"/>
                <a:ea typeface="SimHei" charset="-122"/>
                <a:cs typeface="SimHei" charset="-122"/>
              </a:rPr>
              <a:t>新形势</a:t>
            </a:r>
            <a:r>
              <a:rPr lang="en-US" altLang="zh-CN" sz="4050" dirty="0" smtClean="0">
                <a:solidFill>
                  <a:schemeClr val="bg1"/>
                </a:solidFill>
                <a:latin typeface="SimHei" charset="-122"/>
                <a:ea typeface="SimHei" charset="-122"/>
                <a:cs typeface="SimHei" charset="-122"/>
              </a:rPr>
              <a:t>16</a:t>
            </a:r>
            <a:r>
              <a:rPr lang="zh-CN" altLang="en-US" sz="4050" dirty="0" smtClean="0">
                <a:solidFill>
                  <a:schemeClr val="bg1"/>
                </a:solidFill>
                <a:latin typeface="SimHei" charset="-122"/>
                <a:ea typeface="SimHei" charset="-122"/>
                <a:cs typeface="SimHei" charset="-122"/>
              </a:rPr>
              <a:t>：内部管理</a:t>
            </a:r>
            <a:endParaRPr lang="en-US" altLang="zh-CN" sz="4050" dirty="0" smtClean="0">
              <a:solidFill>
                <a:schemeClr val="bg1"/>
              </a:solidFill>
              <a:latin typeface="SimHei" charset="-122"/>
              <a:ea typeface="SimHei" charset="-122"/>
              <a:cs typeface="SimHei" charset="-122"/>
            </a:endParaRPr>
          </a:p>
          <a:p>
            <a:pPr algn="ctr">
              <a:lnSpc>
                <a:spcPct val="150000"/>
              </a:lnSpc>
            </a:pPr>
            <a:r>
              <a:rPr lang="zh-CN" altLang="en-US" sz="1600" dirty="0" smtClean="0">
                <a:solidFill>
                  <a:srgbClr val="FFC000"/>
                </a:solidFill>
                <a:latin typeface="KaiTi" charset="-122"/>
                <a:ea typeface="KaiTi" charset="-122"/>
                <a:cs typeface="KaiTi" charset="-122"/>
              </a:rPr>
              <a:t>（</a:t>
            </a:r>
            <a:r>
              <a:rPr lang="zh-CN" altLang="en-US" sz="1600" dirty="0">
                <a:solidFill>
                  <a:srgbClr val="FFC000"/>
                </a:solidFill>
                <a:latin typeface="KaiTi" charset="-122"/>
                <a:ea typeface="KaiTi" charset="-122"/>
                <a:cs typeface="KaiTi" charset="-122"/>
              </a:rPr>
              <a:t>基础：改革</a:t>
            </a:r>
            <a:r>
              <a:rPr lang="en-US" altLang="zh-CN" sz="1600" dirty="0">
                <a:solidFill>
                  <a:srgbClr val="FFC000"/>
                </a:solidFill>
                <a:latin typeface="KaiTi" charset="-122"/>
                <a:ea typeface="KaiTi" charset="-122"/>
                <a:cs typeface="KaiTi" charset="-122"/>
              </a:rPr>
              <a:t>&amp;</a:t>
            </a:r>
            <a:r>
              <a:rPr lang="zh-CN" altLang="en-US" sz="1600" dirty="0">
                <a:solidFill>
                  <a:srgbClr val="FFC000"/>
                </a:solidFill>
                <a:latin typeface="KaiTi" charset="-122"/>
                <a:ea typeface="KaiTi" charset="-122"/>
                <a:cs typeface="KaiTi" charset="-122"/>
              </a:rPr>
              <a:t>机制运行</a:t>
            </a:r>
            <a:r>
              <a:rPr lang="en-US" altLang="zh-CN" sz="1600" dirty="0">
                <a:solidFill>
                  <a:srgbClr val="FFC000"/>
                </a:solidFill>
                <a:latin typeface="KaiTi" charset="-122"/>
                <a:ea typeface="KaiTi" charset="-122"/>
                <a:cs typeface="KaiTi" charset="-122"/>
              </a:rPr>
              <a:t>&amp;</a:t>
            </a:r>
            <a:r>
              <a:rPr lang="zh-CN" altLang="en-US" sz="1600" dirty="0">
                <a:solidFill>
                  <a:srgbClr val="FFC000"/>
                </a:solidFill>
                <a:latin typeface="KaiTi" charset="-122"/>
                <a:ea typeface="KaiTi" charset="-122"/>
                <a:cs typeface="KaiTi" charset="-122"/>
              </a:rPr>
              <a:t>效率）</a:t>
            </a:r>
            <a:endParaRPr lang="en-US" altLang="zh-CN" sz="1600" dirty="0">
              <a:solidFill>
                <a:srgbClr val="FFC000"/>
              </a:solidFill>
              <a:latin typeface="KaiTi" charset="-122"/>
              <a:ea typeface="KaiTi" charset="-122"/>
              <a:cs typeface="KaiTi" charset="-122"/>
            </a:endParaRPr>
          </a:p>
          <a:p>
            <a:pPr algn="ctr">
              <a:lnSpc>
                <a:spcPct val="150000"/>
              </a:lnSpc>
            </a:pPr>
            <a:r>
              <a:rPr lang="zh-CN" altLang="en-US" sz="1600" dirty="0">
                <a:solidFill>
                  <a:srgbClr val="FFC000"/>
                </a:solidFill>
                <a:latin typeface="KaiTi" charset="-122"/>
                <a:ea typeface="KaiTi" charset="-122"/>
                <a:cs typeface="KaiTi" charset="-122"/>
              </a:rPr>
              <a:t>（目前是应付行政考核）</a:t>
            </a:r>
            <a:endParaRPr lang="en-US" altLang="zh-CN" sz="1600" dirty="0">
              <a:solidFill>
                <a:srgbClr val="FFC000"/>
              </a:solidFill>
              <a:latin typeface="KaiTi" charset="-122"/>
              <a:ea typeface="KaiTi" charset="-122"/>
              <a:cs typeface="KaiTi" charset="-122"/>
            </a:endParaRPr>
          </a:p>
          <a:p>
            <a:pPr algn="ctr">
              <a:lnSpc>
                <a:spcPct val="150000"/>
              </a:lnSpc>
            </a:pPr>
            <a:r>
              <a:rPr lang="zh-CN" altLang="en-US" sz="1600" dirty="0">
                <a:solidFill>
                  <a:srgbClr val="FFC000"/>
                </a:solidFill>
                <a:latin typeface="KaiTi" charset="-122"/>
                <a:ea typeface="KaiTi" charset="-122"/>
                <a:cs typeface="KaiTi" charset="-122"/>
              </a:rPr>
              <a:t>（机制</a:t>
            </a:r>
            <a:r>
              <a:rPr lang="zh-CN" altLang="en-US" sz="1600" dirty="0" smtClean="0">
                <a:solidFill>
                  <a:srgbClr val="FFC000"/>
                </a:solidFill>
                <a:latin typeface="KaiTi" charset="-122"/>
                <a:ea typeface="KaiTi" charset="-122"/>
                <a:cs typeface="KaiTi" charset="-122"/>
              </a:rPr>
              <a:t>先行：主人翁、性价比）</a:t>
            </a:r>
            <a:endParaRPr lang="en-US" altLang="zh-CN" sz="16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825794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654741292"/>
              </p:ext>
            </p:extLst>
          </p:nvPr>
        </p:nvGraphicFramePr>
        <p:xfrm>
          <a:off x="538659" y="2528888"/>
          <a:ext cx="7733804" cy="22145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665907810"/>
              </p:ext>
            </p:extLst>
          </p:nvPr>
        </p:nvGraphicFramePr>
        <p:xfrm>
          <a:off x="538659" y="260648"/>
          <a:ext cx="7733804" cy="20682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90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63086"/>
            <a:ext cx="9144000" cy="2192908"/>
          </a:xfrm>
          <a:prstGeom prst="rect">
            <a:avLst/>
          </a:prstGeom>
        </p:spPr>
        <p:txBody>
          <a:bodyPr wrap="square">
            <a:spAutoFit/>
          </a:bodyPr>
          <a:lstStyle/>
          <a:p>
            <a:pPr algn="ctr"/>
            <a:r>
              <a:rPr lang="zh-CN" altLang="en-US" sz="4050" dirty="0" smtClean="0">
                <a:solidFill>
                  <a:schemeClr val="bg1"/>
                </a:solidFill>
                <a:latin typeface="SimHei" charset="-122"/>
                <a:ea typeface="SimHei" charset="-122"/>
                <a:cs typeface="SimHei" charset="-122"/>
              </a:rPr>
              <a:t>新形势</a:t>
            </a:r>
            <a:r>
              <a:rPr lang="en-US" altLang="zh-CN" sz="4050" dirty="0" smtClean="0">
                <a:solidFill>
                  <a:schemeClr val="bg1"/>
                </a:solidFill>
                <a:latin typeface="SimHei" charset="-122"/>
                <a:ea typeface="SimHei" charset="-122"/>
                <a:cs typeface="SimHei" charset="-122"/>
              </a:rPr>
              <a:t>17</a:t>
            </a:r>
            <a:r>
              <a:rPr lang="zh-CN" altLang="en-US" sz="4050" dirty="0" smtClean="0">
                <a:solidFill>
                  <a:schemeClr val="bg1"/>
                </a:solidFill>
                <a:latin typeface="SimHei" charset="-122"/>
                <a:ea typeface="SimHei" charset="-122"/>
                <a:cs typeface="SimHei" charset="-122"/>
              </a:rPr>
              <a:t>：信息化建设路径</a:t>
            </a:r>
            <a:endParaRPr lang="en-US" altLang="zh-CN" sz="4050" dirty="0" smtClean="0">
              <a:solidFill>
                <a:schemeClr val="bg1"/>
              </a:solidFill>
              <a:latin typeface="SimHei" charset="-122"/>
              <a:ea typeface="SimHei" charset="-122"/>
              <a:cs typeface="SimHei" charset="-122"/>
            </a:endParaRPr>
          </a:p>
          <a:p>
            <a:pPr algn="ctr">
              <a:lnSpc>
                <a:spcPct val="150000"/>
              </a:lnSpc>
            </a:pPr>
            <a:r>
              <a:rPr lang="zh-CN" altLang="en-US" sz="1600" dirty="0" smtClean="0">
                <a:solidFill>
                  <a:srgbClr val="FFC000"/>
                </a:solidFill>
                <a:latin typeface="KaiTi" charset="-122"/>
                <a:ea typeface="KaiTi" charset="-122"/>
                <a:cs typeface="KaiTi" charset="-122"/>
              </a:rPr>
              <a:t>（信息化与管理之间的管理？）</a:t>
            </a:r>
            <a:endParaRPr lang="en-US" altLang="zh-CN" sz="1600" dirty="0" smtClean="0">
              <a:solidFill>
                <a:srgbClr val="FFC000"/>
              </a:solidFill>
              <a:latin typeface="KaiTi" charset="-122"/>
              <a:ea typeface="KaiTi" charset="-122"/>
              <a:cs typeface="KaiTi" charset="-122"/>
            </a:endParaRPr>
          </a:p>
          <a:p>
            <a:pPr algn="ctr">
              <a:lnSpc>
                <a:spcPct val="150000"/>
              </a:lnSpc>
            </a:pPr>
            <a:r>
              <a:rPr lang="zh-CN" altLang="en-US" sz="1600" dirty="0" smtClean="0">
                <a:solidFill>
                  <a:srgbClr val="FFC000"/>
                </a:solidFill>
                <a:latin typeface="KaiTi" charset="-122"/>
                <a:ea typeface="KaiTi" charset="-122"/>
                <a:cs typeface="KaiTi" charset="-122"/>
              </a:rPr>
              <a:t>（技术？资金？管理基础？）</a:t>
            </a:r>
            <a:endParaRPr lang="en-US" altLang="zh-CN" sz="1600" dirty="0" smtClean="0">
              <a:solidFill>
                <a:srgbClr val="FFC000"/>
              </a:solidFill>
              <a:latin typeface="KaiTi" charset="-122"/>
              <a:ea typeface="KaiTi" charset="-122"/>
              <a:cs typeface="KaiTi" charset="-122"/>
            </a:endParaRPr>
          </a:p>
          <a:p>
            <a:pPr algn="ctr">
              <a:lnSpc>
                <a:spcPct val="150000"/>
              </a:lnSpc>
            </a:pPr>
            <a:r>
              <a:rPr lang="zh-CN" altLang="en-US" sz="1600" dirty="0" smtClean="0">
                <a:solidFill>
                  <a:srgbClr val="FFC000"/>
                </a:solidFill>
                <a:latin typeface="KaiTi" charset="-122"/>
                <a:ea typeface="KaiTi" charset="-122"/>
                <a:cs typeface="KaiTi" charset="-122"/>
              </a:rPr>
              <a:t>（</a:t>
            </a:r>
            <a:r>
              <a:rPr lang="zh-CN" altLang="en-US" sz="1600" dirty="0">
                <a:solidFill>
                  <a:srgbClr val="FFC000"/>
                </a:solidFill>
                <a:latin typeface="KaiTi" charset="-122"/>
                <a:ea typeface="KaiTi" charset="-122"/>
                <a:cs typeface="KaiTi" charset="-122"/>
              </a:rPr>
              <a:t>区域监管平台的基石）</a:t>
            </a:r>
            <a:endParaRPr lang="en-US" altLang="zh-CN" sz="1600" dirty="0">
              <a:solidFill>
                <a:srgbClr val="FFC000"/>
              </a:solidFill>
              <a:latin typeface="KaiTi" charset="-122"/>
              <a:ea typeface="KaiTi" charset="-122"/>
              <a:cs typeface="KaiTi" charset="-122"/>
            </a:endParaRPr>
          </a:p>
          <a:p>
            <a:pPr algn="ctr">
              <a:lnSpc>
                <a:spcPct val="150000"/>
              </a:lnSpc>
            </a:pPr>
            <a:r>
              <a:rPr lang="zh-CN" altLang="en-US" sz="1600" dirty="0">
                <a:solidFill>
                  <a:srgbClr val="FFC000"/>
                </a:solidFill>
                <a:latin typeface="KaiTi" charset="-122"/>
                <a:ea typeface="KaiTi" charset="-122"/>
                <a:cs typeface="KaiTi" charset="-122"/>
              </a:rPr>
              <a:t>（豆腐渣）</a:t>
            </a:r>
            <a:endParaRPr lang="en-US" altLang="zh-CN" sz="16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61754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658" y="2294892"/>
            <a:ext cx="9270522" cy="507831"/>
          </a:xfrm>
          <a:prstGeom prst="rect">
            <a:avLst/>
          </a:prstGeom>
        </p:spPr>
        <p:txBody>
          <a:bodyPr wrap="square">
            <a:spAutoFit/>
          </a:bodyPr>
          <a:lstStyle/>
          <a:p>
            <a:pPr algn="ctr"/>
            <a:r>
              <a:rPr lang="zh-CN" altLang="en-US" sz="2700" b="1" dirty="0" smtClean="0">
                <a:solidFill>
                  <a:srgbClr val="FFC000"/>
                </a:solidFill>
                <a:latin typeface="华文中宋" pitchFamily="2" charset="-122"/>
                <a:ea typeface="华文中宋" pitchFamily="2" charset="-122"/>
                <a:cs typeface="+mj-cs"/>
              </a:rPr>
              <a:t>小 </a:t>
            </a:r>
            <a:r>
              <a:rPr lang="zh-CN" altLang="en-US" sz="2700" b="1" dirty="0" smtClean="0">
                <a:solidFill>
                  <a:srgbClr val="FFFF00"/>
                </a:solidFill>
                <a:latin typeface="华文中宋" pitchFamily="2" charset="-122"/>
                <a:ea typeface="华文中宋" pitchFamily="2" charset="-122"/>
                <a:cs typeface="+mj-cs"/>
              </a:rPr>
              <a:t> </a:t>
            </a:r>
            <a:r>
              <a:rPr lang="zh-CN" altLang="en-US" sz="2700" b="1" dirty="0" smtClean="0">
                <a:solidFill>
                  <a:srgbClr val="C00000"/>
                </a:solidFill>
                <a:latin typeface="华文中宋" pitchFamily="2" charset="-122"/>
                <a:ea typeface="华文中宋" pitchFamily="2" charset="-122"/>
                <a:cs typeface="+mj-cs"/>
              </a:rPr>
              <a:t>结</a:t>
            </a:r>
            <a:endParaRPr lang="zh-CN" altLang="en-US" sz="2700" b="1" dirty="0">
              <a:solidFill>
                <a:srgbClr val="C00000"/>
              </a:solidFill>
              <a:latin typeface="华文中宋" pitchFamily="2" charset="-122"/>
              <a:ea typeface="华文中宋" pitchFamily="2" charset="-122"/>
              <a:cs typeface="+mj-cs"/>
            </a:endParaRPr>
          </a:p>
        </p:txBody>
      </p:sp>
      <p:sp>
        <p:nvSpPr>
          <p:cNvPr id="2" name="矩形 1"/>
          <p:cNvSpPr/>
          <p:nvPr/>
        </p:nvSpPr>
        <p:spPr>
          <a:xfrm>
            <a:off x="279547" y="1174793"/>
            <a:ext cx="4572000" cy="2862322"/>
          </a:xfrm>
          <a:prstGeom prst="rect">
            <a:avLst/>
          </a:prstGeom>
        </p:spPr>
        <p:txBody>
          <a:bodyPr>
            <a:spAutoFit/>
          </a:bodyPr>
          <a:lstStyle/>
          <a:p>
            <a:r>
              <a:rPr lang="zh-CN" altLang="en-US" sz="1800" b="1" dirty="0" smtClean="0">
                <a:solidFill>
                  <a:srgbClr val="FFC000"/>
                </a:solidFill>
                <a:latin typeface="黑体" pitchFamily="49" charset="-122"/>
                <a:ea typeface="黑体" pitchFamily="49" charset="-122"/>
              </a:rPr>
              <a:t>医联体建设的核心问题</a:t>
            </a:r>
            <a:r>
              <a:rPr lang="zh-CN" altLang="en-US" sz="1800" b="1" dirty="0">
                <a:solidFill>
                  <a:srgbClr val="FFC000"/>
                </a:solidFill>
                <a:latin typeface="黑体" pitchFamily="49" charset="-122"/>
                <a:ea typeface="黑体" pitchFamily="49" charset="-122"/>
              </a:rPr>
              <a:t>：</a:t>
            </a:r>
            <a:endParaRPr lang="en-US" altLang="zh-CN" sz="1800" b="1" dirty="0">
              <a:solidFill>
                <a:srgbClr val="FFC000"/>
              </a:solidFill>
              <a:latin typeface="黑体" pitchFamily="49" charset="-122"/>
              <a:ea typeface="黑体" pitchFamily="49" charset="-122"/>
            </a:endParaRPr>
          </a:p>
          <a:p>
            <a:r>
              <a:rPr lang="zh-CN" altLang="en-US" sz="1800" b="1" dirty="0" smtClean="0">
                <a:solidFill>
                  <a:srgbClr val="FFC000"/>
                </a:solidFill>
                <a:latin typeface="KaiTi" charset="-122"/>
                <a:ea typeface="KaiTi" charset="-122"/>
                <a:cs typeface="KaiTi" charset="-122"/>
              </a:rPr>
              <a:t>    体系</a:t>
            </a:r>
            <a:r>
              <a:rPr lang="zh-CN" altLang="en-US" sz="1800" b="1" dirty="0">
                <a:solidFill>
                  <a:srgbClr val="FFC000"/>
                </a:solidFill>
                <a:latin typeface="KaiTi" charset="-122"/>
                <a:ea typeface="KaiTi" charset="-122"/>
                <a:cs typeface="KaiTi" charset="-122"/>
              </a:rPr>
              <a:t>和机构运行</a:t>
            </a:r>
            <a:r>
              <a:rPr lang="zh-CN" altLang="en-US" sz="1800" b="1" u="sng" dirty="0">
                <a:solidFill>
                  <a:srgbClr val="FFC000"/>
                </a:solidFill>
                <a:latin typeface="KaiTi" charset="-122"/>
                <a:ea typeface="KaiTi" charset="-122"/>
                <a:cs typeface="KaiTi" charset="-122"/>
              </a:rPr>
              <a:t>机制</a:t>
            </a:r>
            <a:r>
              <a:rPr lang="zh-CN" altLang="en-US" sz="1800" b="1" dirty="0" smtClean="0">
                <a:solidFill>
                  <a:srgbClr val="FFC000"/>
                </a:solidFill>
                <a:latin typeface="KaiTi" charset="-122"/>
                <a:ea typeface="KaiTi" charset="-122"/>
                <a:cs typeface="KaiTi" charset="-122"/>
              </a:rPr>
              <a:t>重建</a:t>
            </a:r>
            <a:endParaRPr lang="en-US" altLang="zh-CN" sz="1800" b="1" dirty="0" smtClean="0">
              <a:solidFill>
                <a:srgbClr val="FFC000"/>
              </a:solidFill>
              <a:latin typeface="KaiTi" charset="-122"/>
              <a:ea typeface="KaiTi" charset="-122"/>
              <a:cs typeface="KaiTi" charset="-122"/>
            </a:endParaRPr>
          </a:p>
          <a:p>
            <a:r>
              <a:rPr lang="zh-CN" altLang="en-US" sz="1800" b="1" dirty="0">
                <a:solidFill>
                  <a:srgbClr val="FFC000"/>
                </a:solidFill>
                <a:latin typeface="KaiTi" charset="-122"/>
                <a:ea typeface="KaiTi" charset="-122"/>
                <a:cs typeface="KaiTi" charset="-122"/>
              </a:rPr>
              <a:t> </a:t>
            </a:r>
            <a:r>
              <a:rPr lang="zh-CN" altLang="en-US" sz="1800" b="1" dirty="0" smtClean="0">
                <a:solidFill>
                  <a:srgbClr val="FFC000"/>
                </a:solidFill>
                <a:latin typeface="KaiTi" charset="-122"/>
                <a:ea typeface="KaiTi" charset="-122"/>
                <a:cs typeface="KaiTi" charset="-122"/>
              </a:rPr>
              <a:t>        （</a:t>
            </a:r>
            <a:r>
              <a:rPr lang="zh-CN" altLang="en-US" sz="1800" b="1" dirty="0">
                <a:solidFill>
                  <a:srgbClr val="FFC000"/>
                </a:solidFill>
                <a:latin typeface="KaiTi" charset="-122"/>
                <a:ea typeface="KaiTi" charset="-122"/>
                <a:cs typeface="KaiTi" charset="-122"/>
              </a:rPr>
              <a:t>调结构</a:t>
            </a:r>
            <a:r>
              <a:rPr lang="zh-CN" altLang="en-US" sz="1800" b="1" dirty="0" smtClean="0">
                <a:solidFill>
                  <a:srgbClr val="FFC000"/>
                </a:solidFill>
                <a:latin typeface="KaiTi" charset="-122"/>
                <a:ea typeface="KaiTi" charset="-122"/>
                <a:cs typeface="KaiTi" charset="-122"/>
              </a:rPr>
              <a:t>）</a:t>
            </a:r>
            <a:endParaRPr lang="en-US" altLang="zh-CN" sz="1800" b="1" dirty="0" smtClean="0">
              <a:solidFill>
                <a:srgbClr val="FFC000"/>
              </a:solidFill>
              <a:latin typeface="KaiTi" charset="-122"/>
              <a:ea typeface="KaiTi" charset="-122"/>
              <a:cs typeface="KaiTi" charset="-122"/>
            </a:endParaRPr>
          </a:p>
          <a:p>
            <a:endParaRPr lang="en-US" altLang="zh-CN" sz="1800" b="1" dirty="0" smtClean="0">
              <a:solidFill>
                <a:srgbClr val="FFC000"/>
              </a:solidFill>
              <a:latin typeface="黑体" pitchFamily="49" charset="-122"/>
              <a:ea typeface="黑体" pitchFamily="49" charset="-122"/>
            </a:endParaRPr>
          </a:p>
          <a:p>
            <a:r>
              <a:rPr lang="zh-CN" altLang="en-US" sz="1800" b="1" dirty="0" smtClean="0">
                <a:solidFill>
                  <a:srgbClr val="FFC000"/>
                </a:solidFill>
                <a:latin typeface="黑体" pitchFamily="49" charset="-122"/>
                <a:ea typeface="黑体" pitchFamily="49" charset="-122"/>
              </a:rPr>
              <a:t>体系</a:t>
            </a:r>
            <a:r>
              <a:rPr lang="zh-CN" altLang="en-US" sz="1800" b="1" dirty="0">
                <a:solidFill>
                  <a:srgbClr val="FFC000"/>
                </a:solidFill>
                <a:latin typeface="黑体" pitchFamily="49" charset="-122"/>
                <a:ea typeface="黑体" pitchFamily="49" charset="-122"/>
              </a:rPr>
              <a:t>和机构：</a:t>
            </a:r>
            <a:endParaRPr lang="en-US" altLang="zh-CN" sz="1800" b="1" dirty="0">
              <a:solidFill>
                <a:srgbClr val="FFC000"/>
              </a:solidFill>
              <a:latin typeface="黑体" pitchFamily="49" charset="-122"/>
              <a:ea typeface="黑体" pitchFamily="49" charset="-122"/>
            </a:endParaRPr>
          </a:p>
          <a:p>
            <a:r>
              <a:rPr lang="zh-CN" altLang="en-US" sz="1800" b="1" dirty="0">
                <a:solidFill>
                  <a:srgbClr val="FFC000"/>
                </a:solidFill>
                <a:latin typeface="KaiTi" charset="-122"/>
                <a:ea typeface="KaiTi" charset="-122"/>
                <a:cs typeface="KaiTi" charset="-122"/>
              </a:rPr>
              <a:t>  </a:t>
            </a:r>
            <a:r>
              <a:rPr lang="zh-CN" altLang="en-US" sz="1800" b="1" dirty="0" smtClean="0">
                <a:solidFill>
                  <a:srgbClr val="FFC000"/>
                </a:solidFill>
                <a:latin typeface="KaiTi" charset="-122"/>
                <a:ea typeface="KaiTi" charset="-122"/>
                <a:cs typeface="KaiTi" charset="-122"/>
              </a:rPr>
              <a:t>  新</a:t>
            </a:r>
            <a:r>
              <a:rPr lang="zh-CN" altLang="en-US" sz="1800" b="1" dirty="0">
                <a:solidFill>
                  <a:srgbClr val="FFC000"/>
                </a:solidFill>
                <a:latin typeface="KaiTi" charset="-122"/>
                <a:ea typeface="KaiTi" charset="-122"/>
                <a:cs typeface="KaiTi" charset="-122"/>
              </a:rPr>
              <a:t>机制</a:t>
            </a:r>
            <a:r>
              <a:rPr lang="zh-CN" altLang="en-US" sz="1800" b="1" dirty="0" smtClean="0">
                <a:solidFill>
                  <a:srgbClr val="FFC000"/>
                </a:solidFill>
                <a:latin typeface="KaiTi" charset="-122"/>
                <a:ea typeface="KaiTi" charset="-122"/>
                <a:cs typeface="KaiTi" charset="-122"/>
              </a:rPr>
              <a:t>下</a:t>
            </a:r>
            <a:r>
              <a:rPr lang="zh-CN" altLang="en-US" sz="1800" b="1" u="sng" dirty="0" smtClean="0">
                <a:solidFill>
                  <a:srgbClr val="FFC000"/>
                </a:solidFill>
                <a:latin typeface="KaiTi" charset="-122"/>
                <a:ea typeface="KaiTi" charset="-122"/>
                <a:cs typeface="KaiTi" charset="-122"/>
              </a:rPr>
              <a:t>自主</a:t>
            </a:r>
            <a:r>
              <a:rPr lang="zh-CN" altLang="en-US" sz="1800" b="1" dirty="0" smtClean="0">
                <a:solidFill>
                  <a:srgbClr val="FFC000"/>
                </a:solidFill>
                <a:latin typeface="KaiTi" charset="-122"/>
                <a:ea typeface="KaiTi" charset="-122"/>
                <a:cs typeface="KaiTi" charset="-122"/>
              </a:rPr>
              <a:t>高效的内部</a:t>
            </a:r>
            <a:r>
              <a:rPr lang="zh-CN" altLang="en-US" sz="1800" b="1" dirty="0">
                <a:solidFill>
                  <a:srgbClr val="FFC000"/>
                </a:solidFill>
                <a:latin typeface="KaiTi" charset="-122"/>
                <a:ea typeface="KaiTi" charset="-122"/>
                <a:cs typeface="KaiTi" charset="-122"/>
              </a:rPr>
              <a:t>管理</a:t>
            </a:r>
            <a:endParaRPr lang="en-US" altLang="zh-CN" sz="1800" b="1" dirty="0">
              <a:solidFill>
                <a:srgbClr val="FFC000"/>
              </a:solidFill>
              <a:latin typeface="KaiTi" charset="-122"/>
              <a:ea typeface="KaiTi" charset="-122"/>
              <a:cs typeface="KaiTi" charset="-122"/>
            </a:endParaRPr>
          </a:p>
          <a:p>
            <a:endParaRPr lang="en-US" altLang="zh-CN" sz="1800" b="1" dirty="0" smtClean="0">
              <a:solidFill>
                <a:srgbClr val="FFC000"/>
              </a:solidFill>
              <a:latin typeface="黑体" pitchFamily="49" charset="-122"/>
              <a:ea typeface="黑体" pitchFamily="49" charset="-122"/>
            </a:endParaRPr>
          </a:p>
          <a:p>
            <a:r>
              <a:rPr lang="zh-CN" altLang="en-US" sz="1800" b="1" dirty="0" smtClean="0">
                <a:solidFill>
                  <a:srgbClr val="FFC000"/>
                </a:solidFill>
                <a:latin typeface="黑体" pitchFamily="49" charset="-122"/>
                <a:ea typeface="黑体" pitchFamily="49" charset="-122"/>
              </a:rPr>
              <a:t>改革路径和手段的核心是：</a:t>
            </a:r>
            <a:endParaRPr lang="en-US" altLang="zh-CN" sz="1800" b="1" dirty="0">
              <a:solidFill>
                <a:srgbClr val="FFC000"/>
              </a:solidFill>
              <a:latin typeface="黑体" pitchFamily="49" charset="-122"/>
              <a:ea typeface="黑体" pitchFamily="49" charset="-122"/>
            </a:endParaRPr>
          </a:p>
          <a:p>
            <a:r>
              <a:rPr lang="zh-CN" altLang="en-US" sz="1800" b="1" dirty="0">
                <a:solidFill>
                  <a:srgbClr val="FFC000"/>
                </a:solidFill>
                <a:latin typeface="KaiTi" charset="-122"/>
                <a:ea typeface="KaiTi" charset="-122"/>
                <a:cs typeface="KaiTi" charset="-122"/>
              </a:rPr>
              <a:t>   </a:t>
            </a:r>
            <a:r>
              <a:rPr lang="zh-CN" altLang="en-US" sz="1800" b="1" dirty="0" smtClean="0">
                <a:solidFill>
                  <a:srgbClr val="FFC000"/>
                </a:solidFill>
                <a:latin typeface="KaiTi" charset="-122"/>
                <a:ea typeface="KaiTi" charset="-122"/>
                <a:cs typeface="KaiTi" charset="-122"/>
              </a:rPr>
              <a:t> </a:t>
            </a:r>
            <a:r>
              <a:rPr lang="zh-CN" altLang="en-US" sz="1800" b="1" u="sng" dirty="0" smtClean="0">
                <a:solidFill>
                  <a:srgbClr val="FFC000"/>
                </a:solidFill>
                <a:latin typeface="KaiTi" charset="-122"/>
                <a:ea typeface="KaiTi" charset="-122"/>
                <a:cs typeface="KaiTi" charset="-122"/>
              </a:rPr>
              <a:t>政府治理</a:t>
            </a:r>
            <a:r>
              <a:rPr lang="zh-CN" altLang="en-US" sz="1800" b="1" dirty="0" smtClean="0">
                <a:solidFill>
                  <a:srgbClr val="FFC000"/>
                </a:solidFill>
                <a:latin typeface="KaiTi" charset="-122"/>
                <a:ea typeface="KaiTi" charset="-122"/>
                <a:cs typeface="KaiTi" charset="-122"/>
              </a:rPr>
              <a:t>（</a:t>
            </a:r>
            <a:r>
              <a:rPr lang="zh-CN" altLang="en-US" sz="1800" b="1" dirty="0">
                <a:solidFill>
                  <a:srgbClr val="FFC000"/>
                </a:solidFill>
                <a:latin typeface="KaiTi" charset="-122"/>
                <a:ea typeface="KaiTi" charset="-122"/>
                <a:cs typeface="KaiTi" charset="-122"/>
              </a:rPr>
              <a:t>现代</a:t>
            </a:r>
            <a:r>
              <a:rPr lang="zh-CN" altLang="en-US" sz="1800" b="1" dirty="0" smtClean="0">
                <a:solidFill>
                  <a:srgbClr val="FFC000"/>
                </a:solidFill>
                <a:latin typeface="KaiTi" charset="-122"/>
                <a:ea typeface="KaiTi" charset="-122"/>
                <a:cs typeface="KaiTi" charset="-122"/>
              </a:rPr>
              <a:t>医院制度）</a:t>
            </a:r>
            <a:endParaRPr lang="en-US" altLang="zh-CN" sz="1800" b="1" dirty="0" smtClean="0">
              <a:solidFill>
                <a:srgbClr val="FFC000"/>
              </a:solidFill>
              <a:latin typeface="KaiTi" charset="-122"/>
              <a:ea typeface="KaiTi" charset="-122"/>
              <a:cs typeface="KaiTi" charset="-122"/>
            </a:endParaRPr>
          </a:p>
          <a:p>
            <a:endParaRPr lang="en-US" altLang="zh-CN" sz="1800" b="1" dirty="0">
              <a:solidFill>
                <a:srgbClr val="FFC000"/>
              </a:solidFill>
              <a:latin typeface="KaiTi" charset="-122"/>
              <a:ea typeface="KaiTi" charset="-122"/>
              <a:cs typeface="KaiTi" charset="-122"/>
            </a:endParaRPr>
          </a:p>
        </p:txBody>
      </p:sp>
      <p:sp>
        <p:nvSpPr>
          <p:cNvPr id="3" name="矩形 2"/>
          <p:cNvSpPr/>
          <p:nvPr/>
        </p:nvSpPr>
        <p:spPr>
          <a:xfrm>
            <a:off x="5336693" y="466907"/>
            <a:ext cx="3365024" cy="4278094"/>
          </a:xfrm>
          <a:prstGeom prst="rect">
            <a:avLst/>
          </a:prstGeom>
        </p:spPr>
        <p:txBody>
          <a:bodyPr wrap="none">
            <a:spAutoFit/>
          </a:bodyPr>
          <a:lstStyle/>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1</a:t>
            </a:r>
            <a:r>
              <a:rPr lang="zh-CN" altLang="en-US" sz="1600" dirty="0" smtClean="0">
                <a:solidFill>
                  <a:srgbClr val="C00000"/>
                </a:solidFill>
                <a:latin typeface="SimHei" charset="-122"/>
                <a:ea typeface="SimHei" charset="-122"/>
                <a:cs typeface="SimHei" charset="-122"/>
              </a:rPr>
              <a:t>：强基层</a:t>
            </a:r>
            <a:endParaRPr lang="en-US" altLang="zh-CN" sz="1600" dirty="0" smtClean="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2</a:t>
            </a:r>
            <a:r>
              <a:rPr lang="zh-CN" altLang="en-US" sz="1600" dirty="0" smtClean="0">
                <a:solidFill>
                  <a:srgbClr val="C00000"/>
                </a:solidFill>
                <a:latin typeface="SimHei" charset="-122"/>
                <a:ea typeface="SimHei" charset="-122"/>
                <a:cs typeface="SimHei" charset="-122"/>
              </a:rPr>
              <a:t>：改革破局</a:t>
            </a:r>
            <a:endParaRPr lang="en-US" altLang="zh-CN" sz="1600" b="1" dirty="0" smtClean="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3</a:t>
            </a:r>
            <a:r>
              <a:rPr lang="zh-CN" altLang="en-US" sz="1600" dirty="0">
                <a:solidFill>
                  <a:srgbClr val="C00000"/>
                </a:solidFill>
                <a:latin typeface="SimHei" charset="-122"/>
                <a:ea typeface="SimHei" charset="-122"/>
                <a:cs typeface="SimHei" charset="-122"/>
              </a:rPr>
              <a:t>：医联体、医共体、</a:t>
            </a:r>
            <a:r>
              <a:rPr lang="zh-CN" altLang="en-US" sz="1600" dirty="0" smtClean="0">
                <a:solidFill>
                  <a:srgbClr val="C00000"/>
                </a:solidFill>
                <a:latin typeface="SimHei" charset="-122"/>
                <a:ea typeface="SimHei" charset="-122"/>
                <a:cs typeface="SimHei" charset="-122"/>
              </a:rPr>
              <a:t>健联体</a:t>
            </a:r>
            <a:endParaRPr lang="en-US" altLang="zh-CN" sz="1600" dirty="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4</a:t>
            </a:r>
            <a:r>
              <a:rPr lang="zh-CN" altLang="en-US" sz="1600" dirty="0" smtClean="0">
                <a:solidFill>
                  <a:srgbClr val="C00000"/>
                </a:solidFill>
                <a:latin typeface="SimHei" charset="-122"/>
                <a:ea typeface="SimHei" charset="-122"/>
                <a:cs typeface="SimHei" charset="-122"/>
              </a:rPr>
              <a:t>：医保改革</a:t>
            </a:r>
            <a:endParaRPr lang="en-US" altLang="zh-CN" sz="1600" dirty="0" smtClean="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5</a:t>
            </a:r>
            <a:r>
              <a:rPr lang="zh-CN" altLang="en-US" sz="1600" dirty="0" smtClean="0">
                <a:solidFill>
                  <a:srgbClr val="C00000"/>
                </a:solidFill>
                <a:latin typeface="SimHei" charset="-122"/>
                <a:ea typeface="SimHei" charset="-122"/>
                <a:cs typeface="SimHei" charset="-122"/>
              </a:rPr>
              <a:t>：</a:t>
            </a:r>
            <a:r>
              <a:rPr lang="en-US" altLang="zh-CN" sz="1600" dirty="0" smtClean="0">
                <a:solidFill>
                  <a:srgbClr val="C00000"/>
                </a:solidFill>
                <a:latin typeface="SimHei" charset="-122"/>
                <a:ea typeface="SimHei" charset="-122"/>
                <a:cs typeface="SimHei" charset="-122"/>
              </a:rPr>
              <a:t>DRGs</a:t>
            </a: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6</a:t>
            </a:r>
            <a:r>
              <a:rPr lang="zh-CN" altLang="en-US" sz="1600" dirty="0" smtClean="0">
                <a:solidFill>
                  <a:srgbClr val="C00000"/>
                </a:solidFill>
                <a:latin typeface="SimHei" charset="-122"/>
                <a:ea typeface="SimHei" charset="-122"/>
                <a:cs typeface="SimHei" charset="-122"/>
              </a:rPr>
              <a:t>：取消药品加成</a:t>
            </a:r>
            <a:endParaRPr lang="en-US" altLang="zh-CN" sz="1600" dirty="0" smtClean="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7</a:t>
            </a:r>
            <a:r>
              <a:rPr lang="zh-CN" altLang="en-US" sz="1600" dirty="0" smtClean="0">
                <a:solidFill>
                  <a:srgbClr val="C00000"/>
                </a:solidFill>
                <a:latin typeface="SimHei" charset="-122"/>
                <a:ea typeface="SimHei" charset="-122"/>
                <a:cs typeface="SimHei" charset="-122"/>
              </a:rPr>
              <a:t>：调结构</a:t>
            </a:r>
            <a:endParaRPr lang="en-US" altLang="zh-CN" sz="1600" dirty="0" smtClean="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8</a:t>
            </a:r>
            <a:r>
              <a:rPr lang="zh-CN" altLang="en-US" sz="1600" dirty="0" smtClean="0">
                <a:solidFill>
                  <a:srgbClr val="C00000"/>
                </a:solidFill>
                <a:latin typeface="SimHei" charset="-122"/>
                <a:ea typeface="SimHei" charset="-122"/>
                <a:cs typeface="SimHei" charset="-122"/>
              </a:rPr>
              <a:t>：创新编制管理</a:t>
            </a:r>
            <a:endParaRPr lang="en-US" altLang="zh-CN" sz="1600" dirty="0" smtClean="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9</a:t>
            </a:r>
            <a:r>
              <a:rPr lang="zh-CN" altLang="en-US" sz="1600" dirty="0" smtClean="0">
                <a:solidFill>
                  <a:srgbClr val="C00000"/>
                </a:solidFill>
                <a:latin typeface="SimHei" charset="-122"/>
                <a:ea typeface="SimHei" charset="-122"/>
                <a:cs typeface="SimHei" charset="-122"/>
              </a:rPr>
              <a:t>：薪酬制度改革</a:t>
            </a:r>
            <a:endParaRPr lang="en-US" altLang="zh-CN" sz="1600" dirty="0" smtClean="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10</a:t>
            </a:r>
            <a:r>
              <a:rPr lang="zh-CN" altLang="en-US" sz="1600" dirty="0" smtClean="0">
                <a:solidFill>
                  <a:srgbClr val="C00000"/>
                </a:solidFill>
                <a:latin typeface="SimHei" charset="-122"/>
                <a:ea typeface="SimHei" charset="-122"/>
                <a:cs typeface="SimHei" charset="-122"/>
              </a:rPr>
              <a:t>：内部绩效考核</a:t>
            </a:r>
            <a:endParaRPr lang="en-US" altLang="zh-CN" sz="1600" dirty="0" smtClean="0">
              <a:solidFill>
                <a:srgbClr val="C00000"/>
              </a:solidFill>
              <a:latin typeface="SimHei" charset="-122"/>
              <a:ea typeface="SimHei" charset="-122"/>
              <a:cs typeface="SimHei" charset="-122"/>
            </a:endParaRPr>
          </a:p>
          <a:p>
            <a:r>
              <a:rPr lang="zh-CN" altLang="en-US" sz="1600" dirty="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11</a:t>
            </a:r>
            <a:r>
              <a:rPr lang="zh-CN" altLang="en-US" sz="1600" dirty="0" smtClean="0">
                <a:solidFill>
                  <a:srgbClr val="C00000"/>
                </a:solidFill>
                <a:latin typeface="SimHei" charset="-122"/>
                <a:ea typeface="SimHei" charset="-122"/>
                <a:cs typeface="SimHei" charset="-122"/>
              </a:rPr>
              <a:t>：财政投入</a:t>
            </a:r>
            <a:endParaRPr lang="en-US" altLang="zh-CN" sz="1600" dirty="0" smtClean="0">
              <a:solidFill>
                <a:srgbClr val="C00000"/>
              </a:solidFill>
              <a:latin typeface="SimHei" charset="-122"/>
              <a:ea typeface="SimHei" charset="-122"/>
              <a:cs typeface="SimHei" charset="-122"/>
            </a:endParaRPr>
          </a:p>
          <a:p>
            <a:r>
              <a:rPr lang="zh-CN" altLang="en-US" sz="1600" dirty="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12</a:t>
            </a:r>
            <a:r>
              <a:rPr lang="zh-CN" altLang="en-US" sz="1600" dirty="0" smtClean="0">
                <a:solidFill>
                  <a:srgbClr val="C00000"/>
                </a:solidFill>
                <a:latin typeface="SimHei" charset="-122"/>
                <a:ea typeface="SimHei" charset="-122"/>
                <a:cs typeface="SimHei" charset="-122"/>
              </a:rPr>
              <a:t>：社会办医</a:t>
            </a:r>
            <a:endParaRPr lang="en-US" altLang="zh-CN" sz="1600" dirty="0" smtClean="0">
              <a:solidFill>
                <a:srgbClr val="C00000"/>
              </a:solidFill>
              <a:latin typeface="SimHei" charset="-122"/>
              <a:ea typeface="SimHei" charset="-122"/>
              <a:cs typeface="SimHei" charset="-122"/>
            </a:endParaRPr>
          </a:p>
          <a:p>
            <a:r>
              <a:rPr lang="zh-CN" altLang="en-US" sz="1600" dirty="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13</a:t>
            </a:r>
            <a:r>
              <a:rPr lang="zh-CN" altLang="en-US" sz="1600" dirty="0" smtClean="0">
                <a:solidFill>
                  <a:srgbClr val="C00000"/>
                </a:solidFill>
                <a:latin typeface="SimHei" charset="-122"/>
                <a:ea typeface="SimHei" charset="-122"/>
                <a:cs typeface="SimHei" charset="-122"/>
              </a:rPr>
              <a:t>：政府与机构</a:t>
            </a:r>
            <a:endParaRPr lang="en-US" altLang="zh-CN" sz="1600" dirty="0" smtClean="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14</a:t>
            </a:r>
            <a:r>
              <a:rPr lang="zh-CN" altLang="en-US" sz="1600" dirty="0" smtClean="0">
                <a:solidFill>
                  <a:srgbClr val="C00000"/>
                </a:solidFill>
                <a:latin typeface="SimHei" charset="-122"/>
                <a:ea typeface="SimHei" charset="-122"/>
                <a:cs typeface="SimHei" charset="-122"/>
              </a:rPr>
              <a:t>：</a:t>
            </a:r>
            <a:r>
              <a:rPr lang="zh-CN" altLang="en-US" sz="1600" dirty="0">
                <a:solidFill>
                  <a:srgbClr val="C00000"/>
                </a:solidFill>
                <a:latin typeface="SimHei" charset="-122"/>
                <a:ea typeface="SimHei" charset="-122"/>
                <a:cs typeface="SimHei" charset="-122"/>
              </a:rPr>
              <a:t>放权路径</a:t>
            </a:r>
            <a:endParaRPr lang="en-US" altLang="zh-CN" sz="1600" dirty="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15</a:t>
            </a:r>
            <a:r>
              <a:rPr lang="zh-CN" altLang="en-US" sz="1600" dirty="0" smtClean="0">
                <a:solidFill>
                  <a:srgbClr val="C00000"/>
                </a:solidFill>
                <a:latin typeface="SimHei" charset="-122"/>
                <a:ea typeface="SimHei" charset="-122"/>
                <a:cs typeface="SimHei" charset="-122"/>
              </a:rPr>
              <a:t>：</a:t>
            </a:r>
            <a:r>
              <a:rPr lang="zh-CN" altLang="en-US" sz="1600" dirty="0">
                <a:solidFill>
                  <a:srgbClr val="C00000"/>
                </a:solidFill>
                <a:latin typeface="SimHei" charset="-122"/>
                <a:ea typeface="SimHei" charset="-122"/>
                <a:cs typeface="SimHei" charset="-122"/>
              </a:rPr>
              <a:t>现代医院管理</a:t>
            </a:r>
            <a:r>
              <a:rPr lang="zh-CN" altLang="en-US" sz="1600" dirty="0" smtClean="0">
                <a:solidFill>
                  <a:srgbClr val="C00000"/>
                </a:solidFill>
                <a:latin typeface="SimHei" charset="-122"/>
                <a:ea typeface="SimHei" charset="-122"/>
                <a:cs typeface="SimHei" charset="-122"/>
              </a:rPr>
              <a:t>制度</a:t>
            </a:r>
            <a:endParaRPr lang="en-US" altLang="zh-CN" sz="1600" dirty="0" smtClean="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16</a:t>
            </a:r>
            <a:r>
              <a:rPr lang="zh-CN" altLang="en-US" sz="1600" dirty="0" smtClean="0">
                <a:solidFill>
                  <a:srgbClr val="C00000"/>
                </a:solidFill>
                <a:latin typeface="SimHei" charset="-122"/>
                <a:ea typeface="SimHei" charset="-122"/>
                <a:cs typeface="SimHei" charset="-122"/>
              </a:rPr>
              <a:t>：</a:t>
            </a:r>
            <a:r>
              <a:rPr lang="zh-CN" altLang="en-US" sz="1600" dirty="0">
                <a:solidFill>
                  <a:srgbClr val="C00000"/>
                </a:solidFill>
                <a:latin typeface="SimHei" charset="-122"/>
                <a:ea typeface="SimHei" charset="-122"/>
                <a:cs typeface="SimHei" charset="-122"/>
              </a:rPr>
              <a:t>内部</a:t>
            </a:r>
            <a:r>
              <a:rPr lang="zh-CN" altLang="en-US" sz="1600" dirty="0" smtClean="0">
                <a:solidFill>
                  <a:srgbClr val="C00000"/>
                </a:solidFill>
                <a:latin typeface="SimHei" charset="-122"/>
                <a:ea typeface="SimHei" charset="-122"/>
                <a:cs typeface="SimHei" charset="-122"/>
              </a:rPr>
              <a:t>管理</a:t>
            </a:r>
            <a:endParaRPr lang="en-US" altLang="zh-CN" sz="1600" dirty="0" smtClean="0">
              <a:solidFill>
                <a:srgbClr val="C00000"/>
              </a:solidFill>
              <a:latin typeface="SimHei" charset="-122"/>
              <a:ea typeface="SimHei" charset="-122"/>
              <a:cs typeface="SimHei" charset="-122"/>
            </a:endParaRPr>
          </a:p>
          <a:p>
            <a:r>
              <a:rPr lang="zh-CN" altLang="en-US" sz="1600" dirty="0" smtClean="0">
                <a:solidFill>
                  <a:srgbClr val="C00000"/>
                </a:solidFill>
                <a:latin typeface="SimHei" charset="-122"/>
                <a:ea typeface="SimHei" charset="-122"/>
                <a:cs typeface="SimHei" charset="-122"/>
              </a:rPr>
              <a:t>新形势</a:t>
            </a:r>
            <a:r>
              <a:rPr lang="en-US" altLang="zh-CN" sz="1600" dirty="0" smtClean="0">
                <a:solidFill>
                  <a:srgbClr val="C00000"/>
                </a:solidFill>
                <a:latin typeface="SimHei" charset="-122"/>
                <a:ea typeface="SimHei" charset="-122"/>
                <a:cs typeface="SimHei" charset="-122"/>
              </a:rPr>
              <a:t>17</a:t>
            </a:r>
            <a:r>
              <a:rPr lang="zh-CN" altLang="en-US" sz="1600" dirty="0" smtClean="0">
                <a:solidFill>
                  <a:srgbClr val="C00000"/>
                </a:solidFill>
                <a:latin typeface="SimHei" charset="-122"/>
                <a:ea typeface="SimHei" charset="-122"/>
                <a:cs typeface="SimHei" charset="-122"/>
              </a:rPr>
              <a:t>：</a:t>
            </a:r>
            <a:r>
              <a:rPr lang="zh-CN" altLang="en-US" sz="1600" dirty="0">
                <a:solidFill>
                  <a:srgbClr val="C00000"/>
                </a:solidFill>
                <a:latin typeface="SimHei" charset="-122"/>
                <a:ea typeface="SimHei" charset="-122"/>
                <a:cs typeface="SimHei" charset="-122"/>
              </a:rPr>
              <a:t>信息化建设</a:t>
            </a:r>
            <a:r>
              <a:rPr lang="zh-CN" altLang="en-US" sz="1600" dirty="0" smtClean="0">
                <a:solidFill>
                  <a:srgbClr val="C00000"/>
                </a:solidFill>
                <a:latin typeface="SimHei" charset="-122"/>
                <a:ea typeface="SimHei" charset="-122"/>
                <a:cs typeface="SimHei" charset="-122"/>
              </a:rPr>
              <a:t>路径</a:t>
            </a:r>
          </a:p>
        </p:txBody>
      </p:sp>
    </p:spTree>
    <p:extLst>
      <p:ext uri="{BB962C8B-B14F-4D97-AF65-F5344CB8AC3E}">
        <p14:creationId xmlns:p14="http://schemas.microsoft.com/office/powerpoint/2010/main" val="24998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0220" y="397541"/>
            <a:ext cx="7447400" cy="646331"/>
          </a:xfrm>
          <a:prstGeom prst="rect">
            <a:avLst/>
          </a:prstGeom>
        </p:spPr>
        <p:txBody>
          <a:bodyPr wrap="square">
            <a:spAutoFit/>
          </a:bodyPr>
          <a:lstStyle/>
          <a:p>
            <a:r>
              <a:rPr lang="zh-CN" altLang="en-US" sz="1800" b="1" dirty="0">
                <a:solidFill>
                  <a:srgbClr val="F8D501"/>
                </a:solidFill>
                <a:latin typeface="楷体_GB2312" pitchFamily="49" charset="-122"/>
                <a:ea typeface="楷体_GB2312" pitchFamily="49" charset="-122"/>
                <a:cs typeface="+mj-cs"/>
              </a:rPr>
              <a:t>改革核心和</a:t>
            </a:r>
            <a:r>
              <a:rPr lang="zh-CN" altLang="en-US" sz="1800" b="1" dirty="0" smtClean="0">
                <a:solidFill>
                  <a:srgbClr val="F8D501"/>
                </a:solidFill>
                <a:latin typeface="楷体_GB2312" pitchFamily="49" charset="-122"/>
                <a:ea typeface="楷体_GB2312" pitchFamily="49" charset="-122"/>
                <a:cs typeface="+mj-cs"/>
              </a:rPr>
              <a:t>关键（金字塔模型）：</a:t>
            </a:r>
            <a:endParaRPr lang="en-US" altLang="zh-CN" sz="1800" b="1" dirty="0">
              <a:solidFill>
                <a:srgbClr val="F8D501"/>
              </a:solidFill>
              <a:latin typeface="楷体_GB2312" pitchFamily="49" charset="-122"/>
              <a:ea typeface="楷体_GB2312" pitchFamily="49" charset="-122"/>
              <a:cs typeface="+mj-cs"/>
            </a:endParaRPr>
          </a:p>
          <a:p>
            <a:r>
              <a:rPr lang="zh-CN" altLang="en-US" sz="1800" b="1" dirty="0">
                <a:solidFill>
                  <a:srgbClr val="F8D501"/>
                </a:solidFill>
                <a:latin typeface="华文中宋" pitchFamily="2" charset="-122"/>
                <a:ea typeface="华文中宋" pitchFamily="2" charset="-122"/>
                <a:cs typeface="+mj-cs"/>
              </a:rPr>
              <a:t>如何激励体系具有内生动力归位？</a:t>
            </a:r>
          </a:p>
        </p:txBody>
      </p:sp>
      <p:sp>
        <p:nvSpPr>
          <p:cNvPr id="151" name="五边形 150"/>
          <p:cNvSpPr/>
          <p:nvPr/>
        </p:nvSpPr>
        <p:spPr>
          <a:xfrm>
            <a:off x="1130354" y="1576281"/>
            <a:ext cx="500105" cy="729320"/>
          </a:xfrm>
          <a:prstGeom prst="homePlate">
            <a:avLst>
              <a:gd name="adj" fmla="val 60584"/>
            </a:avLst>
          </a:prstGeom>
          <a:solidFill>
            <a:srgbClr val="FF0000"/>
          </a:solidFill>
          <a:ln w="25400" algn="ctr">
            <a:noFill/>
            <a:miter lim="800000"/>
            <a:headEnd/>
            <a:tailEnd/>
          </a:ln>
          <a:effectLst/>
          <a:scene3d>
            <a:camera prst="orthographicFront"/>
            <a:lightRig rig="flat" dir="t">
              <a:rot lat="0" lon="0" rev="2400000"/>
            </a:lightRig>
          </a:scene3d>
          <a:sp3d>
            <a:bevelT prst="relaxedInset"/>
          </a:sp3d>
        </p:spPr>
        <p:txBody>
          <a:bodyPr vert="eaVert" wrap="none" anchor="ctr"/>
          <a:lstStyle/>
          <a:p>
            <a:pPr algn="ctr" eaLnBrk="0" fontAlgn="ctr" hangingPunct="0">
              <a:buClr>
                <a:srgbClr val="FF0000"/>
              </a:buClr>
              <a:buSzPct val="70000"/>
              <a:defRPr/>
            </a:pPr>
            <a:r>
              <a:rPr lang="zh-CN" altLang="en-US" sz="1500" dirty="0" smtClean="0">
                <a:solidFill>
                  <a:schemeClr val="bg1"/>
                </a:solidFill>
                <a:latin typeface="华文中宋" pitchFamily="2" charset="-122"/>
                <a:ea typeface="华文中宋" pitchFamily="2" charset="-122"/>
              </a:rPr>
              <a:t>城市</a:t>
            </a:r>
            <a:endParaRPr lang="zh-CN" altLang="en-US" sz="1500" dirty="0">
              <a:solidFill>
                <a:schemeClr val="bg1"/>
              </a:solidFill>
              <a:latin typeface="华文中宋" pitchFamily="2" charset="-122"/>
              <a:ea typeface="华文中宋" pitchFamily="2" charset="-122"/>
            </a:endParaRPr>
          </a:p>
        </p:txBody>
      </p:sp>
      <p:sp>
        <p:nvSpPr>
          <p:cNvPr id="152" name="燕尾形 151"/>
          <p:cNvSpPr/>
          <p:nvPr/>
        </p:nvSpPr>
        <p:spPr>
          <a:xfrm>
            <a:off x="1493471" y="1629861"/>
            <a:ext cx="333404" cy="583456"/>
          </a:xfrm>
          <a:prstGeom prst="chevron">
            <a:avLst>
              <a:gd name="adj" fmla="val 72511"/>
            </a:avLst>
          </a:prstGeom>
          <a:solidFill>
            <a:srgbClr val="FF0000"/>
          </a:solidFill>
          <a:ln w="254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buClr>
                <a:srgbClr val="FF0000"/>
              </a:buClr>
              <a:buSzPct val="70000"/>
              <a:defRPr/>
            </a:pPr>
            <a:endParaRPr lang="zh-CN" altLang="en-US" sz="1013" dirty="0"/>
          </a:p>
        </p:txBody>
      </p:sp>
      <p:sp>
        <p:nvSpPr>
          <p:cNvPr id="185" name="五边形 184"/>
          <p:cNvSpPr/>
          <p:nvPr/>
        </p:nvSpPr>
        <p:spPr>
          <a:xfrm>
            <a:off x="1119443" y="3625327"/>
            <a:ext cx="500105" cy="729320"/>
          </a:xfrm>
          <a:prstGeom prst="homePlate">
            <a:avLst>
              <a:gd name="adj" fmla="val 60584"/>
            </a:avLst>
          </a:prstGeom>
          <a:solidFill>
            <a:srgbClr val="FF0000"/>
          </a:solidFill>
          <a:ln w="25400" algn="ctr">
            <a:noFill/>
            <a:miter lim="800000"/>
            <a:headEnd/>
            <a:tailEnd/>
          </a:ln>
          <a:effectLst/>
          <a:scene3d>
            <a:camera prst="orthographicFront"/>
            <a:lightRig rig="flat" dir="t">
              <a:rot lat="0" lon="0" rev="2400000"/>
            </a:lightRig>
          </a:scene3d>
          <a:sp3d>
            <a:bevelT prst="relaxedInset"/>
          </a:sp3d>
        </p:spPr>
        <p:txBody>
          <a:bodyPr vert="eaVert" wrap="none" anchor="ctr"/>
          <a:lstStyle/>
          <a:p>
            <a:pPr algn="ctr" eaLnBrk="0" fontAlgn="ctr" hangingPunct="0">
              <a:buClr>
                <a:srgbClr val="FF0000"/>
              </a:buClr>
              <a:buSzPct val="70000"/>
              <a:defRPr/>
            </a:pPr>
            <a:r>
              <a:rPr lang="zh-CN" altLang="en-US" sz="1500" dirty="0">
                <a:solidFill>
                  <a:schemeClr val="bg1"/>
                </a:solidFill>
                <a:latin typeface="华文中宋" pitchFamily="2" charset="-122"/>
                <a:ea typeface="华文中宋" pitchFamily="2" charset="-122"/>
              </a:rPr>
              <a:t>基层</a:t>
            </a:r>
          </a:p>
        </p:txBody>
      </p:sp>
      <p:sp>
        <p:nvSpPr>
          <p:cNvPr id="186" name="燕尾形 185"/>
          <p:cNvSpPr/>
          <p:nvPr/>
        </p:nvSpPr>
        <p:spPr>
          <a:xfrm>
            <a:off x="1482560" y="3678907"/>
            <a:ext cx="333404" cy="583456"/>
          </a:xfrm>
          <a:prstGeom prst="chevron">
            <a:avLst>
              <a:gd name="adj" fmla="val 72511"/>
            </a:avLst>
          </a:prstGeom>
          <a:solidFill>
            <a:srgbClr val="FF0000"/>
          </a:solidFill>
          <a:ln w="254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buClr>
                <a:srgbClr val="FF0000"/>
              </a:buClr>
              <a:buSzPct val="70000"/>
              <a:defRPr/>
            </a:pPr>
            <a:endParaRPr lang="zh-CN" altLang="en-US" sz="1013" dirty="0"/>
          </a:p>
        </p:txBody>
      </p:sp>
      <p:sp>
        <p:nvSpPr>
          <p:cNvPr id="187" name="五边形 186"/>
          <p:cNvSpPr/>
          <p:nvPr/>
        </p:nvSpPr>
        <p:spPr>
          <a:xfrm>
            <a:off x="1113886" y="2599213"/>
            <a:ext cx="500105" cy="729320"/>
          </a:xfrm>
          <a:prstGeom prst="homePlate">
            <a:avLst>
              <a:gd name="adj" fmla="val 60584"/>
            </a:avLst>
          </a:prstGeom>
          <a:solidFill>
            <a:srgbClr val="FF0000"/>
          </a:solidFill>
          <a:ln w="25400" algn="ctr">
            <a:noFill/>
            <a:miter lim="800000"/>
            <a:headEnd/>
            <a:tailEnd/>
          </a:ln>
          <a:effectLst/>
          <a:scene3d>
            <a:camera prst="orthographicFront"/>
            <a:lightRig rig="flat" dir="t">
              <a:rot lat="0" lon="0" rev="2400000"/>
            </a:lightRig>
          </a:scene3d>
          <a:sp3d>
            <a:bevelT prst="relaxedInset"/>
          </a:sp3d>
        </p:spPr>
        <p:txBody>
          <a:bodyPr vert="eaVert" wrap="none" anchor="ctr"/>
          <a:lstStyle/>
          <a:p>
            <a:pPr algn="ctr" eaLnBrk="0" fontAlgn="ctr" hangingPunct="0">
              <a:buClr>
                <a:srgbClr val="FF0000"/>
              </a:buClr>
              <a:buSzPct val="70000"/>
              <a:defRPr/>
            </a:pPr>
            <a:r>
              <a:rPr lang="zh-CN" altLang="en-US" sz="1500" dirty="0" smtClean="0">
                <a:solidFill>
                  <a:schemeClr val="bg1"/>
                </a:solidFill>
                <a:latin typeface="华文中宋" pitchFamily="2" charset="-122"/>
                <a:ea typeface="华文中宋" pitchFamily="2" charset="-122"/>
              </a:rPr>
              <a:t>县级</a:t>
            </a:r>
            <a:endParaRPr lang="zh-CN" altLang="en-US" sz="1500" dirty="0">
              <a:solidFill>
                <a:schemeClr val="bg1"/>
              </a:solidFill>
              <a:latin typeface="华文中宋" pitchFamily="2" charset="-122"/>
              <a:ea typeface="华文中宋" pitchFamily="2" charset="-122"/>
            </a:endParaRPr>
          </a:p>
        </p:txBody>
      </p:sp>
      <p:sp>
        <p:nvSpPr>
          <p:cNvPr id="188" name="燕尾形 187"/>
          <p:cNvSpPr/>
          <p:nvPr/>
        </p:nvSpPr>
        <p:spPr>
          <a:xfrm>
            <a:off x="1477003" y="2652793"/>
            <a:ext cx="333404" cy="583456"/>
          </a:xfrm>
          <a:prstGeom prst="chevron">
            <a:avLst>
              <a:gd name="adj" fmla="val 72511"/>
            </a:avLst>
          </a:prstGeom>
          <a:solidFill>
            <a:srgbClr val="FF0000"/>
          </a:solidFill>
          <a:ln w="254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buClr>
                <a:srgbClr val="FF0000"/>
              </a:buClr>
              <a:buSzPct val="70000"/>
              <a:defRPr/>
            </a:pPr>
            <a:endParaRPr lang="zh-CN" altLang="en-US" sz="1013" dirty="0"/>
          </a:p>
        </p:txBody>
      </p:sp>
      <p:grpSp>
        <p:nvGrpSpPr>
          <p:cNvPr id="9" name="组 8"/>
          <p:cNvGrpSpPr/>
          <p:nvPr/>
        </p:nvGrpSpPr>
        <p:grpSpPr>
          <a:xfrm>
            <a:off x="6022808" y="1390537"/>
            <a:ext cx="2973725" cy="3067019"/>
            <a:chOff x="3300413" y="1091302"/>
            <a:chExt cx="3486150" cy="3595520"/>
          </a:xfrm>
        </p:grpSpPr>
        <p:sp>
          <p:nvSpPr>
            <p:cNvPr id="7" name="梯形 6"/>
            <p:cNvSpPr/>
            <p:nvPr/>
          </p:nvSpPr>
          <p:spPr>
            <a:xfrm>
              <a:off x="3300413" y="3614738"/>
              <a:ext cx="3486150" cy="1072084"/>
            </a:xfrm>
            <a:prstGeom prst="trapezoid">
              <a:avLst>
                <a:gd name="adj" fmla="val 461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梯形 41"/>
            <p:cNvSpPr/>
            <p:nvPr/>
          </p:nvSpPr>
          <p:spPr>
            <a:xfrm>
              <a:off x="3857626" y="2241578"/>
              <a:ext cx="2371726" cy="1265873"/>
            </a:xfrm>
            <a:prstGeom prst="trapezoid">
              <a:avLst>
                <a:gd name="adj" fmla="val 461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三角形 7"/>
            <p:cNvSpPr/>
            <p:nvPr/>
          </p:nvSpPr>
          <p:spPr>
            <a:xfrm>
              <a:off x="4471989" y="1091302"/>
              <a:ext cx="1128713" cy="10572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8" name="组 47"/>
          <p:cNvGrpSpPr/>
          <p:nvPr/>
        </p:nvGrpSpPr>
        <p:grpSpPr>
          <a:xfrm rot="10800000">
            <a:off x="1833869" y="1435279"/>
            <a:ext cx="2973725" cy="3067019"/>
            <a:chOff x="3300413" y="1091302"/>
            <a:chExt cx="3486150" cy="3595520"/>
          </a:xfrm>
        </p:grpSpPr>
        <p:sp>
          <p:nvSpPr>
            <p:cNvPr id="49" name="梯形 48"/>
            <p:cNvSpPr/>
            <p:nvPr/>
          </p:nvSpPr>
          <p:spPr>
            <a:xfrm>
              <a:off x="3300413" y="3614738"/>
              <a:ext cx="3486150" cy="1072084"/>
            </a:xfrm>
            <a:prstGeom prst="trapezoid">
              <a:avLst>
                <a:gd name="adj" fmla="val 461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梯形 49"/>
            <p:cNvSpPr/>
            <p:nvPr/>
          </p:nvSpPr>
          <p:spPr>
            <a:xfrm>
              <a:off x="3857626" y="2241578"/>
              <a:ext cx="2371726" cy="1265873"/>
            </a:xfrm>
            <a:prstGeom prst="trapezoid">
              <a:avLst>
                <a:gd name="adj" fmla="val 461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三角形 50"/>
            <p:cNvSpPr/>
            <p:nvPr/>
          </p:nvSpPr>
          <p:spPr>
            <a:xfrm>
              <a:off x="4471989" y="1091302"/>
              <a:ext cx="1128713" cy="10572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5" name="左右箭头标注 54"/>
          <p:cNvSpPr/>
          <p:nvPr/>
        </p:nvSpPr>
        <p:spPr>
          <a:xfrm>
            <a:off x="4462480" y="2038519"/>
            <a:ext cx="2488255" cy="639503"/>
          </a:xfrm>
          <a:prstGeom prst="leftRightArrowCallou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latin typeface="SimHei" charset="-122"/>
                <a:ea typeface="SimHei" charset="-122"/>
                <a:cs typeface="SimHei" charset="-122"/>
              </a:rPr>
              <a:t>人头预付机制</a:t>
            </a:r>
          </a:p>
        </p:txBody>
      </p:sp>
      <p:sp>
        <p:nvSpPr>
          <p:cNvPr id="56" name="左右箭头标注 55"/>
          <p:cNvSpPr/>
          <p:nvPr/>
        </p:nvSpPr>
        <p:spPr>
          <a:xfrm>
            <a:off x="3887642" y="3217363"/>
            <a:ext cx="2494568" cy="624931"/>
          </a:xfrm>
          <a:prstGeom prst="leftRightArrowCallou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latin typeface="SimHei" charset="-122"/>
                <a:ea typeface="SimHei" charset="-122"/>
                <a:cs typeface="SimHei" charset="-122"/>
              </a:rPr>
              <a:t>基金支出分布</a:t>
            </a:r>
          </a:p>
        </p:txBody>
      </p:sp>
    </p:spTree>
    <p:extLst>
      <p:ext uri="{BB962C8B-B14F-4D97-AF65-F5344CB8AC3E}">
        <p14:creationId xmlns:p14="http://schemas.microsoft.com/office/powerpoint/2010/main" val="1334069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接箭头连接符 52"/>
          <p:cNvCxnSpPr/>
          <p:nvPr/>
        </p:nvCxnSpPr>
        <p:spPr bwMode="auto">
          <a:xfrm flipV="1">
            <a:off x="1250133" y="2883388"/>
            <a:ext cx="6566831" cy="22769"/>
          </a:xfrm>
          <a:prstGeom prst="straightConnector1">
            <a:avLst/>
          </a:prstGeom>
          <a:ln>
            <a:solidFill>
              <a:srgbClr val="FF0000"/>
            </a:solidFill>
            <a:headEnd type="none" w="med" len="med"/>
            <a:tailEnd type="arrow"/>
          </a:ln>
          <a:extLst/>
        </p:spPr>
        <p:style>
          <a:lnRef idx="3">
            <a:schemeClr val="accent6"/>
          </a:lnRef>
          <a:fillRef idx="0">
            <a:schemeClr val="accent6"/>
          </a:fillRef>
          <a:effectRef idx="2">
            <a:schemeClr val="accent6"/>
          </a:effectRef>
          <a:fontRef idx="minor">
            <a:schemeClr val="tx1"/>
          </a:fontRef>
        </p:style>
      </p:cxnSp>
      <p:sp>
        <p:nvSpPr>
          <p:cNvPr id="4" name="矩形 3"/>
          <p:cNvSpPr/>
          <p:nvPr/>
        </p:nvSpPr>
        <p:spPr>
          <a:xfrm>
            <a:off x="1169622" y="357505"/>
            <a:ext cx="7447400" cy="646331"/>
          </a:xfrm>
          <a:prstGeom prst="rect">
            <a:avLst/>
          </a:prstGeom>
        </p:spPr>
        <p:txBody>
          <a:bodyPr wrap="square">
            <a:spAutoFit/>
          </a:bodyPr>
          <a:lstStyle/>
          <a:p>
            <a:r>
              <a:rPr lang="zh-CN" altLang="en-US" sz="1800" b="1" dirty="0">
                <a:solidFill>
                  <a:schemeClr val="tx1">
                    <a:lumMod val="65000"/>
                    <a:lumOff val="35000"/>
                  </a:schemeClr>
                </a:solidFill>
                <a:latin typeface="楷体_GB2312" pitchFamily="49" charset="-122"/>
                <a:ea typeface="楷体_GB2312" pitchFamily="49" charset="-122"/>
                <a:cs typeface="+mj-cs"/>
              </a:rPr>
              <a:t>改革核心和</a:t>
            </a:r>
            <a:r>
              <a:rPr lang="zh-CN" altLang="en-US" sz="1800" b="1" dirty="0" smtClean="0">
                <a:solidFill>
                  <a:schemeClr val="tx1">
                    <a:lumMod val="65000"/>
                    <a:lumOff val="35000"/>
                  </a:schemeClr>
                </a:solidFill>
                <a:latin typeface="楷体_GB2312" pitchFamily="49" charset="-122"/>
                <a:ea typeface="楷体_GB2312" pitchFamily="49" charset="-122"/>
                <a:cs typeface="+mj-cs"/>
              </a:rPr>
              <a:t>关键（漏斗模型）：</a:t>
            </a:r>
            <a:endParaRPr lang="en-US" altLang="zh-CN" sz="1800" b="1" dirty="0">
              <a:solidFill>
                <a:schemeClr val="tx1">
                  <a:lumMod val="65000"/>
                  <a:lumOff val="35000"/>
                </a:schemeClr>
              </a:solidFill>
              <a:latin typeface="楷体_GB2312" pitchFamily="49" charset="-122"/>
              <a:ea typeface="楷体_GB2312" pitchFamily="49" charset="-122"/>
              <a:cs typeface="+mj-cs"/>
            </a:endParaRPr>
          </a:p>
          <a:p>
            <a:r>
              <a:rPr lang="zh-CN" altLang="en-US" sz="1800" b="1" dirty="0">
                <a:solidFill>
                  <a:schemeClr val="tx1">
                    <a:lumMod val="65000"/>
                    <a:lumOff val="35000"/>
                  </a:schemeClr>
                </a:solidFill>
                <a:latin typeface="华文中宋" pitchFamily="2" charset="-122"/>
                <a:ea typeface="华文中宋" pitchFamily="2" charset="-122"/>
                <a:cs typeface="+mj-cs"/>
              </a:rPr>
              <a:t>如何激励公立医院具有</a:t>
            </a:r>
            <a:r>
              <a:rPr lang="zh-CN" altLang="en-US" sz="1800" b="1" dirty="0">
                <a:solidFill>
                  <a:srgbClr val="FF0000"/>
                </a:solidFill>
                <a:latin typeface="华文中宋" pitchFamily="2" charset="-122"/>
                <a:ea typeface="华文中宋" pitchFamily="2" charset="-122"/>
                <a:cs typeface="+mj-cs"/>
              </a:rPr>
              <a:t>内生动力</a:t>
            </a:r>
            <a:r>
              <a:rPr lang="zh-CN" altLang="en-US" sz="1800" b="1" dirty="0">
                <a:solidFill>
                  <a:schemeClr val="tx1">
                    <a:lumMod val="65000"/>
                    <a:lumOff val="35000"/>
                  </a:schemeClr>
                </a:solidFill>
                <a:latin typeface="华文中宋" pitchFamily="2" charset="-122"/>
                <a:ea typeface="华文中宋" pitchFamily="2" charset="-122"/>
                <a:cs typeface="+mj-cs"/>
              </a:rPr>
              <a:t>管理优化</a:t>
            </a:r>
            <a:r>
              <a:rPr lang="zh-CN" altLang="en-US" sz="1800" b="1" dirty="0">
                <a:solidFill>
                  <a:srgbClr val="FF0000"/>
                </a:solidFill>
                <a:latin typeface="华文中宋" pitchFamily="2" charset="-122"/>
                <a:ea typeface="华文中宋" pitchFamily="2" charset="-122"/>
                <a:cs typeface="+mj-cs"/>
              </a:rPr>
              <a:t>业务收入结构</a:t>
            </a:r>
            <a:r>
              <a:rPr lang="zh-CN" altLang="en-US" sz="1800" b="1" dirty="0">
                <a:solidFill>
                  <a:schemeClr val="tx1">
                    <a:lumMod val="65000"/>
                    <a:lumOff val="35000"/>
                  </a:schemeClr>
                </a:solidFill>
                <a:latin typeface="华文中宋" pitchFamily="2" charset="-122"/>
                <a:ea typeface="华文中宋" pitchFamily="2" charset="-122"/>
                <a:cs typeface="+mj-cs"/>
              </a:rPr>
              <a:t>？</a:t>
            </a:r>
          </a:p>
        </p:txBody>
      </p:sp>
      <p:sp>
        <p:nvSpPr>
          <p:cNvPr id="6" name="椭圆 13"/>
          <p:cNvSpPr/>
          <p:nvPr/>
        </p:nvSpPr>
        <p:spPr>
          <a:xfrm>
            <a:off x="760352" y="2249551"/>
            <a:ext cx="1035500" cy="1586705"/>
          </a:xfrm>
          <a:custGeom>
            <a:avLst/>
            <a:gdLst/>
            <a:ahLst/>
            <a:cxnLst/>
            <a:rect l="l" t="t" r="r" b="b"/>
            <a:pathLst>
              <a:path w="1380667" h="2115607">
                <a:moveTo>
                  <a:pt x="33126" y="0"/>
                </a:moveTo>
                <a:lnTo>
                  <a:pt x="1380667" y="0"/>
                </a:lnTo>
                <a:cubicBezTo>
                  <a:pt x="1380667" y="478322"/>
                  <a:pt x="1079010" y="866076"/>
                  <a:pt x="706897" y="866076"/>
                </a:cubicBezTo>
                <a:lnTo>
                  <a:pt x="701612" y="865733"/>
                </a:lnTo>
                <a:lnTo>
                  <a:pt x="701612" y="1573611"/>
                </a:lnTo>
                <a:lnTo>
                  <a:pt x="1333556" y="1912397"/>
                </a:lnTo>
                <a:lnTo>
                  <a:pt x="1333556" y="2115607"/>
                </a:lnTo>
                <a:lnTo>
                  <a:pt x="0" y="2115607"/>
                </a:lnTo>
                <a:lnTo>
                  <a:pt x="0" y="1912397"/>
                </a:lnTo>
                <a:cubicBezTo>
                  <a:pt x="202586" y="1837632"/>
                  <a:pt x="414402" y="1675279"/>
                  <a:pt x="618933" y="1585713"/>
                </a:cubicBezTo>
                <a:lnTo>
                  <a:pt x="618933" y="857863"/>
                </a:lnTo>
                <a:cubicBezTo>
                  <a:pt x="288307" y="803255"/>
                  <a:pt x="33126" y="439934"/>
                  <a:pt x="33126" y="2"/>
                </a:cubicBezTo>
                <a:close/>
              </a:path>
            </a:pathLst>
          </a:custGeom>
          <a:solidFill>
            <a:srgbClr val="FF0000"/>
          </a:solidFill>
          <a:ln w="25400" cap="flat" cmpd="sng" algn="ctr">
            <a:noFill/>
            <a:prstDash val="solid"/>
          </a:ln>
          <a:effectLst>
            <a:innerShdw blurRad="139700" dist="50800" dir="13500000">
              <a:prstClr val="black">
                <a:alpha val="45000"/>
              </a:prstClr>
            </a:innerShdw>
          </a:effectLst>
        </p:spPr>
        <p:txBody>
          <a:bodyPr rtlCol="0" anchor="ctr"/>
          <a:lstStyle/>
          <a:p>
            <a:pPr algn="ctr">
              <a:defRPr/>
            </a:pPr>
            <a:endParaRPr lang="en-US" sz="1013" kern="0">
              <a:solidFill>
                <a:sysClr val="window" lastClr="FFFFFF"/>
              </a:solidFill>
              <a:latin typeface="Calibri"/>
            </a:endParaRPr>
          </a:p>
        </p:txBody>
      </p:sp>
      <p:sp>
        <p:nvSpPr>
          <p:cNvPr id="7" name="椭圆 2"/>
          <p:cNvSpPr/>
          <p:nvPr/>
        </p:nvSpPr>
        <p:spPr>
          <a:xfrm rot="9615386" flipH="1">
            <a:off x="575485" y="3014866"/>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1C129A"/>
          </a:solidFill>
          <a:ln w="25400" cap="flat" cmpd="sng" algn="ctr">
            <a:solidFill>
              <a:srgbClr val="1C129A"/>
            </a:solid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8" name="椭圆 2"/>
          <p:cNvSpPr/>
          <p:nvPr/>
        </p:nvSpPr>
        <p:spPr>
          <a:xfrm rot="11984614">
            <a:off x="1227022" y="3016966"/>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1C129A"/>
          </a:solidFill>
          <a:ln w="25400" cap="flat" cmpd="sng" algn="ctr">
            <a:solidFill>
              <a:srgbClr val="1C129A"/>
            </a:solid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9" name="椭圆 2"/>
          <p:cNvSpPr/>
          <p:nvPr/>
        </p:nvSpPr>
        <p:spPr>
          <a:xfrm rot="20415386" flipH="1">
            <a:off x="1253110" y="2058609"/>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chemeClr val="tx1">
              <a:lumMod val="95000"/>
              <a:lumOff val="5000"/>
            </a:schemeClr>
          </a:solidFill>
          <a:ln w="25400" cap="flat" cmpd="sng" algn="ctr">
            <a:solidFill>
              <a:schemeClr val="tx1"/>
            </a:solid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10" name="椭圆 2"/>
          <p:cNvSpPr/>
          <p:nvPr/>
        </p:nvSpPr>
        <p:spPr>
          <a:xfrm rot="1184614">
            <a:off x="601572" y="2056509"/>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chemeClr val="tx1"/>
          </a:solidFill>
          <a:ln w="25400" cap="flat" cmpd="sng" algn="ctr">
            <a:solidFill>
              <a:schemeClr val="tx1"/>
            </a:solid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11" name="椭圆 10"/>
          <p:cNvSpPr/>
          <p:nvPr/>
        </p:nvSpPr>
        <p:spPr>
          <a:xfrm>
            <a:off x="711775" y="3373322"/>
            <a:ext cx="1094288" cy="544965"/>
          </a:xfrm>
          <a:prstGeom prst="ellipse">
            <a:avLst/>
          </a:prstGeom>
          <a:gradFill flip="none" rotWithShape="1">
            <a:gsLst>
              <a:gs pos="0">
                <a:sysClr val="window" lastClr="FFFFFF">
                  <a:alpha val="75000"/>
                </a:sysClr>
              </a:gs>
              <a:gs pos="42000">
                <a:srgbClr val="FFFFFF">
                  <a:alpha val="20000"/>
                </a:srgbClr>
              </a:gs>
              <a:gs pos="70000">
                <a:sysClr val="window" lastClr="FFFFFF">
                  <a:shade val="100000"/>
                  <a:satMod val="115000"/>
                  <a:alpha val="0"/>
                </a:sysClr>
              </a:gs>
            </a:gsLst>
            <a:lin ang="16200000" scaled="1"/>
            <a:tileRect/>
          </a:gra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12" name="圆角矩形 4"/>
          <p:cNvSpPr/>
          <p:nvPr/>
        </p:nvSpPr>
        <p:spPr>
          <a:xfrm rot="10800000">
            <a:off x="625120" y="1865397"/>
            <a:ext cx="1290294" cy="159186"/>
          </a:xfrm>
          <a:custGeom>
            <a:avLst/>
            <a:gdLst/>
            <a:ahLst/>
            <a:cxnLst/>
            <a:rect l="l" t="t" r="r" b="b"/>
            <a:pathLst>
              <a:path w="2626501" h="324036">
                <a:moveTo>
                  <a:pt x="265413" y="0"/>
                </a:moveTo>
                <a:lnTo>
                  <a:pt x="2361088" y="0"/>
                </a:lnTo>
                <a:cubicBezTo>
                  <a:pt x="2507672" y="0"/>
                  <a:pt x="2626501" y="118829"/>
                  <a:pt x="2626501" y="265413"/>
                </a:cubicBezTo>
                <a:lnTo>
                  <a:pt x="2626501" y="324036"/>
                </a:lnTo>
                <a:lnTo>
                  <a:pt x="0" y="324036"/>
                </a:lnTo>
                <a:lnTo>
                  <a:pt x="0" y="265413"/>
                </a:lnTo>
                <a:cubicBezTo>
                  <a:pt x="0" y="118829"/>
                  <a:pt x="118829" y="0"/>
                  <a:pt x="265413" y="0"/>
                </a:cubicBezTo>
                <a:close/>
              </a:path>
            </a:pathLst>
          </a:custGeom>
          <a:solidFill>
            <a:schemeClr val="tx1"/>
          </a:soli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13" name="椭圆 51"/>
          <p:cNvSpPr/>
          <p:nvPr/>
        </p:nvSpPr>
        <p:spPr>
          <a:xfrm rot="8876045" flipH="1">
            <a:off x="623349" y="3044794"/>
            <a:ext cx="894998" cy="798785"/>
          </a:xfrm>
          <a:custGeom>
            <a:avLst/>
            <a:gdLst>
              <a:gd name="connsiteX0" fmla="*/ 0 w 1193330"/>
              <a:gd name="connsiteY0" fmla="*/ 437875 h 1065046"/>
              <a:gd name="connsiteX1" fmla="*/ 309728 w 1193330"/>
              <a:gd name="connsiteY1" fmla="*/ 0 h 1065046"/>
              <a:gd name="connsiteX2" fmla="*/ 1193330 w 1193330"/>
              <a:gd name="connsiteY2" fmla="*/ 1055257 h 1065046"/>
              <a:gd name="connsiteX3" fmla="*/ 1025341 w 1193330"/>
              <a:gd name="connsiteY3" fmla="*/ 1065046 h 1065046"/>
              <a:gd name="connsiteX4" fmla="*/ 0 w 1193330"/>
              <a:gd name="connsiteY4" fmla="*/ 437875 h 1065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330" h="1065046">
                <a:moveTo>
                  <a:pt x="0" y="437875"/>
                </a:moveTo>
                <a:cubicBezTo>
                  <a:pt x="148343" y="263663"/>
                  <a:pt x="161385" y="174212"/>
                  <a:pt x="309728" y="0"/>
                </a:cubicBezTo>
                <a:cubicBezTo>
                  <a:pt x="426981" y="476081"/>
                  <a:pt x="758401" y="865188"/>
                  <a:pt x="1193330" y="1055257"/>
                </a:cubicBezTo>
                <a:cubicBezTo>
                  <a:pt x="1138197" y="1061903"/>
                  <a:pt x="1082129" y="1065046"/>
                  <a:pt x="1025341" y="1065046"/>
                </a:cubicBezTo>
                <a:cubicBezTo>
                  <a:pt x="561365" y="1065046"/>
                  <a:pt x="280720" y="770463"/>
                  <a:pt x="0" y="437875"/>
                </a:cubicBezTo>
                <a:close/>
              </a:path>
            </a:pathLst>
          </a:custGeom>
          <a:gradFill flip="none" rotWithShape="1">
            <a:gsLst>
              <a:gs pos="61000">
                <a:sysClr val="window" lastClr="FFFFFF">
                  <a:alpha val="0"/>
                </a:sysClr>
              </a:gs>
              <a:gs pos="0">
                <a:sysClr val="window" lastClr="FFFFFF">
                  <a:shade val="100000"/>
                  <a:satMod val="115000"/>
                  <a:alpha val="44000"/>
                </a:sysClr>
              </a:gs>
            </a:gsLst>
            <a:lin ang="162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n-US" sz="1013" kern="0">
              <a:solidFill>
                <a:sysClr val="window" lastClr="FFFFFF"/>
              </a:solidFill>
              <a:latin typeface="Calibri"/>
            </a:endParaRPr>
          </a:p>
        </p:txBody>
      </p:sp>
      <p:sp>
        <p:nvSpPr>
          <p:cNvPr id="14" name="圆角矩形 4"/>
          <p:cNvSpPr/>
          <p:nvPr/>
        </p:nvSpPr>
        <p:spPr>
          <a:xfrm>
            <a:off x="617597" y="3789994"/>
            <a:ext cx="1290294" cy="159186"/>
          </a:xfrm>
          <a:custGeom>
            <a:avLst/>
            <a:gdLst/>
            <a:ahLst/>
            <a:cxnLst/>
            <a:rect l="l" t="t" r="r" b="b"/>
            <a:pathLst>
              <a:path w="2626501" h="324036">
                <a:moveTo>
                  <a:pt x="265413" y="0"/>
                </a:moveTo>
                <a:lnTo>
                  <a:pt x="2361088" y="0"/>
                </a:lnTo>
                <a:cubicBezTo>
                  <a:pt x="2507672" y="0"/>
                  <a:pt x="2626501" y="118829"/>
                  <a:pt x="2626501" y="265413"/>
                </a:cubicBezTo>
                <a:lnTo>
                  <a:pt x="2626501" y="324036"/>
                </a:lnTo>
                <a:lnTo>
                  <a:pt x="0" y="324036"/>
                </a:lnTo>
                <a:lnTo>
                  <a:pt x="0" y="265413"/>
                </a:lnTo>
                <a:cubicBezTo>
                  <a:pt x="0" y="118829"/>
                  <a:pt x="118829" y="0"/>
                  <a:pt x="265413" y="0"/>
                </a:cubicBezTo>
                <a:close/>
              </a:path>
            </a:pathLst>
          </a:custGeom>
          <a:solidFill>
            <a:srgbClr val="000099"/>
          </a:soli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17" name="五边形 15"/>
          <p:cNvSpPr/>
          <p:nvPr/>
        </p:nvSpPr>
        <p:spPr>
          <a:xfrm rot="16200000">
            <a:off x="7348901" y="2730590"/>
            <a:ext cx="1211169" cy="1000166"/>
          </a:xfrm>
          <a:custGeom>
            <a:avLst/>
            <a:gdLst/>
            <a:ahLst/>
            <a:cxnLst/>
            <a:rect l="l" t="t" r="r" b="b"/>
            <a:pathLst>
              <a:path w="1614892" h="1333555">
                <a:moveTo>
                  <a:pt x="1614892" y="1234124"/>
                </a:moveTo>
                <a:cubicBezTo>
                  <a:pt x="1435478" y="1234124"/>
                  <a:pt x="1266393" y="898512"/>
                  <a:pt x="1250084" y="716126"/>
                </a:cubicBezTo>
                <a:lnTo>
                  <a:pt x="1013371" y="716126"/>
                </a:lnTo>
                <a:lnTo>
                  <a:pt x="385476" y="1333555"/>
                </a:lnTo>
                <a:lnTo>
                  <a:pt x="0" y="1333555"/>
                </a:lnTo>
                <a:lnTo>
                  <a:pt x="0" y="0"/>
                </a:lnTo>
                <a:lnTo>
                  <a:pt x="385475" y="0"/>
                </a:lnTo>
                <a:cubicBezTo>
                  <a:pt x="530516" y="207177"/>
                  <a:pt x="849320" y="424008"/>
                  <a:pt x="1016766" y="633447"/>
                </a:cubicBezTo>
                <a:lnTo>
                  <a:pt x="1251798" y="633447"/>
                </a:lnTo>
                <a:cubicBezTo>
                  <a:pt x="1275846" y="450803"/>
                  <a:pt x="1418633" y="181203"/>
                  <a:pt x="1585864" y="181203"/>
                </a:cubicBezTo>
                <a:lnTo>
                  <a:pt x="1600379" y="153707"/>
                </a:lnTo>
                <a:lnTo>
                  <a:pt x="1585865" y="1161552"/>
                </a:lnTo>
                <a:close/>
              </a:path>
            </a:pathLst>
          </a:custGeom>
          <a:solidFill>
            <a:srgbClr val="FF0000"/>
          </a:solidFill>
          <a:ln w="25400" cap="flat" cmpd="sng" algn="ctr">
            <a:noFill/>
            <a:prstDash val="solid"/>
          </a:ln>
          <a:effectLst>
            <a:innerShdw blurRad="139700" dist="50800" dir="13500000">
              <a:prstClr val="black">
                <a:alpha val="45000"/>
              </a:prstClr>
            </a:innerShdw>
          </a:effectLst>
        </p:spPr>
        <p:txBody>
          <a:bodyPr rtlCol="0" anchor="ctr"/>
          <a:lstStyle/>
          <a:p>
            <a:pPr algn="ctr">
              <a:defRPr/>
            </a:pPr>
            <a:endParaRPr lang="en-US" sz="1013" kern="0">
              <a:solidFill>
                <a:sysClr val="window" lastClr="FFFFFF"/>
              </a:solidFill>
              <a:latin typeface="Calibri"/>
            </a:endParaRPr>
          </a:p>
        </p:txBody>
      </p:sp>
      <p:sp>
        <p:nvSpPr>
          <p:cNvPr id="18" name="椭圆 2"/>
          <p:cNvSpPr/>
          <p:nvPr/>
        </p:nvSpPr>
        <p:spPr>
          <a:xfrm rot="9615386" flipH="1">
            <a:off x="7269536" y="3014866"/>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000099"/>
          </a:solidFill>
          <a:ln w="25400" cap="flat" cmpd="sng" algn="ctr">
            <a:no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19" name="椭圆 2"/>
          <p:cNvSpPr/>
          <p:nvPr/>
        </p:nvSpPr>
        <p:spPr>
          <a:xfrm rot="11984614">
            <a:off x="7894569" y="3016966"/>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000099"/>
          </a:solidFill>
          <a:ln w="25400" cap="flat" cmpd="sng" algn="ctr">
            <a:no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20" name="椭圆 2"/>
          <p:cNvSpPr/>
          <p:nvPr/>
        </p:nvSpPr>
        <p:spPr>
          <a:xfrm rot="20415386" flipH="1">
            <a:off x="7920656" y="2058609"/>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000099"/>
          </a:solidFill>
          <a:ln w="25400" cap="flat" cmpd="sng" algn="ctr">
            <a:no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21" name="椭圆 2"/>
          <p:cNvSpPr/>
          <p:nvPr/>
        </p:nvSpPr>
        <p:spPr>
          <a:xfrm rot="1184614">
            <a:off x="7295623" y="2056509"/>
            <a:ext cx="730922" cy="741104"/>
          </a:xfrm>
          <a:custGeom>
            <a:avLst/>
            <a:gdLst/>
            <a:ahLst/>
            <a:cxnLst/>
            <a:rect l="l" t="t" r="r" b="b"/>
            <a:pathLst>
              <a:path w="1197573" h="1214258">
                <a:moveTo>
                  <a:pt x="0" y="28446"/>
                </a:moveTo>
                <a:lnTo>
                  <a:pt x="138969" y="0"/>
                </a:lnTo>
                <a:cubicBezTo>
                  <a:pt x="178832" y="660672"/>
                  <a:pt x="634234" y="1184898"/>
                  <a:pt x="1197573" y="1208397"/>
                </a:cubicBezTo>
                <a:cubicBezTo>
                  <a:pt x="1165308" y="1212539"/>
                  <a:pt x="1132587" y="1214258"/>
                  <a:pt x="1099525" y="1214258"/>
                </a:cubicBezTo>
                <a:cubicBezTo>
                  <a:pt x="524168" y="1214258"/>
                  <a:pt x="51542" y="693550"/>
                  <a:pt x="0" y="28446"/>
                </a:cubicBezTo>
                <a:close/>
              </a:path>
            </a:pathLst>
          </a:custGeom>
          <a:solidFill>
            <a:srgbClr val="000099"/>
          </a:solidFill>
          <a:ln w="25400" cap="flat" cmpd="sng" algn="ctr">
            <a:no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22" name="椭圆 21"/>
          <p:cNvSpPr/>
          <p:nvPr/>
        </p:nvSpPr>
        <p:spPr>
          <a:xfrm>
            <a:off x="7417387" y="3404215"/>
            <a:ext cx="1094288" cy="544965"/>
          </a:xfrm>
          <a:prstGeom prst="ellipse">
            <a:avLst/>
          </a:prstGeom>
          <a:gradFill flip="none" rotWithShape="1">
            <a:gsLst>
              <a:gs pos="0">
                <a:sysClr val="window" lastClr="FFFFFF">
                  <a:alpha val="75000"/>
                </a:sysClr>
              </a:gs>
              <a:gs pos="42000">
                <a:srgbClr val="FFFFFF">
                  <a:alpha val="20000"/>
                </a:srgbClr>
              </a:gs>
              <a:gs pos="70000">
                <a:sysClr val="window" lastClr="FFFFFF">
                  <a:shade val="100000"/>
                  <a:satMod val="115000"/>
                  <a:alpha val="0"/>
                </a:sysClr>
              </a:gs>
            </a:gsLst>
            <a:lin ang="16200000" scaled="1"/>
            <a:tileRect/>
          </a:gra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23" name="椭圆 51"/>
          <p:cNvSpPr/>
          <p:nvPr/>
        </p:nvSpPr>
        <p:spPr>
          <a:xfrm rot="8876045" flipH="1">
            <a:off x="5972476" y="3082800"/>
            <a:ext cx="894998" cy="798785"/>
          </a:xfrm>
          <a:custGeom>
            <a:avLst/>
            <a:gdLst>
              <a:gd name="connsiteX0" fmla="*/ 0 w 1193330"/>
              <a:gd name="connsiteY0" fmla="*/ 437875 h 1065046"/>
              <a:gd name="connsiteX1" fmla="*/ 309728 w 1193330"/>
              <a:gd name="connsiteY1" fmla="*/ 0 h 1065046"/>
              <a:gd name="connsiteX2" fmla="*/ 1193330 w 1193330"/>
              <a:gd name="connsiteY2" fmla="*/ 1055257 h 1065046"/>
              <a:gd name="connsiteX3" fmla="*/ 1025341 w 1193330"/>
              <a:gd name="connsiteY3" fmla="*/ 1065046 h 1065046"/>
              <a:gd name="connsiteX4" fmla="*/ 0 w 1193330"/>
              <a:gd name="connsiteY4" fmla="*/ 437875 h 1065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330" h="1065046">
                <a:moveTo>
                  <a:pt x="0" y="437875"/>
                </a:moveTo>
                <a:cubicBezTo>
                  <a:pt x="148343" y="263663"/>
                  <a:pt x="161385" y="174212"/>
                  <a:pt x="309728" y="0"/>
                </a:cubicBezTo>
                <a:cubicBezTo>
                  <a:pt x="426981" y="476081"/>
                  <a:pt x="758401" y="865188"/>
                  <a:pt x="1193330" y="1055257"/>
                </a:cubicBezTo>
                <a:cubicBezTo>
                  <a:pt x="1138197" y="1061903"/>
                  <a:pt x="1082129" y="1065046"/>
                  <a:pt x="1025341" y="1065046"/>
                </a:cubicBezTo>
                <a:cubicBezTo>
                  <a:pt x="561365" y="1065046"/>
                  <a:pt x="280720" y="770463"/>
                  <a:pt x="0" y="437875"/>
                </a:cubicBezTo>
                <a:close/>
              </a:path>
            </a:pathLst>
          </a:custGeom>
          <a:gradFill flip="none" rotWithShape="1">
            <a:gsLst>
              <a:gs pos="61000">
                <a:sysClr val="window" lastClr="FFFFFF">
                  <a:alpha val="0"/>
                </a:sysClr>
              </a:gs>
              <a:gs pos="0">
                <a:sysClr val="window" lastClr="FFFFFF">
                  <a:shade val="100000"/>
                  <a:satMod val="115000"/>
                  <a:alpha val="44000"/>
                </a:sysClr>
              </a:gs>
            </a:gsLst>
            <a:lin ang="162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n-US" sz="1013" kern="0">
              <a:solidFill>
                <a:sysClr val="window" lastClr="FFFFFF"/>
              </a:solidFill>
              <a:latin typeface="Calibri"/>
            </a:endParaRPr>
          </a:p>
        </p:txBody>
      </p:sp>
      <p:sp>
        <p:nvSpPr>
          <p:cNvPr id="24" name="圆角矩形 4"/>
          <p:cNvSpPr/>
          <p:nvPr/>
        </p:nvSpPr>
        <p:spPr>
          <a:xfrm>
            <a:off x="7311649" y="3789994"/>
            <a:ext cx="1290294" cy="159186"/>
          </a:xfrm>
          <a:custGeom>
            <a:avLst/>
            <a:gdLst/>
            <a:ahLst/>
            <a:cxnLst/>
            <a:rect l="l" t="t" r="r" b="b"/>
            <a:pathLst>
              <a:path w="2626501" h="324036">
                <a:moveTo>
                  <a:pt x="265413" y="0"/>
                </a:moveTo>
                <a:lnTo>
                  <a:pt x="2361088" y="0"/>
                </a:lnTo>
                <a:cubicBezTo>
                  <a:pt x="2507672" y="0"/>
                  <a:pt x="2626501" y="118829"/>
                  <a:pt x="2626501" y="265413"/>
                </a:cubicBezTo>
                <a:lnTo>
                  <a:pt x="2626501" y="324036"/>
                </a:lnTo>
                <a:lnTo>
                  <a:pt x="0" y="324036"/>
                </a:lnTo>
                <a:lnTo>
                  <a:pt x="0" y="265413"/>
                </a:lnTo>
                <a:cubicBezTo>
                  <a:pt x="0" y="118829"/>
                  <a:pt x="118829" y="0"/>
                  <a:pt x="265413" y="0"/>
                </a:cubicBezTo>
                <a:close/>
              </a:path>
            </a:pathLst>
          </a:custGeom>
          <a:solidFill>
            <a:srgbClr val="000099"/>
          </a:soli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25" name="圆角矩形 4"/>
          <p:cNvSpPr/>
          <p:nvPr/>
        </p:nvSpPr>
        <p:spPr>
          <a:xfrm rot="10800000">
            <a:off x="7319171" y="1865397"/>
            <a:ext cx="1290294" cy="159186"/>
          </a:xfrm>
          <a:custGeom>
            <a:avLst/>
            <a:gdLst/>
            <a:ahLst/>
            <a:cxnLst/>
            <a:rect l="l" t="t" r="r" b="b"/>
            <a:pathLst>
              <a:path w="2626501" h="324036">
                <a:moveTo>
                  <a:pt x="265413" y="0"/>
                </a:moveTo>
                <a:lnTo>
                  <a:pt x="2361088" y="0"/>
                </a:lnTo>
                <a:cubicBezTo>
                  <a:pt x="2507672" y="0"/>
                  <a:pt x="2626501" y="118829"/>
                  <a:pt x="2626501" y="265413"/>
                </a:cubicBezTo>
                <a:lnTo>
                  <a:pt x="2626501" y="324036"/>
                </a:lnTo>
                <a:lnTo>
                  <a:pt x="0" y="324036"/>
                </a:lnTo>
                <a:lnTo>
                  <a:pt x="0" y="265413"/>
                </a:lnTo>
                <a:cubicBezTo>
                  <a:pt x="0" y="118829"/>
                  <a:pt x="118829" y="0"/>
                  <a:pt x="265413" y="0"/>
                </a:cubicBezTo>
                <a:close/>
              </a:path>
            </a:pathLst>
          </a:custGeom>
          <a:solidFill>
            <a:srgbClr val="000099"/>
          </a:solidFill>
          <a:ln w="25400" cap="flat" cmpd="sng" algn="ctr">
            <a:noFill/>
            <a:prstDash val="solid"/>
          </a:ln>
          <a:effectLst/>
        </p:spPr>
        <p:txBody>
          <a:bodyPr rtlCol="0" anchor="ctr"/>
          <a:lstStyle/>
          <a:p>
            <a:pPr algn="ctr">
              <a:defRPr/>
            </a:pPr>
            <a:endParaRPr lang="en-US" sz="1013" kern="0">
              <a:solidFill>
                <a:sysClr val="window" lastClr="FFFFFF"/>
              </a:solidFill>
              <a:latin typeface="Calibri"/>
            </a:endParaRPr>
          </a:p>
        </p:txBody>
      </p:sp>
      <p:sp>
        <p:nvSpPr>
          <p:cNvPr id="28" name="TextBox 27"/>
          <p:cNvSpPr txBox="1"/>
          <p:nvPr/>
        </p:nvSpPr>
        <p:spPr>
          <a:xfrm>
            <a:off x="7611726" y="2636154"/>
            <a:ext cx="1928826" cy="207749"/>
          </a:xfrm>
          <a:prstGeom prst="rect">
            <a:avLst/>
          </a:prstGeom>
          <a:noFill/>
        </p:spPr>
        <p:txBody>
          <a:bodyPr wrap="square" rtlCol="0">
            <a:spAutoFit/>
          </a:bodyPr>
          <a:lstStyle/>
          <a:p>
            <a:pPr>
              <a:lnSpc>
                <a:spcPts val="900"/>
              </a:lnSpc>
            </a:pPr>
            <a:r>
              <a:rPr lang="zh-CN" altLang="en-US" sz="750" dirty="0">
                <a:solidFill>
                  <a:schemeClr val="bg1"/>
                </a:solidFill>
                <a:latin typeface="华文中宋" pitchFamily="2" charset="-122"/>
                <a:ea typeface="华文中宋" pitchFamily="2" charset="-122"/>
              </a:rPr>
              <a:t>非劳务性收入</a:t>
            </a:r>
            <a:endParaRPr lang="en-US" altLang="zh-CN" sz="750" dirty="0">
              <a:solidFill>
                <a:schemeClr val="bg1"/>
              </a:solidFill>
              <a:latin typeface="华文中宋" pitchFamily="2" charset="-122"/>
              <a:ea typeface="华文中宋" pitchFamily="2" charset="-122"/>
            </a:endParaRPr>
          </a:p>
        </p:txBody>
      </p:sp>
      <p:sp>
        <p:nvSpPr>
          <p:cNvPr id="30" name="TextBox 29"/>
          <p:cNvSpPr txBox="1"/>
          <p:nvPr/>
        </p:nvSpPr>
        <p:spPr>
          <a:xfrm>
            <a:off x="7504569" y="3579910"/>
            <a:ext cx="1928826" cy="207749"/>
          </a:xfrm>
          <a:prstGeom prst="rect">
            <a:avLst/>
          </a:prstGeom>
          <a:noFill/>
        </p:spPr>
        <p:txBody>
          <a:bodyPr wrap="square" rtlCol="0">
            <a:spAutoFit/>
          </a:bodyPr>
          <a:lstStyle/>
          <a:p>
            <a:pPr>
              <a:lnSpc>
                <a:spcPts val="900"/>
              </a:lnSpc>
            </a:pPr>
            <a:r>
              <a:rPr lang="zh-CN" altLang="en-US" sz="1200" dirty="0">
                <a:solidFill>
                  <a:schemeClr val="bg1"/>
                </a:solidFill>
                <a:latin typeface="华文中宋" pitchFamily="2" charset="-122"/>
                <a:ea typeface="华文中宋" pitchFamily="2" charset="-122"/>
              </a:rPr>
              <a:t>劳务性收入</a:t>
            </a:r>
            <a:endParaRPr lang="en-US" altLang="zh-CN" sz="1200" dirty="0">
              <a:solidFill>
                <a:schemeClr val="bg1"/>
              </a:solidFill>
              <a:latin typeface="华文中宋" pitchFamily="2" charset="-122"/>
              <a:ea typeface="华文中宋" pitchFamily="2" charset="-122"/>
            </a:endParaRPr>
          </a:p>
        </p:txBody>
      </p:sp>
      <p:sp>
        <p:nvSpPr>
          <p:cNvPr id="40" name="TextBox 39"/>
          <p:cNvSpPr txBox="1"/>
          <p:nvPr/>
        </p:nvSpPr>
        <p:spPr>
          <a:xfrm>
            <a:off x="1839497" y="3601864"/>
            <a:ext cx="1928826" cy="207749"/>
          </a:xfrm>
          <a:prstGeom prst="rect">
            <a:avLst/>
          </a:prstGeom>
          <a:noFill/>
        </p:spPr>
        <p:txBody>
          <a:bodyPr wrap="square" rtlCol="0">
            <a:spAutoFit/>
          </a:bodyPr>
          <a:lstStyle/>
          <a:p>
            <a:pPr>
              <a:lnSpc>
                <a:spcPts val="900"/>
              </a:lnSpc>
            </a:pPr>
            <a:r>
              <a:rPr lang="zh-CN" altLang="en-US" sz="1200" dirty="0">
                <a:solidFill>
                  <a:schemeClr val="bg1"/>
                </a:solidFill>
                <a:latin typeface="华文中宋" pitchFamily="2" charset="-122"/>
                <a:ea typeface="华文中宋" pitchFamily="2" charset="-122"/>
              </a:rPr>
              <a:t>劳务性收入</a:t>
            </a:r>
            <a:endParaRPr lang="en-US" altLang="zh-CN" sz="1200" dirty="0">
              <a:solidFill>
                <a:schemeClr val="bg1"/>
              </a:solidFill>
              <a:latin typeface="华文中宋" pitchFamily="2" charset="-122"/>
              <a:ea typeface="华文中宋" pitchFamily="2" charset="-122"/>
            </a:endParaRPr>
          </a:p>
        </p:txBody>
      </p:sp>
      <p:grpSp>
        <p:nvGrpSpPr>
          <p:cNvPr id="149" name="组合 148"/>
          <p:cNvGrpSpPr/>
          <p:nvPr/>
        </p:nvGrpSpPr>
        <p:grpSpPr>
          <a:xfrm>
            <a:off x="3071802" y="1490348"/>
            <a:ext cx="3413886" cy="2793219"/>
            <a:chOff x="2571736" y="2062162"/>
            <a:chExt cx="4551848" cy="3724292"/>
          </a:xfrm>
        </p:grpSpPr>
        <p:grpSp>
          <p:nvGrpSpPr>
            <p:cNvPr id="49" name="组合 48"/>
            <p:cNvGrpSpPr/>
            <p:nvPr/>
          </p:nvGrpSpPr>
          <p:grpSpPr>
            <a:xfrm>
              <a:off x="2571736" y="2062162"/>
              <a:ext cx="4551848" cy="1295400"/>
              <a:chOff x="2214546" y="2490790"/>
              <a:chExt cx="4551848" cy="1295400"/>
            </a:xfrm>
          </p:grpSpPr>
          <p:grpSp>
            <p:nvGrpSpPr>
              <p:cNvPr id="48" name="组合 47"/>
              <p:cNvGrpSpPr/>
              <p:nvPr/>
            </p:nvGrpSpPr>
            <p:grpSpPr>
              <a:xfrm>
                <a:off x="2857488" y="2490790"/>
                <a:ext cx="3214710" cy="1295400"/>
                <a:chOff x="2857488" y="2490790"/>
                <a:chExt cx="3214710" cy="1295400"/>
              </a:xfrm>
            </p:grpSpPr>
            <p:sp>
              <p:nvSpPr>
                <p:cNvPr id="33" name="矩形 32"/>
                <p:cNvSpPr/>
                <p:nvPr/>
              </p:nvSpPr>
              <p:spPr>
                <a:xfrm>
                  <a:off x="2857488" y="2490790"/>
                  <a:ext cx="3214710" cy="1295400"/>
                </a:xfrm>
                <a:prstGeom prst="rect">
                  <a:avLst/>
                </a:prstGeom>
                <a:solidFill>
                  <a:srgbClr val="00B0F0">
                    <a:alpha val="10000"/>
                  </a:srgbClr>
                </a:solidFill>
                <a:ln w="19050">
                  <a:solidFill>
                    <a:srgbClr val="0070C0"/>
                  </a:solid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013"/>
                </a:p>
              </p:txBody>
            </p:sp>
            <p:sp>
              <p:nvSpPr>
                <p:cNvPr id="34" name="矩形 33"/>
                <p:cNvSpPr/>
                <p:nvPr/>
              </p:nvSpPr>
              <p:spPr>
                <a:xfrm>
                  <a:off x="3018861" y="2599526"/>
                  <a:ext cx="2946017" cy="324000"/>
                </a:xfrm>
                <a:prstGeom prst="rect">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dirty="0">
                    <a:solidFill>
                      <a:schemeClr val="tx2"/>
                    </a:solidFill>
                    <a:ea typeface="微软雅黑" pitchFamily="34" charset="-122"/>
                  </a:endParaRPr>
                </a:p>
              </p:txBody>
            </p:sp>
            <p:sp>
              <p:nvSpPr>
                <p:cNvPr id="35" name="矩形 34"/>
                <p:cNvSpPr/>
                <p:nvPr/>
              </p:nvSpPr>
              <p:spPr>
                <a:xfrm>
                  <a:off x="3018861" y="2988304"/>
                  <a:ext cx="2946017" cy="324000"/>
                </a:xfrm>
                <a:prstGeom prst="rect">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36" name="矩形 35"/>
                <p:cNvSpPr/>
                <p:nvPr/>
              </p:nvSpPr>
              <p:spPr>
                <a:xfrm>
                  <a:off x="3018861" y="3372352"/>
                  <a:ext cx="2946017" cy="324000"/>
                </a:xfrm>
                <a:prstGeom prst="rect">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39" name="TextBox 146"/>
                <p:cNvSpPr txBox="1">
                  <a:spLocks noChangeArrowheads="1"/>
                </p:cNvSpPr>
                <p:nvPr/>
              </p:nvSpPr>
              <p:spPr bwMode="auto">
                <a:xfrm>
                  <a:off x="2857488" y="2592382"/>
                  <a:ext cx="3051650" cy="338555"/>
                </a:xfrm>
                <a:prstGeom prst="rect">
                  <a:avLst/>
                </a:prstGeom>
              </p:spPr>
              <p:txBody>
                <a:bodyPr wrap="square">
                  <a:spAutoFit/>
                  <a:scene3d>
                    <a:camera prst="orthographicFront"/>
                    <a:lightRig rig="threePt" dir="t"/>
                  </a:scene3d>
                  <a:sp3d>
                    <a:contourClr>
                      <a:schemeClr val="tx1"/>
                    </a:contourClr>
                  </a:sp3d>
                </a:bodyPr>
                <a:lstStyle/>
                <a:p>
                  <a:pPr algn="ctr" defTabSz="700088">
                    <a:defRPr/>
                  </a:pPr>
                  <a:r>
                    <a:rPr lang="zh-CN" altLang="en-US" sz="1050" dirty="0">
                      <a:ln w="0">
                        <a:noFill/>
                      </a:ln>
                      <a:solidFill>
                        <a:schemeClr val="bg1"/>
                      </a:solidFill>
                      <a:latin typeface="微软雅黑" pitchFamily="34" charset="-122"/>
                      <a:ea typeface="微软雅黑" pitchFamily="34" charset="-122"/>
                    </a:rPr>
                    <a:t>医保支付：承认历史，结余留用</a:t>
                  </a:r>
                  <a:endParaRPr lang="en-US" altLang="zh-CN" sz="1050" dirty="0">
                    <a:ln w="0">
                      <a:noFill/>
                    </a:ln>
                    <a:solidFill>
                      <a:schemeClr val="bg1"/>
                    </a:solidFill>
                    <a:latin typeface="微软雅黑" pitchFamily="34" charset="-122"/>
                    <a:ea typeface="微软雅黑" pitchFamily="34" charset="-122"/>
                  </a:endParaRPr>
                </a:p>
              </p:txBody>
            </p:sp>
          </p:grpSp>
          <p:sp>
            <p:nvSpPr>
              <p:cNvPr id="37" name="TextBox 146"/>
              <p:cNvSpPr txBox="1">
                <a:spLocks noChangeArrowheads="1"/>
              </p:cNvSpPr>
              <p:nvPr/>
            </p:nvSpPr>
            <p:spPr bwMode="auto">
              <a:xfrm>
                <a:off x="2520482" y="3359826"/>
                <a:ext cx="3980344" cy="323165"/>
              </a:xfrm>
              <a:prstGeom prst="rect">
                <a:avLst/>
              </a:prstGeom>
            </p:spPr>
            <p:txBody>
              <a:bodyPr wrap="square">
                <a:spAutoFit/>
                <a:scene3d>
                  <a:camera prst="orthographicFront"/>
                  <a:lightRig rig="threePt" dir="t"/>
                </a:scene3d>
                <a:sp3d>
                  <a:contourClr>
                    <a:schemeClr val="tx1"/>
                  </a:contourClr>
                </a:sp3d>
              </a:bodyPr>
              <a:lstStyle/>
              <a:p>
                <a:pPr algn="ctr" defTabSz="700088" fontAlgn="ctr">
                  <a:buClr>
                    <a:srgbClr val="FF0000"/>
                  </a:buClr>
                  <a:buSzPct val="70000"/>
                  <a:defRPr/>
                </a:pPr>
                <a:r>
                  <a:rPr lang="zh-CN" altLang="en-US" sz="975" dirty="0">
                    <a:ln w="0">
                      <a:noFill/>
                    </a:ln>
                    <a:solidFill>
                      <a:schemeClr val="bg1"/>
                    </a:solidFill>
                    <a:latin typeface="微软雅黑" pitchFamily="34" charset="-122"/>
                    <a:ea typeface="微软雅黑" pitchFamily="34" charset="-122"/>
                  </a:rPr>
                  <a:t>绩效薪酬：劳务性收入、</a:t>
                </a:r>
                <a:r>
                  <a:rPr lang="en-US" altLang="zh-CN" sz="975" dirty="0">
                    <a:ln w="0">
                      <a:noFill/>
                    </a:ln>
                    <a:solidFill>
                      <a:schemeClr val="bg1"/>
                    </a:solidFill>
                    <a:latin typeface="微软雅黑" pitchFamily="34" charset="-122"/>
                    <a:ea typeface="微软雅黑" pitchFamily="34" charset="-122"/>
                  </a:rPr>
                  <a:t>CMI</a:t>
                </a:r>
              </a:p>
            </p:txBody>
          </p:sp>
          <p:sp>
            <p:nvSpPr>
              <p:cNvPr id="38" name="TextBox 146"/>
              <p:cNvSpPr txBox="1">
                <a:spLocks noChangeArrowheads="1"/>
              </p:cNvSpPr>
              <p:nvPr/>
            </p:nvSpPr>
            <p:spPr bwMode="auto">
              <a:xfrm>
                <a:off x="2214546" y="2987863"/>
                <a:ext cx="4551848" cy="328295"/>
              </a:xfrm>
              <a:prstGeom prst="rect">
                <a:avLst/>
              </a:prstGeom>
            </p:spPr>
            <p:txBody>
              <a:bodyPr wrap="square">
                <a:spAutoFit/>
                <a:scene3d>
                  <a:camera prst="orthographicFront"/>
                  <a:lightRig rig="threePt" dir="t"/>
                </a:scene3d>
                <a:sp3d>
                  <a:contourClr>
                    <a:schemeClr val="tx1"/>
                  </a:contourClr>
                </a:sp3d>
              </a:bodyPr>
              <a:lstStyle/>
              <a:p>
                <a:pPr algn="ctr" defTabSz="700088" fontAlgn="ctr">
                  <a:buClr>
                    <a:srgbClr val="FF0000"/>
                  </a:buClr>
                  <a:buSzPct val="70000"/>
                  <a:defRPr/>
                </a:pPr>
                <a:r>
                  <a:rPr lang="zh-CN" altLang="en-US" sz="1000" dirty="0" smtClean="0">
                    <a:ln w="0">
                      <a:noFill/>
                    </a:ln>
                    <a:solidFill>
                      <a:schemeClr val="bg1"/>
                    </a:solidFill>
                    <a:latin typeface="微软雅黑" pitchFamily="34" charset="-122"/>
                    <a:ea typeface="微软雅黑" pitchFamily="34" charset="-122"/>
                  </a:rPr>
                  <a:t>价格动态调整</a:t>
                </a:r>
                <a:r>
                  <a:rPr lang="zh-CN" altLang="en-US" sz="1000" smtClean="0">
                    <a:ln w="0">
                      <a:noFill/>
                    </a:ln>
                    <a:solidFill>
                      <a:schemeClr val="bg1"/>
                    </a:solidFill>
                    <a:latin typeface="微软雅黑" pitchFamily="34" charset="-122"/>
                    <a:ea typeface="微软雅黑" pitchFamily="34" charset="-122"/>
                  </a:rPr>
                  <a:t>机制：三部分</a:t>
                </a:r>
                <a:endParaRPr lang="en-US" altLang="zh-CN" sz="1000" dirty="0">
                  <a:ln w="0">
                    <a:noFill/>
                  </a:ln>
                  <a:solidFill>
                    <a:schemeClr val="bg1"/>
                  </a:solidFill>
                  <a:latin typeface="微软雅黑" pitchFamily="34" charset="-122"/>
                  <a:ea typeface="微软雅黑" pitchFamily="34" charset="-122"/>
                </a:endParaRPr>
              </a:p>
            </p:txBody>
          </p:sp>
        </p:grpSp>
        <p:sp>
          <p:nvSpPr>
            <p:cNvPr id="42" name="矩形 41"/>
            <p:cNvSpPr/>
            <p:nvPr/>
          </p:nvSpPr>
          <p:spPr>
            <a:xfrm>
              <a:off x="3214678" y="4857760"/>
              <a:ext cx="3214710" cy="928694"/>
            </a:xfrm>
            <a:prstGeom prst="rect">
              <a:avLst/>
            </a:prstGeom>
            <a:solidFill>
              <a:srgbClr val="00B0F0">
                <a:alpha val="10000"/>
              </a:srgbClr>
            </a:solidFill>
            <a:ln w="19050">
              <a:solidFill>
                <a:srgbClr val="0070C0"/>
              </a:solid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013"/>
            </a:p>
          </p:txBody>
        </p:sp>
        <p:sp>
          <p:nvSpPr>
            <p:cNvPr id="43" name="矩形 42"/>
            <p:cNvSpPr/>
            <p:nvPr/>
          </p:nvSpPr>
          <p:spPr>
            <a:xfrm>
              <a:off x="3376051" y="4966496"/>
              <a:ext cx="2946017" cy="324000"/>
            </a:xfrm>
            <a:prstGeom prst="rect">
              <a:avLst/>
            </a:prstGeom>
            <a:solidFill>
              <a:srgbClr val="000099"/>
            </a:solidFill>
            <a:ln w="25400" algn="ctr">
              <a:solidFill>
                <a:srgbClr val="000099"/>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r>
                <a:rPr lang="zh-CN" altLang="en-US" sz="1125" dirty="0">
                  <a:solidFill>
                    <a:schemeClr val="bg1"/>
                  </a:solidFill>
                  <a:ea typeface="微软雅黑" pitchFamily="34" charset="-122"/>
                </a:rPr>
                <a:t>医疗管理：病案首页、临床路径</a:t>
              </a:r>
            </a:p>
          </p:txBody>
        </p:sp>
        <p:sp>
          <p:nvSpPr>
            <p:cNvPr id="44" name="矩形 43"/>
            <p:cNvSpPr/>
            <p:nvPr/>
          </p:nvSpPr>
          <p:spPr>
            <a:xfrm>
              <a:off x="3376051" y="5355274"/>
              <a:ext cx="2946017" cy="324000"/>
            </a:xfrm>
            <a:prstGeom prst="rect">
              <a:avLst/>
            </a:prstGeom>
            <a:solidFill>
              <a:srgbClr val="000099"/>
            </a:solidFill>
            <a:ln w="25400" algn="ctr">
              <a:solidFill>
                <a:srgbClr val="000099"/>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r>
                <a:rPr lang="zh-CN" altLang="en-US" sz="1200" dirty="0">
                  <a:solidFill>
                    <a:schemeClr val="bg1"/>
                  </a:solidFill>
                  <a:ea typeface="微软雅黑" pitchFamily="34" charset="-122"/>
                </a:rPr>
                <a:t>经济管理：成本、预算、绩效</a:t>
              </a:r>
            </a:p>
          </p:txBody>
        </p:sp>
        <p:sp>
          <p:nvSpPr>
            <p:cNvPr id="47" name="下箭头 46"/>
            <p:cNvSpPr/>
            <p:nvPr/>
          </p:nvSpPr>
          <p:spPr>
            <a:xfrm>
              <a:off x="3786182" y="3429000"/>
              <a:ext cx="2000264" cy="1357322"/>
            </a:xfrm>
            <a:prstGeom prst="downArrow">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外部政策形成医院内在加强管理机制</a:t>
              </a:r>
            </a:p>
          </p:txBody>
        </p:sp>
      </p:grpSp>
      <p:sp>
        <p:nvSpPr>
          <p:cNvPr id="56" name="右箭头 55"/>
          <p:cNvSpPr/>
          <p:nvPr/>
        </p:nvSpPr>
        <p:spPr>
          <a:xfrm>
            <a:off x="1678761" y="4029912"/>
            <a:ext cx="5947214" cy="1208471"/>
          </a:xfrm>
          <a:prstGeom prst="rightArrow">
            <a:avLst>
              <a:gd name="adj1" fmla="val 55870"/>
              <a:gd name="adj2" fmla="val 5978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latin typeface="华文中宋" pitchFamily="2" charset="-122"/>
                <a:ea typeface="华文中宋" pitchFamily="2" charset="-122"/>
              </a:rPr>
              <a:t>政府现代治理不是行政手段，而是制定政策形成机制；</a:t>
            </a:r>
            <a:endParaRPr lang="en-US" altLang="zh-CN" sz="1013" b="1" dirty="0">
              <a:latin typeface="华文中宋" pitchFamily="2" charset="-122"/>
              <a:ea typeface="华文中宋" pitchFamily="2" charset="-122"/>
            </a:endParaRPr>
          </a:p>
          <a:p>
            <a:pPr algn="ctr"/>
            <a:r>
              <a:rPr lang="zh-CN" altLang="en-US" sz="1013" b="1" dirty="0">
                <a:latin typeface="华文中宋" pitchFamily="2" charset="-122"/>
                <a:ea typeface="华文中宋" pitchFamily="2" charset="-122"/>
              </a:rPr>
              <a:t>费用支出与医疗业务成本的关系；</a:t>
            </a:r>
            <a:endParaRPr lang="en-US" altLang="zh-CN" sz="1013" b="1" dirty="0">
              <a:latin typeface="华文中宋" pitchFamily="2" charset="-122"/>
              <a:ea typeface="华文中宋" pitchFamily="2" charset="-122"/>
            </a:endParaRPr>
          </a:p>
          <a:p>
            <a:pPr algn="ctr"/>
            <a:r>
              <a:rPr lang="zh-CN" altLang="en-US" sz="1013" b="1" dirty="0">
                <a:latin typeface="华文中宋" pitchFamily="2" charset="-122"/>
                <a:ea typeface="华文中宋" pitchFamily="2" charset="-122"/>
              </a:rPr>
              <a:t>公立医院由收入管理向成本管控转变：非业务消耗和业务不规范消耗。</a:t>
            </a:r>
            <a:endParaRPr lang="en-US" altLang="zh-CN" sz="1013" b="1" dirty="0">
              <a:latin typeface="华文中宋" pitchFamily="2" charset="-122"/>
              <a:ea typeface="华文中宋" pitchFamily="2" charset="-122"/>
            </a:endParaRPr>
          </a:p>
        </p:txBody>
      </p:sp>
      <p:sp>
        <p:nvSpPr>
          <p:cNvPr id="57" name="线形标注 1(无边框) 56"/>
          <p:cNvSpPr/>
          <p:nvPr/>
        </p:nvSpPr>
        <p:spPr>
          <a:xfrm>
            <a:off x="6069838" y="1254968"/>
            <a:ext cx="1850534" cy="428628"/>
          </a:xfrm>
          <a:prstGeom prst="callout1">
            <a:avLst>
              <a:gd name="adj1" fmla="val 18750"/>
              <a:gd name="adj2" fmla="val -8333"/>
              <a:gd name="adj3" fmla="val 90755"/>
              <a:gd name="adj4" fmla="val -20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dirty="0"/>
              <a:t>预付（体系）：人头打包   </a:t>
            </a:r>
            <a:endParaRPr lang="en-US" altLang="zh-CN" sz="1050" dirty="0"/>
          </a:p>
          <a:p>
            <a:r>
              <a:rPr lang="zh-CN" altLang="en-US" sz="1050" dirty="0"/>
              <a:t>结算（机构）：病组打包   </a:t>
            </a:r>
          </a:p>
        </p:txBody>
      </p:sp>
      <p:sp>
        <p:nvSpPr>
          <p:cNvPr id="45" name="L 形 44"/>
          <p:cNvSpPr/>
          <p:nvPr/>
        </p:nvSpPr>
        <p:spPr>
          <a:xfrm flipV="1">
            <a:off x="419118" y="2347604"/>
            <a:ext cx="375050" cy="535785"/>
          </a:xfrm>
          <a:prstGeom prst="corner">
            <a:avLst>
              <a:gd name="adj1" fmla="val 52667"/>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 name="半闭框 45"/>
          <p:cNvSpPr/>
          <p:nvPr/>
        </p:nvSpPr>
        <p:spPr>
          <a:xfrm flipV="1">
            <a:off x="579854" y="2401182"/>
            <a:ext cx="214314" cy="1393041"/>
          </a:xfrm>
          <a:prstGeom prst="halfFrame">
            <a:avLst>
              <a:gd name="adj1" fmla="val 21787"/>
              <a:gd name="adj2" fmla="val 2178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50" name="椭圆 49"/>
          <p:cNvSpPr/>
          <p:nvPr/>
        </p:nvSpPr>
        <p:spPr>
          <a:xfrm>
            <a:off x="472696" y="293696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1" name="椭圆 50"/>
          <p:cNvSpPr/>
          <p:nvPr/>
        </p:nvSpPr>
        <p:spPr>
          <a:xfrm>
            <a:off x="472696" y="288338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2" name="椭圆 51"/>
          <p:cNvSpPr/>
          <p:nvPr/>
        </p:nvSpPr>
        <p:spPr>
          <a:xfrm>
            <a:off x="419118" y="288338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4" name="椭圆 53"/>
          <p:cNvSpPr/>
          <p:nvPr/>
        </p:nvSpPr>
        <p:spPr>
          <a:xfrm>
            <a:off x="419118" y="293696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5" name="椭圆 54"/>
          <p:cNvSpPr/>
          <p:nvPr/>
        </p:nvSpPr>
        <p:spPr>
          <a:xfrm>
            <a:off x="365539" y="299054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8" name="椭圆 57"/>
          <p:cNvSpPr/>
          <p:nvPr/>
        </p:nvSpPr>
        <p:spPr>
          <a:xfrm>
            <a:off x="419118" y="304412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椭圆 58"/>
          <p:cNvSpPr/>
          <p:nvPr/>
        </p:nvSpPr>
        <p:spPr>
          <a:xfrm>
            <a:off x="472696" y="305126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0" name="椭圆 59"/>
          <p:cNvSpPr/>
          <p:nvPr/>
        </p:nvSpPr>
        <p:spPr>
          <a:xfrm>
            <a:off x="472696" y="299768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1" name="椭圆 60"/>
          <p:cNvSpPr/>
          <p:nvPr/>
        </p:nvSpPr>
        <p:spPr>
          <a:xfrm>
            <a:off x="419118" y="299768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椭圆 61"/>
          <p:cNvSpPr/>
          <p:nvPr/>
        </p:nvSpPr>
        <p:spPr>
          <a:xfrm>
            <a:off x="419118" y="305126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椭圆 62"/>
          <p:cNvSpPr/>
          <p:nvPr/>
        </p:nvSpPr>
        <p:spPr>
          <a:xfrm>
            <a:off x="365539" y="310484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椭圆 63"/>
          <p:cNvSpPr/>
          <p:nvPr/>
        </p:nvSpPr>
        <p:spPr>
          <a:xfrm>
            <a:off x="419118" y="315842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椭圆 64"/>
          <p:cNvSpPr/>
          <p:nvPr/>
        </p:nvSpPr>
        <p:spPr>
          <a:xfrm>
            <a:off x="472696" y="314413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6" name="椭圆 65"/>
          <p:cNvSpPr/>
          <p:nvPr/>
        </p:nvSpPr>
        <p:spPr>
          <a:xfrm>
            <a:off x="472696" y="309055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7" name="椭圆 66"/>
          <p:cNvSpPr/>
          <p:nvPr/>
        </p:nvSpPr>
        <p:spPr>
          <a:xfrm>
            <a:off x="419118" y="309055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8" name="椭圆 67"/>
          <p:cNvSpPr/>
          <p:nvPr/>
        </p:nvSpPr>
        <p:spPr>
          <a:xfrm>
            <a:off x="419118" y="314413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9" name="椭圆 68"/>
          <p:cNvSpPr/>
          <p:nvPr/>
        </p:nvSpPr>
        <p:spPr>
          <a:xfrm>
            <a:off x="365539" y="319771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0" name="椭圆 69"/>
          <p:cNvSpPr/>
          <p:nvPr/>
        </p:nvSpPr>
        <p:spPr>
          <a:xfrm>
            <a:off x="419118" y="325129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1" name="椭圆 70"/>
          <p:cNvSpPr/>
          <p:nvPr/>
        </p:nvSpPr>
        <p:spPr>
          <a:xfrm>
            <a:off x="472696" y="325843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2" name="椭圆 71"/>
          <p:cNvSpPr/>
          <p:nvPr/>
        </p:nvSpPr>
        <p:spPr>
          <a:xfrm>
            <a:off x="472696" y="320485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3" name="椭圆 72"/>
          <p:cNvSpPr/>
          <p:nvPr/>
        </p:nvSpPr>
        <p:spPr>
          <a:xfrm>
            <a:off x="419118" y="320485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4" name="椭圆 73"/>
          <p:cNvSpPr/>
          <p:nvPr/>
        </p:nvSpPr>
        <p:spPr>
          <a:xfrm>
            <a:off x="419118" y="325843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5" name="椭圆 74"/>
          <p:cNvSpPr/>
          <p:nvPr/>
        </p:nvSpPr>
        <p:spPr>
          <a:xfrm>
            <a:off x="365539" y="331201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6" name="椭圆 75"/>
          <p:cNvSpPr/>
          <p:nvPr/>
        </p:nvSpPr>
        <p:spPr>
          <a:xfrm>
            <a:off x="419118" y="336559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7" name="椭圆 76"/>
          <p:cNvSpPr/>
          <p:nvPr/>
        </p:nvSpPr>
        <p:spPr>
          <a:xfrm>
            <a:off x="365539" y="309770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8" name="椭圆 77"/>
          <p:cNvSpPr/>
          <p:nvPr/>
        </p:nvSpPr>
        <p:spPr>
          <a:xfrm>
            <a:off x="365539" y="304412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9" name="椭圆 78"/>
          <p:cNvSpPr/>
          <p:nvPr/>
        </p:nvSpPr>
        <p:spPr>
          <a:xfrm>
            <a:off x="311961" y="304412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0" name="椭圆 79"/>
          <p:cNvSpPr/>
          <p:nvPr/>
        </p:nvSpPr>
        <p:spPr>
          <a:xfrm>
            <a:off x="311961" y="309770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1" name="椭圆 80"/>
          <p:cNvSpPr/>
          <p:nvPr/>
        </p:nvSpPr>
        <p:spPr>
          <a:xfrm>
            <a:off x="258382" y="315128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2" name="椭圆 81"/>
          <p:cNvSpPr/>
          <p:nvPr/>
        </p:nvSpPr>
        <p:spPr>
          <a:xfrm>
            <a:off x="311961" y="320485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3" name="椭圆 82"/>
          <p:cNvSpPr/>
          <p:nvPr/>
        </p:nvSpPr>
        <p:spPr>
          <a:xfrm>
            <a:off x="365539" y="321200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4" name="椭圆 83"/>
          <p:cNvSpPr/>
          <p:nvPr/>
        </p:nvSpPr>
        <p:spPr>
          <a:xfrm>
            <a:off x="365539" y="315842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5" name="椭圆 84"/>
          <p:cNvSpPr/>
          <p:nvPr/>
        </p:nvSpPr>
        <p:spPr>
          <a:xfrm>
            <a:off x="311961" y="315842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6" name="椭圆 85"/>
          <p:cNvSpPr/>
          <p:nvPr/>
        </p:nvSpPr>
        <p:spPr>
          <a:xfrm>
            <a:off x="311961" y="321200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7" name="椭圆 86"/>
          <p:cNvSpPr/>
          <p:nvPr/>
        </p:nvSpPr>
        <p:spPr>
          <a:xfrm>
            <a:off x="258382" y="326558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8" name="椭圆 87"/>
          <p:cNvSpPr/>
          <p:nvPr/>
        </p:nvSpPr>
        <p:spPr>
          <a:xfrm>
            <a:off x="311961" y="331915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9" name="椭圆 88"/>
          <p:cNvSpPr/>
          <p:nvPr/>
        </p:nvSpPr>
        <p:spPr>
          <a:xfrm>
            <a:off x="365539" y="330487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0" name="椭圆 89"/>
          <p:cNvSpPr/>
          <p:nvPr/>
        </p:nvSpPr>
        <p:spPr>
          <a:xfrm>
            <a:off x="365539" y="325129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1" name="椭圆 90"/>
          <p:cNvSpPr/>
          <p:nvPr/>
        </p:nvSpPr>
        <p:spPr>
          <a:xfrm>
            <a:off x="311961" y="325129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2" name="椭圆 91"/>
          <p:cNvSpPr/>
          <p:nvPr/>
        </p:nvSpPr>
        <p:spPr>
          <a:xfrm>
            <a:off x="311961" y="330487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3" name="椭圆 92"/>
          <p:cNvSpPr/>
          <p:nvPr/>
        </p:nvSpPr>
        <p:spPr>
          <a:xfrm>
            <a:off x="258382" y="335845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4" name="椭圆 93"/>
          <p:cNvSpPr/>
          <p:nvPr/>
        </p:nvSpPr>
        <p:spPr>
          <a:xfrm>
            <a:off x="311961" y="341203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5" name="椭圆 94"/>
          <p:cNvSpPr/>
          <p:nvPr/>
        </p:nvSpPr>
        <p:spPr>
          <a:xfrm>
            <a:off x="365539" y="341917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6" name="椭圆 95"/>
          <p:cNvSpPr/>
          <p:nvPr/>
        </p:nvSpPr>
        <p:spPr>
          <a:xfrm>
            <a:off x="365539" y="336559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7" name="椭圆 96"/>
          <p:cNvSpPr/>
          <p:nvPr/>
        </p:nvSpPr>
        <p:spPr>
          <a:xfrm>
            <a:off x="311961" y="336559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8" name="椭圆 97"/>
          <p:cNvSpPr/>
          <p:nvPr/>
        </p:nvSpPr>
        <p:spPr>
          <a:xfrm>
            <a:off x="311961" y="341917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9" name="椭圆 98"/>
          <p:cNvSpPr/>
          <p:nvPr/>
        </p:nvSpPr>
        <p:spPr>
          <a:xfrm>
            <a:off x="258382" y="347275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0" name="椭圆 99"/>
          <p:cNvSpPr/>
          <p:nvPr/>
        </p:nvSpPr>
        <p:spPr>
          <a:xfrm>
            <a:off x="311961" y="352633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1" name="椭圆 100"/>
          <p:cNvSpPr/>
          <p:nvPr/>
        </p:nvSpPr>
        <p:spPr>
          <a:xfrm>
            <a:off x="472696" y="341917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2" name="椭圆 101"/>
          <p:cNvSpPr/>
          <p:nvPr/>
        </p:nvSpPr>
        <p:spPr>
          <a:xfrm>
            <a:off x="472696" y="336559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3" name="椭圆 102"/>
          <p:cNvSpPr/>
          <p:nvPr/>
        </p:nvSpPr>
        <p:spPr>
          <a:xfrm>
            <a:off x="419118" y="336559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4" name="椭圆 103"/>
          <p:cNvSpPr/>
          <p:nvPr/>
        </p:nvSpPr>
        <p:spPr>
          <a:xfrm>
            <a:off x="419118" y="341917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5" name="椭圆 104"/>
          <p:cNvSpPr/>
          <p:nvPr/>
        </p:nvSpPr>
        <p:spPr>
          <a:xfrm>
            <a:off x="365539" y="347275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6" name="椭圆 105"/>
          <p:cNvSpPr/>
          <p:nvPr/>
        </p:nvSpPr>
        <p:spPr>
          <a:xfrm>
            <a:off x="419118" y="352633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7" name="椭圆 106"/>
          <p:cNvSpPr/>
          <p:nvPr/>
        </p:nvSpPr>
        <p:spPr>
          <a:xfrm>
            <a:off x="472696" y="353347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8" name="椭圆 107"/>
          <p:cNvSpPr/>
          <p:nvPr/>
        </p:nvSpPr>
        <p:spPr>
          <a:xfrm>
            <a:off x="472696" y="347989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9" name="椭圆 108"/>
          <p:cNvSpPr/>
          <p:nvPr/>
        </p:nvSpPr>
        <p:spPr>
          <a:xfrm>
            <a:off x="419118" y="3479895"/>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0" name="椭圆 109"/>
          <p:cNvSpPr/>
          <p:nvPr/>
        </p:nvSpPr>
        <p:spPr>
          <a:xfrm>
            <a:off x="419118" y="353347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1" name="椭圆 110"/>
          <p:cNvSpPr/>
          <p:nvPr/>
        </p:nvSpPr>
        <p:spPr>
          <a:xfrm>
            <a:off x="365539" y="3587052"/>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2" name="椭圆 111"/>
          <p:cNvSpPr/>
          <p:nvPr/>
        </p:nvSpPr>
        <p:spPr>
          <a:xfrm>
            <a:off x="419118" y="364063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3" name="椭圆 112"/>
          <p:cNvSpPr/>
          <p:nvPr/>
        </p:nvSpPr>
        <p:spPr>
          <a:xfrm>
            <a:off x="472696" y="362634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4" name="椭圆 113"/>
          <p:cNvSpPr/>
          <p:nvPr/>
        </p:nvSpPr>
        <p:spPr>
          <a:xfrm>
            <a:off x="472696" y="357276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5" name="椭圆 114"/>
          <p:cNvSpPr/>
          <p:nvPr/>
        </p:nvSpPr>
        <p:spPr>
          <a:xfrm>
            <a:off x="419118" y="357276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6" name="椭圆 115"/>
          <p:cNvSpPr/>
          <p:nvPr/>
        </p:nvSpPr>
        <p:spPr>
          <a:xfrm>
            <a:off x="419118" y="362634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7" name="椭圆 116"/>
          <p:cNvSpPr/>
          <p:nvPr/>
        </p:nvSpPr>
        <p:spPr>
          <a:xfrm>
            <a:off x="365539" y="367992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8" name="椭圆 117"/>
          <p:cNvSpPr/>
          <p:nvPr/>
        </p:nvSpPr>
        <p:spPr>
          <a:xfrm>
            <a:off x="419118" y="373350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9" name="椭圆 118"/>
          <p:cNvSpPr/>
          <p:nvPr/>
        </p:nvSpPr>
        <p:spPr>
          <a:xfrm>
            <a:off x="472696" y="374064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0" name="椭圆 119"/>
          <p:cNvSpPr/>
          <p:nvPr/>
        </p:nvSpPr>
        <p:spPr>
          <a:xfrm>
            <a:off x="472696" y="368706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1" name="椭圆 120"/>
          <p:cNvSpPr/>
          <p:nvPr/>
        </p:nvSpPr>
        <p:spPr>
          <a:xfrm>
            <a:off x="419118" y="368706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2" name="椭圆 121"/>
          <p:cNvSpPr/>
          <p:nvPr/>
        </p:nvSpPr>
        <p:spPr>
          <a:xfrm>
            <a:off x="419118" y="3740644"/>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椭圆 122"/>
          <p:cNvSpPr/>
          <p:nvPr/>
        </p:nvSpPr>
        <p:spPr>
          <a:xfrm>
            <a:off x="365539" y="3794223"/>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4" name="椭圆 123"/>
          <p:cNvSpPr/>
          <p:nvPr/>
        </p:nvSpPr>
        <p:spPr>
          <a:xfrm>
            <a:off x="419118" y="384780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5" name="椭圆 124"/>
          <p:cNvSpPr/>
          <p:nvPr/>
        </p:nvSpPr>
        <p:spPr>
          <a:xfrm>
            <a:off x="365539" y="357990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6" name="椭圆 125"/>
          <p:cNvSpPr/>
          <p:nvPr/>
        </p:nvSpPr>
        <p:spPr>
          <a:xfrm>
            <a:off x="365539" y="352633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7" name="椭圆 126"/>
          <p:cNvSpPr/>
          <p:nvPr/>
        </p:nvSpPr>
        <p:spPr>
          <a:xfrm>
            <a:off x="311961" y="352633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8" name="椭圆 127"/>
          <p:cNvSpPr/>
          <p:nvPr/>
        </p:nvSpPr>
        <p:spPr>
          <a:xfrm>
            <a:off x="311961" y="357990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9" name="椭圆 128"/>
          <p:cNvSpPr/>
          <p:nvPr/>
        </p:nvSpPr>
        <p:spPr>
          <a:xfrm>
            <a:off x="258382" y="363348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0" name="椭圆 129"/>
          <p:cNvSpPr/>
          <p:nvPr/>
        </p:nvSpPr>
        <p:spPr>
          <a:xfrm>
            <a:off x="311961" y="368706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1" name="椭圆 130"/>
          <p:cNvSpPr/>
          <p:nvPr/>
        </p:nvSpPr>
        <p:spPr>
          <a:xfrm>
            <a:off x="365539" y="369420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2" name="椭圆 131"/>
          <p:cNvSpPr/>
          <p:nvPr/>
        </p:nvSpPr>
        <p:spPr>
          <a:xfrm>
            <a:off x="365539" y="364063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椭圆 132"/>
          <p:cNvSpPr/>
          <p:nvPr/>
        </p:nvSpPr>
        <p:spPr>
          <a:xfrm>
            <a:off x="311961" y="364063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4" name="椭圆 133"/>
          <p:cNvSpPr/>
          <p:nvPr/>
        </p:nvSpPr>
        <p:spPr>
          <a:xfrm>
            <a:off x="311961" y="3694209"/>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5" name="椭圆 134"/>
          <p:cNvSpPr/>
          <p:nvPr/>
        </p:nvSpPr>
        <p:spPr>
          <a:xfrm>
            <a:off x="258382" y="374778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6" name="椭圆 135"/>
          <p:cNvSpPr/>
          <p:nvPr/>
        </p:nvSpPr>
        <p:spPr>
          <a:xfrm>
            <a:off x="311961" y="3801366"/>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7" name="椭圆 136"/>
          <p:cNvSpPr/>
          <p:nvPr/>
        </p:nvSpPr>
        <p:spPr>
          <a:xfrm>
            <a:off x="365539" y="378708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8" name="椭圆 137"/>
          <p:cNvSpPr/>
          <p:nvPr/>
        </p:nvSpPr>
        <p:spPr>
          <a:xfrm>
            <a:off x="365539" y="373350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9" name="椭圆 138"/>
          <p:cNvSpPr/>
          <p:nvPr/>
        </p:nvSpPr>
        <p:spPr>
          <a:xfrm>
            <a:off x="311961" y="373350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0" name="椭圆 139"/>
          <p:cNvSpPr/>
          <p:nvPr/>
        </p:nvSpPr>
        <p:spPr>
          <a:xfrm>
            <a:off x="311961" y="378708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1" name="椭圆 140"/>
          <p:cNvSpPr/>
          <p:nvPr/>
        </p:nvSpPr>
        <p:spPr>
          <a:xfrm>
            <a:off x="258382" y="384065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2" name="椭圆 141"/>
          <p:cNvSpPr/>
          <p:nvPr/>
        </p:nvSpPr>
        <p:spPr>
          <a:xfrm>
            <a:off x="311961" y="389423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3" name="椭圆 142"/>
          <p:cNvSpPr/>
          <p:nvPr/>
        </p:nvSpPr>
        <p:spPr>
          <a:xfrm>
            <a:off x="365539" y="390138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4" name="椭圆 143"/>
          <p:cNvSpPr/>
          <p:nvPr/>
        </p:nvSpPr>
        <p:spPr>
          <a:xfrm>
            <a:off x="365539" y="384780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5" name="椭圆 144"/>
          <p:cNvSpPr/>
          <p:nvPr/>
        </p:nvSpPr>
        <p:spPr>
          <a:xfrm>
            <a:off x="311961" y="3847801"/>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6" name="椭圆 145"/>
          <p:cNvSpPr/>
          <p:nvPr/>
        </p:nvSpPr>
        <p:spPr>
          <a:xfrm>
            <a:off x="311961" y="3901380"/>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7" name="椭圆 146"/>
          <p:cNvSpPr/>
          <p:nvPr/>
        </p:nvSpPr>
        <p:spPr>
          <a:xfrm>
            <a:off x="258382" y="3954958"/>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8" name="椭圆 147"/>
          <p:cNvSpPr/>
          <p:nvPr/>
        </p:nvSpPr>
        <p:spPr>
          <a:xfrm>
            <a:off x="311961" y="4008537"/>
            <a:ext cx="53579" cy="535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1" name="五边形 150"/>
          <p:cNvSpPr/>
          <p:nvPr/>
        </p:nvSpPr>
        <p:spPr>
          <a:xfrm>
            <a:off x="3018223" y="1597504"/>
            <a:ext cx="500105" cy="729320"/>
          </a:xfrm>
          <a:prstGeom prst="homePlate">
            <a:avLst>
              <a:gd name="adj" fmla="val 60584"/>
            </a:avLst>
          </a:prstGeom>
          <a:gradFill>
            <a:gsLst>
              <a:gs pos="0">
                <a:srgbClr val="00B0F0"/>
              </a:gs>
              <a:gs pos="100000">
                <a:srgbClr val="0070C0"/>
              </a:gs>
            </a:gsLst>
            <a:lin ang="5400000" scaled="0"/>
          </a:gradFill>
          <a:ln w="25400" algn="ctr">
            <a:solidFill>
              <a:srgbClr val="0070C0"/>
            </a:solidFill>
            <a:miter lim="800000"/>
            <a:headEnd/>
            <a:tailEnd/>
          </a:ln>
          <a:effectLst/>
          <a:scene3d>
            <a:camera prst="orthographicFront"/>
            <a:lightRig rig="flat" dir="t">
              <a:rot lat="0" lon="0" rev="2400000"/>
            </a:lightRig>
          </a:scene3d>
          <a:sp3d>
            <a:bevelT prst="relaxedInset"/>
          </a:sp3d>
        </p:spPr>
        <p:txBody>
          <a:bodyPr vert="eaVert" wrap="none" anchor="ctr"/>
          <a:lstStyle/>
          <a:p>
            <a:pPr algn="ctr" eaLnBrk="0" fontAlgn="ctr" hangingPunct="0">
              <a:buClr>
                <a:srgbClr val="FF0000"/>
              </a:buClr>
              <a:buSzPct val="70000"/>
              <a:defRPr/>
            </a:pPr>
            <a:r>
              <a:rPr lang="zh-CN" altLang="en-US" sz="1500" dirty="0">
                <a:solidFill>
                  <a:schemeClr val="bg1"/>
                </a:solidFill>
                <a:latin typeface="华文中宋" pitchFamily="2" charset="-122"/>
                <a:ea typeface="华文中宋" pitchFamily="2" charset="-122"/>
              </a:rPr>
              <a:t>政府</a:t>
            </a:r>
          </a:p>
        </p:txBody>
      </p:sp>
      <p:sp>
        <p:nvSpPr>
          <p:cNvPr id="152" name="燕尾形 151"/>
          <p:cNvSpPr/>
          <p:nvPr/>
        </p:nvSpPr>
        <p:spPr>
          <a:xfrm>
            <a:off x="3381340" y="1651084"/>
            <a:ext cx="333404" cy="583456"/>
          </a:xfrm>
          <a:prstGeom prst="chevron">
            <a:avLst>
              <a:gd name="adj" fmla="val 72511"/>
            </a:avLst>
          </a:prstGeom>
          <a:noFill/>
          <a:ln w="25400">
            <a:solidFill>
              <a:srgbClr val="64646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buClr>
                <a:srgbClr val="FF0000"/>
              </a:buClr>
              <a:buSzPct val="70000"/>
              <a:defRPr/>
            </a:pPr>
            <a:endParaRPr lang="zh-CN" altLang="en-US" sz="1013" dirty="0"/>
          </a:p>
        </p:txBody>
      </p:sp>
      <p:sp>
        <p:nvSpPr>
          <p:cNvPr id="153" name="五边形 152"/>
          <p:cNvSpPr/>
          <p:nvPr/>
        </p:nvSpPr>
        <p:spPr>
          <a:xfrm>
            <a:off x="3018223" y="3543858"/>
            <a:ext cx="500105" cy="729320"/>
          </a:xfrm>
          <a:prstGeom prst="homePlate">
            <a:avLst>
              <a:gd name="adj" fmla="val 60584"/>
            </a:avLst>
          </a:prstGeom>
          <a:gradFill>
            <a:gsLst>
              <a:gs pos="0">
                <a:srgbClr val="00B0F0"/>
              </a:gs>
              <a:gs pos="100000">
                <a:srgbClr val="0070C0"/>
              </a:gs>
            </a:gsLst>
            <a:lin ang="5400000" scaled="0"/>
          </a:gradFill>
          <a:ln w="25400" algn="ctr">
            <a:solidFill>
              <a:srgbClr val="0070C0"/>
            </a:solidFill>
            <a:miter lim="800000"/>
            <a:headEnd/>
            <a:tailEnd/>
          </a:ln>
          <a:effectLst/>
          <a:scene3d>
            <a:camera prst="orthographicFront"/>
            <a:lightRig rig="flat" dir="t">
              <a:rot lat="0" lon="0" rev="2400000"/>
            </a:lightRig>
          </a:scene3d>
          <a:sp3d>
            <a:bevelT prst="relaxedInset"/>
          </a:sp3d>
        </p:spPr>
        <p:txBody>
          <a:bodyPr vert="eaVert" wrap="none" anchor="ctr"/>
          <a:lstStyle/>
          <a:p>
            <a:pPr algn="ctr" eaLnBrk="0" fontAlgn="ctr" hangingPunct="0">
              <a:buClr>
                <a:srgbClr val="FF0000"/>
              </a:buClr>
              <a:buSzPct val="70000"/>
              <a:defRPr/>
            </a:pPr>
            <a:r>
              <a:rPr lang="zh-CN" altLang="en-US" sz="1500" dirty="0">
                <a:solidFill>
                  <a:schemeClr val="bg1"/>
                </a:solidFill>
                <a:latin typeface="华文中宋" pitchFamily="2" charset="-122"/>
                <a:ea typeface="华文中宋" pitchFamily="2" charset="-122"/>
              </a:rPr>
              <a:t>医院</a:t>
            </a:r>
          </a:p>
        </p:txBody>
      </p:sp>
      <p:sp>
        <p:nvSpPr>
          <p:cNvPr id="154" name="燕尾形 153"/>
          <p:cNvSpPr/>
          <p:nvPr/>
        </p:nvSpPr>
        <p:spPr>
          <a:xfrm>
            <a:off x="3381340" y="3597438"/>
            <a:ext cx="333404" cy="583456"/>
          </a:xfrm>
          <a:prstGeom prst="chevron">
            <a:avLst>
              <a:gd name="adj" fmla="val 72511"/>
            </a:avLst>
          </a:prstGeom>
          <a:noFill/>
          <a:ln w="25400">
            <a:solidFill>
              <a:srgbClr val="64646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buClr>
                <a:srgbClr val="FF0000"/>
              </a:buClr>
              <a:buSzPct val="70000"/>
              <a:defRPr/>
            </a:pPr>
            <a:endParaRPr lang="zh-CN" altLang="en-US" sz="1013" dirty="0"/>
          </a:p>
        </p:txBody>
      </p:sp>
      <p:sp>
        <p:nvSpPr>
          <p:cNvPr id="3" name="线形标注 3 2"/>
          <p:cNvSpPr/>
          <p:nvPr/>
        </p:nvSpPr>
        <p:spPr>
          <a:xfrm flipH="1">
            <a:off x="1471335" y="1231794"/>
            <a:ext cx="1406976" cy="467762"/>
          </a:xfrm>
          <a:prstGeom prst="borderCallout3">
            <a:avLst>
              <a:gd name="adj1" fmla="val 18750"/>
              <a:gd name="adj2" fmla="val -8333"/>
              <a:gd name="adj3" fmla="val 18750"/>
              <a:gd name="adj4" fmla="val -16667"/>
              <a:gd name="adj5" fmla="val 19412"/>
              <a:gd name="adj6" fmla="val -99911"/>
              <a:gd name="adj7" fmla="val 94636"/>
              <a:gd name="adj8" fmla="val -119104"/>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t>医保对医疗行为和费用调控、引导和制约</a:t>
            </a:r>
            <a:endParaRPr lang="en-US" altLang="zh-CN" sz="1050" b="1" dirty="0"/>
          </a:p>
          <a:p>
            <a:pPr algn="ctr"/>
            <a:r>
              <a:rPr lang="zh-CN" altLang="en-US" sz="1050" b="1" dirty="0">
                <a:solidFill>
                  <a:srgbClr val="C00000"/>
                </a:solidFill>
              </a:rPr>
              <a:t>（根源：补需方基调）</a:t>
            </a:r>
          </a:p>
        </p:txBody>
      </p:sp>
      <p:sp>
        <p:nvSpPr>
          <p:cNvPr id="150" name="TextBox 27"/>
          <p:cNvSpPr txBox="1"/>
          <p:nvPr/>
        </p:nvSpPr>
        <p:spPr>
          <a:xfrm>
            <a:off x="847747" y="2391640"/>
            <a:ext cx="1928826" cy="215828"/>
          </a:xfrm>
          <a:prstGeom prst="rect">
            <a:avLst/>
          </a:prstGeom>
          <a:noFill/>
        </p:spPr>
        <p:txBody>
          <a:bodyPr wrap="square" rtlCol="0">
            <a:spAutoFit/>
          </a:bodyPr>
          <a:lstStyle/>
          <a:p>
            <a:pPr>
              <a:lnSpc>
                <a:spcPts val="900"/>
              </a:lnSpc>
            </a:pPr>
            <a:r>
              <a:rPr lang="zh-CN" altLang="en-US" sz="1000" dirty="0">
                <a:solidFill>
                  <a:schemeClr val="bg1"/>
                </a:solidFill>
                <a:latin typeface="华文中宋" pitchFamily="2" charset="-122"/>
                <a:ea typeface="华文中宋" pitchFamily="2" charset="-122"/>
              </a:rPr>
              <a:t>非劳务性收入</a:t>
            </a:r>
            <a:endParaRPr lang="en-US" altLang="zh-CN" sz="1000" dirty="0">
              <a:solidFill>
                <a:schemeClr val="bg1"/>
              </a:solidFill>
              <a:latin typeface="华文中宋" pitchFamily="2" charset="-122"/>
              <a:ea typeface="华文中宋" pitchFamily="2" charset="-122"/>
            </a:endParaRPr>
          </a:p>
        </p:txBody>
      </p:sp>
      <p:sp>
        <p:nvSpPr>
          <p:cNvPr id="155" name="TextBox 29"/>
          <p:cNvSpPr txBox="1"/>
          <p:nvPr/>
        </p:nvSpPr>
        <p:spPr>
          <a:xfrm>
            <a:off x="898980" y="3589432"/>
            <a:ext cx="1928826" cy="215828"/>
          </a:xfrm>
          <a:prstGeom prst="rect">
            <a:avLst/>
          </a:prstGeom>
          <a:noFill/>
        </p:spPr>
        <p:txBody>
          <a:bodyPr wrap="square" rtlCol="0">
            <a:spAutoFit/>
          </a:bodyPr>
          <a:lstStyle/>
          <a:p>
            <a:pPr>
              <a:lnSpc>
                <a:spcPts val="900"/>
              </a:lnSpc>
            </a:pPr>
            <a:r>
              <a:rPr lang="zh-CN" altLang="en-US" sz="1000" dirty="0">
                <a:solidFill>
                  <a:schemeClr val="bg1"/>
                </a:solidFill>
                <a:latin typeface="华文中宋" pitchFamily="2" charset="-122"/>
                <a:ea typeface="华文中宋" pitchFamily="2" charset="-122"/>
              </a:rPr>
              <a:t>劳务性收入</a:t>
            </a:r>
            <a:endParaRPr lang="en-US" altLang="zh-CN" sz="1000" dirty="0">
              <a:solidFill>
                <a:schemeClr val="bg1"/>
              </a:solidFill>
              <a:latin typeface="华文中宋" pitchFamily="2" charset="-122"/>
              <a:ea typeface="华文中宋" pitchFamily="2" charset="-122"/>
            </a:endParaRPr>
          </a:p>
        </p:txBody>
      </p:sp>
    </p:spTree>
    <p:extLst>
      <p:ext uri="{BB962C8B-B14F-4D97-AF65-F5344CB8AC3E}">
        <p14:creationId xmlns:p14="http://schemas.microsoft.com/office/powerpoint/2010/main" val="1039373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5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5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51" grpId="0" animBg="1"/>
      <p:bldP spid="152" grpId="0" animBg="1"/>
      <p:bldP spid="153" grpId="0" animBg="1"/>
      <p:bldP spid="154" grpId="0" animBg="1"/>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11511"/>
            <a:ext cx="9144000" cy="507831"/>
          </a:xfrm>
          <a:prstGeom prst="rect">
            <a:avLst/>
          </a:prstGeom>
        </p:spPr>
        <p:txBody>
          <a:bodyPr wrap="square">
            <a:spAutoFit/>
          </a:bodyPr>
          <a:lstStyle/>
          <a:p>
            <a:pPr algn="ctr"/>
            <a:r>
              <a:rPr lang="zh-CN" altLang="en-US" sz="2700" b="1" dirty="0">
                <a:solidFill>
                  <a:srgbClr val="FFC000"/>
                </a:solidFill>
                <a:latin typeface="华文中宋" pitchFamily="2" charset="-122"/>
                <a:ea typeface="华文中宋" pitchFamily="2" charset="-122"/>
                <a:cs typeface="+mj-cs"/>
              </a:rPr>
              <a:t>体制改革的核心</a:t>
            </a:r>
          </a:p>
        </p:txBody>
      </p:sp>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0877"/>
          <a:stretch/>
        </p:blipFill>
        <p:spPr>
          <a:xfrm>
            <a:off x="1223629" y="1377956"/>
            <a:ext cx="5891522" cy="3259567"/>
          </a:xfrm>
          <a:prstGeom prst="rect">
            <a:avLst/>
          </a:prstGeom>
          <a:noFill/>
        </p:spPr>
      </p:pic>
      <p:sp>
        <p:nvSpPr>
          <p:cNvPr id="15" name="TextBox 14"/>
          <p:cNvSpPr txBox="1"/>
          <p:nvPr/>
        </p:nvSpPr>
        <p:spPr>
          <a:xfrm>
            <a:off x="5656989" y="1841797"/>
            <a:ext cx="702078" cy="646331"/>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2000" b="1" i="0" u="none" strike="noStrike" kern="0" cap="none" spc="0" normalizeH="0" baseline="0">
                <a:ln w="18415" cmpd="sng">
                  <a:noFill/>
                  <a:prstDash val="solid"/>
                </a:ln>
                <a:solidFill>
                  <a:schemeClr val="bg1"/>
                </a:solidFill>
                <a:effectLst>
                  <a:glow rad="139700">
                    <a:schemeClr val="accent3">
                      <a:lumMod val="50000"/>
                      <a:alpha val="40000"/>
                    </a:schemeClr>
                  </a:glow>
                </a:effectLst>
                <a:uLnTx/>
                <a:uFillTx/>
                <a:latin typeface="Adidas Unity" pitchFamily="2" charset="0"/>
                <a:ea typeface="微软雅黑" pitchFamily="34" charset="-122"/>
              </a:defRPr>
            </a:lvl1pPr>
          </a:lstStyle>
          <a:p>
            <a:pPr lvl="0">
              <a:defRPr/>
            </a:pPr>
            <a:r>
              <a:rPr lang="zh-CN" altLang="zh-CN" sz="1200" dirty="0">
                <a:effectLst/>
              </a:rPr>
              <a:t>体系</a:t>
            </a:r>
            <a:r>
              <a:rPr lang="zh-CN" altLang="en-US" sz="1200" dirty="0">
                <a:effectLst/>
              </a:rPr>
              <a:t>和机构内部管理</a:t>
            </a:r>
            <a:endParaRPr lang="zh-CN" altLang="en-US" sz="1200" dirty="0">
              <a:effectLst>
                <a:glow rad="139700">
                  <a:srgbClr val="9BBB59">
                    <a:lumMod val="50000"/>
                    <a:alpha val="40000"/>
                  </a:srgbClr>
                </a:glow>
              </a:effectLst>
            </a:endParaRPr>
          </a:p>
        </p:txBody>
      </p:sp>
      <p:sp>
        <p:nvSpPr>
          <p:cNvPr id="16" name="TextBox 15"/>
          <p:cNvSpPr txBox="1"/>
          <p:nvPr/>
        </p:nvSpPr>
        <p:spPr>
          <a:xfrm>
            <a:off x="2554078" y="2465044"/>
            <a:ext cx="1914779" cy="1338828"/>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3600" b="1" i="0" u="none" strike="noStrike" kern="0" cap="none" spc="0" normalizeH="0" baseline="0">
                <a:ln w="18415" cmpd="sng">
                  <a:noFill/>
                  <a:prstDash val="solid"/>
                </a:ln>
                <a:solidFill>
                  <a:schemeClr val="accent6">
                    <a:lumMod val="50000"/>
                  </a:schemeClr>
                </a:solidFill>
                <a:effectLst>
                  <a:outerShdw dist="38100" dir="5400000" algn="t" rotWithShape="0">
                    <a:sysClr val="window" lastClr="FFFFFF">
                      <a:alpha val="40000"/>
                    </a:sysClr>
                  </a:outerShdw>
                </a:effectLst>
                <a:uLnTx/>
                <a:uFillTx/>
                <a:latin typeface="Agency FB" pitchFamily="34" charset="0"/>
                <a:ea typeface="微软雅黑" pitchFamily="34" charset="-122"/>
              </a:defRPr>
            </a:lvl1pPr>
          </a:lstStyle>
          <a:p>
            <a:pPr lvl="0">
              <a:lnSpc>
                <a:spcPct val="100000"/>
              </a:lnSpc>
              <a:defRPr/>
            </a:pPr>
            <a:r>
              <a:rPr lang="zh-CN" altLang="en-US" sz="2100" dirty="0">
                <a:solidFill>
                  <a:schemeClr val="bg1"/>
                </a:solidFill>
                <a:effectLst/>
                <a:latin typeface="Adidas Unity" pitchFamily="2" charset="0"/>
              </a:rPr>
              <a:t>界定政府职能：</a:t>
            </a:r>
            <a:r>
              <a:rPr lang="zh-CN" altLang="en-US" sz="3000" dirty="0">
                <a:solidFill>
                  <a:schemeClr val="bg1"/>
                </a:solidFill>
                <a:effectLst/>
                <a:latin typeface="Adidas Unity" pitchFamily="2" charset="0"/>
              </a:rPr>
              <a:t>管办</a:t>
            </a:r>
            <a:endParaRPr lang="en-US" altLang="zh-CN" sz="3000" dirty="0">
              <a:solidFill>
                <a:schemeClr val="bg1"/>
              </a:solidFill>
              <a:effectLst/>
              <a:latin typeface="Adidas Unity" pitchFamily="2" charset="0"/>
            </a:endParaRPr>
          </a:p>
          <a:p>
            <a:pPr lvl="0">
              <a:lnSpc>
                <a:spcPct val="100000"/>
              </a:lnSpc>
              <a:defRPr/>
            </a:pPr>
            <a:r>
              <a:rPr lang="zh-CN" altLang="en-US" sz="3000" dirty="0">
                <a:solidFill>
                  <a:schemeClr val="bg1"/>
                </a:solidFill>
                <a:effectLst/>
                <a:latin typeface="Adidas Unity" pitchFamily="2" charset="0"/>
              </a:rPr>
              <a:t>分开</a:t>
            </a:r>
            <a:endParaRPr lang="en-US" altLang="zh-CN" sz="3000" dirty="0">
              <a:solidFill>
                <a:schemeClr val="bg1"/>
              </a:solidFill>
              <a:effectLst/>
              <a:latin typeface="Adidas Unity" pitchFamily="2" charset="0"/>
            </a:endParaRPr>
          </a:p>
        </p:txBody>
      </p:sp>
      <p:sp>
        <p:nvSpPr>
          <p:cNvPr id="2" name="矩形 1"/>
          <p:cNvSpPr/>
          <p:nvPr/>
        </p:nvSpPr>
        <p:spPr>
          <a:xfrm>
            <a:off x="1839161" y="1114894"/>
            <a:ext cx="2651688" cy="404085"/>
          </a:xfrm>
          <a:prstGeom prst="rect">
            <a:avLst/>
          </a:prstGeom>
        </p:spPr>
        <p:txBody>
          <a:bodyPr wrap="none">
            <a:spAutoFit/>
          </a:bodyPr>
          <a:lstStyle/>
          <a:p>
            <a:pPr lvl="0" algn="ctr">
              <a:lnSpc>
                <a:spcPct val="100000"/>
              </a:lnSpc>
              <a:defRPr/>
            </a:pPr>
            <a:r>
              <a:rPr lang="zh-CN" altLang="en-US" sz="1013" b="1" dirty="0">
                <a:solidFill>
                  <a:schemeClr val="bg1"/>
                </a:solidFill>
                <a:latin typeface="Adidas Unity" pitchFamily="2" charset="0"/>
              </a:rPr>
              <a:t>管：政府之间、政府与公立医院</a:t>
            </a:r>
            <a:endParaRPr lang="en-US" altLang="zh-CN" sz="1013" b="1" dirty="0">
              <a:solidFill>
                <a:schemeClr val="bg1"/>
              </a:solidFill>
              <a:latin typeface="Adidas Unity" pitchFamily="2" charset="0"/>
            </a:endParaRPr>
          </a:p>
          <a:p>
            <a:pPr lvl="0" algn="ctr">
              <a:lnSpc>
                <a:spcPct val="100000"/>
              </a:lnSpc>
              <a:defRPr/>
            </a:pPr>
            <a:r>
              <a:rPr lang="zh-CN" altLang="zh-CN" sz="1013" b="1" dirty="0">
                <a:solidFill>
                  <a:schemeClr val="bg1"/>
                </a:solidFill>
                <a:latin typeface="Adidas Unity" pitchFamily="2" charset="0"/>
              </a:rPr>
              <a:t>建立协调、统一、高效的现代</a:t>
            </a:r>
            <a:r>
              <a:rPr lang="zh-CN" altLang="en-US" sz="1013" b="1" dirty="0">
                <a:solidFill>
                  <a:schemeClr val="bg1"/>
                </a:solidFill>
                <a:latin typeface="Adidas Unity" pitchFamily="2" charset="0"/>
              </a:rPr>
              <a:t>管理监管</a:t>
            </a:r>
            <a:r>
              <a:rPr lang="zh-CN" altLang="zh-CN" sz="1013" b="1" dirty="0">
                <a:solidFill>
                  <a:schemeClr val="bg1"/>
                </a:solidFill>
                <a:latin typeface="Adidas Unity" pitchFamily="2" charset="0"/>
              </a:rPr>
              <a:t>体制</a:t>
            </a:r>
            <a:endParaRPr lang="zh-CN" altLang="en-US" sz="1013" b="1" dirty="0">
              <a:solidFill>
                <a:schemeClr val="bg1"/>
              </a:solidFill>
              <a:latin typeface="Adidas Unity" pitchFamily="2" charset="0"/>
            </a:endParaRPr>
          </a:p>
        </p:txBody>
      </p:sp>
      <p:sp>
        <p:nvSpPr>
          <p:cNvPr id="3" name="TextBox 2"/>
          <p:cNvSpPr txBox="1"/>
          <p:nvPr/>
        </p:nvSpPr>
        <p:spPr>
          <a:xfrm>
            <a:off x="1382668" y="4355255"/>
            <a:ext cx="3950120" cy="404085"/>
          </a:xfrm>
          <a:prstGeom prst="rect">
            <a:avLst/>
          </a:prstGeom>
          <a:noFill/>
        </p:spPr>
        <p:txBody>
          <a:bodyPr wrap="none" rtlCol="0">
            <a:spAutoFit/>
          </a:bodyPr>
          <a:lstStyle/>
          <a:p>
            <a:r>
              <a:rPr lang="zh-CN" altLang="en-US" sz="1013" b="1" dirty="0">
                <a:solidFill>
                  <a:schemeClr val="bg1"/>
                </a:solidFill>
              </a:rPr>
              <a:t>为什么要管办分开：政府投入社会保险、公立医院为主服务体系、</a:t>
            </a:r>
            <a:endParaRPr lang="en-US" altLang="zh-CN" sz="1013" b="1" dirty="0">
              <a:solidFill>
                <a:schemeClr val="bg1"/>
              </a:solidFill>
            </a:endParaRPr>
          </a:p>
          <a:p>
            <a:r>
              <a:rPr lang="en-US" altLang="zh-CN" sz="1013" b="1" dirty="0">
                <a:solidFill>
                  <a:schemeClr val="bg1"/>
                </a:solidFill>
              </a:rPr>
              <a:t>                                         </a:t>
            </a:r>
            <a:r>
              <a:rPr lang="zh-CN" altLang="en-US" sz="1013" b="1" dirty="0">
                <a:solidFill>
                  <a:schemeClr val="bg1"/>
                </a:solidFill>
              </a:rPr>
              <a:t>政府监管和服务能力</a:t>
            </a:r>
          </a:p>
        </p:txBody>
      </p:sp>
      <p:sp>
        <p:nvSpPr>
          <p:cNvPr id="5" name="矩形 4"/>
          <p:cNvSpPr/>
          <p:nvPr/>
        </p:nvSpPr>
        <p:spPr>
          <a:xfrm>
            <a:off x="5814138" y="2679762"/>
            <a:ext cx="2076587" cy="559961"/>
          </a:xfrm>
          <a:prstGeom prst="rect">
            <a:avLst/>
          </a:prstGeom>
        </p:spPr>
        <p:txBody>
          <a:bodyPr wrap="square">
            <a:spAutoFit/>
          </a:bodyPr>
          <a:lstStyle/>
          <a:p>
            <a:pPr algn="ctr"/>
            <a:r>
              <a:rPr lang="zh-CN" altLang="zh-CN" sz="1013" b="1" dirty="0">
                <a:solidFill>
                  <a:schemeClr val="bg1"/>
                </a:solidFill>
              </a:rPr>
              <a:t>调动公立医院强化内部管理的自发性和主观能动性</a:t>
            </a:r>
            <a:endParaRPr lang="en-US" altLang="zh-CN" sz="1013" b="1" dirty="0">
              <a:solidFill>
                <a:schemeClr val="bg1"/>
              </a:solidFill>
            </a:endParaRPr>
          </a:p>
          <a:p>
            <a:pPr algn="ctr"/>
            <a:r>
              <a:rPr lang="zh-CN" altLang="en-US" sz="1013" b="1" dirty="0">
                <a:solidFill>
                  <a:schemeClr val="bg1"/>
                </a:solidFill>
              </a:rPr>
              <a:t>例：如何加强成本管理</a:t>
            </a:r>
          </a:p>
        </p:txBody>
      </p:sp>
    </p:spTree>
    <p:extLst>
      <p:ext uri="{BB962C8B-B14F-4D97-AF65-F5344CB8AC3E}">
        <p14:creationId xmlns:p14="http://schemas.microsoft.com/office/powerpoint/2010/main" val="1511934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5547"/>
            <a:ext cx="9144000" cy="507831"/>
          </a:xfrm>
          <a:prstGeom prst="rect">
            <a:avLst/>
          </a:prstGeom>
        </p:spPr>
        <p:txBody>
          <a:bodyPr wrap="square">
            <a:spAutoFit/>
          </a:bodyPr>
          <a:lstStyle/>
          <a:p>
            <a:pPr algn="ctr"/>
            <a:r>
              <a:rPr lang="zh-CN" altLang="en-US" sz="2700" b="1" dirty="0">
                <a:solidFill>
                  <a:srgbClr val="FFC000"/>
                </a:solidFill>
                <a:latin typeface="华文中宋" pitchFamily="2" charset="-122"/>
                <a:ea typeface="华文中宋" pitchFamily="2" charset="-122"/>
                <a:cs typeface="+mj-cs"/>
              </a:rPr>
              <a:t>“三放”：放权  放手  放心</a:t>
            </a:r>
          </a:p>
        </p:txBody>
      </p:sp>
      <p:cxnSp>
        <p:nvCxnSpPr>
          <p:cNvPr id="7" name="直接连接符 6"/>
          <p:cNvCxnSpPr/>
          <p:nvPr/>
        </p:nvCxnSpPr>
        <p:spPr>
          <a:xfrm flipV="1">
            <a:off x="3098757" y="2184040"/>
            <a:ext cx="539353" cy="658415"/>
          </a:xfrm>
          <a:prstGeom prst="line">
            <a:avLst/>
          </a:prstGeom>
          <a:ln w="190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098757" y="2842454"/>
            <a:ext cx="539353" cy="658416"/>
          </a:xfrm>
          <a:prstGeom prst="line">
            <a:avLst/>
          </a:prstGeom>
          <a:ln w="190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122818" y="1882810"/>
            <a:ext cx="398859" cy="301229"/>
          </a:xfrm>
          <a:prstGeom prst="line">
            <a:avLst/>
          </a:prstGeom>
          <a:ln w="190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122818" y="3204404"/>
            <a:ext cx="398859" cy="296466"/>
          </a:xfrm>
          <a:prstGeom prst="line">
            <a:avLst/>
          </a:prstGeom>
          <a:ln w="190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22818" y="3500871"/>
            <a:ext cx="398859" cy="292894"/>
          </a:xfrm>
          <a:prstGeom prst="line">
            <a:avLst/>
          </a:prstGeom>
          <a:ln w="190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143058" y="3508013"/>
            <a:ext cx="404813" cy="0"/>
          </a:xfrm>
          <a:prstGeom prst="line">
            <a:avLst/>
          </a:prstGeom>
          <a:ln w="190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122818" y="2184040"/>
            <a:ext cx="398859" cy="277415"/>
          </a:xfrm>
          <a:prstGeom prst="line">
            <a:avLst/>
          </a:prstGeom>
          <a:ln w="190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143058" y="2191182"/>
            <a:ext cx="404813" cy="0"/>
          </a:xfrm>
          <a:prstGeom prst="line">
            <a:avLst/>
          </a:prstGeom>
          <a:ln w="19050">
            <a:solidFill>
              <a:srgbClr val="646464"/>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521264" y="3097285"/>
            <a:ext cx="1485000" cy="243000"/>
          </a:xfrm>
          <a:prstGeom prst="rect">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bg1"/>
              </a:solidFill>
              <a:ea typeface="微软雅黑" pitchFamily="34" charset="-122"/>
            </a:endParaRPr>
          </a:p>
        </p:txBody>
      </p:sp>
      <p:sp>
        <p:nvSpPr>
          <p:cNvPr id="20" name="矩形 19"/>
          <p:cNvSpPr/>
          <p:nvPr/>
        </p:nvSpPr>
        <p:spPr>
          <a:xfrm>
            <a:off x="5521264" y="3389893"/>
            <a:ext cx="1485000" cy="243000"/>
          </a:xfrm>
          <a:prstGeom prst="rect">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bg1"/>
              </a:solidFill>
              <a:ea typeface="微软雅黑" pitchFamily="34" charset="-122"/>
            </a:endParaRPr>
          </a:p>
        </p:txBody>
      </p:sp>
      <p:sp>
        <p:nvSpPr>
          <p:cNvPr id="21" name="矩形 20"/>
          <p:cNvSpPr/>
          <p:nvPr/>
        </p:nvSpPr>
        <p:spPr>
          <a:xfrm>
            <a:off x="5521264" y="3686655"/>
            <a:ext cx="1485000" cy="243000"/>
          </a:xfrm>
          <a:prstGeom prst="rect">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bg1"/>
              </a:solidFill>
              <a:ea typeface="微软雅黑" pitchFamily="34" charset="-122"/>
            </a:endParaRPr>
          </a:p>
        </p:txBody>
      </p:sp>
      <p:sp>
        <p:nvSpPr>
          <p:cNvPr id="22" name="矩形 21"/>
          <p:cNvSpPr/>
          <p:nvPr/>
        </p:nvSpPr>
        <p:spPr>
          <a:xfrm>
            <a:off x="1613284" y="2666527"/>
            <a:ext cx="1485000" cy="351000"/>
          </a:xfrm>
          <a:prstGeom prst="rect">
            <a:avLst/>
          </a:prstGeom>
          <a:gradFill>
            <a:gsLst>
              <a:gs pos="0">
                <a:srgbClr val="00B0F0"/>
              </a:gs>
              <a:gs pos="100000">
                <a:srgbClr val="0070C0"/>
              </a:gs>
            </a:gsLst>
            <a:lin ang="5400000" scaled="0"/>
          </a:gradFill>
          <a:ln w="25400" algn="ctr">
            <a:solidFill>
              <a:srgbClr val="0070C0"/>
            </a:solidFill>
            <a:miter lim="800000"/>
            <a:headEnd/>
            <a:tailEnd/>
          </a:ln>
          <a:effectLst/>
          <a:scene3d>
            <a:camera prst="orthographicFront"/>
            <a:lightRig rig="flat" dir="t"/>
          </a:scene3d>
          <a:sp3d>
            <a:bevelT prst="relaxedInset"/>
          </a:sp3d>
        </p:spPr>
        <p:txBody>
          <a:bodyPr wrap="none" anchor="ctr"/>
          <a:lstStyle/>
          <a:p>
            <a:pPr algn="ctr" eaLnBrk="0" fontAlgn="ctr" hangingPunct="0">
              <a:lnSpc>
                <a:spcPct val="140000"/>
              </a:lnSpc>
              <a:buClr>
                <a:srgbClr val="FF0000"/>
              </a:buClr>
              <a:buSzPct val="70000"/>
              <a:defRPr/>
            </a:pPr>
            <a:endParaRPr lang="zh-CN" altLang="en-US" sz="1500" dirty="0">
              <a:solidFill>
                <a:schemeClr val="bg1"/>
              </a:solidFill>
              <a:ea typeface="微软雅黑" pitchFamily="34" charset="-122"/>
            </a:endParaRPr>
          </a:p>
        </p:txBody>
      </p:sp>
      <p:sp>
        <p:nvSpPr>
          <p:cNvPr id="23" name="TextBox 146"/>
          <p:cNvSpPr txBox="1">
            <a:spLocks noChangeArrowheads="1"/>
          </p:cNvSpPr>
          <p:nvPr/>
        </p:nvSpPr>
        <p:spPr bwMode="auto">
          <a:xfrm>
            <a:off x="5683264" y="3103369"/>
            <a:ext cx="1161000" cy="253916"/>
          </a:xfrm>
          <a:prstGeom prst="rect">
            <a:avLst/>
          </a:prstGeom>
        </p:spPr>
        <p:txBody>
          <a:bodyPr>
            <a:spAutoFit/>
            <a:scene3d>
              <a:camera prst="orthographicFront"/>
              <a:lightRig rig="threePt" dir="t"/>
            </a:scene3d>
            <a:sp3d>
              <a:contourClr>
                <a:schemeClr val="tx1"/>
              </a:contourClr>
            </a:sp3d>
          </a:bodyPr>
          <a:lstStyle/>
          <a:p>
            <a:pPr algn="ctr" defTabSz="700088" fontAlgn="ctr">
              <a:buClr>
                <a:srgbClr val="FF0000"/>
              </a:buClr>
              <a:buSzPct val="70000"/>
              <a:defRPr/>
            </a:pPr>
            <a:r>
              <a:rPr lang="zh-CN" altLang="en-US" sz="1050" dirty="0">
                <a:ln w="0">
                  <a:noFill/>
                </a:ln>
                <a:solidFill>
                  <a:schemeClr val="bg1"/>
                </a:solidFill>
                <a:latin typeface="微软雅黑" pitchFamily="34" charset="-122"/>
                <a:ea typeface="微软雅黑" pitchFamily="34" charset="-122"/>
              </a:rPr>
              <a:t>医联体综合考核</a:t>
            </a:r>
            <a:endParaRPr lang="en-US" altLang="zh-CN" sz="1050" dirty="0">
              <a:ln w="0">
                <a:noFill/>
              </a:ln>
              <a:solidFill>
                <a:schemeClr val="bg1"/>
              </a:solidFill>
              <a:latin typeface="微软雅黑" pitchFamily="34" charset="-122"/>
              <a:ea typeface="微软雅黑" pitchFamily="34" charset="-122"/>
            </a:endParaRPr>
          </a:p>
        </p:txBody>
      </p:sp>
      <p:sp>
        <p:nvSpPr>
          <p:cNvPr id="24" name="TextBox 146"/>
          <p:cNvSpPr txBox="1">
            <a:spLocks noChangeArrowheads="1"/>
          </p:cNvSpPr>
          <p:nvPr/>
        </p:nvSpPr>
        <p:spPr bwMode="auto">
          <a:xfrm>
            <a:off x="5625264" y="3395977"/>
            <a:ext cx="1323000" cy="253916"/>
          </a:xfrm>
          <a:prstGeom prst="rect">
            <a:avLst/>
          </a:prstGeom>
        </p:spPr>
        <p:txBody>
          <a:bodyPr wrap="square">
            <a:spAutoFit/>
            <a:scene3d>
              <a:camera prst="orthographicFront"/>
              <a:lightRig rig="threePt" dir="t"/>
            </a:scene3d>
            <a:sp3d>
              <a:contourClr>
                <a:schemeClr val="tx1"/>
              </a:contourClr>
            </a:sp3d>
          </a:bodyPr>
          <a:lstStyle/>
          <a:p>
            <a:pPr algn="ctr" defTabSz="700088" fontAlgn="ctr">
              <a:buClr>
                <a:srgbClr val="FF0000"/>
              </a:buClr>
              <a:buSzPct val="70000"/>
              <a:defRPr/>
            </a:pPr>
            <a:r>
              <a:rPr lang="zh-CN" altLang="en-US" sz="1050" dirty="0">
                <a:ln w="0">
                  <a:noFill/>
                </a:ln>
                <a:solidFill>
                  <a:schemeClr val="bg1"/>
                </a:solidFill>
                <a:latin typeface="微软雅黑" pitchFamily="34" charset="-122"/>
                <a:ea typeface="微软雅黑" pitchFamily="34" charset="-122"/>
              </a:rPr>
              <a:t>医院发展综合目标</a:t>
            </a:r>
            <a:endParaRPr lang="en-US" altLang="zh-CN" sz="1050" dirty="0">
              <a:ln w="0">
                <a:noFill/>
              </a:ln>
              <a:solidFill>
                <a:schemeClr val="bg1"/>
              </a:solidFill>
              <a:latin typeface="微软雅黑" pitchFamily="34" charset="-122"/>
              <a:ea typeface="微软雅黑" pitchFamily="34" charset="-122"/>
            </a:endParaRPr>
          </a:p>
        </p:txBody>
      </p:sp>
      <p:sp>
        <p:nvSpPr>
          <p:cNvPr id="25" name="TextBox 146"/>
          <p:cNvSpPr txBox="1">
            <a:spLocks noChangeArrowheads="1"/>
          </p:cNvSpPr>
          <p:nvPr/>
        </p:nvSpPr>
        <p:spPr bwMode="auto">
          <a:xfrm>
            <a:off x="5598114" y="3692740"/>
            <a:ext cx="1323000" cy="253916"/>
          </a:xfrm>
          <a:prstGeom prst="rect">
            <a:avLst/>
          </a:prstGeom>
        </p:spPr>
        <p:txBody>
          <a:bodyPr wrap="square">
            <a:spAutoFit/>
            <a:scene3d>
              <a:camera prst="orthographicFront"/>
              <a:lightRig rig="threePt" dir="t"/>
            </a:scene3d>
            <a:sp3d>
              <a:contourClr>
                <a:schemeClr val="tx1"/>
              </a:contourClr>
            </a:sp3d>
          </a:bodyPr>
          <a:lstStyle/>
          <a:p>
            <a:pPr algn="ctr" defTabSz="700088" fontAlgn="ctr">
              <a:buClr>
                <a:srgbClr val="FF0000"/>
              </a:buClr>
              <a:buSzPct val="70000"/>
              <a:defRPr/>
            </a:pPr>
            <a:r>
              <a:rPr lang="zh-CN" altLang="en-US" sz="1050" dirty="0">
                <a:ln w="0">
                  <a:noFill/>
                </a:ln>
                <a:solidFill>
                  <a:schemeClr val="bg1"/>
                </a:solidFill>
                <a:latin typeface="微软雅黑" pitchFamily="34" charset="-122"/>
                <a:ea typeface="微软雅黑" pitchFamily="34" charset="-122"/>
              </a:rPr>
              <a:t>院长年度目标责任</a:t>
            </a:r>
            <a:endParaRPr lang="en-US" altLang="zh-CN" sz="1050" dirty="0">
              <a:ln w="0">
                <a:noFill/>
              </a:ln>
              <a:solidFill>
                <a:schemeClr val="bg1"/>
              </a:solidFill>
              <a:latin typeface="微软雅黑" pitchFamily="34" charset="-122"/>
              <a:ea typeface="微软雅黑" pitchFamily="34" charset="-122"/>
            </a:endParaRPr>
          </a:p>
        </p:txBody>
      </p:sp>
      <p:sp>
        <p:nvSpPr>
          <p:cNvPr id="26" name="TextBox 146"/>
          <p:cNvSpPr txBox="1">
            <a:spLocks noChangeArrowheads="1"/>
          </p:cNvSpPr>
          <p:nvPr/>
        </p:nvSpPr>
        <p:spPr bwMode="auto">
          <a:xfrm>
            <a:off x="1673321" y="2697183"/>
            <a:ext cx="1364925" cy="323165"/>
          </a:xfrm>
          <a:prstGeom prst="rect">
            <a:avLst/>
          </a:prstGeom>
        </p:spPr>
        <p:txBody>
          <a:bodyPr>
            <a:spAutoFit/>
            <a:scene3d>
              <a:camera prst="orthographicFront"/>
              <a:lightRig rig="threePt" dir="t"/>
            </a:scene3d>
            <a:sp3d>
              <a:contourClr>
                <a:schemeClr val="tx1"/>
              </a:contourClr>
            </a:sp3d>
          </a:bodyPr>
          <a:lstStyle/>
          <a:p>
            <a:pPr algn="ctr" fontAlgn="ctr">
              <a:buClr>
                <a:srgbClr val="FF0000"/>
              </a:buClr>
              <a:buSzPct val="70000"/>
              <a:defRPr/>
            </a:pPr>
            <a:r>
              <a:rPr lang="zh-CN" altLang="en-US" sz="1500" b="1" dirty="0">
                <a:solidFill>
                  <a:schemeClr val="bg1"/>
                </a:solidFill>
                <a:latin typeface="微软雅黑" pitchFamily="34" charset="-122"/>
                <a:ea typeface="微软雅黑" pitchFamily="34" charset="-122"/>
              </a:rPr>
              <a:t>“三放”现状</a:t>
            </a:r>
            <a:endParaRPr lang="en-US" altLang="zh-CN" sz="1500" b="1" dirty="0">
              <a:solidFill>
                <a:schemeClr val="bg1"/>
              </a:solidFill>
              <a:latin typeface="微软雅黑" pitchFamily="34" charset="-122"/>
              <a:ea typeface="微软雅黑" pitchFamily="34" charset="-122"/>
            </a:endParaRPr>
          </a:p>
        </p:txBody>
      </p:sp>
      <p:sp>
        <p:nvSpPr>
          <p:cNvPr id="27" name="矩形 26"/>
          <p:cNvSpPr/>
          <p:nvPr/>
        </p:nvSpPr>
        <p:spPr>
          <a:xfrm>
            <a:off x="3570244" y="1925672"/>
            <a:ext cx="1620440" cy="1809750"/>
          </a:xfrm>
          <a:prstGeom prst="rect">
            <a:avLst/>
          </a:prstGeom>
          <a:solidFill>
            <a:srgbClr val="00B0F0">
              <a:alpha val="10000"/>
            </a:srgbClr>
          </a:solidFill>
          <a:ln w="19050">
            <a:solidFill>
              <a:srgbClr val="0070C0"/>
            </a:solid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013">
              <a:solidFill>
                <a:schemeClr val="bg1"/>
              </a:solidFill>
            </a:endParaRPr>
          </a:p>
        </p:txBody>
      </p:sp>
      <p:sp>
        <p:nvSpPr>
          <p:cNvPr id="28" name="矩形 27"/>
          <p:cNvSpPr/>
          <p:nvPr/>
        </p:nvSpPr>
        <p:spPr>
          <a:xfrm>
            <a:off x="5453813" y="1701679"/>
            <a:ext cx="1620440" cy="971550"/>
          </a:xfrm>
          <a:prstGeom prst="rect">
            <a:avLst/>
          </a:prstGeom>
          <a:solidFill>
            <a:srgbClr val="00B0F0">
              <a:alpha val="10000"/>
            </a:srgbClr>
          </a:solidFill>
          <a:ln w="19050">
            <a:solidFill>
              <a:srgbClr val="0070C0"/>
            </a:solid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200">
              <a:solidFill>
                <a:schemeClr val="bg1"/>
              </a:solidFill>
            </a:endParaRPr>
          </a:p>
        </p:txBody>
      </p:sp>
      <p:sp>
        <p:nvSpPr>
          <p:cNvPr id="29" name="TextBox 146"/>
          <p:cNvSpPr txBox="1">
            <a:spLocks noChangeArrowheads="1"/>
          </p:cNvSpPr>
          <p:nvPr/>
        </p:nvSpPr>
        <p:spPr bwMode="auto">
          <a:xfrm>
            <a:off x="5490102" y="1364038"/>
            <a:ext cx="1574396" cy="276999"/>
          </a:xfrm>
          <a:prstGeom prst="rect">
            <a:avLst/>
          </a:prstGeom>
          <a:noFill/>
          <a:scene3d>
            <a:camera prst="orthographicFront"/>
            <a:lightRig rig="threePt" dir="t"/>
          </a:scene3d>
          <a:sp3d/>
        </p:spPr>
        <p:txBody>
          <a:bodyPr>
            <a:spAutoFit/>
          </a:bodyPr>
          <a:lstStyle/>
          <a:p>
            <a:pPr algn="ctr" fontAlgn="ctr">
              <a:buClr>
                <a:srgbClr val="FF0000"/>
              </a:buClr>
              <a:buSzPct val="70000"/>
              <a:defRPr/>
            </a:pPr>
            <a:r>
              <a:rPr lang="zh-CN" altLang="en-US" sz="1200" dirty="0">
                <a:solidFill>
                  <a:schemeClr val="bg1"/>
                </a:solidFill>
                <a:latin typeface="微软雅黑" pitchFamily="34" charset="-122"/>
                <a:ea typeface="微软雅黑" pitchFamily="34" charset="-122"/>
              </a:rPr>
              <a:t>现状问题解决手段</a:t>
            </a:r>
            <a:endParaRPr lang="en-US" altLang="zh-CN" sz="1200" dirty="0">
              <a:solidFill>
                <a:schemeClr val="bg1"/>
              </a:solidFill>
              <a:latin typeface="微软雅黑" pitchFamily="34" charset="-122"/>
              <a:ea typeface="微软雅黑" pitchFamily="34" charset="-122"/>
            </a:endParaRPr>
          </a:p>
        </p:txBody>
      </p:sp>
      <p:sp>
        <p:nvSpPr>
          <p:cNvPr id="32" name="矩形 31"/>
          <p:cNvSpPr/>
          <p:nvPr/>
        </p:nvSpPr>
        <p:spPr>
          <a:xfrm>
            <a:off x="3637600" y="2008159"/>
            <a:ext cx="1485000" cy="351000"/>
          </a:xfrm>
          <a:prstGeom prst="rect">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bg1"/>
              </a:solidFill>
              <a:ea typeface="微软雅黑" pitchFamily="34" charset="-122"/>
            </a:endParaRPr>
          </a:p>
        </p:txBody>
      </p:sp>
      <p:sp>
        <p:nvSpPr>
          <p:cNvPr id="33" name="矩形 32"/>
          <p:cNvSpPr/>
          <p:nvPr/>
        </p:nvSpPr>
        <p:spPr>
          <a:xfrm>
            <a:off x="3637600" y="3324895"/>
            <a:ext cx="1485000" cy="351000"/>
          </a:xfrm>
          <a:prstGeom prst="rect">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bg1"/>
              </a:solidFill>
              <a:ea typeface="微软雅黑" pitchFamily="34" charset="-122"/>
            </a:endParaRPr>
          </a:p>
        </p:txBody>
      </p:sp>
      <p:sp>
        <p:nvSpPr>
          <p:cNvPr id="34" name="TextBox 146"/>
          <p:cNvSpPr txBox="1">
            <a:spLocks noChangeArrowheads="1"/>
          </p:cNvSpPr>
          <p:nvPr/>
        </p:nvSpPr>
        <p:spPr bwMode="auto">
          <a:xfrm>
            <a:off x="3705496" y="3345255"/>
            <a:ext cx="1349207" cy="323165"/>
          </a:xfrm>
          <a:prstGeom prst="rect">
            <a:avLst/>
          </a:prstGeom>
          <a:noFill/>
          <a:scene3d>
            <a:camera prst="orthographicFront"/>
            <a:lightRig rig="threePt" dir="t"/>
          </a:scene3d>
          <a:sp3d/>
        </p:spPr>
        <p:txBody>
          <a:bodyPr>
            <a:spAutoFit/>
          </a:bodyPr>
          <a:lstStyle/>
          <a:p>
            <a:pPr algn="ctr" fontAlgn="ctr">
              <a:buClr>
                <a:srgbClr val="FF0000"/>
              </a:buClr>
              <a:buSzPct val="70000"/>
              <a:defRPr/>
            </a:pPr>
            <a:r>
              <a:rPr lang="zh-CN" altLang="en-US" sz="1500" b="1" dirty="0">
                <a:solidFill>
                  <a:schemeClr val="bg1"/>
                </a:solidFill>
                <a:latin typeface="微软雅黑" pitchFamily="34" charset="-122"/>
                <a:ea typeface="微软雅黑" pitchFamily="34" charset="-122"/>
              </a:rPr>
              <a:t>放手不放心</a:t>
            </a:r>
            <a:endParaRPr lang="en-US" altLang="zh-CN" sz="1500" b="1" dirty="0">
              <a:solidFill>
                <a:schemeClr val="bg1"/>
              </a:solidFill>
              <a:latin typeface="微软雅黑" pitchFamily="34" charset="-122"/>
              <a:ea typeface="微软雅黑" pitchFamily="34" charset="-122"/>
            </a:endParaRPr>
          </a:p>
        </p:txBody>
      </p:sp>
      <p:sp>
        <p:nvSpPr>
          <p:cNvPr id="35" name="TextBox 146"/>
          <p:cNvSpPr txBox="1">
            <a:spLocks noChangeArrowheads="1"/>
          </p:cNvSpPr>
          <p:nvPr/>
        </p:nvSpPr>
        <p:spPr bwMode="auto">
          <a:xfrm>
            <a:off x="3707904" y="2025157"/>
            <a:ext cx="1349207" cy="323165"/>
          </a:xfrm>
          <a:prstGeom prst="rect">
            <a:avLst/>
          </a:prstGeom>
        </p:spPr>
        <p:txBody>
          <a:bodyPr>
            <a:spAutoFit/>
            <a:scene3d>
              <a:camera prst="orthographicFront"/>
              <a:lightRig rig="threePt" dir="t"/>
            </a:scene3d>
            <a:sp3d>
              <a:contourClr>
                <a:schemeClr val="tx1"/>
              </a:contourClr>
            </a:sp3d>
          </a:bodyPr>
          <a:lstStyle/>
          <a:p>
            <a:pPr algn="ctr" defTabSz="700088">
              <a:defRPr/>
            </a:pPr>
            <a:r>
              <a:rPr lang="zh-CN" altLang="en-US" sz="1500" b="1" dirty="0">
                <a:ln w="0">
                  <a:noFill/>
                </a:ln>
                <a:solidFill>
                  <a:schemeClr val="bg1"/>
                </a:solidFill>
                <a:latin typeface="微软雅黑" pitchFamily="34" charset="-122"/>
                <a:ea typeface="微软雅黑" pitchFamily="34" charset="-122"/>
              </a:rPr>
              <a:t>放权不放手</a:t>
            </a:r>
            <a:endParaRPr lang="en-US" altLang="zh-CN" sz="1500" b="1" dirty="0">
              <a:ln w="0">
                <a:noFill/>
              </a:ln>
              <a:solidFill>
                <a:schemeClr val="bg1"/>
              </a:solidFill>
              <a:latin typeface="微软雅黑" pitchFamily="34" charset="-122"/>
              <a:ea typeface="微软雅黑" pitchFamily="34" charset="-122"/>
            </a:endParaRPr>
          </a:p>
        </p:txBody>
      </p:sp>
      <p:sp>
        <p:nvSpPr>
          <p:cNvPr id="36" name="矩形 35"/>
          <p:cNvSpPr/>
          <p:nvPr/>
        </p:nvSpPr>
        <p:spPr>
          <a:xfrm>
            <a:off x="5521264" y="1783231"/>
            <a:ext cx="1485000" cy="243000"/>
          </a:xfrm>
          <a:prstGeom prst="rect">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200" dirty="0">
              <a:solidFill>
                <a:schemeClr val="bg1"/>
              </a:solidFill>
              <a:ea typeface="微软雅黑" pitchFamily="34" charset="-122"/>
            </a:endParaRPr>
          </a:p>
        </p:txBody>
      </p:sp>
      <p:sp>
        <p:nvSpPr>
          <p:cNvPr id="37" name="矩形 36"/>
          <p:cNvSpPr/>
          <p:nvPr/>
        </p:nvSpPr>
        <p:spPr>
          <a:xfrm>
            <a:off x="5521264" y="2074814"/>
            <a:ext cx="1485000" cy="243000"/>
          </a:xfrm>
          <a:prstGeom prst="rect">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200">
              <a:solidFill>
                <a:schemeClr val="bg1"/>
              </a:solidFill>
              <a:ea typeface="微软雅黑" pitchFamily="34" charset="-122"/>
            </a:endParaRPr>
          </a:p>
        </p:txBody>
      </p:sp>
      <p:sp>
        <p:nvSpPr>
          <p:cNvPr id="38" name="矩形 37"/>
          <p:cNvSpPr/>
          <p:nvPr/>
        </p:nvSpPr>
        <p:spPr>
          <a:xfrm>
            <a:off x="5521264" y="2362850"/>
            <a:ext cx="1485000" cy="243000"/>
          </a:xfrm>
          <a:prstGeom prst="rect">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200">
              <a:solidFill>
                <a:schemeClr val="bg1"/>
              </a:solidFill>
              <a:ea typeface="微软雅黑" pitchFamily="34" charset="-122"/>
            </a:endParaRPr>
          </a:p>
        </p:txBody>
      </p:sp>
      <p:sp>
        <p:nvSpPr>
          <p:cNvPr id="39" name="TextBox 146"/>
          <p:cNvSpPr txBox="1">
            <a:spLocks noChangeArrowheads="1"/>
          </p:cNvSpPr>
          <p:nvPr/>
        </p:nvSpPr>
        <p:spPr bwMode="auto">
          <a:xfrm>
            <a:off x="5382091" y="2368935"/>
            <a:ext cx="1859066" cy="253916"/>
          </a:xfrm>
          <a:prstGeom prst="rect">
            <a:avLst/>
          </a:prstGeom>
        </p:spPr>
        <p:txBody>
          <a:bodyPr wrap="square">
            <a:spAutoFit/>
            <a:scene3d>
              <a:camera prst="orthographicFront"/>
              <a:lightRig rig="threePt" dir="t"/>
            </a:scene3d>
            <a:sp3d>
              <a:contourClr>
                <a:schemeClr val="tx1"/>
              </a:contourClr>
            </a:sp3d>
          </a:bodyPr>
          <a:lstStyle/>
          <a:p>
            <a:pPr algn="ctr" defTabSz="700088" fontAlgn="ctr">
              <a:buClr>
                <a:srgbClr val="FF0000"/>
              </a:buClr>
              <a:buSzPct val="70000"/>
              <a:defRPr/>
            </a:pPr>
            <a:r>
              <a:rPr lang="zh-CN" altLang="en-US" sz="1050" dirty="0">
                <a:ln w="0">
                  <a:noFill/>
                </a:ln>
                <a:solidFill>
                  <a:schemeClr val="bg1"/>
                </a:solidFill>
                <a:latin typeface="微软雅黑" pitchFamily="34" charset="-122"/>
                <a:ea typeface="微软雅黑" pitchFamily="34" charset="-122"/>
              </a:rPr>
              <a:t>公立医院综合改革考评</a:t>
            </a:r>
            <a:endParaRPr lang="en-US" altLang="zh-CN" sz="1050" dirty="0">
              <a:ln w="0">
                <a:noFill/>
              </a:ln>
              <a:solidFill>
                <a:schemeClr val="bg1"/>
              </a:solidFill>
              <a:latin typeface="微软雅黑" pitchFamily="34" charset="-122"/>
              <a:ea typeface="微软雅黑" pitchFamily="34" charset="-122"/>
            </a:endParaRPr>
          </a:p>
        </p:txBody>
      </p:sp>
      <p:sp>
        <p:nvSpPr>
          <p:cNvPr id="40" name="TextBox 146"/>
          <p:cNvSpPr txBox="1">
            <a:spLocks noChangeArrowheads="1"/>
          </p:cNvSpPr>
          <p:nvPr/>
        </p:nvSpPr>
        <p:spPr bwMode="auto">
          <a:xfrm>
            <a:off x="5683264" y="2080899"/>
            <a:ext cx="1161000" cy="276999"/>
          </a:xfrm>
          <a:prstGeom prst="rect">
            <a:avLst/>
          </a:prstGeom>
        </p:spPr>
        <p:txBody>
          <a:bodyPr>
            <a:spAutoFit/>
            <a:scene3d>
              <a:camera prst="orthographicFront"/>
              <a:lightRig rig="threePt" dir="t"/>
            </a:scene3d>
            <a:sp3d>
              <a:contourClr>
                <a:schemeClr val="tx1"/>
              </a:contourClr>
            </a:sp3d>
          </a:bodyPr>
          <a:lstStyle/>
          <a:p>
            <a:pPr algn="ctr" defTabSz="700088" fontAlgn="ctr">
              <a:buClr>
                <a:srgbClr val="FF0000"/>
              </a:buClr>
              <a:buSzPct val="70000"/>
              <a:defRPr/>
            </a:pPr>
            <a:r>
              <a:rPr lang="zh-CN" altLang="en-US" sz="1200" dirty="0">
                <a:ln w="0">
                  <a:noFill/>
                </a:ln>
                <a:solidFill>
                  <a:schemeClr val="bg1"/>
                </a:solidFill>
                <a:latin typeface="微软雅黑" pitchFamily="34" charset="-122"/>
                <a:ea typeface="微软雅黑" pitchFamily="34" charset="-122"/>
              </a:rPr>
              <a:t>理事会章程</a:t>
            </a:r>
            <a:endParaRPr lang="en-US" altLang="zh-CN" sz="1200" dirty="0">
              <a:ln w="0">
                <a:noFill/>
              </a:ln>
              <a:solidFill>
                <a:schemeClr val="bg1"/>
              </a:solidFill>
              <a:latin typeface="微软雅黑" pitchFamily="34" charset="-122"/>
              <a:ea typeface="微软雅黑" pitchFamily="34" charset="-122"/>
            </a:endParaRPr>
          </a:p>
        </p:txBody>
      </p:sp>
      <p:sp>
        <p:nvSpPr>
          <p:cNvPr id="41" name="TextBox 146"/>
          <p:cNvSpPr txBox="1">
            <a:spLocks noChangeArrowheads="1"/>
          </p:cNvSpPr>
          <p:nvPr/>
        </p:nvSpPr>
        <p:spPr bwMode="auto">
          <a:xfrm>
            <a:off x="5683264" y="1789315"/>
            <a:ext cx="1161000" cy="276999"/>
          </a:xfrm>
          <a:prstGeom prst="rect">
            <a:avLst/>
          </a:prstGeom>
        </p:spPr>
        <p:txBody>
          <a:bodyPr>
            <a:spAutoFit/>
            <a:scene3d>
              <a:camera prst="orthographicFront"/>
              <a:lightRig rig="threePt" dir="t"/>
            </a:scene3d>
            <a:sp3d>
              <a:contourClr>
                <a:schemeClr val="tx1"/>
              </a:contourClr>
            </a:sp3d>
          </a:bodyPr>
          <a:lstStyle/>
          <a:p>
            <a:pPr algn="ctr" defTabSz="700088">
              <a:defRPr/>
            </a:pPr>
            <a:r>
              <a:rPr lang="zh-CN" altLang="en-US" sz="1200" dirty="0">
                <a:ln w="0">
                  <a:noFill/>
                </a:ln>
                <a:solidFill>
                  <a:schemeClr val="bg1"/>
                </a:solidFill>
                <a:latin typeface="微软雅黑" pitchFamily="34" charset="-122"/>
                <a:ea typeface="微软雅黑" pitchFamily="34" charset="-122"/>
              </a:rPr>
              <a:t>管委会章程</a:t>
            </a:r>
            <a:endParaRPr lang="en-US" altLang="zh-CN" sz="1200" dirty="0">
              <a:ln w="0">
                <a:noFill/>
              </a:ln>
              <a:solidFill>
                <a:schemeClr val="bg1"/>
              </a:solidFill>
              <a:latin typeface="微软雅黑" pitchFamily="34" charset="-122"/>
              <a:ea typeface="微软雅黑" pitchFamily="34" charset="-122"/>
            </a:endParaRPr>
          </a:p>
        </p:txBody>
      </p:sp>
      <p:sp>
        <p:nvSpPr>
          <p:cNvPr id="43" name="TextBox 146"/>
          <p:cNvSpPr txBox="1">
            <a:spLocks noChangeArrowheads="1"/>
          </p:cNvSpPr>
          <p:nvPr/>
        </p:nvSpPr>
        <p:spPr bwMode="auto">
          <a:xfrm>
            <a:off x="3591670" y="2625757"/>
            <a:ext cx="1574396" cy="276999"/>
          </a:xfrm>
          <a:prstGeom prst="rect">
            <a:avLst/>
          </a:prstGeom>
          <a:noFill/>
          <a:scene3d>
            <a:camera prst="orthographicFront"/>
            <a:lightRig rig="threePt" dir="t"/>
          </a:scene3d>
          <a:sp3d/>
        </p:spPr>
        <p:txBody>
          <a:bodyPr>
            <a:spAutoFit/>
          </a:bodyPr>
          <a:lstStyle/>
          <a:p>
            <a:pPr algn="ctr" fontAlgn="ctr">
              <a:buClr>
                <a:srgbClr val="FF0000"/>
              </a:buClr>
              <a:buSzPct val="70000"/>
              <a:defRPr/>
            </a:pPr>
            <a:r>
              <a:rPr lang="zh-CN" altLang="en-US" sz="1200" dirty="0">
                <a:solidFill>
                  <a:schemeClr val="bg1"/>
                </a:solidFill>
                <a:latin typeface="微软雅黑" pitchFamily="34" charset="-122"/>
                <a:ea typeface="微软雅黑" pitchFamily="34" charset="-122"/>
              </a:rPr>
              <a:t>有枪没弹</a:t>
            </a:r>
            <a:endParaRPr lang="en-US" altLang="zh-CN" sz="1200" dirty="0">
              <a:solidFill>
                <a:schemeClr val="bg1"/>
              </a:solidFill>
              <a:latin typeface="微软雅黑" pitchFamily="34" charset="-122"/>
              <a:ea typeface="微软雅黑" pitchFamily="34" charset="-122"/>
            </a:endParaRPr>
          </a:p>
        </p:txBody>
      </p:sp>
      <p:sp>
        <p:nvSpPr>
          <p:cNvPr id="44" name="TextBox 146"/>
          <p:cNvSpPr txBox="1">
            <a:spLocks noChangeArrowheads="1"/>
          </p:cNvSpPr>
          <p:nvPr/>
        </p:nvSpPr>
        <p:spPr bwMode="auto">
          <a:xfrm>
            <a:off x="3599892" y="2841781"/>
            <a:ext cx="1574396" cy="276999"/>
          </a:xfrm>
          <a:prstGeom prst="rect">
            <a:avLst/>
          </a:prstGeom>
          <a:noFill/>
          <a:scene3d>
            <a:camera prst="orthographicFront"/>
            <a:lightRig rig="threePt" dir="t"/>
          </a:scene3d>
          <a:sp3d/>
        </p:spPr>
        <p:txBody>
          <a:bodyPr>
            <a:spAutoFit/>
          </a:bodyPr>
          <a:lstStyle/>
          <a:p>
            <a:pPr algn="ctr" fontAlgn="ctr">
              <a:buClr>
                <a:srgbClr val="FF0000"/>
              </a:buClr>
              <a:buSzPct val="70000"/>
              <a:defRPr/>
            </a:pPr>
            <a:r>
              <a:rPr lang="zh-CN" altLang="en-US" sz="1200" dirty="0">
                <a:solidFill>
                  <a:schemeClr val="bg1"/>
                </a:solidFill>
                <a:latin typeface="微软雅黑" pitchFamily="34" charset="-122"/>
                <a:ea typeface="微软雅黑" pitchFamily="34" charset="-122"/>
              </a:rPr>
              <a:t>甩起袖子旁边看</a:t>
            </a:r>
            <a:endParaRPr lang="en-US" altLang="zh-CN" sz="1200" dirty="0">
              <a:solidFill>
                <a:schemeClr val="bg1"/>
              </a:solidFill>
              <a:latin typeface="微软雅黑" pitchFamily="34" charset="-122"/>
              <a:ea typeface="微软雅黑" pitchFamily="34" charset="-122"/>
            </a:endParaRPr>
          </a:p>
        </p:txBody>
      </p:sp>
      <p:sp>
        <p:nvSpPr>
          <p:cNvPr id="42" name="矩形 41"/>
          <p:cNvSpPr/>
          <p:nvPr/>
        </p:nvSpPr>
        <p:spPr>
          <a:xfrm>
            <a:off x="5436097" y="3032374"/>
            <a:ext cx="1620440" cy="971550"/>
          </a:xfrm>
          <a:prstGeom prst="rect">
            <a:avLst/>
          </a:prstGeom>
          <a:solidFill>
            <a:srgbClr val="00B0F0">
              <a:alpha val="10000"/>
            </a:srgbClr>
          </a:solidFill>
          <a:ln w="19050">
            <a:solidFill>
              <a:srgbClr val="0070C0"/>
            </a:solid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200">
              <a:solidFill>
                <a:schemeClr val="bg1"/>
              </a:solidFill>
            </a:endParaRPr>
          </a:p>
        </p:txBody>
      </p:sp>
      <p:sp>
        <p:nvSpPr>
          <p:cNvPr id="45" name="矩形 44"/>
          <p:cNvSpPr/>
          <p:nvPr/>
        </p:nvSpPr>
        <p:spPr>
          <a:xfrm>
            <a:off x="3176085" y="4332883"/>
            <a:ext cx="2940228" cy="461665"/>
          </a:xfrm>
          <a:prstGeom prst="rect">
            <a:avLst/>
          </a:prstGeom>
        </p:spPr>
        <p:txBody>
          <a:bodyPr wrap="none">
            <a:spAutoFit/>
          </a:bodyPr>
          <a:lstStyle/>
          <a:p>
            <a:pPr algn="ctr"/>
            <a:r>
              <a:rPr lang="zh-CN" altLang="en-US" sz="2400" b="1" dirty="0">
                <a:solidFill>
                  <a:srgbClr val="FFC000"/>
                </a:solidFill>
                <a:latin typeface="华文中宋" pitchFamily="2" charset="-122"/>
                <a:ea typeface="华文中宋" pitchFamily="2" charset="-122"/>
              </a:rPr>
              <a:t>机制先行   管理到位</a:t>
            </a:r>
            <a:endParaRPr lang="zh-CN" altLang="en-US" sz="2400" dirty="0">
              <a:solidFill>
                <a:srgbClr val="FFC000"/>
              </a:solidFill>
            </a:endParaRPr>
          </a:p>
        </p:txBody>
      </p:sp>
    </p:spTree>
    <p:extLst>
      <p:ext uri="{BB962C8B-B14F-4D97-AF65-F5344CB8AC3E}">
        <p14:creationId xmlns:p14="http://schemas.microsoft.com/office/powerpoint/2010/main" val="1091455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9321" y="239682"/>
            <a:ext cx="9144000" cy="507831"/>
          </a:xfrm>
          <a:prstGeom prst="rect">
            <a:avLst/>
          </a:prstGeom>
        </p:spPr>
        <p:txBody>
          <a:bodyPr wrap="square">
            <a:spAutoFit/>
          </a:bodyPr>
          <a:lstStyle/>
          <a:p>
            <a:pPr algn="ctr"/>
            <a:r>
              <a:rPr lang="zh-CN" altLang="en-US" sz="2700" b="1" dirty="0">
                <a:solidFill>
                  <a:srgbClr val="FFC000"/>
                </a:solidFill>
                <a:latin typeface="华文中宋" pitchFamily="2" charset="-122"/>
                <a:ea typeface="华文中宋" pitchFamily="2" charset="-122"/>
                <a:cs typeface="+mj-cs"/>
              </a:rPr>
              <a:t>综合改革操作路径</a:t>
            </a:r>
            <a:r>
              <a:rPr lang="zh-CN" altLang="en-US" sz="2700" b="1" dirty="0" smtClean="0">
                <a:solidFill>
                  <a:srgbClr val="FFC000"/>
                </a:solidFill>
                <a:latin typeface="华文中宋" pitchFamily="2" charset="-122"/>
                <a:ea typeface="华文中宋" pitchFamily="2" charset="-122"/>
                <a:cs typeface="+mj-cs"/>
              </a:rPr>
              <a:t>示例</a:t>
            </a:r>
            <a:r>
              <a:rPr lang="en-US" altLang="zh-CN" sz="2700" b="1" dirty="0" smtClean="0">
                <a:solidFill>
                  <a:srgbClr val="FFC000"/>
                </a:solidFill>
                <a:latin typeface="华文中宋" pitchFamily="2" charset="-122"/>
                <a:ea typeface="华文中宋" pitchFamily="2" charset="-122"/>
                <a:cs typeface="+mj-cs"/>
              </a:rPr>
              <a:t>1</a:t>
            </a:r>
            <a:r>
              <a:rPr lang="zh-CN" altLang="en-US" sz="2700" b="1" dirty="0" smtClean="0">
                <a:solidFill>
                  <a:srgbClr val="FFC000"/>
                </a:solidFill>
                <a:latin typeface="华文中宋" pitchFamily="2" charset="-122"/>
                <a:ea typeface="华文中宋" pitchFamily="2" charset="-122"/>
                <a:cs typeface="+mj-cs"/>
              </a:rPr>
              <a:t>：天长医共体</a:t>
            </a:r>
            <a:endParaRPr lang="zh-CN" altLang="en-US" sz="2700" b="1" dirty="0">
              <a:solidFill>
                <a:srgbClr val="FFC000"/>
              </a:solidFill>
              <a:latin typeface="华文中宋" pitchFamily="2" charset="-122"/>
              <a:ea typeface="华文中宋" pitchFamily="2" charset="-122"/>
              <a:cs typeface="+mj-cs"/>
            </a:endParaRPr>
          </a:p>
        </p:txBody>
      </p:sp>
      <p:graphicFrame>
        <p:nvGraphicFramePr>
          <p:cNvPr id="34" name="图表 33"/>
          <p:cNvGraphicFramePr/>
          <p:nvPr>
            <p:extLst>
              <p:ext uri="{D42A27DB-BD31-4B8C-83A1-F6EECF244321}">
                <p14:modId xmlns:p14="http://schemas.microsoft.com/office/powerpoint/2010/main" val="1082389597"/>
              </p:ext>
            </p:extLst>
          </p:nvPr>
        </p:nvGraphicFramePr>
        <p:xfrm>
          <a:off x="1158754" y="1267125"/>
          <a:ext cx="7085134" cy="1504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5" name="图表 34"/>
          <p:cNvGraphicFramePr/>
          <p:nvPr>
            <p:extLst>
              <p:ext uri="{D42A27DB-BD31-4B8C-83A1-F6EECF244321}">
                <p14:modId xmlns:p14="http://schemas.microsoft.com/office/powerpoint/2010/main" val="1961171699"/>
              </p:ext>
            </p:extLst>
          </p:nvPr>
        </p:nvGraphicFramePr>
        <p:xfrm>
          <a:off x="1158754" y="2914650"/>
          <a:ext cx="7199433"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矩形 1"/>
          <p:cNvSpPr/>
          <p:nvPr/>
        </p:nvSpPr>
        <p:spPr>
          <a:xfrm>
            <a:off x="3653317" y="780104"/>
            <a:ext cx="3404708" cy="276999"/>
          </a:xfrm>
          <a:prstGeom prst="rect">
            <a:avLst/>
          </a:prstGeom>
        </p:spPr>
        <p:txBody>
          <a:bodyPr wrap="square">
            <a:spAutoFit/>
          </a:bodyPr>
          <a:lstStyle/>
          <a:p>
            <a:r>
              <a:rPr lang="zh-CN" altLang="en-US" sz="1200" dirty="0" smtClean="0">
                <a:solidFill>
                  <a:srgbClr val="F8D501"/>
                </a:solidFill>
                <a:latin typeface="SimHei" charset="-122"/>
                <a:ea typeface="SimHei" charset="-122"/>
                <a:cs typeface="SimHei" charset="-122"/>
              </a:rPr>
              <a:t>改革目标：四个共同体</a:t>
            </a:r>
            <a:endParaRPr lang="zh-CN" altLang="en-US" sz="1200" dirty="0">
              <a:solidFill>
                <a:srgbClr val="F8D501"/>
              </a:solidFill>
              <a:latin typeface="SimHei" charset="-122"/>
              <a:ea typeface="SimHei" charset="-122"/>
              <a:cs typeface="SimHei" charset="-122"/>
            </a:endParaRPr>
          </a:p>
        </p:txBody>
      </p:sp>
      <p:sp>
        <p:nvSpPr>
          <p:cNvPr id="3" name="矩形 2"/>
          <p:cNvSpPr/>
          <p:nvPr/>
        </p:nvSpPr>
        <p:spPr>
          <a:xfrm>
            <a:off x="1525079" y="2552369"/>
            <a:ext cx="1620957" cy="215444"/>
          </a:xfrm>
          <a:prstGeom prst="rect">
            <a:avLst/>
          </a:prstGeom>
        </p:spPr>
        <p:txBody>
          <a:bodyPr wrap="none">
            <a:spAutoFit/>
          </a:bodyPr>
          <a:lstStyle/>
          <a:p>
            <a:r>
              <a:rPr lang="zh-CN" altLang="en-US" sz="800" smtClean="0"/>
              <a:t>法人、身份、投入</a:t>
            </a:r>
            <a:r>
              <a:rPr lang="zh-CN" altLang="en-US" sz="800"/>
              <a:t>、</a:t>
            </a:r>
            <a:r>
              <a:rPr lang="zh-CN" altLang="en-US" sz="800" smtClean="0"/>
              <a:t>资产、功能</a:t>
            </a:r>
            <a:endParaRPr lang="zh-CN" altLang="en-US" sz="800" dirty="0"/>
          </a:p>
        </p:txBody>
      </p:sp>
    </p:spTree>
    <p:extLst>
      <p:ext uri="{BB962C8B-B14F-4D97-AF65-F5344CB8AC3E}">
        <p14:creationId xmlns:p14="http://schemas.microsoft.com/office/powerpoint/2010/main" val="286939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9618"/>
            <a:ext cx="9144000" cy="507831"/>
          </a:xfrm>
          <a:prstGeom prst="rect">
            <a:avLst/>
          </a:prstGeom>
        </p:spPr>
        <p:txBody>
          <a:bodyPr wrap="square">
            <a:spAutoFit/>
          </a:bodyPr>
          <a:lstStyle/>
          <a:p>
            <a:pPr algn="ctr"/>
            <a:r>
              <a:rPr lang="zh-CN" altLang="en-US" sz="2700" b="1" dirty="0">
                <a:solidFill>
                  <a:srgbClr val="FFC000"/>
                </a:solidFill>
                <a:latin typeface="华文中宋" pitchFamily="2" charset="-122"/>
                <a:ea typeface="华文中宋" pitchFamily="2" charset="-122"/>
                <a:cs typeface="+mj-cs"/>
              </a:rPr>
              <a:t>综合改革操作路径</a:t>
            </a:r>
            <a:r>
              <a:rPr lang="zh-CN" altLang="en-US" sz="2700" b="1" dirty="0" smtClean="0">
                <a:solidFill>
                  <a:srgbClr val="FFC000"/>
                </a:solidFill>
                <a:latin typeface="华文中宋" pitchFamily="2" charset="-122"/>
                <a:ea typeface="华文中宋" pitchFamily="2" charset="-122"/>
                <a:cs typeface="+mj-cs"/>
              </a:rPr>
              <a:t>示例</a:t>
            </a:r>
            <a:r>
              <a:rPr lang="en-US" altLang="zh-CN" sz="2700" b="1" dirty="0" smtClean="0">
                <a:solidFill>
                  <a:srgbClr val="FFC000"/>
                </a:solidFill>
                <a:latin typeface="华文中宋" pitchFamily="2" charset="-122"/>
                <a:ea typeface="华文中宋" pitchFamily="2" charset="-122"/>
                <a:cs typeface="+mj-cs"/>
              </a:rPr>
              <a:t>2</a:t>
            </a:r>
            <a:r>
              <a:rPr lang="zh-CN" altLang="en-US" sz="2700" b="1" dirty="0" smtClean="0">
                <a:solidFill>
                  <a:srgbClr val="FFC000"/>
                </a:solidFill>
                <a:latin typeface="华文中宋" pitchFamily="2" charset="-122"/>
                <a:ea typeface="华文中宋" pitchFamily="2" charset="-122"/>
                <a:cs typeface="+mj-cs"/>
              </a:rPr>
              <a:t>：深圳罗湖医疗集团</a:t>
            </a:r>
            <a:endParaRPr lang="zh-CN" altLang="en-US" sz="2700" b="1" dirty="0">
              <a:solidFill>
                <a:srgbClr val="FFC000"/>
              </a:solidFill>
              <a:latin typeface="华文中宋" pitchFamily="2" charset="-122"/>
              <a:ea typeface="华文中宋" pitchFamily="2" charset="-122"/>
              <a:cs typeface="+mj-cs"/>
            </a:endParaRPr>
          </a:p>
        </p:txBody>
      </p:sp>
      <p:graphicFrame>
        <p:nvGraphicFramePr>
          <p:cNvPr id="8" name="图表 7"/>
          <p:cNvGraphicFramePr/>
          <p:nvPr>
            <p:extLst>
              <p:ext uri="{D42A27DB-BD31-4B8C-83A1-F6EECF244321}">
                <p14:modId xmlns:p14="http://schemas.microsoft.com/office/powerpoint/2010/main" val="874435474"/>
              </p:ext>
            </p:extLst>
          </p:nvPr>
        </p:nvGraphicFramePr>
        <p:xfrm>
          <a:off x="1781175" y="10795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713909" y="1054817"/>
            <a:ext cx="7827264" cy="954107"/>
          </a:xfrm>
          <a:prstGeom prst="rect">
            <a:avLst/>
          </a:prstGeom>
        </p:spPr>
        <p:txBody>
          <a:bodyPr wrap="square">
            <a:spAutoFit/>
          </a:bodyPr>
          <a:lstStyle/>
          <a:p>
            <a:pPr algn="ctr"/>
            <a:r>
              <a:rPr lang="zh-CN" altLang="en-US" sz="1400" dirty="0" smtClean="0">
                <a:solidFill>
                  <a:srgbClr val="FFC000"/>
                </a:solidFill>
                <a:latin typeface="SimHei" charset="-122"/>
                <a:ea typeface="SimHei" charset="-122"/>
                <a:cs typeface="SimHei" charset="-122"/>
              </a:rPr>
              <a:t>改革目标</a:t>
            </a:r>
            <a:r>
              <a:rPr lang="zh-CN" altLang="en-US" sz="1400" dirty="0">
                <a:solidFill>
                  <a:srgbClr val="FFC000"/>
                </a:solidFill>
                <a:latin typeface="SimHei" charset="-122"/>
                <a:ea typeface="SimHei" charset="-122"/>
                <a:cs typeface="SimHei" charset="-122"/>
              </a:rPr>
              <a:t>：医保</a:t>
            </a:r>
            <a:r>
              <a:rPr lang="zh-CN" altLang="en-US" sz="1400" dirty="0" smtClean="0">
                <a:solidFill>
                  <a:srgbClr val="FFC000"/>
                </a:solidFill>
                <a:latin typeface="SimHei" charset="-122"/>
                <a:ea typeface="SimHei" charset="-122"/>
                <a:cs typeface="SimHei" charset="-122"/>
              </a:rPr>
              <a:t>保健康，三个少，医疗卫生服务前移</a:t>
            </a:r>
            <a:endParaRPr lang="en-US" altLang="zh-CN" sz="1400" dirty="0" smtClean="0">
              <a:solidFill>
                <a:srgbClr val="FFC000"/>
              </a:solidFill>
              <a:latin typeface="SimHei" charset="-122"/>
              <a:ea typeface="SimHei" charset="-122"/>
              <a:cs typeface="SimHei" charset="-122"/>
            </a:endParaRPr>
          </a:p>
          <a:p>
            <a:pPr algn="ctr"/>
            <a:endParaRPr lang="zh-CN" altLang="en-US" sz="1400" dirty="0">
              <a:solidFill>
                <a:srgbClr val="FFC000"/>
              </a:solidFill>
              <a:latin typeface="SimHei" charset="-122"/>
              <a:ea typeface="SimHei" charset="-122"/>
              <a:cs typeface="SimHei" charset="-122"/>
            </a:endParaRPr>
          </a:p>
          <a:p>
            <a:r>
              <a:rPr lang="zh-CN" altLang="en-US" sz="1400" dirty="0">
                <a:solidFill>
                  <a:srgbClr val="FFC000"/>
                </a:solidFill>
                <a:latin typeface="SimHei" charset="-122"/>
                <a:ea typeface="SimHei" charset="-122"/>
                <a:cs typeface="SimHei" charset="-122"/>
              </a:rPr>
              <a:t> </a:t>
            </a:r>
            <a:r>
              <a:rPr lang="zh-CN" altLang="en-US" sz="1400" dirty="0" smtClean="0">
                <a:solidFill>
                  <a:srgbClr val="FFC000"/>
                </a:solidFill>
                <a:latin typeface="SimHei" charset="-122"/>
                <a:ea typeface="SimHei" charset="-122"/>
                <a:cs typeface="SimHei" charset="-122"/>
              </a:rPr>
              <a:t>  让</a:t>
            </a:r>
            <a:r>
              <a:rPr lang="zh-CN" altLang="en-US" sz="1400" dirty="0">
                <a:solidFill>
                  <a:srgbClr val="FFC000"/>
                </a:solidFill>
                <a:latin typeface="SimHei" charset="-122"/>
                <a:ea typeface="SimHei" charset="-122"/>
                <a:cs typeface="SimHei" charset="-122"/>
              </a:rPr>
              <a:t>居民少生病、少住院、少负担；将医疗资源下沉社区，将患者留在社区，把居民的健康管好，把预防保健做好，把慢病管好</a:t>
            </a:r>
            <a:r>
              <a:rPr lang="zh-CN" altLang="en-US" sz="1400" dirty="0" smtClean="0">
                <a:solidFill>
                  <a:srgbClr val="FFC000"/>
                </a:solidFill>
                <a:latin typeface="SimHei" charset="-122"/>
                <a:ea typeface="SimHei" charset="-122"/>
                <a:cs typeface="SimHei" charset="-122"/>
              </a:rPr>
              <a:t>。</a:t>
            </a:r>
            <a:endParaRPr lang="zh-CN" altLang="en-US" dirty="0">
              <a:solidFill>
                <a:srgbClr val="FFC000"/>
              </a:solidFill>
              <a:latin typeface="SimHei" charset="-122"/>
              <a:ea typeface="SimHei" charset="-122"/>
              <a:cs typeface="SimHei" charset="-122"/>
            </a:endParaRPr>
          </a:p>
        </p:txBody>
      </p:sp>
    </p:spTree>
    <p:extLst>
      <p:ext uri="{BB962C8B-B14F-4D97-AF65-F5344CB8AC3E}">
        <p14:creationId xmlns:p14="http://schemas.microsoft.com/office/powerpoint/2010/main" val="489587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42705"/>
            <a:ext cx="9144000" cy="507831"/>
          </a:xfrm>
          <a:prstGeom prst="rect">
            <a:avLst/>
          </a:prstGeom>
        </p:spPr>
        <p:txBody>
          <a:bodyPr wrap="square">
            <a:spAutoFit/>
          </a:bodyPr>
          <a:lstStyle/>
          <a:p>
            <a:pPr algn="ctr"/>
            <a:r>
              <a:rPr lang="zh-CN" altLang="en-US" sz="2700" b="1" dirty="0">
                <a:solidFill>
                  <a:srgbClr val="FFC000"/>
                </a:solidFill>
                <a:latin typeface="华文中宋" pitchFamily="2" charset="-122"/>
                <a:ea typeface="华文中宋" pitchFamily="2" charset="-122"/>
                <a:cs typeface="+mj-cs"/>
              </a:rPr>
              <a:t>综合改革操作路径</a:t>
            </a:r>
            <a:r>
              <a:rPr lang="zh-CN" altLang="en-US" sz="2700" b="1" dirty="0" smtClean="0">
                <a:solidFill>
                  <a:srgbClr val="FFC000"/>
                </a:solidFill>
                <a:latin typeface="华文中宋" pitchFamily="2" charset="-122"/>
                <a:ea typeface="华文中宋" pitchFamily="2" charset="-122"/>
                <a:cs typeface="+mj-cs"/>
              </a:rPr>
              <a:t>示例</a:t>
            </a:r>
            <a:r>
              <a:rPr lang="en-US" altLang="zh-CN" sz="2700" b="1" dirty="0" smtClean="0">
                <a:solidFill>
                  <a:srgbClr val="FFC000"/>
                </a:solidFill>
                <a:latin typeface="华文中宋" pitchFamily="2" charset="-122"/>
                <a:ea typeface="华文中宋" pitchFamily="2" charset="-122"/>
                <a:cs typeface="+mj-cs"/>
              </a:rPr>
              <a:t>3</a:t>
            </a:r>
            <a:r>
              <a:rPr lang="zh-CN" altLang="en-US" sz="2700" b="1" dirty="0" smtClean="0">
                <a:solidFill>
                  <a:srgbClr val="FFC000"/>
                </a:solidFill>
                <a:latin typeface="华文中宋" pitchFamily="2" charset="-122"/>
                <a:ea typeface="华文中宋" pitchFamily="2" charset="-122"/>
                <a:cs typeface="+mj-cs"/>
              </a:rPr>
              <a:t>：武汉黄陂区健联体</a:t>
            </a:r>
            <a:endParaRPr lang="zh-CN" altLang="en-US" sz="2700" b="1" dirty="0">
              <a:solidFill>
                <a:srgbClr val="FFC000"/>
              </a:solidFill>
              <a:latin typeface="华文中宋" pitchFamily="2" charset="-122"/>
              <a:ea typeface="华文中宋" pitchFamily="2" charset="-122"/>
              <a:cs typeface="+mj-cs"/>
            </a:endParaRPr>
          </a:p>
        </p:txBody>
      </p:sp>
      <p:sp>
        <p:nvSpPr>
          <p:cNvPr id="3" name="矩形 2"/>
          <p:cNvSpPr/>
          <p:nvPr/>
        </p:nvSpPr>
        <p:spPr>
          <a:xfrm>
            <a:off x="3539068" y="1322341"/>
            <a:ext cx="2492990" cy="276999"/>
          </a:xfrm>
          <a:prstGeom prst="rect">
            <a:avLst/>
          </a:prstGeom>
        </p:spPr>
        <p:txBody>
          <a:bodyPr wrap="none">
            <a:spAutoFit/>
          </a:bodyPr>
          <a:lstStyle/>
          <a:p>
            <a:r>
              <a:rPr lang="zh-CN" altLang="en-US" sz="1200" dirty="0">
                <a:solidFill>
                  <a:srgbClr val="FFC000"/>
                </a:solidFill>
                <a:latin typeface="SimHei" charset="-122"/>
                <a:ea typeface="SimHei" charset="-122"/>
                <a:cs typeface="SimHei" charset="-122"/>
              </a:rPr>
              <a:t>改革目标</a:t>
            </a:r>
            <a:r>
              <a:rPr lang="zh-CN" altLang="en-US" sz="1200" dirty="0" smtClean="0">
                <a:solidFill>
                  <a:srgbClr val="FFC000"/>
                </a:solidFill>
                <a:latin typeface="SimHei" charset="-122"/>
                <a:ea typeface="SimHei" charset="-122"/>
                <a:cs typeface="SimHei" charset="-122"/>
              </a:rPr>
              <a:t>：扭转医保</a:t>
            </a:r>
            <a:r>
              <a:rPr lang="zh-CN" altLang="en-US" sz="1200" smtClean="0">
                <a:solidFill>
                  <a:srgbClr val="FFC000"/>
                </a:solidFill>
                <a:latin typeface="SimHei" charset="-122"/>
                <a:ea typeface="SimHei" charset="-122"/>
                <a:cs typeface="SimHei" charset="-122"/>
              </a:rPr>
              <a:t>基金超支压力</a:t>
            </a:r>
            <a:endParaRPr lang="zh-CN" altLang="en-US" sz="1200" dirty="0">
              <a:solidFill>
                <a:srgbClr val="FFC000"/>
              </a:solidFill>
              <a:latin typeface="SimHei" charset="-122"/>
              <a:ea typeface="SimHei" charset="-122"/>
              <a:cs typeface="SimHei" charset="-122"/>
            </a:endParaRPr>
          </a:p>
        </p:txBody>
      </p:sp>
      <p:graphicFrame>
        <p:nvGraphicFramePr>
          <p:cNvPr id="7" name="图表 6"/>
          <p:cNvGraphicFramePr/>
          <p:nvPr>
            <p:extLst>
              <p:ext uri="{D42A27DB-BD31-4B8C-83A1-F6EECF244321}">
                <p14:modId xmlns:p14="http://schemas.microsoft.com/office/powerpoint/2010/main" val="1367784989"/>
              </p:ext>
            </p:extLst>
          </p:nvPr>
        </p:nvGraphicFramePr>
        <p:xfrm>
          <a:off x="2184400" y="1599229"/>
          <a:ext cx="8568267" cy="2684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237068" y="2356960"/>
            <a:ext cx="6096000" cy="1169551"/>
          </a:xfrm>
          <a:prstGeom prst="rect">
            <a:avLst/>
          </a:prstGeom>
        </p:spPr>
        <p:txBody>
          <a:bodyPr wrap="square">
            <a:spAutoFit/>
          </a:bodyPr>
          <a:lstStyle/>
          <a:p>
            <a:r>
              <a:rPr lang="zh-CN" altLang="en-US" sz="1400" b="1" dirty="0">
                <a:solidFill>
                  <a:schemeClr val="bg1"/>
                </a:solidFill>
                <a:latin typeface="Arial" charset="0"/>
                <a:ea typeface="华文楷体" charset="-122"/>
              </a:rPr>
              <a:t>区人民医院健联体：</a:t>
            </a:r>
            <a:endParaRPr lang="en-US" altLang="zh-CN" sz="1400" b="1" dirty="0">
              <a:solidFill>
                <a:schemeClr val="bg1"/>
              </a:solidFill>
              <a:latin typeface="Arial" charset="0"/>
              <a:ea typeface="华文楷体" charset="-122"/>
            </a:endParaRPr>
          </a:p>
          <a:p>
            <a:r>
              <a:rPr lang="zh-CN" altLang="en-US" sz="1400" b="1" dirty="0">
                <a:solidFill>
                  <a:schemeClr val="bg1"/>
                </a:solidFill>
                <a:latin typeface="Arial" charset="0"/>
                <a:ea typeface="华文楷体" charset="-122"/>
              </a:rPr>
              <a:t>    区人民医院和十二家基层机构以及公卫机构组成。</a:t>
            </a:r>
          </a:p>
          <a:p>
            <a:r>
              <a:rPr lang="zh-CN" altLang="en-US" sz="1400" b="1" dirty="0">
                <a:solidFill>
                  <a:schemeClr val="bg1"/>
                </a:solidFill>
                <a:latin typeface="Arial" charset="0"/>
                <a:ea typeface="华文楷体" charset="-122"/>
              </a:rPr>
              <a:t>区中医医院集联体：</a:t>
            </a:r>
            <a:endParaRPr lang="en-US" altLang="zh-CN" sz="1400" b="1" dirty="0">
              <a:solidFill>
                <a:schemeClr val="bg1"/>
              </a:solidFill>
              <a:latin typeface="Arial" charset="0"/>
              <a:ea typeface="华文楷体" charset="-122"/>
            </a:endParaRPr>
          </a:p>
          <a:p>
            <a:r>
              <a:rPr lang="zh-CN" altLang="en-US" sz="1400" b="1" dirty="0">
                <a:solidFill>
                  <a:schemeClr val="bg1"/>
                </a:solidFill>
                <a:latin typeface="Arial" charset="0"/>
                <a:ea typeface="华文楷体" charset="-122"/>
              </a:rPr>
              <a:t>    区中医医院和八家基层机构以及公卫机构组成。</a:t>
            </a:r>
            <a:endParaRPr lang="en-US" altLang="zh-CN" sz="1400" b="1" dirty="0">
              <a:solidFill>
                <a:schemeClr val="bg1"/>
              </a:solidFill>
              <a:latin typeface="Arial" charset="0"/>
              <a:ea typeface="华文楷体" charset="-122"/>
            </a:endParaRPr>
          </a:p>
          <a:p>
            <a:pPr defTabSz="914400">
              <a:defRPr/>
            </a:pPr>
            <a:endParaRPr lang="en-US" altLang="zh-CN" sz="1400" b="1" dirty="0">
              <a:solidFill>
                <a:schemeClr val="accent2"/>
              </a:solidFill>
              <a:latin typeface="楷体_GB2312" charset="0"/>
              <a:ea typeface="楷体_GB2312" charset="0"/>
            </a:endParaRPr>
          </a:p>
        </p:txBody>
      </p:sp>
    </p:spTree>
    <p:extLst>
      <p:ext uri="{BB962C8B-B14F-4D97-AF65-F5344CB8AC3E}">
        <p14:creationId xmlns:p14="http://schemas.microsoft.com/office/powerpoint/2010/main" val="1992121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57301"/>
            <a:ext cx="9144000" cy="2462213"/>
          </a:xfrm>
          <a:prstGeom prst="rect">
            <a:avLst/>
          </a:prstGeom>
        </p:spPr>
        <p:txBody>
          <a:bodyPr wrap="square">
            <a:spAutoFit/>
          </a:bodyPr>
          <a:lstStyle/>
          <a:p>
            <a:pPr algn="ctr">
              <a:lnSpc>
                <a:spcPct val="150000"/>
              </a:lnSpc>
            </a:pPr>
            <a:r>
              <a:rPr lang="zh-CN" altLang="en-US" sz="2800" dirty="0" smtClean="0">
                <a:solidFill>
                  <a:srgbClr val="FFC000"/>
                </a:solidFill>
                <a:latin typeface="SimHei" charset="-122"/>
                <a:ea typeface="SimHei" charset="-122"/>
                <a:cs typeface="SimHei" charset="-122"/>
              </a:rPr>
              <a:t>医联体建设发展关键解决以下四个问题</a:t>
            </a:r>
            <a:endParaRPr lang="zh-CN" altLang="en-US" sz="2800" dirty="0">
              <a:solidFill>
                <a:srgbClr val="FFC000"/>
              </a:solidFill>
              <a:latin typeface="SimHei" charset="-122"/>
              <a:ea typeface="SimHei" charset="-122"/>
              <a:cs typeface="SimHei" charset="-122"/>
            </a:endParaRPr>
          </a:p>
          <a:p>
            <a:pPr algn="ctr"/>
            <a:r>
              <a:rPr lang="zh-CN" altLang="en-US" sz="2800" b="1" dirty="0">
                <a:solidFill>
                  <a:srgbClr val="FFC000"/>
                </a:solidFill>
                <a:latin typeface="KaiTi" charset="-122"/>
                <a:ea typeface="KaiTi" charset="-122"/>
                <a:cs typeface="KaiTi" charset="-122"/>
              </a:rPr>
              <a:t>根结源于机制 </a:t>
            </a:r>
            <a:endParaRPr lang="en-US" altLang="zh-CN" sz="2800" b="1" dirty="0" smtClean="0">
              <a:solidFill>
                <a:srgbClr val="FFC000"/>
              </a:solidFill>
              <a:latin typeface="KaiTi" charset="-122"/>
              <a:ea typeface="KaiTi" charset="-122"/>
              <a:cs typeface="KaiTi" charset="-122"/>
            </a:endParaRPr>
          </a:p>
          <a:p>
            <a:pPr algn="ctr"/>
            <a:r>
              <a:rPr lang="zh-CN" altLang="en-US" sz="2800" b="1" dirty="0" smtClean="0">
                <a:solidFill>
                  <a:srgbClr val="FFC000"/>
                </a:solidFill>
                <a:latin typeface="KaiTi" charset="-122"/>
                <a:ea typeface="KaiTi" charset="-122"/>
                <a:cs typeface="KaiTi" charset="-122"/>
              </a:rPr>
              <a:t>生存</a:t>
            </a:r>
            <a:r>
              <a:rPr lang="zh-CN" altLang="en-US" sz="2800" b="1" dirty="0">
                <a:solidFill>
                  <a:srgbClr val="FFC000"/>
                </a:solidFill>
                <a:latin typeface="KaiTi" charset="-122"/>
                <a:ea typeface="KaiTi" charset="-122"/>
                <a:cs typeface="KaiTi" charset="-122"/>
              </a:rPr>
              <a:t>迫于医保</a:t>
            </a:r>
          </a:p>
          <a:p>
            <a:pPr algn="ctr"/>
            <a:r>
              <a:rPr lang="zh-CN" altLang="en-US" sz="2800" b="1" dirty="0">
                <a:solidFill>
                  <a:srgbClr val="FFC000"/>
                </a:solidFill>
                <a:latin typeface="KaiTi" charset="-122"/>
                <a:ea typeface="KaiTi" charset="-122"/>
                <a:cs typeface="KaiTi" charset="-122"/>
              </a:rPr>
              <a:t>运行在于绩效</a:t>
            </a:r>
          </a:p>
          <a:p>
            <a:pPr algn="ctr"/>
            <a:r>
              <a:rPr lang="zh-CN" altLang="en-US" sz="2800" b="1" dirty="0">
                <a:solidFill>
                  <a:srgbClr val="FFC000"/>
                </a:solidFill>
                <a:latin typeface="KaiTi" charset="-122"/>
                <a:ea typeface="KaiTi" charset="-122"/>
                <a:cs typeface="KaiTi" charset="-122"/>
              </a:rPr>
              <a:t>落实止于流程</a:t>
            </a:r>
            <a:endParaRPr lang="zh-CN" altLang="en-US" sz="2800" b="1" dirty="0">
              <a:solidFill>
                <a:srgbClr val="FFC000"/>
              </a:solidFill>
              <a:effectLst/>
              <a:latin typeface="KaiTi" charset="-122"/>
              <a:ea typeface="KaiTi" charset="-122"/>
              <a:cs typeface="KaiTi" charset="-122"/>
            </a:endParaRPr>
          </a:p>
        </p:txBody>
      </p:sp>
    </p:spTree>
    <p:extLst>
      <p:ext uri="{BB962C8B-B14F-4D97-AF65-F5344CB8AC3E}">
        <p14:creationId xmlns:p14="http://schemas.microsoft.com/office/powerpoint/2010/main" val="159997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4086"/>
            <a:ext cx="9144000" cy="553998"/>
          </a:xfrm>
          <a:prstGeom prst="rect">
            <a:avLst/>
          </a:prstGeom>
        </p:spPr>
        <p:txBody>
          <a:bodyPr wrap="square">
            <a:spAutoFit/>
          </a:bodyPr>
          <a:lstStyle/>
          <a:p>
            <a:pPr algn="ctr"/>
            <a:r>
              <a:rPr lang="en-US" altLang="zh-CN" sz="3000" b="1">
                <a:solidFill>
                  <a:srgbClr val="FFC000"/>
                </a:solidFill>
                <a:latin typeface="Microsoft YaHei" charset="-122"/>
                <a:ea typeface="Microsoft YaHei" charset="-122"/>
                <a:cs typeface="Microsoft YaHei" charset="-122"/>
              </a:rPr>
              <a:t>1+5+10</a:t>
            </a:r>
            <a:endParaRPr lang="zh-CN" altLang="en-US" sz="3000" b="1" dirty="0">
              <a:solidFill>
                <a:srgbClr val="FFC000"/>
              </a:solidFill>
              <a:latin typeface="Microsoft YaHei" charset="-122"/>
              <a:ea typeface="Microsoft YaHei" charset="-122"/>
              <a:cs typeface="Microsoft YaHei" charset="-122"/>
            </a:endParaRPr>
          </a:p>
        </p:txBody>
      </p:sp>
      <p:graphicFrame>
        <p:nvGraphicFramePr>
          <p:cNvPr id="10" name="图表 9"/>
          <p:cNvGraphicFramePr/>
          <p:nvPr>
            <p:extLst>
              <p:ext uri="{D42A27DB-BD31-4B8C-83A1-F6EECF244321}">
                <p14:modId xmlns:p14="http://schemas.microsoft.com/office/powerpoint/2010/main" val="333729273"/>
              </p:ext>
            </p:extLst>
          </p:nvPr>
        </p:nvGraphicFramePr>
        <p:xfrm>
          <a:off x="0" y="970632"/>
          <a:ext cx="8229146" cy="3269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对角圆角矩形 1"/>
          <p:cNvSpPr/>
          <p:nvPr/>
        </p:nvSpPr>
        <p:spPr>
          <a:xfrm>
            <a:off x="642938" y="1503616"/>
            <a:ext cx="7929562" cy="2886071"/>
          </a:xfrm>
          <a:prstGeom prst="round2Diag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noFill/>
            </a:endParaRPr>
          </a:p>
        </p:txBody>
      </p:sp>
    </p:spTree>
    <p:extLst>
      <p:ext uri="{BB962C8B-B14F-4D97-AF65-F5344CB8AC3E}">
        <p14:creationId xmlns:p14="http://schemas.microsoft.com/office/powerpoint/2010/main" val="1048610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28736"/>
            <a:ext cx="9144000" cy="2257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5400" dirty="0" smtClean="0">
                <a:solidFill>
                  <a:schemeClr val="bg1"/>
                </a:solidFill>
                <a:latin typeface="Heiti SC Light" charset="-122"/>
                <a:ea typeface="Heiti SC Light" charset="-122"/>
                <a:cs typeface="Heiti SC Light" charset="-122"/>
              </a:rPr>
              <a:t>痛点</a:t>
            </a:r>
            <a:r>
              <a:rPr kumimoji="1" lang="en-US" altLang="zh-CN" sz="5400" dirty="0">
                <a:solidFill>
                  <a:schemeClr val="bg1"/>
                </a:solidFill>
                <a:latin typeface="Heiti SC Light" charset="-122"/>
                <a:ea typeface="Heiti SC Light" charset="-122"/>
                <a:cs typeface="Heiti SC Light" charset="-122"/>
              </a:rPr>
              <a:t>1</a:t>
            </a:r>
            <a:r>
              <a:rPr kumimoji="1" lang="zh-CN" altLang="en-US" sz="5400" dirty="0">
                <a:solidFill>
                  <a:schemeClr val="bg1"/>
                </a:solidFill>
                <a:latin typeface="Heiti SC Light" charset="-122"/>
                <a:ea typeface="Heiti SC Light" charset="-122"/>
                <a:cs typeface="Heiti SC Light" charset="-122"/>
              </a:rPr>
              <a:t>：内生</a:t>
            </a:r>
            <a:r>
              <a:rPr kumimoji="1" lang="zh-CN" altLang="en-US" sz="5400" dirty="0" smtClean="0">
                <a:solidFill>
                  <a:schemeClr val="bg1"/>
                </a:solidFill>
                <a:latin typeface="Heiti SC Light" charset="-122"/>
                <a:ea typeface="Heiti SC Light" charset="-122"/>
                <a:cs typeface="Heiti SC Light" charset="-122"/>
              </a:rPr>
              <a:t>动力内控意识</a:t>
            </a:r>
            <a:endParaRPr kumimoji="1" lang="en-US" altLang="zh-CN" sz="5400" dirty="0">
              <a:solidFill>
                <a:schemeClr val="bg1"/>
              </a:solidFill>
              <a:latin typeface="Heiti SC Light" charset="-122"/>
              <a:ea typeface="Heiti SC Light" charset="-122"/>
              <a:cs typeface="Heiti SC Light" charset="-122"/>
            </a:endParaRPr>
          </a:p>
          <a:p>
            <a:pPr algn="ctr"/>
            <a:r>
              <a:rPr lang="zh-CN" altLang="en-US" sz="2000" dirty="0">
                <a:solidFill>
                  <a:srgbClr val="FFC000"/>
                </a:solidFill>
                <a:latin typeface="KaiTi" charset="-122"/>
                <a:ea typeface="KaiTi" charset="-122"/>
                <a:cs typeface="KaiTi" charset="-122"/>
              </a:rPr>
              <a:t>（通过流水而不是效益）</a:t>
            </a:r>
            <a:endParaRPr lang="en-US" altLang="zh-CN" sz="2000" dirty="0">
              <a:solidFill>
                <a:srgbClr val="FFC000"/>
              </a:solidFill>
              <a:latin typeface="KaiTi" charset="-122"/>
              <a:ea typeface="KaiTi" charset="-122"/>
              <a:cs typeface="KaiTi" charset="-122"/>
            </a:endParaRPr>
          </a:p>
          <a:p>
            <a:pPr algn="ctr"/>
            <a:r>
              <a:rPr lang="zh-CN" altLang="en-US" sz="2000" dirty="0">
                <a:solidFill>
                  <a:srgbClr val="FFC000"/>
                </a:solidFill>
                <a:latin typeface="KaiTi" charset="-122"/>
                <a:ea typeface="KaiTi" charset="-122"/>
                <a:cs typeface="KaiTi" charset="-122"/>
              </a:rPr>
              <a:t>（医保总额）</a:t>
            </a:r>
            <a:endParaRPr lang="en-US" altLang="zh-CN" sz="2000" dirty="0">
              <a:solidFill>
                <a:srgbClr val="FFC000"/>
              </a:solidFill>
              <a:latin typeface="KaiTi" charset="-122"/>
              <a:ea typeface="KaiTi" charset="-122"/>
              <a:cs typeface="KaiTi" charset="-122"/>
            </a:endParaRPr>
          </a:p>
          <a:p>
            <a:pPr algn="ctr"/>
            <a:r>
              <a:rPr lang="zh-CN" altLang="en-US" sz="2000" dirty="0" smtClean="0">
                <a:solidFill>
                  <a:srgbClr val="FFC000"/>
                </a:solidFill>
                <a:latin typeface="KaiTi" charset="-122"/>
                <a:ea typeface="KaiTi" charset="-122"/>
                <a:cs typeface="KaiTi" charset="-122"/>
              </a:rPr>
              <a:t>（孤零</a:t>
            </a:r>
            <a:r>
              <a:rPr lang="zh-CN" altLang="en-US" sz="2000" dirty="0">
                <a:solidFill>
                  <a:srgbClr val="FFC000"/>
                </a:solidFill>
                <a:latin typeface="KaiTi" charset="-122"/>
                <a:ea typeface="KaiTi" charset="-122"/>
                <a:cs typeface="KaiTi" charset="-122"/>
              </a:rPr>
              <a:t>财经</a:t>
            </a:r>
            <a:r>
              <a:rPr lang="zh-CN" altLang="en-US" sz="2000" dirty="0" smtClean="0">
                <a:solidFill>
                  <a:srgbClr val="FFC000"/>
                </a:solidFill>
                <a:latin typeface="KaiTi" charset="-122"/>
                <a:ea typeface="KaiTi" charset="-122"/>
                <a:cs typeface="KaiTi" charset="-122"/>
              </a:rPr>
              <a:t>数据不</a:t>
            </a:r>
            <a:r>
              <a:rPr lang="zh-CN" altLang="en-US" sz="2000" dirty="0">
                <a:solidFill>
                  <a:srgbClr val="FFC000"/>
                </a:solidFill>
                <a:latin typeface="KaiTi" charset="-122"/>
                <a:ea typeface="KaiTi" charset="-122"/>
                <a:cs typeface="KaiTi" charset="-122"/>
              </a:rPr>
              <a:t>能追溯反映业务</a:t>
            </a:r>
            <a:r>
              <a:rPr lang="zh-CN" altLang="en-US" sz="2000" dirty="0" smtClean="0">
                <a:solidFill>
                  <a:srgbClr val="FFC000"/>
                </a:solidFill>
                <a:latin typeface="KaiTi" charset="-122"/>
                <a:ea typeface="KaiTi" charset="-122"/>
                <a:cs typeface="KaiTi" charset="-122"/>
              </a:rPr>
              <a:t>信息）</a:t>
            </a:r>
            <a:endParaRPr lang="en-US" altLang="zh-CN" sz="2000" dirty="0">
              <a:solidFill>
                <a:srgbClr val="FFC000"/>
              </a:solidFill>
              <a:latin typeface="KaiTi" charset="-122"/>
              <a:ea typeface="KaiTi" charset="-122"/>
              <a:cs typeface="KaiTi" charset="-122"/>
            </a:endParaRPr>
          </a:p>
          <a:p>
            <a:pPr algn="ctr"/>
            <a:r>
              <a:rPr lang="zh-CN" altLang="en-US" sz="2000" dirty="0">
                <a:solidFill>
                  <a:srgbClr val="FFC000"/>
                </a:solidFill>
                <a:latin typeface="KaiTi" charset="-122"/>
                <a:ea typeface="KaiTi" charset="-122"/>
                <a:cs typeface="KaiTi" charset="-122"/>
              </a:rPr>
              <a:t>（业信融合</a:t>
            </a:r>
            <a:r>
              <a:rPr lang="en-US" altLang="zh-CN" sz="2000" dirty="0">
                <a:solidFill>
                  <a:srgbClr val="FFC000"/>
                </a:solidFill>
                <a:latin typeface="KaiTi" charset="-122"/>
                <a:ea typeface="KaiTi" charset="-122"/>
                <a:cs typeface="KaiTi" charset="-122"/>
              </a:rPr>
              <a:t>&amp;</a:t>
            </a:r>
            <a:r>
              <a:rPr lang="zh-CN" altLang="en-US" sz="2000" dirty="0">
                <a:solidFill>
                  <a:srgbClr val="FFC000"/>
                </a:solidFill>
                <a:latin typeface="KaiTi" charset="-122"/>
                <a:ea typeface="KaiTi" charset="-122"/>
                <a:cs typeface="KaiTi" charset="-122"/>
              </a:rPr>
              <a:t>业财融合）</a:t>
            </a:r>
          </a:p>
          <a:p>
            <a:pPr algn="ctr"/>
            <a:endParaRPr lang="en-US" altLang="zh-CN" sz="20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346331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srcRect/>
          <a:stretch>
            <a:fillRect/>
          </a:stretch>
        </p:blipFill>
        <p:spPr bwMode="auto">
          <a:xfrm>
            <a:off x="1143001" y="2650134"/>
            <a:ext cx="6813947" cy="928688"/>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1143000" y="3989596"/>
            <a:ext cx="6858000" cy="634382"/>
          </a:xfrm>
          <a:prstGeom prst="rect">
            <a:avLst/>
          </a:prstGeom>
          <a:noFill/>
          <a:ln w="9525">
            <a:noFill/>
            <a:miter lim="800000"/>
            <a:headEnd/>
            <a:tailEnd/>
          </a:ln>
          <a:effectLst/>
        </p:spPr>
      </p:pic>
      <p:pic>
        <p:nvPicPr>
          <p:cNvPr id="7" name="Picture 1" descr="C:\Users\user\AppData\Roaming\Tencent\Users\174078242\QQ\WinTemp\RichOle\{~WB%4N2X9PBLV%8WR4JLBI.png"/>
          <p:cNvPicPr>
            <a:picLocks noChangeAspect="1" noChangeArrowheads="1"/>
          </p:cNvPicPr>
          <p:nvPr/>
        </p:nvPicPr>
        <p:blipFill>
          <a:blip r:embed="rId5"/>
          <a:srcRect/>
          <a:stretch>
            <a:fillRect/>
          </a:stretch>
        </p:blipFill>
        <p:spPr bwMode="auto">
          <a:xfrm>
            <a:off x="2243154" y="292680"/>
            <a:ext cx="4579144" cy="2100263"/>
          </a:xfrm>
          <a:prstGeom prst="rect">
            <a:avLst/>
          </a:prstGeom>
          <a:noFill/>
        </p:spPr>
      </p:pic>
      <p:sp>
        <p:nvSpPr>
          <p:cNvPr id="8" name="矩形 7"/>
          <p:cNvSpPr/>
          <p:nvPr/>
        </p:nvSpPr>
        <p:spPr>
          <a:xfrm>
            <a:off x="3977934" y="2054786"/>
            <a:ext cx="1836204" cy="3780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68932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6"/>
          <p:cNvGrpSpPr/>
          <p:nvPr/>
        </p:nvGrpSpPr>
        <p:grpSpPr>
          <a:xfrm>
            <a:off x="-9217" y="504522"/>
            <a:ext cx="9163189" cy="2554914"/>
            <a:chOff x="641349" y="2708920"/>
            <a:chExt cx="7613650" cy="2122866"/>
          </a:xfrm>
        </p:grpSpPr>
        <p:grpSp>
          <p:nvGrpSpPr>
            <p:cNvPr id="4" name="组合 45"/>
            <p:cNvGrpSpPr/>
            <p:nvPr/>
          </p:nvGrpSpPr>
          <p:grpSpPr>
            <a:xfrm>
              <a:off x="2739734" y="2708921"/>
              <a:ext cx="996548" cy="1783869"/>
              <a:chOff x="6876256" y="2742174"/>
              <a:chExt cx="1513892" cy="2709936"/>
            </a:xfrm>
          </p:grpSpPr>
          <p:sp>
            <p:nvSpPr>
              <p:cNvPr id="30" name="圆角矩形 29"/>
              <p:cNvSpPr/>
              <p:nvPr/>
            </p:nvSpPr>
            <p:spPr>
              <a:xfrm>
                <a:off x="6876256" y="4093288"/>
                <a:ext cx="1512168" cy="1358822"/>
              </a:xfrm>
              <a:prstGeom prst="roundRect">
                <a:avLst>
                  <a:gd name="adj" fmla="val 5673"/>
                </a:avLst>
              </a:prstGeom>
              <a:gradFill flip="none" rotWithShape="1">
                <a:gsLst>
                  <a:gs pos="42000">
                    <a:srgbClr val="FF7711"/>
                  </a:gs>
                  <a:gs pos="89000">
                    <a:srgbClr val="FFAA01"/>
                  </a:gs>
                  <a:gs pos="100000">
                    <a:srgbClr val="FECE02"/>
                  </a:gs>
                  <a:gs pos="0">
                    <a:srgbClr val="C73E01"/>
                  </a:gs>
                </a:gsLst>
                <a:lin ang="6600000" scaled="0"/>
                <a:tileRect/>
              </a:gradFill>
              <a:ln w="25400" cap="flat" cmpd="sng" algn="ctr">
                <a:noFill/>
                <a:prstDash val="solid"/>
              </a:ln>
              <a:effectLst/>
              <a:scene3d>
                <a:camera prst="isometricOffAxis1Top">
                  <a:rot lat="19308370" lon="17994607" rev="3982837"/>
                </a:camera>
                <a:lightRig rig="soft" dir="t"/>
              </a:scene3d>
              <a:sp3d extrusionH="635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31" name="圆角矩形 30"/>
              <p:cNvSpPr/>
              <p:nvPr/>
            </p:nvSpPr>
            <p:spPr>
              <a:xfrm>
                <a:off x="6877980" y="4082395"/>
                <a:ext cx="1512168" cy="1358822"/>
              </a:xfrm>
              <a:prstGeom prst="roundRect">
                <a:avLst>
                  <a:gd name="adj" fmla="val 5673"/>
                </a:avLst>
              </a:prstGeom>
              <a:noFill/>
              <a:ln w="25400" cap="flat" cmpd="sng" algn="ctr">
                <a:noFill/>
                <a:prstDash val="solid"/>
              </a:ln>
              <a:effectLst/>
              <a:scene3d>
                <a:camera prst="isometricOffAxis1Top">
                  <a:rot lat="19308370" lon="17994607" rev="3982837"/>
                </a:camera>
                <a:lightRig rig="soft" dir="t"/>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32" name="椭圆 10"/>
              <p:cNvSpPr/>
              <p:nvPr/>
            </p:nvSpPr>
            <p:spPr>
              <a:xfrm>
                <a:off x="6954318" y="2742174"/>
                <a:ext cx="1379162" cy="2188338"/>
              </a:xfrm>
              <a:custGeom>
                <a:avLst/>
                <a:gdLst>
                  <a:gd name="connsiteX0" fmla="*/ 564273 w 1405538"/>
                  <a:gd name="connsiteY0" fmla="*/ 0 h 2135354"/>
                  <a:gd name="connsiteX1" fmla="*/ 823003 w 1405538"/>
                  <a:gd name="connsiteY1" fmla="*/ 0 h 2135354"/>
                  <a:gd name="connsiteX2" fmla="*/ 1405538 w 1405538"/>
                  <a:gd name="connsiteY2" fmla="*/ 1732147 h 2135354"/>
                  <a:gd name="connsiteX3" fmla="*/ 1387275 w 1405538"/>
                  <a:gd name="connsiteY3" fmla="*/ 1841423 h 2135354"/>
                  <a:gd name="connsiteX4" fmla="*/ 1380484 w 1405538"/>
                  <a:gd name="connsiteY4" fmla="*/ 1841423 h 2135354"/>
                  <a:gd name="connsiteX5" fmla="*/ 1383925 w 1405538"/>
                  <a:gd name="connsiteY5" fmla="*/ 1855288 h 2135354"/>
                  <a:gd name="connsiteX6" fmla="*/ 694344 w 1405538"/>
                  <a:gd name="connsiteY6" fmla="*/ 2135354 h 2135354"/>
                  <a:gd name="connsiteX7" fmla="*/ 4763 w 1405538"/>
                  <a:gd name="connsiteY7" fmla="*/ 1855288 h 2135354"/>
                  <a:gd name="connsiteX8" fmla="*/ 8205 w 1405538"/>
                  <a:gd name="connsiteY8" fmla="*/ 1841423 h 2135354"/>
                  <a:gd name="connsiteX9" fmla="*/ 0 w 1405538"/>
                  <a:gd name="connsiteY9" fmla="*/ 1841423 h 2135354"/>
                  <a:gd name="connsiteX10" fmla="*/ 564273 w 1405538"/>
                  <a:gd name="connsiteY10" fmla="*/ 0 h 2135354"/>
                  <a:gd name="connsiteX0" fmla="*/ 616661 w 1457926"/>
                  <a:gd name="connsiteY0" fmla="*/ 0 h 2135354"/>
                  <a:gd name="connsiteX1" fmla="*/ 875391 w 1457926"/>
                  <a:gd name="connsiteY1" fmla="*/ 0 h 2135354"/>
                  <a:gd name="connsiteX2" fmla="*/ 1457926 w 1457926"/>
                  <a:gd name="connsiteY2" fmla="*/ 1732147 h 2135354"/>
                  <a:gd name="connsiteX3" fmla="*/ 1439663 w 1457926"/>
                  <a:gd name="connsiteY3" fmla="*/ 1841423 h 2135354"/>
                  <a:gd name="connsiteX4" fmla="*/ 1432872 w 1457926"/>
                  <a:gd name="connsiteY4" fmla="*/ 1841423 h 2135354"/>
                  <a:gd name="connsiteX5" fmla="*/ 1436313 w 1457926"/>
                  <a:gd name="connsiteY5" fmla="*/ 1855288 h 2135354"/>
                  <a:gd name="connsiteX6" fmla="*/ 746732 w 1457926"/>
                  <a:gd name="connsiteY6" fmla="*/ 2135354 h 2135354"/>
                  <a:gd name="connsiteX7" fmla="*/ 57151 w 1457926"/>
                  <a:gd name="connsiteY7" fmla="*/ 1855288 h 2135354"/>
                  <a:gd name="connsiteX8" fmla="*/ 60593 w 1457926"/>
                  <a:gd name="connsiteY8" fmla="*/ 1841423 h 2135354"/>
                  <a:gd name="connsiteX9" fmla="*/ 0 w 1457926"/>
                  <a:gd name="connsiteY9" fmla="*/ 1731886 h 2135354"/>
                  <a:gd name="connsiteX10" fmla="*/ 616661 w 1457926"/>
                  <a:gd name="connsiteY10" fmla="*/ 0 h 2135354"/>
                  <a:gd name="connsiteX0" fmla="*/ 689418 w 1530683"/>
                  <a:gd name="connsiteY0" fmla="*/ 0 h 2135354"/>
                  <a:gd name="connsiteX1" fmla="*/ 948148 w 1530683"/>
                  <a:gd name="connsiteY1" fmla="*/ 0 h 2135354"/>
                  <a:gd name="connsiteX2" fmla="*/ 1530683 w 1530683"/>
                  <a:gd name="connsiteY2" fmla="*/ 1732147 h 2135354"/>
                  <a:gd name="connsiteX3" fmla="*/ 1512420 w 1530683"/>
                  <a:gd name="connsiteY3" fmla="*/ 1841423 h 2135354"/>
                  <a:gd name="connsiteX4" fmla="*/ 1505629 w 1530683"/>
                  <a:gd name="connsiteY4" fmla="*/ 1841423 h 2135354"/>
                  <a:gd name="connsiteX5" fmla="*/ 1509070 w 1530683"/>
                  <a:gd name="connsiteY5" fmla="*/ 1855288 h 2135354"/>
                  <a:gd name="connsiteX6" fmla="*/ 819489 w 1530683"/>
                  <a:gd name="connsiteY6" fmla="*/ 2135354 h 2135354"/>
                  <a:gd name="connsiteX7" fmla="*/ 129908 w 1530683"/>
                  <a:gd name="connsiteY7" fmla="*/ 1855288 h 2135354"/>
                  <a:gd name="connsiteX8" fmla="*/ 0 w 1530683"/>
                  <a:gd name="connsiteY8" fmla="*/ 1841423 h 2135354"/>
                  <a:gd name="connsiteX9" fmla="*/ 72757 w 1530683"/>
                  <a:gd name="connsiteY9" fmla="*/ 1731886 h 2135354"/>
                  <a:gd name="connsiteX10" fmla="*/ 689418 w 1530683"/>
                  <a:gd name="connsiteY10" fmla="*/ 0 h 2135354"/>
                  <a:gd name="connsiteX0" fmla="*/ 616661 w 1457926"/>
                  <a:gd name="connsiteY0" fmla="*/ 0 h 2135354"/>
                  <a:gd name="connsiteX1" fmla="*/ 875391 w 1457926"/>
                  <a:gd name="connsiteY1" fmla="*/ 0 h 2135354"/>
                  <a:gd name="connsiteX2" fmla="*/ 1457926 w 1457926"/>
                  <a:gd name="connsiteY2" fmla="*/ 1732147 h 2135354"/>
                  <a:gd name="connsiteX3" fmla="*/ 1439663 w 1457926"/>
                  <a:gd name="connsiteY3" fmla="*/ 1841423 h 2135354"/>
                  <a:gd name="connsiteX4" fmla="*/ 1432872 w 1457926"/>
                  <a:gd name="connsiteY4" fmla="*/ 1841423 h 2135354"/>
                  <a:gd name="connsiteX5" fmla="*/ 1436313 w 1457926"/>
                  <a:gd name="connsiteY5" fmla="*/ 1855288 h 2135354"/>
                  <a:gd name="connsiteX6" fmla="*/ 746732 w 1457926"/>
                  <a:gd name="connsiteY6" fmla="*/ 2135354 h 2135354"/>
                  <a:gd name="connsiteX7" fmla="*/ 57151 w 1457926"/>
                  <a:gd name="connsiteY7" fmla="*/ 1855288 h 2135354"/>
                  <a:gd name="connsiteX8" fmla="*/ 0 w 1457926"/>
                  <a:gd name="connsiteY8" fmla="*/ 1731886 h 2135354"/>
                  <a:gd name="connsiteX9" fmla="*/ 616661 w 1457926"/>
                  <a:gd name="connsiteY9" fmla="*/ 0 h 2135354"/>
                  <a:gd name="connsiteX0" fmla="*/ 559510 w 1400775"/>
                  <a:gd name="connsiteY0" fmla="*/ 0 h 2135354"/>
                  <a:gd name="connsiteX1" fmla="*/ 818240 w 1400775"/>
                  <a:gd name="connsiteY1" fmla="*/ 0 h 2135354"/>
                  <a:gd name="connsiteX2" fmla="*/ 1400775 w 1400775"/>
                  <a:gd name="connsiteY2" fmla="*/ 1732147 h 2135354"/>
                  <a:gd name="connsiteX3" fmla="*/ 1382512 w 1400775"/>
                  <a:gd name="connsiteY3" fmla="*/ 1841423 h 2135354"/>
                  <a:gd name="connsiteX4" fmla="*/ 1375721 w 1400775"/>
                  <a:gd name="connsiteY4" fmla="*/ 1841423 h 2135354"/>
                  <a:gd name="connsiteX5" fmla="*/ 1379162 w 1400775"/>
                  <a:gd name="connsiteY5" fmla="*/ 1855288 h 2135354"/>
                  <a:gd name="connsiteX6" fmla="*/ 689581 w 1400775"/>
                  <a:gd name="connsiteY6" fmla="*/ 2135354 h 2135354"/>
                  <a:gd name="connsiteX7" fmla="*/ 0 w 1400775"/>
                  <a:gd name="connsiteY7" fmla="*/ 1855288 h 2135354"/>
                  <a:gd name="connsiteX8" fmla="*/ 559510 w 1400775"/>
                  <a:gd name="connsiteY8" fmla="*/ 0 h 2135354"/>
                  <a:gd name="connsiteX0" fmla="*/ 559510 w 1382512"/>
                  <a:gd name="connsiteY0" fmla="*/ 0 h 2135354"/>
                  <a:gd name="connsiteX1" fmla="*/ 818240 w 1382512"/>
                  <a:gd name="connsiteY1" fmla="*/ 0 h 2135354"/>
                  <a:gd name="connsiteX2" fmla="*/ 1382512 w 1382512"/>
                  <a:gd name="connsiteY2" fmla="*/ 1841423 h 2135354"/>
                  <a:gd name="connsiteX3" fmla="*/ 1375721 w 1382512"/>
                  <a:gd name="connsiteY3" fmla="*/ 1841423 h 2135354"/>
                  <a:gd name="connsiteX4" fmla="*/ 1379162 w 1382512"/>
                  <a:gd name="connsiteY4" fmla="*/ 1855288 h 2135354"/>
                  <a:gd name="connsiteX5" fmla="*/ 689581 w 1382512"/>
                  <a:gd name="connsiteY5" fmla="*/ 2135354 h 2135354"/>
                  <a:gd name="connsiteX6" fmla="*/ 0 w 1382512"/>
                  <a:gd name="connsiteY6" fmla="*/ 1855288 h 2135354"/>
                  <a:gd name="connsiteX7" fmla="*/ 559510 w 1382512"/>
                  <a:gd name="connsiteY7" fmla="*/ 0 h 2135354"/>
                  <a:gd name="connsiteX0" fmla="*/ 559510 w 1392037"/>
                  <a:gd name="connsiteY0" fmla="*/ 0 h 2135354"/>
                  <a:gd name="connsiteX1" fmla="*/ 818240 w 1392037"/>
                  <a:gd name="connsiteY1" fmla="*/ 0 h 2135354"/>
                  <a:gd name="connsiteX2" fmla="*/ 1392037 w 1392037"/>
                  <a:gd name="connsiteY2" fmla="*/ 1727123 h 2135354"/>
                  <a:gd name="connsiteX3" fmla="*/ 1375721 w 1392037"/>
                  <a:gd name="connsiteY3" fmla="*/ 1841423 h 2135354"/>
                  <a:gd name="connsiteX4" fmla="*/ 1379162 w 1392037"/>
                  <a:gd name="connsiteY4" fmla="*/ 1855288 h 2135354"/>
                  <a:gd name="connsiteX5" fmla="*/ 689581 w 1392037"/>
                  <a:gd name="connsiteY5" fmla="*/ 2135354 h 2135354"/>
                  <a:gd name="connsiteX6" fmla="*/ 0 w 1392037"/>
                  <a:gd name="connsiteY6" fmla="*/ 1855288 h 2135354"/>
                  <a:gd name="connsiteX7" fmla="*/ 559510 w 1392037"/>
                  <a:gd name="connsiteY7" fmla="*/ 0 h 2135354"/>
                  <a:gd name="connsiteX0" fmla="*/ 559510 w 1379162"/>
                  <a:gd name="connsiteY0" fmla="*/ 0 h 2135354"/>
                  <a:gd name="connsiteX1" fmla="*/ 818240 w 1379162"/>
                  <a:gd name="connsiteY1" fmla="*/ 0 h 2135354"/>
                  <a:gd name="connsiteX2" fmla="*/ 1375721 w 1379162"/>
                  <a:gd name="connsiteY2" fmla="*/ 1841423 h 2135354"/>
                  <a:gd name="connsiteX3" fmla="*/ 1379162 w 1379162"/>
                  <a:gd name="connsiteY3" fmla="*/ 1855288 h 2135354"/>
                  <a:gd name="connsiteX4" fmla="*/ 689581 w 1379162"/>
                  <a:gd name="connsiteY4" fmla="*/ 2135354 h 2135354"/>
                  <a:gd name="connsiteX5" fmla="*/ 0 w 1379162"/>
                  <a:gd name="connsiteY5" fmla="*/ 1855288 h 2135354"/>
                  <a:gd name="connsiteX6" fmla="*/ 559510 w 1379162"/>
                  <a:gd name="connsiteY6" fmla="*/ 0 h 2135354"/>
                  <a:gd name="connsiteX0" fmla="*/ 559510 w 1379162"/>
                  <a:gd name="connsiteY0" fmla="*/ 3 h 2135357"/>
                  <a:gd name="connsiteX1" fmla="*/ 818240 w 1379162"/>
                  <a:gd name="connsiteY1" fmla="*/ 3 h 2135357"/>
                  <a:gd name="connsiteX2" fmla="*/ 1375721 w 1379162"/>
                  <a:gd name="connsiteY2" fmla="*/ 1841426 h 2135357"/>
                  <a:gd name="connsiteX3" fmla="*/ 1379162 w 1379162"/>
                  <a:gd name="connsiteY3" fmla="*/ 1855291 h 2135357"/>
                  <a:gd name="connsiteX4" fmla="*/ 689581 w 1379162"/>
                  <a:gd name="connsiteY4" fmla="*/ 2135357 h 2135357"/>
                  <a:gd name="connsiteX5" fmla="*/ 0 w 1379162"/>
                  <a:gd name="connsiteY5" fmla="*/ 1855291 h 2135357"/>
                  <a:gd name="connsiteX6" fmla="*/ 559510 w 1379162"/>
                  <a:gd name="connsiteY6" fmla="*/ 3 h 2135357"/>
                  <a:gd name="connsiteX0" fmla="*/ 559510 w 1379162"/>
                  <a:gd name="connsiteY0" fmla="*/ 40216 h 2175570"/>
                  <a:gd name="connsiteX1" fmla="*/ 818240 w 1379162"/>
                  <a:gd name="connsiteY1" fmla="*/ 40216 h 2175570"/>
                  <a:gd name="connsiteX2" fmla="*/ 1375721 w 1379162"/>
                  <a:gd name="connsiteY2" fmla="*/ 1881639 h 2175570"/>
                  <a:gd name="connsiteX3" fmla="*/ 1379162 w 1379162"/>
                  <a:gd name="connsiteY3" fmla="*/ 1895504 h 2175570"/>
                  <a:gd name="connsiteX4" fmla="*/ 689581 w 1379162"/>
                  <a:gd name="connsiteY4" fmla="*/ 2175570 h 2175570"/>
                  <a:gd name="connsiteX5" fmla="*/ 0 w 1379162"/>
                  <a:gd name="connsiteY5" fmla="*/ 1895504 h 2175570"/>
                  <a:gd name="connsiteX6" fmla="*/ 559510 w 1379162"/>
                  <a:gd name="connsiteY6" fmla="*/ 40216 h 2175570"/>
                  <a:gd name="connsiteX0" fmla="*/ 559510 w 1379162"/>
                  <a:gd name="connsiteY0" fmla="*/ 50079 h 2185433"/>
                  <a:gd name="connsiteX1" fmla="*/ 818240 w 1379162"/>
                  <a:gd name="connsiteY1" fmla="*/ 50079 h 2185433"/>
                  <a:gd name="connsiteX2" fmla="*/ 1375721 w 1379162"/>
                  <a:gd name="connsiteY2" fmla="*/ 1891502 h 2185433"/>
                  <a:gd name="connsiteX3" fmla="*/ 1379162 w 1379162"/>
                  <a:gd name="connsiteY3" fmla="*/ 1905367 h 2185433"/>
                  <a:gd name="connsiteX4" fmla="*/ 689581 w 1379162"/>
                  <a:gd name="connsiteY4" fmla="*/ 2185433 h 2185433"/>
                  <a:gd name="connsiteX5" fmla="*/ 0 w 1379162"/>
                  <a:gd name="connsiteY5" fmla="*/ 1905367 h 2185433"/>
                  <a:gd name="connsiteX6" fmla="*/ 559510 w 1379162"/>
                  <a:gd name="connsiteY6" fmla="*/ 50079 h 2185433"/>
                  <a:gd name="connsiteX0" fmla="*/ 559510 w 1379162"/>
                  <a:gd name="connsiteY0" fmla="*/ 52984 h 2188338"/>
                  <a:gd name="connsiteX1" fmla="*/ 818240 w 1379162"/>
                  <a:gd name="connsiteY1" fmla="*/ 52984 h 2188338"/>
                  <a:gd name="connsiteX2" fmla="*/ 1375721 w 1379162"/>
                  <a:gd name="connsiteY2" fmla="*/ 1894407 h 2188338"/>
                  <a:gd name="connsiteX3" fmla="*/ 1379162 w 1379162"/>
                  <a:gd name="connsiteY3" fmla="*/ 1908272 h 2188338"/>
                  <a:gd name="connsiteX4" fmla="*/ 689581 w 1379162"/>
                  <a:gd name="connsiteY4" fmla="*/ 2188338 h 2188338"/>
                  <a:gd name="connsiteX5" fmla="*/ 0 w 1379162"/>
                  <a:gd name="connsiteY5" fmla="*/ 1908272 h 2188338"/>
                  <a:gd name="connsiteX6" fmla="*/ 559510 w 1379162"/>
                  <a:gd name="connsiteY6" fmla="*/ 52984 h 218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9162" h="2188338">
                    <a:moveTo>
                      <a:pt x="559510" y="52984"/>
                    </a:moveTo>
                    <a:cubicBezTo>
                      <a:pt x="593366" y="5359"/>
                      <a:pt x="731997" y="-37503"/>
                      <a:pt x="818240" y="52984"/>
                    </a:cubicBezTo>
                    <a:cubicBezTo>
                      <a:pt x="816162" y="50325"/>
                      <a:pt x="1282234" y="1585192"/>
                      <a:pt x="1375721" y="1894407"/>
                    </a:cubicBezTo>
                    <a:cubicBezTo>
                      <a:pt x="1378870" y="1898789"/>
                      <a:pt x="1379162" y="1903517"/>
                      <a:pt x="1379162" y="1908272"/>
                    </a:cubicBezTo>
                    <a:cubicBezTo>
                      <a:pt x="1379162" y="2062948"/>
                      <a:pt x="1070426" y="2188338"/>
                      <a:pt x="689581" y="2188338"/>
                    </a:cubicBezTo>
                    <a:cubicBezTo>
                      <a:pt x="308736" y="2188338"/>
                      <a:pt x="0" y="2062948"/>
                      <a:pt x="0" y="1908272"/>
                    </a:cubicBezTo>
                    <a:lnTo>
                      <a:pt x="559510" y="52984"/>
                    </a:lnTo>
                    <a:close/>
                  </a:path>
                </a:pathLst>
              </a:custGeom>
              <a:gradFill flip="none" rotWithShape="1">
                <a:gsLst>
                  <a:gs pos="70000">
                    <a:srgbClr val="FF810E"/>
                  </a:gs>
                  <a:gs pos="31000">
                    <a:srgbClr val="FF7711"/>
                  </a:gs>
                  <a:gs pos="53000">
                    <a:srgbClr val="FFB001"/>
                  </a:gs>
                  <a:gs pos="89000">
                    <a:srgbClr val="D74E05"/>
                  </a:gs>
                  <a:gs pos="0">
                    <a:srgbClr val="C73E01"/>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33" name="椭圆 10"/>
              <p:cNvSpPr/>
              <p:nvPr/>
            </p:nvSpPr>
            <p:spPr>
              <a:xfrm>
                <a:off x="7265175" y="3236502"/>
                <a:ext cx="757450" cy="428951"/>
              </a:xfrm>
              <a:custGeom>
                <a:avLst/>
                <a:gdLst/>
                <a:ahLst/>
                <a:cxnLst/>
                <a:rect l="l" t="t" r="r" b="b"/>
                <a:pathLst>
                  <a:path w="590834" h="334594">
                    <a:moveTo>
                      <a:pt x="86928" y="0"/>
                    </a:moveTo>
                    <a:cubicBezTo>
                      <a:pt x="160265" y="23782"/>
                      <a:pt x="240109" y="35684"/>
                      <a:pt x="323402" y="35684"/>
                    </a:cubicBezTo>
                    <a:cubicBezTo>
                      <a:pt x="387332" y="35684"/>
                      <a:pt x="449230" y="28672"/>
                      <a:pt x="507434" y="13120"/>
                    </a:cubicBezTo>
                    <a:cubicBezTo>
                      <a:pt x="531772" y="93575"/>
                      <a:pt x="560176" y="187373"/>
                      <a:pt x="590834" y="288543"/>
                    </a:cubicBezTo>
                    <a:cubicBezTo>
                      <a:pt x="499769" y="318822"/>
                      <a:pt x="400175" y="334594"/>
                      <a:pt x="296010" y="334594"/>
                    </a:cubicBezTo>
                    <a:cubicBezTo>
                      <a:pt x="191403" y="334594"/>
                      <a:pt x="91406" y="318688"/>
                      <a:pt x="0" y="288246"/>
                    </a:cubicBezTo>
                    <a:close/>
                  </a:path>
                </a:pathLst>
              </a:custGeom>
              <a:gradFill flip="none" rotWithShape="1">
                <a:gsLst>
                  <a:gs pos="98000">
                    <a:sysClr val="window" lastClr="FFFFFF">
                      <a:lumMod val="65000"/>
                    </a:sysClr>
                  </a:gs>
                  <a:gs pos="0">
                    <a:sysClr val="window" lastClr="FFFFFF">
                      <a:lumMod val="65000"/>
                    </a:sysClr>
                  </a:gs>
                  <a:gs pos="55000">
                    <a:sysClr val="window" lastClr="FFFFFF"/>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34" name="椭圆 10"/>
              <p:cNvSpPr/>
              <p:nvPr/>
            </p:nvSpPr>
            <p:spPr>
              <a:xfrm>
                <a:off x="7054882" y="3975550"/>
                <a:ext cx="1181099" cy="418737"/>
              </a:xfrm>
              <a:custGeom>
                <a:avLst/>
                <a:gdLst/>
                <a:ahLst/>
                <a:cxnLst/>
                <a:rect l="l" t="t" r="r" b="b"/>
                <a:pathLst>
                  <a:path w="1082218" h="392352">
                    <a:moveTo>
                      <a:pt x="92746" y="0"/>
                    </a:moveTo>
                    <a:cubicBezTo>
                      <a:pt x="229132" y="56158"/>
                      <a:pt x="381210" y="86960"/>
                      <a:pt x="541436" y="86960"/>
                    </a:cubicBezTo>
                    <a:cubicBezTo>
                      <a:pt x="701493" y="86960"/>
                      <a:pt x="853418" y="56223"/>
                      <a:pt x="989694" y="184"/>
                    </a:cubicBezTo>
                    <a:cubicBezTo>
                      <a:pt x="1021621" y="105469"/>
                      <a:pt x="1052999" y="208935"/>
                      <a:pt x="1082218" y="305289"/>
                    </a:cubicBezTo>
                    <a:cubicBezTo>
                      <a:pt x="917102" y="361516"/>
                      <a:pt x="732512" y="392352"/>
                      <a:pt x="537839" y="392352"/>
                    </a:cubicBezTo>
                    <a:cubicBezTo>
                      <a:pt x="345739" y="392352"/>
                      <a:pt x="163457" y="362325"/>
                      <a:pt x="0" y="307539"/>
                    </a:cubicBezTo>
                    <a:close/>
                  </a:path>
                </a:pathLst>
              </a:custGeom>
              <a:gradFill flip="none" rotWithShape="1">
                <a:gsLst>
                  <a:gs pos="98000">
                    <a:sysClr val="window" lastClr="FFFFFF">
                      <a:lumMod val="65000"/>
                    </a:sysClr>
                  </a:gs>
                  <a:gs pos="0">
                    <a:sysClr val="window" lastClr="FFFFFF">
                      <a:lumMod val="65000"/>
                    </a:sysClr>
                  </a:gs>
                  <a:gs pos="55000">
                    <a:sysClr val="window" lastClr="FFFFFF"/>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5" name="组合 46"/>
            <p:cNvGrpSpPr/>
            <p:nvPr/>
          </p:nvGrpSpPr>
          <p:grpSpPr>
            <a:xfrm>
              <a:off x="5476038" y="2708921"/>
              <a:ext cx="996548" cy="1783869"/>
              <a:chOff x="6876256" y="2742174"/>
              <a:chExt cx="1513892" cy="2709936"/>
            </a:xfrm>
          </p:grpSpPr>
          <p:sp>
            <p:nvSpPr>
              <p:cNvPr id="25" name="圆角矩形 24"/>
              <p:cNvSpPr/>
              <p:nvPr/>
            </p:nvSpPr>
            <p:spPr>
              <a:xfrm>
                <a:off x="6876256" y="4093288"/>
                <a:ext cx="1512168" cy="1358822"/>
              </a:xfrm>
              <a:prstGeom prst="roundRect">
                <a:avLst>
                  <a:gd name="adj" fmla="val 5673"/>
                </a:avLst>
              </a:prstGeom>
              <a:gradFill flip="none" rotWithShape="1">
                <a:gsLst>
                  <a:gs pos="42000">
                    <a:srgbClr val="FF7711"/>
                  </a:gs>
                  <a:gs pos="89000">
                    <a:srgbClr val="FFAA01"/>
                  </a:gs>
                  <a:gs pos="100000">
                    <a:srgbClr val="FECE02"/>
                  </a:gs>
                  <a:gs pos="0">
                    <a:srgbClr val="C73E01"/>
                  </a:gs>
                </a:gsLst>
                <a:lin ang="6600000" scaled="0"/>
                <a:tileRect/>
              </a:gradFill>
              <a:ln w="25400" cap="flat" cmpd="sng" algn="ctr">
                <a:noFill/>
                <a:prstDash val="solid"/>
              </a:ln>
              <a:effectLst/>
              <a:scene3d>
                <a:camera prst="isometricOffAxis1Top">
                  <a:rot lat="19308370" lon="17994607" rev="3982837"/>
                </a:camera>
                <a:lightRig rig="soft" dir="t"/>
              </a:scene3d>
              <a:sp3d extrusionH="635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6" name="圆角矩形 25"/>
              <p:cNvSpPr/>
              <p:nvPr/>
            </p:nvSpPr>
            <p:spPr>
              <a:xfrm>
                <a:off x="6877980" y="4082395"/>
                <a:ext cx="1512168" cy="1358822"/>
              </a:xfrm>
              <a:prstGeom prst="roundRect">
                <a:avLst>
                  <a:gd name="adj" fmla="val 5673"/>
                </a:avLst>
              </a:prstGeom>
              <a:noFill/>
              <a:ln w="25400" cap="flat" cmpd="sng" algn="ctr">
                <a:noFill/>
                <a:prstDash val="solid"/>
              </a:ln>
              <a:effectLst/>
              <a:scene3d>
                <a:camera prst="isometricOffAxis1Top">
                  <a:rot lat="19308370" lon="17994607" rev="3982837"/>
                </a:camera>
                <a:lightRig rig="soft" dir="t"/>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7" name="椭圆 10"/>
              <p:cNvSpPr/>
              <p:nvPr/>
            </p:nvSpPr>
            <p:spPr>
              <a:xfrm>
                <a:off x="6954318" y="2742174"/>
                <a:ext cx="1379162" cy="2188338"/>
              </a:xfrm>
              <a:custGeom>
                <a:avLst/>
                <a:gdLst>
                  <a:gd name="connsiteX0" fmla="*/ 564273 w 1405538"/>
                  <a:gd name="connsiteY0" fmla="*/ 0 h 2135354"/>
                  <a:gd name="connsiteX1" fmla="*/ 823003 w 1405538"/>
                  <a:gd name="connsiteY1" fmla="*/ 0 h 2135354"/>
                  <a:gd name="connsiteX2" fmla="*/ 1405538 w 1405538"/>
                  <a:gd name="connsiteY2" fmla="*/ 1732147 h 2135354"/>
                  <a:gd name="connsiteX3" fmla="*/ 1387275 w 1405538"/>
                  <a:gd name="connsiteY3" fmla="*/ 1841423 h 2135354"/>
                  <a:gd name="connsiteX4" fmla="*/ 1380484 w 1405538"/>
                  <a:gd name="connsiteY4" fmla="*/ 1841423 h 2135354"/>
                  <a:gd name="connsiteX5" fmla="*/ 1383925 w 1405538"/>
                  <a:gd name="connsiteY5" fmla="*/ 1855288 h 2135354"/>
                  <a:gd name="connsiteX6" fmla="*/ 694344 w 1405538"/>
                  <a:gd name="connsiteY6" fmla="*/ 2135354 h 2135354"/>
                  <a:gd name="connsiteX7" fmla="*/ 4763 w 1405538"/>
                  <a:gd name="connsiteY7" fmla="*/ 1855288 h 2135354"/>
                  <a:gd name="connsiteX8" fmla="*/ 8205 w 1405538"/>
                  <a:gd name="connsiteY8" fmla="*/ 1841423 h 2135354"/>
                  <a:gd name="connsiteX9" fmla="*/ 0 w 1405538"/>
                  <a:gd name="connsiteY9" fmla="*/ 1841423 h 2135354"/>
                  <a:gd name="connsiteX10" fmla="*/ 564273 w 1405538"/>
                  <a:gd name="connsiteY10" fmla="*/ 0 h 2135354"/>
                  <a:gd name="connsiteX0" fmla="*/ 616661 w 1457926"/>
                  <a:gd name="connsiteY0" fmla="*/ 0 h 2135354"/>
                  <a:gd name="connsiteX1" fmla="*/ 875391 w 1457926"/>
                  <a:gd name="connsiteY1" fmla="*/ 0 h 2135354"/>
                  <a:gd name="connsiteX2" fmla="*/ 1457926 w 1457926"/>
                  <a:gd name="connsiteY2" fmla="*/ 1732147 h 2135354"/>
                  <a:gd name="connsiteX3" fmla="*/ 1439663 w 1457926"/>
                  <a:gd name="connsiteY3" fmla="*/ 1841423 h 2135354"/>
                  <a:gd name="connsiteX4" fmla="*/ 1432872 w 1457926"/>
                  <a:gd name="connsiteY4" fmla="*/ 1841423 h 2135354"/>
                  <a:gd name="connsiteX5" fmla="*/ 1436313 w 1457926"/>
                  <a:gd name="connsiteY5" fmla="*/ 1855288 h 2135354"/>
                  <a:gd name="connsiteX6" fmla="*/ 746732 w 1457926"/>
                  <a:gd name="connsiteY6" fmla="*/ 2135354 h 2135354"/>
                  <a:gd name="connsiteX7" fmla="*/ 57151 w 1457926"/>
                  <a:gd name="connsiteY7" fmla="*/ 1855288 h 2135354"/>
                  <a:gd name="connsiteX8" fmla="*/ 60593 w 1457926"/>
                  <a:gd name="connsiteY8" fmla="*/ 1841423 h 2135354"/>
                  <a:gd name="connsiteX9" fmla="*/ 0 w 1457926"/>
                  <a:gd name="connsiteY9" fmla="*/ 1731886 h 2135354"/>
                  <a:gd name="connsiteX10" fmla="*/ 616661 w 1457926"/>
                  <a:gd name="connsiteY10" fmla="*/ 0 h 2135354"/>
                  <a:gd name="connsiteX0" fmla="*/ 689418 w 1530683"/>
                  <a:gd name="connsiteY0" fmla="*/ 0 h 2135354"/>
                  <a:gd name="connsiteX1" fmla="*/ 948148 w 1530683"/>
                  <a:gd name="connsiteY1" fmla="*/ 0 h 2135354"/>
                  <a:gd name="connsiteX2" fmla="*/ 1530683 w 1530683"/>
                  <a:gd name="connsiteY2" fmla="*/ 1732147 h 2135354"/>
                  <a:gd name="connsiteX3" fmla="*/ 1512420 w 1530683"/>
                  <a:gd name="connsiteY3" fmla="*/ 1841423 h 2135354"/>
                  <a:gd name="connsiteX4" fmla="*/ 1505629 w 1530683"/>
                  <a:gd name="connsiteY4" fmla="*/ 1841423 h 2135354"/>
                  <a:gd name="connsiteX5" fmla="*/ 1509070 w 1530683"/>
                  <a:gd name="connsiteY5" fmla="*/ 1855288 h 2135354"/>
                  <a:gd name="connsiteX6" fmla="*/ 819489 w 1530683"/>
                  <a:gd name="connsiteY6" fmla="*/ 2135354 h 2135354"/>
                  <a:gd name="connsiteX7" fmla="*/ 129908 w 1530683"/>
                  <a:gd name="connsiteY7" fmla="*/ 1855288 h 2135354"/>
                  <a:gd name="connsiteX8" fmla="*/ 0 w 1530683"/>
                  <a:gd name="connsiteY8" fmla="*/ 1841423 h 2135354"/>
                  <a:gd name="connsiteX9" fmla="*/ 72757 w 1530683"/>
                  <a:gd name="connsiteY9" fmla="*/ 1731886 h 2135354"/>
                  <a:gd name="connsiteX10" fmla="*/ 689418 w 1530683"/>
                  <a:gd name="connsiteY10" fmla="*/ 0 h 2135354"/>
                  <a:gd name="connsiteX0" fmla="*/ 616661 w 1457926"/>
                  <a:gd name="connsiteY0" fmla="*/ 0 h 2135354"/>
                  <a:gd name="connsiteX1" fmla="*/ 875391 w 1457926"/>
                  <a:gd name="connsiteY1" fmla="*/ 0 h 2135354"/>
                  <a:gd name="connsiteX2" fmla="*/ 1457926 w 1457926"/>
                  <a:gd name="connsiteY2" fmla="*/ 1732147 h 2135354"/>
                  <a:gd name="connsiteX3" fmla="*/ 1439663 w 1457926"/>
                  <a:gd name="connsiteY3" fmla="*/ 1841423 h 2135354"/>
                  <a:gd name="connsiteX4" fmla="*/ 1432872 w 1457926"/>
                  <a:gd name="connsiteY4" fmla="*/ 1841423 h 2135354"/>
                  <a:gd name="connsiteX5" fmla="*/ 1436313 w 1457926"/>
                  <a:gd name="connsiteY5" fmla="*/ 1855288 h 2135354"/>
                  <a:gd name="connsiteX6" fmla="*/ 746732 w 1457926"/>
                  <a:gd name="connsiteY6" fmla="*/ 2135354 h 2135354"/>
                  <a:gd name="connsiteX7" fmla="*/ 57151 w 1457926"/>
                  <a:gd name="connsiteY7" fmla="*/ 1855288 h 2135354"/>
                  <a:gd name="connsiteX8" fmla="*/ 0 w 1457926"/>
                  <a:gd name="connsiteY8" fmla="*/ 1731886 h 2135354"/>
                  <a:gd name="connsiteX9" fmla="*/ 616661 w 1457926"/>
                  <a:gd name="connsiteY9" fmla="*/ 0 h 2135354"/>
                  <a:gd name="connsiteX0" fmla="*/ 559510 w 1400775"/>
                  <a:gd name="connsiteY0" fmla="*/ 0 h 2135354"/>
                  <a:gd name="connsiteX1" fmla="*/ 818240 w 1400775"/>
                  <a:gd name="connsiteY1" fmla="*/ 0 h 2135354"/>
                  <a:gd name="connsiteX2" fmla="*/ 1400775 w 1400775"/>
                  <a:gd name="connsiteY2" fmla="*/ 1732147 h 2135354"/>
                  <a:gd name="connsiteX3" fmla="*/ 1382512 w 1400775"/>
                  <a:gd name="connsiteY3" fmla="*/ 1841423 h 2135354"/>
                  <a:gd name="connsiteX4" fmla="*/ 1375721 w 1400775"/>
                  <a:gd name="connsiteY4" fmla="*/ 1841423 h 2135354"/>
                  <a:gd name="connsiteX5" fmla="*/ 1379162 w 1400775"/>
                  <a:gd name="connsiteY5" fmla="*/ 1855288 h 2135354"/>
                  <a:gd name="connsiteX6" fmla="*/ 689581 w 1400775"/>
                  <a:gd name="connsiteY6" fmla="*/ 2135354 h 2135354"/>
                  <a:gd name="connsiteX7" fmla="*/ 0 w 1400775"/>
                  <a:gd name="connsiteY7" fmla="*/ 1855288 h 2135354"/>
                  <a:gd name="connsiteX8" fmla="*/ 559510 w 1400775"/>
                  <a:gd name="connsiteY8" fmla="*/ 0 h 2135354"/>
                  <a:gd name="connsiteX0" fmla="*/ 559510 w 1382512"/>
                  <a:gd name="connsiteY0" fmla="*/ 0 h 2135354"/>
                  <a:gd name="connsiteX1" fmla="*/ 818240 w 1382512"/>
                  <a:gd name="connsiteY1" fmla="*/ 0 h 2135354"/>
                  <a:gd name="connsiteX2" fmla="*/ 1382512 w 1382512"/>
                  <a:gd name="connsiteY2" fmla="*/ 1841423 h 2135354"/>
                  <a:gd name="connsiteX3" fmla="*/ 1375721 w 1382512"/>
                  <a:gd name="connsiteY3" fmla="*/ 1841423 h 2135354"/>
                  <a:gd name="connsiteX4" fmla="*/ 1379162 w 1382512"/>
                  <a:gd name="connsiteY4" fmla="*/ 1855288 h 2135354"/>
                  <a:gd name="connsiteX5" fmla="*/ 689581 w 1382512"/>
                  <a:gd name="connsiteY5" fmla="*/ 2135354 h 2135354"/>
                  <a:gd name="connsiteX6" fmla="*/ 0 w 1382512"/>
                  <a:gd name="connsiteY6" fmla="*/ 1855288 h 2135354"/>
                  <a:gd name="connsiteX7" fmla="*/ 559510 w 1382512"/>
                  <a:gd name="connsiteY7" fmla="*/ 0 h 2135354"/>
                  <a:gd name="connsiteX0" fmla="*/ 559510 w 1392037"/>
                  <a:gd name="connsiteY0" fmla="*/ 0 h 2135354"/>
                  <a:gd name="connsiteX1" fmla="*/ 818240 w 1392037"/>
                  <a:gd name="connsiteY1" fmla="*/ 0 h 2135354"/>
                  <a:gd name="connsiteX2" fmla="*/ 1392037 w 1392037"/>
                  <a:gd name="connsiteY2" fmla="*/ 1727123 h 2135354"/>
                  <a:gd name="connsiteX3" fmla="*/ 1375721 w 1392037"/>
                  <a:gd name="connsiteY3" fmla="*/ 1841423 h 2135354"/>
                  <a:gd name="connsiteX4" fmla="*/ 1379162 w 1392037"/>
                  <a:gd name="connsiteY4" fmla="*/ 1855288 h 2135354"/>
                  <a:gd name="connsiteX5" fmla="*/ 689581 w 1392037"/>
                  <a:gd name="connsiteY5" fmla="*/ 2135354 h 2135354"/>
                  <a:gd name="connsiteX6" fmla="*/ 0 w 1392037"/>
                  <a:gd name="connsiteY6" fmla="*/ 1855288 h 2135354"/>
                  <a:gd name="connsiteX7" fmla="*/ 559510 w 1392037"/>
                  <a:gd name="connsiteY7" fmla="*/ 0 h 2135354"/>
                  <a:gd name="connsiteX0" fmla="*/ 559510 w 1379162"/>
                  <a:gd name="connsiteY0" fmla="*/ 0 h 2135354"/>
                  <a:gd name="connsiteX1" fmla="*/ 818240 w 1379162"/>
                  <a:gd name="connsiteY1" fmla="*/ 0 h 2135354"/>
                  <a:gd name="connsiteX2" fmla="*/ 1375721 w 1379162"/>
                  <a:gd name="connsiteY2" fmla="*/ 1841423 h 2135354"/>
                  <a:gd name="connsiteX3" fmla="*/ 1379162 w 1379162"/>
                  <a:gd name="connsiteY3" fmla="*/ 1855288 h 2135354"/>
                  <a:gd name="connsiteX4" fmla="*/ 689581 w 1379162"/>
                  <a:gd name="connsiteY4" fmla="*/ 2135354 h 2135354"/>
                  <a:gd name="connsiteX5" fmla="*/ 0 w 1379162"/>
                  <a:gd name="connsiteY5" fmla="*/ 1855288 h 2135354"/>
                  <a:gd name="connsiteX6" fmla="*/ 559510 w 1379162"/>
                  <a:gd name="connsiteY6" fmla="*/ 0 h 2135354"/>
                  <a:gd name="connsiteX0" fmla="*/ 559510 w 1379162"/>
                  <a:gd name="connsiteY0" fmla="*/ 3 h 2135357"/>
                  <a:gd name="connsiteX1" fmla="*/ 818240 w 1379162"/>
                  <a:gd name="connsiteY1" fmla="*/ 3 h 2135357"/>
                  <a:gd name="connsiteX2" fmla="*/ 1375721 w 1379162"/>
                  <a:gd name="connsiteY2" fmla="*/ 1841426 h 2135357"/>
                  <a:gd name="connsiteX3" fmla="*/ 1379162 w 1379162"/>
                  <a:gd name="connsiteY3" fmla="*/ 1855291 h 2135357"/>
                  <a:gd name="connsiteX4" fmla="*/ 689581 w 1379162"/>
                  <a:gd name="connsiteY4" fmla="*/ 2135357 h 2135357"/>
                  <a:gd name="connsiteX5" fmla="*/ 0 w 1379162"/>
                  <a:gd name="connsiteY5" fmla="*/ 1855291 h 2135357"/>
                  <a:gd name="connsiteX6" fmla="*/ 559510 w 1379162"/>
                  <a:gd name="connsiteY6" fmla="*/ 3 h 2135357"/>
                  <a:gd name="connsiteX0" fmla="*/ 559510 w 1379162"/>
                  <a:gd name="connsiteY0" fmla="*/ 40216 h 2175570"/>
                  <a:gd name="connsiteX1" fmla="*/ 818240 w 1379162"/>
                  <a:gd name="connsiteY1" fmla="*/ 40216 h 2175570"/>
                  <a:gd name="connsiteX2" fmla="*/ 1375721 w 1379162"/>
                  <a:gd name="connsiteY2" fmla="*/ 1881639 h 2175570"/>
                  <a:gd name="connsiteX3" fmla="*/ 1379162 w 1379162"/>
                  <a:gd name="connsiteY3" fmla="*/ 1895504 h 2175570"/>
                  <a:gd name="connsiteX4" fmla="*/ 689581 w 1379162"/>
                  <a:gd name="connsiteY4" fmla="*/ 2175570 h 2175570"/>
                  <a:gd name="connsiteX5" fmla="*/ 0 w 1379162"/>
                  <a:gd name="connsiteY5" fmla="*/ 1895504 h 2175570"/>
                  <a:gd name="connsiteX6" fmla="*/ 559510 w 1379162"/>
                  <a:gd name="connsiteY6" fmla="*/ 40216 h 2175570"/>
                  <a:gd name="connsiteX0" fmla="*/ 559510 w 1379162"/>
                  <a:gd name="connsiteY0" fmla="*/ 50079 h 2185433"/>
                  <a:gd name="connsiteX1" fmla="*/ 818240 w 1379162"/>
                  <a:gd name="connsiteY1" fmla="*/ 50079 h 2185433"/>
                  <a:gd name="connsiteX2" fmla="*/ 1375721 w 1379162"/>
                  <a:gd name="connsiteY2" fmla="*/ 1891502 h 2185433"/>
                  <a:gd name="connsiteX3" fmla="*/ 1379162 w 1379162"/>
                  <a:gd name="connsiteY3" fmla="*/ 1905367 h 2185433"/>
                  <a:gd name="connsiteX4" fmla="*/ 689581 w 1379162"/>
                  <a:gd name="connsiteY4" fmla="*/ 2185433 h 2185433"/>
                  <a:gd name="connsiteX5" fmla="*/ 0 w 1379162"/>
                  <a:gd name="connsiteY5" fmla="*/ 1905367 h 2185433"/>
                  <a:gd name="connsiteX6" fmla="*/ 559510 w 1379162"/>
                  <a:gd name="connsiteY6" fmla="*/ 50079 h 2185433"/>
                  <a:gd name="connsiteX0" fmla="*/ 559510 w 1379162"/>
                  <a:gd name="connsiteY0" fmla="*/ 52984 h 2188338"/>
                  <a:gd name="connsiteX1" fmla="*/ 818240 w 1379162"/>
                  <a:gd name="connsiteY1" fmla="*/ 52984 h 2188338"/>
                  <a:gd name="connsiteX2" fmla="*/ 1375721 w 1379162"/>
                  <a:gd name="connsiteY2" fmla="*/ 1894407 h 2188338"/>
                  <a:gd name="connsiteX3" fmla="*/ 1379162 w 1379162"/>
                  <a:gd name="connsiteY3" fmla="*/ 1908272 h 2188338"/>
                  <a:gd name="connsiteX4" fmla="*/ 689581 w 1379162"/>
                  <a:gd name="connsiteY4" fmla="*/ 2188338 h 2188338"/>
                  <a:gd name="connsiteX5" fmla="*/ 0 w 1379162"/>
                  <a:gd name="connsiteY5" fmla="*/ 1908272 h 2188338"/>
                  <a:gd name="connsiteX6" fmla="*/ 559510 w 1379162"/>
                  <a:gd name="connsiteY6" fmla="*/ 52984 h 218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9162" h="2188338">
                    <a:moveTo>
                      <a:pt x="559510" y="52984"/>
                    </a:moveTo>
                    <a:cubicBezTo>
                      <a:pt x="593366" y="5359"/>
                      <a:pt x="731997" y="-37503"/>
                      <a:pt x="818240" y="52984"/>
                    </a:cubicBezTo>
                    <a:cubicBezTo>
                      <a:pt x="816162" y="50325"/>
                      <a:pt x="1282234" y="1585192"/>
                      <a:pt x="1375721" y="1894407"/>
                    </a:cubicBezTo>
                    <a:cubicBezTo>
                      <a:pt x="1378870" y="1898789"/>
                      <a:pt x="1379162" y="1903517"/>
                      <a:pt x="1379162" y="1908272"/>
                    </a:cubicBezTo>
                    <a:cubicBezTo>
                      <a:pt x="1379162" y="2062948"/>
                      <a:pt x="1070426" y="2188338"/>
                      <a:pt x="689581" y="2188338"/>
                    </a:cubicBezTo>
                    <a:cubicBezTo>
                      <a:pt x="308736" y="2188338"/>
                      <a:pt x="0" y="2062948"/>
                      <a:pt x="0" y="1908272"/>
                    </a:cubicBezTo>
                    <a:lnTo>
                      <a:pt x="559510" y="52984"/>
                    </a:lnTo>
                    <a:close/>
                  </a:path>
                </a:pathLst>
              </a:custGeom>
              <a:gradFill flip="none" rotWithShape="1">
                <a:gsLst>
                  <a:gs pos="70000">
                    <a:srgbClr val="FF810E"/>
                  </a:gs>
                  <a:gs pos="31000">
                    <a:srgbClr val="FF7711"/>
                  </a:gs>
                  <a:gs pos="53000">
                    <a:srgbClr val="FFB001"/>
                  </a:gs>
                  <a:gs pos="89000">
                    <a:srgbClr val="D74E05"/>
                  </a:gs>
                  <a:gs pos="0">
                    <a:srgbClr val="C73E01"/>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8" name="椭圆 10"/>
              <p:cNvSpPr/>
              <p:nvPr/>
            </p:nvSpPr>
            <p:spPr>
              <a:xfrm>
                <a:off x="7265174" y="3236502"/>
                <a:ext cx="757450" cy="428950"/>
              </a:xfrm>
              <a:custGeom>
                <a:avLst/>
                <a:gdLst/>
                <a:ahLst/>
                <a:cxnLst/>
                <a:rect l="l" t="t" r="r" b="b"/>
                <a:pathLst>
                  <a:path w="590834" h="334594">
                    <a:moveTo>
                      <a:pt x="86928" y="0"/>
                    </a:moveTo>
                    <a:cubicBezTo>
                      <a:pt x="160265" y="23782"/>
                      <a:pt x="240109" y="35684"/>
                      <a:pt x="323402" y="35684"/>
                    </a:cubicBezTo>
                    <a:cubicBezTo>
                      <a:pt x="387332" y="35684"/>
                      <a:pt x="449230" y="28672"/>
                      <a:pt x="507434" y="13120"/>
                    </a:cubicBezTo>
                    <a:cubicBezTo>
                      <a:pt x="531772" y="93575"/>
                      <a:pt x="560176" y="187373"/>
                      <a:pt x="590834" y="288543"/>
                    </a:cubicBezTo>
                    <a:cubicBezTo>
                      <a:pt x="499769" y="318822"/>
                      <a:pt x="400175" y="334594"/>
                      <a:pt x="296010" y="334594"/>
                    </a:cubicBezTo>
                    <a:cubicBezTo>
                      <a:pt x="191403" y="334594"/>
                      <a:pt x="91406" y="318688"/>
                      <a:pt x="0" y="288246"/>
                    </a:cubicBezTo>
                    <a:close/>
                  </a:path>
                </a:pathLst>
              </a:custGeom>
              <a:gradFill flip="none" rotWithShape="1">
                <a:gsLst>
                  <a:gs pos="98000">
                    <a:sysClr val="window" lastClr="FFFFFF">
                      <a:lumMod val="65000"/>
                    </a:sysClr>
                  </a:gs>
                  <a:gs pos="0">
                    <a:sysClr val="window" lastClr="FFFFFF">
                      <a:lumMod val="65000"/>
                    </a:sysClr>
                  </a:gs>
                  <a:gs pos="55000">
                    <a:sysClr val="window" lastClr="FFFFFF"/>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9" name="椭圆 10"/>
              <p:cNvSpPr/>
              <p:nvPr/>
            </p:nvSpPr>
            <p:spPr>
              <a:xfrm>
                <a:off x="7054884" y="3975550"/>
                <a:ext cx="1181099" cy="418738"/>
              </a:xfrm>
              <a:custGeom>
                <a:avLst/>
                <a:gdLst/>
                <a:ahLst/>
                <a:cxnLst/>
                <a:rect l="l" t="t" r="r" b="b"/>
                <a:pathLst>
                  <a:path w="1082218" h="392352">
                    <a:moveTo>
                      <a:pt x="92746" y="0"/>
                    </a:moveTo>
                    <a:cubicBezTo>
                      <a:pt x="229132" y="56158"/>
                      <a:pt x="381210" y="86960"/>
                      <a:pt x="541436" y="86960"/>
                    </a:cubicBezTo>
                    <a:cubicBezTo>
                      <a:pt x="701493" y="86960"/>
                      <a:pt x="853418" y="56223"/>
                      <a:pt x="989694" y="184"/>
                    </a:cubicBezTo>
                    <a:cubicBezTo>
                      <a:pt x="1021621" y="105469"/>
                      <a:pt x="1052999" y="208935"/>
                      <a:pt x="1082218" y="305289"/>
                    </a:cubicBezTo>
                    <a:cubicBezTo>
                      <a:pt x="917102" y="361516"/>
                      <a:pt x="732512" y="392352"/>
                      <a:pt x="537839" y="392352"/>
                    </a:cubicBezTo>
                    <a:cubicBezTo>
                      <a:pt x="345739" y="392352"/>
                      <a:pt x="163457" y="362325"/>
                      <a:pt x="0" y="307539"/>
                    </a:cubicBezTo>
                    <a:close/>
                  </a:path>
                </a:pathLst>
              </a:custGeom>
              <a:gradFill flip="none" rotWithShape="1">
                <a:gsLst>
                  <a:gs pos="98000">
                    <a:sysClr val="window" lastClr="FFFFFF">
                      <a:lumMod val="65000"/>
                    </a:sysClr>
                  </a:gs>
                  <a:gs pos="0">
                    <a:sysClr val="window" lastClr="FFFFFF">
                      <a:lumMod val="65000"/>
                    </a:sysClr>
                  </a:gs>
                  <a:gs pos="55000">
                    <a:sysClr val="window" lastClr="FFFFFF"/>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sp>
          <p:nvSpPr>
            <p:cNvPr id="6" name="任意多边形 9"/>
            <p:cNvSpPr/>
            <p:nvPr/>
          </p:nvSpPr>
          <p:spPr>
            <a:xfrm>
              <a:off x="641349" y="3807076"/>
              <a:ext cx="7613650" cy="682824"/>
            </a:xfrm>
            <a:custGeom>
              <a:avLst/>
              <a:gdLst>
                <a:gd name="connsiteX0" fmla="*/ 0 w 8064500"/>
                <a:gd name="connsiteY0" fmla="*/ 685800 h 774700"/>
                <a:gd name="connsiteX1" fmla="*/ 1549400 w 8064500"/>
                <a:gd name="connsiteY1" fmla="*/ 12700 h 774700"/>
                <a:gd name="connsiteX2" fmla="*/ 2857500 w 8064500"/>
                <a:gd name="connsiteY2" fmla="*/ 596900 h 774700"/>
                <a:gd name="connsiteX3" fmla="*/ 4140200 w 8064500"/>
                <a:gd name="connsiteY3" fmla="*/ 12700 h 774700"/>
                <a:gd name="connsiteX4" fmla="*/ 5613400 w 8064500"/>
                <a:gd name="connsiteY4" fmla="*/ 774700 h 774700"/>
                <a:gd name="connsiteX5" fmla="*/ 6908800 w 8064500"/>
                <a:gd name="connsiteY5" fmla="*/ 0 h 774700"/>
                <a:gd name="connsiteX6" fmla="*/ 8064500 w 8064500"/>
                <a:gd name="connsiteY6" fmla="*/ 508000 h 774700"/>
                <a:gd name="connsiteX0" fmla="*/ 0 w 8064500"/>
                <a:gd name="connsiteY0" fmla="*/ 685800 h 774700"/>
                <a:gd name="connsiteX1" fmla="*/ 1549400 w 8064500"/>
                <a:gd name="connsiteY1" fmla="*/ 12700 h 774700"/>
                <a:gd name="connsiteX2" fmla="*/ 2857500 w 8064500"/>
                <a:gd name="connsiteY2" fmla="*/ 596900 h 774700"/>
                <a:gd name="connsiteX3" fmla="*/ 4140200 w 8064500"/>
                <a:gd name="connsiteY3" fmla="*/ 12700 h 774700"/>
                <a:gd name="connsiteX4" fmla="*/ 5613400 w 8064500"/>
                <a:gd name="connsiteY4" fmla="*/ 774700 h 774700"/>
                <a:gd name="connsiteX5" fmla="*/ 6908800 w 8064500"/>
                <a:gd name="connsiteY5" fmla="*/ 0 h 774700"/>
                <a:gd name="connsiteX6" fmla="*/ 8064500 w 8064500"/>
                <a:gd name="connsiteY6" fmla="*/ 508000 h 774700"/>
                <a:gd name="connsiteX0" fmla="*/ 0 w 8064500"/>
                <a:gd name="connsiteY0" fmla="*/ 685800 h 774700"/>
                <a:gd name="connsiteX1" fmla="*/ 1549400 w 8064500"/>
                <a:gd name="connsiteY1" fmla="*/ 12700 h 774700"/>
                <a:gd name="connsiteX2" fmla="*/ 2857500 w 8064500"/>
                <a:gd name="connsiteY2" fmla="*/ 596900 h 774700"/>
                <a:gd name="connsiteX3" fmla="*/ 4140200 w 8064500"/>
                <a:gd name="connsiteY3" fmla="*/ 12700 h 774700"/>
                <a:gd name="connsiteX4" fmla="*/ 5613400 w 8064500"/>
                <a:gd name="connsiteY4" fmla="*/ 774700 h 774700"/>
                <a:gd name="connsiteX5" fmla="*/ 6908800 w 8064500"/>
                <a:gd name="connsiteY5" fmla="*/ 0 h 774700"/>
                <a:gd name="connsiteX6" fmla="*/ 8064500 w 8064500"/>
                <a:gd name="connsiteY6" fmla="*/ 508000 h 774700"/>
                <a:gd name="connsiteX0" fmla="*/ 0 w 8064500"/>
                <a:gd name="connsiteY0" fmla="*/ 685800 h 774700"/>
                <a:gd name="connsiteX1" fmla="*/ 1549400 w 8064500"/>
                <a:gd name="connsiteY1" fmla="*/ 12700 h 774700"/>
                <a:gd name="connsiteX2" fmla="*/ 2857500 w 8064500"/>
                <a:gd name="connsiteY2" fmla="*/ 596900 h 774700"/>
                <a:gd name="connsiteX3" fmla="*/ 4140200 w 8064500"/>
                <a:gd name="connsiteY3" fmla="*/ 12700 h 774700"/>
                <a:gd name="connsiteX4" fmla="*/ 5613400 w 8064500"/>
                <a:gd name="connsiteY4" fmla="*/ 774700 h 774700"/>
                <a:gd name="connsiteX5" fmla="*/ 6908800 w 8064500"/>
                <a:gd name="connsiteY5" fmla="*/ 0 h 774700"/>
                <a:gd name="connsiteX6" fmla="*/ 8064500 w 8064500"/>
                <a:gd name="connsiteY6" fmla="*/ 508000 h 774700"/>
                <a:gd name="connsiteX0" fmla="*/ 0 w 8064500"/>
                <a:gd name="connsiteY0" fmla="*/ 685800 h 774700"/>
                <a:gd name="connsiteX1" fmla="*/ 1549400 w 8064500"/>
                <a:gd name="connsiteY1" fmla="*/ 12700 h 774700"/>
                <a:gd name="connsiteX2" fmla="*/ 2857500 w 8064500"/>
                <a:gd name="connsiteY2" fmla="*/ 596900 h 774700"/>
                <a:gd name="connsiteX3" fmla="*/ 4140200 w 8064500"/>
                <a:gd name="connsiteY3" fmla="*/ 12700 h 774700"/>
                <a:gd name="connsiteX4" fmla="*/ 5613400 w 8064500"/>
                <a:gd name="connsiteY4" fmla="*/ 774700 h 774700"/>
                <a:gd name="connsiteX5" fmla="*/ 6908800 w 8064500"/>
                <a:gd name="connsiteY5" fmla="*/ 0 h 774700"/>
                <a:gd name="connsiteX6" fmla="*/ 8064500 w 8064500"/>
                <a:gd name="connsiteY6" fmla="*/ 508000 h 774700"/>
                <a:gd name="connsiteX0" fmla="*/ 0 w 8064500"/>
                <a:gd name="connsiteY0" fmla="*/ 687223 h 776123"/>
                <a:gd name="connsiteX1" fmla="*/ 1549400 w 8064500"/>
                <a:gd name="connsiteY1" fmla="*/ 14123 h 776123"/>
                <a:gd name="connsiteX2" fmla="*/ 2857500 w 8064500"/>
                <a:gd name="connsiteY2" fmla="*/ 598323 h 776123"/>
                <a:gd name="connsiteX3" fmla="*/ 4140200 w 8064500"/>
                <a:gd name="connsiteY3" fmla="*/ 14123 h 776123"/>
                <a:gd name="connsiteX4" fmla="*/ 5613400 w 8064500"/>
                <a:gd name="connsiteY4" fmla="*/ 776123 h 776123"/>
                <a:gd name="connsiteX5" fmla="*/ 6908800 w 8064500"/>
                <a:gd name="connsiteY5" fmla="*/ 1423 h 776123"/>
                <a:gd name="connsiteX6" fmla="*/ 8064500 w 8064500"/>
                <a:gd name="connsiteY6" fmla="*/ 509423 h 776123"/>
                <a:gd name="connsiteX0" fmla="*/ 0 w 8064500"/>
                <a:gd name="connsiteY0" fmla="*/ 687223 h 776123"/>
                <a:gd name="connsiteX1" fmla="*/ 1549400 w 8064500"/>
                <a:gd name="connsiteY1" fmla="*/ 14123 h 776123"/>
                <a:gd name="connsiteX2" fmla="*/ 2857500 w 8064500"/>
                <a:gd name="connsiteY2" fmla="*/ 598323 h 776123"/>
                <a:gd name="connsiteX3" fmla="*/ 4140200 w 8064500"/>
                <a:gd name="connsiteY3" fmla="*/ 14123 h 776123"/>
                <a:gd name="connsiteX4" fmla="*/ 5613400 w 8064500"/>
                <a:gd name="connsiteY4" fmla="*/ 776123 h 776123"/>
                <a:gd name="connsiteX5" fmla="*/ 6908800 w 8064500"/>
                <a:gd name="connsiteY5" fmla="*/ 1423 h 776123"/>
                <a:gd name="connsiteX6" fmla="*/ 8064500 w 8064500"/>
                <a:gd name="connsiteY6" fmla="*/ 509423 h 776123"/>
                <a:gd name="connsiteX0" fmla="*/ 0 w 8064500"/>
                <a:gd name="connsiteY0" fmla="*/ 687223 h 776123"/>
                <a:gd name="connsiteX1" fmla="*/ 1549400 w 8064500"/>
                <a:gd name="connsiteY1" fmla="*/ 14123 h 776123"/>
                <a:gd name="connsiteX2" fmla="*/ 2857500 w 8064500"/>
                <a:gd name="connsiteY2" fmla="*/ 598323 h 776123"/>
                <a:gd name="connsiteX3" fmla="*/ 4140200 w 8064500"/>
                <a:gd name="connsiteY3" fmla="*/ 14123 h 776123"/>
                <a:gd name="connsiteX4" fmla="*/ 5613400 w 8064500"/>
                <a:gd name="connsiteY4" fmla="*/ 776123 h 776123"/>
                <a:gd name="connsiteX5" fmla="*/ 6908800 w 8064500"/>
                <a:gd name="connsiteY5" fmla="*/ 1423 h 776123"/>
                <a:gd name="connsiteX6" fmla="*/ 8064500 w 8064500"/>
                <a:gd name="connsiteY6" fmla="*/ 509423 h 776123"/>
                <a:gd name="connsiteX0" fmla="*/ 0 w 8064500"/>
                <a:gd name="connsiteY0" fmla="*/ 687223 h 778325"/>
                <a:gd name="connsiteX1" fmla="*/ 1549400 w 8064500"/>
                <a:gd name="connsiteY1" fmla="*/ 14123 h 778325"/>
                <a:gd name="connsiteX2" fmla="*/ 2857500 w 8064500"/>
                <a:gd name="connsiteY2" fmla="*/ 598323 h 778325"/>
                <a:gd name="connsiteX3" fmla="*/ 4140200 w 8064500"/>
                <a:gd name="connsiteY3" fmla="*/ 14123 h 778325"/>
                <a:gd name="connsiteX4" fmla="*/ 5613400 w 8064500"/>
                <a:gd name="connsiteY4" fmla="*/ 776123 h 778325"/>
                <a:gd name="connsiteX5" fmla="*/ 6908800 w 8064500"/>
                <a:gd name="connsiteY5" fmla="*/ 1423 h 778325"/>
                <a:gd name="connsiteX6" fmla="*/ 8064500 w 8064500"/>
                <a:gd name="connsiteY6" fmla="*/ 509423 h 778325"/>
                <a:gd name="connsiteX0" fmla="*/ 0 w 8064500"/>
                <a:gd name="connsiteY0" fmla="*/ 687223 h 777464"/>
                <a:gd name="connsiteX1" fmla="*/ 1549400 w 8064500"/>
                <a:gd name="connsiteY1" fmla="*/ 14123 h 777464"/>
                <a:gd name="connsiteX2" fmla="*/ 2857500 w 8064500"/>
                <a:gd name="connsiteY2" fmla="*/ 598323 h 777464"/>
                <a:gd name="connsiteX3" fmla="*/ 4140200 w 8064500"/>
                <a:gd name="connsiteY3" fmla="*/ 14123 h 777464"/>
                <a:gd name="connsiteX4" fmla="*/ 5613400 w 8064500"/>
                <a:gd name="connsiteY4" fmla="*/ 776123 h 777464"/>
                <a:gd name="connsiteX5" fmla="*/ 6908800 w 8064500"/>
                <a:gd name="connsiteY5" fmla="*/ 1423 h 777464"/>
                <a:gd name="connsiteX6" fmla="*/ 8064500 w 8064500"/>
                <a:gd name="connsiteY6" fmla="*/ 509423 h 777464"/>
                <a:gd name="connsiteX0" fmla="*/ 0 w 8064500"/>
                <a:gd name="connsiteY0" fmla="*/ 687223 h 777047"/>
                <a:gd name="connsiteX1" fmla="*/ 1549400 w 8064500"/>
                <a:gd name="connsiteY1" fmla="*/ 14123 h 777047"/>
                <a:gd name="connsiteX2" fmla="*/ 2857500 w 8064500"/>
                <a:gd name="connsiteY2" fmla="*/ 598323 h 777047"/>
                <a:gd name="connsiteX3" fmla="*/ 41402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549400 w 8064500"/>
                <a:gd name="connsiteY1" fmla="*/ 14123 h 777047"/>
                <a:gd name="connsiteX2" fmla="*/ 2857500 w 8064500"/>
                <a:gd name="connsiteY2" fmla="*/ 598323 h 777047"/>
                <a:gd name="connsiteX3" fmla="*/ 41402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549400 w 8064500"/>
                <a:gd name="connsiteY1" fmla="*/ 14123 h 777047"/>
                <a:gd name="connsiteX2" fmla="*/ 2857500 w 8064500"/>
                <a:gd name="connsiteY2" fmla="*/ 598323 h 777047"/>
                <a:gd name="connsiteX3" fmla="*/ 41402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549400 w 8064500"/>
                <a:gd name="connsiteY1" fmla="*/ 14123 h 777047"/>
                <a:gd name="connsiteX2" fmla="*/ 2857500 w 8064500"/>
                <a:gd name="connsiteY2" fmla="*/ 598323 h 777047"/>
                <a:gd name="connsiteX3" fmla="*/ 42545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549400 w 8064500"/>
                <a:gd name="connsiteY1" fmla="*/ 14123 h 777047"/>
                <a:gd name="connsiteX2" fmla="*/ 2857500 w 8064500"/>
                <a:gd name="connsiteY2" fmla="*/ 598323 h 777047"/>
                <a:gd name="connsiteX3" fmla="*/ 42545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549400 w 8064500"/>
                <a:gd name="connsiteY1" fmla="*/ 14123 h 777047"/>
                <a:gd name="connsiteX2" fmla="*/ 2857500 w 8064500"/>
                <a:gd name="connsiteY2" fmla="*/ 598323 h 777047"/>
                <a:gd name="connsiteX3" fmla="*/ 42545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549400 w 8064500"/>
                <a:gd name="connsiteY1" fmla="*/ 14123 h 777047"/>
                <a:gd name="connsiteX2" fmla="*/ 2790825 w 8064500"/>
                <a:gd name="connsiteY2" fmla="*/ 664998 h 777047"/>
                <a:gd name="connsiteX3" fmla="*/ 42545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549400 w 8064500"/>
                <a:gd name="connsiteY1" fmla="*/ 14123 h 777047"/>
                <a:gd name="connsiteX2" fmla="*/ 2790825 w 8064500"/>
                <a:gd name="connsiteY2" fmla="*/ 664998 h 777047"/>
                <a:gd name="connsiteX3" fmla="*/ 42545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549400 w 8064500"/>
                <a:gd name="connsiteY1" fmla="*/ 14123 h 777047"/>
                <a:gd name="connsiteX2" fmla="*/ 2790825 w 8064500"/>
                <a:gd name="connsiteY2" fmla="*/ 664998 h 777047"/>
                <a:gd name="connsiteX3" fmla="*/ 42545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473200 w 8064500"/>
                <a:gd name="connsiteY1" fmla="*/ 14123 h 777047"/>
                <a:gd name="connsiteX2" fmla="*/ 2790825 w 8064500"/>
                <a:gd name="connsiteY2" fmla="*/ 664998 h 777047"/>
                <a:gd name="connsiteX3" fmla="*/ 42545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473200 w 8064500"/>
                <a:gd name="connsiteY1" fmla="*/ 14123 h 777047"/>
                <a:gd name="connsiteX2" fmla="*/ 2790825 w 8064500"/>
                <a:gd name="connsiteY2" fmla="*/ 664998 h 777047"/>
                <a:gd name="connsiteX3" fmla="*/ 42545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473200 w 8064500"/>
                <a:gd name="connsiteY1" fmla="*/ 14123 h 777047"/>
                <a:gd name="connsiteX2" fmla="*/ 2790825 w 8064500"/>
                <a:gd name="connsiteY2" fmla="*/ 664998 h 777047"/>
                <a:gd name="connsiteX3" fmla="*/ 42545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8064500"/>
                <a:gd name="connsiteY0" fmla="*/ 687223 h 777047"/>
                <a:gd name="connsiteX1" fmla="*/ 1473200 w 8064500"/>
                <a:gd name="connsiteY1" fmla="*/ 14123 h 777047"/>
                <a:gd name="connsiteX2" fmla="*/ 2790825 w 8064500"/>
                <a:gd name="connsiteY2" fmla="*/ 664998 h 777047"/>
                <a:gd name="connsiteX3" fmla="*/ 4254500 w 8064500"/>
                <a:gd name="connsiteY3" fmla="*/ 14123 h 777047"/>
                <a:gd name="connsiteX4" fmla="*/ 5613400 w 8064500"/>
                <a:gd name="connsiteY4" fmla="*/ 776123 h 777047"/>
                <a:gd name="connsiteX5" fmla="*/ 6908800 w 8064500"/>
                <a:gd name="connsiteY5" fmla="*/ 1423 h 777047"/>
                <a:gd name="connsiteX6" fmla="*/ 8064500 w 8064500"/>
                <a:gd name="connsiteY6" fmla="*/ 509423 h 777047"/>
                <a:gd name="connsiteX0" fmla="*/ 0 w 7816850"/>
                <a:gd name="connsiteY0" fmla="*/ 715798 h 777047"/>
                <a:gd name="connsiteX1" fmla="*/ 1225550 w 7816850"/>
                <a:gd name="connsiteY1" fmla="*/ 14123 h 777047"/>
                <a:gd name="connsiteX2" fmla="*/ 2543175 w 7816850"/>
                <a:gd name="connsiteY2" fmla="*/ 664998 h 777047"/>
                <a:gd name="connsiteX3" fmla="*/ 4006850 w 7816850"/>
                <a:gd name="connsiteY3" fmla="*/ 14123 h 777047"/>
                <a:gd name="connsiteX4" fmla="*/ 5365750 w 7816850"/>
                <a:gd name="connsiteY4" fmla="*/ 776123 h 777047"/>
                <a:gd name="connsiteX5" fmla="*/ 6661150 w 7816850"/>
                <a:gd name="connsiteY5" fmla="*/ 1423 h 777047"/>
                <a:gd name="connsiteX6" fmla="*/ 7816850 w 7816850"/>
                <a:gd name="connsiteY6" fmla="*/ 509423 h 777047"/>
                <a:gd name="connsiteX0" fmla="*/ 0 w 7816850"/>
                <a:gd name="connsiteY0" fmla="*/ 715798 h 777047"/>
                <a:gd name="connsiteX1" fmla="*/ 1225550 w 7816850"/>
                <a:gd name="connsiteY1" fmla="*/ 14123 h 777047"/>
                <a:gd name="connsiteX2" fmla="*/ 2543175 w 7816850"/>
                <a:gd name="connsiteY2" fmla="*/ 664998 h 777047"/>
                <a:gd name="connsiteX3" fmla="*/ 4006850 w 7816850"/>
                <a:gd name="connsiteY3" fmla="*/ 14123 h 777047"/>
                <a:gd name="connsiteX4" fmla="*/ 5365750 w 7816850"/>
                <a:gd name="connsiteY4" fmla="*/ 776123 h 777047"/>
                <a:gd name="connsiteX5" fmla="*/ 6661150 w 7816850"/>
                <a:gd name="connsiteY5" fmla="*/ 1423 h 777047"/>
                <a:gd name="connsiteX6" fmla="*/ 7816850 w 7816850"/>
                <a:gd name="connsiteY6" fmla="*/ 509423 h 777047"/>
                <a:gd name="connsiteX0" fmla="*/ 0 w 7816850"/>
                <a:gd name="connsiteY0" fmla="*/ 725269 h 786518"/>
                <a:gd name="connsiteX1" fmla="*/ 1225550 w 7816850"/>
                <a:gd name="connsiteY1" fmla="*/ 23594 h 786518"/>
                <a:gd name="connsiteX2" fmla="*/ 2543175 w 7816850"/>
                <a:gd name="connsiteY2" fmla="*/ 674469 h 786518"/>
                <a:gd name="connsiteX3" fmla="*/ 4006850 w 7816850"/>
                <a:gd name="connsiteY3" fmla="*/ 23594 h 786518"/>
                <a:gd name="connsiteX4" fmla="*/ 5365750 w 7816850"/>
                <a:gd name="connsiteY4" fmla="*/ 785594 h 786518"/>
                <a:gd name="connsiteX5" fmla="*/ 6727825 w 7816850"/>
                <a:gd name="connsiteY5" fmla="*/ 1369 h 786518"/>
                <a:gd name="connsiteX6" fmla="*/ 7816850 w 7816850"/>
                <a:gd name="connsiteY6" fmla="*/ 518894 h 786518"/>
                <a:gd name="connsiteX0" fmla="*/ 0 w 7816850"/>
                <a:gd name="connsiteY0" fmla="*/ 725269 h 786518"/>
                <a:gd name="connsiteX1" fmla="*/ 1225550 w 7816850"/>
                <a:gd name="connsiteY1" fmla="*/ 23594 h 786518"/>
                <a:gd name="connsiteX2" fmla="*/ 2543175 w 7816850"/>
                <a:gd name="connsiteY2" fmla="*/ 674469 h 786518"/>
                <a:gd name="connsiteX3" fmla="*/ 4006850 w 7816850"/>
                <a:gd name="connsiteY3" fmla="*/ 23594 h 786518"/>
                <a:gd name="connsiteX4" fmla="*/ 5394325 w 7816850"/>
                <a:gd name="connsiteY4" fmla="*/ 785594 h 786518"/>
                <a:gd name="connsiteX5" fmla="*/ 6727825 w 7816850"/>
                <a:gd name="connsiteY5" fmla="*/ 1369 h 786518"/>
                <a:gd name="connsiteX6" fmla="*/ 7816850 w 7816850"/>
                <a:gd name="connsiteY6" fmla="*/ 518894 h 786518"/>
                <a:gd name="connsiteX0" fmla="*/ 0 w 7816850"/>
                <a:gd name="connsiteY0" fmla="*/ 725269 h 785747"/>
                <a:gd name="connsiteX1" fmla="*/ 1225550 w 7816850"/>
                <a:gd name="connsiteY1" fmla="*/ 23594 h 785747"/>
                <a:gd name="connsiteX2" fmla="*/ 2543175 w 7816850"/>
                <a:gd name="connsiteY2" fmla="*/ 674469 h 785747"/>
                <a:gd name="connsiteX3" fmla="*/ 4006850 w 7816850"/>
                <a:gd name="connsiteY3" fmla="*/ 23594 h 785747"/>
                <a:gd name="connsiteX4" fmla="*/ 5394325 w 7816850"/>
                <a:gd name="connsiteY4" fmla="*/ 785594 h 785747"/>
                <a:gd name="connsiteX5" fmla="*/ 6727825 w 7816850"/>
                <a:gd name="connsiteY5" fmla="*/ 1369 h 785747"/>
                <a:gd name="connsiteX6" fmla="*/ 7816850 w 7816850"/>
                <a:gd name="connsiteY6" fmla="*/ 518894 h 785747"/>
                <a:gd name="connsiteX0" fmla="*/ 0 w 7816850"/>
                <a:gd name="connsiteY0" fmla="*/ 725269 h 785747"/>
                <a:gd name="connsiteX1" fmla="*/ 1225550 w 7816850"/>
                <a:gd name="connsiteY1" fmla="*/ 23594 h 785747"/>
                <a:gd name="connsiteX2" fmla="*/ 2543175 w 7816850"/>
                <a:gd name="connsiteY2" fmla="*/ 674469 h 785747"/>
                <a:gd name="connsiteX3" fmla="*/ 4006850 w 7816850"/>
                <a:gd name="connsiteY3" fmla="*/ 23594 h 785747"/>
                <a:gd name="connsiteX4" fmla="*/ 5394325 w 7816850"/>
                <a:gd name="connsiteY4" fmla="*/ 785594 h 785747"/>
                <a:gd name="connsiteX5" fmla="*/ 6727825 w 7816850"/>
                <a:gd name="connsiteY5" fmla="*/ 1369 h 785747"/>
                <a:gd name="connsiteX6" fmla="*/ 7816850 w 7816850"/>
                <a:gd name="connsiteY6" fmla="*/ 518894 h 785747"/>
                <a:gd name="connsiteX0" fmla="*/ 0 w 7816850"/>
                <a:gd name="connsiteY0" fmla="*/ 725269 h 776224"/>
                <a:gd name="connsiteX1" fmla="*/ 1225550 w 7816850"/>
                <a:gd name="connsiteY1" fmla="*/ 23594 h 776224"/>
                <a:gd name="connsiteX2" fmla="*/ 2543175 w 7816850"/>
                <a:gd name="connsiteY2" fmla="*/ 674469 h 776224"/>
                <a:gd name="connsiteX3" fmla="*/ 4006850 w 7816850"/>
                <a:gd name="connsiteY3" fmla="*/ 23594 h 776224"/>
                <a:gd name="connsiteX4" fmla="*/ 5422900 w 7816850"/>
                <a:gd name="connsiteY4" fmla="*/ 776069 h 776224"/>
                <a:gd name="connsiteX5" fmla="*/ 6727825 w 7816850"/>
                <a:gd name="connsiteY5" fmla="*/ 1369 h 776224"/>
                <a:gd name="connsiteX6" fmla="*/ 7816850 w 7816850"/>
                <a:gd name="connsiteY6" fmla="*/ 518894 h 776224"/>
                <a:gd name="connsiteX0" fmla="*/ 0 w 7816850"/>
                <a:gd name="connsiteY0" fmla="*/ 725269 h 776069"/>
                <a:gd name="connsiteX1" fmla="*/ 1225550 w 7816850"/>
                <a:gd name="connsiteY1" fmla="*/ 23594 h 776069"/>
                <a:gd name="connsiteX2" fmla="*/ 2543175 w 7816850"/>
                <a:gd name="connsiteY2" fmla="*/ 674469 h 776069"/>
                <a:gd name="connsiteX3" fmla="*/ 4006850 w 7816850"/>
                <a:gd name="connsiteY3" fmla="*/ 23594 h 776069"/>
                <a:gd name="connsiteX4" fmla="*/ 5422900 w 7816850"/>
                <a:gd name="connsiteY4" fmla="*/ 776069 h 776069"/>
                <a:gd name="connsiteX5" fmla="*/ 6727825 w 7816850"/>
                <a:gd name="connsiteY5" fmla="*/ 1369 h 776069"/>
                <a:gd name="connsiteX6" fmla="*/ 7816850 w 7816850"/>
                <a:gd name="connsiteY6" fmla="*/ 518894 h 776069"/>
                <a:gd name="connsiteX0" fmla="*/ 0 w 7816850"/>
                <a:gd name="connsiteY0" fmla="*/ 725269 h 776069"/>
                <a:gd name="connsiteX1" fmla="*/ 1225550 w 7816850"/>
                <a:gd name="connsiteY1" fmla="*/ 23594 h 776069"/>
                <a:gd name="connsiteX2" fmla="*/ 2543175 w 7816850"/>
                <a:gd name="connsiteY2" fmla="*/ 674469 h 776069"/>
                <a:gd name="connsiteX3" fmla="*/ 4006850 w 7816850"/>
                <a:gd name="connsiteY3" fmla="*/ 23594 h 776069"/>
                <a:gd name="connsiteX4" fmla="*/ 5422900 w 7816850"/>
                <a:gd name="connsiteY4" fmla="*/ 776069 h 776069"/>
                <a:gd name="connsiteX5" fmla="*/ 6727825 w 7816850"/>
                <a:gd name="connsiteY5" fmla="*/ 1369 h 776069"/>
                <a:gd name="connsiteX6" fmla="*/ 7816850 w 7816850"/>
                <a:gd name="connsiteY6" fmla="*/ 518894 h 776069"/>
                <a:gd name="connsiteX0" fmla="*/ 0 w 7816850"/>
                <a:gd name="connsiteY0" fmla="*/ 362412 h 776069"/>
                <a:gd name="connsiteX1" fmla="*/ 1225550 w 7816850"/>
                <a:gd name="connsiteY1" fmla="*/ 23594 h 776069"/>
                <a:gd name="connsiteX2" fmla="*/ 2543175 w 7816850"/>
                <a:gd name="connsiteY2" fmla="*/ 674469 h 776069"/>
                <a:gd name="connsiteX3" fmla="*/ 4006850 w 7816850"/>
                <a:gd name="connsiteY3" fmla="*/ 23594 h 776069"/>
                <a:gd name="connsiteX4" fmla="*/ 5422900 w 7816850"/>
                <a:gd name="connsiteY4" fmla="*/ 776069 h 776069"/>
                <a:gd name="connsiteX5" fmla="*/ 6727825 w 7816850"/>
                <a:gd name="connsiteY5" fmla="*/ 1369 h 776069"/>
                <a:gd name="connsiteX6" fmla="*/ 7816850 w 7816850"/>
                <a:gd name="connsiteY6" fmla="*/ 518894 h 776069"/>
                <a:gd name="connsiteX0" fmla="*/ 0 w 7816850"/>
                <a:gd name="connsiteY0" fmla="*/ 362412 h 703498"/>
                <a:gd name="connsiteX1" fmla="*/ 1225550 w 7816850"/>
                <a:gd name="connsiteY1" fmla="*/ 23594 h 703498"/>
                <a:gd name="connsiteX2" fmla="*/ 2543175 w 7816850"/>
                <a:gd name="connsiteY2" fmla="*/ 674469 h 703498"/>
                <a:gd name="connsiteX3" fmla="*/ 4006850 w 7816850"/>
                <a:gd name="connsiteY3" fmla="*/ 23594 h 703498"/>
                <a:gd name="connsiteX4" fmla="*/ 5393872 w 7816850"/>
                <a:gd name="connsiteY4" fmla="*/ 703498 h 703498"/>
                <a:gd name="connsiteX5" fmla="*/ 6727825 w 7816850"/>
                <a:gd name="connsiteY5" fmla="*/ 1369 h 703498"/>
                <a:gd name="connsiteX6" fmla="*/ 7816850 w 7816850"/>
                <a:gd name="connsiteY6" fmla="*/ 518894 h 703498"/>
                <a:gd name="connsiteX0" fmla="*/ 0 w 7816850"/>
                <a:gd name="connsiteY0" fmla="*/ 362412 h 703498"/>
                <a:gd name="connsiteX1" fmla="*/ 1225550 w 7816850"/>
                <a:gd name="connsiteY1" fmla="*/ 23594 h 703498"/>
                <a:gd name="connsiteX2" fmla="*/ 2543175 w 7816850"/>
                <a:gd name="connsiteY2" fmla="*/ 674469 h 703498"/>
                <a:gd name="connsiteX3" fmla="*/ 3963307 w 7816850"/>
                <a:gd name="connsiteY3" fmla="*/ 255823 h 703498"/>
                <a:gd name="connsiteX4" fmla="*/ 5393872 w 7816850"/>
                <a:gd name="connsiteY4" fmla="*/ 703498 h 703498"/>
                <a:gd name="connsiteX5" fmla="*/ 6727825 w 7816850"/>
                <a:gd name="connsiteY5" fmla="*/ 1369 h 703498"/>
                <a:gd name="connsiteX6" fmla="*/ 7816850 w 7816850"/>
                <a:gd name="connsiteY6" fmla="*/ 518894 h 703498"/>
                <a:gd name="connsiteX0" fmla="*/ 0 w 7816850"/>
                <a:gd name="connsiteY0" fmla="*/ 341738 h 682824"/>
                <a:gd name="connsiteX1" fmla="*/ 1225550 w 7816850"/>
                <a:gd name="connsiteY1" fmla="*/ 2920 h 682824"/>
                <a:gd name="connsiteX2" fmla="*/ 2543175 w 7816850"/>
                <a:gd name="connsiteY2" fmla="*/ 653795 h 682824"/>
                <a:gd name="connsiteX3" fmla="*/ 3963307 w 7816850"/>
                <a:gd name="connsiteY3" fmla="*/ 235149 h 682824"/>
                <a:gd name="connsiteX4" fmla="*/ 5393872 w 7816850"/>
                <a:gd name="connsiteY4" fmla="*/ 682824 h 682824"/>
                <a:gd name="connsiteX5" fmla="*/ 6742339 w 7816850"/>
                <a:gd name="connsiteY5" fmla="*/ 53266 h 682824"/>
                <a:gd name="connsiteX6" fmla="*/ 7816850 w 7816850"/>
                <a:gd name="connsiteY6" fmla="*/ 498220 h 682824"/>
                <a:gd name="connsiteX0" fmla="*/ 0 w 7642679"/>
                <a:gd name="connsiteY0" fmla="*/ 341738 h 682824"/>
                <a:gd name="connsiteX1" fmla="*/ 1225550 w 7642679"/>
                <a:gd name="connsiteY1" fmla="*/ 2920 h 682824"/>
                <a:gd name="connsiteX2" fmla="*/ 2543175 w 7642679"/>
                <a:gd name="connsiteY2" fmla="*/ 653795 h 682824"/>
                <a:gd name="connsiteX3" fmla="*/ 3963307 w 7642679"/>
                <a:gd name="connsiteY3" fmla="*/ 235149 h 682824"/>
                <a:gd name="connsiteX4" fmla="*/ 5393872 w 7642679"/>
                <a:gd name="connsiteY4" fmla="*/ 682824 h 682824"/>
                <a:gd name="connsiteX5" fmla="*/ 6742339 w 7642679"/>
                <a:gd name="connsiteY5" fmla="*/ 53266 h 682824"/>
                <a:gd name="connsiteX6" fmla="*/ 7642679 w 7642679"/>
                <a:gd name="connsiteY6" fmla="*/ 411134 h 682824"/>
                <a:gd name="connsiteX0" fmla="*/ 0 w 7613650"/>
                <a:gd name="connsiteY0" fmla="*/ 341738 h 682824"/>
                <a:gd name="connsiteX1" fmla="*/ 1225550 w 7613650"/>
                <a:gd name="connsiteY1" fmla="*/ 2920 h 682824"/>
                <a:gd name="connsiteX2" fmla="*/ 2543175 w 7613650"/>
                <a:gd name="connsiteY2" fmla="*/ 653795 h 682824"/>
                <a:gd name="connsiteX3" fmla="*/ 3963307 w 7613650"/>
                <a:gd name="connsiteY3" fmla="*/ 235149 h 682824"/>
                <a:gd name="connsiteX4" fmla="*/ 5393872 w 7613650"/>
                <a:gd name="connsiteY4" fmla="*/ 682824 h 682824"/>
                <a:gd name="connsiteX5" fmla="*/ 6742339 w 7613650"/>
                <a:gd name="connsiteY5" fmla="*/ 53266 h 682824"/>
                <a:gd name="connsiteX6" fmla="*/ 7613650 w 7613650"/>
                <a:gd name="connsiteY6" fmla="*/ 454677 h 682824"/>
                <a:gd name="connsiteX0" fmla="*/ 0 w 7613650"/>
                <a:gd name="connsiteY0" fmla="*/ 341738 h 682824"/>
                <a:gd name="connsiteX1" fmla="*/ 1225550 w 7613650"/>
                <a:gd name="connsiteY1" fmla="*/ 2920 h 682824"/>
                <a:gd name="connsiteX2" fmla="*/ 2543175 w 7613650"/>
                <a:gd name="connsiteY2" fmla="*/ 653795 h 682824"/>
                <a:gd name="connsiteX3" fmla="*/ 3963307 w 7613650"/>
                <a:gd name="connsiteY3" fmla="*/ 235149 h 682824"/>
                <a:gd name="connsiteX4" fmla="*/ 5393872 w 7613650"/>
                <a:gd name="connsiteY4" fmla="*/ 682824 h 682824"/>
                <a:gd name="connsiteX5" fmla="*/ 6742339 w 7613650"/>
                <a:gd name="connsiteY5" fmla="*/ 53266 h 682824"/>
                <a:gd name="connsiteX6" fmla="*/ 7613650 w 7613650"/>
                <a:gd name="connsiteY6" fmla="*/ 454677 h 682824"/>
                <a:gd name="connsiteX0" fmla="*/ 0 w 7613650"/>
                <a:gd name="connsiteY0" fmla="*/ 341738 h 682824"/>
                <a:gd name="connsiteX1" fmla="*/ 1225550 w 7613650"/>
                <a:gd name="connsiteY1" fmla="*/ 2920 h 682824"/>
                <a:gd name="connsiteX2" fmla="*/ 2543175 w 7613650"/>
                <a:gd name="connsiteY2" fmla="*/ 653795 h 682824"/>
                <a:gd name="connsiteX3" fmla="*/ 3963307 w 7613650"/>
                <a:gd name="connsiteY3" fmla="*/ 235149 h 682824"/>
                <a:gd name="connsiteX4" fmla="*/ 5393872 w 7613650"/>
                <a:gd name="connsiteY4" fmla="*/ 682824 h 682824"/>
                <a:gd name="connsiteX5" fmla="*/ 6742339 w 7613650"/>
                <a:gd name="connsiteY5" fmla="*/ 53266 h 682824"/>
                <a:gd name="connsiteX6" fmla="*/ 7613650 w 7613650"/>
                <a:gd name="connsiteY6" fmla="*/ 454677 h 682824"/>
                <a:gd name="connsiteX0" fmla="*/ 0 w 7613650"/>
                <a:gd name="connsiteY0" fmla="*/ 341738 h 682824"/>
                <a:gd name="connsiteX1" fmla="*/ 1225550 w 7613650"/>
                <a:gd name="connsiteY1" fmla="*/ 2920 h 682824"/>
                <a:gd name="connsiteX2" fmla="*/ 2543175 w 7613650"/>
                <a:gd name="connsiteY2" fmla="*/ 653795 h 682824"/>
                <a:gd name="connsiteX3" fmla="*/ 3963307 w 7613650"/>
                <a:gd name="connsiteY3" fmla="*/ 235149 h 682824"/>
                <a:gd name="connsiteX4" fmla="*/ 5393872 w 7613650"/>
                <a:gd name="connsiteY4" fmla="*/ 682824 h 682824"/>
                <a:gd name="connsiteX5" fmla="*/ 6742339 w 7613650"/>
                <a:gd name="connsiteY5" fmla="*/ 53266 h 682824"/>
                <a:gd name="connsiteX6" fmla="*/ 7613650 w 7613650"/>
                <a:gd name="connsiteY6" fmla="*/ 454677 h 682824"/>
                <a:gd name="connsiteX0" fmla="*/ 0 w 7613650"/>
                <a:gd name="connsiteY0" fmla="*/ 341738 h 682824"/>
                <a:gd name="connsiteX1" fmla="*/ 1225550 w 7613650"/>
                <a:gd name="connsiteY1" fmla="*/ 2920 h 682824"/>
                <a:gd name="connsiteX2" fmla="*/ 2543175 w 7613650"/>
                <a:gd name="connsiteY2" fmla="*/ 653795 h 682824"/>
                <a:gd name="connsiteX3" fmla="*/ 3963307 w 7613650"/>
                <a:gd name="connsiteY3" fmla="*/ 235149 h 682824"/>
                <a:gd name="connsiteX4" fmla="*/ 5393872 w 7613650"/>
                <a:gd name="connsiteY4" fmla="*/ 682824 h 682824"/>
                <a:gd name="connsiteX5" fmla="*/ 6742339 w 7613650"/>
                <a:gd name="connsiteY5" fmla="*/ 53266 h 682824"/>
                <a:gd name="connsiteX6" fmla="*/ 7613650 w 7613650"/>
                <a:gd name="connsiteY6" fmla="*/ 454677 h 682824"/>
                <a:gd name="connsiteX0" fmla="*/ 0 w 7613650"/>
                <a:gd name="connsiteY0" fmla="*/ 341738 h 682824"/>
                <a:gd name="connsiteX1" fmla="*/ 1225550 w 7613650"/>
                <a:gd name="connsiteY1" fmla="*/ 2920 h 682824"/>
                <a:gd name="connsiteX2" fmla="*/ 2543175 w 7613650"/>
                <a:gd name="connsiteY2" fmla="*/ 653795 h 682824"/>
                <a:gd name="connsiteX3" fmla="*/ 3963307 w 7613650"/>
                <a:gd name="connsiteY3" fmla="*/ 235149 h 682824"/>
                <a:gd name="connsiteX4" fmla="*/ 5393872 w 7613650"/>
                <a:gd name="connsiteY4" fmla="*/ 682824 h 682824"/>
                <a:gd name="connsiteX5" fmla="*/ 6742339 w 7613650"/>
                <a:gd name="connsiteY5" fmla="*/ 53266 h 682824"/>
                <a:gd name="connsiteX6" fmla="*/ 7613650 w 7613650"/>
                <a:gd name="connsiteY6" fmla="*/ 454677 h 68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13650" h="682824">
                  <a:moveTo>
                    <a:pt x="0" y="341738"/>
                  </a:moveTo>
                  <a:cubicBezTo>
                    <a:pt x="157692" y="222146"/>
                    <a:pt x="601133" y="-29888"/>
                    <a:pt x="1225550" y="2920"/>
                  </a:cubicBezTo>
                  <a:cubicBezTo>
                    <a:pt x="1823508" y="35728"/>
                    <a:pt x="2069042" y="611462"/>
                    <a:pt x="2543175" y="653795"/>
                  </a:cubicBezTo>
                  <a:cubicBezTo>
                    <a:pt x="3104092" y="649562"/>
                    <a:pt x="3469065" y="229857"/>
                    <a:pt x="3963307" y="235149"/>
                  </a:cubicBezTo>
                  <a:cubicBezTo>
                    <a:pt x="4616299" y="231974"/>
                    <a:pt x="4687359" y="672392"/>
                    <a:pt x="5393872" y="682824"/>
                  </a:cubicBezTo>
                  <a:cubicBezTo>
                    <a:pt x="6008461" y="610102"/>
                    <a:pt x="6205764" y="130524"/>
                    <a:pt x="6742339" y="53266"/>
                  </a:cubicBezTo>
                  <a:cubicBezTo>
                    <a:pt x="7158415" y="32099"/>
                    <a:pt x="7483777" y="273098"/>
                    <a:pt x="7613650" y="454677"/>
                  </a:cubicBezTo>
                </a:path>
              </a:pathLst>
            </a:custGeom>
            <a:noFill/>
            <a:ln w="9525" cap="flat" cmpd="sng" algn="ctr">
              <a:solidFill>
                <a:srgbClr val="EF9F00"/>
              </a:solidFill>
              <a:prstDash val="sysDash"/>
              <a:tailEnd type="triangle" w="med"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normalizeH="0" baseline="0" noProof="0">
                <a:ln w="0"/>
                <a:solidFill>
                  <a:schemeClr val="accent1"/>
                </a:solidFill>
                <a:effectLst>
                  <a:outerShdw blurRad="38100" dist="25400" dir="5400000" algn="ctr" rotWithShape="0">
                    <a:srgbClr val="6E747A">
                      <a:alpha val="43000"/>
                    </a:srgbClr>
                  </a:outerShdw>
                </a:effectLst>
                <a:uLnTx/>
                <a:uFillTx/>
                <a:latin typeface="Calibri"/>
                <a:ea typeface="宋体"/>
                <a:cs typeface="+mn-cs"/>
              </a:endParaRPr>
            </a:p>
          </p:txBody>
        </p:sp>
        <p:grpSp>
          <p:nvGrpSpPr>
            <p:cNvPr id="7" name="组合 48"/>
            <p:cNvGrpSpPr/>
            <p:nvPr/>
          </p:nvGrpSpPr>
          <p:grpSpPr>
            <a:xfrm>
              <a:off x="1371582" y="3098718"/>
              <a:ext cx="968170" cy="1733068"/>
              <a:chOff x="179512" y="2797966"/>
              <a:chExt cx="1513892" cy="2709936"/>
            </a:xfrm>
            <a:effectLst/>
          </p:grpSpPr>
          <p:sp>
            <p:nvSpPr>
              <p:cNvPr id="20" name="圆角矩形 19"/>
              <p:cNvSpPr/>
              <p:nvPr/>
            </p:nvSpPr>
            <p:spPr>
              <a:xfrm>
                <a:off x="179512" y="4149080"/>
                <a:ext cx="1512168" cy="1358822"/>
              </a:xfrm>
              <a:prstGeom prst="roundRect">
                <a:avLst>
                  <a:gd name="adj" fmla="val 5673"/>
                </a:avLst>
              </a:prstGeom>
              <a:solidFill>
                <a:srgbClr val="BE1247"/>
              </a:solidFill>
              <a:ln w="25400" cap="flat" cmpd="sng" algn="ctr">
                <a:noFill/>
                <a:prstDash val="solid"/>
              </a:ln>
              <a:effectLst/>
              <a:scene3d>
                <a:camera prst="isometricOffAxis1Top">
                  <a:rot lat="19308370" lon="17994607" rev="3982837"/>
                </a:camera>
                <a:lightRig rig="soft" dir="t"/>
              </a:scene3d>
              <a:sp3d extrusionH="635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1" name="圆角矩形 20"/>
              <p:cNvSpPr/>
              <p:nvPr/>
            </p:nvSpPr>
            <p:spPr>
              <a:xfrm>
                <a:off x="181236" y="4138187"/>
                <a:ext cx="1512168" cy="1358822"/>
              </a:xfrm>
              <a:prstGeom prst="roundRect">
                <a:avLst>
                  <a:gd name="adj" fmla="val 5673"/>
                </a:avLst>
              </a:prstGeom>
              <a:gradFill flip="none" rotWithShape="1">
                <a:gsLst>
                  <a:gs pos="0">
                    <a:srgbClr val="BE1247"/>
                  </a:gs>
                  <a:gs pos="33000">
                    <a:srgbClr val="D2144F"/>
                  </a:gs>
                  <a:gs pos="90000">
                    <a:srgbClr val="F87477"/>
                  </a:gs>
                  <a:gs pos="100000">
                    <a:srgbClr val="FA9496"/>
                  </a:gs>
                </a:gsLst>
                <a:lin ang="7200000" scaled="0"/>
                <a:tileRect/>
              </a:gradFill>
              <a:ln w="25400" cap="flat" cmpd="sng" algn="ctr">
                <a:noFill/>
                <a:prstDash val="solid"/>
              </a:ln>
              <a:effectLst/>
              <a:scene3d>
                <a:camera prst="isometricOffAxis1Top">
                  <a:rot lat="19308370" lon="17994607" rev="3982837"/>
                </a:camera>
                <a:lightRig rig="soft" dir="t"/>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2" name="椭圆 10"/>
              <p:cNvSpPr/>
              <p:nvPr/>
            </p:nvSpPr>
            <p:spPr>
              <a:xfrm>
                <a:off x="257574" y="2797966"/>
                <a:ext cx="1379162" cy="2188338"/>
              </a:xfrm>
              <a:custGeom>
                <a:avLst/>
                <a:gdLst>
                  <a:gd name="connsiteX0" fmla="*/ 564273 w 1405538"/>
                  <a:gd name="connsiteY0" fmla="*/ 0 h 2135354"/>
                  <a:gd name="connsiteX1" fmla="*/ 823003 w 1405538"/>
                  <a:gd name="connsiteY1" fmla="*/ 0 h 2135354"/>
                  <a:gd name="connsiteX2" fmla="*/ 1405538 w 1405538"/>
                  <a:gd name="connsiteY2" fmla="*/ 1732147 h 2135354"/>
                  <a:gd name="connsiteX3" fmla="*/ 1387275 w 1405538"/>
                  <a:gd name="connsiteY3" fmla="*/ 1841423 h 2135354"/>
                  <a:gd name="connsiteX4" fmla="*/ 1380484 w 1405538"/>
                  <a:gd name="connsiteY4" fmla="*/ 1841423 h 2135354"/>
                  <a:gd name="connsiteX5" fmla="*/ 1383925 w 1405538"/>
                  <a:gd name="connsiteY5" fmla="*/ 1855288 h 2135354"/>
                  <a:gd name="connsiteX6" fmla="*/ 694344 w 1405538"/>
                  <a:gd name="connsiteY6" fmla="*/ 2135354 h 2135354"/>
                  <a:gd name="connsiteX7" fmla="*/ 4763 w 1405538"/>
                  <a:gd name="connsiteY7" fmla="*/ 1855288 h 2135354"/>
                  <a:gd name="connsiteX8" fmla="*/ 8205 w 1405538"/>
                  <a:gd name="connsiteY8" fmla="*/ 1841423 h 2135354"/>
                  <a:gd name="connsiteX9" fmla="*/ 0 w 1405538"/>
                  <a:gd name="connsiteY9" fmla="*/ 1841423 h 2135354"/>
                  <a:gd name="connsiteX10" fmla="*/ 564273 w 1405538"/>
                  <a:gd name="connsiteY10" fmla="*/ 0 h 2135354"/>
                  <a:gd name="connsiteX0" fmla="*/ 616661 w 1457926"/>
                  <a:gd name="connsiteY0" fmla="*/ 0 h 2135354"/>
                  <a:gd name="connsiteX1" fmla="*/ 875391 w 1457926"/>
                  <a:gd name="connsiteY1" fmla="*/ 0 h 2135354"/>
                  <a:gd name="connsiteX2" fmla="*/ 1457926 w 1457926"/>
                  <a:gd name="connsiteY2" fmla="*/ 1732147 h 2135354"/>
                  <a:gd name="connsiteX3" fmla="*/ 1439663 w 1457926"/>
                  <a:gd name="connsiteY3" fmla="*/ 1841423 h 2135354"/>
                  <a:gd name="connsiteX4" fmla="*/ 1432872 w 1457926"/>
                  <a:gd name="connsiteY4" fmla="*/ 1841423 h 2135354"/>
                  <a:gd name="connsiteX5" fmla="*/ 1436313 w 1457926"/>
                  <a:gd name="connsiteY5" fmla="*/ 1855288 h 2135354"/>
                  <a:gd name="connsiteX6" fmla="*/ 746732 w 1457926"/>
                  <a:gd name="connsiteY6" fmla="*/ 2135354 h 2135354"/>
                  <a:gd name="connsiteX7" fmla="*/ 57151 w 1457926"/>
                  <a:gd name="connsiteY7" fmla="*/ 1855288 h 2135354"/>
                  <a:gd name="connsiteX8" fmla="*/ 60593 w 1457926"/>
                  <a:gd name="connsiteY8" fmla="*/ 1841423 h 2135354"/>
                  <a:gd name="connsiteX9" fmla="*/ 0 w 1457926"/>
                  <a:gd name="connsiteY9" fmla="*/ 1731886 h 2135354"/>
                  <a:gd name="connsiteX10" fmla="*/ 616661 w 1457926"/>
                  <a:gd name="connsiteY10" fmla="*/ 0 h 2135354"/>
                  <a:gd name="connsiteX0" fmla="*/ 689418 w 1530683"/>
                  <a:gd name="connsiteY0" fmla="*/ 0 h 2135354"/>
                  <a:gd name="connsiteX1" fmla="*/ 948148 w 1530683"/>
                  <a:gd name="connsiteY1" fmla="*/ 0 h 2135354"/>
                  <a:gd name="connsiteX2" fmla="*/ 1530683 w 1530683"/>
                  <a:gd name="connsiteY2" fmla="*/ 1732147 h 2135354"/>
                  <a:gd name="connsiteX3" fmla="*/ 1512420 w 1530683"/>
                  <a:gd name="connsiteY3" fmla="*/ 1841423 h 2135354"/>
                  <a:gd name="connsiteX4" fmla="*/ 1505629 w 1530683"/>
                  <a:gd name="connsiteY4" fmla="*/ 1841423 h 2135354"/>
                  <a:gd name="connsiteX5" fmla="*/ 1509070 w 1530683"/>
                  <a:gd name="connsiteY5" fmla="*/ 1855288 h 2135354"/>
                  <a:gd name="connsiteX6" fmla="*/ 819489 w 1530683"/>
                  <a:gd name="connsiteY6" fmla="*/ 2135354 h 2135354"/>
                  <a:gd name="connsiteX7" fmla="*/ 129908 w 1530683"/>
                  <a:gd name="connsiteY7" fmla="*/ 1855288 h 2135354"/>
                  <a:gd name="connsiteX8" fmla="*/ 0 w 1530683"/>
                  <a:gd name="connsiteY8" fmla="*/ 1841423 h 2135354"/>
                  <a:gd name="connsiteX9" fmla="*/ 72757 w 1530683"/>
                  <a:gd name="connsiteY9" fmla="*/ 1731886 h 2135354"/>
                  <a:gd name="connsiteX10" fmla="*/ 689418 w 1530683"/>
                  <a:gd name="connsiteY10" fmla="*/ 0 h 2135354"/>
                  <a:gd name="connsiteX0" fmla="*/ 616661 w 1457926"/>
                  <a:gd name="connsiteY0" fmla="*/ 0 h 2135354"/>
                  <a:gd name="connsiteX1" fmla="*/ 875391 w 1457926"/>
                  <a:gd name="connsiteY1" fmla="*/ 0 h 2135354"/>
                  <a:gd name="connsiteX2" fmla="*/ 1457926 w 1457926"/>
                  <a:gd name="connsiteY2" fmla="*/ 1732147 h 2135354"/>
                  <a:gd name="connsiteX3" fmla="*/ 1439663 w 1457926"/>
                  <a:gd name="connsiteY3" fmla="*/ 1841423 h 2135354"/>
                  <a:gd name="connsiteX4" fmla="*/ 1432872 w 1457926"/>
                  <a:gd name="connsiteY4" fmla="*/ 1841423 h 2135354"/>
                  <a:gd name="connsiteX5" fmla="*/ 1436313 w 1457926"/>
                  <a:gd name="connsiteY5" fmla="*/ 1855288 h 2135354"/>
                  <a:gd name="connsiteX6" fmla="*/ 746732 w 1457926"/>
                  <a:gd name="connsiteY6" fmla="*/ 2135354 h 2135354"/>
                  <a:gd name="connsiteX7" fmla="*/ 57151 w 1457926"/>
                  <a:gd name="connsiteY7" fmla="*/ 1855288 h 2135354"/>
                  <a:gd name="connsiteX8" fmla="*/ 0 w 1457926"/>
                  <a:gd name="connsiteY8" fmla="*/ 1731886 h 2135354"/>
                  <a:gd name="connsiteX9" fmla="*/ 616661 w 1457926"/>
                  <a:gd name="connsiteY9" fmla="*/ 0 h 2135354"/>
                  <a:gd name="connsiteX0" fmla="*/ 559510 w 1400775"/>
                  <a:gd name="connsiteY0" fmla="*/ 0 h 2135354"/>
                  <a:gd name="connsiteX1" fmla="*/ 818240 w 1400775"/>
                  <a:gd name="connsiteY1" fmla="*/ 0 h 2135354"/>
                  <a:gd name="connsiteX2" fmla="*/ 1400775 w 1400775"/>
                  <a:gd name="connsiteY2" fmla="*/ 1732147 h 2135354"/>
                  <a:gd name="connsiteX3" fmla="*/ 1382512 w 1400775"/>
                  <a:gd name="connsiteY3" fmla="*/ 1841423 h 2135354"/>
                  <a:gd name="connsiteX4" fmla="*/ 1375721 w 1400775"/>
                  <a:gd name="connsiteY4" fmla="*/ 1841423 h 2135354"/>
                  <a:gd name="connsiteX5" fmla="*/ 1379162 w 1400775"/>
                  <a:gd name="connsiteY5" fmla="*/ 1855288 h 2135354"/>
                  <a:gd name="connsiteX6" fmla="*/ 689581 w 1400775"/>
                  <a:gd name="connsiteY6" fmla="*/ 2135354 h 2135354"/>
                  <a:gd name="connsiteX7" fmla="*/ 0 w 1400775"/>
                  <a:gd name="connsiteY7" fmla="*/ 1855288 h 2135354"/>
                  <a:gd name="connsiteX8" fmla="*/ 559510 w 1400775"/>
                  <a:gd name="connsiteY8" fmla="*/ 0 h 2135354"/>
                  <a:gd name="connsiteX0" fmla="*/ 559510 w 1382512"/>
                  <a:gd name="connsiteY0" fmla="*/ 0 h 2135354"/>
                  <a:gd name="connsiteX1" fmla="*/ 818240 w 1382512"/>
                  <a:gd name="connsiteY1" fmla="*/ 0 h 2135354"/>
                  <a:gd name="connsiteX2" fmla="*/ 1382512 w 1382512"/>
                  <a:gd name="connsiteY2" fmla="*/ 1841423 h 2135354"/>
                  <a:gd name="connsiteX3" fmla="*/ 1375721 w 1382512"/>
                  <a:gd name="connsiteY3" fmla="*/ 1841423 h 2135354"/>
                  <a:gd name="connsiteX4" fmla="*/ 1379162 w 1382512"/>
                  <a:gd name="connsiteY4" fmla="*/ 1855288 h 2135354"/>
                  <a:gd name="connsiteX5" fmla="*/ 689581 w 1382512"/>
                  <a:gd name="connsiteY5" fmla="*/ 2135354 h 2135354"/>
                  <a:gd name="connsiteX6" fmla="*/ 0 w 1382512"/>
                  <a:gd name="connsiteY6" fmla="*/ 1855288 h 2135354"/>
                  <a:gd name="connsiteX7" fmla="*/ 559510 w 1382512"/>
                  <a:gd name="connsiteY7" fmla="*/ 0 h 2135354"/>
                  <a:gd name="connsiteX0" fmla="*/ 559510 w 1392037"/>
                  <a:gd name="connsiteY0" fmla="*/ 0 h 2135354"/>
                  <a:gd name="connsiteX1" fmla="*/ 818240 w 1392037"/>
                  <a:gd name="connsiteY1" fmla="*/ 0 h 2135354"/>
                  <a:gd name="connsiteX2" fmla="*/ 1392037 w 1392037"/>
                  <a:gd name="connsiteY2" fmla="*/ 1727123 h 2135354"/>
                  <a:gd name="connsiteX3" fmla="*/ 1375721 w 1392037"/>
                  <a:gd name="connsiteY3" fmla="*/ 1841423 h 2135354"/>
                  <a:gd name="connsiteX4" fmla="*/ 1379162 w 1392037"/>
                  <a:gd name="connsiteY4" fmla="*/ 1855288 h 2135354"/>
                  <a:gd name="connsiteX5" fmla="*/ 689581 w 1392037"/>
                  <a:gd name="connsiteY5" fmla="*/ 2135354 h 2135354"/>
                  <a:gd name="connsiteX6" fmla="*/ 0 w 1392037"/>
                  <a:gd name="connsiteY6" fmla="*/ 1855288 h 2135354"/>
                  <a:gd name="connsiteX7" fmla="*/ 559510 w 1392037"/>
                  <a:gd name="connsiteY7" fmla="*/ 0 h 2135354"/>
                  <a:gd name="connsiteX0" fmla="*/ 559510 w 1379162"/>
                  <a:gd name="connsiteY0" fmla="*/ 0 h 2135354"/>
                  <a:gd name="connsiteX1" fmla="*/ 818240 w 1379162"/>
                  <a:gd name="connsiteY1" fmla="*/ 0 h 2135354"/>
                  <a:gd name="connsiteX2" fmla="*/ 1375721 w 1379162"/>
                  <a:gd name="connsiteY2" fmla="*/ 1841423 h 2135354"/>
                  <a:gd name="connsiteX3" fmla="*/ 1379162 w 1379162"/>
                  <a:gd name="connsiteY3" fmla="*/ 1855288 h 2135354"/>
                  <a:gd name="connsiteX4" fmla="*/ 689581 w 1379162"/>
                  <a:gd name="connsiteY4" fmla="*/ 2135354 h 2135354"/>
                  <a:gd name="connsiteX5" fmla="*/ 0 w 1379162"/>
                  <a:gd name="connsiteY5" fmla="*/ 1855288 h 2135354"/>
                  <a:gd name="connsiteX6" fmla="*/ 559510 w 1379162"/>
                  <a:gd name="connsiteY6" fmla="*/ 0 h 2135354"/>
                  <a:gd name="connsiteX0" fmla="*/ 559510 w 1379162"/>
                  <a:gd name="connsiteY0" fmla="*/ 3 h 2135357"/>
                  <a:gd name="connsiteX1" fmla="*/ 818240 w 1379162"/>
                  <a:gd name="connsiteY1" fmla="*/ 3 h 2135357"/>
                  <a:gd name="connsiteX2" fmla="*/ 1375721 w 1379162"/>
                  <a:gd name="connsiteY2" fmla="*/ 1841426 h 2135357"/>
                  <a:gd name="connsiteX3" fmla="*/ 1379162 w 1379162"/>
                  <a:gd name="connsiteY3" fmla="*/ 1855291 h 2135357"/>
                  <a:gd name="connsiteX4" fmla="*/ 689581 w 1379162"/>
                  <a:gd name="connsiteY4" fmla="*/ 2135357 h 2135357"/>
                  <a:gd name="connsiteX5" fmla="*/ 0 w 1379162"/>
                  <a:gd name="connsiteY5" fmla="*/ 1855291 h 2135357"/>
                  <a:gd name="connsiteX6" fmla="*/ 559510 w 1379162"/>
                  <a:gd name="connsiteY6" fmla="*/ 3 h 2135357"/>
                  <a:gd name="connsiteX0" fmla="*/ 559510 w 1379162"/>
                  <a:gd name="connsiteY0" fmla="*/ 40216 h 2175570"/>
                  <a:gd name="connsiteX1" fmla="*/ 818240 w 1379162"/>
                  <a:gd name="connsiteY1" fmla="*/ 40216 h 2175570"/>
                  <a:gd name="connsiteX2" fmla="*/ 1375721 w 1379162"/>
                  <a:gd name="connsiteY2" fmla="*/ 1881639 h 2175570"/>
                  <a:gd name="connsiteX3" fmla="*/ 1379162 w 1379162"/>
                  <a:gd name="connsiteY3" fmla="*/ 1895504 h 2175570"/>
                  <a:gd name="connsiteX4" fmla="*/ 689581 w 1379162"/>
                  <a:gd name="connsiteY4" fmla="*/ 2175570 h 2175570"/>
                  <a:gd name="connsiteX5" fmla="*/ 0 w 1379162"/>
                  <a:gd name="connsiteY5" fmla="*/ 1895504 h 2175570"/>
                  <a:gd name="connsiteX6" fmla="*/ 559510 w 1379162"/>
                  <a:gd name="connsiteY6" fmla="*/ 40216 h 2175570"/>
                  <a:gd name="connsiteX0" fmla="*/ 559510 w 1379162"/>
                  <a:gd name="connsiteY0" fmla="*/ 50079 h 2185433"/>
                  <a:gd name="connsiteX1" fmla="*/ 818240 w 1379162"/>
                  <a:gd name="connsiteY1" fmla="*/ 50079 h 2185433"/>
                  <a:gd name="connsiteX2" fmla="*/ 1375721 w 1379162"/>
                  <a:gd name="connsiteY2" fmla="*/ 1891502 h 2185433"/>
                  <a:gd name="connsiteX3" fmla="*/ 1379162 w 1379162"/>
                  <a:gd name="connsiteY3" fmla="*/ 1905367 h 2185433"/>
                  <a:gd name="connsiteX4" fmla="*/ 689581 w 1379162"/>
                  <a:gd name="connsiteY4" fmla="*/ 2185433 h 2185433"/>
                  <a:gd name="connsiteX5" fmla="*/ 0 w 1379162"/>
                  <a:gd name="connsiteY5" fmla="*/ 1905367 h 2185433"/>
                  <a:gd name="connsiteX6" fmla="*/ 559510 w 1379162"/>
                  <a:gd name="connsiteY6" fmla="*/ 50079 h 2185433"/>
                  <a:gd name="connsiteX0" fmla="*/ 559510 w 1379162"/>
                  <a:gd name="connsiteY0" fmla="*/ 52984 h 2188338"/>
                  <a:gd name="connsiteX1" fmla="*/ 818240 w 1379162"/>
                  <a:gd name="connsiteY1" fmla="*/ 52984 h 2188338"/>
                  <a:gd name="connsiteX2" fmla="*/ 1375721 w 1379162"/>
                  <a:gd name="connsiteY2" fmla="*/ 1894407 h 2188338"/>
                  <a:gd name="connsiteX3" fmla="*/ 1379162 w 1379162"/>
                  <a:gd name="connsiteY3" fmla="*/ 1908272 h 2188338"/>
                  <a:gd name="connsiteX4" fmla="*/ 689581 w 1379162"/>
                  <a:gd name="connsiteY4" fmla="*/ 2188338 h 2188338"/>
                  <a:gd name="connsiteX5" fmla="*/ 0 w 1379162"/>
                  <a:gd name="connsiteY5" fmla="*/ 1908272 h 2188338"/>
                  <a:gd name="connsiteX6" fmla="*/ 559510 w 1379162"/>
                  <a:gd name="connsiteY6" fmla="*/ 52984 h 218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9162" h="2188338">
                    <a:moveTo>
                      <a:pt x="559510" y="52984"/>
                    </a:moveTo>
                    <a:cubicBezTo>
                      <a:pt x="593366" y="5359"/>
                      <a:pt x="731997" y="-37503"/>
                      <a:pt x="818240" y="52984"/>
                    </a:cubicBezTo>
                    <a:cubicBezTo>
                      <a:pt x="816162" y="50325"/>
                      <a:pt x="1282234" y="1585192"/>
                      <a:pt x="1375721" y="1894407"/>
                    </a:cubicBezTo>
                    <a:cubicBezTo>
                      <a:pt x="1378870" y="1898789"/>
                      <a:pt x="1379162" y="1903517"/>
                      <a:pt x="1379162" y="1908272"/>
                    </a:cubicBezTo>
                    <a:cubicBezTo>
                      <a:pt x="1379162" y="2062948"/>
                      <a:pt x="1070426" y="2188338"/>
                      <a:pt x="689581" y="2188338"/>
                    </a:cubicBezTo>
                    <a:cubicBezTo>
                      <a:pt x="308736" y="2188338"/>
                      <a:pt x="0" y="2062948"/>
                      <a:pt x="0" y="1908272"/>
                    </a:cubicBezTo>
                    <a:lnTo>
                      <a:pt x="559510" y="52984"/>
                    </a:lnTo>
                    <a:close/>
                  </a:path>
                </a:pathLst>
              </a:custGeom>
              <a:gradFill flip="none" rotWithShape="1">
                <a:gsLst>
                  <a:gs pos="98000">
                    <a:srgbClr val="C5134A"/>
                  </a:gs>
                  <a:gs pos="0">
                    <a:srgbClr val="BE1247"/>
                  </a:gs>
                  <a:gs pos="19000">
                    <a:srgbClr val="D2144F"/>
                  </a:gs>
                  <a:gs pos="54000">
                    <a:srgbClr val="F87477"/>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3" name="椭圆 10"/>
              <p:cNvSpPr/>
              <p:nvPr/>
            </p:nvSpPr>
            <p:spPr>
              <a:xfrm>
                <a:off x="568430" y="3292294"/>
                <a:ext cx="757450" cy="428950"/>
              </a:xfrm>
              <a:custGeom>
                <a:avLst/>
                <a:gdLst/>
                <a:ahLst/>
                <a:cxnLst/>
                <a:rect l="l" t="t" r="r" b="b"/>
                <a:pathLst>
                  <a:path w="590834" h="334594">
                    <a:moveTo>
                      <a:pt x="86928" y="0"/>
                    </a:moveTo>
                    <a:cubicBezTo>
                      <a:pt x="160265" y="23782"/>
                      <a:pt x="240109" y="35684"/>
                      <a:pt x="323402" y="35684"/>
                    </a:cubicBezTo>
                    <a:cubicBezTo>
                      <a:pt x="387332" y="35684"/>
                      <a:pt x="449230" y="28672"/>
                      <a:pt x="507434" y="13120"/>
                    </a:cubicBezTo>
                    <a:cubicBezTo>
                      <a:pt x="531772" y="93575"/>
                      <a:pt x="560176" y="187373"/>
                      <a:pt x="590834" y="288543"/>
                    </a:cubicBezTo>
                    <a:cubicBezTo>
                      <a:pt x="499769" y="318822"/>
                      <a:pt x="400175" y="334594"/>
                      <a:pt x="296010" y="334594"/>
                    </a:cubicBezTo>
                    <a:cubicBezTo>
                      <a:pt x="191403" y="334594"/>
                      <a:pt x="91406" y="318688"/>
                      <a:pt x="0" y="288246"/>
                    </a:cubicBezTo>
                    <a:close/>
                  </a:path>
                </a:pathLst>
              </a:custGeom>
              <a:gradFill flip="none" rotWithShape="1">
                <a:gsLst>
                  <a:gs pos="98000">
                    <a:sysClr val="window" lastClr="FFFFFF">
                      <a:lumMod val="65000"/>
                    </a:sysClr>
                  </a:gs>
                  <a:gs pos="0">
                    <a:sysClr val="window" lastClr="FFFFFF">
                      <a:lumMod val="65000"/>
                    </a:sysClr>
                  </a:gs>
                  <a:gs pos="55000">
                    <a:sysClr val="window" lastClr="FFFFFF"/>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4" name="椭圆 10"/>
              <p:cNvSpPr/>
              <p:nvPr/>
            </p:nvSpPr>
            <p:spPr>
              <a:xfrm>
                <a:off x="358140" y="4031342"/>
                <a:ext cx="1181099" cy="418738"/>
              </a:xfrm>
              <a:custGeom>
                <a:avLst/>
                <a:gdLst/>
                <a:ahLst/>
                <a:cxnLst/>
                <a:rect l="l" t="t" r="r" b="b"/>
                <a:pathLst>
                  <a:path w="1082218" h="392352">
                    <a:moveTo>
                      <a:pt x="92746" y="0"/>
                    </a:moveTo>
                    <a:cubicBezTo>
                      <a:pt x="229132" y="56158"/>
                      <a:pt x="381210" y="86960"/>
                      <a:pt x="541436" y="86960"/>
                    </a:cubicBezTo>
                    <a:cubicBezTo>
                      <a:pt x="701493" y="86960"/>
                      <a:pt x="853418" y="56223"/>
                      <a:pt x="989694" y="184"/>
                    </a:cubicBezTo>
                    <a:cubicBezTo>
                      <a:pt x="1021621" y="105469"/>
                      <a:pt x="1052999" y="208935"/>
                      <a:pt x="1082218" y="305289"/>
                    </a:cubicBezTo>
                    <a:cubicBezTo>
                      <a:pt x="917102" y="361516"/>
                      <a:pt x="732512" y="392352"/>
                      <a:pt x="537839" y="392352"/>
                    </a:cubicBezTo>
                    <a:cubicBezTo>
                      <a:pt x="345739" y="392352"/>
                      <a:pt x="163457" y="362325"/>
                      <a:pt x="0" y="307539"/>
                    </a:cubicBezTo>
                    <a:close/>
                  </a:path>
                </a:pathLst>
              </a:custGeom>
              <a:gradFill flip="none" rotWithShape="1">
                <a:gsLst>
                  <a:gs pos="98000">
                    <a:sysClr val="window" lastClr="FFFFFF">
                      <a:lumMod val="65000"/>
                    </a:sysClr>
                  </a:gs>
                  <a:gs pos="0">
                    <a:sysClr val="window" lastClr="FFFFFF">
                      <a:lumMod val="65000"/>
                    </a:sysClr>
                  </a:gs>
                  <a:gs pos="55000">
                    <a:sysClr val="window" lastClr="FFFFFF"/>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8" name="组合 49"/>
            <p:cNvGrpSpPr/>
            <p:nvPr/>
          </p:nvGrpSpPr>
          <p:grpSpPr>
            <a:xfrm>
              <a:off x="4179894" y="3098718"/>
              <a:ext cx="968170" cy="1733068"/>
              <a:chOff x="179512" y="2797966"/>
              <a:chExt cx="1513892" cy="2709936"/>
            </a:xfrm>
          </p:grpSpPr>
          <p:sp>
            <p:nvSpPr>
              <p:cNvPr id="15" name="圆角矩形 14"/>
              <p:cNvSpPr/>
              <p:nvPr/>
            </p:nvSpPr>
            <p:spPr>
              <a:xfrm>
                <a:off x="179512" y="4149080"/>
                <a:ext cx="1512168" cy="1358822"/>
              </a:xfrm>
              <a:prstGeom prst="roundRect">
                <a:avLst>
                  <a:gd name="adj" fmla="val 5673"/>
                </a:avLst>
              </a:prstGeom>
              <a:solidFill>
                <a:srgbClr val="BE1247"/>
              </a:solidFill>
              <a:ln w="25400" cap="flat" cmpd="sng" algn="ctr">
                <a:noFill/>
                <a:prstDash val="solid"/>
              </a:ln>
              <a:effectLst/>
              <a:scene3d>
                <a:camera prst="isometricOffAxis1Top">
                  <a:rot lat="19308370" lon="17994607" rev="3982837"/>
                </a:camera>
                <a:lightRig rig="soft" dir="t"/>
              </a:scene3d>
              <a:sp3d extrusionH="635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6" name="圆角矩形 15"/>
              <p:cNvSpPr/>
              <p:nvPr/>
            </p:nvSpPr>
            <p:spPr>
              <a:xfrm>
                <a:off x="181236" y="4138187"/>
                <a:ext cx="1512168" cy="1358822"/>
              </a:xfrm>
              <a:prstGeom prst="roundRect">
                <a:avLst>
                  <a:gd name="adj" fmla="val 5673"/>
                </a:avLst>
              </a:prstGeom>
              <a:gradFill flip="none" rotWithShape="1">
                <a:gsLst>
                  <a:gs pos="0">
                    <a:srgbClr val="BE1247"/>
                  </a:gs>
                  <a:gs pos="33000">
                    <a:srgbClr val="D2144F"/>
                  </a:gs>
                  <a:gs pos="90000">
                    <a:srgbClr val="F87477"/>
                  </a:gs>
                  <a:gs pos="100000">
                    <a:srgbClr val="FA9496"/>
                  </a:gs>
                </a:gsLst>
                <a:lin ang="7200000" scaled="0"/>
                <a:tileRect/>
              </a:gradFill>
              <a:ln w="25400" cap="flat" cmpd="sng" algn="ctr">
                <a:noFill/>
                <a:prstDash val="solid"/>
              </a:ln>
              <a:effectLst/>
              <a:scene3d>
                <a:camera prst="isometricOffAxis1Top">
                  <a:rot lat="19308370" lon="17994607" rev="3982837"/>
                </a:camera>
                <a:lightRig rig="soft" dir="t"/>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7" name="椭圆 10"/>
              <p:cNvSpPr/>
              <p:nvPr/>
            </p:nvSpPr>
            <p:spPr>
              <a:xfrm>
                <a:off x="257574" y="2797966"/>
                <a:ext cx="1379162" cy="2188338"/>
              </a:xfrm>
              <a:custGeom>
                <a:avLst/>
                <a:gdLst>
                  <a:gd name="connsiteX0" fmla="*/ 564273 w 1405538"/>
                  <a:gd name="connsiteY0" fmla="*/ 0 h 2135354"/>
                  <a:gd name="connsiteX1" fmla="*/ 823003 w 1405538"/>
                  <a:gd name="connsiteY1" fmla="*/ 0 h 2135354"/>
                  <a:gd name="connsiteX2" fmla="*/ 1405538 w 1405538"/>
                  <a:gd name="connsiteY2" fmla="*/ 1732147 h 2135354"/>
                  <a:gd name="connsiteX3" fmla="*/ 1387275 w 1405538"/>
                  <a:gd name="connsiteY3" fmla="*/ 1841423 h 2135354"/>
                  <a:gd name="connsiteX4" fmla="*/ 1380484 w 1405538"/>
                  <a:gd name="connsiteY4" fmla="*/ 1841423 h 2135354"/>
                  <a:gd name="connsiteX5" fmla="*/ 1383925 w 1405538"/>
                  <a:gd name="connsiteY5" fmla="*/ 1855288 h 2135354"/>
                  <a:gd name="connsiteX6" fmla="*/ 694344 w 1405538"/>
                  <a:gd name="connsiteY6" fmla="*/ 2135354 h 2135354"/>
                  <a:gd name="connsiteX7" fmla="*/ 4763 w 1405538"/>
                  <a:gd name="connsiteY7" fmla="*/ 1855288 h 2135354"/>
                  <a:gd name="connsiteX8" fmla="*/ 8205 w 1405538"/>
                  <a:gd name="connsiteY8" fmla="*/ 1841423 h 2135354"/>
                  <a:gd name="connsiteX9" fmla="*/ 0 w 1405538"/>
                  <a:gd name="connsiteY9" fmla="*/ 1841423 h 2135354"/>
                  <a:gd name="connsiteX10" fmla="*/ 564273 w 1405538"/>
                  <a:gd name="connsiteY10" fmla="*/ 0 h 2135354"/>
                  <a:gd name="connsiteX0" fmla="*/ 616661 w 1457926"/>
                  <a:gd name="connsiteY0" fmla="*/ 0 h 2135354"/>
                  <a:gd name="connsiteX1" fmla="*/ 875391 w 1457926"/>
                  <a:gd name="connsiteY1" fmla="*/ 0 h 2135354"/>
                  <a:gd name="connsiteX2" fmla="*/ 1457926 w 1457926"/>
                  <a:gd name="connsiteY2" fmla="*/ 1732147 h 2135354"/>
                  <a:gd name="connsiteX3" fmla="*/ 1439663 w 1457926"/>
                  <a:gd name="connsiteY3" fmla="*/ 1841423 h 2135354"/>
                  <a:gd name="connsiteX4" fmla="*/ 1432872 w 1457926"/>
                  <a:gd name="connsiteY4" fmla="*/ 1841423 h 2135354"/>
                  <a:gd name="connsiteX5" fmla="*/ 1436313 w 1457926"/>
                  <a:gd name="connsiteY5" fmla="*/ 1855288 h 2135354"/>
                  <a:gd name="connsiteX6" fmla="*/ 746732 w 1457926"/>
                  <a:gd name="connsiteY6" fmla="*/ 2135354 h 2135354"/>
                  <a:gd name="connsiteX7" fmla="*/ 57151 w 1457926"/>
                  <a:gd name="connsiteY7" fmla="*/ 1855288 h 2135354"/>
                  <a:gd name="connsiteX8" fmla="*/ 60593 w 1457926"/>
                  <a:gd name="connsiteY8" fmla="*/ 1841423 h 2135354"/>
                  <a:gd name="connsiteX9" fmla="*/ 0 w 1457926"/>
                  <a:gd name="connsiteY9" fmla="*/ 1731886 h 2135354"/>
                  <a:gd name="connsiteX10" fmla="*/ 616661 w 1457926"/>
                  <a:gd name="connsiteY10" fmla="*/ 0 h 2135354"/>
                  <a:gd name="connsiteX0" fmla="*/ 689418 w 1530683"/>
                  <a:gd name="connsiteY0" fmla="*/ 0 h 2135354"/>
                  <a:gd name="connsiteX1" fmla="*/ 948148 w 1530683"/>
                  <a:gd name="connsiteY1" fmla="*/ 0 h 2135354"/>
                  <a:gd name="connsiteX2" fmla="*/ 1530683 w 1530683"/>
                  <a:gd name="connsiteY2" fmla="*/ 1732147 h 2135354"/>
                  <a:gd name="connsiteX3" fmla="*/ 1512420 w 1530683"/>
                  <a:gd name="connsiteY3" fmla="*/ 1841423 h 2135354"/>
                  <a:gd name="connsiteX4" fmla="*/ 1505629 w 1530683"/>
                  <a:gd name="connsiteY4" fmla="*/ 1841423 h 2135354"/>
                  <a:gd name="connsiteX5" fmla="*/ 1509070 w 1530683"/>
                  <a:gd name="connsiteY5" fmla="*/ 1855288 h 2135354"/>
                  <a:gd name="connsiteX6" fmla="*/ 819489 w 1530683"/>
                  <a:gd name="connsiteY6" fmla="*/ 2135354 h 2135354"/>
                  <a:gd name="connsiteX7" fmla="*/ 129908 w 1530683"/>
                  <a:gd name="connsiteY7" fmla="*/ 1855288 h 2135354"/>
                  <a:gd name="connsiteX8" fmla="*/ 0 w 1530683"/>
                  <a:gd name="connsiteY8" fmla="*/ 1841423 h 2135354"/>
                  <a:gd name="connsiteX9" fmla="*/ 72757 w 1530683"/>
                  <a:gd name="connsiteY9" fmla="*/ 1731886 h 2135354"/>
                  <a:gd name="connsiteX10" fmla="*/ 689418 w 1530683"/>
                  <a:gd name="connsiteY10" fmla="*/ 0 h 2135354"/>
                  <a:gd name="connsiteX0" fmla="*/ 616661 w 1457926"/>
                  <a:gd name="connsiteY0" fmla="*/ 0 h 2135354"/>
                  <a:gd name="connsiteX1" fmla="*/ 875391 w 1457926"/>
                  <a:gd name="connsiteY1" fmla="*/ 0 h 2135354"/>
                  <a:gd name="connsiteX2" fmla="*/ 1457926 w 1457926"/>
                  <a:gd name="connsiteY2" fmla="*/ 1732147 h 2135354"/>
                  <a:gd name="connsiteX3" fmla="*/ 1439663 w 1457926"/>
                  <a:gd name="connsiteY3" fmla="*/ 1841423 h 2135354"/>
                  <a:gd name="connsiteX4" fmla="*/ 1432872 w 1457926"/>
                  <a:gd name="connsiteY4" fmla="*/ 1841423 h 2135354"/>
                  <a:gd name="connsiteX5" fmla="*/ 1436313 w 1457926"/>
                  <a:gd name="connsiteY5" fmla="*/ 1855288 h 2135354"/>
                  <a:gd name="connsiteX6" fmla="*/ 746732 w 1457926"/>
                  <a:gd name="connsiteY6" fmla="*/ 2135354 h 2135354"/>
                  <a:gd name="connsiteX7" fmla="*/ 57151 w 1457926"/>
                  <a:gd name="connsiteY7" fmla="*/ 1855288 h 2135354"/>
                  <a:gd name="connsiteX8" fmla="*/ 0 w 1457926"/>
                  <a:gd name="connsiteY8" fmla="*/ 1731886 h 2135354"/>
                  <a:gd name="connsiteX9" fmla="*/ 616661 w 1457926"/>
                  <a:gd name="connsiteY9" fmla="*/ 0 h 2135354"/>
                  <a:gd name="connsiteX0" fmla="*/ 559510 w 1400775"/>
                  <a:gd name="connsiteY0" fmla="*/ 0 h 2135354"/>
                  <a:gd name="connsiteX1" fmla="*/ 818240 w 1400775"/>
                  <a:gd name="connsiteY1" fmla="*/ 0 h 2135354"/>
                  <a:gd name="connsiteX2" fmla="*/ 1400775 w 1400775"/>
                  <a:gd name="connsiteY2" fmla="*/ 1732147 h 2135354"/>
                  <a:gd name="connsiteX3" fmla="*/ 1382512 w 1400775"/>
                  <a:gd name="connsiteY3" fmla="*/ 1841423 h 2135354"/>
                  <a:gd name="connsiteX4" fmla="*/ 1375721 w 1400775"/>
                  <a:gd name="connsiteY4" fmla="*/ 1841423 h 2135354"/>
                  <a:gd name="connsiteX5" fmla="*/ 1379162 w 1400775"/>
                  <a:gd name="connsiteY5" fmla="*/ 1855288 h 2135354"/>
                  <a:gd name="connsiteX6" fmla="*/ 689581 w 1400775"/>
                  <a:gd name="connsiteY6" fmla="*/ 2135354 h 2135354"/>
                  <a:gd name="connsiteX7" fmla="*/ 0 w 1400775"/>
                  <a:gd name="connsiteY7" fmla="*/ 1855288 h 2135354"/>
                  <a:gd name="connsiteX8" fmla="*/ 559510 w 1400775"/>
                  <a:gd name="connsiteY8" fmla="*/ 0 h 2135354"/>
                  <a:gd name="connsiteX0" fmla="*/ 559510 w 1382512"/>
                  <a:gd name="connsiteY0" fmla="*/ 0 h 2135354"/>
                  <a:gd name="connsiteX1" fmla="*/ 818240 w 1382512"/>
                  <a:gd name="connsiteY1" fmla="*/ 0 h 2135354"/>
                  <a:gd name="connsiteX2" fmla="*/ 1382512 w 1382512"/>
                  <a:gd name="connsiteY2" fmla="*/ 1841423 h 2135354"/>
                  <a:gd name="connsiteX3" fmla="*/ 1375721 w 1382512"/>
                  <a:gd name="connsiteY3" fmla="*/ 1841423 h 2135354"/>
                  <a:gd name="connsiteX4" fmla="*/ 1379162 w 1382512"/>
                  <a:gd name="connsiteY4" fmla="*/ 1855288 h 2135354"/>
                  <a:gd name="connsiteX5" fmla="*/ 689581 w 1382512"/>
                  <a:gd name="connsiteY5" fmla="*/ 2135354 h 2135354"/>
                  <a:gd name="connsiteX6" fmla="*/ 0 w 1382512"/>
                  <a:gd name="connsiteY6" fmla="*/ 1855288 h 2135354"/>
                  <a:gd name="connsiteX7" fmla="*/ 559510 w 1382512"/>
                  <a:gd name="connsiteY7" fmla="*/ 0 h 2135354"/>
                  <a:gd name="connsiteX0" fmla="*/ 559510 w 1392037"/>
                  <a:gd name="connsiteY0" fmla="*/ 0 h 2135354"/>
                  <a:gd name="connsiteX1" fmla="*/ 818240 w 1392037"/>
                  <a:gd name="connsiteY1" fmla="*/ 0 h 2135354"/>
                  <a:gd name="connsiteX2" fmla="*/ 1392037 w 1392037"/>
                  <a:gd name="connsiteY2" fmla="*/ 1727123 h 2135354"/>
                  <a:gd name="connsiteX3" fmla="*/ 1375721 w 1392037"/>
                  <a:gd name="connsiteY3" fmla="*/ 1841423 h 2135354"/>
                  <a:gd name="connsiteX4" fmla="*/ 1379162 w 1392037"/>
                  <a:gd name="connsiteY4" fmla="*/ 1855288 h 2135354"/>
                  <a:gd name="connsiteX5" fmla="*/ 689581 w 1392037"/>
                  <a:gd name="connsiteY5" fmla="*/ 2135354 h 2135354"/>
                  <a:gd name="connsiteX6" fmla="*/ 0 w 1392037"/>
                  <a:gd name="connsiteY6" fmla="*/ 1855288 h 2135354"/>
                  <a:gd name="connsiteX7" fmla="*/ 559510 w 1392037"/>
                  <a:gd name="connsiteY7" fmla="*/ 0 h 2135354"/>
                  <a:gd name="connsiteX0" fmla="*/ 559510 w 1379162"/>
                  <a:gd name="connsiteY0" fmla="*/ 0 h 2135354"/>
                  <a:gd name="connsiteX1" fmla="*/ 818240 w 1379162"/>
                  <a:gd name="connsiteY1" fmla="*/ 0 h 2135354"/>
                  <a:gd name="connsiteX2" fmla="*/ 1375721 w 1379162"/>
                  <a:gd name="connsiteY2" fmla="*/ 1841423 h 2135354"/>
                  <a:gd name="connsiteX3" fmla="*/ 1379162 w 1379162"/>
                  <a:gd name="connsiteY3" fmla="*/ 1855288 h 2135354"/>
                  <a:gd name="connsiteX4" fmla="*/ 689581 w 1379162"/>
                  <a:gd name="connsiteY4" fmla="*/ 2135354 h 2135354"/>
                  <a:gd name="connsiteX5" fmla="*/ 0 w 1379162"/>
                  <a:gd name="connsiteY5" fmla="*/ 1855288 h 2135354"/>
                  <a:gd name="connsiteX6" fmla="*/ 559510 w 1379162"/>
                  <a:gd name="connsiteY6" fmla="*/ 0 h 2135354"/>
                  <a:gd name="connsiteX0" fmla="*/ 559510 w 1379162"/>
                  <a:gd name="connsiteY0" fmla="*/ 3 h 2135357"/>
                  <a:gd name="connsiteX1" fmla="*/ 818240 w 1379162"/>
                  <a:gd name="connsiteY1" fmla="*/ 3 h 2135357"/>
                  <a:gd name="connsiteX2" fmla="*/ 1375721 w 1379162"/>
                  <a:gd name="connsiteY2" fmla="*/ 1841426 h 2135357"/>
                  <a:gd name="connsiteX3" fmla="*/ 1379162 w 1379162"/>
                  <a:gd name="connsiteY3" fmla="*/ 1855291 h 2135357"/>
                  <a:gd name="connsiteX4" fmla="*/ 689581 w 1379162"/>
                  <a:gd name="connsiteY4" fmla="*/ 2135357 h 2135357"/>
                  <a:gd name="connsiteX5" fmla="*/ 0 w 1379162"/>
                  <a:gd name="connsiteY5" fmla="*/ 1855291 h 2135357"/>
                  <a:gd name="connsiteX6" fmla="*/ 559510 w 1379162"/>
                  <a:gd name="connsiteY6" fmla="*/ 3 h 2135357"/>
                  <a:gd name="connsiteX0" fmla="*/ 559510 w 1379162"/>
                  <a:gd name="connsiteY0" fmla="*/ 40216 h 2175570"/>
                  <a:gd name="connsiteX1" fmla="*/ 818240 w 1379162"/>
                  <a:gd name="connsiteY1" fmla="*/ 40216 h 2175570"/>
                  <a:gd name="connsiteX2" fmla="*/ 1375721 w 1379162"/>
                  <a:gd name="connsiteY2" fmla="*/ 1881639 h 2175570"/>
                  <a:gd name="connsiteX3" fmla="*/ 1379162 w 1379162"/>
                  <a:gd name="connsiteY3" fmla="*/ 1895504 h 2175570"/>
                  <a:gd name="connsiteX4" fmla="*/ 689581 w 1379162"/>
                  <a:gd name="connsiteY4" fmla="*/ 2175570 h 2175570"/>
                  <a:gd name="connsiteX5" fmla="*/ 0 w 1379162"/>
                  <a:gd name="connsiteY5" fmla="*/ 1895504 h 2175570"/>
                  <a:gd name="connsiteX6" fmla="*/ 559510 w 1379162"/>
                  <a:gd name="connsiteY6" fmla="*/ 40216 h 2175570"/>
                  <a:gd name="connsiteX0" fmla="*/ 559510 w 1379162"/>
                  <a:gd name="connsiteY0" fmla="*/ 50079 h 2185433"/>
                  <a:gd name="connsiteX1" fmla="*/ 818240 w 1379162"/>
                  <a:gd name="connsiteY1" fmla="*/ 50079 h 2185433"/>
                  <a:gd name="connsiteX2" fmla="*/ 1375721 w 1379162"/>
                  <a:gd name="connsiteY2" fmla="*/ 1891502 h 2185433"/>
                  <a:gd name="connsiteX3" fmla="*/ 1379162 w 1379162"/>
                  <a:gd name="connsiteY3" fmla="*/ 1905367 h 2185433"/>
                  <a:gd name="connsiteX4" fmla="*/ 689581 w 1379162"/>
                  <a:gd name="connsiteY4" fmla="*/ 2185433 h 2185433"/>
                  <a:gd name="connsiteX5" fmla="*/ 0 w 1379162"/>
                  <a:gd name="connsiteY5" fmla="*/ 1905367 h 2185433"/>
                  <a:gd name="connsiteX6" fmla="*/ 559510 w 1379162"/>
                  <a:gd name="connsiteY6" fmla="*/ 50079 h 2185433"/>
                  <a:gd name="connsiteX0" fmla="*/ 559510 w 1379162"/>
                  <a:gd name="connsiteY0" fmla="*/ 52984 h 2188338"/>
                  <a:gd name="connsiteX1" fmla="*/ 818240 w 1379162"/>
                  <a:gd name="connsiteY1" fmla="*/ 52984 h 2188338"/>
                  <a:gd name="connsiteX2" fmla="*/ 1375721 w 1379162"/>
                  <a:gd name="connsiteY2" fmla="*/ 1894407 h 2188338"/>
                  <a:gd name="connsiteX3" fmla="*/ 1379162 w 1379162"/>
                  <a:gd name="connsiteY3" fmla="*/ 1908272 h 2188338"/>
                  <a:gd name="connsiteX4" fmla="*/ 689581 w 1379162"/>
                  <a:gd name="connsiteY4" fmla="*/ 2188338 h 2188338"/>
                  <a:gd name="connsiteX5" fmla="*/ 0 w 1379162"/>
                  <a:gd name="connsiteY5" fmla="*/ 1908272 h 2188338"/>
                  <a:gd name="connsiteX6" fmla="*/ 559510 w 1379162"/>
                  <a:gd name="connsiteY6" fmla="*/ 52984 h 218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9162" h="2188338">
                    <a:moveTo>
                      <a:pt x="559510" y="52984"/>
                    </a:moveTo>
                    <a:cubicBezTo>
                      <a:pt x="593366" y="5359"/>
                      <a:pt x="731997" y="-37503"/>
                      <a:pt x="818240" y="52984"/>
                    </a:cubicBezTo>
                    <a:cubicBezTo>
                      <a:pt x="816162" y="50325"/>
                      <a:pt x="1282234" y="1585192"/>
                      <a:pt x="1375721" y="1894407"/>
                    </a:cubicBezTo>
                    <a:cubicBezTo>
                      <a:pt x="1378870" y="1898789"/>
                      <a:pt x="1379162" y="1903517"/>
                      <a:pt x="1379162" y="1908272"/>
                    </a:cubicBezTo>
                    <a:cubicBezTo>
                      <a:pt x="1379162" y="2062948"/>
                      <a:pt x="1070426" y="2188338"/>
                      <a:pt x="689581" y="2188338"/>
                    </a:cubicBezTo>
                    <a:cubicBezTo>
                      <a:pt x="308736" y="2188338"/>
                      <a:pt x="0" y="2062948"/>
                      <a:pt x="0" y="1908272"/>
                    </a:cubicBezTo>
                    <a:lnTo>
                      <a:pt x="559510" y="52984"/>
                    </a:lnTo>
                    <a:close/>
                  </a:path>
                </a:pathLst>
              </a:custGeom>
              <a:gradFill flip="none" rotWithShape="1">
                <a:gsLst>
                  <a:gs pos="98000">
                    <a:srgbClr val="C5134A"/>
                  </a:gs>
                  <a:gs pos="0">
                    <a:srgbClr val="BE1247"/>
                  </a:gs>
                  <a:gs pos="19000">
                    <a:srgbClr val="D2144F"/>
                  </a:gs>
                  <a:gs pos="54000">
                    <a:srgbClr val="F87477"/>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8" name="椭圆 10"/>
              <p:cNvSpPr/>
              <p:nvPr/>
            </p:nvSpPr>
            <p:spPr>
              <a:xfrm>
                <a:off x="568430" y="3292294"/>
                <a:ext cx="757450" cy="428950"/>
              </a:xfrm>
              <a:custGeom>
                <a:avLst/>
                <a:gdLst/>
                <a:ahLst/>
                <a:cxnLst/>
                <a:rect l="l" t="t" r="r" b="b"/>
                <a:pathLst>
                  <a:path w="590834" h="334594">
                    <a:moveTo>
                      <a:pt x="86928" y="0"/>
                    </a:moveTo>
                    <a:cubicBezTo>
                      <a:pt x="160265" y="23782"/>
                      <a:pt x="240109" y="35684"/>
                      <a:pt x="323402" y="35684"/>
                    </a:cubicBezTo>
                    <a:cubicBezTo>
                      <a:pt x="387332" y="35684"/>
                      <a:pt x="449230" y="28672"/>
                      <a:pt x="507434" y="13120"/>
                    </a:cubicBezTo>
                    <a:cubicBezTo>
                      <a:pt x="531772" y="93575"/>
                      <a:pt x="560176" y="187373"/>
                      <a:pt x="590834" y="288543"/>
                    </a:cubicBezTo>
                    <a:cubicBezTo>
                      <a:pt x="499769" y="318822"/>
                      <a:pt x="400175" y="334594"/>
                      <a:pt x="296010" y="334594"/>
                    </a:cubicBezTo>
                    <a:cubicBezTo>
                      <a:pt x="191403" y="334594"/>
                      <a:pt x="91406" y="318688"/>
                      <a:pt x="0" y="288246"/>
                    </a:cubicBezTo>
                    <a:close/>
                  </a:path>
                </a:pathLst>
              </a:custGeom>
              <a:gradFill flip="none" rotWithShape="1">
                <a:gsLst>
                  <a:gs pos="98000">
                    <a:sysClr val="window" lastClr="FFFFFF">
                      <a:lumMod val="65000"/>
                    </a:sysClr>
                  </a:gs>
                  <a:gs pos="0">
                    <a:sysClr val="window" lastClr="FFFFFF">
                      <a:lumMod val="65000"/>
                    </a:sysClr>
                  </a:gs>
                  <a:gs pos="55000">
                    <a:sysClr val="window" lastClr="FFFFFF"/>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9" name="椭圆 10"/>
              <p:cNvSpPr/>
              <p:nvPr/>
            </p:nvSpPr>
            <p:spPr>
              <a:xfrm>
                <a:off x="358140" y="4031342"/>
                <a:ext cx="1181099" cy="418738"/>
              </a:xfrm>
              <a:custGeom>
                <a:avLst/>
                <a:gdLst/>
                <a:ahLst/>
                <a:cxnLst/>
                <a:rect l="l" t="t" r="r" b="b"/>
                <a:pathLst>
                  <a:path w="1082218" h="392352">
                    <a:moveTo>
                      <a:pt x="92746" y="0"/>
                    </a:moveTo>
                    <a:cubicBezTo>
                      <a:pt x="229132" y="56158"/>
                      <a:pt x="381210" y="86960"/>
                      <a:pt x="541436" y="86960"/>
                    </a:cubicBezTo>
                    <a:cubicBezTo>
                      <a:pt x="701493" y="86960"/>
                      <a:pt x="853418" y="56223"/>
                      <a:pt x="989694" y="184"/>
                    </a:cubicBezTo>
                    <a:cubicBezTo>
                      <a:pt x="1021621" y="105469"/>
                      <a:pt x="1052999" y="208935"/>
                      <a:pt x="1082218" y="305289"/>
                    </a:cubicBezTo>
                    <a:cubicBezTo>
                      <a:pt x="917102" y="361516"/>
                      <a:pt x="732512" y="392352"/>
                      <a:pt x="537839" y="392352"/>
                    </a:cubicBezTo>
                    <a:cubicBezTo>
                      <a:pt x="345739" y="392352"/>
                      <a:pt x="163457" y="362325"/>
                      <a:pt x="0" y="307539"/>
                    </a:cubicBezTo>
                    <a:close/>
                  </a:path>
                </a:pathLst>
              </a:custGeom>
              <a:gradFill flip="none" rotWithShape="1">
                <a:gsLst>
                  <a:gs pos="98000">
                    <a:sysClr val="window" lastClr="FFFFFF">
                      <a:lumMod val="65000"/>
                    </a:sysClr>
                  </a:gs>
                  <a:gs pos="0">
                    <a:sysClr val="window" lastClr="FFFFFF">
                      <a:lumMod val="65000"/>
                    </a:sysClr>
                  </a:gs>
                  <a:gs pos="55000">
                    <a:sysClr val="window" lastClr="FFFFFF"/>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9" name="组合 50"/>
            <p:cNvGrpSpPr/>
            <p:nvPr/>
          </p:nvGrpSpPr>
          <p:grpSpPr>
            <a:xfrm>
              <a:off x="6844190" y="3098718"/>
              <a:ext cx="968170" cy="1733068"/>
              <a:chOff x="179512" y="2797966"/>
              <a:chExt cx="1513892" cy="2709936"/>
            </a:xfrm>
          </p:grpSpPr>
          <p:sp>
            <p:nvSpPr>
              <p:cNvPr id="10" name="圆角矩形 9"/>
              <p:cNvSpPr/>
              <p:nvPr/>
            </p:nvSpPr>
            <p:spPr>
              <a:xfrm>
                <a:off x="179512" y="4149080"/>
                <a:ext cx="1512168" cy="1358822"/>
              </a:xfrm>
              <a:prstGeom prst="roundRect">
                <a:avLst>
                  <a:gd name="adj" fmla="val 5673"/>
                </a:avLst>
              </a:prstGeom>
              <a:solidFill>
                <a:srgbClr val="BE1247"/>
              </a:solidFill>
              <a:ln w="25400" cap="flat" cmpd="sng" algn="ctr">
                <a:noFill/>
                <a:prstDash val="solid"/>
              </a:ln>
              <a:effectLst/>
              <a:scene3d>
                <a:camera prst="isometricOffAxis1Top">
                  <a:rot lat="19308370" lon="17994607" rev="3982837"/>
                </a:camera>
                <a:lightRig rig="soft" dir="t"/>
              </a:scene3d>
              <a:sp3d extrusionH="635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1" name="圆角矩形 10"/>
              <p:cNvSpPr/>
              <p:nvPr/>
            </p:nvSpPr>
            <p:spPr>
              <a:xfrm>
                <a:off x="181236" y="4138187"/>
                <a:ext cx="1512168" cy="1358822"/>
              </a:xfrm>
              <a:prstGeom prst="roundRect">
                <a:avLst>
                  <a:gd name="adj" fmla="val 5673"/>
                </a:avLst>
              </a:prstGeom>
              <a:gradFill flip="none" rotWithShape="1">
                <a:gsLst>
                  <a:gs pos="0">
                    <a:srgbClr val="BE1247"/>
                  </a:gs>
                  <a:gs pos="33000">
                    <a:srgbClr val="D2144F"/>
                  </a:gs>
                  <a:gs pos="90000">
                    <a:srgbClr val="F87477"/>
                  </a:gs>
                  <a:gs pos="100000">
                    <a:srgbClr val="FA9496"/>
                  </a:gs>
                </a:gsLst>
                <a:lin ang="7200000" scaled="0"/>
                <a:tileRect/>
              </a:gradFill>
              <a:ln w="25400" cap="flat" cmpd="sng" algn="ctr">
                <a:noFill/>
                <a:prstDash val="solid"/>
              </a:ln>
              <a:effectLst/>
              <a:scene3d>
                <a:camera prst="isometricOffAxis1Top">
                  <a:rot lat="19308370" lon="17994607" rev="3982837"/>
                </a:camera>
                <a:lightRig rig="soft" dir="t"/>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2" name="椭圆 10"/>
              <p:cNvSpPr/>
              <p:nvPr/>
            </p:nvSpPr>
            <p:spPr>
              <a:xfrm>
                <a:off x="257574" y="2797966"/>
                <a:ext cx="1379162" cy="2188338"/>
              </a:xfrm>
              <a:custGeom>
                <a:avLst/>
                <a:gdLst>
                  <a:gd name="connsiteX0" fmla="*/ 564273 w 1405538"/>
                  <a:gd name="connsiteY0" fmla="*/ 0 h 2135354"/>
                  <a:gd name="connsiteX1" fmla="*/ 823003 w 1405538"/>
                  <a:gd name="connsiteY1" fmla="*/ 0 h 2135354"/>
                  <a:gd name="connsiteX2" fmla="*/ 1405538 w 1405538"/>
                  <a:gd name="connsiteY2" fmla="*/ 1732147 h 2135354"/>
                  <a:gd name="connsiteX3" fmla="*/ 1387275 w 1405538"/>
                  <a:gd name="connsiteY3" fmla="*/ 1841423 h 2135354"/>
                  <a:gd name="connsiteX4" fmla="*/ 1380484 w 1405538"/>
                  <a:gd name="connsiteY4" fmla="*/ 1841423 h 2135354"/>
                  <a:gd name="connsiteX5" fmla="*/ 1383925 w 1405538"/>
                  <a:gd name="connsiteY5" fmla="*/ 1855288 h 2135354"/>
                  <a:gd name="connsiteX6" fmla="*/ 694344 w 1405538"/>
                  <a:gd name="connsiteY6" fmla="*/ 2135354 h 2135354"/>
                  <a:gd name="connsiteX7" fmla="*/ 4763 w 1405538"/>
                  <a:gd name="connsiteY7" fmla="*/ 1855288 h 2135354"/>
                  <a:gd name="connsiteX8" fmla="*/ 8205 w 1405538"/>
                  <a:gd name="connsiteY8" fmla="*/ 1841423 h 2135354"/>
                  <a:gd name="connsiteX9" fmla="*/ 0 w 1405538"/>
                  <a:gd name="connsiteY9" fmla="*/ 1841423 h 2135354"/>
                  <a:gd name="connsiteX10" fmla="*/ 564273 w 1405538"/>
                  <a:gd name="connsiteY10" fmla="*/ 0 h 2135354"/>
                  <a:gd name="connsiteX0" fmla="*/ 616661 w 1457926"/>
                  <a:gd name="connsiteY0" fmla="*/ 0 h 2135354"/>
                  <a:gd name="connsiteX1" fmla="*/ 875391 w 1457926"/>
                  <a:gd name="connsiteY1" fmla="*/ 0 h 2135354"/>
                  <a:gd name="connsiteX2" fmla="*/ 1457926 w 1457926"/>
                  <a:gd name="connsiteY2" fmla="*/ 1732147 h 2135354"/>
                  <a:gd name="connsiteX3" fmla="*/ 1439663 w 1457926"/>
                  <a:gd name="connsiteY3" fmla="*/ 1841423 h 2135354"/>
                  <a:gd name="connsiteX4" fmla="*/ 1432872 w 1457926"/>
                  <a:gd name="connsiteY4" fmla="*/ 1841423 h 2135354"/>
                  <a:gd name="connsiteX5" fmla="*/ 1436313 w 1457926"/>
                  <a:gd name="connsiteY5" fmla="*/ 1855288 h 2135354"/>
                  <a:gd name="connsiteX6" fmla="*/ 746732 w 1457926"/>
                  <a:gd name="connsiteY6" fmla="*/ 2135354 h 2135354"/>
                  <a:gd name="connsiteX7" fmla="*/ 57151 w 1457926"/>
                  <a:gd name="connsiteY7" fmla="*/ 1855288 h 2135354"/>
                  <a:gd name="connsiteX8" fmla="*/ 60593 w 1457926"/>
                  <a:gd name="connsiteY8" fmla="*/ 1841423 h 2135354"/>
                  <a:gd name="connsiteX9" fmla="*/ 0 w 1457926"/>
                  <a:gd name="connsiteY9" fmla="*/ 1731886 h 2135354"/>
                  <a:gd name="connsiteX10" fmla="*/ 616661 w 1457926"/>
                  <a:gd name="connsiteY10" fmla="*/ 0 h 2135354"/>
                  <a:gd name="connsiteX0" fmla="*/ 689418 w 1530683"/>
                  <a:gd name="connsiteY0" fmla="*/ 0 h 2135354"/>
                  <a:gd name="connsiteX1" fmla="*/ 948148 w 1530683"/>
                  <a:gd name="connsiteY1" fmla="*/ 0 h 2135354"/>
                  <a:gd name="connsiteX2" fmla="*/ 1530683 w 1530683"/>
                  <a:gd name="connsiteY2" fmla="*/ 1732147 h 2135354"/>
                  <a:gd name="connsiteX3" fmla="*/ 1512420 w 1530683"/>
                  <a:gd name="connsiteY3" fmla="*/ 1841423 h 2135354"/>
                  <a:gd name="connsiteX4" fmla="*/ 1505629 w 1530683"/>
                  <a:gd name="connsiteY4" fmla="*/ 1841423 h 2135354"/>
                  <a:gd name="connsiteX5" fmla="*/ 1509070 w 1530683"/>
                  <a:gd name="connsiteY5" fmla="*/ 1855288 h 2135354"/>
                  <a:gd name="connsiteX6" fmla="*/ 819489 w 1530683"/>
                  <a:gd name="connsiteY6" fmla="*/ 2135354 h 2135354"/>
                  <a:gd name="connsiteX7" fmla="*/ 129908 w 1530683"/>
                  <a:gd name="connsiteY7" fmla="*/ 1855288 h 2135354"/>
                  <a:gd name="connsiteX8" fmla="*/ 0 w 1530683"/>
                  <a:gd name="connsiteY8" fmla="*/ 1841423 h 2135354"/>
                  <a:gd name="connsiteX9" fmla="*/ 72757 w 1530683"/>
                  <a:gd name="connsiteY9" fmla="*/ 1731886 h 2135354"/>
                  <a:gd name="connsiteX10" fmla="*/ 689418 w 1530683"/>
                  <a:gd name="connsiteY10" fmla="*/ 0 h 2135354"/>
                  <a:gd name="connsiteX0" fmla="*/ 616661 w 1457926"/>
                  <a:gd name="connsiteY0" fmla="*/ 0 h 2135354"/>
                  <a:gd name="connsiteX1" fmla="*/ 875391 w 1457926"/>
                  <a:gd name="connsiteY1" fmla="*/ 0 h 2135354"/>
                  <a:gd name="connsiteX2" fmla="*/ 1457926 w 1457926"/>
                  <a:gd name="connsiteY2" fmla="*/ 1732147 h 2135354"/>
                  <a:gd name="connsiteX3" fmla="*/ 1439663 w 1457926"/>
                  <a:gd name="connsiteY3" fmla="*/ 1841423 h 2135354"/>
                  <a:gd name="connsiteX4" fmla="*/ 1432872 w 1457926"/>
                  <a:gd name="connsiteY4" fmla="*/ 1841423 h 2135354"/>
                  <a:gd name="connsiteX5" fmla="*/ 1436313 w 1457926"/>
                  <a:gd name="connsiteY5" fmla="*/ 1855288 h 2135354"/>
                  <a:gd name="connsiteX6" fmla="*/ 746732 w 1457926"/>
                  <a:gd name="connsiteY6" fmla="*/ 2135354 h 2135354"/>
                  <a:gd name="connsiteX7" fmla="*/ 57151 w 1457926"/>
                  <a:gd name="connsiteY7" fmla="*/ 1855288 h 2135354"/>
                  <a:gd name="connsiteX8" fmla="*/ 0 w 1457926"/>
                  <a:gd name="connsiteY8" fmla="*/ 1731886 h 2135354"/>
                  <a:gd name="connsiteX9" fmla="*/ 616661 w 1457926"/>
                  <a:gd name="connsiteY9" fmla="*/ 0 h 2135354"/>
                  <a:gd name="connsiteX0" fmla="*/ 559510 w 1400775"/>
                  <a:gd name="connsiteY0" fmla="*/ 0 h 2135354"/>
                  <a:gd name="connsiteX1" fmla="*/ 818240 w 1400775"/>
                  <a:gd name="connsiteY1" fmla="*/ 0 h 2135354"/>
                  <a:gd name="connsiteX2" fmla="*/ 1400775 w 1400775"/>
                  <a:gd name="connsiteY2" fmla="*/ 1732147 h 2135354"/>
                  <a:gd name="connsiteX3" fmla="*/ 1382512 w 1400775"/>
                  <a:gd name="connsiteY3" fmla="*/ 1841423 h 2135354"/>
                  <a:gd name="connsiteX4" fmla="*/ 1375721 w 1400775"/>
                  <a:gd name="connsiteY4" fmla="*/ 1841423 h 2135354"/>
                  <a:gd name="connsiteX5" fmla="*/ 1379162 w 1400775"/>
                  <a:gd name="connsiteY5" fmla="*/ 1855288 h 2135354"/>
                  <a:gd name="connsiteX6" fmla="*/ 689581 w 1400775"/>
                  <a:gd name="connsiteY6" fmla="*/ 2135354 h 2135354"/>
                  <a:gd name="connsiteX7" fmla="*/ 0 w 1400775"/>
                  <a:gd name="connsiteY7" fmla="*/ 1855288 h 2135354"/>
                  <a:gd name="connsiteX8" fmla="*/ 559510 w 1400775"/>
                  <a:gd name="connsiteY8" fmla="*/ 0 h 2135354"/>
                  <a:gd name="connsiteX0" fmla="*/ 559510 w 1382512"/>
                  <a:gd name="connsiteY0" fmla="*/ 0 h 2135354"/>
                  <a:gd name="connsiteX1" fmla="*/ 818240 w 1382512"/>
                  <a:gd name="connsiteY1" fmla="*/ 0 h 2135354"/>
                  <a:gd name="connsiteX2" fmla="*/ 1382512 w 1382512"/>
                  <a:gd name="connsiteY2" fmla="*/ 1841423 h 2135354"/>
                  <a:gd name="connsiteX3" fmla="*/ 1375721 w 1382512"/>
                  <a:gd name="connsiteY3" fmla="*/ 1841423 h 2135354"/>
                  <a:gd name="connsiteX4" fmla="*/ 1379162 w 1382512"/>
                  <a:gd name="connsiteY4" fmla="*/ 1855288 h 2135354"/>
                  <a:gd name="connsiteX5" fmla="*/ 689581 w 1382512"/>
                  <a:gd name="connsiteY5" fmla="*/ 2135354 h 2135354"/>
                  <a:gd name="connsiteX6" fmla="*/ 0 w 1382512"/>
                  <a:gd name="connsiteY6" fmla="*/ 1855288 h 2135354"/>
                  <a:gd name="connsiteX7" fmla="*/ 559510 w 1382512"/>
                  <a:gd name="connsiteY7" fmla="*/ 0 h 2135354"/>
                  <a:gd name="connsiteX0" fmla="*/ 559510 w 1392037"/>
                  <a:gd name="connsiteY0" fmla="*/ 0 h 2135354"/>
                  <a:gd name="connsiteX1" fmla="*/ 818240 w 1392037"/>
                  <a:gd name="connsiteY1" fmla="*/ 0 h 2135354"/>
                  <a:gd name="connsiteX2" fmla="*/ 1392037 w 1392037"/>
                  <a:gd name="connsiteY2" fmla="*/ 1727123 h 2135354"/>
                  <a:gd name="connsiteX3" fmla="*/ 1375721 w 1392037"/>
                  <a:gd name="connsiteY3" fmla="*/ 1841423 h 2135354"/>
                  <a:gd name="connsiteX4" fmla="*/ 1379162 w 1392037"/>
                  <a:gd name="connsiteY4" fmla="*/ 1855288 h 2135354"/>
                  <a:gd name="connsiteX5" fmla="*/ 689581 w 1392037"/>
                  <a:gd name="connsiteY5" fmla="*/ 2135354 h 2135354"/>
                  <a:gd name="connsiteX6" fmla="*/ 0 w 1392037"/>
                  <a:gd name="connsiteY6" fmla="*/ 1855288 h 2135354"/>
                  <a:gd name="connsiteX7" fmla="*/ 559510 w 1392037"/>
                  <a:gd name="connsiteY7" fmla="*/ 0 h 2135354"/>
                  <a:gd name="connsiteX0" fmla="*/ 559510 w 1379162"/>
                  <a:gd name="connsiteY0" fmla="*/ 0 h 2135354"/>
                  <a:gd name="connsiteX1" fmla="*/ 818240 w 1379162"/>
                  <a:gd name="connsiteY1" fmla="*/ 0 h 2135354"/>
                  <a:gd name="connsiteX2" fmla="*/ 1375721 w 1379162"/>
                  <a:gd name="connsiteY2" fmla="*/ 1841423 h 2135354"/>
                  <a:gd name="connsiteX3" fmla="*/ 1379162 w 1379162"/>
                  <a:gd name="connsiteY3" fmla="*/ 1855288 h 2135354"/>
                  <a:gd name="connsiteX4" fmla="*/ 689581 w 1379162"/>
                  <a:gd name="connsiteY4" fmla="*/ 2135354 h 2135354"/>
                  <a:gd name="connsiteX5" fmla="*/ 0 w 1379162"/>
                  <a:gd name="connsiteY5" fmla="*/ 1855288 h 2135354"/>
                  <a:gd name="connsiteX6" fmla="*/ 559510 w 1379162"/>
                  <a:gd name="connsiteY6" fmla="*/ 0 h 2135354"/>
                  <a:gd name="connsiteX0" fmla="*/ 559510 w 1379162"/>
                  <a:gd name="connsiteY0" fmla="*/ 3 h 2135357"/>
                  <a:gd name="connsiteX1" fmla="*/ 818240 w 1379162"/>
                  <a:gd name="connsiteY1" fmla="*/ 3 h 2135357"/>
                  <a:gd name="connsiteX2" fmla="*/ 1375721 w 1379162"/>
                  <a:gd name="connsiteY2" fmla="*/ 1841426 h 2135357"/>
                  <a:gd name="connsiteX3" fmla="*/ 1379162 w 1379162"/>
                  <a:gd name="connsiteY3" fmla="*/ 1855291 h 2135357"/>
                  <a:gd name="connsiteX4" fmla="*/ 689581 w 1379162"/>
                  <a:gd name="connsiteY4" fmla="*/ 2135357 h 2135357"/>
                  <a:gd name="connsiteX5" fmla="*/ 0 w 1379162"/>
                  <a:gd name="connsiteY5" fmla="*/ 1855291 h 2135357"/>
                  <a:gd name="connsiteX6" fmla="*/ 559510 w 1379162"/>
                  <a:gd name="connsiteY6" fmla="*/ 3 h 2135357"/>
                  <a:gd name="connsiteX0" fmla="*/ 559510 w 1379162"/>
                  <a:gd name="connsiteY0" fmla="*/ 40216 h 2175570"/>
                  <a:gd name="connsiteX1" fmla="*/ 818240 w 1379162"/>
                  <a:gd name="connsiteY1" fmla="*/ 40216 h 2175570"/>
                  <a:gd name="connsiteX2" fmla="*/ 1375721 w 1379162"/>
                  <a:gd name="connsiteY2" fmla="*/ 1881639 h 2175570"/>
                  <a:gd name="connsiteX3" fmla="*/ 1379162 w 1379162"/>
                  <a:gd name="connsiteY3" fmla="*/ 1895504 h 2175570"/>
                  <a:gd name="connsiteX4" fmla="*/ 689581 w 1379162"/>
                  <a:gd name="connsiteY4" fmla="*/ 2175570 h 2175570"/>
                  <a:gd name="connsiteX5" fmla="*/ 0 w 1379162"/>
                  <a:gd name="connsiteY5" fmla="*/ 1895504 h 2175570"/>
                  <a:gd name="connsiteX6" fmla="*/ 559510 w 1379162"/>
                  <a:gd name="connsiteY6" fmla="*/ 40216 h 2175570"/>
                  <a:gd name="connsiteX0" fmla="*/ 559510 w 1379162"/>
                  <a:gd name="connsiteY0" fmla="*/ 50079 h 2185433"/>
                  <a:gd name="connsiteX1" fmla="*/ 818240 w 1379162"/>
                  <a:gd name="connsiteY1" fmla="*/ 50079 h 2185433"/>
                  <a:gd name="connsiteX2" fmla="*/ 1375721 w 1379162"/>
                  <a:gd name="connsiteY2" fmla="*/ 1891502 h 2185433"/>
                  <a:gd name="connsiteX3" fmla="*/ 1379162 w 1379162"/>
                  <a:gd name="connsiteY3" fmla="*/ 1905367 h 2185433"/>
                  <a:gd name="connsiteX4" fmla="*/ 689581 w 1379162"/>
                  <a:gd name="connsiteY4" fmla="*/ 2185433 h 2185433"/>
                  <a:gd name="connsiteX5" fmla="*/ 0 w 1379162"/>
                  <a:gd name="connsiteY5" fmla="*/ 1905367 h 2185433"/>
                  <a:gd name="connsiteX6" fmla="*/ 559510 w 1379162"/>
                  <a:gd name="connsiteY6" fmla="*/ 50079 h 2185433"/>
                  <a:gd name="connsiteX0" fmla="*/ 559510 w 1379162"/>
                  <a:gd name="connsiteY0" fmla="*/ 52984 h 2188338"/>
                  <a:gd name="connsiteX1" fmla="*/ 818240 w 1379162"/>
                  <a:gd name="connsiteY1" fmla="*/ 52984 h 2188338"/>
                  <a:gd name="connsiteX2" fmla="*/ 1375721 w 1379162"/>
                  <a:gd name="connsiteY2" fmla="*/ 1894407 h 2188338"/>
                  <a:gd name="connsiteX3" fmla="*/ 1379162 w 1379162"/>
                  <a:gd name="connsiteY3" fmla="*/ 1908272 h 2188338"/>
                  <a:gd name="connsiteX4" fmla="*/ 689581 w 1379162"/>
                  <a:gd name="connsiteY4" fmla="*/ 2188338 h 2188338"/>
                  <a:gd name="connsiteX5" fmla="*/ 0 w 1379162"/>
                  <a:gd name="connsiteY5" fmla="*/ 1908272 h 2188338"/>
                  <a:gd name="connsiteX6" fmla="*/ 559510 w 1379162"/>
                  <a:gd name="connsiteY6" fmla="*/ 52984 h 218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9162" h="2188338">
                    <a:moveTo>
                      <a:pt x="559510" y="52984"/>
                    </a:moveTo>
                    <a:cubicBezTo>
                      <a:pt x="593366" y="5359"/>
                      <a:pt x="731997" y="-37503"/>
                      <a:pt x="818240" y="52984"/>
                    </a:cubicBezTo>
                    <a:cubicBezTo>
                      <a:pt x="816162" y="50325"/>
                      <a:pt x="1282234" y="1585192"/>
                      <a:pt x="1375721" y="1894407"/>
                    </a:cubicBezTo>
                    <a:cubicBezTo>
                      <a:pt x="1378870" y="1898789"/>
                      <a:pt x="1379162" y="1903517"/>
                      <a:pt x="1379162" y="1908272"/>
                    </a:cubicBezTo>
                    <a:cubicBezTo>
                      <a:pt x="1379162" y="2062948"/>
                      <a:pt x="1070426" y="2188338"/>
                      <a:pt x="689581" y="2188338"/>
                    </a:cubicBezTo>
                    <a:cubicBezTo>
                      <a:pt x="308736" y="2188338"/>
                      <a:pt x="0" y="2062948"/>
                      <a:pt x="0" y="1908272"/>
                    </a:cubicBezTo>
                    <a:lnTo>
                      <a:pt x="559510" y="52984"/>
                    </a:lnTo>
                    <a:close/>
                  </a:path>
                </a:pathLst>
              </a:custGeom>
              <a:gradFill flip="none" rotWithShape="1">
                <a:gsLst>
                  <a:gs pos="98000">
                    <a:srgbClr val="C5134A"/>
                  </a:gs>
                  <a:gs pos="0">
                    <a:srgbClr val="BE1247"/>
                  </a:gs>
                  <a:gs pos="19000">
                    <a:srgbClr val="D2144F"/>
                  </a:gs>
                  <a:gs pos="54000">
                    <a:srgbClr val="F87477"/>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3" name="椭圆 10"/>
              <p:cNvSpPr/>
              <p:nvPr/>
            </p:nvSpPr>
            <p:spPr>
              <a:xfrm>
                <a:off x="568430" y="3292294"/>
                <a:ext cx="757450" cy="428950"/>
              </a:xfrm>
              <a:custGeom>
                <a:avLst/>
                <a:gdLst/>
                <a:ahLst/>
                <a:cxnLst/>
                <a:rect l="l" t="t" r="r" b="b"/>
                <a:pathLst>
                  <a:path w="590834" h="334594">
                    <a:moveTo>
                      <a:pt x="86928" y="0"/>
                    </a:moveTo>
                    <a:cubicBezTo>
                      <a:pt x="160265" y="23782"/>
                      <a:pt x="240109" y="35684"/>
                      <a:pt x="323402" y="35684"/>
                    </a:cubicBezTo>
                    <a:cubicBezTo>
                      <a:pt x="387332" y="35684"/>
                      <a:pt x="449230" y="28672"/>
                      <a:pt x="507434" y="13120"/>
                    </a:cubicBezTo>
                    <a:cubicBezTo>
                      <a:pt x="531772" y="93575"/>
                      <a:pt x="560176" y="187373"/>
                      <a:pt x="590834" y="288543"/>
                    </a:cubicBezTo>
                    <a:cubicBezTo>
                      <a:pt x="499769" y="318822"/>
                      <a:pt x="400175" y="334594"/>
                      <a:pt x="296010" y="334594"/>
                    </a:cubicBezTo>
                    <a:cubicBezTo>
                      <a:pt x="191403" y="334594"/>
                      <a:pt x="91406" y="318688"/>
                      <a:pt x="0" y="288246"/>
                    </a:cubicBezTo>
                    <a:close/>
                  </a:path>
                </a:pathLst>
              </a:custGeom>
              <a:gradFill flip="none" rotWithShape="1">
                <a:gsLst>
                  <a:gs pos="98000">
                    <a:sysClr val="window" lastClr="FFFFFF">
                      <a:lumMod val="65000"/>
                    </a:sysClr>
                  </a:gs>
                  <a:gs pos="0">
                    <a:sysClr val="window" lastClr="FFFFFF">
                      <a:lumMod val="65000"/>
                    </a:sysClr>
                  </a:gs>
                  <a:gs pos="55000">
                    <a:sysClr val="window" lastClr="FFFFFF"/>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4" name="椭圆 10"/>
              <p:cNvSpPr/>
              <p:nvPr/>
            </p:nvSpPr>
            <p:spPr>
              <a:xfrm>
                <a:off x="358140" y="4031342"/>
                <a:ext cx="1181099" cy="418738"/>
              </a:xfrm>
              <a:custGeom>
                <a:avLst/>
                <a:gdLst/>
                <a:ahLst/>
                <a:cxnLst/>
                <a:rect l="l" t="t" r="r" b="b"/>
                <a:pathLst>
                  <a:path w="1082218" h="392352">
                    <a:moveTo>
                      <a:pt x="92746" y="0"/>
                    </a:moveTo>
                    <a:cubicBezTo>
                      <a:pt x="229132" y="56158"/>
                      <a:pt x="381210" y="86960"/>
                      <a:pt x="541436" y="86960"/>
                    </a:cubicBezTo>
                    <a:cubicBezTo>
                      <a:pt x="701493" y="86960"/>
                      <a:pt x="853418" y="56223"/>
                      <a:pt x="989694" y="184"/>
                    </a:cubicBezTo>
                    <a:cubicBezTo>
                      <a:pt x="1021621" y="105469"/>
                      <a:pt x="1052999" y="208935"/>
                      <a:pt x="1082218" y="305289"/>
                    </a:cubicBezTo>
                    <a:cubicBezTo>
                      <a:pt x="917102" y="361516"/>
                      <a:pt x="732512" y="392352"/>
                      <a:pt x="537839" y="392352"/>
                    </a:cubicBezTo>
                    <a:cubicBezTo>
                      <a:pt x="345739" y="392352"/>
                      <a:pt x="163457" y="362325"/>
                      <a:pt x="0" y="307539"/>
                    </a:cubicBezTo>
                    <a:close/>
                  </a:path>
                </a:pathLst>
              </a:custGeom>
              <a:gradFill flip="none" rotWithShape="1">
                <a:gsLst>
                  <a:gs pos="98000">
                    <a:sysClr val="window" lastClr="FFFFFF">
                      <a:lumMod val="65000"/>
                    </a:sysClr>
                  </a:gs>
                  <a:gs pos="0">
                    <a:sysClr val="window" lastClr="FFFFFF">
                      <a:lumMod val="65000"/>
                    </a:sysClr>
                  </a:gs>
                  <a:gs pos="55000">
                    <a:sysClr val="window" lastClr="FFFFFF"/>
                  </a:gs>
                </a:gsLst>
                <a:lin ang="11100000" scaled="0"/>
                <a:tileRect/>
              </a:gradFill>
              <a:ln w="317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sp>
        <p:nvSpPr>
          <p:cNvPr id="35" name="TextBox 38"/>
          <p:cNvSpPr txBox="1"/>
          <p:nvPr/>
        </p:nvSpPr>
        <p:spPr>
          <a:xfrm>
            <a:off x="736508" y="2939430"/>
            <a:ext cx="1450292"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smtClean="0">
                <a:ln>
                  <a:noFill/>
                </a:ln>
                <a:solidFill>
                  <a:schemeClr val="bg1"/>
                </a:solidFill>
                <a:effectLst/>
                <a:uLnTx/>
                <a:uFillTx/>
                <a:latin typeface="Arial" pitchFamily="34" charset="0"/>
                <a:ea typeface="微软雅黑" pitchFamily="34" charset="-122"/>
                <a:cs typeface="Arial" pitchFamily="34" charset="0"/>
              </a:rPr>
              <a:t>不需要通过</a:t>
            </a:r>
            <a:r>
              <a:rPr kumimoji="0" lang="en-US" altLang="zh-CN" b="1" i="0" u="none" strike="noStrike" kern="0" cap="none" spc="0" normalizeH="0" baseline="0" noProof="0" dirty="0" smtClean="0">
                <a:ln>
                  <a:noFill/>
                </a:ln>
                <a:solidFill>
                  <a:schemeClr val="bg1"/>
                </a:solidFill>
                <a:effectLst/>
                <a:uLnTx/>
                <a:uFillTx/>
                <a:latin typeface="Arial" pitchFamily="34" charset="0"/>
                <a:ea typeface="微软雅黑" pitchFamily="34" charset="-122"/>
                <a:cs typeface="Arial" pitchFamily="34" charset="0"/>
              </a:rPr>
              <a:t>HIS</a:t>
            </a:r>
            <a:r>
              <a:rPr kumimoji="0" lang="zh-CN" altLang="en-US" b="1" i="0" u="none" strike="noStrike" kern="0" cap="none" spc="0" normalizeH="0" baseline="0" noProof="0" dirty="0" smtClean="0">
                <a:ln>
                  <a:noFill/>
                </a:ln>
                <a:solidFill>
                  <a:schemeClr val="bg1"/>
                </a:solidFill>
                <a:effectLst/>
                <a:uLnTx/>
                <a:uFillTx/>
                <a:latin typeface="Arial" pitchFamily="34" charset="0"/>
                <a:ea typeface="微软雅黑" pitchFamily="34" charset="-122"/>
                <a:cs typeface="Arial" pitchFamily="34" charset="0"/>
              </a:rPr>
              <a:t>、人事、物资等业务管理信息系统采集数据</a:t>
            </a:r>
            <a:endParaRPr kumimoji="0" lang="en-US" altLang="zh-CN" b="1" i="0" u="none" strike="noStrike" kern="0" cap="none" spc="0" normalizeH="0" baseline="0" noProof="0" dirty="0">
              <a:ln>
                <a:noFill/>
              </a:ln>
              <a:solidFill>
                <a:schemeClr val="bg1"/>
              </a:solidFill>
              <a:effectLst/>
              <a:uLnTx/>
              <a:uFillTx/>
              <a:latin typeface="Arial" pitchFamily="34" charset="0"/>
              <a:ea typeface="微软雅黑" pitchFamily="34" charset="-122"/>
              <a:cs typeface="Arial" pitchFamily="34" charset="0"/>
            </a:endParaRPr>
          </a:p>
        </p:txBody>
      </p:sp>
      <p:sp>
        <p:nvSpPr>
          <p:cNvPr id="36" name="TextBox 39"/>
          <p:cNvSpPr txBox="1"/>
          <p:nvPr/>
        </p:nvSpPr>
        <p:spPr>
          <a:xfrm>
            <a:off x="4193278" y="2987998"/>
            <a:ext cx="1450292" cy="113107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b="1" kern="0" dirty="0" smtClean="0">
                <a:solidFill>
                  <a:schemeClr val="bg1"/>
                </a:solidFill>
                <a:latin typeface="Arial" pitchFamily="34" charset="0"/>
                <a:ea typeface="微软雅黑" pitchFamily="34" charset="-122"/>
                <a:cs typeface="Arial" pitchFamily="34" charset="0"/>
              </a:rPr>
              <a:t>通过费用支出确定业务成本，不需要将核算信息追溯到原始业务层面</a:t>
            </a:r>
            <a:endParaRPr kumimoji="0" lang="en-US" altLang="zh-CN" b="1" i="0" u="none" strike="noStrike" kern="0" cap="none" spc="0" normalizeH="0" baseline="0" noProof="0" dirty="0">
              <a:ln>
                <a:noFill/>
              </a:ln>
              <a:solidFill>
                <a:schemeClr val="bg1"/>
              </a:solidFill>
              <a:effectLst/>
              <a:uLnTx/>
              <a:uFillTx/>
              <a:latin typeface="Arial" pitchFamily="34" charset="0"/>
              <a:ea typeface="微软雅黑" pitchFamily="34" charset="-122"/>
              <a:cs typeface="Arial" pitchFamily="34" charset="0"/>
            </a:endParaRPr>
          </a:p>
        </p:txBody>
      </p:sp>
      <p:sp>
        <p:nvSpPr>
          <p:cNvPr id="37" name="TextBox 41"/>
          <p:cNvSpPr txBox="1"/>
          <p:nvPr/>
        </p:nvSpPr>
        <p:spPr>
          <a:xfrm>
            <a:off x="5764914" y="2987998"/>
            <a:ext cx="1450292"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smtClean="0">
                <a:ln>
                  <a:noFill/>
                </a:ln>
                <a:solidFill>
                  <a:schemeClr val="bg1"/>
                </a:solidFill>
                <a:effectLst/>
                <a:uLnTx/>
                <a:uFillTx/>
                <a:latin typeface="Arial" pitchFamily="34" charset="0"/>
                <a:ea typeface="微软雅黑" pitchFamily="34" charset="-122"/>
                <a:cs typeface="Arial" pitchFamily="34" charset="0"/>
              </a:rPr>
              <a:t>只需要财务部门参与，医院内部其他管理部门几乎不需要参与</a:t>
            </a:r>
            <a:endParaRPr kumimoji="0" lang="en-US" altLang="zh-CN" b="1" i="0" u="none" strike="noStrike" kern="0" cap="none" spc="0" normalizeH="0" baseline="0" noProof="0" dirty="0">
              <a:ln>
                <a:noFill/>
              </a:ln>
              <a:solidFill>
                <a:schemeClr val="bg1"/>
              </a:solidFill>
              <a:effectLst/>
              <a:uLnTx/>
              <a:uFillTx/>
              <a:latin typeface="Arial" pitchFamily="34" charset="0"/>
              <a:ea typeface="微软雅黑" pitchFamily="34" charset="-122"/>
              <a:cs typeface="Arial" pitchFamily="34" charset="0"/>
            </a:endParaRPr>
          </a:p>
        </p:txBody>
      </p:sp>
      <p:sp>
        <p:nvSpPr>
          <p:cNvPr id="38" name="TextBox 42"/>
          <p:cNvSpPr txBox="1"/>
          <p:nvPr/>
        </p:nvSpPr>
        <p:spPr>
          <a:xfrm>
            <a:off x="7572396" y="3027812"/>
            <a:ext cx="1214446" cy="71558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smtClean="0">
                <a:ln>
                  <a:noFill/>
                </a:ln>
                <a:solidFill>
                  <a:schemeClr val="bg1"/>
                </a:solidFill>
                <a:effectLst/>
                <a:uLnTx/>
                <a:uFillTx/>
                <a:latin typeface="Arial" pitchFamily="34" charset="0"/>
                <a:ea typeface="微软雅黑" pitchFamily="34" charset="-122"/>
                <a:cs typeface="Arial" pitchFamily="34" charset="0"/>
              </a:rPr>
              <a:t>产出报表</a:t>
            </a:r>
            <a:r>
              <a:rPr kumimoji="0" lang="en-US" altLang="zh-CN" b="1" i="0" u="none" strike="noStrike" kern="0" cap="none" spc="0" normalizeH="0" baseline="0" noProof="0" dirty="0" smtClean="0">
                <a:ln>
                  <a:noFill/>
                </a:ln>
                <a:solidFill>
                  <a:schemeClr val="bg1"/>
                </a:solidFill>
                <a:effectLst/>
                <a:uLnTx/>
                <a:uFillTx/>
                <a:latin typeface="Arial" pitchFamily="34" charset="0"/>
                <a:ea typeface="微软雅黑" pitchFamily="34" charset="-122"/>
                <a:cs typeface="Arial" pitchFamily="34" charset="0"/>
              </a:rPr>
              <a:t>100%</a:t>
            </a:r>
            <a:r>
              <a:rPr kumimoji="0" lang="zh-CN" altLang="en-US" b="1" i="0" u="none" strike="noStrike" kern="0" cap="none" spc="0" normalizeH="0" baseline="0" noProof="0" dirty="0" smtClean="0">
                <a:ln>
                  <a:noFill/>
                </a:ln>
                <a:solidFill>
                  <a:schemeClr val="bg1"/>
                </a:solidFill>
                <a:effectLst/>
                <a:uLnTx/>
                <a:uFillTx/>
                <a:latin typeface="Arial" pitchFamily="34" charset="0"/>
                <a:ea typeface="微软雅黑" pitchFamily="34" charset="-122"/>
                <a:cs typeface="Arial" pitchFamily="34" charset="0"/>
              </a:rPr>
              <a:t>与目前财务账务一致</a:t>
            </a:r>
            <a:endParaRPr kumimoji="0" lang="en-US" altLang="zh-CN" b="1" i="0" u="none" strike="noStrike" kern="0" cap="none" spc="0" normalizeH="0" baseline="0" noProof="0" dirty="0">
              <a:ln>
                <a:noFill/>
              </a:ln>
              <a:solidFill>
                <a:schemeClr val="bg1"/>
              </a:solidFill>
              <a:effectLst/>
              <a:uLnTx/>
              <a:uFillTx/>
              <a:latin typeface="Arial" pitchFamily="34" charset="0"/>
              <a:ea typeface="微软雅黑" pitchFamily="34" charset="-122"/>
              <a:cs typeface="Arial" pitchFamily="34" charset="0"/>
            </a:endParaRPr>
          </a:p>
        </p:txBody>
      </p:sp>
      <p:sp>
        <p:nvSpPr>
          <p:cNvPr id="39" name="矩形 38"/>
          <p:cNvSpPr/>
          <p:nvPr/>
        </p:nvSpPr>
        <p:spPr>
          <a:xfrm>
            <a:off x="2428860" y="3108772"/>
            <a:ext cx="1653714" cy="507831"/>
          </a:xfrm>
          <a:prstGeom prst="rect">
            <a:avLst/>
          </a:prstGeom>
        </p:spPr>
        <p:txBody>
          <a:bodyPr wrap="square">
            <a:spAutoFit/>
          </a:bodyPr>
          <a:lstStyle/>
          <a:p>
            <a:r>
              <a:rPr lang="zh-CN" altLang="en-US" b="1" kern="0" dirty="0" smtClean="0">
                <a:solidFill>
                  <a:schemeClr val="bg1"/>
                </a:solidFill>
                <a:latin typeface="Arial" pitchFamily="34" charset="0"/>
                <a:ea typeface="微软雅黑" pitchFamily="34" charset="-122"/>
                <a:cs typeface="Arial" pitchFamily="34" charset="0"/>
              </a:rPr>
              <a:t>单一路径采集，不受孤岛现象限制</a:t>
            </a:r>
            <a:endParaRPr lang="zh-CN" altLang="en-US" dirty="0">
              <a:solidFill>
                <a:schemeClr val="bg1"/>
              </a:solidFill>
            </a:endParaRPr>
          </a:p>
        </p:txBody>
      </p:sp>
      <p:sp>
        <p:nvSpPr>
          <p:cNvPr id="40" name="矩形 39"/>
          <p:cNvSpPr/>
          <p:nvPr/>
        </p:nvSpPr>
        <p:spPr>
          <a:xfrm>
            <a:off x="112606" y="4051798"/>
            <a:ext cx="9144000" cy="830997"/>
          </a:xfrm>
          <a:prstGeom prst="rect">
            <a:avLst/>
          </a:prstGeom>
        </p:spPr>
        <p:txBody>
          <a:bodyPr wrap="square">
            <a:spAutoFit/>
          </a:bodyPr>
          <a:lstStyle/>
          <a:p>
            <a:pPr algn="ctr"/>
            <a:r>
              <a:rPr lang="zh-CN" altLang="en-US" sz="2400" b="1" dirty="0" smtClean="0">
                <a:solidFill>
                  <a:srgbClr val="FFC000"/>
                </a:solidFill>
                <a:latin typeface="华文中宋" pitchFamily="2" charset="-122"/>
                <a:ea typeface="华文中宋" pitchFamily="2" charset="-122"/>
              </a:rPr>
              <a:t>以基于业务流程核算成本为切入点做内部控制</a:t>
            </a:r>
            <a:r>
              <a:rPr lang="en-US" altLang="zh-CN" sz="2400" b="1" dirty="0" smtClean="0">
                <a:solidFill>
                  <a:srgbClr val="FFC000"/>
                </a:solidFill>
                <a:latin typeface="华文中宋" pitchFamily="2" charset="-122"/>
                <a:ea typeface="华文中宋" pitchFamily="2" charset="-122"/>
              </a:rPr>
              <a:t/>
            </a:r>
            <a:br>
              <a:rPr lang="en-US" altLang="zh-CN" sz="2400" b="1" dirty="0" smtClean="0">
                <a:solidFill>
                  <a:srgbClr val="FFC000"/>
                </a:solidFill>
                <a:latin typeface="华文中宋" pitchFamily="2" charset="-122"/>
                <a:ea typeface="华文中宋" pitchFamily="2" charset="-122"/>
              </a:rPr>
            </a:br>
            <a:r>
              <a:rPr lang="zh-CN" altLang="en-US" sz="2400" b="1" dirty="0" smtClean="0">
                <a:solidFill>
                  <a:srgbClr val="FFC000"/>
                </a:solidFill>
                <a:latin typeface="华文中宋" pitchFamily="2" charset="-122"/>
                <a:ea typeface="华文中宋" pitchFamily="2" charset="-122"/>
              </a:rPr>
              <a:t>以内控为抓手强化内部精细化管理和经济运营</a:t>
            </a:r>
            <a:endParaRPr lang="en-US" altLang="zh-CN" sz="2400" b="1"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166301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233" y="2458662"/>
            <a:ext cx="3225581" cy="2459795"/>
          </a:xfrm>
          <a:prstGeom prst="rect">
            <a:avLst/>
          </a:prstGeom>
        </p:spPr>
      </p:pic>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713" y="2272163"/>
            <a:ext cx="3701296" cy="2657042"/>
          </a:xfrm>
          <a:prstGeom prst="rect">
            <a:avLst/>
          </a:prstGeom>
        </p:spPr>
      </p:pic>
      <p:pic>
        <p:nvPicPr>
          <p:cNvPr id="29" name="图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914" y="2521387"/>
            <a:ext cx="1299515" cy="1601187"/>
          </a:xfrm>
          <a:prstGeom prst="rect">
            <a:avLst/>
          </a:prstGeom>
        </p:spPr>
      </p:pic>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318070" y="2679530"/>
            <a:ext cx="1299515" cy="1601187"/>
          </a:xfrm>
          <a:prstGeom prst="rect">
            <a:avLst/>
          </a:prstGeom>
        </p:spPr>
      </p:pic>
      <p:sp>
        <p:nvSpPr>
          <p:cNvPr id="32" name="矩形 31"/>
          <p:cNvSpPr/>
          <p:nvPr/>
        </p:nvSpPr>
        <p:spPr>
          <a:xfrm>
            <a:off x="1" y="682846"/>
            <a:ext cx="9143999" cy="507831"/>
          </a:xfrm>
          <a:prstGeom prst="rect">
            <a:avLst/>
          </a:prstGeom>
        </p:spPr>
        <p:txBody>
          <a:bodyPr wrap="square">
            <a:spAutoFit/>
          </a:bodyPr>
          <a:lstStyle/>
          <a:p>
            <a:pPr algn="ctr" fontAlgn="base">
              <a:spcBef>
                <a:spcPct val="0"/>
              </a:spcBef>
              <a:spcAft>
                <a:spcPct val="0"/>
              </a:spcAft>
            </a:pPr>
            <a:r>
              <a:rPr lang="zh-CN" altLang="en-US" sz="2700" b="1" dirty="0">
                <a:solidFill>
                  <a:srgbClr val="FFC000"/>
                </a:solidFill>
                <a:latin typeface="华文中宋" pitchFamily="2" charset="-122"/>
                <a:ea typeface="华文中宋" pitchFamily="2" charset="-122"/>
                <a:cs typeface="+mj-cs"/>
              </a:rPr>
              <a:t>采集数据基础：业务和流程</a:t>
            </a:r>
          </a:p>
        </p:txBody>
      </p:sp>
      <p:sp>
        <p:nvSpPr>
          <p:cNvPr id="33" name="TextBox 32"/>
          <p:cNvSpPr txBox="1"/>
          <p:nvPr/>
        </p:nvSpPr>
        <p:spPr>
          <a:xfrm>
            <a:off x="3205037" y="2625329"/>
            <a:ext cx="857256"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350" dirty="0">
                <a:solidFill>
                  <a:sysClr val="window" lastClr="FFFFFF"/>
                </a:solidFill>
                <a:effectLst>
                  <a:glow rad="63500">
                    <a:srgbClr val="4F81BD">
                      <a:satMod val="175000"/>
                      <a:alpha val="40000"/>
                    </a:srgbClr>
                  </a:glow>
                </a:effectLst>
              </a:rPr>
              <a:t>摸底发现业务和流程问题</a:t>
            </a:r>
          </a:p>
        </p:txBody>
      </p:sp>
      <p:sp>
        <p:nvSpPr>
          <p:cNvPr id="34" name="TextBox 33"/>
          <p:cNvSpPr txBox="1"/>
          <p:nvPr/>
        </p:nvSpPr>
        <p:spPr>
          <a:xfrm>
            <a:off x="5562491" y="2646845"/>
            <a:ext cx="857256"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350" dirty="0">
                <a:solidFill>
                  <a:sysClr val="window" lastClr="FFFFFF"/>
                </a:solidFill>
                <a:effectLst>
                  <a:glow rad="63500">
                    <a:srgbClr val="4F81BD">
                      <a:satMod val="175000"/>
                      <a:alpha val="40000"/>
                    </a:srgbClr>
                  </a:glow>
                </a:effectLst>
              </a:rPr>
              <a:t>整改和优化：表单和流程图</a:t>
            </a:r>
          </a:p>
        </p:txBody>
      </p:sp>
      <p:sp>
        <p:nvSpPr>
          <p:cNvPr id="35" name="TextBox 34"/>
          <p:cNvSpPr txBox="1"/>
          <p:nvPr/>
        </p:nvSpPr>
        <p:spPr>
          <a:xfrm>
            <a:off x="3959553" y="1553759"/>
            <a:ext cx="3685625" cy="738664"/>
          </a:xfrm>
          <a:prstGeom prst="rect">
            <a:avLst/>
          </a:prstGeom>
          <a:noFill/>
        </p:spPr>
        <p:txBody>
          <a:bodyPr wrap="none" rtlCol="0">
            <a:spAutoFit/>
          </a:bodyPr>
          <a:lstStyle/>
          <a:p>
            <a:pPr algn="ctr"/>
            <a:r>
              <a:rPr lang="zh-CN" altLang="en-US" sz="2100" b="1" kern="0" dirty="0">
                <a:ln w="18415" cmpd="sng">
                  <a:noFill/>
                  <a:prstDash val="solid"/>
                </a:ln>
                <a:solidFill>
                  <a:srgbClr val="FF0000"/>
                </a:solidFill>
                <a:effectLst>
                  <a:glow rad="63500">
                    <a:srgbClr val="4F81BD">
                      <a:satMod val="175000"/>
                      <a:alpha val="40000"/>
                    </a:srgbClr>
                  </a:glow>
                </a:effectLst>
                <a:latin typeface="Agency FB" pitchFamily="34" charset="0"/>
                <a:ea typeface="微软雅黑" pitchFamily="34" charset="-122"/>
              </a:rPr>
              <a:t>正确的决策来源于准确的信息</a:t>
            </a:r>
            <a:endParaRPr lang="en-US" altLang="zh-CN" sz="2100" b="1" kern="0" dirty="0">
              <a:ln w="18415" cmpd="sng">
                <a:noFill/>
                <a:prstDash val="solid"/>
              </a:ln>
              <a:solidFill>
                <a:srgbClr val="FF0000"/>
              </a:solidFill>
              <a:effectLst>
                <a:glow rad="63500">
                  <a:srgbClr val="4F81BD">
                    <a:satMod val="175000"/>
                    <a:alpha val="40000"/>
                  </a:srgbClr>
                </a:glow>
              </a:effectLst>
              <a:latin typeface="Agency FB" pitchFamily="34" charset="0"/>
              <a:ea typeface="微软雅黑" pitchFamily="34" charset="-122"/>
            </a:endParaRPr>
          </a:p>
          <a:p>
            <a:pPr algn="ctr"/>
            <a:r>
              <a:rPr lang="zh-CN" altLang="en-US" sz="2100" b="1" kern="0" dirty="0">
                <a:ln w="18415" cmpd="sng">
                  <a:noFill/>
                  <a:prstDash val="solid"/>
                </a:ln>
                <a:solidFill>
                  <a:srgbClr val="FF0000"/>
                </a:solidFill>
                <a:effectLst>
                  <a:glow rad="63500">
                    <a:srgbClr val="4F81BD">
                      <a:satMod val="175000"/>
                      <a:alpha val="40000"/>
                    </a:srgbClr>
                  </a:glow>
                </a:effectLst>
                <a:latin typeface="Agency FB" pitchFamily="34" charset="0"/>
                <a:ea typeface="微软雅黑" pitchFamily="34" charset="-122"/>
              </a:rPr>
              <a:t>准确的信息基于可靠的采集</a:t>
            </a:r>
          </a:p>
        </p:txBody>
      </p:sp>
      <p:sp>
        <p:nvSpPr>
          <p:cNvPr id="37" name="圆角矩形标注 36"/>
          <p:cNvSpPr/>
          <p:nvPr/>
        </p:nvSpPr>
        <p:spPr bwMode="auto">
          <a:xfrm>
            <a:off x="2160968" y="1928808"/>
            <a:ext cx="1607355" cy="482207"/>
          </a:xfrm>
          <a:prstGeom prst="wedgeRoundRectCallout">
            <a:avLst>
              <a:gd name="adj1" fmla="val -18629"/>
              <a:gd name="adj2" fmla="val 91156"/>
              <a:gd name="adj3" fmla="val 16667"/>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pPr>
            <a:r>
              <a:rPr lang="en-US" altLang="zh-CN" sz="1013" b="1" dirty="0">
                <a:latin typeface="华文中宋" pitchFamily="2" charset="-122"/>
                <a:ea typeface="华文中宋" pitchFamily="2" charset="-122"/>
                <a:cs typeface="宋体" charset="0"/>
              </a:rPr>
              <a:t>HIS</a:t>
            </a:r>
            <a:r>
              <a:rPr lang="zh-CN" altLang="en-US" sz="1013" b="1" dirty="0">
                <a:latin typeface="华文中宋" pitchFamily="2" charset="-122"/>
                <a:ea typeface="华文中宋" pitchFamily="2" charset="-122"/>
                <a:cs typeface="宋体" charset="0"/>
              </a:rPr>
              <a:t>等系统未满足经济运营管理需要</a:t>
            </a:r>
          </a:p>
        </p:txBody>
      </p:sp>
    </p:spTree>
    <p:extLst>
      <p:ext uri="{BB962C8B-B14F-4D97-AF65-F5344CB8AC3E}">
        <p14:creationId xmlns:p14="http://schemas.microsoft.com/office/powerpoint/2010/main" val="1491801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13588"/>
            <a:ext cx="9144000" cy="2268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5400" dirty="0" smtClean="0">
                <a:solidFill>
                  <a:schemeClr val="bg1"/>
                </a:solidFill>
                <a:latin typeface="SimHei" charset="-122"/>
                <a:ea typeface="SimHei" charset="-122"/>
                <a:cs typeface="SimHei" charset="-122"/>
              </a:rPr>
              <a:t>痛点</a:t>
            </a:r>
            <a:r>
              <a:rPr kumimoji="1" lang="en-US" altLang="zh-CN" sz="5400" dirty="0">
                <a:solidFill>
                  <a:schemeClr val="bg1"/>
                </a:solidFill>
                <a:latin typeface="SimHei" charset="-122"/>
                <a:ea typeface="SimHei" charset="-122"/>
                <a:cs typeface="SimHei" charset="-122"/>
              </a:rPr>
              <a:t>2</a:t>
            </a:r>
            <a:r>
              <a:rPr kumimoji="1" lang="zh-CN" altLang="en-US" sz="5400" dirty="0" smtClean="0">
                <a:solidFill>
                  <a:schemeClr val="bg1"/>
                </a:solidFill>
                <a:latin typeface="SimHei" charset="-122"/>
                <a:ea typeface="SimHei" charset="-122"/>
                <a:cs typeface="SimHei" charset="-122"/>
              </a:rPr>
              <a:t>：内部</a:t>
            </a:r>
            <a:r>
              <a:rPr kumimoji="1" lang="zh-CN" altLang="en-US" sz="5400" dirty="0">
                <a:solidFill>
                  <a:schemeClr val="bg1"/>
                </a:solidFill>
                <a:latin typeface="SimHei" charset="-122"/>
                <a:ea typeface="SimHei" charset="-122"/>
                <a:cs typeface="SimHei" charset="-122"/>
              </a:rPr>
              <a:t>管理流程</a:t>
            </a:r>
            <a:endParaRPr kumimoji="1" lang="en-US" altLang="zh-CN" sz="5400" dirty="0">
              <a:solidFill>
                <a:schemeClr val="bg1"/>
              </a:solidFill>
              <a:latin typeface="SimHei" charset="-122"/>
              <a:ea typeface="SimHei" charset="-122"/>
              <a:cs typeface="SimHei" charset="-122"/>
            </a:endParaRPr>
          </a:p>
          <a:p>
            <a:pPr algn="ctr"/>
            <a:endParaRPr kumimoji="1" lang="en-US" altLang="zh-CN" sz="2000" dirty="0" smtClean="0">
              <a:solidFill>
                <a:srgbClr val="FFC000"/>
              </a:solidFill>
              <a:latin typeface="KaiTi" charset="-122"/>
              <a:ea typeface="KaiTi" charset="-122"/>
              <a:cs typeface="KaiTi" charset="-122"/>
            </a:endParaRPr>
          </a:p>
          <a:p>
            <a:pPr algn="ctr"/>
            <a:r>
              <a:rPr kumimoji="1" lang="zh-CN" altLang="en-US" sz="2000" dirty="0" smtClean="0">
                <a:solidFill>
                  <a:srgbClr val="FFC000"/>
                </a:solidFill>
                <a:latin typeface="KaiTi" charset="-122"/>
                <a:ea typeface="KaiTi" charset="-122"/>
                <a:cs typeface="KaiTi" charset="-122"/>
              </a:rPr>
              <a:t>（</a:t>
            </a:r>
            <a:r>
              <a:rPr kumimoji="1" lang="zh-CN" altLang="en-US" sz="2000" dirty="0">
                <a:solidFill>
                  <a:srgbClr val="FFC000"/>
                </a:solidFill>
                <a:latin typeface="KaiTi" charset="-122"/>
                <a:ea typeface="KaiTi" charset="-122"/>
                <a:cs typeface="KaiTi" charset="-122"/>
              </a:rPr>
              <a:t>粗放、缺失、不规范）</a:t>
            </a:r>
          </a:p>
        </p:txBody>
      </p:sp>
    </p:spTree>
    <p:extLst>
      <p:ext uri="{BB962C8B-B14F-4D97-AF65-F5344CB8AC3E}">
        <p14:creationId xmlns:p14="http://schemas.microsoft.com/office/powerpoint/2010/main" val="841139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0" y="621001"/>
            <a:ext cx="9144000" cy="461665"/>
          </a:xfrm>
          <a:prstGeom prst="rect">
            <a:avLst/>
          </a:prstGeom>
          <a:noFill/>
          <a:ln w="9525">
            <a:noFill/>
            <a:miter lim="800000"/>
            <a:headEnd/>
            <a:tailEnd/>
          </a:ln>
        </p:spPr>
        <p:txBody>
          <a:bodyPr wrap="square">
            <a:spAutoFit/>
          </a:bodyPr>
          <a:lstStyle/>
          <a:p>
            <a:pPr algn="ctr"/>
            <a:r>
              <a:rPr lang="zh-CN" altLang="en-US" sz="2400" b="1" dirty="0">
                <a:solidFill>
                  <a:srgbClr val="FFC000"/>
                </a:solidFill>
                <a:latin typeface="华文中宋" pitchFamily="2" charset="-122"/>
                <a:ea typeface="华文中宋" pitchFamily="2" charset="-122"/>
              </a:rPr>
              <a:t>数据缺失：医疗收入数据</a:t>
            </a:r>
            <a:endParaRPr lang="zh-CN" altLang="en-US" sz="2400" dirty="0">
              <a:solidFill>
                <a:srgbClr val="FFC000"/>
              </a:solidFill>
            </a:endParaRPr>
          </a:p>
        </p:txBody>
      </p:sp>
      <p:pic>
        <p:nvPicPr>
          <p:cNvPr id="1026" name="Picture 2"/>
          <p:cNvPicPr>
            <a:picLocks noChangeAspect="1" noChangeArrowheads="1"/>
          </p:cNvPicPr>
          <p:nvPr/>
        </p:nvPicPr>
        <p:blipFill>
          <a:blip r:embed="rId2"/>
          <a:srcRect b="8980"/>
          <a:stretch>
            <a:fillRect/>
          </a:stretch>
        </p:blipFill>
        <p:spPr bwMode="auto">
          <a:xfrm>
            <a:off x="1427009" y="1221601"/>
            <a:ext cx="6289983" cy="3215918"/>
          </a:xfrm>
          <a:prstGeom prst="rect">
            <a:avLst/>
          </a:prstGeom>
          <a:noFill/>
          <a:ln w="9525">
            <a:noFill/>
            <a:miter lim="800000"/>
            <a:headEnd/>
            <a:tailEnd/>
          </a:ln>
          <a:effectLst/>
        </p:spPr>
      </p:pic>
    </p:spTree>
    <p:extLst>
      <p:ext uri="{BB962C8B-B14F-4D97-AF65-F5344CB8AC3E}">
        <p14:creationId xmlns:p14="http://schemas.microsoft.com/office/powerpoint/2010/main" val="1493119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0" y="450040"/>
            <a:ext cx="9144000" cy="461665"/>
          </a:xfrm>
          <a:prstGeom prst="rect">
            <a:avLst/>
          </a:prstGeom>
          <a:noFill/>
          <a:ln w="9525">
            <a:noFill/>
            <a:miter lim="800000"/>
            <a:headEnd/>
            <a:tailEnd/>
          </a:ln>
        </p:spPr>
        <p:txBody>
          <a:bodyPr wrap="square">
            <a:spAutoFit/>
          </a:bodyPr>
          <a:lstStyle/>
          <a:p>
            <a:pPr algn="ctr"/>
            <a:r>
              <a:rPr lang="zh-CN" altLang="en-US" sz="2400" b="1" dirty="0">
                <a:solidFill>
                  <a:srgbClr val="FFC000"/>
                </a:solidFill>
                <a:latin typeface="华文中宋" pitchFamily="2" charset="-122"/>
                <a:ea typeface="华文中宋" pitchFamily="2" charset="-122"/>
              </a:rPr>
              <a:t>住院结算管理流程</a:t>
            </a:r>
            <a:endParaRPr lang="zh-CN" altLang="en-US" sz="2400" dirty="0">
              <a:solidFill>
                <a:srgbClr val="FFC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029362577"/>
              </p:ext>
            </p:extLst>
          </p:nvPr>
        </p:nvGraphicFramePr>
        <p:xfrm>
          <a:off x="1439652" y="1092981"/>
          <a:ext cx="6132744" cy="3482603"/>
        </p:xfrm>
        <a:graphic>
          <a:graphicData uri="http://schemas.openxmlformats.org/drawingml/2006/table">
            <a:tbl>
              <a:tblPr firstRow="1" bandRow="1">
                <a:tableStyleId>{5C22544A-7EE6-4342-B048-85BDC9FD1C3A}</a:tableStyleId>
              </a:tblPr>
              <a:tblGrid>
                <a:gridCol w="1846464"/>
                <a:gridCol w="2242032"/>
                <a:gridCol w="2044248"/>
              </a:tblGrid>
              <a:tr h="440429">
                <a:tc>
                  <a:txBody>
                    <a:bodyPr/>
                    <a:lstStyle/>
                    <a:p>
                      <a:pPr algn="ctr"/>
                      <a:r>
                        <a:rPr lang="zh-CN" altLang="en-US" sz="1000" dirty="0" smtClean="0">
                          <a:ln>
                            <a:solidFill>
                              <a:schemeClr val="bg1"/>
                            </a:solidFill>
                          </a:ln>
                          <a:solidFill>
                            <a:schemeClr val="bg1"/>
                          </a:solidFill>
                        </a:rPr>
                        <a:t>出入院结算处</a:t>
                      </a:r>
                      <a:endParaRPr lang="zh-CN" altLang="en-US" sz="1000" dirty="0">
                        <a:ln>
                          <a:solidFill>
                            <a:schemeClr val="bg1"/>
                          </a:solidFill>
                        </a:ln>
                        <a:solidFill>
                          <a:schemeClr val="bg1"/>
                        </a:solidFill>
                      </a:endParaRPr>
                    </a:p>
                  </a:txBody>
                  <a:tcPr marL="68580" marR="68580" marT="34290" marB="34290" anchor="ctr"/>
                </a:tc>
                <a:tc>
                  <a:txBody>
                    <a:bodyPr/>
                    <a:lstStyle/>
                    <a:p>
                      <a:pPr algn="ctr"/>
                      <a:r>
                        <a:rPr lang="zh-CN" altLang="en-US" sz="1000" dirty="0" smtClean="0">
                          <a:ln>
                            <a:solidFill>
                              <a:schemeClr val="bg1"/>
                            </a:solidFill>
                          </a:ln>
                          <a:solidFill>
                            <a:schemeClr val="bg1"/>
                          </a:solidFill>
                        </a:rPr>
                        <a:t>病区科室</a:t>
                      </a:r>
                      <a:r>
                        <a:rPr lang="en-US" altLang="zh-CN" sz="1000" dirty="0" smtClean="0">
                          <a:ln>
                            <a:solidFill>
                              <a:schemeClr val="bg1"/>
                            </a:solidFill>
                          </a:ln>
                          <a:solidFill>
                            <a:schemeClr val="bg1"/>
                          </a:solidFill>
                        </a:rPr>
                        <a:t>/</a:t>
                      </a:r>
                      <a:r>
                        <a:rPr lang="zh-CN" altLang="en-US" sz="1000" dirty="0" smtClean="0">
                          <a:ln>
                            <a:solidFill>
                              <a:schemeClr val="bg1"/>
                            </a:solidFill>
                          </a:ln>
                          <a:solidFill>
                            <a:schemeClr val="bg1"/>
                          </a:solidFill>
                        </a:rPr>
                        <a:t>护士站</a:t>
                      </a:r>
                      <a:endParaRPr lang="zh-CN" altLang="en-US" sz="1000" dirty="0">
                        <a:ln>
                          <a:solidFill>
                            <a:schemeClr val="bg1"/>
                          </a:solidFill>
                        </a:ln>
                        <a:solidFill>
                          <a:schemeClr val="bg1"/>
                        </a:solidFill>
                      </a:endParaRPr>
                    </a:p>
                  </a:txBody>
                  <a:tcPr marL="68580" marR="68580" marT="34290" marB="34290" anchor="ctr"/>
                </a:tc>
                <a:tc>
                  <a:txBody>
                    <a:bodyPr/>
                    <a:lstStyle/>
                    <a:p>
                      <a:pPr algn="ctr"/>
                      <a:r>
                        <a:rPr lang="zh-CN" altLang="en-US" sz="1000" dirty="0" smtClean="0">
                          <a:ln>
                            <a:solidFill>
                              <a:schemeClr val="bg1"/>
                            </a:solidFill>
                          </a:ln>
                        </a:rPr>
                        <a:t>财务部</a:t>
                      </a:r>
                      <a:endParaRPr lang="zh-CN" altLang="en-US" sz="1000" dirty="0">
                        <a:ln>
                          <a:solidFill>
                            <a:schemeClr val="bg1"/>
                          </a:solidFill>
                        </a:ln>
                        <a:solidFill>
                          <a:schemeClr val="bg1"/>
                        </a:solidFill>
                      </a:endParaRPr>
                    </a:p>
                  </a:txBody>
                  <a:tcPr marL="68580" marR="68580" marT="34290" marB="34290" anchor="ctr"/>
                </a:tc>
              </a:tr>
              <a:tr h="3042174">
                <a:tc>
                  <a:txBody>
                    <a:bodyPr/>
                    <a:lstStyle/>
                    <a:p>
                      <a:endParaRPr lang="zh-CN" altLang="en-US" sz="1000" dirty="0">
                        <a:ln>
                          <a:solidFill>
                            <a:schemeClr val="bg1"/>
                          </a:solidFill>
                        </a:ln>
                        <a:solidFill>
                          <a:schemeClr val="bg1"/>
                        </a:solidFill>
                      </a:endParaRPr>
                    </a:p>
                  </a:txBody>
                  <a:tcPr marL="68580" marR="68580" marT="34290" marB="34290"/>
                </a:tc>
                <a:tc>
                  <a:txBody>
                    <a:bodyPr/>
                    <a:lstStyle/>
                    <a:p>
                      <a:endParaRPr lang="zh-CN" altLang="en-US" sz="1000" dirty="0">
                        <a:ln>
                          <a:solidFill>
                            <a:schemeClr val="bg1"/>
                          </a:solidFill>
                        </a:ln>
                        <a:solidFill>
                          <a:schemeClr val="bg1"/>
                        </a:solidFill>
                      </a:endParaRPr>
                    </a:p>
                  </a:txBody>
                  <a:tcPr marL="68580" marR="68580" marT="34290" marB="34290"/>
                </a:tc>
                <a:tc>
                  <a:txBody>
                    <a:bodyPr/>
                    <a:lstStyle/>
                    <a:p>
                      <a:endParaRPr lang="zh-CN" altLang="en-US" sz="1000" dirty="0">
                        <a:ln>
                          <a:solidFill>
                            <a:schemeClr val="bg1"/>
                          </a:solidFill>
                        </a:ln>
                        <a:solidFill>
                          <a:schemeClr val="bg1"/>
                        </a:solidFill>
                      </a:endParaRPr>
                    </a:p>
                  </a:txBody>
                  <a:tcPr marL="68580" marR="68580" marT="34290" marB="34290"/>
                </a:tc>
              </a:tr>
            </a:tbl>
          </a:graphicData>
        </a:graphic>
      </p:graphicFrame>
      <p:sp>
        <p:nvSpPr>
          <p:cNvPr id="6" name="圆角矩形 5"/>
          <p:cNvSpPr/>
          <p:nvPr/>
        </p:nvSpPr>
        <p:spPr bwMode="auto">
          <a:xfrm>
            <a:off x="2315718" y="1633469"/>
            <a:ext cx="756084" cy="432048"/>
          </a:xfrm>
          <a:prstGeom prst="roundRect">
            <a:avLst/>
          </a:prstGeom>
          <a:ln>
            <a:solidFill>
              <a:schemeClr val="tx1">
                <a:lumMod val="65000"/>
                <a:lumOff val="35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algn="ctr" eaLnBrk="0" hangingPunct="0"/>
            <a:r>
              <a:rPr kumimoji="1" lang="zh-CN" altLang="en-US" sz="1050" b="1" dirty="0">
                <a:solidFill>
                  <a:srgbClr val="0000CC"/>
                </a:solidFill>
                <a:latin typeface="华文中宋" pitchFamily="2" charset="-122"/>
                <a:ea typeface="华文中宋" pitchFamily="2" charset="-122"/>
              </a:rPr>
              <a:t>办理入院登记</a:t>
            </a:r>
          </a:p>
        </p:txBody>
      </p:sp>
      <p:sp>
        <p:nvSpPr>
          <p:cNvPr id="7" name="圆角矩形 6"/>
          <p:cNvSpPr/>
          <p:nvPr/>
        </p:nvSpPr>
        <p:spPr bwMode="auto">
          <a:xfrm>
            <a:off x="3768323" y="1628766"/>
            <a:ext cx="1393041" cy="321471"/>
          </a:xfrm>
          <a:prstGeom prst="roundRect">
            <a:avLst/>
          </a:prstGeom>
          <a:ln>
            <a:solidFill>
              <a:schemeClr val="tx1">
                <a:lumMod val="65000"/>
                <a:lumOff val="35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algn="ctr" eaLnBrk="0" hangingPunct="0"/>
            <a:r>
              <a:rPr kumimoji="1" lang="zh-CN" altLang="en-US" sz="1050" b="1" dirty="0">
                <a:solidFill>
                  <a:srgbClr val="C00000"/>
                </a:solidFill>
                <a:latin typeface="华文中宋" pitchFamily="2" charset="-122"/>
                <a:ea typeface="华文中宋" pitchFamily="2" charset="-122"/>
              </a:rPr>
              <a:t>患者费用记账工作</a:t>
            </a:r>
          </a:p>
        </p:txBody>
      </p:sp>
      <p:sp>
        <p:nvSpPr>
          <p:cNvPr id="8" name="圆角矩形 7"/>
          <p:cNvSpPr/>
          <p:nvPr/>
        </p:nvSpPr>
        <p:spPr bwMode="auto">
          <a:xfrm>
            <a:off x="3500430" y="2057394"/>
            <a:ext cx="1928826" cy="321471"/>
          </a:xfrm>
          <a:prstGeom prst="roundRect">
            <a:avLst/>
          </a:prstGeom>
          <a:ln>
            <a:solidFill>
              <a:schemeClr val="tx1">
                <a:lumMod val="65000"/>
                <a:lumOff val="35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algn="ctr" eaLnBrk="0" hangingPunct="0"/>
            <a:r>
              <a:rPr kumimoji="1" lang="zh-CN" altLang="en-US" sz="1050" b="1" dirty="0">
                <a:solidFill>
                  <a:srgbClr val="0000CC"/>
                </a:solidFill>
                <a:latin typeface="华文中宋" pitchFamily="2" charset="-122"/>
                <a:ea typeface="华文中宋" pitchFamily="2" charset="-122"/>
              </a:rPr>
              <a:t>护士长提供每日费用清单</a:t>
            </a:r>
          </a:p>
        </p:txBody>
      </p:sp>
      <p:sp>
        <p:nvSpPr>
          <p:cNvPr id="9" name="圆角矩形 8"/>
          <p:cNvSpPr/>
          <p:nvPr/>
        </p:nvSpPr>
        <p:spPr bwMode="auto">
          <a:xfrm>
            <a:off x="3446852" y="2486022"/>
            <a:ext cx="2035983" cy="321471"/>
          </a:xfrm>
          <a:prstGeom prst="roundRect">
            <a:avLst/>
          </a:prstGeom>
          <a:ln>
            <a:solidFill>
              <a:schemeClr val="tx1">
                <a:lumMod val="65000"/>
                <a:lumOff val="35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algn="ctr" eaLnBrk="0" hangingPunct="0"/>
            <a:r>
              <a:rPr kumimoji="1" lang="zh-CN" altLang="en-US" sz="1050" b="1" dirty="0">
                <a:solidFill>
                  <a:srgbClr val="0000CC"/>
                </a:solidFill>
                <a:latin typeface="华文中宋" pitchFamily="2" charset="-122"/>
                <a:ea typeface="华文中宋" pitchFamily="2" charset="-122"/>
              </a:rPr>
              <a:t>患者出院前护士站进行费用核对</a:t>
            </a:r>
          </a:p>
        </p:txBody>
      </p:sp>
      <p:sp>
        <p:nvSpPr>
          <p:cNvPr id="10" name="圆角矩形 9"/>
          <p:cNvSpPr/>
          <p:nvPr/>
        </p:nvSpPr>
        <p:spPr bwMode="auto">
          <a:xfrm>
            <a:off x="1625182" y="2486022"/>
            <a:ext cx="1339463" cy="321471"/>
          </a:xfrm>
          <a:prstGeom prst="roundRect">
            <a:avLst/>
          </a:prstGeom>
          <a:ln>
            <a:solidFill>
              <a:schemeClr val="tx1">
                <a:lumMod val="65000"/>
                <a:lumOff val="35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algn="ctr" eaLnBrk="0" hangingPunct="0"/>
            <a:r>
              <a:rPr kumimoji="1" lang="zh-CN" altLang="en-US" sz="1050" b="1" dirty="0">
                <a:solidFill>
                  <a:srgbClr val="0000CC"/>
                </a:solidFill>
                <a:latin typeface="华文中宋" pitchFamily="2" charset="-122"/>
                <a:ea typeface="华文中宋" pitchFamily="2" charset="-122"/>
              </a:rPr>
              <a:t>办理结算手续</a:t>
            </a:r>
          </a:p>
        </p:txBody>
      </p:sp>
      <p:sp>
        <p:nvSpPr>
          <p:cNvPr id="11" name="圆角矩形 10"/>
          <p:cNvSpPr/>
          <p:nvPr/>
        </p:nvSpPr>
        <p:spPr bwMode="auto">
          <a:xfrm>
            <a:off x="1625182" y="3021807"/>
            <a:ext cx="1339463" cy="428628"/>
          </a:xfrm>
          <a:prstGeom prst="roundRect">
            <a:avLst/>
          </a:prstGeom>
          <a:ln>
            <a:solidFill>
              <a:schemeClr val="tx1">
                <a:lumMod val="65000"/>
                <a:lumOff val="35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algn="ctr" eaLnBrk="0" hangingPunct="0"/>
            <a:r>
              <a:rPr kumimoji="1" lang="zh-CN" altLang="en-US" sz="1050" b="1" dirty="0">
                <a:solidFill>
                  <a:srgbClr val="0000CC"/>
                </a:solidFill>
                <a:latin typeface="华文中宋" pitchFamily="2" charset="-122"/>
                <a:ea typeface="华文中宋" pitchFamily="2" charset="-122"/>
              </a:rPr>
              <a:t>编制住院患者收款明细报表</a:t>
            </a:r>
          </a:p>
        </p:txBody>
      </p:sp>
      <p:sp>
        <p:nvSpPr>
          <p:cNvPr id="12" name="圆角矩形 11"/>
          <p:cNvSpPr/>
          <p:nvPr/>
        </p:nvSpPr>
        <p:spPr bwMode="auto">
          <a:xfrm>
            <a:off x="5911462" y="2593179"/>
            <a:ext cx="1339463" cy="428628"/>
          </a:xfrm>
          <a:prstGeom prst="roundRect">
            <a:avLst/>
          </a:prstGeom>
          <a:ln>
            <a:solidFill>
              <a:schemeClr val="tx1">
                <a:lumMod val="65000"/>
                <a:lumOff val="35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algn="ctr" eaLnBrk="0" hangingPunct="0"/>
            <a:r>
              <a:rPr kumimoji="1" lang="zh-CN" altLang="en-US" sz="1050" b="1" dirty="0">
                <a:solidFill>
                  <a:srgbClr val="0000CC"/>
                </a:solidFill>
                <a:latin typeface="华文中宋" pitchFamily="2" charset="-122"/>
                <a:ea typeface="华文中宋" pitchFamily="2" charset="-122"/>
              </a:rPr>
              <a:t>审核表报与票据是否相符</a:t>
            </a:r>
          </a:p>
        </p:txBody>
      </p:sp>
      <p:sp>
        <p:nvSpPr>
          <p:cNvPr id="13" name="圆角矩形 12"/>
          <p:cNvSpPr/>
          <p:nvPr/>
        </p:nvSpPr>
        <p:spPr bwMode="auto">
          <a:xfrm>
            <a:off x="5911462" y="3182543"/>
            <a:ext cx="1339463" cy="321471"/>
          </a:xfrm>
          <a:prstGeom prst="roundRect">
            <a:avLst/>
          </a:prstGeom>
          <a:ln>
            <a:solidFill>
              <a:schemeClr val="tx1">
                <a:lumMod val="65000"/>
                <a:lumOff val="35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algn="ctr" eaLnBrk="0" hangingPunct="0"/>
            <a:r>
              <a:rPr kumimoji="1" lang="zh-CN" altLang="en-US" sz="1050" b="1" dirty="0">
                <a:solidFill>
                  <a:srgbClr val="C00000"/>
                </a:solidFill>
                <a:latin typeface="华文中宋" pitchFamily="2" charset="-122"/>
                <a:ea typeface="华文中宋" pitchFamily="2" charset="-122"/>
              </a:rPr>
              <a:t>进行现金出纳复核</a:t>
            </a:r>
          </a:p>
        </p:txBody>
      </p:sp>
      <p:sp>
        <p:nvSpPr>
          <p:cNvPr id="14" name="圆角矩形 13"/>
          <p:cNvSpPr/>
          <p:nvPr/>
        </p:nvSpPr>
        <p:spPr bwMode="auto">
          <a:xfrm>
            <a:off x="5697149" y="3611170"/>
            <a:ext cx="1714512" cy="482207"/>
          </a:xfrm>
          <a:prstGeom prst="roundRect">
            <a:avLst/>
          </a:prstGeom>
          <a:ln>
            <a:solidFill>
              <a:schemeClr val="tx1">
                <a:lumMod val="65000"/>
                <a:lumOff val="35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algn="ctr" eaLnBrk="0" hangingPunct="0"/>
            <a:r>
              <a:rPr kumimoji="1" lang="zh-CN" altLang="en-US" sz="1050" b="1" dirty="0">
                <a:solidFill>
                  <a:srgbClr val="0000CC"/>
                </a:solidFill>
                <a:latin typeface="华文中宋" pitchFamily="2" charset="-122"/>
                <a:ea typeface="华文中宋" pitchFamily="2" charset="-122"/>
              </a:rPr>
              <a:t>根据住院收费票据、预收款票据存根进行票据核销</a:t>
            </a:r>
          </a:p>
        </p:txBody>
      </p:sp>
      <p:sp>
        <p:nvSpPr>
          <p:cNvPr id="15" name="圆角矩形 14"/>
          <p:cNvSpPr/>
          <p:nvPr/>
        </p:nvSpPr>
        <p:spPr bwMode="auto">
          <a:xfrm>
            <a:off x="5911462" y="4200534"/>
            <a:ext cx="1339463" cy="321471"/>
          </a:xfrm>
          <a:prstGeom prst="roundRect">
            <a:avLst/>
          </a:prstGeom>
          <a:ln>
            <a:solidFill>
              <a:schemeClr val="tx1">
                <a:lumMod val="65000"/>
                <a:lumOff val="35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algn="ctr" eaLnBrk="0" hangingPunct="0"/>
            <a:r>
              <a:rPr kumimoji="1" lang="zh-CN" altLang="en-US" sz="1050" b="1" dirty="0">
                <a:solidFill>
                  <a:srgbClr val="0000CC"/>
                </a:solidFill>
                <a:latin typeface="华文中宋" pitchFamily="2" charset="-122"/>
                <a:ea typeface="华文中宋" pitchFamily="2" charset="-122"/>
              </a:rPr>
              <a:t>收缴清算住院收入</a:t>
            </a:r>
          </a:p>
        </p:txBody>
      </p:sp>
      <p:cxnSp>
        <p:nvCxnSpPr>
          <p:cNvPr id="16" name="直接箭头连接符 15"/>
          <p:cNvCxnSpPr/>
          <p:nvPr/>
        </p:nvCxnSpPr>
        <p:spPr bwMode="auto">
          <a:xfrm>
            <a:off x="3071802" y="1843080"/>
            <a:ext cx="675000" cy="0"/>
          </a:xfrm>
          <a:prstGeom prst="straightConnector1">
            <a:avLst/>
          </a:prstGeom>
          <a:ln>
            <a:solidFill>
              <a:schemeClr val="tx1">
                <a:lumMod val="65000"/>
                <a:lumOff val="35000"/>
              </a:schemeClr>
            </a:solidFill>
            <a:headEnd type="none" w="med" len="med"/>
            <a:tailEnd type="arrow"/>
          </a:ln>
          <a:extLst/>
        </p:spPr>
        <p:style>
          <a:lnRef idx="3">
            <a:schemeClr val="accent6"/>
          </a:lnRef>
          <a:fillRef idx="0">
            <a:schemeClr val="accent6"/>
          </a:fillRef>
          <a:effectRef idx="2">
            <a:schemeClr val="accent6"/>
          </a:effectRef>
          <a:fontRef idx="minor">
            <a:schemeClr val="tx1"/>
          </a:fontRef>
        </p:style>
      </p:cxnSp>
      <p:cxnSp>
        <p:nvCxnSpPr>
          <p:cNvPr id="20" name="直接箭头连接符 19"/>
          <p:cNvCxnSpPr/>
          <p:nvPr/>
        </p:nvCxnSpPr>
        <p:spPr bwMode="auto">
          <a:xfrm>
            <a:off x="6554405" y="3021807"/>
            <a:ext cx="0" cy="148517"/>
          </a:xfrm>
          <a:prstGeom prst="straightConnector1">
            <a:avLst/>
          </a:prstGeom>
          <a:ln>
            <a:solidFill>
              <a:schemeClr val="tx1">
                <a:lumMod val="65000"/>
                <a:lumOff val="35000"/>
              </a:schemeClr>
            </a:solidFill>
            <a:headEnd type="none" w="med" len="med"/>
            <a:tailEnd type="arrow"/>
          </a:ln>
          <a:extLst/>
        </p:spPr>
        <p:style>
          <a:lnRef idx="3">
            <a:schemeClr val="accent2"/>
          </a:lnRef>
          <a:fillRef idx="0">
            <a:schemeClr val="accent2"/>
          </a:fillRef>
          <a:effectRef idx="2">
            <a:schemeClr val="accent2"/>
          </a:effectRef>
          <a:fontRef idx="minor">
            <a:schemeClr val="tx1"/>
          </a:fontRef>
        </p:style>
      </p:cxnSp>
      <p:cxnSp>
        <p:nvCxnSpPr>
          <p:cNvPr id="21" name="直接箭头连接符 20"/>
          <p:cNvCxnSpPr/>
          <p:nvPr/>
        </p:nvCxnSpPr>
        <p:spPr bwMode="auto">
          <a:xfrm>
            <a:off x="6554405" y="3504013"/>
            <a:ext cx="0" cy="148517"/>
          </a:xfrm>
          <a:prstGeom prst="straightConnector1">
            <a:avLst/>
          </a:prstGeom>
          <a:ln>
            <a:solidFill>
              <a:schemeClr val="tx1">
                <a:lumMod val="65000"/>
                <a:lumOff val="35000"/>
              </a:schemeClr>
            </a:solidFill>
            <a:headEnd type="none" w="med" len="med"/>
            <a:tailEnd type="arrow"/>
          </a:ln>
          <a:extLst/>
        </p:spPr>
        <p:style>
          <a:lnRef idx="3">
            <a:schemeClr val="accent2"/>
          </a:lnRef>
          <a:fillRef idx="0">
            <a:schemeClr val="accent2"/>
          </a:fillRef>
          <a:effectRef idx="2">
            <a:schemeClr val="accent2"/>
          </a:effectRef>
          <a:fontRef idx="minor">
            <a:schemeClr val="tx1"/>
          </a:fontRef>
        </p:style>
      </p:cxnSp>
      <p:cxnSp>
        <p:nvCxnSpPr>
          <p:cNvPr id="22" name="直接箭头连接符 21"/>
          <p:cNvCxnSpPr/>
          <p:nvPr/>
        </p:nvCxnSpPr>
        <p:spPr bwMode="auto">
          <a:xfrm>
            <a:off x="6554405" y="4093377"/>
            <a:ext cx="0" cy="148517"/>
          </a:xfrm>
          <a:prstGeom prst="straightConnector1">
            <a:avLst/>
          </a:prstGeom>
          <a:ln>
            <a:solidFill>
              <a:schemeClr val="tx1">
                <a:lumMod val="65000"/>
                <a:lumOff val="35000"/>
              </a:schemeClr>
            </a:solidFill>
            <a:headEnd type="none" w="med" len="med"/>
            <a:tailEnd type="arrow"/>
          </a:ln>
          <a:extLst/>
        </p:spPr>
        <p:style>
          <a:lnRef idx="3">
            <a:schemeClr val="accent2"/>
          </a:lnRef>
          <a:fillRef idx="0">
            <a:schemeClr val="accent2"/>
          </a:fillRef>
          <a:effectRef idx="2">
            <a:schemeClr val="accent2"/>
          </a:effectRef>
          <a:fontRef idx="minor">
            <a:schemeClr val="tx1"/>
          </a:fontRef>
        </p:style>
      </p:cxnSp>
      <p:cxnSp>
        <p:nvCxnSpPr>
          <p:cNvPr id="23" name="直接箭头连接符 22"/>
          <p:cNvCxnSpPr/>
          <p:nvPr/>
        </p:nvCxnSpPr>
        <p:spPr bwMode="auto">
          <a:xfrm>
            <a:off x="4411265" y="1950237"/>
            <a:ext cx="0" cy="148517"/>
          </a:xfrm>
          <a:prstGeom prst="straightConnector1">
            <a:avLst/>
          </a:prstGeom>
          <a:ln>
            <a:solidFill>
              <a:schemeClr val="tx1">
                <a:lumMod val="65000"/>
                <a:lumOff val="35000"/>
              </a:schemeClr>
            </a:solidFill>
            <a:headEnd type="none" w="med" len="med"/>
            <a:tailEnd type="arrow"/>
          </a:ln>
          <a:extLst/>
        </p:spPr>
        <p:style>
          <a:lnRef idx="3">
            <a:schemeClr val="accent2"/>
          </a:lnRef>
          <a:fillRef idx="0">
            <a:schemeClr val="accent2"/>
          </a:fillRef>
          <a:effectRef idx="2">
            <a:schemeClr val="accent2"/>
          </a:effectRef>
          <a:fontRef idx="minor">
            <a:schemeClr val="tx1"/>
          </a:fontRef>
        </p:style>
      </p:cxnSp>
      <p:cxnSp>
        <p:nvCxnSpPr>
          <p:cNvPr id="24" name="直接箭头连接符 23"/>
          <p:cNvCxnSpPr/>
          <p:nvPr/>
        </p:nvCxnSpPr>
        <p:spPr bwMode="auto">
          <a:xfrm>
            <a:off x="4411265" y="2378865"/>
            <a:ext cx="0" cy="148517"/>
          </a:xfrm>
          <a:prstGeom prst="straightConnector1">
            <a:avLst/>
          </a:prstGeom>
          <a:ln>
            <a:solidFill>
              <a:schemeClr val="tx1">
                <a:lumMod val="65000"/>
                <a:lumOff val="35000"/>
              </a:schemeClr>
            </a:solidFill>
            <a:headEnd type="none" w="med" len="med"/>
            <a:tailEnd type="arrow"/>
          </a:ln>
          <a:extLst/>
        </p:spPr>
        <p:style>
          <a:lnRef idx="3">
            <a:schemeClr val="accent2"/>
          </a:lnRef>
          <a:fillRef idx="0">
            <a:schemeClr val="accent2"/>
          </a:fillRef>
          <a:effectRef idx="2">
            <a:schemeClr val="accent2"/>
          </a:effectRef>
          <a:fontRef idx="minor">
            <a:schemeClr val="tx1"/>
          </a:fontRef>
        </p:style>
      </p:cxnSp>
      <p:cxnSp>
        <p:nvCxnSpPr>
          <p:cNvPr id="25" name="直接箭头连接符 24"/>
          <p:cNvCxnSpPr/>
          <p:nvPr/>
        </p:nvCxnSpPr>
        <p:spPr bwMode="auto">
          <a:xfrm rot="5400000">
            <a:off x="2161563" y="2914055"/>
            <a:ext cx="214314" cy="1191"/>
          </a:xfrm>
          <a:prstGeom prst="straightConnector1">
            <a:avLst/>
          </a:prstGeom>
          <a:ln>
            <a:solidFill>
              <a:schemeClr val="tx1">
                <a:lumMod val="65000"/>
                <a:lumOff val="35000"/>
              </a:schemeClr>
            </a:solidFill>
            <a:headEnd type="none" w="med" len="med"/>
            <a:tailEnd type="arrow"/>
          </a:ln>
          <a:extLst/>
        </p:spPr>
        <p:style>
          <a:lnRef idx="3">
            <a:schemeClr val="accent2"/>
          </a:lnRef>
          <a:fillRef idx="0">
            <a:schemeClr val="accent2"/>
          </a:fillRef>
          <a:effectRef idx="2">
            <a:schemeClr val="accent2"/>
          </a:effectRef>
          <a:fontRef idx="minor">
            <a:schemeClr val="tx1"/>
          </a:fontRef>
        </p:style>
      </p:cxnSp>
      <p:cxnSp>
        <p:nvCxnSpPr>
          <p:cNvPr id="27" name="直接箭头连接符 26"/>
          <p:cNvCxnSpPr/>
          <p:nvPr/>
        </p:nvCxnSpPr>
        <p:spPr bwMode="auto">
          <a:xfrm rot="10800000">
            <a:off x="2964646" y="2646758"/>
            <a:ext cx="462969" cy="1461"/>
          </a:xfrm>
          <a:prstGeom prst="straightConnector1">
            <a:avLst/>
          </a:prstGeom>
          <a:ln>
            <a:solidFill>
              <a:schemeClr val="tx1">
                <a:lumMod val="65000"/>
                <a:lumOff val="35000"/>
              </a:schemeClr>
            </a:solidFill>
            <a:headEnd type="none" w="med" len="med"/>
            <a:tailEnd type="arrow"/>
          </a:ln>
          <a:extLst/>
        </p:spPr>
        <p:style>
          <a:lnRef idx="3">
            <a:schemeClr val="accent2"/>
          </a:lnRef>
          <a:fillRef idx="0">
            <a:schemeClr val="accent2"/>
          </a:fillRef>
          <a:effectRef idx="2">
            <a:schemeClr val="accent2"/>
          </a:effectRef>
          <a:fontRef idx="minor">
            <a:schemeClr val="tx1"/>
          </a:fontRef>
        </p:style>
      </p:cxnSp>
      <p:cxnSp>
        <p:nvCxnSpPr>
          <p:cNvPr id="36" name="肘形连接符 35"/>
          <p:cNvCxnSpPr>
            <a:stCxn id="11" idx="3"/>
          </p:cNvCxnSpPr>
          <p:nvPr/>
        </p:nvCxnSpPr>
        <p:spPr bwMode="auto">
          <a:xfrm flipV="1">
            <a:off x="2964645" y="2914650"/>
            <a:ext cx="2946818" cy="321471"/>
          </a:xfrm>
          <a:prstGeom prst="bentConnector3">
            <a:avLst>
              <a:gd name="adj1" fmla="val 50000"/>
            </a:avLst>
          </a:prstGeom>
          <a:ln>
            <a:solidFill>
              <a:schemeClr val="tx1">
                <a:lumMod val="65000"/>
                <a:lumOff val="35000"/>
              </a:schemeClr>
            </a:solidFill>
            <a:headEnd type="none" w="med" len="med"/>
            <a:tailEnd type="arrow"/>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12769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04156"/>
            <a:ext cx="9144000" cy="19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5400" dirty="0" smtClean="0">
                <a:solidFill>
                  <a:schemeClr val="bg1"/>
                </a:solidFill>
                <a:latin typeface="SimHei" charset="-122"/>
                <a:ea typeface="SimHei" charset="-122"/>
                <a:cs typeface="SimHei" charset="-122"/>
              </a:rPr>
              <a:t>痛点</a:t>
            </a:r>
            <a:r>
              <a:rPr kumimoji="1" lang="en-US" altLang="zh-CN" sz="5400" dirty="0">
                <a:solidFill>
                  <a:schemeClr val="bg1"/>
                </a:solidFill>
                <a:latin typeface="SimHei" charset="-122"/>
                <a:ea typeface="SimHei" charset="-122"/>
                <a:cs typeface="SimHei" charset="-122"/>
              </a:rPr>
              <a:t>3</a:t>
            </a:r>
            <a:r>
              <a:rPr kumimoji="1" lang="zh-CN" altLang="en-US" sz="5400" dirty="0" smtClean="0">
                <a:solidFill>
                  <a:schemeClr val="bg1"/>
                </a:solidFill>
                <a:latin typeface="SimHei" charset="-122"/>
                <a:ea typeface="SimHei" charset="-122"/>
                <a:cs typeface="SimHei" charset="-122"/>
              </a:rPr>
              <a:t>：医疗跑冒滴漏</a:t>
            </a:r>
            <a:endParaRPr kumimoji="1" lang="en-US" altLang="zh-CN" sz="5400" dirty="0">
              <a:solidFill>
                <a:schemeClr val="bg1"/>
              </a:solidFill>
              <a:latin typeface="SimHei" charset="-122"/>
              <a:ea typeface="SimHei" charset="-122"/>
              <a:cs typeface="SimHei" charset="-122"/>
            </a:endParaRPr>
          </a:p>
          <a:p>
            <a:pPr algn="ctr"/>
            <a:endParaRPr kumimoji="1" lang="en-US" altLang="zh-CN" sz="2000" dirty="0" smtClean="0">
              <a:solidFill>
                <a:srgbClr val="FFC000"/>
              </a:solidFill>
              <a:latin typeface="KaiTi" charset="-122"/>
              <a:ea typeface="KaiTi" charset="-122"/>
              <a:cs typeface="KaiTi" charset="-122"/>
            </a:endParaRPr>
          </a:p>
          <a:p>
            <a:pPr algn="ctr"/>
            <a:r>
              <a:rPr kumimoji="1" lang="zh-CN" altLang="en-US" sz="2000" dirty="0" smtClean="0">
                <a:solidFill>
                  <a:srgbClr val="FFC000"/>
                </a:solidFill>
                <a:latin typeface="KaiTi" charset="-122"/>
                <a:ea typeface="KaiTi" charset="-122"/>
                <a:cs typeface="KaiTi" charset="-122"/>
              </a:rPr>
              <a:t>（业务的跑冒滴漏）</a:t>
            </a:r>
            <a:endParaRPr kumimoji="1" lang="zh-CN" altLang="en-US" sz="20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1053047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1250134" y="610774"/>
            <a:ext cx="7340471" cy="438582"/>
          </a:xfrm>
          <a:prstGeom prst="rect">
            <a:avLst/>
          </a:prstGeom>
          <a:noFill/>
          <a:ln w="9525">
            <a:noFill/>
            <a:miter lim="800000"/>
            <a:headEnd/>
            <a:tailEnd/>
          </a:ln>
        </p:spPr>
        <p:txBody>
          <a:bodyPr wrap="none">
            <a:spAutoFit/>
          </a:bodyPr>
          <a:lstStyle/>
          <a:p>
            <a:r>
              <a:rPr lang="zh-CN" altLang="en-US" sz="2250" b="1" dirty="0" smtClean="0">
                <a:solidFill>
                  <a:srgbClr val="FFC000"/>
                </a:solidFill>
                <a:latin typeface="华文中宋" pitchFamily="2" charset="-122"/>
                <a:ea typeface="华文中宋" pitchFamily="2" charset="-122"/>
              </a:rPr>
              <a:t>强化精细化管理</a:t>
            </a:r>
            <a:r>
              <a:rPr lang="zh-CN" altLang="en-US" sz="2250" b="1" dirty="0">
                <a:solidFill>
                  <a:srgbClr val="FFC000"/>
                </a:solidFill>
                <a:latin typeface="华文中宋" pitchFamily="2" charset="-122"/>
                <a:ea typeface="华文中宋" pitchFamily="2" charset="-122"/>
              </a:rPr>
              <a:t>工作必须充分开发利用</a:t>
            </a:r>
            <a:r>
              <a:rPr lang="en-US" altLang="zh-CN" sz="2250" b="1" dirty="0">
                <a:solidFill>
                  <a:srgbClr val="FFC000"/>
                </a:solidFill>
                <a:latin typeface="华文中宋" pitchFamily="2" charset="-122"/>
                <a:ea typeface="华文中宋" pitchFamily="2" charset="-122"/>
              </a:rPr>
              <a:t>HIS</a:t>
            </a:r>
            <a:r>
              <a:rPr lang="zh-CN" altLang="en-US" sz="2250" b="1" dirty="0">
                <a:solidFill>
                  <a:srgbClr val="FFC000"/>
                </a:solidFill>
                <a:latin typeface="华文中宋" pitchFamily="2" charset="-122"/>
                <a:ea typeface="华文中宋" pitchFamily="2" charset="-122"/>
              </a:rPr>
              <a:t>内部数据信息</a:t>
            </a:r>
          </a:p>
        </p:txBody>
      </p:sp>
      <p:grpSp>
        <p:nvGrpSpPr>
          <p:cNvPr id="2" name="组合 19"/>
          <p:cNvGrpSpPr/>
          <p:nvPr/>
        </p:nvGrpSpPr>
        <p:grpSpPr>
          <a:xfrm>
            <a:off x="1808633" y="1368023"/>
            <a:ext cx="5357850" cy="4879153"/>
            <a:chOff x="1214414" y="2163510"/>
            <a:chExt cx="7143800" cy="6505537"/>
          </a:xfrm>
        </p:grpSpPr>
        <p:sp>
          <p:nvSpPr>
            <p:cNvPr id="38" name="Freeform 11"/>
            <p:cNvSpPr>
              <a:spLocks/>
            </p:cNvSpPr>
            <p:nvPr/>
          </p:nvSpPr>
          <p:spPr bwMode="auto">
            <a:xfrm>
              <a:off x="5149548" y="2163512"/>
              <a:ext cx="1188000" cy="828000"/>
            </a:xfrm>
            <a:custGeom>
              <a:avLst/>
              <a:gdLst/>
              <a:ahLst/>
              <a:cxnLst>
                <a:cxn ang="0">
                  <a:pos x="0" y="0"/>
                </a:cxn>
                <a:cxn ang="0">
                  <a:pos x="67" y="0"/>
                </a:cxn>
                <a:cxn ang="0">
                  <a:pos x="67" y="29"/>
                </a:cxn>
                <a:cxn ang="0">
                  <a:pos x="34" y="53"/>
                </a:cxn>
                <a:cxn ang="0">
                  <a:pos x="0" y="29"/>
                </a:cxn>
                <a:cxn ang="0">
                  <a:pos x="0" y="0"/>
                </a:cxn>
              </a:cxnLst>
              <a:rect l="0" t="0" r="r" b="b"/>
              <a:pathLst>
                <a:path w="67" h="53">
                  <a:moveTo>
                    <a:pt x="0" y="0"/>
                  </a:moveTo>
                  <a:lnTo>
                    <a:pt x="67" y="0"/>
                  </a:lnTo>
                  <a:lnTo>
                    <a:pt x="67" y="29"/>
                  </a:lnTo>
                  <a:cubicBezTo>
                    <a:pt x="65" y="43"/>
                    <a:pt x="51" y="53"/>
                    <a:pt x="34" y="53"/>
                  </a:cubicBezTo>
                  <a:cubicBezTo>
                    <a:pt x="16" y="53"/>
                    <a:pt x="2" y="43"/>
                    <a:pt x="0" y="29"/>
                  </a:cubicBezTo>
                  <a:lnTo>
                    <a:pt x="0" y="0"/>
                  </a:lnTo>
                  <a:close/>
                </a:path>
              </a:pathLst>
            </a:custGeom>
            <a:gradFill>
              <a:gsLst>
                <a:gs pos="0">
                  <a:srgbClr val="B4B4B4"/>
                </a:gs>
                <a:gs pos="99000">
                  <a:srgbClr val="646464"/>
                </a:gs>
              </a:gsLst>
              <a:lin ang="5400000" scaled="0"/>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b="1" dirty="0">
                <a:solidFill>
                  <a:schemeClr val="bg1"/>
                </a:solidFill>
                <a:latin typeface="华文中宋" pitchFamily="2" charset="-122"/>
                <a:ea typeface="华文中宋" pitchFamily="2" charset="-122"/>
              </a:endParaRPr>
            </a:p>
          </p:txBody>
        </p:sp>
        <p:grpSp>
          <p:nvGrpSpPr>
            <p:cNvPr id="3" name="组合 18"/>
            <p:cNvGrpSpPr/>
            <p:nvPr/>
          </p:nvGrpSpPr>
          <p:grpSpPr>
            <a:xfrm>
              <a:off x="1214414" y="2163510"/>
              <a:ext cx="7143800" cy="6505537"/>
              <a:chOff x="1214414" y="2163510"/>
              <a:chExt cx="7143800" cy="6505537"/>
            </a:xfrm>
          </p:grpSpPr>
          <p:sp>
            <p:nvSpPr>
              <p:cNvPr id="14" name="圆角矩形 13"/>
              <p:cNvSpPr/>
              <p:nvPr/>
            </p:nvSpPr>
            <p:spPr>
              <a:xfrm>
                <a:off x="1218770" y="2163510"/>
                <a:ext cx="1638717" cy="3980133"/>
              </a:xfrm>
              <a:prstGeom prst="roundRect">
                <a:avLst>
                  <a:gd name="adj" fmla="val 4411"/>
                </a:avLst>
              </a:prstGeom>
              <a:noFill/>
              <a:ln w="25400">
                <a:solidFill>
                  <a:srgbClr val="64646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17" name="Freeform 11"/>
              <p:cNvSpPr>
                <a:spLocks/>
              </p:cNvSpPr>
              <p:nvPr/>
            </p:nvSpPr>
            <p:spPr bwMode="auto">
              <a:xfrm>
                <a:off x="1434771" y="2163511"/>
                <a:ext cx="1188000" cy="828000"/>
              </a:xfrm>
              <a:custGeom>
                <a:avLst/>
                <a:gdLst/>
                <a:ahLst/>
                <a:cxnLst>
                  <a:cxn ang="0">
                    <a:pos x="0" y="0"/>
                  </a:cxn>
                  <a:cxn ang="0">
                    <a:pos x="67" y="0"/>
                  </a:cxn>
                  <a:cxn ang="0">
                    <a:pos x="67" y="29"/>
                  </a:cxn>
                  <a:cxn ang="0">
                    <a:pos x="34" y="53"/>
                  </a:cxn>
                  <a:cxn ang="0">
                    <a:pos x="0" y="29"/>
                  </a:cxn>
                  <a:cxn ang="0">
                    <a:pos x="0" y="0"/>
                  </a:cxn>
                </a:cxnLst>
                <a:rect l="0" t="0" r="r" b="b"/>
                <a:pathLst>
                  <a:path w="67" h="53">
                    <a:moveTo>
                      <a:pt x="0" y="0"/>
                    </a:moveTo>
                    <a:lnTo>
                      <a:pt x="67" y="0"/>
                    </a:lnTo>
                    <a:lnTo>
                      <a:pt x="67" y="29"/>
                    </a:lnTo>
                    <a:cubicBezTo>
                      <a:pt x="65" y="43"/>
                      <a:pt x="51" y="53"/>
                      <a:pt x="34" y="53"/>
                    </a:cubicBezTo>
                    <a:cubicBezTo>
                      <a:pt x="16" y="53"/>
                      <a:pt x="2" y="43"/>
                      <a:pt x="0" y="29"/>
                    </a:cubicBezTo>
                    <a:lnTo>
                      <a:pt x="0" y="0"/>
                    </a:lnTo>
                    <a:close/>
                  </a:path>
                </a:pathLst>
              </a:custGeom>
              <a:gradFill>
                <a:gsLst>
                  <a:gs pos="0">
                    <a:srgbClr val="B4B4B4"/>
                  </a:gs>
                  <a:gs pos="99000">
                    <a:srgbClr val="646464"/>
                  </a:gs>
                </a:gsLst>
                <a:lin ang="5400000" scaled="0"/>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b="1" dirty="0">
                  <a:solidFill>
                    <a:schemeClr val="bg1"/>
                  </a:solidFill>
                  <a:latin typeface="华文中宋" pitchFamily="2" charset="-122"/>
                  <a:ea typeface="华文中宋" pitchFamily="2" charset="-122"/>
                </a:endParaRPr>
              </a:p>
            </p:txBody>
          </p:sp>
          <p:sp>
            <p:nvSpPr>
              <p:cNvPr id="21" name="TextBox 146"/>
              <p:cNvSpPr txBox="1">
                <a:spLocks noChangeArrowheads="1"/>
              </p:cNvSpPr>
              <p:nvPr/>
            </p:nvSpPr>
            <p:spPr bwMode="auto">
              <a:xfrm>
                <a:off x="1214414" y="3169531"/>
                <a:ext cx="1646337" cy="3354764"/>
              </a:xfrm>
              <a:prstGeom prst="rect">
                <a:avLst/>
              </a:prstGeom>
              <a:noFill/>
              <a:ln w="9525" algn="ctr">
                <a:noFill/>
                <a:miter lim="800000"/>
                <a:headEnd/>
                <a:tailEnd/>
              </a:ln>
              <a:effectLst/>
            </p:spPr>
            <p:txBody>
              <a:bodyPr wrap="square">
                <a:spAutoFit/>
              </a:bodyPr>
              <a:lstStyle/>
              <a:p>
                <a:pPr algn="ctr"/>
                <a:r>
                  <a:rPr lang="zh-CN" altLang="en-US" sz="1050" dirty="0">
                    <a:solidFill>
                      <a:schemeClr val="bg1"/>
                    </a:solidFill>
                    <a:latin typeface="微软雅黑" pitchFamily="34" charset="-122"/>
                    <a:ea typeface="微软雅黑" pitchFamily="34" charset="-122"/>
                  </a:rPr>
                  <a:t>日收入明细</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住院病人收入</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门诊病人收入</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体检项目收入</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单位体检收入</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个人体检收入</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体检检验收入</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开单科室收入</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执行科室收入</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出院未结算收入</a:t>
                </a:r>
                <a:endParaRPr lang="en-US" altLang="zh-CN" sz="1050" dirty="0">
                  <a:solidFill>
                    <a:schemeClr val="bg1"/>
                  </a:solidFill>
                  <a:latin typeface="微软雅黑" pitchFamily="34" charset="-122"/>
                  <a:ea typeface="微软雅黑" pitchFamily="34" charset="-122"/>
                </a:endParaRPr>
              </a:p>
              <a:p>
                <a:pPr algn="ctr"/>
                <a:r>
                  <a:rPr lang="en-US" altLang="zh-CN" sz="1050" dirty="0">
                    <a:solidFill>
                      <a:schemeClr val="bg1"/>
                    </a:solidFill>
                    <a:latin typeface="微软雅黑" pitchFamily="34" charset="-122"/>
                    <a:ea typeface="微软雅黑" pitchFamily="34" charset="-122"/>
                  </a:rPr>
                  <a:t>……</a:t>
                </a: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p:txBody>
          </p:sp>
          <p:sp>
            <p:nvSpPr>
              <p:cNvPr id="22" name="TextBox 146"/>
              <p:cNvSpPr txBox="1">
                <a:spLocks noChangeArrowheads="1"/>
              </p:cNvSpPr>
              <p:nvPr/>
            </p:nvSpPr>
            <p:spPr bwMode="auto">
              <a:xfrm>
                <a:off x="1477278" y="2254905"/>
                <a:ext cx="1102987" cy="615553"/>
              </a:xfrm>
              <a:prstGeom prst="rect">
                <a:avLst/>
              </a:prstGeom>
              <a:noFill/>
              <a:ln w="9525" algn="ctr">
                <a:noFill/>
                <a:miter lim="800000"/>
                <a:headEnd/>
                <a:tailEnd/>
              </a:ln>
              <a:effectLst/>
            </p:spPr>
            <p:txBody>
              <a:bodyPr wrap="square">
                <a:spAutoFit/>
              </a:bodyPr>
              <a:lstStyle/>
              <a:p>
                <a:pPr algn="ctr"/>
                <a:r>
                  <a:rPr lang="zh-CN" altLang="en-US" sz="1200" b="1" dirty="0">
                    <a:solidFill>
                      <a:schemeClr val="bg1"/>
                    </a:solidFill>
                    <a:latin typeface="华文中宋" pitchFamily="2" charset="-122"/>
                    <a:ea typeface="华文中宋" pitchFamily="2" charset="-122"/>
                  </a:rPr>
                  <a:t>医疗收入管理信息</a:t>
                </a:r>
                <a:endParaRPr lang="en-US" altLang="zh-CN" sz="1200" b="1" dirty="0">
                  <a:solidFill>
                    <a:schemeClr val="bg1"/>
                  </a:solidFill>
                  <a:latin typeface="华文中宋" pitchFamily="2" charset="-122"/>
                  <a:ea typeface="华文中宋" pitchFamily="2" charset="-122"/>
                </a:endParaRPr>
              </a:p>
            </p:txBody>
          </p:sp>
          <p:sp>
            <p:nvSpPr>
              <p:cNvPr id="33" name="圆角矩形 32"/>
              <p:cNvSpPr/>
              <p:nvPr/>
            </p:nvSpPr>
            <p:spPr>
              <a:xfrm>
                <a:off x="3072895" y="2171956"/>
                <a:ext cx="1638717" cy="3980133"/>
              </a:xfrm>
              <a:prstGeom prst="roundRect">
                <a:avLst>
                  <a:gd name="adj" fmla="val 4411"/>
                </a:avLst>
              </a:prstGeom>
              <a:noFill/>
              <a:ln w="25400">
                <a:solidFill>
                  <a:srgbClr val="64646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34" name="Freeform 11"/>
              <p:cNvSpPr>
                <a:spLocks/>
              </p:cNvSpPr>
              <p:nvPr/>
            </p:nvSpPr>
            <p:spPr bwMode="auto">
              <a:xfrm>
                <a:off x="3288896" y="2171957"/>
                <a:ext cx="1188000" cy="828000"/>
              </a:xfrm>
              <a:custGeom>
                <a:avLst/>
                <a:gdLst/>
                <a:ahLst/>
                <a:cxnLst>
                  <a:cxn ang="0">
                    <a:pos x="0" y="0"/>
                  </a:cxn>
                  <a:cxn ang="0">
                    <a:pos x="67" y="0"/>
                  </a:cxn>
                  <a:cxn ang="0">
                    <a:pos x="67" y="29"/>
                  </a:cxn>
                  <a:cxn ang="0">
                    <a:pos x="34" y="53"/>
                  </a:cxn>
                  <a:cxn ang="0">
                    <a:pos x="0" y="29"/>
                  </a:cxn>
                  <a:cxn ang="0">
                    <a:pos x="0" y="0"/>
                  </a:cxn>
                </a:cxnLst>
                <a:rect l="0" t="0" r="r" b="b"/>
                <a:pathLst>
                  <a:path w="67" h="53">
                    <a:moveTo>
                      <a:pt x="0" y="0"/>
                    </a:moveTo>
                    <a:lnTo>
                      <a:pt x="67" y="0"/>
                    </a:lnTo>
                    <a:lnTo>
                      <a:pt x="67" y="29"/>
                    </a:lnTo>
                    <a:cubicBezTo>
                      <a:pt x="65" y="43"/>
                      <a:pt x="51" y="53"/>
                      <a:pt x="34" y="53"/>
                    </a:cubicBezTo>
                    <a:cubicBezTo>
                      <a:pt x="16" y="53"/>
                      <a:pt x="2" y="43"/>
                      <a:pt x="0" y="29"/>
                    </a:cubicBezTo>
                    <a:lnTo>
                      <a:pt x="0" y="0"/>
                    </a:lnTo>
                    <a:close/>
                  </a:path>
                </a:pathLst>
              </a:custGeom>
              <a:gradFill>
                <a:gsLst>
                  <a:gs pos="0">
                    <a:srgbClr val="B4B4B4"/>
                  </a:gs>
                  <a:gs pos="99000">
                    <a:srgbClr val="646464"/>
                  </a:gs>
                </a:gsLst>
                <a:lin ang="5400000" scaled="0"/>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b="1" dirty="0">
                  <a:solidFill>
                    <a:schemeClr val="bg1"/>
                  </a:solidFill>
                  <a:latin typeface="华文中宋" pitchFamily="2" charset="-122"/>
                  <a:ea typeface="华文中宋" pitchFamily="2" charset="-122"/>
                </a:endParaRPr>
              </a:p>
            </p:txBody>
          </p:sp>
          <p:sp>
            <p:nvSpPr>
              <p:cNvPr id="35" name="TextBox 146"/>
              <p:cNvSpPr txBox="1">
                <a:spLocks noChangeArrowheads="1"/>
              </p:cNvSpPr>
              <p:nvPr/>
            </p:nvSpPr>
            <p:spPr bwMode="auto">
              <a:xfrm>
                <a:off x="3068539" y="3806661"/>
                <a:ext cx="1646337" cy="2923877"/>
              </a:xfrm>
              <a:prstGeom prst="rect">
                <a:avLst/>
              </a:prstGeom>
              <a:noFill/>
              <a:ln w="9525" algn="ctr">
                <a:noFill/>
                <a:miter lim="800000"/>
                <a:headEnd/>
                <a:tailEnd/>
              </a:ln>
              <a:effectLst/>
            </p:spPr>
            <p:txBody>
              <a:bodyPr wrap="square" anchor="ctr">
                <a:spAutoFit/>
              </a:bodyPr>
              <a:lstStyle/>
              <a:p>
                <a:pPr algn="ctr"/>
                <a:r>
                  <a:rPr lang="zh-CN" altLang="en-US" sz="1050" dirty="0">
                    <a:solidFill>
                      <a:schemeClr val="bg1"/>
                    </a:solidFill>
                    <a:latin typeface="微软雅黑" pitchFamily="34" charset="-122"/>
                    <a:ea typeface="微软雅黑" pitchFamily="34" charset="-122"/>
                  </a:rPr>
                  <a:t>开单医技工作量</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执行医技工作量</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预约检查工作量</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门诊手术工作量</a:t>
                </a:r>
                <a:endParaRPr lang="en-US" altLang="zh-CN" sz="1050" dirty="0">
                  <a:solidFill>
                    <a:schemeClr val="bg1"/>
                  </a:solidFill>
                  <a:latin typeface="微软雅黑" pitchFamily="34" charset="-122"/>
                  <a:ea typeface="微软雅黑" pitchFamily="34" charset="-122"/>
                </a:endParaRPr>
              </a:p>
              <a:p>
                <a:pPr algn="ctr"/>
                <a:r>
                  <a:rPr lang="en-US" altLang="zh-CN" sz="1050" dirty="0">
                    <a:solidFill>
                      <a:schemeClr val="bg1"/>
                    </a:solidFill>
                    <a:latin typeface="微软雅黑" pitchFamily="34" charset="-122"/>
                    <a:ea typeface="微软雅黑" pitchFamily="34" charset="-122"/>
                  </a:rPr>
                  <a:t>……</a:t>
                </a: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p:txBody>
          </p:sp>
          <p:sp>
            <p:nvSpPr>
              <p:cNvPr id="36" name="TextBox 146"/>
              <p:cNvSpPr txBox="1">
                <a:spLocks noChangeArrowheads="1"/>
              </p:cNvSpPr>
              <p:nvPr/>
            </p:nvSpPr>
            <p:spPr bwMode="auto">
              <a:xfrm>
                <a:off x="3331403" y="2263351"/>
                <a:ext cx="1102987" cy="615553"/>
              </a:xfrm>
              <a:prstGeom prst="rect">
                <a:avLst/>
              </a:prstGeom>
              <a:noFill/>
              <a:ln w="9525" algn="ctr">
                <a:noFill/>
                <a:miter lim="800000"/>
                <a:headEnd/>
                <a:tailEnd/>
              </a:ln>
              <a:effectLst/>
            </p:spPr>
            <p:txBody>
              <a:bodyPr wrap="square">
                <a:spAutoFit/>
              </a:bodyPr>
              <a:lstStyle/>
              <a:p>
                <a:pPr algn="ctr"/>
                <a:r>
                  <a:rPr lang="zh-CN" altLang="en-US" sz="1200" b="1" dirty="0">
                    <a:solidFill>
                      <a:schemeClr val="bg1"/>
                    </a:solidFill>
                    <a:latin typeface="华文中宋" pitchFamily="2" charset="-122"/>
                    <a:ea typeface="华文中宋" pitchFamily="2" charset="-122"/>
                  </a:rPr>
                  <a:t>医技部门管理信息</a:t>
                </a:r>
                <a:endParaRPr lang="en-US" altLang="zh-CN" sz="1200" b="1" dirty="0">
                  <a:solidFill>
                    <a:schemeClr val="bg1"/>
                  </a:solidFill>
                  <a:latin typeface="华文中宋" pitchFamily="2" charset="-122"/>
                  <a:ea typeface="华文中宋" pitchFamily="2" charset="-122"/>
                </a:endParaRPr>
              </a:p>
            </p:txBody>
          </p:sp>
          <p:sp>
            <p:nvSpPr>
              <p:cNvPr id="37" name="圆角矩形 36"/>
              <p:cNvSpPr/>
              <p:nvPr/>
            </p:nvSpPr>
            <p:spPr>
              <a:xfrm>
                <a:off x="4933547" y="2163511"/>
                <a:ext cx="1638717" cy="3980133"/>
              </a:xfrm>
              <a:prstGeom prst="roundRect">
                <a:avLst>
                  <a:gd name="adj" fmla="val 4411"/>
                </a:avLst>
              </a:prstGeom>
              <a:noFill/>
              <a:ln w="25400">
                <a:solidFill>
                  <a:srgbClr val="64646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39" name="TextBox 146"/>
              <p:cNvSpPr txBox="1">
                <a:spLocks noChangeArrowheads="1"/>
              </p:cNvSpPr>
              <p:nvPr/>
            </p:nvSpPr>
            <p:spPr bwMode="auto">
              <a:xfrm>
                <a:off x="5192055" y="2254906"/>
                <a:ext cx="1102987" cy="615553"/>
              </a:xfrm>
              <a:prstGeom prst="rect">
                <a:avLst/>
              </a:prstGeom>
              <a:noFill/>
              <a:ln w="9525" algn="ctr">
                <a:noFill/>
                <a:miter lim="800000"/>
                <a:headEnd/>
                <a:tailEnd/>
              </a:ln>
              <a:effectLst/>
            </p:spPr>
            <p:txBody>
              <a:bodyPr wrap="square">
                <a:spAutoFit/>
              </a:bodyPr>
              <a:lstStyle/>
              <a:p>
                <a:pPr algn="ctr"/>
                <a:r>
                  <a:rPr lang="zh-CN" altLang="en-US" sz="1200" b="1" dirty="0">
                    <a:solidFill>
                      <a:schemeClr val="bg1"/>
                    </a:solidFill>
                    <a:latin typeface="华文中宋" pitchFamily="2" charset="-122"/>
                    <a:ea typeface="华文中宋" pitchFamily="2" charset="-122"/>
                  </a:rPr>
                  <a:t>物资部门管理信息</a:t>
                </a:r>
                <a:endParaRPr lang="en-US" altLang="zh-CN" sz="1200" b="1" dirty="0">
                  <a:solidFill>
                    <a:schemeClr val="bg1"/>
                  </a:solidFill>
                  <a:latin typeface="华文中宋" pitchFamily="2" charset="-122"/>
                  <a:ea typeface="华文中宋" pitchFamily="2" charset="-122"/>
                </a:endParaRPr>
              </a:p>
            </p:txBody>
          </p:sp>
          <p:sp>
            <p:nvSpPr>
              <p:cNvPr id="41" name="圆角矩形 40"/>
              <p:cNvSpPr/>
              <p:nvPr/>
            </p:nvSpPr>
            <p:spPr>
              <a:xfrm>
                <a:off x="6715140" y="2163511"/>
                <a:ext cx="1638717" cy="3980133"/>
              </a:xfrm>
              <a:prstGeom prst="roundRect">
                <a:avLst>
                  <a:gd name="adj" fmla="val 4411"/>
                </a:avLst>
              </a:prstGeom>
              <a:noFill/>
              <a:ln w="25400">
                <a:solidFill>
                  <a:srgbClr val="64646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42" name="Freeform 11"/>
              <p:cNvSpPr>
                <a:spLocks/>
              </p:cNvSpPr>
              <p:nvPr/>
            </p:nvSpPr>
            <p:spPr bwMode="auto">
              <a:xfrm>
                <a:off x="6931141" y="2163512"/>
                <a:ext cx="1188000" cy="828000"/>
              </a:xfrm>
              <a:custGeom>
                <a:avLst/>
                <a:gdLst/>
                <a:ahLst/>
                <a:cxnLst>
                  <a:cxn ang="0">
                    <a:pos x="0" y="0"/>
                  </a:cxn>
                  <a:cxn ang="0">
                    <a:pos x="67" y="0"/>
                  </a:cxn>
                  <a:cxn ang="0">
                    <a:pos x="67" y="29"/>
                  </a:cxn>
                  <a:cxn ang="0">
                    <a:pos x="34" y="53"/>
                  </a:cxn>
                  <a:cxn ang="0">
                    <a:pos x="0" y="29"/>
                  </a:cxn>
                  <a:cxn ang="0">
                    <a:pos x="0" y="0"/>
                  </a:cxn>
                </a:cxnLst>
                <a:rect l="0" t="0" r="r" b="b"/>
                <a:pathLst>
                  <a:path w="67" h="53">
                    <a:moveTo>
                      <a:pt x="0" y="0"/>
                    </a:moveTo>
                    <a:lnTo>
                      <a:pt x="67" y="0"/>
                    </a:lnTo>
                    <a:lnTo>
                      <a:pt x="67" y="29"/>
                    </a:lnTo>
                    <a:cubicBezTo>
                      <a:pt x="65" y="43"/>
                      <a:pt x="51" y="53"/>
                      <a:pt x="34" y="53"/>
                    </a:cubicBezTo>
                    <a:cubicBezTo>
                      <a:pt x="16" y="53"/>
                      <a:pt x="2" y="43"/>
                      <a:pt x="0" y="29"/>
                    </a:cubicBezTo>
                    <a:lnTo>
                      <a:pt x="0" y="0"/>
                    </a:lnTo>
                    <a:close/>
                  </a:path>
                </a:pathLst>
              </a:custGeom>
              <a:gradFill>
                <a:gsLst>
                  <a:gs pos="0">
                    <a:srgbClr val="B4B4B4"/>
                  </a:gs>
                  <a:gs pos="99000">
                    <a:srgbClr val="646464"/>
                  </a:gs>
                </a:gsLst>
                <a:lin ang="5400000" scaled="0"/>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b="1" dirty="0">
                  <a:solidFill>
                    <a:schemeClr val="bg1"/>
                  </a:solidFill>
                  <a:latin typeface="华文中宋" pitchFamily="2" charset="-122"/>
                  <a:ea typeface="华文中宋" pitchFamily="2" charset="-122"/>
                </a:endParaRPr>
              </a:p>
            </p:txBody>
          </p:sp>
          <p:sp>
            <p:nvSpPr>
              <p:cNvPr id="43" name="TextBox 146"/>
              <p:cNvSpPr txBox="1">
                <a:spLocks noChangeArrowheads="1"/>
              </p:cNvSpPr>
              <p:nvPr/>
            </p:nvSpPr>
            <p:spPr bwMode="auto">
              <a:xfrm>
                <a:off x="6973649" y="2254906"/>
                <a:ext cx="1102987" cy="615553"/>
              </a:xfrm>
              <a:prstGeom prst="rect">
                <a:avLst/>
              </a:prstGeom>
              <a:noFill/>
              <a:ln w="9525" algn="ctr">
                <a:noFill/>
                <a:miter lim="800000"/>
                <a:headEnd/>
                <a:tailEnd/>
              </a:ln>
              <a:effectLst/>
            </p:spPr>
            <p:txBody>
              <a:bodyPr wrap="square">
                <a:spAutoFit/>
              </a:bodyPr>
              <a:lstStyle/>
              <a:p>
                <a:pPr algn="ctr"/>
                <a:r>
                  <a:rPr lang="zh-CN" altLang="en-US" sz="1200" b="1" dirty="0">
                    <a:solidFill>
                      <a:schemeClr val="bg1"/>
                    </a:solidFill>
                    <a:latin typeface="华文中宋" pitchFamily="2" charset="-122"/>
                    <a:ea typeface="华文中宋" pitchFamily="2" charset="-122"/>
                  </a:rPr>
                  <a:t>财务会计管理信息</a:t>
                </a:r>
                <a:endParaRPr lang="en-US" altLang="zh-CN" sz="1200" b="1" dirty="0">
                  <a:solidFill>
                    <a:schemeClr val="bg1"/>
                  </a:solidFill>
                  <a:latin typeface="华文中宋" pitchFamily="2" charset="-122"/>
                  <a:ea typeface="华文中宋" pitchFamily="2" charset="-122"/>
                </a:endParaRPr>
              </a:p>
            </p:txBody>
          </p:sp>
          <p:sp>
            <p:nvSpPr>
              <p:cNvPr id="44" name="TextBox 146"/>
              <p:cNvSpPr txBox="1">
                <a:spLocks noChangeArrowheads="1"/>
              </p:cNvSpPr>
              <p:nvPr/>
            </p:nvSpPr>
            <p:spPr bwMode="auto">
              <a:xfrm>
                <a:off x="6711877" y="3342173"/>
                <a:ext cx="1646337" cy="4431983"/>
              </a:xfrm>
              <a:prstGeom prst="rect">
                <a:avLst/>
              </a:prstGeom>
              <a:noFill/>
              <a:ln w="9525" algn="ctr">
                <a:noFill/>
                <a:miter lim="800000"/>
                <a:headEnd/>
                <a:tailEnd/>
              </a:ln>
              <a:effectLst/>
            </p:spPr>
            <p:txBody>
              <a:bodyPr wrap="square" anchor="ctr">
                <a:spAutoFit/>
              </a:bodyPr>
              <a:lstStyle/>
              <a:p>
                <a:pPr algn="ctr"/>
                <a:r>
                  <a:rPr lang="zh-CN" altLang="en-US" sz="1050" dirty="0" smtClean="0">
                    <a:solidFill>
                      <a:schemeClr val="bg1"/>
                    </a:solidFill>
                    <a:latin typeface="微软雅黑" pitchFamily="34" charset="-122"/>
                    <a:ea typeface="微软雅黑" pitchFamily="34" charset="-122"/>
                  </a:rPr>
                  <a:t>科收入</a:t>
                </a:r>
                <a:r>
                  <a:rPr lang="zh-CN" altLang="en-US" sz="1050" dirty="0">
                    <a:solidFill>
                      <a:schemeClr val="bg1"/>
                    </a:solidFill>
                    <a:latin typeface="微软雅黑" pitchFamily="34" charset="-122"/>
                    <a:ea typeface="微软雅黑" pitchFamily="34" charset="-122"/>
                  </a:rPr>
                  <a:t>凭证录制</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门诊医保结算</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病房医保结算</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在院病人余额</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门诊收费明细</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住院收费明细</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住院预交金明细</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住院病人欠费</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票据领用使用</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诊疗退费明细</a:t>
                </a:r>
                <a:endParaRPr lang="en-US" altLang="zh-CN" sz="1050" dirty="0">
                  <a:solidFill>
                    <a:schemeClr val="bg1"/>
                  </a:solidFill>
                  <a:latin typeface="微软雅黑" pitchFamily="34" charset="-122"/>
                  <a:ea typeface="微软雅黑" pitchFamily="34" charset="-122"/>
                </a:endParaRPr>
              </a:p>
              <a:p>
                <a:pPr algn="ctr"/>
                <a:r>
                  <a:rPr lang="en-US" altLang="zh-CN" sz="1050" dirty="0">
                    <a:solidFill>
                      <a:schemeClr val="bg1"/>
                    </a:solidFill>
                    <a:latin typeface="微软雅黑" pitchFamily="34" charset="-122"/>
                    <a:ea typeface="微软雅黑" pitchFamily="34" charset="-122"/>
                  </a:rPr>
                  <a:t>……</a:t>
                </a: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p:txBody>
          </p:sp>
          <p:sp>
            <p:nvSpPr>
              <p:cNvPr id="45" name="TextBox 146"/>
              <p:cNvSpPr txBox="1">
                <a:spLocks noChangeArrowheads="1"/>
              </p:cNvSpPr>
              <p:nvPr/>
            </p:nvSpPr>
            <p:spPr bwMode="auto">
              <a:xfrm>
                <a:off x="4889326" y="3375290"/>
                <a:ext cx="1724303" cy="5293757"/>
              </a:xfrm>
              <a:prstGeom prst="rect">
                <a:avLst/>
              </a:prstGeom>
              <a:noFill/>
              <a:ln w="9525" algn="ctr">
                <a:noFill/>
                <a:miter lim="800000"/>
                <a:headEnd/>
                <a:tailEnd/>
              </a:ln>
              <a:effectLst/>
            </p:spPr>
            <p:txBody>
              <a:bodyPr wrap="square" anchor="ctr">
                <a:spAutoFit/>
              </a:bodyPr>
              <a:lstStyle/>
              <a:p>
                <a:pPr algn="ctr"/>
                <a:r>
                  <a:rPr lang="zh-CN" altLang="en-US" sz="1050" dirty="0">
                    <a:solidFill>
                      <a:schemeClr val="bg1"/>
                    </a:solidFill>
                    <a:latin typeface="微软雅黑" pitchFamily="34" charset="-122"/>
                    <a:ea typeface="微软雅黑" pitchFamily="34" charset="-122"/>
                  </a:rPr>
                  <a:t>西药库进消存统计</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中草库进消存统计</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药品退药明细</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药房向药库领用</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药品出库凭证</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抗菌药品使用量</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活血化瘀药品量</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营养药品使用量</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维生素类使用量</a:t>
                </a:r>
                <a:endParaRPr lang="en-US" altLang="zh-CN" sz="1050" dirty="0">
                  <a:solidFill>
                    <a:schemeClr val="bg1"/>
                  </a:solidFill>
                  <a:latin typeface="微软雅黑" pitchFamily="34" charset="-122"/>
                  <a:ea typeface="微软雅黑" pitchFamily="34" charset="-122"/>
                </a:endParaRPr>
              </a:p>
              <a:p>
                <a:pPr algn="ctr"/>
                <a:r>
                  <a:rPr lang="en-US" altLang="zh-CN" sz="1050" dirty="0">
                    <a:solidFill>
                      <a:schemeClr val="bg1"/>
                    </a:solidFill>
                    <a:latin typeface="微软雅黑" pitchFamily="34" charset="-122"/>
                    <a:ea typeface="微软雅黑" pitchFamily="34" charset="-122"/>
                  </a:rPr>
                  <a:t>……</a:t>
                </a: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a:p>
                <a:pPr algn="ctr"/>
                <a:endParaRPr lang="en-US" altLang="zh-CN" sz="1050" dirty="0">
                  <a:solidFill>
                    <a:schemeClr val="bg1"/>
                  </a:solidFill>
                  <a:latin typeface="微软雅黑" pitchFamily="34" charset="-122"/>
                  <a:ea typeface="微软雅黑" pitchFamily="34" charset="-122"/>
                </a:endParaRPr>
              </a:p>
            </p:txBody>
          </p:sp>
        </p:grpSp>
      </p:grpSp>
      <p:sp>
        <p:nvSpPr>
          <p:cNvPr id="23" name="圆角矩形标注 22"/>
          <p:cNvSpPr/>
          <p:nvPr/>
        </p:nvSpPr>
        <p:spPr>
          <a:xfrm>
            <a:off x="7479527" y="1146560"/>
            <a:ext cx="1017992" cy="2357454"/>
          </a:xfrm>
          <a:prstGeom prst="wedgeRoundRectCallout">
            <a:avLst>
              <a:gd name="adj1" fmla="val -60188"/>
              <a:gd name="adj2" fmla="val 63652"/>
              <a:gd name="adj3" fmla="val 16667"/>
            </a:avLst>
          </a:prstGeom>
          <a:solidFill>
            <a:schemeClr val="tx1">
              <a:lumMod val="85000"/>
              <a:lumOff val="15000"/>
              <a:alpha val="47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013" b="1" dirty="0">
                <a:solidFill>
                  <a:schemeClr val="bg1"/>
                </a:solidFill>
                <a:latin typeface="华文中宋" pitchFamily="2" charset="-122"/>
                <a:ea typeface="华文中宋" pitchFamily="2" charset="-122"/>
              </a:rPr>
              <a:t>数据开发利用能够促进源头规范录入和后台管理，迫使医疗业务管理信息系统满足经济管理</a:t>
            </a:r>
          </a:p>
        </p:txBody>
      </p:sp>
    </p:spTree>
    <p:extLst>
      <p:ext uri="{BB962C8B-B14F-4D97-AF65-F5344CB8AC3E}">
        <p14:creationId xmlns:p14="http://schemas.microsoft.com/office/powerpoint/2010/main" val="1659409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5322"/>
            <a:ext cx="9144000" cy="2517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5400" dirty="0" smtClean="0">
                <a:solidFill>
                  <a:schemeClr val="bg1"/>
                </a:solidFill>
                <a:latin typeface="SimHei" charset="-122"/>
                <a:ea typeface="SimHei" charset="-122"/>
                <a:cs typeface="SimHei" charset="-122"/>
              </a:rPr>
              <a:t>痛点</a:t>
            </a:r>
            <a:r>
              <a:rPr kumimoji="1" lang="en-US" altLang="zh-CN" sz="5400" dirty="0">
                <a:solidFill>
                  <a:schemeClr val="bg1"/>
                </a:solidFill>
                <a:latin typeface="SimHei" charset="-122"/>
                <a:ea typeface="SimHei" charset="-122"/>
                <a:cs typeface="SimHei" charset="-122"/>
              </a:rPr>
              <a:t>4</a:t>
            </a:r>
            <a:r>
              <a:rPr kumimoji="1" lang="zh-CN" altLang="en-US" sz="5400" dirty="0" smtClean="0">
                <a:solidFill>
                  <a:schemeClr val="bg1"/>
                </a:solidFill>
                <a:latin typeface="SimHei" charset="-122"/>
                <a:ea typeface="SimHei" charset="-122"/>
                <a:cs typeface="SimHei" charset="-122"/>
              </a:rPr>
              <a:t>：管理责任意识</a:t>
            </a:r>
            <a:endParaRPr kumimoji="1" lang="en-US" altLang="zh-CN" sz="5400" dirty="0">
              <a:solidFill>
                <a:schemeClr val="bg1"/>
              </a:solidFill>
              <a:latin typeface="SimHei" charset="-122"/>
              <a:ea typeface="SimHei" charset="-122"/>
              <a:cs typeface="SimHei" charset="-122"/>
            </a:endParaRPr>
          </a:p>
          <a:p>
            <a:pPr algn="ctr"/>
            <a:r>
              <a:rPr kumimoji="1" lang="zh-CN" altLang="en-US" sz="2000" dirty="0">
                <a:solidFill>
                  <a:srgbClr val="FFC000"/>
                </a:solidFill>
                <a:latin typeface="KaiTi" charset="-122"/>
                <a:ea typeface="KaiTi" charset="-122"/>
                <a:cs typeface="KaiTi" charset="-122"/>
              </a:rPr>
              <a:t>资源管理没有归属</a:t>
            </a:r>
            <a:endParaRPr kumimoji="1" lang="en-US" altLang="zh-CN" sz="2000" dirty="0">
              <a:solidFill>
                <a:srgbClr val="FFC000"/>
              </a:solidFill>
              <a:latin typeface="KaiTi" charset="-122"/>
              <a:ea typeface="KaiTi" charset="-122"/>
              <a:cs typeface="KaiTi" charset="-122"/>
            </a:endParaRPr>
          </a:p>
          <a:p>
            <a:pPr algn="ctr"/>
            <a:r>
              <a:rPr kumimoji="1" lang="zh-CN" altLang="en-US" sz="2000" dirty="0">
                <a:solidFill>
                  <a:srgbClr val="FFC000"/>
                </a:solidFill>
                <a:latin typeface="KaiTi" charset="-122"/>
                <a:ea typeface="KaiTi" charset="-122"/>
                <a:cs typeface="KaiTi" charset="-122"/>
              </a:rPr>
              <a:t>科室设置五花八门</a:t>
            </a:r>
            <a:endParaRPr kumimoji="1" lang="en-US" altLang="zh-CN" sz="2000" dirty="0">
              <a:solidFill>
                <a:srgbClr val="FFC000"/>
              </a:solidFill>
              <a:latin typeface="KaiTi" charset="-122"/>
              <a:ea typeface="KaiTi" charset="-122"/>
              <a:cs typeface="KaiTi" charset="-122"/>
            </a:endParaRPr>
          </a:p>
        </p:txBody>
      </p:sp>
      <p:sp>
        <p:nvSpPr>
          <p:cNvPr id="3" name="文本框 2"/>
          <p:cNvSpPr txBox="1"/>
          <p:nvPr/>
        </p:nvSpPr>
        <p:spPr>
          <a:xfrm>
            <a:off x="8929117" y="1124712"/>
            <a:ext cx="184731" cy="248209"/>
          </a:xfrm>
          <a:prstGeom prst="rect">
            <a:avLst/>
          </a:prstGeom>
          <a:noFill/>
        </p:spPr>
        <p:txBody>
          <a:bodyPr wrap="none" rtlCol="0">
            <a:spAutoFit/>
          </a:bodyPr>
          <a:lstStyle/>
          <a:p>
            <a:endParaRPr kumimoji="1" lang="zh-CN" altLang="en-US" sz="1013"/>
          </a:p>
        </p:txBody>
      </p:sp>
    </p:spTree>
    <p:extLst>
      <p:ext uri="{BB962C8B-B14F-4D97-AF65-F5344CB8AC3E}">
        <p14:creationId xmlns:p14="http://schemas.microsoft.com/office/powerpoint/2010/main" val="321544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42603"/>
            <a:ext cx="9144000" cy="3077766"/>
          </a:xfrm>
          <a:prstGeom prst="rect">
            <a:avLst/>
          </a:prstGeom>
        </p:spPr>
        <p:txBody>
          <a:bodyPr wrap="square">
            <a:spAutoFit/>
          </a:bodyPr>
          <a:lstStyle/>
          <a:p>
            <a:pPr algn="ctr"/>
            <a:r>
              <a:rPr lang="zh-CN" altLang="en-US" sz="2000" dirty="0">
                <a:solidFill>
                  <a:srgbClr val="FFC000"/>
                </a:solidFill>
                <a:latin typeface="SimHei" charset="-122"/>
                <a:ea typeface="SimHei" charset="-122"/>
                <a:cs typeface="SimHei" charset="-122"/>
              </a:rPr>
              <a:t>国务院办公厅关于推进分级诊疗制度建设的指导意见 </a:t>
            </a:r>
            <a:endParaRPr lang="en-US" altLang="zh-CN" sz="2000" dirty="0" smtClean="0">
              <a:solidFill>
                <a:srgbClr val="FFC000"/>
              </a:solidFill>
              <a:latin typeface="SimHei" charset="-122"/>
              <a:ea typeface="SimHei" charset="-122"/>
              <a:cs typeface="SimHei" charset="-122"/>
            </a:endParaRPr>
          </a:p>
          <a:p>
            <a:pPr algn="ctr"/>
            <a:r>
              <a:rPr lang="zh-CN" altLang="en-US" sz="2000" dirty="0" smtClean="0">
                <a:solidFill>
                  <a:srgbClr val="FFC000"/>
                </a:solidFill>
                <a:latin typeface="SimHei" charset="-122"/>
                <a:ea typeface="SimHei" charset="-122"/>
                <a:cs typeface="SimHei" charset="-122"/>
              </a:rPr>
              <a:t>国办</a:t>
            </a:r>
            <a:r>
              <a:rPr lang="zh-CN" altLang="en-US" sz="2000" dirty="0">
                <a:solidFill>
                  <a:srgbClr val="FFC000"/>
                </a:solidFill>
                <a:latin typeface="SimHei" charset="-122"/>
                <a:ea typeface="SimHei" charset="-122"/>
                <a:cs typeface="SimHei" charset="-122"/>
              </a:rPr>
              <a:t>发</a:t>
            </a:r>
            <a:r>
              <a:rPr lang="en-US" altLang="zh-CN" sz="2000" dirty="0">
                <a:solidFill>
                  <a:srgbClr val="FFC000"/>
                </a:solidFill>
                <a:latin typeface="SimHei" charset="-122"/>
                <a:ea typeface="SimHei" charset="-122"/>
                <a:cs typeface="SimHei" charset="-122"/>
              </a:rPr>
              <a:t>〔2015〕70</a:t>
            </a:r>
            <a:r>
              <a:rPr lang="zh-CN" altLang="en-US" sz="2000" dirty="0" smtClean="0">
                <a:solidFill>
                  <a:srgbClr val="FFC000"/>
                </a:solidFill>
                <a:latin typeface="SimHei" charset="-122"/>
                <a:ea typeface="SimHei" charset="-122"/>
                <a:cs typeface="SimHei" charset="-122"/>
              </a:rPr>
              <a:t>号</a:t>
            </a:r>
            <a:endParaRPr lang="en-US" altLang="zh-CN" sz="2000" dirty="0">
              <a:solidFill>
                <a:schemeClr val="bg1"/>
              </a:solidFill>
            </a:endParaRPr>
          </a:p>
          <a:p>
            <a:pPr algn="ctr">
              <a:lnSpc>
                <a:spcPct val="150000"/>
              </a:lnSpc>
            </a:pPr>
            <a:r>
              <a:rPr lang="zh-CN" altLang="en-US" sz="1200" dirty="0">
                <a:solidFill>
                  <a:schemeClr val="bg1"/>
                </a:solidFill>
                <a:latin typeface="KaiTi" charset="-122"/>
                <a:ea typeface="KaiTi" charset="-122"/>
                <a:cs typeface="KaiTi" charset="-122"/>
              </a:rPr>
              <a:t>以强基层为重点完善分级诊疗服务</a:t>
            </a:r>
            <a:r>
              <a:rPr lang="zh-CN" altLang="en-US" sz="1200" dirty="0" smtClean="0">
                <a:solidFill>
                  <a:schemeClr val="bg1"/>
                </a:solidFill>
                <a:latin typeface="KaiTi" charset="-122"/>
                <a:ea typeface="KaiTi" charset="-122"/>
                <a:cs typeface="KaiTi" charset="-122"/>
              </a:rPr>
              <a:t>体系</a:t>
            </a:r>
            <a:endParaRPr lang="en-US" altLang="zh-CN" sz="1200" dirty="0" smtClean="0">
              <a:solidFill>
                <a:schemeClr val="bg1"/>
              </a:solidFill>
              <a:latin typeface="KaiTi" charset="-122"/>
              <a:ea typeface="KaiTi" charset="-122"/>
              <a:cs typeface="KaiTi" charset="-122"/>
            </a:endParaRPr>
          </a:p>
          <a:p>
            <a:pPr algn="ctr">
              <a:lnSpc>
                <a:spcPct val="150000"/>
              </a:lnSpc>
            </a:pPr>
            <a:endParaRPr lang="en-US" altLang="zh-CN" sz="1200" dirty="0">
              <a:solidFill>
                <a:schemeClr val="bg1"/>
              </a:solidFill>
              <a:latin typeface="KaiTi" charset="-122"/>
              <a:ea typeface="KaiTi" charset="-122"/>
              <a:cs typeface="KaiTi" charset="-122"/>
            </a:endParaRPr>
          </a:p>
          <a:p>
            <a:pPr algn="ctr"/>
            <a:r>
              <a:rPr lang="zh-CN" altLang="en-US" sz="2000" dirty="0" smtClean="0">
                <a:solidFill>
                  <a:srgbClr val="FFC000"/>
                </a:solidFill>
                <a:latin typeface="SimHei" charset="-122"/>
                <a:ea typeface="SimHei" charset="-122"/>
                <a:cs typeface="SimHei" charset="-122"/>
              </a:rPr>
              <a:t>国务院</a:t>
            </a:r>
            <a:r>
              <a:rPr lang="zh-CN" altLang="en-US" sz="2000" dirty="0">
                <a:solidFill>
                  <a:srgbClr val="FFC000"/>
                </a:solidFill>
                <a:latin typeface="SimHei" charset="-122"/>
                <a:ea typeface="SimHei" charset="-122"/>
                <a:cs typeface="SimHei" charset="-122"/>
              </a:rPr>
              <a:t>办公厅关于推进医疗</a:t>
            </a:r>
            <a:r>
              <a:rPr lang="zh-CN" altLang="en-US" sz="2000" dirty="0" smtClean="0">
                <a:solidFill>
                  <a:srgbClr val="FFC000"/>
                </a:solidFill>
                <a:latin typeface="SimHei" charset="-122"/>
                <a:ea typeface="SimHei" charset="-122"/>
                <a:cs typeface="SimHei" charset="-122"/>
              </a:rPr>
              <a:t>联合体建设</a:t>
            </a:r>
            <a:r>
              <a:rPr lang="zh-CN" altLang="en-US" sz="2000" dirty="0">
                <a:solidFill>
                  <a:srgbClr val="FFC000"/>
                </a:solidFill>
                <a:latin typeface="SimHei" charset="-122"/>
                <a:ea typeface="SimHei" charset="-122"/>
                <a:cs typeface="SimHei" charset="-122"/>
              </a:rPr>
              <a:t>和发展的指导意见  </a:t>
            </a:r>
            <a:endParaRPr lang="en-US" altLang="zh-CN" sz="2000" dirty="0" smtClean="0">
              <a:solidFill>
                <a:srgbClr val="FFC000"/>
              </a:solidFill>
              <a:latin typeface="SimHei" charset="-122"/>
              <a:ea typeface="SimHei" charset="-122"/>
              <a:cs typeface="SimHei" charset="-122"/>
            </a:endParaRPr>
          </a:p>
          <a:p>
            <a:pPr algn="ctr"/>
            <a:r>
              <a:rPr lang="zh-CN" altLang="en-US" sz="2000" dirty="0" smtClean="0">
                <a:solidFill>
                  <a:srgbClr val="FFC000"/>
                </a:solidFill>
                <a:latin typeface="SimHei" charset="-122"/>
                <a:ea typeface="SimHei" charset="-122"/>
                <a:cs typeface="SimHei" charset="-122"/>
              </a:rPr>
              <a:t>国办</a:t>
            </a:r>
            <a:r>
              <a:rPr lang="zh-CN" altLang="en-US" sz="2000" dirty="0">
                <a:solidFill>
                  <a:srgbClr val="FFC000"/>
                </a:solidFill>
                <a:latin typeface="SimHei" charset="-122"/>
                <a:ea typeface="SimHei" charset="-122"/>
                <a:cs typeface="SimHei" charset="-122"/>
              </a:rPr>
              <a:t>发</a:t>
            </a:r>
            <a:r>
              <a:rPr lang="en-US" altLang="zh-CN" sz="2000" dirty="0">
                <a:solidFill>
                  <a:srgbClr val="FFC000"/>
                </a:solidFill>
                <a:latin typeface="SimHei" charset="-122"/>
                <a:ea typeface="SimHei" charset="-122"/>
                <a:cs typeface="SimHei" charset="-122"/>
              </a:rPr>
              <a:t>〔2017〕32</a:t>
            </a:r>
            <a:r>
              <a:rPr lang="zh-CN" altLang="en-US" sz="2000" dirty="0" smtClean="0">
                <a:solidFill>
                  <a:srgbClr val="FFC000"/>
                </a:solidFill>
                <a:latin typeface="SimHei" charset="-122"/>
                <a:ea typeface="SimHei" charset="-122"/>
                <a:cs typeface="SimHei" charset="-122"/>
              </a:rPr>
              <a:t>号</a:t>
            </a:r>
            <a:endParaRPr lang="en-US" altLang="zh-CN" sz="2000" dirty="0" smtClean="0">
              <a:solidFill>
                <a:srgbClr val="FFC000"/>
              </a:solidFill>
              <a:latin typeface="SimHei" charset="-122"/>
              <a:ea typeface="SimHei" charset="-122"/>
              <a:cs typeface="SimHei" charset="-122"/>
            </a:endParaRPr>
          </a:p>
          <a:p>
            <a:pPr algn="ctr">
              <a:lnSpc>
                <a:spcPct val="150000"/>
              </a:lnSpc>
            </a:pPr>
            <a:r>
              <a:rPr lang="en-US" altLang="zh-CN" sz="1200" dirty="0">
                <a:solidFill>
                  <a:schemeClr val="bg1"/>
                </a:solidFill>
                <a:latin typeface="KaiTi" charset="-122"/>
                <a:ea typeface="KaiTi" charset="-122"/>
                <a:cs typeface="KaiTi" charset="-122"/>
              </a:rPr>
              <a:t>2017</a:t>
            </a:r>
            <a:r>
              <a:rPr lang="zh-CN" altLang="en-US" sz="1200" dirty="0">
                <a:solidFill>
                  <a:schemeClr val="bg1"/>
                </a:solidFill>
                <a:latin typeface="KaiTi" charset="-122"/>
                <a:ea typeface="KaiTi" charset="-122"/>
                <a:cs typeface="KaiTi" charset="-122"/>
              </a:rPr>
              <a:t>年，基本搭建医联体制度框架，全面启动多种形式的医联体建设 ；</a:t>
            </a:r>
            <a:endParaRPr lang="en-US" altLang="zh-CN" sz="1200" dirty="0">
              <a:solidFill>
                <a:schemeClr val="bg1"/>
              </a:solidFill>
              <a:latin typeface="KaiTi" charset="-122"/>
              <a:ea typeface="KaiTi" charset="-122"/>
              <a:cs typeface="KaiTi" charset="-122"/>
            </a:endParaRPr>
          </a:p>
          <a:p>
            <a:pPr algn="ctr">
              <a:lnSpc>
                <a:spcPct val="150000"/>
              </a:lnSpc>
            </a:pPr>
            <a:r>
              <a:rPr lang="zh-CN" altLang="en-US" sz="1200" dirty="0">
                <a:solidFill>
                  <a:schemeClr val="bg1"/>
                </a:solidFill>
                <a:latin typeface="KaiTi" charset="-122"/>
                <a:ea typeface="KaiTi" charset="-122"/>
                <a:cs typeface="KaiTi" charset="-122"/>
              </a:rPr>
              <a:t>在城市主要组建医疗集团，在县域主要组建医疗共同体，跨区域组建专科联盟，在边远贫困地区发展远程医疗协作网。 </a:t>
            </a:r>
          </a:p>
          <a:p>
            <a:pPr algn="ctr">
              <a:lnSpc>
                <a:spcPct val="150000"/>
              </a:lnSpc>
            </a:pPr>
            <a:r>
              <a:rPr lang="zh-CN" altLang="en-US" sz="1200" dirty="0">
                <a:solidFill>
                  <a:schemeClr val="bg1"/>
                </a:solidFill>
                <a:latin typeface="KaiTi" charset="-122"/>
                <a:ea typeface="KaiTi" charset="-122"/>
                <a:cs typeface="KaiTi" charset="-122"/>
              </a:rPr>
              <a:t>到</a:t>
            </a:r>
            <a:r>
              <a:rPr lang="en-US" altLang="zh-CN" sz="1200" dirty="0">
                <a:solidFill>
                  <a:schemeClr val="bg1"/>
                </a:solidFill>
                <a:latin typeface="KaiTi" charset="-122"/>
                <a:ea typeface="KaiTi" charset="-122"/>
                <a:cs typeface="KaiTi" charset="-122"/>
              </a:rPr>
              <a:t>2020</a:t>
            </a:r>
            <a:r>
              <a:rPr lang="zh-CN" altLang="en-US" sz="1200" dirty="0">
                <a:solidFill>
                  <a:schemeClr val="bg1"/>
                </a:solidFill>
                <a:latin typeface="KaiTi" charset="-122"/>
                <a:ea typeface="KaiTi" charset="-122"/>
                <a:cs typeface="KaiTi" charset="-122"/>
              </a:rPr>
              <a:t>年，所有二级公立医院和政府办基层医疗卫生机构全部参与医联体。</a:t>
            </a:r>
            <a:endParaRPr lang="en-US" altLang="zh-CN" sz="1200" dirty="0">
              <a:solidFill>
                <a:schemeClr val="bg1"/>
              </a:solidFill>
              <a:latin typeface="KaiTi" charset="-122"/>
              <a:ea typeface="KaiTi" charset="-122"/>
              <a:cs typeface="KaiTi" charset="-122"/>
            </a:endParaRPr>
          </a:p>
          <a:p>
            <a:pPr algn="ctr"/>
            <a:endParaRPr lang="en-US" altLang="zh-CN" sz="1050" dirty="0"/>
          </a:p>
          <a:p>
            <a:pPr algn="ctr"/>
            <a:endParaRPr lang="zh-CN" altLang="en-US" dirty="0">
              <a:solidFill>
                <a:schemeClr val="bg1"/>
              </a:solidFill>
              <a:effectLst/>
            </a:endParaRPr>
          </a:p>
        </p:txBody>
      </p:sp>
    </p:spTree>
    <p:extLst>
      <p:ext uri="{BB962C8B-B14F-4D97-AF65-F5344CB8AC3E}">
        <p14:creationId xmlns:p14="http://schemas.microsoft.com/office/powerpoint/2010/main" val="2641839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843558"/>
            <a:ext cx="8748972" cy="3543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800" dirty="0" smtClean="0">
                <a:solidFill>
                  <a:schemeClr val="bg1"/>
                </a:solidFill>
                <a:latin typeface="SimHei" charset="-122"/>
                <a:ea typeface="SimHei" charset="-122"/>
                <a:cs typeface="SimHei" charset="-122"/>
              </a:rPr>
              <a:t>痛点</a:t>
            </a:r>
            <a:r>
              <a:rPr kumimoji="1" lang="en-US" altLang="zh-CN" sz="4800" dirty="0">
                <a:solidFill>
                  <a:schemeClr val="bg1"/>
                </a:solidFill>
                <a:latin typeface="SimHei" charset="-122"/>
                <a:ea typeface="SimHei" charset="-122"/>
                <a:cs typeface="SimHei" charset="-122"/>
              </a:rPr>
              <a:t>5</a:t>
            </a:r>
            <a:r>
              <a:rPr kumimoji="1" lang="zh-CN" altLang="en-US" sz="4800" dirty="0" smtClean="0">
                <a:solidFill>
                  <a:schemeClr val="bg1"/>
                </a:solidFill>
                <a:latin typeface="SimHei" charset="-122"/>
                <a:ea typeface="SimHei" charset="-122"/>
                <a:cs typeface="SimHei" charset="-122"/>
              </a:rPr>
              <a:t>：信息杂乱</a:t>
            </a:r>
            <a:r>
              <a:rPr kumimoji="1" lang="zh-CN" altLang="en-US" sz="4800" dirty="0">
                <a:solidFill>
                  <a:schemeClr val="bg1"/>
                </a:solidFill>
                <a:latin typeface="SimHei" charset="-122"/>
                <a:ea typeface="SimHei" charset="-122"/>
                <a:cs typeface="SimHei" charset="-122"/>
              </a:rPr>
              <a:t>无章</a:t>
            </a:r>
            <a:endParaRPr kumimoji="1" lang="en-US" altLang="zh-CN" sz="4800" dirty="0">
              <a:solidFill>
                <a:schemeClr val="bg1"/>
              </a:solidFill>
              <a:latin typeface="SimHei" charset="-122"/>
              <a:ea typeface="SimHei" charset="-122"/>
              <a:cs typeface="SimHei" charset="-122"/>
            </a:endParaRPr>
          </a:p>
          <a:p>
            <a:pPr algn="ctr"/>
            <a:r>
              <a:rPr kumimoji="1" lang="zh-CN" altLang="en-US" sz="2000" dirty="0">
                <a:solidFill>
                  <a:srgbClr val="FFC000"/>
                </a:solidFill>
                <a:latin typeface="KaiTi" charset="-122"/>
                <a:ea typeface="KaiTi" charset="-122"/>
                <a:cs typeface="KaiTi" charset="-122"/>
              </a:rPr>
              <a:t>（缺乏集成</a:t>
            </a:r>
            <a:r>
              <a:rPr kumimoji="1" lang="zh-CN" altLang="en-US" sz="2000" dirty="0" smtClean="0">
                <a:solidFill>
                  <a:srgbClr val="FFC000"/>
                </a:solidFill>
                <a:latin typeface="KaiTi" charset="-122"/>
                <a:ea typeface="KaiTi" charset="-122"/>
                <a:cs typeface="KaiTi" charset="-122"/>
              </a:rPr>
              <a:t>管理）</a:t>
            </a:r>
            <a:endParaRPr kumimoji="1" lang="en-US" altLang="zh-CN" sz="2000" dirty="0" smtClean="0">
              <a:solidFill>
                <a:srgbClr val="FFC000"/>
              </a:solidFill>
              <a:latin typeface="KaiTi" charset="-122"/>
              <a:ea typeface="KaiTi" charset="-122"/>
              <a:cs typeface="KaiTi" charset="-122"/>
            </a:endParaRPr>
          </a:p>
          <a:p>
            <a:pPr algn="ctr"/>
            <a:r>
              <a:rPr kumimoji="1" lang="zh-CN" altLang="en-US" sz="2000" dirty="0" smtClean="0">
                <a:solidFill>
                  <a:srgbClr val="FFC000"/>
                </a:solidFill>
                <a:latin typeface="KaiTi" charset="-122"/>
                <a:ea typeface="KaiTi" charset="-122"/>
                <a:cs typeface="KaiTi" charset="-122"/>
              </a:rPr>
              <a:t>（</a:t>
            </a:r>
            <a:r>
              <a:rPr kumimoji="1" lang="zh-CN" altLang="en-US" sz="2000" dirty="0">
                <a:solidFill>
                  <a:srgbClr val="FFC000"/>
                </a:solidFill>
                <a:latin typeface="KaiTi" charset="-122"/>
                <a:ea typeface="KaiTi" charset="-122"/>
                <a:cs typeface="KaiTi" charset="-122"/>
              </a:rPr>
              <a:t>没有记录等于没有管理）</a:t>
            </a:r>
            <a:endParaRPr kumimoji="1" lang="en-US" altLang="zh-CN" sz="2000" dirty="0">
              <a:solidFill>
                <a:srgbClr val="FFC000"/>
              </a:solidFill>
              <a:latin typeface="KaiTi" charset="-122"/>
              <a:ea typeface="KaiTi" charset="-122"/>
              <a:cs typeface="KaiTi" charset="-122"/>
            </a:endParaRPr>
          </a:p>
        </p:txBody>
      </p:sp>
    </p:spTree>
    <p:extLst>
      <p:ext uri="{BB962C8B-B14F-4D97-AF65-F5344CB8AC3E}">
        <p14:creationId xmlns:p14="http://schemas.microsoft.com/office/powerpoint/2010/main" val="934359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98418" y="1260578"/>
            <a:ext cx="4314001" cy="2246769"/>
          </a:xfrm>
          <a:prstGeom prst="rect">
            <a:avLst/>
          </a:prstGeom>
        </p:spPr>
        <p:txBody>
          <a:bodyPr wrap="none">
            <a:spAutoFit/>
          </a:bodyPr>
          <a:lstStyle/>
          <a:p>
            <a:r>
              <a:rPr kumimoji="1" lang="zh-CN" altLang="en-US" sz="2800" dirty="0">
                <a:solidFill>
                  <a:srgbClr val="FF0000"/>
                </a:solidFill>
                <a:latin typeface="SimHei" charset="-122"/>
                <a:ea typeface="SimHei" charset="-122"/>
                <a:cs typeface="SimHei" charset="-122"/>
              </a:rPr>
              <a:t>痛点</a:t>
            </a:r>
            <a:r>
              <a:rPr kumimoji="1" lang="en-US" altLang="zh-CN" sz="2800" dirty="0">
                <a:solidFill>
                  <a:srgbClr val="FF0000"/>
                </a:solidFill>
                <a:latin typeface="SimHei" charset="-122"/>
                <a:ea typeface="SimHei" charset="-122"/>
                <a:cs typeface="SimHei" charset="-122"/>
              </a:rPr>
              <a:t>1</a:t>
            </a:r>
            <a:r>
              <a:rPr kumimoji="1" lang="zh-CN" altLang="en-US" sz="2800" dirty="0">
                <a:solidFill>
                  <a:srgbClr val="FF0000"/>
                </a:solidFill>
                <a:latin typeface="SimHei" charset="-122"/>
                <a:ea typeface="SimHei" charset="-122"/>
                <a:cs typeface="SimHei" charset="-122"/>
              </a:rPr>
              <a:t>：内生</a:t>
            </a:r>
            <a:r>
              <a:rPr kumimoji="1" lang="zh-CN" altLang="en-US" sz="2800" dirty="0" smtClean="0">
                <a:solidFill>
                  <a:srgbClr val="FF0000"/>
                </a:solidFill>
                <a:latin typeface="SimHei" charset="-122"/>
                <a:ea typeface="SimHei" charset="-122"/>
                <a:cs typeface="SimHei" charset="-122"/>
              </a:rPr>
              <a:t>动力内控</a:t>
            </a:r>
            <a:r>
              <a:rPr kumimoji="1" lang="zh-CN" altLang="en-US" sz="2800" dirty="0">
                <a:solidFill>
                  <a:srgbClr val="FF0000"/>
                </a:solidFill>
                <a:latin typeface="SimHei" charset="-122"/>
                <a:ea typeface="SimHei" charset="-122"/>
                <a:cs typeface="SimHei" charset="-122"/>
              </a:rPr>
              <a:t>意识</a:t>
            </a:r>
            <a:endParaRPr kumimoji="1" lang="en-US" altLang="zh-CN" sz="2800" dirty="0">
              <a:solidFill>
                <a:srgbClr val="FF0000"/>
              </a:solidFill>
              <a:latin typeface="SimHei" charset="-122"/>
              <a:ea typeface="SimHei" charset="-122"/>
              <a:cs typeface="SimHei" charset="-122"/>
            </a:endParaRPr>
          </a:p>
          <a:p>
            <a:r>
              <a:rPr kumimoji="1" lang="zh-CN" altLang="en-US" sz="2800" dirty="0" smtClean="0">
                <a:solidFill>
                  <a:srgbClr val="FF0000"/>
                </a:solidFill>
                <a:latin typeface="SimHei" charset="-122"/>
                <a:ea typeface="SimHei" charset="-122"/>
                <a:cs typeface="SimHei" charset="-122"/>
              </a:rPr>
              <a:t>痛点</a:t>
            </a:r>
            <a:r>
              <a:rPr kumimoji="1" lang="en-US" altLang="zh-CN" sz="2800" dirty="0">
                <a:solidFill>
                  <a:srgbClr val="FF0000"/>
                </a:solidFill>
                <a:latin typeface="SimHei" charset="-122"/>
                <a:ea typeface="SimHei" charset="-122"/>
                <a:cs typeface="SimHei" charset="-122"/>
              </a:rPr>
              <a:t>2</a:t>
            </a:r>
            <a:r>
              <a:rPr kumimoji="1" lang="zh-CN" altLang="en-US" sz="2800" dirty="0" smtClean="0">
                <a:solidFill>
                  <a:srgbClr val="FF0000"/>
                </a:solidFill>
                <a:latin typeface="SimHei" charset="-122"/>
                <a:ea typeface="SimHei" charset="-122"/>
                <a:cs typeface="SimHei" charset="-122"/>
              </a:rPr>
              <a:t>：</a:t>
            </a:r>
            <a:r>
              <a:rPr kumimoji="1" lang="zh-CN" altLang="en-US" sz="2800" dirty="0">
                <a:solidFill>
                  <a:srgbClr val="FF0000"/>
                </a:solidFill>
                <a:latin typeface="SimHei" charset="-122"/>
                <a:ea typeface="SimHei" charset="-122"/>
                <a:cs typeface="SimHei" charset="-122"/>
              </a:rPr>
              <a:t>内部管理流程</a:t>
            </a:r>
            <a:endParaRPr kumimoji="1" lang="en-US" altLang="zh-CN" sz="2800" dirty="0">
              <a:solidFill>
                <a:srgbClr val="FF0000"/>
              </a:solidFill>
              <a:latin typeface="SimHei" charset="-122"/>
              <a:ea typeface="SimHei" charset="-122"/>
              <a:cs typeface="SimHei" charset="-122"/>
            </a:endParaRPr>
          </a:p>
          <a:p>
            <a:r>
              <a:rPr kumimoji="1" lang="zh-CN" altLang="en-US" sz="2800" dirty="0" smtClean="0">
                <a:solidFill>
                  <a:srgbClr val="FF0000"/>
                </a:solidFill>
                <a:latin typeface="SimHei" charset="-122"/>
                <a:ea typeface="SimHei" charset="-122"/>
                <a:cs typeface="SimHei" charset="-122"/>
              </a:rPr>
              <a:t>痛点</a:t>
            </a:r>
            <a:r>
              <a:rPr kumimoji="1" lang="en-US" altLang="zh-CN" sz="2800" dirty="0">
                <a:solidFill>
                  <a:srgbClr val="FF0000"/>
                </a:solidFill>
                <a:latin typeface="SimHei" charset="-122"/>
                <a:ea typeface="SimHei" charset="-122"/>
                <a:cs typeface="SimHei" charset="-122"/>
              </a:rPr>
              <a:t>3</a:t>
            </a:r>
            <a:r>
              <a:rPr kumimoji="1" lang="zh-CN" altLang="en-US" sz="2800" dirty="0" smtClean="0">
                <a:solidFill>
                  <a:srgbClr val="FF0000"/>
                </a:solidFill>
                <a:latin typeface="SimHei" charset="-122"/>
                <a:ea typeface="SimHei" charset="-122"/>
                <a:cs typeface="SimHei" charset="-122"/>
              </a:rPr>
              <a:t>：医疗跑冒滴漏</a:t>
            </a:r>
            <a:endParaRPr kumimoji="1" lang="en-US" altLang="zh-CN" sz="2800" dirty="0">
              <a:solidFill>
                <a:srgbClr val="FF0000"/>
              </a:solidFill>
              <a:latin typeface="SimHei" charset="-122"/>
              <a:ea typeface="SimHei" charset="-122"/>
              <a:cs typeface="SimHei" charset="-122"/>
            </a:endParaRPr>
          </a:p>
          <a:p>
            <a:r>
              <a:rPr kumimoji="1" lang="zh-CN" altLang="en-US" sz="2800" dirty="0" smtClean="0">
                <a:solidFill>
                  <a:srgbClr val="FF0000"/>
                </a:solidFill>
                <a:latin typeface="SimHei" charset="-122"/>
                <a:ea typeface="SimHei" charset="-122"/>
                <a:cs typeface="SimHei" charset="-122"/>
              </a:rPr>
              <a:t>痛点</a:t>
            </a:r>
            <a:r>
              <a:rPr kumimoji="1" lang="en-US" altLang="zh-CN" sz="2800" dirty="0">
                <a:solidFill>
                  <a:srgbClr val="FF0000"/>
                </a:solidFill>
                <a:latin typeface="SimHei" charset="-122"/>
                <a:ea typeface="SimHei" charset="-122"/>
                <a:cs typeface="SimHei" charset="-122"/>
              </a:rPr>
              <a:t>4</a:t>
            </a:r>
            <a:r>
              <a:rPr kumimoji="1" lang="zh-CN" altLang="en-US" sz="2800" dirty="0" smtClean="0">
                <a:solidFill>
                  <a:srgbClr val="FF0000"/>
                </a:solidFill>
                <a:latin typeface="SimHei" charset="-122"/>
                <a:ea typeface="SimHei" charset="-122"/>
                <a:cs typeface="SimHei" charset="-122"/>
              </a:rPr>
              <a:t>：</a:t>
            </a:r>
            <a:r>
              <a:rPr kumimoji="1" lang="zh-CN" altLang="en-US" sz="2800" dirty="0">
                <a:solidFill>
                  <a:srgbClr val="FF0000"/>
                </a:solidFill>
                <a:latin typeface="SimHei" charset="-122"/>
                <a:ea typeface="SimHei" charset="-122"/>
                <a:cs typeface="SimHei" charset="-122"/>
              </a:rPr>
              <a:t>管理责任意识</a:t>
            </a:r>
            <a:endParaRPr kumimoji="1" lang="en-US" altLang="zh-CN" sz="2800" dirty="0">
              <a:solidFill>
                <a:srgbClr val="FF0000"/>
              </a:solidFill>
              <a:latin typeface="SimHei" charset="-122"/>
              <a:ea typeface="SimHei" charset="-122"/>
              <a:cs typeface="SimHei" charset="-122"/>
            </a:endParaRPr>
          </a:p>
          <a:p>
            <a:r>
              <a:rPr kumimoji="1" lang="zh-CN" altLang="en-US" sz="2800" dirty="0" smtClean="0">
                <a:solidFill>
                  <a:srgbClr val="FF0000"/>
                </a:solidFill>
                <a:latin typeface="SimHei" charset="-122"/>
                <a:ea typeface="SimHei" charset="-122"/>
                <a:cs typeface="SimHei" charset="-122"/>
              </a:rPr>
              <a:t>痛点</a:t>
            </a:r>
            <a:r>
              <a:rPr kumimoji="1" lang="en-US" altLang="zh-CN" sz="2800" dirty="0">
                <a:solidFill>
                  <a:srgbClr val="FF0000"/>
                </a:solidFill>
                <a:latin typeface="SimHei" charset="-122"/>
                <a:ea typeface="SimHei" charset="-122"/>
                <a:cs typeface="SimHei" charset="-122"/>
              </a:rPr>
              <a:t>5</a:t>
            </a:r>
            <a:r>
              <a:rPr kumimoji="1" lang="zh-CN" altLang="en-US" sz="2800" dirty="0" smtClean="0">
                <a:solidFill>
                  <a:srgbClr val="FF0000"/>
                </a:solidFill>
                <a:latin typeface="SimHei" charset="-122"/>
                <a:ea typeface="SimHei" charset="-122"/>
                <a:cs typeface="SimHei" charset="-122"/>
              </a:rPr>
              <a:t>：</a:t>
            </a:r>
            <a:r>
              <a:rPr kumimoji="1" lang="zh-CN" altLang="en-US" sz="2800" dirty="0">
                <a:solidFill>
                  <a:srgbClr val="FF0000"/>
                </a:solidFill>
                <a:latin typeface="SimHei" charset="-122"/>
                <a:ea typeface="SimHei" charset="-122"/>
                <a:cs typeface="SimHei" charset="-122"/>
              </a:rPr>
              <a:t>信息杂乱无</a:t>
            </a:r>
            <a:r>
              <a:rPr kumimoji="1" lang="zh-CN" altLang="en-US" sz="2800" dirty="0" smtClean="0">
                <a:solidFill>
                  <a:srgbClr val="FF0000"/>
                </a:solidFill>
                <a:latin typeface="SimHei" charset="-122"/>
                <a:ea typeface="SimHei" charset="-122"/>
                <a:cs typeface="SimHei" charset="-122"/>
              </a:rPr>
              <a:t>章</a:t>
            </a:r>
          </a:p>
        </p:txBody>
      </p:sp>
      <p:sp>
        <p:nvSpPr>
          <p:cNvPr id="3" name="矩形 2"/>
          <p:cNvSpPr/>
          <p:nvPr/>
        </p:nvSpPr>
        <p:spPr>
          <a:xfrm>
            <a:off x="1985963" y="1577510"/>
            <a:ext cx="2612455" cy="1569660"/>
          </a:xfrm>
          <a:prstGeom prst="rect">
            <a:avLst/>
          </a:prstGeom>
        </p:spPr>
        <p:txBody>
          <a:bodyPr wrap="square">
            <a:spAutoFit/>
          </a:bodyPr>
          <a:lstStyle/>
          <a:p>
            <a:pPr algn="ctr"/>
            <a:r>
              <a:rPr lang="zh-CN" altLang="en-US" sz="1600" b="1" dirty="0">
                <a:solidFill>
                  <a:schemeClr val="bg2">
                    <a:lumMod val="90000"/>
                  </a:schemeClr>
                </a:solidFill>
                <a:latin typeface="SimHei" charset="-122"/>
                <a:ea typeface="SimHei" charset="-122"/>
                <a:cs typeface="SimHei" charset="-122"/>
              </a:rPr>
              <a:t>破体制   </a:t>
            </a:r>
            <a:endParaRPr lang="en-US" altLang="zh-CN" sz="1600" b="1" dirty="0" smtClean="0">
              <a:solidFill>
                <a:schemeClr val="bg2">
                  <a:lumMod val="90000"/>
                </a:schemeClr>
              </a:solidFill>
              <a:latin typeface="SimHei" charset="-122"/>
              <a:ea typeface="SimHei" charset="-122"/>
              <a:cs typeface="SimHei" charset="-122"/>
            </a:endParaRPr>
          </a:p>
          <a:p>
            <a:pPr algn="ctr"/>
            <a:r>
              <a:rPr lang="zh-CN" altLang="en-US" sz="1600" b="1" dirty="0" smtClean="0">
                <a:solidFill>
                  <a:schemeClr val="bg2">
                    <a:lumMod val="90000"/>
                  </a:schemeClr>
                </a:solidFill>
                <a:latin typeface="SimHei" charset="-122"/>
                <a:ea typeface="SimHei" charset="-122"/>
                <a:cs typeface="SimHei" charset="-122"/>
              </a:rPr>
              <a:t>建</a:t>
            </a:r>
            <a:r>
              <a:rPr lang="zh-CN" altLang="en-US" sz="1600" b="1" dirty="0">
                <a:solidFill>
                  <a:schemeClr val="bg2">
                    <a:lumMod val="90000"/>
                  </a:schemeClr>
                </a:solidFill>
                <a:latin typeface="SimHei" charset="-122"/>
                <a:ea typeface="SimHei" charset="-122"/>
                <a:cs typeface="SimHei" charset="-122"/>
              </a:rPr>
              <a:t>机制   </a:t>
            </a:r>
            <a:endParaRPr lang="en-US" altLang="zh-CN" sz="1600" b="1" dirty="0" smtClean="0">
              <a:solidFill>
                <a:schemeClr val="bg2">
                  <a:lumMod val="90000"/>
                </a:schemeClr>
              </a:solidFill>
              <a:latin typeface="SimHei" charset="-122"/>
              <a:ea typeface="SimHei" charset="-122"/>
              <a:cs typeface="SimHei" charset="-122"/>
            </a:endParaRPr>
          </a:p>
          <a:p>
            <a:pPr algn="ctr"/>
            <a:r>
              <a:rPr lang="zh-CN" altLang="en-US" sz="4800" b="1" dirty="0" smtClean="0">
                <a:solidFill>
                  <a:srgbClr val="FFC000"/>
                </a:solidFill>
                <a:latin typeface="SimHei" charset="-122"/>
                <a:ea typeface="SimHei" charset="-122"/>
                <a:cs typeface="SimHei" charset="-122"/>
              </a:rPr>
              <a:t>强</a:t>
            </a:r>
            <a:r>
              <a:rPr lang="zh-CN" altLang="en-US" sz="4800" b="1" dirty="0">
                <a:solidFill>
                  <a:srgbClr val="FFC000"/>
                </a:solidFill>
                <a:latin typeface="SimHei" charset="-122"/>
                <a:ea typeface="SimHei" charset="-122"/>
                <a:cs typeface="SimHei" charset="-122"/>
              </a:rPr>
              <a:t>管理 </a:t>
            </a:r>
            <a:endParaRPr lang="en-US" altLang="zh-CN" sz="4800" b="1" dirty="0" smtClean="0">
              <a:solidFill>
                <a:srgbClr val="FFC000"/>
              </a:solidFill>
              <a:latin typeface="SimHei" charset="-122"/>
              <a:ea typeface="SimHei" charset="-122"/>
              <a:cs typeface="SimHei" charset="-122"/>
            </a:endParaRPr>
          </a:p>
          <a:p>
            <a:pPr algn="ctr"/>
            <a:r>
              <a:rPr lang="zh-CN" altLang="en-US" sz="1600" b="1" dirty="0" smtClean="0">
                <a:solidFill>
                  <a:schemeClr val="bg2">
                    <a:lumMod val="90000"/>
                  </a:schemeClr>
                </a:solidFill>
                <a:latin typeface="SimHei" charset="-122"/>
                <a:ea typeface="SimHei" charset="-122"/>
                <a:cs typeface="SimHei" charset="-122"/>
              </a:rPr>
              <a:t>调结</a:t>
            </a:r>
            <a:r>
              <a:rPr lang="zh-CN" altLang="en-US" sz="1600" b="1" dirty="0">
                <a:solidFill>
                  <a:schemeClr val="bg2">
                    <a:lumMod val="90000"/>
                  </a:schemeClr>
                </a:solidFill>
                <a:latin typeface="SimHei" charset="-122"/>
                <a:ea typeface="SimHei" charset="-122"/>
                <a:cs typeface="SimHei" charset="-122"/>
              </a:rPr>
              <a:t>构</a:t>
            </a:r>
            <a:endParaRPr lang="en-US" altLang="zh-CN" sz="1600" b="1" dirty="0">
              <a:solidFill>
                <a:schemeClr val="bg2">
                  <a:lumMod val="90000"/>
                </a:schemeClr>
              </a:solidFill>
              <a:latin typeface="SimHei" charset="-122"/>
              <a:ea typeface="SimHei" charset="-122"/>
              <a:cs typeface="SimHei" charset="-122"/>
            </a:endParaRPr>
          </a:p>
        </p:txBody>
      </p:sp>
    </p:spTree>
    <p:extLst>
      <p:ext uri="{BB962C8B-B14F-4D97-AF65-F5344CB8AC3E}">
        <p14:creationId xmlns:p14="http://schemas.microsoft.com/office/powerpoint/2010/main" val="809801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85696"/>
            <a:ext cx="9144000" cy="784830"/>
          </a:xfrm>
          <a:prstGeom prst="rect">
            <a:avLst/>
          </a:prstGeom>
        </p:spPr>
        <p:txBody>
          <a:bodyPr wrap="square">
            <a:spAutoFit/>
          </a:bodyPr>
          <a:lstStyle/>
          <a:p>
            <a:pPr algn="ctr"/>
            <a:r>
              <a:rPr kumimoji="1" lang="zh-CN" altLang="en-US" sz="4500" dirty="0">
                <a:solidFill>
                  <a:schemeClr val="bg1"/>
                </a:solidFill>
                <a:latin typeface="SimHei" charset="-122"/>
                <a:ea typeface="SimHei" charset="-122"/>
                <a:cs typeface="SimHei" charset="-122"/>
              </a:rPr>
              <a:t>   机制    一把手   医护人员</a:t>
            </a:r>
          </a:p>
        </p:txBody>
      </p:sp>
      <p:sp>
        <p:nvSpPr>
          <p:cNvPr id="6" name="标题 1"/>
          <p:cNvSpPr txBox="1">
            <a:spLocks/>
          </p:cNvSpPr>
          <p:nvPr/>
        </p:nvSpPr>
        <p:spPr>
          <a:xfrm>
            <a:off x="0" y="1167594"/>
            <a:ext cx="9144000" cy="675084"/>
          </a:xfrm>
          <a:prstGeom prst="rect">
            <a:avLst/>
          </a:prstGeom>
        </p:spPr>
        <p:txBody>
          <a:bodyPr vert="horz" lIns="68580" tIns="34290" rIns="68580" bIns="34290" rtlCol="0" anchor="ctr">
            <a:normAutofit/>
          </a:bodyPr>
          <a:lstStyle/>
          <a:p>
            <a:pPr lvl="0" algn="ctr">
              <a:spcBef>
                <a:spcPct val="0"/>
              </a:spcBef>
              <a:defRPr/>
            </a:pPr>
            <a:r>
              <a:rPr lang="zh-CN" altLang="en-US" sz="2550" b="1" dirty="0">
                <a:solidFill>
                  <a:srgbClr val="FFC000"/>
                </a:solidFill>
                <a:latin typeface="华文中宋" pitchFamily="2" charset="-122"/>
                <a:ea typeface="华文中宋" pitchFamily="2" charset="-122"/>
                <a:cs typeface="+mj-cs"/>
              </a:rPr>
              <a:t>建议</a:t>
            </a:r>
            <a:r>
              <a:rPr lang="en-US" altLang="zh-CN" sz="2550" b="1" dirty="0">
                <a:solidFill>
                  <a:srgbClr val="FFC000"/>
                </a:solidFill>
                <a:latin typeface="华文中宋" pitchFamily="2" charset="-122"/>
                <a:ea typeface="华文中宋" pitchFamily="2" charset="-122"/>
                <a:cs typeface="+mj-cs"/>
              </a:rPr>
              <a:t>1</a:t>
            </a:r>
            <a:r>
              <a:rPr lang="zh-CN" altLang="en-US" sz="2550" b="1" dirty="0">
                <a:solidFill>
                  <a:srgbClr val="FFC000"/>
                </a:solidFill>
                <a:latin typeface="华文中宋" pitchFamily="2" charset="-122"/>
                <a:ea typeface="华文中宋" pitchFamily="2" charset="-122"/>
                <a:cs typeface="+mj-cs"/>
              </a:rPr>
              <a:t>：综合改革决策推荐机制和路径手段策略</a:t>
            </a:r>
          </a:p>
        </p:txBody>
      </p:sp>
      <p:sp>
        <p:nvSpPr>
          <p:cNvPr id="7" name="文本框 6"/>
          <p:cNvSpPr txBox="1"/>
          <p:nvPr/>
        </p:nvSpPr>
        <p:spPr>
          <a:xfrm>
            <a:off x="506303" y="2870522"/>
            <a:ext cx="2954655" cy="923330"/>
          </a:xfrm>
          <a:prstGeom prst="rect">
            <a:avLst/>
          </a:prstGeom>
          <a:noFill/>
        </p:spPr>
        <p:txBody>
          <a:bodyPr wrap="none" rtlCol="0">
            <a:spAutoFit/>
          </a:bodyPr>
          <a:lstStyle/>
          <a:p>
            <a:pPr algn="ctr"/>
            <a:r>
              <a:rPr kumimoji="1" lang="zh-CN" altLang="en-US" sz="1800" b="1" dirty="0">
                <a:solidFill>
                  <a:srgbClr val="FF0000"/>
                </a:solidFill>
                <a:latin typeface="SimHei" charset="-122"/>
                <a:ea typeface="SimHei" charset="-122"/>
                <a:cs typeface="SimHei" charset="-122"/>
              </a:rPr>
              <a:t>多部门系统改革</a:t>
            </a:r>
            <a:endParaRPr kumimoji="1" lang="en-US" altLang="zh-CN" sz="1800" b="1" dirty="0">
              <a:solidFill>
                <a:srgbClr val="FF0000"/>
              </a:solidFill>
              <a:latin typeface="SimHei" charset="-122"/>
              <a:ea typeface="SimHei" charset="-122"/>
              <a:cs typeface="SimHei" charset="-122"/>
            </a:endParaRPr>
          </a:p>
          <a:p>
            <a:pPr algn="ctr"/>
            <a:r>
              <a:rPr kumimoji="1" lang="zh-CN" altLang="en-US" sz="1800" b="1" dirty="0">
                <a:solidFill>
                  <a:srgbClr val="FF0000"/>
                </a:solidFill>
                <a:latin typeface="SimHei" charset="-122"/>
                <a:ea typeface="SimHei" charset="-122"/>
                <a:cs typeface="SimHei" charset="-122"/>
              </a:rPr>
              <a:t>构建新机制优化结构</a:t>
            </a:r>
            <a:endParaRPr kumimoji="1" lang="en-US" altLang="zh-CN" sz="1800" b="1" dirty="0">
              <a:solidFill>
                <a:srgbClr val="FF0000"/>
              </a:solidFill>
              <a:latin typeface="SimHei" charset="-122"/>
              <a:ea typeface="SimHei" charset="-122"/>
              <a:cs typeface="SimHei" charset="-122"/>
            </a:endParaRPr>
          </a:p>
          <a:p>
            <a:pPr algn="ctr"/>
            <a:r>
              <a:rPr kumimoji="1" lang="zh-CN" altLang="en-US" sz="1800" b="1" dirty="0">
                <a:solidFill>
                  <a:srgbClr val="FF0000"/>
                </a:solidFill>
                <a:latin typeface="SimHei" charset="-122"/>
                <a:ea typeface="SimHei" charset="-122"/>
                <a:cs typeface="SimHei" charset="-122"/>
              </a:rPr>
              <a:t>杜绝部门特立独行自我革命</a:t>
            </a:r>
          </a:p>
        </p:txBody>
      </p:sp>
      <p:sp>
        <p:nvSpPr>
          <p:cNvPr id="8" name="文本框 7"/>
          <p:cNvSpPr txBox="1"/>
          <p:nvPr/>
        </p:nvSpPr>
        <p:spPr>
          <a:xfrm>
            <a:off x="3720098" y="3003799"/>
            <a:ext cx="1800493" cy="646331"/>
          </a:xfrm>
          <a:prstGeom prst="rect">
            <a:avLst/>
          </a:prstGeom>
          <a:noFill/>
        </p:spPr>
        <p:txBody>
          <a:bodyPr wrap="none" rtlCol="0">
            <a:spAutoFit/>
          </a:bodyPr>
          <a:lstStyle/>
          <a:p>
            <a:pPr algn="ctr"/>
            <a:r>
              <a:rPr kumimoji="1" lang="zh-CN" altLang="en-US" sz="1800" b="1" dirty="0">
                <a:solidFill>
                  <a:srgbClr val="FF0000"/>
                </a:solidFill>
                <a:latin typeface="SimHei" charset="-122"/>
                <a:ea typeface="SimHei" charset="-122"/>
                <a:cs typeface="SimHei" charset="-122"/>
              </a:rPr>
              <a:t>破体制</a:t>
            </a:r>
            <a:endParaRPr kumimoji="1" lang="en-US" altLang="zh-CN" sz="1800" b="1" dirty="0">
              <a:solidFill>
                <a:srgbClr val="FF0000"/>
              </a:solidFill>
              <a:latin typeface="SimHei" charset="-122"/>
              <a:ea typeface="SimHei" charset="-122"/>
              <a:cs typeface="SimHei" charset="-122"/>
            </a:endParaRPr>
          </a:p>
          <a:p>
            <a:pPr algn="ctr"/>
            <a:r>
              <a:rPr kumimoji="1" lang="zh-CN" altLang="en-US" sz="1800" b="1" dirty="0">
                <a:solidFill>
                  <a:srgbClr val="FF0000"/>
                </a:solidFill>
                <a:latin typeface="SimHei" charset="-122"/>
                <a:ea typeface="SimHei" charset="-122"/>
                <a:cs typeface="SimHei" charset="-122"/>
              </a:rPr>
              <a:t>推进机制的建立</a:t>
            </a:r>
          </a:p>
        </p:txBody>
      </p:sp>
      <p:sp>
        <p:nvSpPr>
          <p:cNvPr id="9" name="文本框 8"/>
          <p:cNvSpPr txBox="1"/>
          <p:nvPr/>
        </p:nvSpPr>
        <p:spPr>
          <a:xfrm>
            <a:off x="6871175" y="2859635"/>
            <a:ext cx="1107996" cy="923330"/>
          </a:xfrm>
          <a:prstGeom prst="rect">
            <a:avLst/>
          </a:prstGeom>
          <a:noFill/>
        </p:spPr>
        <p:txBody>
          <a:bodyPr wrap="none" rtlCol="0">
            <a:spAutoFit/>
          </a:bodyPr>
          <a:lstStyle/>
          <a:p>
            <a:pPr algn="ctr"/>
            <a:r>
              <a:rPr kumimoji="1" lang="zh-CN" altLang="en-US" sz="1800" b="1" dirty="0">
                <a:solidFill>
                  <a:srgbClr val="FF0000"/>
                </a:solidFill>
                <a:latin typeface="SimHei" charset="-122"/>
                <a:ea typeface="SimHei" charset="-122"/>
                <a:cs typeface="SimHei" charset="-122"/>
              </a:rPr>
              <a:t>愿意改革</a:t>
            </a:r>
            <a:endParaRPr kumimoji="1" lang="en-US" altLang="zh-CN" sz="1800" b="1" dirty="0">
              <a:solidFill>
                <a:srgbClr val="FF0000"/>
              </a:solidFill>
              <a:latin typeface="SimHei" charset="-122"/>
              <a:ea typeface="SimHei" charset="-122"/>
              <a:cs typeface="SimHei" charset="-122"/>
            </a:endParaRPr>
          </a:p>
          <a:p>
            <a:pPr algn="ctr"/>
            <a:r>
              <a:rPr kumimoji="1" lang="zh-CN" altLang="en-US" sz="1800" b="1" dirty="0">
                <a:solidFill>
                  <a:srgbClr val="FF0000"/>
                </a:solidFill>
                <a:latin typeface="SimHei" charset="-122"/>
                <a:ea typeface="SimHei" charset="-122"/>
                <a:cs typeface="SimHei" charset="-122"/>
              </a:rPr>
              <a:t>配合改革</a:t>
            </a:r>
            <a:endParaRPr kumimoji="1" lang="en-US" altLang="zh-CN" sz="1800" b="1" dirty="0">
              <a:solidFill>
                <a:srgbClr val="FF0000"/>
              </a:solidFill>
              <a:latin typeface="SimHei" charset="-122"/>
              <a:ea typeface="SimHei" charset="-122"/>
              <a:cs typeface="SimHei" charset="-122"/>
            </a:endParaRPr>
          </a:p>
          <a:p>
            <a:pPr algn="ctr"/>
            <a:r>
              <a:rPr kumimoji="1" lang="zh-CN" altLang="en-US" sz="1800" b="1" dirty="0">
                <a:solidFill>
                  <a:srgbClr val="FF0000"/>
                </a:solidFill>
                <a:latin typeface="SimHei" charset="-122"/>
                <a:ea typeface="SimHei" charset="-122"/>
                <a:cs typeface="SimHei" charset="-122"/>
              </a:rPr>
              <a:t>强管理</a:t>
            </a:r>
            <a:endParaRPr kumimoji="1" lang="en-US" altLang="zh-CN" sz="1800" b="1" dirty="0">
              <a:solidFill>
                <a:srgbClr val="FF0000"/>
              </a:solidFill>
              <a:latin typeface="SimHei" charset="-122"/>
              <a:ea typeface="SimHei" charset="-122"/>
              <a:cs typeface="SimHei" charset="-122"/>
            </a:endParaRPr>
          </a:p>
        </p:txBody>
      </p:sp>
    </p:spTree>
    <p:extLst>
      <p:ext uri="{BB962C8B-B14F-4D97-AF65-F5344CB8AC3E}">
        <p14:creationId xmlns:p14="http://schemas.microsoft.com/office/powerpoint/2010/main" val="902645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687536"/>
            <a:ext cx="9144000" cy="675084"/>
          </a:xfrm>
          <a:prstGeom prst="rect">
            <a:avLst/>
          </a:prstGeom>
        </p:spPr>
        <p:txBody>
          <a:bodyPr vert="horz" lIns="68580" tIns="34290" rIns="68580" bIns="34290" rtlCol="0" anchor="ctr">
            <a:normAutofit/>
          </a:bodyPr>
          <a:lstStyle/>
          <a:p>
            <a:pPr lvl="0" algn="ctr">
              <a:spcBef>
                <a:spcPct val="0"/>
              </a:spcBef>
              <a:defRPr/>
            </a:pPr>
            <a:r>
              <a:rPr lang="zh-CN" altLang="en-US" sz="2700" b="1" dirty="0" smtClean="0">
                <a:solidFill>
                  <a:srgbClr val="FFC000"/>
                </a:solidFill>
                <a:latin typeface="华文中宋" pitchFamily="2" charset="-122"/>
                <a:ea typeface="华文中宋" pitchFamily="2" charset="-122"/>
                <a:cs typeface="+mj-cs"/>
              </a:rPr>
              <a:t>建议</a:t>
            </a:r>
            <a:r>
              <a:rPr lang="en-US" altLang="zh-CN" sz="2700" b="1" dirty="0">
                <a:solidFill>
                  <a:srgbClr val="FFC000"/>
                </a:solidFill>
                <a:latin typeface="华文中宋" pitchFamily="2" charset="-122"/>
                <a:ea typeface="华文中宋" pitchFamily="2" charset="-122"/>
                <a:cs typeface="+mj-cs"/>
              </a:rPr>
              <a:t>2</a:t>
            </a:r>
            <a:r>
              <a:rPr lang="zh-CN" altLang="en-US" sz="2700" b="1" dirty="0" smtClean="0">
                <a:solidFill>
                  <a:srgbClr val="FFC000"/>
                </a:solidFill>
                <a:latin typeface="华文中宋" pitchFamily="2" charset="-122"/>
                <a:ea typeface="华文中宋" pitchFamily="2" charset="-122"/>
                <a:cs typeface="+mj-cs"/>
              </a:rPr>
              <a:t>：机构内部运营管理的基础</a:t>
            </a:r>
            <a:endParaRPr lang="zh-CN" altLang="en-US" sz="2700" b="1" dirty="0">
              <a:solidFill>
                <a:srgbClr val="FFC000"/>
              </a:solidFill>
              <a:latin typeface="华文中宋" pitchFamily="2" charset="-122"/>
              <a:ea typeface="华文中宋" pitchFamily="2" charset="-122"/>
              <a:cs typeface="+mj-cs"/>
            </a:endParaRPr>
          </a:p>
        </p:txBody>
      </p:sp>
      <p:grpSp>
        <p:nvGrpSpPr>
          <p:cNvPr id="7" name="组合 9"/>
          <p:cNvGrpSpPr/>
          <p:nvPr/>
        </p:nvGrpSpPr>
        <p:grpSpPr>
          <a:xfrm>
            <a:off x="4996030" y="1672096"/>
            <a:ext cx="2119189" cy="2033442"/>
            <a:chOff x="5210154" y="1238819"/>
            <a:chExt cx="907500" cy="907501"/>
          </a:xfrm>
        </p:grpSpPr>
        <p:sp>
          <p:nvSpPr>
            <p:cNvPr id="8" name="椭圆 7"/>
            <p:cNvSpPr/>
            <p:nvPr/>
          </p:nvSpPr>
          <p:spPr>
            <a:xfrm rot="1245109">
              <a:off x="5210154" y="1238819"/>
              <a:ext cx="907500" cy="907501"/>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393700" dist="38100" dir="5400000" algn="t" rotWithShape="0">
                <a:schemeClr val="tx1">
                  <a:alpha val="37000"/>
                </a:schemeClr>
              </a:outerShdw>
            </a:effectLst>
          </p:spPr>
          <p:txBody>
            <a:bodyPr rtlCol="0" anchor="ctr"/>
            <a:lstStyle/>
            <a:p>
              <a:pPr algn="ctr">
                <a:defRPr/>
              </a:pPr>
              <a:endParaRPr lang="en-US" sz="1685" kern="0">
                <a:solidFill>
                  <a:schemeClr val="accent5">
                    <a:lumMod val="50000"/>
                  </a:schemeClr>
                </a:solidFill>
                <a:latin typeface="Calibri"/>
              </a:endParaRPr>
            </a:p>
          </p:txBody>
        </p:sp>
        <p:sp>
          <p:nvSpPr>
            <p:cNvPr id="9" name="椭圆 8"/>
            <p:cNvSpPr/>
            <p:nvPr/>
          </p:nvSpPr>
          <p:spPr>
            <a:xfrm>
              <a:off x="5281960" y="1311540"/>
              <a:ext cx="763652" cy="763652"/>
            </a:xfrm>
            <a:prstGeom prst="ellipse">
              <a:avLst/>
            </a:prstGeom>
            <a:solidFill>
              <a:srgbClr val="EF9F00"/>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86005" tIns="43002" rIns="86005" bIns="43002" numCol="1" spcCol="0" rtlCol="0" fromWordArt="0" anchor="ctr" anchorCtr="0" forceAA="0" compatLnSpc="1">
              <a:prstTxWarp prst="textNoShape">
                <a:avLst/>
              </a:prstTxWarp>
              <a:noAutofit/>
            </a:bodyPr>
            <a:lstStyle/>
            <a:p>
              <a:pPr algn="ctr">
                <a:defRPr/>
              </a:pPr>
              <a:endParaRPr lang="en-US" sz="1685" kern="0">
                <a:solidFill>
                  <a:schemeClr val="accent5">
                    <a:lumMod val="50000"/>
                  </a:schemeClr>
                </a:solidFill>
                <a:latin typeface="Calibri"/>
              </a:endParaRPr>
            </a:p>
          </p:txBody>
        </p:sp>
        <p:sp>
          <p:nvSpPr>
            <p:cNvPr id="10" name="TextBox 12"/>
            <p:cNvSpPr txBox="1"/>
            <p:nvPr/>
          </p:nvSpPr>
          <p:spPr>
            <a:xfrm flipH="1">
              <a:off x="5369147" y="1462533"/>
              <a:ext cx="631932" cy="480750"/>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lnSpc>
                  <a:spcPct val="100000"/>
                </a:lnSpc>
                <a:defRPr/>
              </a:pPr>
              <a:r>
                <a:rPr lang="zh-CN" altLang="en-US" sz="3200" b="1" dirty="0" smtClean="0">
                  <a:ln>
                    <a:noFill/>
                  </a:ln>
                  <a:effectLst/>
                </a:rPr>
                <a:t>业财</a:t>
              </a:r>
              <a:endParaRPr lang="en-US" altLang="zh-CN" sz="3200" b="1" dirty="0" smtClean="0">
                <a:ln>
                  <a:noFill/>
                </a:ln>
                <a:effectLst/>
              </a:endParaRPr>
            </a:p>
            <a:p>
              <a:pPr>
                <a:lnSpc>
                  <a:spcPct val="100000"/>
                </a:lnSpc>
                <a:defRPr/>
              </a:pPr>
              <a:r>
                <a:rPr lang="zh-CN" altLang="en-US" sz="3200" b="1" dirty="0" smtClean="0">
                  <a:ln>
                    <a:noFill/>
                  </a:ln>
                  <a:effectLst/>
                </a:rPr>
                <a:t>融合</a:t>
              </a:r>
              <a:endParaRPr lang="zh-CN" altLang="en-US" sz="3200" b="1" dirty="0">
                <a:ln>
                  <a:noFill/>
                </a:ln>
                <a:effectLst/>
              </a:endParaRPr>
            </a:p>
          </p:txBody>
        </p:sp>
      </p:grpSp>
      <p:grpSp>
        <p:nvGrpSpPr>
          <p:cNvPr id="12" name="组合 9"/>
          <p:cNvGrpSpPr/>
          <p:nvPr/>
        </p:nvGrpSpPr>
        <p:grpSpPr>
          <a:xfrm>
            <a:off x="2584786" y="1672096"/>
            <a:ext cx="2119189" cy="2033442"/>
            <a:chOff x="5210154" y="1238819"/>
            <a:chExt cx="907500" cy="907501"/>
          </a:xfrm>
        </p:grpSpPr>
        <p:sp>
          <p:nvSpPr>
            <p:cNvPr id="13" name="椭圆 12"/>
            <p:cNvSpPr/>
            <p:nvPr/>
          </p:nvSpPr>
          <p:spPr>
            <a:xfrm rot="1245109">
              <a:off x="5210154" y="1238819"/>
              <a:ext cx="907500" cy="907501"/>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393700" dist="38100" dir="5400000" algn="t" rotWithShape="0">
                <a:schemeClr val="tx1">
                  <a:alpha val="37000"/>
                </a:schemeClr>
              </a:outerShdw>
            </a:effectLst>
          </p:spPr>
          <p:txBody>
            <a:bodyPr rtlCol="0" anchor="ctr"/>
            <a:lstStyle/>
            <a:p>
              <a:pPr algn="ctr">
                <a:defRPr/>
              </a:pPr>
              <a:endParaRPr lang="en-US" sz="1685" kern="0">
                <a:solidFill>
                  <a:schemeClr val="accent5">
                    <a:lumMod val="50000"/>
                  </a:schemeClr>
                </a:solidFill>
                <a:latin typeface="Calibri"/>
              </a:endParaRPr>
            </a:p>
          </p:txBody>
        </p:sp>
        <p:sp>
          <p:nvSpPr>
            <p:cNvPr id="14" name="椭圆 13"/>
            <p:cNvSpPr/>
            <p:nvPr/>
          </p:nvSpPr>
          <p:spPr>
            <a:xfrm>
              <a:off x="5281960" y="1311540"/>
              <a:ext cx="763652" cy="763652"/>
            </a:xfrm>
            <a:prstGeom prst="ellipse">
              <a:avLst/>
            </a:prstGeom>
            <a:solidFill>
              <a:srgbClr val="EF9F00"/>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86005" tIns="43002" rIns="86005" bIns="43002" numCol="1" spcCol="0" rtlCol="0" fromWordArt="0" anchor="ctr" anchorCtr="0" forceAA="0" compatLnSpc="1">
              <a:prstTxWarp prst="textNoShape">
                <a:avLst/>
              </a:prstTxWarp>
              <a:noAutofit/>
            </a:bodyPr>
            <a:lstStyle/>
            <a:p>
              <a:pPr algn="ctr">
                <a:defRPr/>
              </a:pPr>
              <a:endParaRPr lang="en-US" sz="1685" kern="0">
                <a:solidFill>
                  <a:schemeClr val="accent5">
                    <a:lumMod val="50000"/>
                  </a:schemeClr>
                </a:solidFill>
                <a:latin typeface="Calibri"/>
              </a:endParaRPr>
            </a:p>
          </p:txBody>
        </p:sp>
        <p:sp>
          <p:nvSpPr>
            <p:cNvPr id="15" name="TextBox 12"/>
            <p:cNvSpPr txBox="1"/>
            <p:nvPr/>
          </p:nvSpPr>
          <p:spPr>
            <a:xfrm flipH="1">
              <a:off x="5369147" y="1462533"/>
              <a:ext cx="631932" cy="480750"/>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lnSpc>
                  <a:spcPct val="100000"/>
                </a:lnSpc>
                <a:defRPr/>
              </a:pPr>
              <a:r>
                <a:rPr lang="zh-CN" altLang="en-US" sz="3200" b="1" dirty="0" smtClean="0">
                  <a:ln>
                    <a:noFill/>
                  </a:ln>
                  <a:effectLst/>
                </a:rPr>
                <a:t>信息</a:t>
              </a:r>
              <a:endParaRPr lang="en-US" altLang="zh-CN" sz="3200" b="1" dirty="0" smtClean="0">
                <a:ln>
                  <a:noFill/>
                </a:ln>
                <a:effectLst/>
              </a:endParaRPr>
            </a:p>
            <a:p>
              <a:pPr>
                <a:lnSpc>
                  <a:spcPct val="100000"/>
                </a:lnSpc>
                <a:defRPr/>
              </a:pPr>
              <a:r>
                <a:rPr lang="zh-CN" altLang="en-US" sz="3200" b="1" dirty="0" smtClean="0">
                  <a:ln>
                    <a:noFill/>
                  </a:ln>
                  <a:effectLst/>
                </a:rPr>
                <a:t>集成</a:t>
              </a:r>
              <a:endParaRPr lang="zh-CN" altLang="en-US" sz="3200" b="1" dirty="0">
                <a:ln>
                  <a:noFill/>
                </a:ln>
                <a:effectLst/>
              </a:endParaRPr>
            </a:p>
          </p:txBody>
        </p:sp>
      </p:grpSp>
    </p:spTree>
    <p:extLst>
      <p:ext uri="{BB962C8B-B14F-4D97-AF65-F5344CB8AC3E}">
        <p14:creationId xmlns:p14="http://schemas.microsoft.com/office/powerpoint/2010/main" val="12181536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标注 88"/>
          <p:cNvSpPr/>
          <p:nvPr/>
        </p:nvSpPr>
        <p:spPr>
          <a:xfrm>
            <a:off x="5750727" y="1646151"/>
            <a:ext cx="1385817" cy="1139913"/>
          </a:xfrm>
          <a:prstGeom prst="wedgeRectCallout">
            <a:avLst>
              <a:gd name="adj1" fmla="val 64994"/>
              <a:gd name="adj2" fmla="val 644"/>
            </a:avLst>
          </a:prstGeom>
          <a:solidFill>
            <a:srgbClr val="00B0F0">
              <a:alpha val="10000"/>
            </a:srgbClr>
          </a:solidFill>
          <a:ln w="25400" algn="ctr">
            <a:solidFill>
              <a:srgbClr val="0070C0"/>
            </a:solidFill>
            <a:miter lim="800000"/>
            <a:headEnd/>
            <a:tailEnd/>
          </a:ln>
          <a:effectLst/>
        </p:spPr>
        <p:txBody>
          <a:bodyPr wrap="none" anchor="ctr"/>
          <a:lstStyle/>
          <a:p>
            <a:pPr algn="ctr" eaLnBrk="0" fontAlgn="ctr" hangingPunct="0">
              <a:lnSpc>
                <a:spcPct val="140000"/>
              </a:lnSpc>
              <a:buClr>
                <a:srgbClr val="FF0000"/>
              </a:buClr>
              <a:buSzPct val="70000"/>
              <a:defRPr/>
            </a:pPr>
            <a:endParaRPr lang="zh-CN" altLang="en-US" sz="1500" dirty="0">
              <a:solidFill>
                <a:schemeClr val="bg1"/>
              </a:solidFill>
              <a:ea typeface="微软雅黑" pitchFamily="34" charset="-122"/>
            </a:endParaRPr>
          </a:p>
        </p:txBody>
      </p:sp>
      <p:sp>
        <p:nvSpPr>
          <p:cNvPr id="88" name="矩形标注 87"/>
          <p:cNvSpPr/>
          <p:nvPr/>
        </p:nvSpPr>
        <p:spPr>
          <a:xfrm flipH="1">
            <a:off x="2042852" y="3375428"/>
            <a:ext cx="1404000" cy="1052157"/>
          </a:xfrm>
          <a:prstGeom prst="wedgeRectCallout">
            <a:avLst>
              <a:gd name="adj1" fmla="val 64994"/>
              <a:gd name="adj2" fmla="val 644"/>
            </a:avLst>
          </a:prstGeom>
          <a:solidFill>
            <a:srgbClr val="A6A6A6">
              <a:alpha val="10000"/>
            </a:srgbClr>
          </a:solidFill>
          <a:ln w="25400" algn="ctr">
            <a:solidFill>
              <a:srgbClr val="646464"/>
            </a:solidFill>
            <a:miter lim="800000"/>
            <a:headEnd/>
            <a:tailEnd/>
          </a:ln>
          <a:effectLst/>
        </p:spPr>
        <p:txBody>
          <a:bodyPr wrap="none" anchor="ctr"/>
          <a:lstStyle/>
          <a:p>
            <a:pPr algn="ctr" eaLnBrk="0" fontAlgn="ctr" hangingPunct="0">
              <a:lnSpc>
                <a:spcPct val="140000"/>
              </a:lnSpc>
              <a:buClr>
                <a:srgbClr val="FF0000"/>
              </a:buClr>
              <a:buSzPct val="70000"/>
              <a:defRPr/>
            </a:pPr>
            <a:endParaRPr lang="zh-CN" altLang="en-US" sz="1500" dirty="0">
              <a:solidFill>
                <a:schemeClr val="bg1"/>
              </a:solidFill>
              <a:ea typeface="微软雅黑" pitchFamily="34" charset="-122"/>
            </a:endParaRPr>
          </a:p>
        </p:txBody>
      </p:sp>
      <p:sp>
        <p:nvSpPr>
          <p:cNvPr id="6" name="标题 1"/>
          <p:cNvSpPr txBox="1">
            <a:spLocks/>
          </p:cNvSpPr>
          <p:nvPr/>
        </p:nvSpPr>
        <p:spPr>
          <a:xfrm>
            <a:off x="0" y="610782"/>
            <a:ext cx="9144000" cy="675084"/>
          </a:xfrm>
          <a:prstGeom prst="rect">
            <a:avLst/>
          </a:prstGeom>
        </p:spPr>
        <p:txBody>
          <a:bodyPr vert="horz" lIns="68580" tIns="34290" rIns="68580" bIns="34290" rtlCol="0" anchor="ctr">
            <a:normAutofit/>
          </a:bodyPr>
          <a:lstStyle/>
          <a:p>
            <a:pPr lvl="0" algn="ctr">
              <a:spcBef>
                <a:spcPct val="0"/>
              </a:spcBef>
              <a:defRPr/>
            </a:pPr>
            <a:r>
              <a:rPr lang="zh-CN" altLang="en-US" sz="2550" b="1" dirty="0" smtClean="0">
                <a:solidFill>
                  <a:srgbClr val="FFC000"/>
                </a:solidFill>
                <a:latin typeface="华文中宋" pitchFamily="2" charset="-122"/>
                <a:ea typeface="华文中宋" pitchFamily="2" charset="-122"/>
                <a:cs typeface="+mj-cs"/>
              </a:rPr>
              <a:t>建议</a:t>
            </a:r>
            <a:r>
              <a:rPr lang="en-US" altLang="zh-CN" sz="2550" b="1" dirty="0">
                <a:solidFill>
                  <a:srgbClr val="FFC000"/>
                </a:solidFill>
                <a:latin typeface="华文中宋" pitchFamily="2" charset="-122"/>
                <a:ea typeface="华文中宋" pitchFamily="2" charset="-122"/>
                <a:cs typeface="+mj-cs"/>
              </a:rPr>
              <a:t>3</a:t>
            </a:r>
            <a:r>
              <a:rPr lang="zh-CN" altLang="en-US" sz="2550" b="1" dirty="0" smtClean="0">
                <a:solidFill>
                  <a:srgbClr val="FFC000"/>
                </a:solidFill>
                <a:latin typeface="华文中宋" pitchFamily="2" charset="-122"/>
                <a:ea typeface="华文中宋" pitchFamily="2" charset="-122"/>
                <a:cs typeface="+mj-cs"/>
              </a:rPr>
              <a:t>：</a:t>
            </a:r>
            <a:r>
              <a:rPr lang="zh-CN" altLang="en-US" sz="2550" b="1" dirty="0">
                <a:solidFill>
                  <a:srgbClr val="FFC000"/>
                </a:solidFill>
                <a:latin typeface="华文中宋" pitchFamily="2" charset="-122"/>
                <a:ea typeface="华文中宋" pitchFamily="2" charset="-122"/>
                <a:cs typeface="+mj-cs"/>
              </a:rPr>
              <a:t>加强</a:t>
            </a:r>
            <a:r>
              <a:rPr lang="zh-CN" altLang="en-US" sz="2550" b="1" dirty="0" smtClean="0">
                <a:solidFill>
                  <a:srgbClr val="FFC000"/>
                </a:solidFill>
                <a:latin typeface="华文中宋" pitchFamily="2" charset="-122"/>
                <a:ea typeface="华文中宋" pitchFamily="2" charset="-122"/>
                <a:cs typeface="+mj-cs"/>
              </a:rPr>
              <a:t>管理工作如何</a:t>
            </a:r>
            <a:r>
              <a:rPr lang="zh-CN" altLang="en-US" sz="2550" b="1" dirty="0">
                <a:solidFill>
                  <a:srgbClr val="FFC000"/>
                </a:solidFill>
                <a:latin typeface="华文中宋" pitchFamily="2" charset="-122"/>
                <a:ea typeface="华文中宋" pitchFamily="2" charset="-122"/>
                <a:cs typeface="+mj-cs"/>
              </a:rPr>
              <a:t>切入？</a:t>
            </a:r>
          </a:p>
        </p:txBody>
      </p:sp>
      <p:sp>
        <p:nvSpPr>
          <p:cNvPr id="264" name="矩形标注 263"/>
          <p:cNvSpPr/>
          <p:nvPr/>
        </p:nvSpPr>
        <p:spPr>
          <a:xfrm>
            <a:off x="2053811" y="1629617"/>
            <a:ext cx="1385817" cy="1139913"/>
          </a:xfrm>
          <a:prstGeom prst="wedgeRectCallout">
            <a:avLst>
              <a:gd name="adj1" fmla="val 64994"/>
              <a:gd name="adj2" fmla="val 644"/>
            </a:avLst>
          </a:prstGeom>
          <a:solidFill>
            <a:srgbClr val="00B0F0">
              <a:alpha val="10000"/>
            </a:srgbClr>
          </a:solidFill>
          <a:ln w="25400" algn="ctr">
            <a:solidFill>
              <a:srgbClr val="0070C0"/>
            </a:solidFill>
            <a:miter lim="800000"/>
            <a:headEnd/>
            <a:tailEnd/>
          </a:ln>
          <a:effectLst/>
        </p:spPr>
        <p:txBody>
          <a:bodyPr wrap="none" anchor="ctr"/>
          <a:lstStyle/>
          <a:p>
            <a:pPr algn="ctr" eaLnBrk="0" fontAlgn="ctr" hangingPunct="0">
              <a:lnSpc>
                <a:spcPct val="140000"/>
              </a:lnSpc>
              <a:buClr>
                <a:srgbClr val="FF0000"/>
              </a:buClr>
              <a:buSzPct val="70000"/>
              <a:defRPr/>
            </a:pPr>
            <a:endParaRPr lang="zh-CN" altLang="en-US" sz="1500" dirty="0">
              <a:solidFill>
                <a:schemeClr val="bg1"/>
              </a:solidFill>
              <a:ea typeface="微软雅黑" pitchFamily="34" charset="-122"/>
            </a:endParaRPr>
          </a:p>
        </p:txBody>
      </p:sp>
      <p:sp>
        <p:nvSpPr>
          <p:cNvPr id="265" name="矩形标注 264"/>
          <p:cNvSpPr/>
          <p:nvPr/>
        </p:nvSpPr>
        <p:spPr>
          <a:xfrm>
            <a:off x="3875481" y="1629619"/>
            <a:ext cx="1414720" cy="1139912"/>
          </a:xfrm>
          <a:prstGeom prst="wedgeRectCallout">
            <a:avLst>
              <a:gd name="adj1" fmla="val 64994"/>
              <a:gd name="adj2" fmla="val 644"/>
            </a:avLst>
          </a:prstGeom>
          <a:solidFill>
            <a:srgbClr val="A6A6A6">
              <a:alpha val="10000"/>
            </a:srgbClr>
          </a:solidFill>
          <a:ln w="25400" algn="ctr">
            <a:solidFill>
              <a:srgbClr val="646464"/>
            </a:solidFill>
            <a:miter lim="800000"/>
            <a:headEnd/>
            <a:tailEnd/>
          </a:ln>
          <a:effectLst/>
        </p:spPr>
        <p:txBody>
          <a:bodyPr wrap="none" anchor="ctr"/>
          <a:lstStyle/>
          <a:p>
            <a:pPr algn="ctr" eaLnBrk="0" fontAlgn="ctr" hangingPunct="0">
              <a:lnSpc>
                <a:spcPct val="140000"/>
              </a:lnSpc>
              <a:buClr>
                <a:srgbClr val="FF0000"/>
              </a:buClr>
              <a:buSzPct val="70000"/>
              <a:defRPr/>
            </a:pPr>
            <a:endParaRPr lang="zh-CN" altLang="en-US" sz="1500" dirty="0">
              <a:solidFill>
                <a:schemeClr val="bg1"/>
              </a:solidFill>
              <a:ea typeface="微软雅黑" pitchFamily="34" charset="-122"/>
            </a:endParaRPr>
          </a:p>
        </p:txBody>
      </p:sp>
      <p:sp>
        <p:nvSpPr>
          <p:cNvPr id="267" name="矩形标注 266"/>
          <p:cNvSpPr/>
          <p:nvPr/>
        </p:nvSpPr>
        <p:spPr>
          <a:xfrm flipH="1">
            <a:off x="3886199" y="3378307"/>
            <a:ext cx="1404000" cy="1052157"/>
          </a:xfrm>
          <a:prstGeom prst="wedgeRectCallout">
            <a:avLst>
              <a:gd name="adj1" fmla="val 64994"/>
              <a:gd name="adj2" fmla="val 644"/>
            </a:avLst>
          </a:prstGeom>
          <a:solidFill>
            <a:srgbClr val="00B0F0">
              <a:alpha val="10000"/>
            </a:srgbClr>
          </a:solidFill>
          <a:ln w="25400" algn="ctr">
            <a:solidFill>
              <a:srgbClr val="0070C0"/>
            </a:solidFill>
            <a:miter lim="800000"/>
            <a:headEnd/>
            <a:tailEnd/>
          </a:ln>
          <a:effectLst/>
        </p:spPr>
        <p:txBody>
          <a:bodyPr wrap="none" anchor="ctr"/>
          <a:lstStyle/>
          <a:p>
            <a:pPr algn="ctr" eaLnBrk="0" fontAlgn="ctr" hangingPunct="0">
              <a:lnSpc>
                <a:spcPct val="140000"/>
              </a:lnSpc>
              <a:buClr>
                <a:srgbClr val="FF0000"/>
              </a:buClr>
              <a:buSzPct val="70000"/>
              <a:defRPr/>
            </a:pPr>
            <a:endParaRPr lang="zh-CN" altLang="en-US" sz="1500" dirty="0">
              <a:solidFill>
                <a:schemeClr val="bg1"/>
              </a:solidFill>
              <a:ea typeface="微软雅黑" pitchFamily="34" charset="-122"/>
            </a:endParaRPr>
          </a:p>
        </p:txBody>
      </p:sp>
      <p:sp>
        <p:nvSpPr>
          <p:cNvPr id="268" name="矩形标注 267"/>
          <p:cNvSpPr/>
          <p:nvPr/>
        </p:nvSpPr>
        <p:spPr>
          <a:xfrm flipH="1">
            <a:off x="5736771" y="3378307"/>
            <a:ext cx="1404000" cy="1052157"/>
          </a:xfrm>
          <a:prstGeom prst="wedgeRectCallout">
            <a:avLst>
              <a:gd name="adj1" fmla="val 64994"/>
              <a:gd name="adj2" fmla="val 644"/>
            </a:avLst>
          </a:prstGeom>
          <a:solidFill>
            <a:srgbClr val="A6A6A6">
              <a:alpha val="10000"/>
            </a:srgbClr>
          </a:solidFill>
          <a:ln w="25400" algn="ctr">
            <a:solidFill>
              <a:srgbClr val="646464"/>
            </a:solidFill>
            <a:miter lim="800000"/>
            <a:headEnd/>
            <a:tailEnd/>
          </a:ln>
          <a:effectLst/>
        </p:spPr>
        <p:txBody>
          <a:bodyPr wrap="none" anchor="ctr"/>
          <a:lstStyle/>
          <a:p>
            <a:pPr algn="ctr" eaLnBrk="0" fontAlgn="ctr" hangingPunct="0">
              <a:lnSpc>
                <a:spcPct val="140000"/>
              </a:lnSpc>
              <a:buClr>
                <a:srgbClr val="FF0000"/>
              </a:buClr>
              <a:buSzPct val="70000"/>
              <a:defRPr/>
            </a:pPr>
            <a:endParaRPr lang="zh-CN" altLang="en-US" sz="1500" dirty="0">
              <a:solidFill>
                <a:schemeClr val="bg1"/>
              </a:solidFill>
              <a:ea typeface="微软雅黑" pitchFamily="34" charset="-122"/>
            </a:endParaRPr>
          </a:p>
        </p:txBody>
      </p:sp>
      <p:grpSp>
        <p:nvGrpSpPr>
          <p:cNvPr id="2" name="组合 269"/>
          <p:cNvGrpSpPr/>
          <p:nvPr/>
        </p:nvGrpSpPr>
        <p:grpSpPr>
          <a:xfrm>
            <a:off x="2265128" y="1351449"/>
            <a:ext cx="945000" cy="945000"/>
            <a:chOff x="1496171" y="1690137"/>
            <a:chExt cx="1260000" cy="1260000"/>
          </a:xfrm>
        </p:grpSpPr>
        <p:grpSp>
          <p:nvGrpSpPr>
            <p:cNvPr id="3" name="组合 16"/>
            <p:cNvGrpSpPr>
              <a:grpSpLocks noChangeAspect="1"/>
            </p:cNvGrpSpPr>
            <p:nvPr/>
          </p:nvGrpSpPr>
          <p:grpSpPr>
            <a:xfrm>
              <a:off x="1496171" y="1690137"/>
              <a:ext cx="1260000" cy="1260000"/>
              <a:chOff x="2439483" y="2360334"/>
              <a:chExt cx="1800000" cy="1800000"/>
            </a:xfrm>
          </p:grpSpPr>
          <p:sp>
            <p:nvSpPr>
              <p:cNvPr id="273" name="椭圆 272"/>
              <p:cNvSpPr>
                <a:spLocks noChangeAspect="1"/>
              </p:cNvSpPr>
              <p:nvPr/>
            </p:nvSpPr>
            <p:spPr>
              <a:xfrm>
                <a:off x="2619483" y="2540334"/>
                <a:ext cx="1440000" cy="1440000"/>
              </a:xfrm>
              <a:prstGeom prst="ellipse">
                <a:avLst/>
              </a:prstGeom>
              <a:solidFill>
                <a:schemeClr val="bg1"/>
              </a:solidFill>
              <a:ln w="25400" algn="ctr">
                <a:noFill/>
                <a:miter lim="800000"/>
                <a:headEnd/>
                <a:tailEnd/>
              </a:ln>
              <a:effectLst>
                <a:innerShdw blurRad="381000">
                  <a:srgbClr val="00375F">
                    <a:alpha val="80000"/>
                  </a:srgbClr>
                </a:innerShdw>
              </a:effectLst>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sp>
            <p:nvSpPr>
              <p:cNvPr id="274" name="同心圆 273"/>
              <p:cNvSpPr>
                <a:spLocks noChangeAspect="1"/>
              </p:cNvSpPr>
              <p:nvPr/>
            </p:nvSpPr>
            <p:spPr>
              <a:xfrm>
                <a:off x="2439483" y="2360334"/>
                <a:ext cx="1800000" cy="1800000"/>
              </a:xfrm>
              <a:prstGeom prst="donut">
                <a:avLst>
                  <a:gd name="adj" fmla="val 12090"/>
                </a:avLst>
              </a:prstGeom>
              <a:gradFill flip="none" rotWithShape="1">
                <a:gsLst>
                  <a:gs pos="0">
                    <a:srgbClr val="00B0F0"/>
                  </a:gs>
                  <a:gs pos="100000">
                    <a:srgbClr val="0070C0"/>
                  </a:gs>
                </a:gsLst>
                <a:lin ang="2700000" scaled="1"/>
                <a:tileRect/>
              </a:gradFill>
              <a:ln w="25400" algn="ctr">
                <a:solidFill>
                  <a:srgbClr val="0070C0"/>
                </a:solidFill>
                <a:miter lim="800000"/>
                <a:headEnd/>
                <a:tailEnd/>
              </a:ln>
              <a:effectLst>
                <a:outerShdw blurRad="50800" dist="12700" dir="2700000" algn="tl" rotWithShape="0">
                  <a:prstClr val="black">
                    <a:alpha val="25000"/>
                  </a:prstClr>
                </a:outerShdw>
              </a:effectLst>
              <a:scene3d>
                <a:camera prst="orthographicFront"/>
                <a:lightRig rig="flat" dir="t"/>
              </a:scene3d>
              <a:sp3d>
                <a:bevelT w="50800" h="50800" prst="relaxedInset"/>
              </a:sp3d>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grpSp>
        <p:cxnSp>
          <p:nvCxnSpPr>
            <p:cNvPr id="272" name="直接连接符 271"/>
            <p:cNvCxnSpPr/>
            <p:nvPr/>
          </p:nvCxnSpPr>
          <p:spPr>
            <a:xfrm>
              <a:off x="1730171" y="2209800"/>
              <a:ext cx="79200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grpSp>
        <p:nvGrpSpPr>
          <p:cNvPr id="7" name="组合 274"/>
          <p:cNvGrpSpPr/>
          <p:nvPr/>
        </p:nvGrpSpPr>
        <p:grpSpPr>
          <a:xfrm>
            <a:off x="4115699" y="1351449"/>
            <a:ext cx="945000" cy="945000"/>
            <a:chOff x="3963599" y="1690137"/>
            <a:chExt cx="1260000" cy="1260000"/>
          </a:xfrm>
        </p:grpSpPr>
        <p:grpSp>
          <p:nvGrpSpPr>
            <p:cNvPr id="8" name="组合 16"/>
            <p:cNvGrpSpPr>
              <a:grpSpLocks noChangeAspect="1"/>
            </p:cNvGrpSpPr>
            <p:nvPr/>
          </p:nvGrpSpPr>
          <p:grpSpPr>
            <a:xfrm>
              <a:off x="3963599" y="1690137"/>
              <a:ext cx="1260000" cy="1260000"/>
              <a:chOff x="2439483" y="2360334"/>
              <a:chExt cx="1800000" cy="1800000"/>
            </a:xfrm>
          </p:grpSpPr>
          <p:sp>
            <p:nvSpPr>
              <p:cNvPr id="278" name="椭圆 277"/>
              <p:cNvSpPr>
                <a:spLocks noChangeAspect="1"/>
              </p:cNvSpPr>
              <p:nvPr/>
            </p:nvSpPr>
            <p:spPr>
              <a:xfrm>
                <a:off x="2619483" y="2540334"/>
                <a:ext cx="1440000" cy="1440000"/>
              </a:xfrm>
              <a:prstGeom prst="ellipse">
                <a:avLst/>
              </a:prstGeom>
              <a:solidFill>
                <a:schemeClr val="bg1"/>
              </a:solidFill>
              <a:ln w="25400" algn="ctr">
                <a:noFill/>
                <a:miter lim="800000"/>
                <a:headEnd/>
                <a:tailEnd/>
              </a:ln>
              <a:effectLst>
                <a:innerShdw blurRad="381000">
                  <a:prstClr val="black">
                    <a:alpha val="80000"/>
                  </a:prstClr>
                </a:innerShdw>
              </a:effectLst>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sp>
            <p:nvSpPr>
              <p:cNvPr id="279" name="同心圆 278"/>
              <p:cNvSpPr>
                <a:spLocks noChangeAspect="1"/>
              </p:cNvSpPr>
              <p:nvPr/>
            </p:nvSpPr>
            <p:spPr>
              <a:xfrm>
                <a:off x="2439483" y="2360334"/>
                <a:ext cx="1800000" cy="1800000"/>
              </a:xfrm>
              <a:prstGeom prst="donut">
                <a:avLst>
                  <a:gd name="adj" fmla="val 12090"/>
                </a:avLst>
              </a:prstGeom>
              <a:gradFill flip="none" rotWithShape="1">
                <a:gsLst>
                  <a:gs pos="0">
                    <a:srgbClr val="B4B4B4"/>
                  </a:gs>
                  <a:gs pos="100000">
                    <a:srgbClr val="646464"/>
                  </a:gs>
                </a:gsLst>
                <a:lin ang="2700000" scaled="1"/>
                <a:tileRect/>
              </a:gradFill>
              <a:ln w="25400" algn="ctr">
                <a:solidFill>
                  <a:srgbClr val="646464"/>
                </a:solidFill>
                <a:miter lim="800000"/>
                <a:headEnd/>
                <a:tailEnd/>
              </a:ln>
              <a:effectLst>
                <a:outerShdw blurRad="50800" dist="12700" dir="13500000" algn="br" rotWithShape="0">
                  <a:prstClr val="black">
                    <a:alpha val="25000"/>
                  </a:prstClr>
                </a:outerShdw>
              </a:effectLst>
              <a:scene3d>
                <a:camera prst="orthographicFront"/>
                <a:lightRig rig="flat" dir="t"/>
              </a:scene3d>
              <a:sp3d>
                <a:bevelT w="50800" h="50800" prst="relaxedInset"/>
              </a:sp3d>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grpSp>
        <p:cxnSp>
          <p:nvCxnSpPr>
            <p:cNvPr id="277" name="直接连接符 276"/>
            <p:cNvCxnSpPr/>
            <p:nvPr/>
          </p:nvCxnSpPr>
          <p:spPr>
            <a:xfrm>
              <a:off x="4197599" y="2209800"/>
              <a:ext cx="792000" cy="0"/>
            </a:xfrm>
            <a:prstGeom prst="line">
              <a:avLst/>
            </a:prstGeom>
            <a:ln w="19050">
              <a:solidFill>
                <a:srgbClr val="646464"/>
              </a:solidFill>
              <a:prstDash val="sysDash"/>
            </a:ln>
          </p:spPr>
          <p:style>
            <a:lnRef idx="1">
              <a:schemeClr val="accent1"/>
            </a:lnRef>
            <a:fillRef idx="0">
              <a:schemeClr val="accent1"/>
            </a:fillRef>
            <a:effectRef idx="0">
              <a:schemeClr val="accent1"/>
            </a:effectRef>
            <a:fontRef idx="minor">
              <a:schemeClr val="tx1"/>
            </a:fontRef>
          </p:style>
        </p:cxnSp>
      </p:grpSp>
      <p:grpSp>
        <p:nvGrpSpPr>
          <p:cNvPr id="9" name="组合 279"/>
          <p:cNvGrpSpPr/>
          <p:nvPr/>
        </p:nvGrpSpPr>
        <p:grpSpPr>
          <a:xfrm>
            <a:off x="5966271" y="1351449"/>
            <a:ext cx="945000" cy="945000"/>
            <a:chOff x="6431028" y="1690137"/>
            <a:chExt cx="1260000" cy="1260000"/>
          </a:xfrm>
        </p:grpSpPr>
        <p:grpSp>
          <p:nvGrpSpPr>
            <p:cNvPr id="10" name="组合 16"/>
            <p:cNvGrpSpPr>
              <a:grpSpLocks noChangeAspect="1"/>
            </p:cNvGrpSpPr>
            <p:nvPr/>
          </p:nvGrpSpPr>
          <p:grpSpPr>
            <a:xfrm>
              <a:off x="6431028" y="1690137"/>
              <a:ext cx="1260000" cy="1260000"/>
              <a:chOff x="2439483" y="2360334"/>
              <a:chExt cx="1800000" cy="1800000"/>
            </a:xfrm>
          </p:grpSpPr>
          <p:sp>
            <p:nvSpPr>
              <p:cNvPr id="283" name="椭圆 282"/>
              <p:cNvSpPr>
                <a:spLocks noChangeAspect="1"/>
              </p:cNvSpPr>
              <p:nvPr/>
            </p:nvSpPr>
            <p:spPr>
              <a:xfrm>
                <a:off x="2619483" y="2540334"/>
                <a:ext cx="1440000" cy="1440000"/>
              </a:xfrm>
              <a:prstGeom prst="ellipse">
                <a:avLst/>
              </a:prstGeom>
              <a:solidFill>
                <a:schemeClr val="bg1"/>
              </a:solidFill>
              <a:ln w="25400" algn="ctr">
                <a:noFill/>
                <a:miter lim="800000"/>
                <a:headEnd/>
                <a:tailEnd/>
              </a:ln>
              <a:effectLst>
                <a:innerShdw blurRad="381000">
                  <a:srgbClr val="00375F">
                    <a:alpha val="80000"/>
                  </a:srgbClr>
                </a:innerShdw>
              </a:effectLst>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sp>
            <p:nvSpPr>
              <p:cNvPr id="284" name="同心圆 283"/>
              <p:cNvSpPr>
                <a:spLocks noChangeAspect="1"/>
              </p:cNvSpPr>
              <p:nvPr/>
            </p:nvSpPr>
            <p:spPr>
              <a:xfrm>
                <a:off x="2439483" y="2360334"/>
                <a:ext cx="1800000" cy="1800000"/>
              </a:xfrm>
              <a:prstGeom prst="donut">
                <a:avLst>
                  <a:gd name="adj" fmla="val 12090"/>
                </a:avLst>
              </a:prstGeom>
              <a:gradFill flip="none" rotWithShape="1">
                <a:gsLst>
                  <a:gs pos="0">
                    <a:srgbClr val="00B0F0"/>
                  </a:gs>
                  <a:gs pos="100000">
                    <a:srgbClr val="0070C0"/>
                  </a:gs>
                </a:gsLst>
                <a:lin ang="2700000" scaled="1"/>
                <a:tileRect/>
              </a:gradFill>
              <a:ln w="25400" algn="ctr">
                <a:solidFill>
                  <a:srgbClr val="0070C0"/>
                </a:solidFill>
                <a:miter lim="800000"/>
                <a:headEnd/>
                <a:tailEnd/>
              </a:ln>
              <a:effectLst>
                <a:outerShdw blurRad="50800" dist="12700" dir="2700000" algn="tl" rotWithShape="0">
                  <a:prstClr val="black">
                    <a:alpha val="25000"/>
                  </a:prstClr>
                </a:outerShdw>
              </a:effectLst>
              <a:scene3d>
                <a:camera prst="orthographicFront"/>
                <a:lightRig rig="flat" dir="t"/>
              </a:scene3d>
              <a:sp3d>
                <a:bevelT w="50800" h="50800" prst="relaxedInset"/>
              </a:sp3d>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grpSp>
        <p:cxnSp>
          <p:nvCxnSpPr>
            <p:cNvPr id="282" name="直接连接符 281"/>
            <p:cNvCxnSpPr/>
            <p:nvPr/>
          </p:nvCxnSpPr>
          <p:spPr>
            <a:xfrm>
              <a:off x="6665028" y="2209800"/>
              <a:ext cx="79200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 name="组合 284"/>
          <p:cNvGrpSpPr/>
          <p:nvPr/>
        </p:nvGrpSpPr>
        <p:grpSpPr>
          <a:xfrm>
            <a:off x="2265128" y="3093335"/>
            <a:ext cx="945000" cy="945000"/>
            <a:chOff x="1496171" y="3798337"/>
            <a:chExt cx="1260000" cy="1260000"/>
          </a:xfrm>
        </p:grpSpPr>
        <p:grpSp>
          <p:nvGrpSpPr>
            <p:cNvPr id="12" name="组合 16"/>
            <p:cNvGrpSpPr>
              <a:grpSpLocks noChangeAspect="1"/>
            </p:cNvGrpSpPr>
            <p:nvPr/>
          </p:nvGrpSpPr>
          <p:grpSpPr>
            <a:xfrm>
              <a:off x="1496171" y="3798337"/>
              <a:ext cx="1260000" cy="1260000"/>
              <a:chOff x="2439483" y="2360334"/>
              <a:chExt cx="1800000" cy="1800000"/>
            </a:xfrm>
          </p:grpSpPr>
          <p:sp>
            <p:nvSpPr>
              <p:cNvPr id="288" name="椭圆 287"/>
              <p:cNvSpPr>
                <a:spLocks noChangeAspect="1"/>
              </p:cNvSpPr>
              <p:nvPr/>
            </p:nvSpPr>
            <p:spPr>
              <a:xfrm>
                <a:off x="2619483" y="2540334"/>
                <a:ext cx="1440000" cy="1440000"/>
              </a:xfrm>
              <a:prstGeom prst="ellipse">
                <a:avLst/>
              </a:prstGeom>
              <a:solidFill>
                <a:schemeClr val="bg1"/>
              </a:solidFill>
              <a:ln w="25400" algn="ctr">
                <a:noFill/>
                <a:miter lim="800000"/>
                <a:headEnd/>
                <a:tailEnd/>
              </a:ln>
              <a:effectLst>
                <a:innerShdw blurRad="381000">
                  <a:prstClr val="black">
                    <a:alpha val="80000"/>
                  </a:prstClr>
                </a:innerShdw>
              </a:effectLst>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sp>
            <p:nvSpPr>
              <p:cNvPr id="289" name="同心圆 288"/>
              <p:cNvSpPr>
                <a:spLocks noChangeAspect="1"/>
              </p:cNvSpPr>
              <p:nvPr/>
            </p:nvSpPr>
            <p:spPr>
              <a:xfrm>
                <a:off x="2439483" y="2360334"/>
                <a:ext cx="1800000" cy="1800000"/>
              </a:xfrm>
              <a:prstGeom prst="donut">
                <a:avLst>
                  <a:gd name="adj" fmla="val 12090"/>
                </a:avLst>
              </a:prstGeom>
              <a:gradFill flip="none" rotWithShape="1">
                <a:gsLst>
                  <a:gs pos="0">
                    <a:srgbClr val="B4B4B4"/>
                  </a:gs>
                  <a:gs pos="100000">
                    <a:srgbClr val="646464"/>
                  </a:gs>
                </a:gsLst>
                <a:lin ang="2700000" scaled="1"/>
                <a:tileRect/>
              </a:gradFill>
              <a:ln w="25400" algn="ctr">
                <a:solidFill>
                  <a:srgbClr val="646464"/>
                </a:solidFill>
                <a:miter lim="800000"/>
                <a:headEnd/>
                <a:tailEnd/>
              </a:ln>
              <a:effectLst>
                <a:outerShdw blurRad="50800" dist="12700" dir="13500000" algn="br" rotWithShape="0">
                  <a:prstClr val="black">
                    <a:alpha val="25000"/>
                  </a:prstClr>
                </a:outerShdw>
              </a:effectLst>
              <a:scene3d>
                <a:camera prst="orthographicFront"/>
                <a:lightRig rig="flat" dir="t"/>
              </a:scene3d>
              <a:sp3d>
                <a:bevelT w="50800" h="50800" prst="relaxedInset"/>
              </a:sp3d>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grpSp>
        <p:cxnSp>
          <p:nvCxnSpPr>
            <p:cNvPr id="287" name="直接连接符 286"/>
            <p:cNvCxnSpPr/>
            <p:nvPr/>
          </p:nvCxnSpPr>
          <p:spPr>
            <a:xfrm>
              <a:off x="1730171" y="4330700"/>
              <a:ext cx="792000" cy="0"/>
            </a:xfrm>
            <a:prstGeom prst="line">
              <a:avLst/>
            </a:prstGeom>
            <a:ln w="19050">
              <a:solidFill>
                <a:srgbClr val="64646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 name="组合 289"/>
          <p:cNvGrpSpPr/>
          <p:nvPr/>
        </p:nvGrpSpPr>
        <p:grpSpPr>
          <a:xfrm>
            <a:off x="4115699" y="3093335"/>
            <a:ext cx="945000" cy="945000"/>
            <a:chOff x="3963599" y="3798337"/>
            <a:chExt cx="1260000" cy="1260000"/>
          </a:xfrm>
        </p:grpSpPr>
        <p:grpSp>
          <p:nvGrpSpPr>
            <p:cNvPr id="14" name="组合 16"/>
            <p:cNvGrpSpPr>
              <a:grpSpLocks noChangeAspect="1"/>
            </p:cNvGrpSpPr>
            <p:nvPr/>
          </p:nvGrpSpPr>
          <p:grpSpPr>
            <a:xfrm>
              <a:off x="3963599" y="3798337"/>
              <a:ext cx="1260000" cy="1260000"/>
              <a:chOff x="2439483" y="2360334"/>
              <a:chExt cx="1800000" cy="1800000"/>
            </a:xfrm>
          </p:grpSpPr>
          <p:sp>
            <p:nvSpPr>
              <p:cNvPr id="293" name="椭圆 292"/>
              <p:cNvSpPr>
                <a:spLocks noChangeAspect="1"/>
              </p:cNvSpPr>
              <p:nvPr/>
            </p:nvSpPr>
            <p:spPr>
              <a:xfrm>
                <a:off x="2619483" y="2540334"/>
                <a:ext cx="1440000" cy="1440000"/>
              </a:xfrm>
              <a:prstGeom prst="ellipse">
                <a:avLst/>
              </a:prstGeom>
              <a:solidFill>
                <a:schemeClr val="bg1"/>
              </a:solidFill>
              <a:ln w="25400" algn="ctr">
                <a:noFill/>
                <a:miter lim="800000"/>
                <a:headEnd/>
                <a:tailEnd/>
              </a:ln>
              <a:effectLst>
                <a:innerShdw blurRad="381000">
                  <a:srgbClr val="00375F">
                    <a:alpha val="80000"/>
                  </a:srgbClr>
                </a:innerShdw>
              </a:effectLst>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sp>
            <p:nvSpPr>
              <p:cNvPr id="294" name="同心圆 293"/>
              <p:cNvSpPr>
                <a:spLocks noChangeAspect="1"/>
              </p:cNvSpPr>
              <p:nvPr/>
            </p:nvSpPr>
            <p:spPr>
              <a:xfrm>
                <a:off x="2439483" y="2360334"/>
                <a:ext cx="1800000" cy="1800000"/>
              </a:xfrm>
              <a:prstGeom prst="donut">
                <a:avLst>
                  <a:gd name="adj" fmla="val 12090"/>
                </a:avLst>
              </a:prstGeom>
              <a:gradFill flip="none" rotWithShape="1">
                <a:gsLst>
                  <a:gs pos="0">
                    <a:srgbClr val="00B0F0"/>
                  </a:gs>
                  <a:gs pos="100000">
                    <a:srgbClr val="0070C0"/>
                  </a:gs>
                </a:gsLst>
                <a:lin ang="2700000" scaled="1"/>
                <a:tileRect/>
              </a:gradFill>
              <a:ln w="25400" algn="ctr">
                <a:solidFill>
                  <a:srgbClr val="0070C0"/>
                </a:solidFill>
                <a:miter lim="800000"/>
                <a:headEnd/>
                <a:tailEnd/>
              </a:ln>
              <a:effectLst>
                <a:outerShdw blurRad="50800" dist="12700" dir="2700000" algn="tl" rotWithShape="0">
                  <a:prstClr val="black">
                    <a:alpha val="25000"/>
                  </a:prstClr>
                </a:outerShdw>
              </a:effectLst>
              <a:scene3d>
                <a:camera prst="orthographicFront"/>
                <a:lightRig rig="flat" dir="t"/>
              </a:scene3d>
              <a:sp3d>
                <a:bevelT w="50800" h="50800" prst="relaxedInset"/>
              </a:sp3d>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grpSp>
        <p:cxnSp>
          <p:nvCxnSpPr>
            <p:cNvPr id="292" name="直接连接符 291"/>
            <p:cNvCxnSpPr/>
            <p:nvPr/>
          </p:nvCxnSpPr>
          <p:spPr>
            <a:xfrm>
              <a:off x="4197599" y="4330700"/>
              <a:ext cx="79200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 name="组合 294"/>
          <p:cNvGrpSpPr/>
          <p:nvPr/>
        </p:nvGrpSpPr>
        <p:grpSpPr>
          <a:xfrm>
            <a:off x="5966271" y="3093335"/>
            <a:ext cx="945000" cy="945000"/>
            <a:chOff x="6431028" y="3798337"/>
            <a:chExt cx="1260000" cy="1260000"/>
          </a:xfrm>
        </p:grpSpPr>
        <p:grpSp>
          <p:nvGrpSpPr>
            <p:cNvPr id="16" name="组合 16"/>
            <p:cNvGrpSpPr>
              <a:grpSpLocks noChangeAspect="1"/>
            </p:cNvGrpSpPr>
            <p:nvPr/>
          </p:nvGrpSpPr>
          <p:grpSpPr>
            <a:xfrm>
              <a:off x="6431028" y="3798337"/>
              <a:ext cx="1260000" cy="1260000"/>
              <a:chOff x="2439483" y="2360334"/>
              <a:chExt cx="1800000" cy="1800000"/>
            </a:xfrm>
          </p:grpSpPr>
          <p:sp>
            <p:nvSpPr>
              <p:cNvPr id="298" name="椭圆 33"/>
              <p:cNvSpPr>
                <a:spLocks noChangeAspect="1"/>
              </p:cNvSpPr>
              <p:nvPr/>
            </p:nvSpPr>
            <p:spPr>
              <a:xfrm>
                <a:off x="2619483" y="2540334"/>
                <a:ext cx="1440000" cy="1440000"/>
              </a:xfrm>
              <a:prstGeom prst="ellipse">
                <a:avLst/>
              </a:prstGeom>
              <a:solidFill>
                <a:schemeClr val="bg1"/>
              </a:solidFill>
              <a:ln w="25400" algn="ctr">
                <a:noFill/>
                <a:miter lim="800000"/>
                <a:headEnd/>
                <a:tailEnd/>
              </a:ln>
              <a:effectLst>
                <a:innerShdw blurRad="381000">
                  <a:prstClr val="black">
                    <a:alpha val="80000"/>
                  </a:prstClr>
                </a:innerShdw>
              </a:effectLst>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sp>
            <p:nvSpPr>
              <p:cNvPr id="299" name="同心圆 298"/>
              <p:cNvSpPr>
                <a:spLocks noChangeAspect="1"/>
              </p:cNvSpPr>
              <p:nvPr/>
            </p:nvSpPr>
            <p:spPr>
              <a:xfrm>
                <a:off x="2439483" y="2360334"/>
                <a:ext cx="1800000" cy="1800000"/>
              </a:xfrm>
              <a:prstGeom prst="donut">
                <a:avLst>
                  <a:gd name="adj" fmla="val 12090"/>
                </a:avLst>
              </a:prstGeom>
              <a:gradFill flip="none" rotWithShape="1">
                <a:gsLst>
                  <a:gs pos="0">
                    <a:srgbClr val="B4B4B4"/>
                  </a:gs>
                  <a:gs pos="100000">
                    <a:srgbClr val="646464"/>
                  </a:gs>
                </a:gsLst>
                <a:lin ang="2700000" scaled="1"/>
                <a:tileRect/>
              </a:gradFill>
              <a:ln w="25400" algn="ctr">
                <a:solidFill>
                  <a:srgbClr val="646464"/>
                </a:solidFill>
                <a:miter lim="800000"/>
                <a:headEnd/>
                <a:tailEnd/>
              </a:ln>
              <a:effectLst>
                <a:outerShdw blurRad="50800" dist="12700" dir="13500000" algn="br" rotWithShape="0">
                  <a:prstClr val="black">
                    <a:alpha val="25000"/>
                  </a:prstClr>
                </a:outerShdw>
              </a:effectLst>
              <a:scene3d>
                <a:camera prst="orthographicFront"/>
                <a:lightRig rig="flat" dir="t"/>
              </a:scene3d>
              <a:sp3d>
                <a:bevelT w="50800" h="50800" prst="relaxedInset"/>
              </a:sp3d>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grpSp>
        <p:cxnSp>
          <p:nvCxnSpPr>
            <p:cNvPr id="297" name="直接连接符 296"/>
            <p:cNvCxnSpPr/>
            <p:nvPr/>
          </p:nvCxnSpPr>
          <p:spPr>
            <a:xfrm>
              <a:off x="6665028" y="4330700"/>
              <a:ext cx="792000" cy="0"/>
            </a:xfrm>
            <a:prstGeom prst="line">
              <a:avLst/>
            </a:prstGeom>
            <a:ln w="19050">
              <a:solidFill>
                <a:srgbClr val="646464"/>
              </a:solidFill>
              <a:prstDash val="sysDash"/>
            </a:ln>
          </p:spPr>
          <p:style>
            <a:lnRef idx="1">
              <a:schemeClr val="accent1"/>
            </a:lnRef>
            <a:fillRef idx="0">
              <a:schemeClr val="accent1"/>
            </a:fillRef>
            <a:effectRef idx="0">
              <a:schemeClr val="accent1"/>
            </a:effectRef>
            <a:fontRef idx="minor">
              <a:schemeClr val="tx1"/>
            </a:fontRef>
          </p:style>
        </p:cxnSp>
      </p:grpSp>
      <p:sp>
        <p:nvSpPr>
          <p:cNvPr id="300" name="TextBox 146"/>
          <p:cNvSpPr txBox="1">
            <a:spLocks noChangeArrowheads="1"/>
          </p:cNvSpPr>
          <p:nvPr/>
        </p:nvSpPr>
        <p:spPr bwMode="auto">
          <a:xfrm>
            <a:off x="2442078" y="1447613"/>
            <a:ext cx="591101" cy="323165"/>
          </a:xfrm>
          <a:prstGeom prst="rect">
            <a:avLst/>
          </a:prstGeom>
          <a:noFill/>
          <a:ln w="9525" algn="ctr">
            <a:noFill/>
            <a:miter lim="800000"/>
            <a:headEnd/>
            <a:tailEnd/>
          </a:ln>
          <a:effectLst/>
        </p:spPr>
        <p:txBody>
          <a:bodyPr wrap="square">
            <a:spAutoFit/>
          </a:bodyPr>
          <a:lstStyle/>
          <a:p>
            <a:pPr algn="ctr"/>
            <a:r>
              <a:rPr lang="en-US" altLang="zh-CN" sz="1500" dirty="0">
                <a:ln w="11430"/>
                <a:solidFill>
                  <a:srgbClr val="003366"/>
                </a:solidFill>
                <a:effectLst>
                  <a:outerShdw blurRad="25400" algn="tl" rotWithShape="0">
                    <a:srgbClr val="000000">
                      <a:alpha val="43000"/>
                    </a:srgbClr>
                  </a:outerShdw>
                </a:effectLst>
                <a:latin typeface="方正综艺简体" pitchFamily="65" charset="-122"/>
                <a:ea typeface="方正综艺简体" pitchFamily="65" charset="-122"/>
              </a:rPr>
              <a:t>1</a:t>
            </a:r>
            <a:endParaRPr lang="en-US" altLang="zh-CN" sz="1013" dirty="0">
              <a:ln w="11430"/>
              <a:solidFill>
                <a:srgbClr val="003366"/>
              </a:solidFill>
              <a:effectLst>
                <a:outerShdw blurRad="25400" algn="tl" rotWithShape="0">
                  <a:srgbClr val="000000">
                    <a:alpha val="43000"/>
                  </a:srgbClr>
                </a:outerShdw>
              </a:effectLst>
              <a:latin typeface="方正综艺简体" pitchFamily="65" charset="-122"/>
              <a:ea typeface="方正综艺简体" pitchFamily="65" charset="-122"/>
            </a:endParaRPr>
          </a:p>
        </p:txBody>
      </p:sp>
      <p:sp>
        <p:nvSpPr>
          <p:cNvPr id="301" name="TextBox 146"/>
          <p:cNvSpPr txBox="1">
            <a:spLocks noChangeArrowheads="1"/>
          </p:cNvSpPr>
          <p:nvPr/>
        </p:nvSpPr>
        <p:spPr bwMode="auto">
          <a:xfrm>
            <a:off x="4292649" y="1447613"/>
            <a:ext cx="591101" cy="323165"/>
          </a:xfrm>
          <a:prstGeom prst="rect">
            <a:avLst/>
          </a:prstGeom>
          <a:noFill/>
          <a:ln w="9525" algn="ctr">
            <a:noFill/>
            <a:miter lim="800000"/>
            <a:headEnd/>
            <a:tailEnd/>
          </a:ln>
          <a:effectLst/>
        </p:spPr>
        <p:txBody>
          <a:bodyPr wrap="square">
            <a:spAutoFit/>
          </a:bodyPr>
          <a:lstStyle/>
          <a:p>
            <a:pPr algn="ctr"/>
            <a:r>
              <a:rPr lang="en-US" altLang="zh-CN" sz="1500" dirty="0">
                <a:ln w="11430"/>
                <a:solidFill>
                  <a:schemeClr val="tx1">
                    <a:lumMod val="65000"/>
                    <a:lumOff val="35000"/>
                  </a:schemeClr>
                </a:solidFill>
                <a:effectLst>
                  <a:outerShdw blurRad="25400" algn="tl" rotWithShape="0">
                    <a:srgbClr val="000000">
                      <a:alpha val="43000"/>
                    </a:srgbClr>
                  </a:outerShdw>
                </a:effectLst>
                <a:latin typeface="方正综艺简体" pitchFamily="65" charset="-122"/>
                <a:ea typeface="方正综艺简体" pitchFamily="65" charset="-122"/>
              </a:rPr>
              <a:t>2</a:t>
            </a:r>
            <a:endParaRPr lang="en-US" altLang="zh-CN" sz="1013" dirty="0">
              <a:ln w="11430"/>
              <a:solidFill>
                <a:schemeClr val="tx1">
                  <a:lumMod val="65000"/>
                  <a:lumOff val="35000"/>
                </a:schemeClr>
              </a:solidFill>
              <a:effectLst>
                <a:outerShdw blurRad="25400" algn="tl" rotWithShape="0">
                  <a:srgbClr val="000000">
                    <a:alpha val="43000"/>
                  </a:srgbClr>
                </a:outerShdw>
              </a:effectLst>
              <a:latin typeface="方正综艺简体" pitchFamily="65" charset="-122"/>
              <a:ea typeface="方正综艺简体" pitchFamily="65" charset="-122"/>
            </a:endParaRPr>
          </a:p>
        </p:txBody>
      </p:sp>
      <p:sp>
        <p:nvSpPr>
          <p:cNvPr id="302" name="TextBox 146"/>
          <p:cNvSpPr txBox="1">
            <a:spLocks noChangeArrowheads="1"/>
          </p:cNvSpPr>
          <p:nvPr/>
        </p:nvSpPr>
        <p:spPr bwMode="auto">
          <a:xfrm>
            <a:off x="6143221" y="1447613"/>
            <a:ext cx="591101" cy="323165"/>
          </a:xfrm>
          <a:prstGeom prst="rect">
            <a:avLst/>
          </a:prstGeom>
          <a:noFill/>
          <a:ln w="9525" algn="ctr">
            <a:noFill/>
            <a:miter lim="800000"/>
            <a:headEnd/>
            <a:tailEnd/>
          </a:ln>
          <a:effectLst/>
        </p:spPr>
        <p:txBody>
          <a:bodyPr wrap="square">
            <a:spAutoFit/>
          </a:bodyPr>
          <a:lstStyle/>
          <a:p>
            <a:pPr algn="ctr"/>
            <a:r>
              <a:rPr lang="en-US" altLang="zh-CN" sz="1500" dirty="0">
                <a:ln w="11430"/>
                <a:solidFill>
                  <a:schemeClr val="tx2"/>
                </a:solidFill>
                <a:effectLst>
                  <a:outerShdw blurRad="25400" algn="tl" rotWithShape="0">
                    <a:srgbClr val="000000">
                      <a:alpha val="43000"/>
                    </a:srgbClr>
                  </a:outerShdw>
                </a:effectLst>
                <a:latin typeface="方正综艺简体" pitchFamily="65" charset="-122"/>
                <a:ea typeface="方正综艺简体" pitchFamily="65" charset="-122"/>
              </a:rPr>
              <a:t>3</a:t>
            </a:r>
          </a:p>
        </p:txBody>
      </p:sp>
      <p:sp>
        <p:nvSpPr>
          <p:cNvPr id="303" name="TextBox 146"/>
          <p:cNvSpPr txBox="1">
            <a:spLocks noChangeArrowheads="1"/>
          </p:cNvSpPr>
          <p:nvPr/>
        </p:nvSpPr>
        <p:spPr bwMode="auto">
          <a:xfrm>
            <a:off x="6143221" y="3201744"/>
            <a:ext cx="591101" cy="323165"/>
          </a:xfrm>
          <a:prstGeom prst="rect">
            <a:avLst/>
          </a:prstGeom>
          <a:noFill/>
          <a:ln w="9525" algn="ctr">
            <a:noFill/>
            <a:miter lim="800000"/>
            <a:headEnd/>
            <a:tailEnd/>
          </a:ln>
          <a:effectLst/>
        </p:spPr>
        <p:txBody>
          <a:bodyPr wrap="square">
            <a:spAutoFit/>
          </a:bodyPr>
          <a:lstStyle/>
          <a:p>
            <a:pPr algn="ctr"/>
            <a:r>
              <a:rPr lang="en-US" altLang="zh-CN" sz="1500" dirty="0">
                <a:ln w="11430"/>
                <a:solidFill>
                  <a:schemeClr val="accent1"/>
                </a:solidFill>
                <a:effectLst>
                  <a:outerShdw blurRad="25400" algn="tl" rotWithShape="0">
                    <a:srgbClr val="000000">
                      <a:alpha val="43000"/>
                    </a:srgbClr>
                  </a:outerShdw>
                </a:effectLst>
                <a:latin typeface="方正综艺简体" pitchFamily="65" charset="-122"/>
                <a:ea typeface="方正综艺简体" pitchFamily="65" charset="-122"/>
              </a:rPr>
              <a:t>6</a:t>
            </a:r>
          </a:p>
        </p:txBody>
      </p:sp>
      <p:sp>
        <p:nvSpPr>
          <p:cNvPr id="304" name="TextBox 146"/>
          <p:cNvSpPr txBox="1">
            <a:spLocks noChangeArrowheads="1"/>
          </p:cNvSpPr>
          <p:nvPr/>
        </p:nvSpPr>
        <p:spPr bwMode="auto">
          <a:xfrm>
            <a:off x="4292649" y="3201744"/>
            <a:ext cx="591101" cy="323165"/>
          </a:xfrm>
          <a:prstGeom prst="rect">
            <a:avLst/>
          </a:prstGeom>
          <a:noFill/>
          <a:ln w="9525" algn="ctr">
            <a:noFill/>
            <a:miter lim="800000"/>
            <a:headEnd/>
            <a:tailEnd/>
          </a:ln>
          <a:effectLst/>
        </p:spPr>
        <p:txBody>
          <a:bodyPr wrap="square">
            <a:spAutoFit/>
          </a:bodyPr>
          <a:lstStyle/>
          <a:p>
            <a:pPr algn="ctr"/>
            <a:r>
              <a:rPr lang="en-US" altLang="zh-CN" sz="1500" dirty="0">
                <a:ln w="11430"/>
                <a:solidFill>
                  <a:schemeClr val="accent1"/>
                </a:solidFill>
                <a:effectLst>
                  <a:outerShdw blurRad="25400" algn="tl" rotWithShape="0">
                    <a:srgbClr val="000000">
                      <a:alpha val="43000"/>
                    </a:srgbClr>
                  </a:outerShdw>
                </a:effectLst>
                <a:latin typeface="方正综艺简体" pitchFamily="65" charset="-122"/>
                <a:ea typeface="方正综艺简体" pitchFamily="65" charset="-122"/>
              </a:rPr>
              <a:t>5</a:t>
            </a:r>
          </a:p>
        </p:txBody>
      </p:sp>
      <p:sp>
        <p:nvSpPr>
          <p:cNvPr id="305" name="TextBox 146"/>
          <p:cNvSpPr txBox="1">
            <a:spLocks noChangeArrowheads="1"/>
          </p:cNvSpPr>
          <p:nvPr/>
        </p:nvSpPr>
        <p:spPr bwMode="auto">
          <a:xfrm>
            <a:off x="2442078" y="3201744"/>
            <a:ext cx="591101" cy="323165"/>
          </a:xfrm>
          <a:prstGeom prst="rect">
            <a:avLst/>
          </a:prstGeom>
          <a:noFill/>
          <a:ln w="9525" algn="ctr">
            <a:noFill/>
            <a:miter lim="800000"/>
            <a:headEnd/>
            <a:tailEnd/>
          </a:ln>
          <a:effectLst/>
        </p:spPr>
        <p:txBody>
          <a:bodyPr wrap="square">
            <a:spAutoFit/>
          </a:bodyPr>
          <a:lstStyle/>
          <a:p>
            <a:pPr algn="ctr"/>
            <a:r>
              <a:rPr lang="en-US" altLang="zh-CN" sz="1500" dirty="0">
                <a:ln w="11430"/>
                <a:solidFill>
                  <a:schemeClr val="tx1">
                    <a:lumMod val="50000"/>
                    <a:lumOff val="50000"/>
                  </a:schemeClr>
                </a:solidFill>
                <a:effectLst>
                  <a:outerShdw blurRad="25400" algn="tl" rotWithShape="0">
                    <a:srgbClr val="000000">
                      <a:alpha val="43000"/>
                    </a:srgbClr>
                  </a:outerShdw>
                </a:effectLst>
                <a:latin typeface="方正综艺简体" pitchFamily="65" charset="-122"/>
                <a:ea typeface="方正综艺简体" pitchFamily="65" charset="-122"/>
              </a:rPr>
              <a:t>4</a:t>
            </a:r>
          </a:p>
        </p:txBody>
      </p:sp>
      <p:sp>
        <p:nvSpPr>
          <p:cNvPr id="306" name="TextBox 146"/>
          <p:cNvSpPr txBox="1">
            <a:spLocks noChangeArrowheads="1"/>
          </p:cNvSpPr>
          <p:nvPr/>
        </p:nvSpPr>
        <p:spPr bwMode="auto">
          <a:xfrm>
            <a:off x="2053810" y="2340902"/>
            <a:ext cx="1339463" cy="415498"/>
          </a:xfrm>
          <a:prstGeom prst="rect">
            <a:avLst/>
          </a:prstGeom>
          <a:noFill/>
          <a:ln w="9525" algn="ctr">
            <a:noFill/>
            <a:miter lim="800000"/>
            <a:headEnd/>
            <a:tailEnd/>
          </a:ln>
          <a:effectLst/>
        </p:spPr>
        <p:txBody>
          <a:bodyPr wrap="square">
            <a:spAutoFit/>
          </a:bodyPr>
          <a:lstStyle/>
          <a:p>
            <a:pPr algn="ctr"/>
            <a:r>
              <a:rPr lang="zh-CN" altLang="en-US" sz="1050" dirty="0">
                <a:solidFill>
                  <a:schemeClr val="bg1"/>
                </a:solidFill>
                <a:latin typeface="微软雅黑" pitchFamily="34" charset="-122"/>
                <a:ea typeface="微软雅黑" pitchFamily="34" charset="-122"/>
              </a:rPr>
              <a:t>确保所有经济活动的发生均有归属</a:t>
            </a:r>
            <a:endParaRPr lang="en-US" altLang="zh-CN" sz="1050" dirty="0">
              <a:solidFill>
                <a:schemeClr val="bg1"/>
              </a:solidFill>
              <a:latin typeface="微软雅黑" pitchFamily="34" charset="-122"/>
              <a:ea typeface="微软雅黑" pitchFamily="34" charset="-122"/>
            </a:endParaRPr>
          </a:p>
        </p:txBody>
      </p:sp>
      <p:sp>
        <p:nvSpPr>
          <p:cNvPr id="307" name="TextBox 146"/>
          <p:cNvSpPr txBox="1">
            <a:spLocks noChangeArrowheads="1"/>
          </p:cNvSpPr>
          <p:nvPr/>
        </p:nvSpPr>
        <p:spPr bwMode="auto">
          <a:xfrm>
            <a:off x="3929058" y="2377115"/>
            <a:ext cx="1279311" cy="415498"/>
          </a:xfrm>
          <a:prstGeom prst="rect">
            <a:avLst/>
          </a:prstGeom>
          <a:noFill/>
          <a:ln w="9525" algn="ctr">
            <a:noFill/>
            <a:miter lim="800000"/>
            <a:headEnd/>
            <a:tailEnd/>
          </a:ln>
          <a:effectLst/>
        </p:spPr>
        <p:txBody>
          <a:bodyPr wrap="square">
            <a:spAutoFit/>
          </a:bodyPr>
          <a:lstStyle/>
          <a:p>
            <a:pPr algn="ctr"/>
            <a:r>
              <a:rPr lang="zh-CN" altLang="en-US" sz="1050" dirty="0">
                <a:solidFill>
                  <a:schemeClr val="bg1"/>
                </a:solidFill>
                <a:latin typeface="微软雅黑" pitchFamily="34" charset="-122"/>
                <a:ea typeface="微软雅黑" pitchFamily="34" charset="-122"/>
              </a:rPr>
              <a:t>依靠财务系统构建人事、资产等系统</a:t>
            </a:r>
            <a:endParaRPr lang="en-US" altLang="zh-CN" sz="1050" dirty="0">
              <a:solidFill>
                <a:schemeClr val="bg1"/>
              </a:solidFill>
              <a:latin typeface="微软雅黑" pitchFamily="34" charset="-122"/>
              <a:ea typeface="微软雅黑" pitchFamily="34" charset="-122"/>
            </a:endParaRPr>
          </a:p>
        </p:txBody>
      </p:sp>
      <p:sp>
        <p:nvSpPr>
          <p:cNvPr id="308" name="TextBox 146"/>
          <p:cNvSpPr txBox="1">
            <a:spLocks noChangeArrowheads="1"/>
          </p:cNvSpPr>
          <p:nvPr/>
        </p:nvSpPr>
        <p:spPr bwMode="auto">
          <a:xfrm>
            <a:off x="5697149" y="2357436"/>
            <a:ext cx="1464723" cy="415498"/>
          </a:xfrm>
          <a:prstGeom prst="rect">
            <a:avLst/>
          </a:prstGeom>
          <a:noFill/>
          <a:ln w="9525" algn="ctr">
            <a:noFill/>
            <a:miter lim="800000"/>
            <a:headEnd/>
            <a:tailEnd/>
          </a:ln>
          <a:effectLst/>
        </p:spPr>
        <p:txBody>
          <a:bodyPr wrap="square">
            <a:spAutoFit/>
          </a:bodyPr>
          <a:lstStyle/>
          <a:p>
            <a:pPr algn="ctr"/>
            <a:r>
              <a:rPr lang="zh-CN" altLang="en-US" sz="1050" dirty="0">
                <a:solidFill>
                  <a:schemeClr val="bg1"/>
                </a:solidFill>
                <a:latin typeface="微软雅黑" pitchFamily="34" charset="-122"/>
                <a:ea typeface="微软雅黑" pitchFamily="34" charset="-122"/>
              </a:rPr>
              <a:t>打通医疗业务和经济管理，实施成本核算</a:t>
            </a:r>
            <a:endParaRPr lang="en-US" altLang="zh-CN" sz="1050" dirty="0">
              <a:solidFill>
                <a:schemeClr val="bg1"/>
              </a:solidFill>
              <a:latin typeface="微软雅黑" pitchFamily="34" charset="-122"/>
              <a:ea typeface="微软雅黑" pitchFamily="34" charset="-122"/>
            </a:endParaRPr>
          </a:p>
        </p:txBody>
      </p:sp>
      <p:sp>
        <p:nvSpPr>
          <p:cNvPr id="309" name="TextBox 146"/>
          <p:cNvSpPr txBox="1">
            <a:spLocks noChangeArrowheads="1"/>
          </p:cNvSpPr>
          <p:nvPr/>
        </p:nvSpPr>
        <p:spPr bwMode="auto">
          <a:xfrm>
            <a:off x="2160967" y="4038049"/>
            <a:ext cx="1232306" cy="415498"/>
          </a:xfrm>
          <a:prstGeom prst="rect">
            <a:avLst/>
          </a:prstGeom>
          <a:noFill/>
          <a:ln w="9525" algn="ctr">
            <a:noFill/>
            <a:miter lim="800000"/>
            <a:headEnd/>
            <a:tailEnd/>
          </a:ln>
          <a:effectLst/>
        </p:spPr>
        <p:txBody>
          <a:bodyPr wrap="square">
            <a:spAutoFit/>
          </a:bodyPr>
          <a:lstStyle/>
          <a:p>
            <a:pPr algn="ctr"/>
            <a:r>
              <a:rPr lang="zh-CN" altLang="en-US" sz="1050" dirty="0">
                <a:solidFill>
                  <a:schemeClr val="bg1"/>
                </a:solidFill>
                <a:latin typeface="微软雅黑" pitchFamily="34" charset="-122"/>
                <a:ea typeface="微软雅黑" pitchFamily="34" charset="-122"/>
              </a:rPr>
              <a:t>强化四类物资</a:t>
            </a:r>
            <a:endParaRPr lang="en-US" altLang="zh-CN" sz="1050" dirty="0">
              <a:solidFill>
                <a:schemeClr val="bg1"/>
              </a:solidFill>
              <a:latin typeface="微软雅黑" pitchFamily="34" charset="-122"/>
              <a:ea typeface="微软雅黑" pitchFamily="34" charset="-122"/>
            </a:endParaRPr>
          </a:p>
          <a:p>
            <a:pPr algn="ctr"/>
            <a:r>
              <a:rPr lang="zh-CN" altLang="en-US" sz="1050" dirty="0">
                <a:solidFill>
                  <a:schemeClr val="bg1"/>
                </a:solidFill>
                <a:latin typeface="微软雅黑" pitchFamily="34" charset="-122"/>
                <a:ea typeface="微软雅黑" pitchFamily="34" charset="-122"/>
              </a:rPr>
              <a:t>闭环管理</a:t>
            </a:r>
            <a:endParaRPr lang="en-US" altLang="zh-CN" sz="1050" dirty="0">
              <a:solidFill>
                <a:schemeClr val="bg1"/>
              </a:solidFill>
              <a:latin typeface="微软雅黑" pitchFamily="34" charset="-122"/>
              <a:ea typeface="微软雅黑" pitchFamily="34" charset="-122"/>
            </a:endParaRPr>
          </a:p>
        </p:txBody>
      </p:sp>
      <p:sp>
        <p:nvSpPr>
          <p:cNvPr id="310" name="TextBox 146"/>
          <p:cNvSpPr txBox="1">
            <a:spLocks noChangeArrowheads="1"/>
          </p:cNvSpPr>
          <p:nvPr/>
        </p:nvSpPr>
        <p:spPr bwMode="auto">
          <a:xfrm>
            <a:off x="3989209" y="4054582"/>
            <a:ext cx="1197980" cy="415498"/>
          </a:xfrm>
          <a:prstGeom prst="rect">
            <a:avLst/>
          </a:prstGeom>
          <a:noFill/>
          <a:ln w="9525" algn="ctr">
            <a:noFill/>
            <a:miter lim="800000"/>
            <a:headEnd/>
            <a:tailEnd/>
          </a:ln>
          <a:effectLst/>
        </p:spPr>
        <p:txBody>
          <a:bodyPr wrap="square">
            <a:spAutoFit/>
          </a:bodyPr>
          <a:lstStyle/>
          <a:p>
            <a:pPr algn="ctr"/>
            <a:r>
              <a:rPr lang="zh-CN" altLang="en-US" sz="1050" dirty="0">
                <a:solidFill>
                  <a:schemeClr val="bg1"/>
                </a:solidFill>
                <a:latin typeface="微软雅黑" pitchFamily="34" charset="-122"/>
                <a:ea typeface="微软雅黑" pitchFamily="34" charset="-122"/>
              </a:rPr>
              <a:t>构建经济管理数据集中平台</a:t>
            </a:r>
            <a:endParaRPr lang="en-US" altLang="zh-CN" sz="1050" dirty="0">
              <a:solidFill>
                <a:schemeClr val="bg1"/>
              </a:solidFill>
              <a:latin typeface="微软雅黑" pitchFamily="34" charset="-122"/>
              <a:ea typeface="微软雅黑" pitchFamily="34" charset="-122"/>
            </a:endParaRPr>
          </a:p>
        </p:txBody>
      </p:sp>
      <p:sp>
        <p:nvSpPr>
          <p:cNvPr id="311" name="TextBox 146"/>
          <p:cNvSpPr txBox="1">
            <a:spLocks noChangeArrowheads="1"/>
          </p:cNvSpPr>
          <p:nvPr/>
        </p:nvSpPr>
        <p:spPr bwMode="auto">
          <a:xfrm>
            <a:off x="5839781" y="4054582"/>
            <a:ext cx="1197980" cy="415498"/>
          </a:xfrm>
          <a:prstGeom prst="rect">
            <a:avLst/>
          </a:prstGeom>
          <a:noFill/>
          <a:ln w="9525" algn="ctr">
            <a:noFill/>
            <a:miter lim="800000"/>
            <a:headEnd/>
            <a:tailEnd/>
          </a:ln>
          <a:effectLst/>
        </p:spPr>
        <p:txBody>
          <a:bodyPr wrap="square">
            <a:spAutoFit/>
          </a:bodyPr>
          <a:lstStyle/>
          <a:p>
            <a:pPr algn="ctr"/>
            <a:r>
              <a:rPr lang="zh-CN" altLang="en-US" sz="1050" dirty="0">
                <a:solidFill>
                  <a:schemeClr val="bg1"/>
                </a:solidFill>
                <a:latin typeface="微软雅黑" pitchFamily="34" charset="-122"/>
                <a:ea typeface="微软雅黑" pitchFamily="34" charset="-122"/>
              </a:rPr>
              <a:t>完善的管理会计体系和</a:t>
            </a:r>
            <a:r>
              <a:rPr lang="en-US" altLang="zh-CN" sz="1050" dirty="0">
                <a:solidFill>
                  <a:schemeClr val="bg1"/>
                </a:solidFill>
                <a:latin typeface="微软雅黑" pitchFamily="34" charset="-122"/>
                <a:ea typeface="微软雅黑" pitchFamily="34" charset="-122"/>
              </a:rPr>
              <a:t>ERP</a:t>
            </a:r>
          </a:p>
        </p:txBody>
      </p:sp>
      <p:grpSp>
        <p:nvGrpSpPr>
          <p:cNvPr id="17" name="组合 311"/>
          <p:cNvGrpSpPr>
            <a:grpSpLocks noChangeAspect="1"/>
          </p:cNvGrpSpPr>
          <p:nvPr/>
        </p:nvGrpSpPr>
        <p:grpSpPr>
          <a:xfrm>
            <a:off x="6311683" y="1803704"/>
            <a:ext cx="254179" cy="297000"/>
            <a:chOff x="5362575" y="422275"/>
            <a:chExt cx="885825" cy="1035050"/>
          </a:xfrm>
          <a:solidFill>
            <a:srgbClr val="0070C0"/>
          </a:solidFill>
        </p:grpSpPr>
        <p:sp>
          <p:nvSpPr>
            <p:cNvPr id="313" name="Freeform 15"/>
            <p:cNvSpPr>
              <a:spLocks/>
            </p:cNvSpPr>
            <p:nvPr/>
          </p:nvSpPr>
          <p:spPr bwMode="auto">
            <a:xfrm>
              <a:off x="5491163" y="1074738"/>
              <a:ext cx="484188" cy="34925"/>
            </a:xfrm>
            <a:custGeom>
              <a:avLst/>
              <a:gdLst/>
              <a:ahLst/>
              <a:cxnLst>
                <a:cxn ang="0">
                  <a:pos x="4" y="9"/>
                </a:cxn>
                <a:cxn ang="0">
                  <a:pos x="125" y="9"/>
                </a:cxn>
                <a:cxn ang="0">
                  <a:pos x="129" y="4"/>
                </a:cxn>
                <a:cxn ang="0">
                  <a:pos x="125" y="0"/>
                </a:cxn>
                <a:cxn ang="0">
                  <a:pos x="4" y="0"/>
                </a:cxn>
                <a:cxn ang="0">
                  <a:pos x="0" y="4"/>
                </a:cxn>
                <a:cxn ang="0">
                  <a:pos x="4" y="9"/>
                </a:cxn>
              </a:cxnLst>
              <a:rect l="0" t="0" r="r" b="b"/>
              <a:pathLst>
                <a:path w="129" h="9">
                  <a:moveTo>
                    <a:pt x="4" y="9"/>
                  </a:moveTo>
                  <a:cubicBezTo>
                    <a:pt x="125" y="9"/>
                    <a:pt x="125" y="9"/>
                    <a:pt x="125" y="9"/>
                  </a:cubicBezTo>
                  <a:cubicBezTo>
                    <a:pt x="127" y="9"/>
                    <a:pt x="129" y="7"/>
                    <a:pt x="129" y="4"/>
                  </a:cubicBezTo>
                  <a:cubicBezTo>
                    <a:pt x="129" y="2"/>
                    <a:pt x="127" y="0"/>
                    <a:pt x="125" y="0"/>
                  </a:cubicBezTo>
                  <a:cubicBezTo>
                    <a:pt x="4" y="0"/>
                    <a:pt x="4" y="0"/>
                    <a:pt x="4" y="0"/>
                  </a:cubicBezTo>
                  <a:cubicBezTo>
                    <a:pt x="2" y="0"/>
                    <a:pt x="0" y="2"/>
                    <a:pt x="0" y="4"/>
                  </a:cubicBezTo>
                  <a:cubicBezTo>
                    <a:pt x="0" y="7"/>
                    <a:pt x="2" y="9"/>
                    <a:pt x="4" y="9"/>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14" name="Freeform 16"/>
            <p:cNvSpPr>
              <a:spLocks/>
            </p:cNvSpPr>
            <p:nvPr/>
          </p:nvSpPr>
          <p:spPr bwMode="auto">
            <a:xfrm>
              <a:off x="5491163" y="1165225"/>
              <a:ext cx="484188" cy="33338"/>
            </a:xfrm>
            <a:custGeom>
              <a:avLst/>
              <a:gdLst/>
              <a:ahLst/>
              <a:cxnLst>
                <a:cxn ang="0">
                  <a:pos x="4" y="9"/>
                </a:cxn>
                <a:cxn ang="0">
                  <a:pos x="125" y="9"/>
                </a:cxn>
                <a:cxn ang="0">
                  <a:pos x="129" y="5"/>
                </a:cxn>
                <a:cxn ang="0">
                  <a:pos x="125" y="0"/>
                </a:cxn>
                <a:cxn ang="0">
                  <a:pos x="4" y="0"/>
                </a:cxn>
                <a:cxn ang="0">
                  <a:pos x="0" y="5"/>
                </a:cxn>
                <a:cxn ang="0">
                  <a:pos x="4" y="9"/>
                </a:cxn>
              </a:cxnLst>
              <a:rect l="0" t="0" r="r" b="b"/>
              <a:pathLst>
                <a:path w="129" h="9">
                  <a:moveTo>
                    <a:pt x="4" y="9"/>
                  </a:moveTo>
                  <a:cubicBezTo>
                    <a:pt x="125" y="9"/>
                    <a:pt x="125" y="9"/>
                    <a:pt x="125" y="9"/>
                  </a:cubicBezTo>
                  <a:cubicBezTo>
                    <a:pt x="127" y="9"/>
                    <a:pt x="129" y="7"/>
                    <a:pt x="129" y="5"/>
                  </a:cubicBezTo>
                  <a:cubicBezTo>
                    <a:pt x="129" y="2"/>
                    <a:pt x="127" y="0"/>
                    <a:pt x="125" y="0"/>
                  </a:cubicBezTo>
                  <a:cubicBezTo>
                    <a:pt x="4" y="0"/>
                    <a:pt x="4" y="0"/>
                    <a:pt x="4" y="0"/>
                  </a:cubicBezTo>
                  <a:cubicBezTo>
                    <a:pt x="2" y="0"/>
                    <a:pt x="0" y="2"/>
                    <a:pt x="0" y="5"/>
                  </a:cubicBezTo>
                  <a:cubicBezTo>
                    <a:pt x="0" y="7"/>
                    <a:pt x="2" y="9"/>
                    <a:pt x="4" y="9"/>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15" name="Freeform 17"/>
            <p:cNvSpPr>
              <a:spLocks/>
            </p:cNvSpPr>
            <p:nvPr/>
          </p:nvSpPr>
          <p:spPr bwMode="auto">
            <a:xfrm>
              <a:off x="5491163" y="1258888"/>
              <a:ext cx="484188" cy="30163"/>
            </a:xfrm>
            <a:custGeom>
              <a:avLst/>
              <a:gdLst/>
              <a:ahLst/>
              <a:cxnLst>
                <a:cxn ang="0">
                  <a:pos x="125" y="8"/>
                </a:cxn>
                <a:cxn ang="0">
                  <a:pos x="129" y="4"/>
                </a:cxn>
                <a:cxn ang="0">
                  <a:pos x="125" y="0"/>
                </a:cxn>
                <a:cxn ang="0">
                  <a:pos x="4" y="0"/>
                </a:cxn>
                <a:cxn ang="0">
                  <a:pos x="0" y="4"/>
                </a:cxn>
                <a:cxn ang="0">
                  <a:pos x="4" y="8"/>
                </a:cxn>
                <a:cxn ang="0">
                  <a:pos x="125" y="8"/>
                </a:cxn>
              </a:cxnLst>
              <a:rect l="0" t="0" r="r" b="b"/>
              <a:pathLst>
                <a:path w="129" h="8">
                  <a:moveTo>
                    <a:pt x="125" y="8"/>
                  </a:moveTo>
                  <a:cubicBezTo>
                    <a:pt x="127" y="8"/>
                    <a:pt x="129" y="6"/>
                    <a:pt x="129" y="4"/>
                  </a:cubicBezTo>
                  <a:cubicBezTo>
                    <a:pt x="129" y="1"/>
                    <a:pt x="127" y="0"/>
                    <a:pt x="125" y="0"/>
                  </a:cubicBezTo>
                  <a:cubicBezTo>
                    <a:pt x="4" y="0"/>
                    <a:pt x="4" y="0"/>
                    <a:pt x="4" y="0"/>
                  </a:cubicBezTo>
                  <a:cubicBezTo>
                    <a:pt x="2" y="0"/>
                    <a:pt x="0" y="1"/>
                    <a:pt x="0" y="4"/>
                  </a:cubicBezTo>
                  <a:cubicBezTo>
                    <a:pt x="0" y="6"/>
                    <a:pt x="2" y="8"/>
                    <a:pt x="4" y="8"/>
                  </a:cubicBezTo>
                  <a:lnTo>
                    <a:pt x="125" y="8"/>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16" name="Freeform 18"/>
            <p:cNvSpPr>
              <a:spLocks/>
            </p:cNvSpPr>
            <p:nvPr/>
          </p:nvSpPr>
          <p:spPr bwMode="auto">
            <a:xfrm>
              <a:off x="5491163" y="920750"/>
              <a:ext cx="220663" cy="34925"/>
            </a:xfrm>
            <a:custGeom>
              <a:avLst/>
              <a:gdLst/>
              <a:ahLst/>
              <a:cxnLst>
                <a:cxn ang="0">
                  <a:pos x="4" y="9"/>
                </a:cxn>
                <a:cxn ang="0">
                  <a:pos x="55" y="9"/>
                </a:cxn>
                <a:cxn ang="0">
                  <a:pos x="59" y="5"/>
                </a:cxn>
                <a:cxn ang="0">
                  <a:pos x="55" y="0"/>
                </a:cxn>
                <a:cxn ang="0">
                  <a:pos x="4" y="0"/>
                </a:cxn>
                <a:cxn ang="0">
                  <a:pos x="0" y="5"/>
                </a:cxn>
                <a:cxn ang="0">
                  <a:pos x="4" y="9"/>
                </a:cxn>
              </a:cxnLst>
              <a:rect l="0" t="0" r="r" b="b"/>
              <a:pathLst>
                <a:path w="59" h="9">
                  <a:moveTo>
                    <a:pt x="4" y="9"/>
                  </a:moveTo>
                  <a:cubicBezTo>
                    <a:pt x="55" y="9"/>
                    <a:pt x="55" y="9"/>
                    <a:pt x="55" y="9"/>
                  </a:cubicBezTo>
                  <a:cubicBezTo>
                    <a:pt x="57" y="9"/>
                    <a:pt x="59" y="7"/>
                    <a:pt x="59" y="5"/>
                  </a:cubicBezTo>
                  <a:cubicBezTo>
                    <a:pt x="59" y="2"/>
                    <a:pt x="57" y="0"/>
                    <a:pt x="55" y="0"/>
                  </a:cubicBezTo>
                  <a:cubicBezTo>
                    <a:pt x="4" y="0"/>
                    <a:pt x="4" y="0"/>
                    <a:pt x="4" y="0"/>
                  </a:cubicBezTo>
                  <a:cubicBezTo>
                    <a:pt x="2" y="0"/>
                    <a:pt x="0" y="2"/>
                    <a:pt x="0" y="5"/>
                  </a:cubicBezTo>
                  <a:cubicBezTo>
                    <a:pt x="0" y="7"/>
                    <a:pt x="2" y="9"/>
                    <a:pt x="4" y="9"/>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17" name="Freeform 19"/>
            <p:cNvSpPr>
              <a:spLocks/>
            </p:cNvSpPr>
            <p:nvPr/>
          </p:nvSpPr>
          <p:spPr bwMode="auto">
            <a:xfrm>
              <a:off x="5491163" y="857250"/>
              <a:ext cx="220663" cy="30163"/>
            </a:xfrm>
            <a:custGeom>
              <a:avLst/>
              <a:gdLst/>
              <a:ahLst/>
              <a:cxnLst>
                <a:cxn ang="0">
                  <a:pos x="4" y="8"/>
                </a:cxn>
                <a:cxn ang="0">
                  <a:pos x="55" y="8"/>
                </a:cxn>
                <a:cxn ang="0">
                  <a:pos x="59" y="4"/>
                </a:cxn>
                <a:cxn ang="0">
                  <a:pos x="55" y="0"/>
                </a:cxn>
                <a:cxn ang="0">
                  <a:pos x="4" y="0"/>
                </a:cxn>
                <a:cxn ang="0">
                  <a:pos x="0" y="4"/>
                </a:cxn>
                <a:cxn ang="0">
                  <a:pos x="4" y="8"/>
                </a:cxn>
              </a:cxnLst>
              <a:rect l="0" t="0" r="r" b="b"/>
              <a:pathLst>
                <a:path w="59" h="8">
                  <a:moveTo>
                    <a:pt x="4" y="8"/>
                  </a:moveTo>
                  <a:cubicBezTo>
                    <a:pt x="55" y="8"/>
                    <a:pt x="55" y="8"/>
                    <a:pt x="55" y="8"/>
                  </a:cubicBezTo>
                  <a:cubicBezTo>
                    <a:pt x="57" y="8"/>
                    <a:pt x="59" y="6"/>
                    <a:pt x="59" y="4"/>
                  </a:cubicBezTo>
                  <a:cubicBezTo>
                    <a:pt x="59" y="2"/>
                    <a:pt x="57" y="0"/>
                    <a:pt x="55" y="0"/>
                  </a:cubicBezTo>
                  <a:cubicBezTo>
                    <a:pt x="4" y="0"/>
                    <a:pt x="4" y="0"/>
                    <a:pt x="4" y="0"/>
                  </a:cubicBezTo>
                  <a:cubicBezTo>
                    <a:pt x="2" y="0"/>
                    <a:pt x="0" y="2"/>
                    <a:pt x="0" y="4"/>
                  </a:cubicBezTo>
                  <a:cubicBezTo>
                    <a:pt x="0" y="6"/>
                    <a:pt x="2" y="8"/>
                    <a:pt x="4" y="8"/>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18" name="Freeform 20"/>
            <p:cNvSpPr>
              <a:spLocks noEditPoints="1"/>
            </p:cNvSpPr>
            <p:nvPr/>
          </p:nvSpPr>
          <p:spPr bwMode="auto">
            <a:xfrm>
              <a:off x="5362575" y="422275"/>
              <a:ext cx="885825" cy="1035050"/>
            </a:xfrm>
            <a:custGeom>
              <a:avLst/>
              <a:gdLst/>
              <a:ahLst/>
              <a:cxnLst>
                <a:cxn ang="0">
                  <a:pos x="234" y="75"/>
                </a:cxn>
                <a:cxn ang="0">
                  <a:pos x="161" y="2"/>
                </a:cxn>
                <a:cxn ang="0">
                  <a:pos x="155" y="0"/>
                </a:cxn>
                <a:cxn ang="0">
                  <a:pos x="69" y="0"/>
                </a:cxn>
                <a:cxn ang="0">
                  <a:pos x="36" y="33"/>
                </a:cxn>
                <a:cxn ang="0">
                  <a:pos x="36" y="43"/>
                </a:cxn>
                <a:cxn ang="0">
                  <a:pos x="33" y="43"/>
                </a:cxn>
                <a:cxn ang="0">
                  <a:pos x="0" y="76"/>
                </a:cxn>
                <a:cxn ang="0">
                  <a:pos x="0" y="174"/>
                </a:cxn>
                <a:cxn ang="0">
                  <a:pos x="9" y="183"/>
                </a:cxn>
                <a:cxn ang="0">
                  <a:pos x="11" y="182"/>
                </a:cxn>
                <a:cxn ang="0">
                  <a:pos x="17" y="174"/>
                </a:cxn>
                <a:cxn ang="0">
                  <a:pos x="17" y="76"/>
                </a:cxn>
                <a:cxn ang="0">
                  <a:pos x="33" y="60"/>
                </a:cxn>
                <a:cxn ang="0">
                  <a:pos x="108" y="60"/>
                </a:cxn>
                <a:cxn ang="0">
                  <a:pos x="108" y="100"/>
                </a:cxn>
                <a:cxn ang="0">
                  <a:pos x="141" y="134"/>
                </a:cxn>
                <a:cxn ang="0">
                  <a:pos x="182" y="134"/>
                </a:cxn>
                <a:cxn ang="0">
                  <a:pos x="182" y="243"/>
                </a:cxn>
                <a:cxn ang="0">
                  <a:pos x="167" y="258"/>
                </a:cxn>
                <a:cxn ang="0">
                  <a:pos x="41" y="258"/>
                </a:cxn>
                <a:cxn ang="0">
                  <a:pos x="38" y="259"/>
                </a:cxn>
                <a:cxn ang="0">
                  <a:pos x="32" y="267"/>
                </a:cxn>
                <a:cxn ang="0">
                  <a:pos x="41" y="276"/>
                </a:cxn>
                <a:cxn ang="0">
                  <a:pos x="167" y="276"/>
                </a:cxn>
                <a:cxn ang="0">
                  <a:pos x="200" y="243"/>
                </a:cxn>
                <a:cxn ang="0">
                  <a:pos x="200" y="233"/>
                </a:cxn>
                <a:cxn ang="0">
                  <a:pos x="203" y="233"/>
                </a:cxn>
                <a:cxn ang="0">
                  <a:pos x="236" y="200"/>
                </a:cxn>
                <a:cxn ang="0">
                  <a:pos x="236" y="81"/>
                </a:cxn>
                <a:cxn ang="0">
                  <a:pos x="234" y="75"/>
                </a:cxn>
                <a:cxn ang="0">
                  <a:pos x="141" y="116"/>
                </a:cxn>
                <a:cxn ang="0">
                  <a:pos x="125" y="100"/>
                </a:cxn>
                <a:cxn ang="0">
                  <a:pos x="125" y="71"/>
                </a:cxn>
                <a:cxn ang="0">
                  <a:pos x="171" y="116"/>
                </a:cxn>
                <a:cxn ang="0">
                  <a:pos x="141" y="116"/>
                </a:cxn>
                <a:cxn ang="0">
                  <a:pos x="174" y="74"/>
                </a:cxn>
                <a:cxn ang="0">
                  <a:pos x="161" y="61"/>
                </a:cxn>
                <a:cxn ang="0">
                  <a:pos x="161" y="27"/>
                </a:cxn>
                <a:cxn ang="0">
                  <a:pos x="161" y="28"/>
                </a:cxn>
                <a:cxn ang="0">
                  <a:pos x="208" y="74"/>
                </a:cxn>
                <a:cxn ang="0">
                  <a:pos x="174" y="74"/>
                </a:cxn>
              </a:cxnLst>
              <a:rect l="0" t="0" r="r" b="b"/>
              <a:pathLst>
                <a:path w="236" h="276">
                  <a:moveTo>
                    <a:pt x="234" y="75"/>
                  </a:moveTo>
                  <a:cubicBezTo>
                    <a:pt x="161" y="2"/>
                    <a:pt x="161" y="2"/>
                    <a:pt x="161" y="2"/>
                  </a:cubicBezTo>
                  <a:cubicBezTo>
                    <a:pt x="159" y="1"/>
                    <a:pt x="157" y="0"/>
                    <a:pt x="155" y="0"/>
                  </a:cubicBezTo>
                  <a:cubicBezTo>
                    <a:pt x="69" y="0"/>
                    <a:pt x="69" y="0"/>
                    <a:pt x="69" y="0"/>
                  </a:cubicBezTo>
                  <a:cubicBezTo>
                    <a:pt x="51" y="0"/>
                    <a:pt x="36" y="15"/>
                    <a:pt x="36" y="33"/>
                  </a:cubicBezTo>
                  <a:cubicBezTo>
                    <a:pt x="36" y="43"/>
                    <a:pt x="36" y="43"/>
                    <a:pt x="36" y="43"/>
                  </a:cubicBezTo>
                  <a:cubicBezTo>
                    <a:pt x="33" y="43"/>
                    <a:pt x="33" y="43"/>
                    <a:pt x="33" y="43"/>
                  </a:cubicBezTo>
                  <a:cubicBezTo>
                    <a:pt x="15" y="43"/>
                    <a:pt x="0" y="58"/>
                    <a:pt x="0" y="76"/>
                  </a:cubicBezTo>
                  <a:cubicBezTo>
                    <a:pt x="0" y="174"/>
                    <a:pt x="0" y="174"/>
                    <a:pt x="0" y="174"/>
                  </a:cubicBezTo>
                  <a:cubicBezTo>
                    <a:pt x="0" y="179"/>
                    <a:pt x="4" y="183"/>
                    <a:pt x="9" y="183"/>
                  </a:cubicBezTo>
                  <a:cubicBezTo>
                    <a:pt x="10" y="183"/>
                    <a:pt x="10" y="183"/>
                    <a:pt x="11" y="182"/>
                  </a:cubicBezTo>
                  <a:cubicBezTo>
                    <a:pt x="15" y="181"/>
                    <a:pt x="17" y="178"/>
                    <a:pt x="17" y="174"/>
                  </a:cubicBezTo>
                  <a:cubicBezTo>
                    <a:pt x="17" y="76"/>
                    <a:pt x="17" y="76"/>
                    <a:pt x="17" y="76"/>
                  </a:cubicBezTo>
                  <a:cubicBezTo>
                    <a:pt x="17" y="68"/>
                    <a:pt x="24" y="60"/>
                    <a:pt x="33" y="60"/>
                  </a:cubicBezTo>
                  <a:cubicBezTo>
                    <a:pt x="108" y="60"/>
                    <a:pt x="108" y="60"/>
                    <a:pt x="108" y="60"/>
                  </a:cubicBezTo>
                  <a:cubicBezTo>
                    <a:pt x="108" y="100"/>
                    <a:pt x="108" y="100"/>
                    <a:pt x="108" y="100"/>
                  </a:cubicBezTo>
                  <a:cubicBezTo>
                    <a:pt x="108" y="119"/>
                    <a:pt x="123" y="134"/>
                    <a:pt x="141" y="134"/>
                  </a:cubicBezTo>
                  <a:cubicBezTo>
                    <a:pt x="182" y="134"/>
                    <a:pt x="182" y="134"/>
                    <a:pt x="182" y="134"/>
                  </a:cubicBezTo>
                  <a:cubicBezTo>
                    <a:pt x="182" y="243"/>
                    <a:pt x="182" y="243"/>
                    <a:pt x="182" y="243"/>
                  </a:cubicBezTo>
                  <a:cubicBezTo>
                    <a:pt x="182" y="251"/>
                    <a:pt x="175" y="258"/>
                    <a:pt x="167" y="258"/>
                  </a:cubicBezTo>
                  <a:cubicBezTo>
                    <a:pt x="41" y="258"/>
                    <a:pt x="41" y="258"/>
                    <a:pt x="41" y="258"/>
                  </a:cubicBezTo>
                  <a:cubicBezTo>
                    <a:pt x="40" y="258"/>
                    <a:pt x="39" y="259"/>
                    <a:pt x="38" y="259"/>
                  </a:cubicBezTo>
                  <a:cubicBezTo>
                    <a:pt x="34" y="260"/>
                    <a:pt x="32" y="263"/>
                    <a:pt x="32" y="267"/>
                  </a:cubicBezTo>
                  <a:cubicBezTo>
                    <a:pt x="32" y="272"/>
                    <a:pt x="36" y="276"/>
                    <a:pt x="41" y="276"/>
                  </a:cubicBezTo>
                  <a:cubicBezTo>
                    <a:pt x="167" y="276"/>
                    <a:pt x="167" y="276"/>
                    <a:pt x="167" y="276"/>
                  </a:cubicBezTo>
                  <a:cubicBezTo>
                    <a:pt x="185" y="276"/>
                    <a:pt x="200" y="261"/>
                    <a:pt x="200" y="243"/>
                  </a:cubicBezTo>
                  <a:cubicBezTo>
                    <a:pt x="200" y="233"/>
                    <a:pt x="200" y="233"/>
                    <a:pt x="200" y="233"/>
                  </a:cubicBezTo>
                  <a:cubicBezTo>
                    <a:pt x="203" y="233"/>
                    <a:pt x="203" y="233"/>
                    <a:pt x="203" y="233"/>
                  </a:cubicBezTo>
                  <a:cubicBezTo>
                    <a:pt x="221" y="233"/>
                    <a:pt x="236" y="218"/>
                    <a:pt x="236" y="200"/>
                  </a:cubicBezTo>
                  <a:cubicBezTo>
                    <a:pt x="236" y="81"/>
                    <a:pt x="236" y="81"/>
                    <a:pt x="236" y="81"/>
                  </a:cubicBezTo>
                  <a:cubicBezTo>
                    <a:pt x="236" y="79"/>
                    <a:pt x="235" y="77"/>
                    <a:pt x="234" y="75"/>
                  </a:cubicBezTo>
                  <a:moveTo>
                    <a:pt x="141" y="116"/>
                  </a:moveTo>
                  <a:cubicBezTo>
                    <a:pt x="132" y="116"/>
                    <a:pt x="125" y="109"/>
                    <a:pt x="125" y="100"/>
                  </a:cubicBezTo>
                  <a:cubicBezTo>
                    <a:pt x="125" y="71"/>
                    <a:pt x="125" y="71"/>
                    <a:pt x="125" y="71"/>
                  </a:cubicBezTo>
                  <a:cubicBezTo>
                    <a:pt x="171" y="116"/>
                    <a:pt x="171" y="116"/>
                    <a:pt x="171" y="116"/>
                  </a:cubicBezTo>
                  <a:lnTo>
                    <a:pt x="141" y="116"/>
                  </a:lnTo>
                  <a:close/>
                  <a:moveTo>
                    <a:pt x="174" y="74"/>
                  </a:moveTo>
                  <a:cubicBezTo>
                    <a:pt x="167" y="74"/>
                    <a:pt x="161" y="68"/>
                    <a:pt x="161" y="61"/>
                  </a:cubicBezTo>
                  <a:cubicBezTo>
                    <a:pt x="161" y="27"/>
                    <a:pt x="161" y="27"/>
                    <a:pt x="161" y="27"/>
                  </a:cubicBezTo>
                  <a:cubicBezTo>
                    <a:pt x="161" y="28"/>
                    <a:pt x="161" y="28"/>
                    <a:pt x="161" y="28"/>
                  </a:cubicBezTo>
                  <a:cubicBezTo>
                    <a:pt x="208" y="74"/>
                    <a:pt x="208" y="74"/>
                    <a:pt x="208" y="74"/>
                  </a:cubicBezTo>
                  <a:lnTo>
                    <a:pt x="174" y="7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grpSp>
      <p:grpSp>
        <p:nvGrpSpPr>
          <p:cNvPr id="18" name="组合 318"/>
          <p:cNvGrpSpPr>
            <a:grpSpLocks noChangeAspect="1"/>
          </p:cNvGrpSpPr>
          <p:nvPr/>
        </p:nvGrpSpPr>
        <p:grpSpPr>
          <a:xfrm>
            <a:off x="2565645" y="3546781"/>
            <a:ext cx="343970" cy="297000"/>
            <a:chOff x="3294065" y="-19049"/>
            <a:chExt cx="1150935" cy="993774"/>
          </a:xfrm>
        </p:grpSpPr>
        <p:sp>
          <p:nvSpPr>
            <p:cNvPr id="320" name="Freeform 25"/>
            <p:cNvSpPr>
              <a:spLocks/>
            </p:cNvSpPr>
            <p:nvPr/>
          </p:nvSpPr>
          <p:spPr bwMode="auto">
            <a:xfrm>
              <a:off x="3454402" y="146050"/>
              <a:ext cx="666751" cy="666748"/>
            </a:xfrm>
            <a:custGeom>
              <a:avLst/>
              <a:gdLst/>
              <a:ahLst/>
              <a:cxnLst>
                <a:cxn ang="0">
                  <a:pos x="178" y="58"/>
                </a:cxn>
                <a:cxn ang="0">
                  <a:pos x="174" y="46"/>
                </a:cxn>
                <a:cxn ang="0">
                  <a:pos x="154" y="24"/>
                </a:cxn>
                <a:cxn ang="0">
                  <a:pos x="132" y="4"/>
                </a:cxn>
                <a:cxn ang="0">
                  <a:pos x="120" y="0"/>
                </a:cxn>
                <a:cxn ang="0">
                  <a:pos x="1" y="60"/>
                </a:cxn>
                <a:cxn ang="0">
                  <a:pos x="0" y="61"/>
                </a:cxn>
                <a:cxn ang="0">
                  <a:pos x="43" y="104"/>
                </a:cxn>
                <a:cxn ang="0">
                  <a:pos x="53" y="95"/>
                </a:cxn>
                <a:cxn ang="0">
                  <a:pos x="83" y="95"/>
                </a:cxn>
                <a:cxn ang="0">
                  <a:pos x="83" y="125"/>
                </a:cxn>
                <a:cxn ang="0">
                  <a:pos x="74" y="135"/>
                </a:cxn>
                <a:cxn ang="0">
                  <a:pos x="117" y="178"/>
                </a:cxn>
                <a:cxn ang="0">
                  <a:pos x="118" y="177"/>
                </a:cxn>
                <a:cxn ang="0">
                  <a:pos x="178" y="58"/>
                </a:cxn>
              </a:cxnLst>
              <a:rect l="0" t="0" r="r" b="b"/>
              <a:pathLst>
                <a:path w="178" h="178">
                  <a:moveTo>
                    <a:pt x="178" y="58"/>
                  </a:moveTo>
                  <a:cubicBezTo>
                    <a:pt x="178" y="53"/>
                    <a:pt x="176" y="49"/>
                    <a:pt x="174" y="46"/>
                  </a:cubicBezTo>
                  <a:cubicBezTo>
                    <a:pt x="169" y="40"/>
                    <a:pt x="160" y="30"/>
                    <a:pt x="154" y="24"/>
                  </a:cubicBezTo>
                  <a:cubicBezTo>
                    <a:pt x="148" y="18"/>
                    <a:pt x="138" y="9"/>
                    <a:pt x="132" y="4"/>
                  </a:cubicBezTo>
                  <a:cubicBezTo>
                    <a:pt x="129" y="1"/>
                    <a:pt x="125" y="0"/>
                    <a:pt x="120" y="0"/>
                  </a:cubicBezTo>
                  <a:cubicBezTo>
                    <a:pt x="84" y="0"/>
                    <a:pt x="39" y="22"/>
                    <a:pt x="1" y="60"/>
                  </a:cubicBezTo>
                  <a:cubicBezTo>
                    <a:pt x="0" y="60"/>
                    <a:pt x="0" y="60"/>
                    <a:pt x="0" y="61"/>
                  </a:cubicBezTo>
                  <a:cubicBezTo>
                    <a:pt x="43" y="104"/>
                    <a:pt x="43" y="104"/>
                    <a:pt x="43" y="104"/>
                  </a:cubicBezTo>
                  <a:cubicBezTo>
                    <a:pt x="53" y="95"/>
                    <a:pt x="53" y="95"/>
                    <a:pt x="53" y="95"/>
                  </a:cubicBezTo>
                  <a:cubicBezTo>
                    <a:pt x="61" y="87"/>
                    <a:pt x="75" y="87"/>
                    <a:pt x="83" y="95"/>
                  </a:cubicBezTo>
                  <a:cubicBezTo>
                    <a:pt x="91" y="103"/>
                    <a:pt x="91" y="117"/>
                    <a:pt x="83" y="125"/>
                  </a:cubicBezTo>
                  <a:cubicBezTo>
                    <a:pt x="74" y="135"/>
                    <a:pt x="74" y="135"/>
                    <a:pt x="74" y="135"/>
                  </a:cubicBezTo>
                  <a:cubicBezTo>
                    <a:pt x="117" y="178"/>
                    <a:pt x="117" y="178"/>
                    <a:pt x="117" y="178"/>
                  </a:cubicBezTo>
                  <a:cubicBezTo>
                    <a:pt x="117" y="178"/>
                    <a:pt x="118" y="178"/>
                    <a:pt x="118" y="177"/>
                  </a:cubicBezTo>
                  <a:cubicBezTo>
                    <a:pt x="156" y="139"/>
                    <a:pt x="178" y="94"/>
                    <a:pt x="178" y="58"/>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21" name="Freeform 26"/>
            <p:cNvSpPr>
              <a:spLocks/>
            </p:cNvSpPr>
            <p:nvPr/>
          </p:nvSpPr>
          <p:spPr bwMode="auto">
            <a:xfrm>
              <a:off x="3432177" y="693738"/>
              <a:ext cx="415926" cy="280987"/>
            </a:xfrm>
            <a:custGeom>
              <a:avLst/>
              <a:gdLst/>
              <a:ahLst/>
              <a:cxnLst>
                <a:cxn ang="0">
                  <a:pos x="56" y="12"/>
                </a:cxn>
                <a:cxn ang="0">
                  <a:pos x="32" y="16"/>
                </a:cxn>
                <a:cxn ang="0">
                  <a:pos x="31" y="19"/>
                </a:cxn>
                <a:cxn ang="0">
                  <a:pos x="0" y="50"/>
                </a:cxn>
                <a:cxn ang="0">
                  <a:pos x="102" y="51"/>
                </a:cxn>
                <a:cxn ang="0">
                  <a:pos x="111" y="43"/>
                </a:cxn>
                <a:cxn ang="0">
                  <a:pos x="68" y="0"/>
                </a:cxn>
                <a:cxn ang="0">
                  <a:pos x="56" y="12"/>
                </a:cxn>
              </a:cxnLst>
              <a:rect l="0" t="0" r="r" b="b"/>
              <a:pathLst>
                <a:path w="111" h="75">
                  <a:moveTo>
                    <a:pt x="56" y="12"/>
                  </a:moveTo>
                  <a:cubicBezTo>
                    <a:pt x="50" y="19"/>
                    <a:pt x="40" y="20"/>
                    <a:pt x="32" y="16"/>
                  </a:cubicBezTo>
                  <a:cubicBezTo>
                    <a:pt x="32" y="17"/>
                    <a:pt x="31" y="18"/>
                    <a:pt x="31" y="19"/>
                  </a:cubicBezTo>
                  <a:cubicBezTo>
                    <a:pt x="0" y="50"/>
                    <a:pt x="0" y="50"/>
                    <a:pt x="0" y="50"/>
                  </a:cubicBezTo>
                  <a:cubicBezTo>
                    <a:pt x="30" y="74"/>
                    <a:pt x="72" y="75"/>
                    <a:pt x="102" y="51"/>
                  </a:cubicBezTo>
                  <a:cubicBezTo>
                    <a:pt x="105" y="48"/>
                    <a:pt x="108" y="46"/>
                    <a:pt x="111" y="43"/>
                  </a:cubicBezTo>
                  <a:cubicBezTo>
                    <a:pt x="68" y="0"/>
                    <a:pt x="68" y="0"/>
                    <a:pt x="68" y="0"/>
                  </a:cubicBezTo>
                  <a:lnTo>
                    <a:pt x="56" y="12"/>
                  </a:lnTo>
                  <a:close/>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22" name="Freeform 27"/>
            <p:cNvSpPr>
              <a:spLocks/>
            </p:cNvSpPr>
            <p:nvPr/>
          </p:nvSpPr>
          <p:spPr bwMode="auto">
            <a:xfrm>
              <a:off x="3294065" y="419100"/>
              <a:ext cx="280988" cy="415925"/>
            </a:xfrm>
            <a:custGeom>
              <a:avLst/>
              <a:gdLst/>
              <a:ahLst/>
              <a:cxnLst>
                <a:cxn ang="0">
                  <a:pos x="58" y="79"/>
                </a:cxn>
                <a:cxn ang="0">
                  <a:pos x="63" y="55"/>
                </a:cxn>
                <a:cxn ang="0">
                  <a:pos x="75" y="43"/>
                </a:cxn>
                <a:cxn ang="0">
                  <a:pos x="32" y="0"/>
                </a:cxn>
                <a:cxn ang="0">
                  <a:pos x="24" y="9"/>
                </a:cxn>
                <a:cxn ang="0">
                  <a:pos x="25" y="111"/>
                </a:cxn>
                <a:cxn ang="0">
                  <a:pos x="56" y="80"/>
                </a:cxn>
                <a:cxn ang="0">
                  <a:pos x="58" y="79"/>
                </a:cxn>
              </a:cxnLst>
              <a:rect l="0" t="0" r="r" b="b"/>
              <a:pathLst>
                <a:path w="75" h="111">
                  <a:moveTo>
                    <a:pt x="58" y="79"/>
                  </a:moveTo>
                  <a:cubicBezTo>
                    <a:pt x="55" y="71"/>
                    <a:pt x="56" y="61"/>
                    <a:pt x="63" y="55"/>
                  </a:cubicBezTo>
                  <a:cubicBezTo>
                    <a:pt x="75" y="43"/>
                    <a:pt x="75" y="43"/>
                    <a:pt x="75" y="43"/>
                  </a:cubicBezTo>
                  <a:cubicBezTo>
                    <a:pt x="32" y="0"/>
                    <a:pt x="32" y="0"/>
                    <a:pt x="32" y="0"/>
                  </a:cubicBezTo>
                  <a:cubicBezTo>
                    <a:pt x="29" y="3"/>
                    <a:pt x="26" y="6"/>
                    <a:pt x="24" y="9"/>
                  </a:cubicBezTo>
                  <a:cubicBezTo>
                    <a:pt x="0" y="39"/>
                    <a:pt x="1" y="81"/>
                    <a:pt x="25" y="111"/>
                  </a:cubicBezTo>
                  <a:cubicBezTo>
                    <a:pt x="56" y="80"/>
                    <a:pt x="56" y="80"/>
                    <a:pt x="56" y="80"/>
                  </a:cubicBezTo>
                  <a:cubicBezTo>
                    <a:pt x="57" y="80"/>
                    <a:pt x="58" y="79"/>
                    <a:pt x="58" y="79"/>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23" name="Freeform 28"/>
            <p:cNvSpPr>
              <a:spLocks/>
            </p:cNvSpPr>
            <p:nvPr/>
          </p:nvSpPr>
          <p:spPr bwMode="auto">
            <a:xfrm>
              <a:off x="4054476" y="-19049"/>
              <a:ext cx="390524" cy="596899"/>
            </a:xfrm>
            <a:custGeom>
              <a:avLst/>
              <a:gdLst/>
              <a:ahLst/>
              <a:cxnLst>
                <a:cxn ang="0">
                  <a:pos x="87" y="133"/>
                </a:cxn>
                <a:cxn ang="0">
                  <a:pos x="56" y="133"/>
                </a:cxn>
                <a:cxn ang="0">
                  <a:pos x="56" y="102"/>
                </a:cxn>
                <a:cxn ang="0">
                  <a:pos x="90" y="68"/>
                </a:cxn>
                <a:cxn ang="0">
                  <a:pos x="90" y="15"/>
                </a:cxn>
                <a:cxn ang="0">
                  <a:pos x="36" y="15"/>
                </a:cxn>
                <a:cxn ang="0">
                  <a:pos x="4" y="47"/>
                </a:cxn>
                <a:cxn ang="0">
                  <a:pos x="4" y="58"/>
                </a:cxn>
                <a:cxn ang="0">
                  <a:pos x="15" y="58"/>
                </a:cxn>
                <a:cxn ang="0">
                  <a:pos x="47" y="26"/>
                </a:cxn>
                <a:cxn ang="0">
                  <a:pos x="78" y="26"/>
                </a:cxn>
                <a:cxn ang="0">
                  <a:pos x="78" y="57"/>
                </a:cxn>
                <a:cxn ang="0">
                  <a:pos x="45" y="90"/>
                </a:cxn>
                <a:cxn ang="0">
                  <a:pos x="44" y="144"/>
                </a:cxn>
                <a:cxn ang="0">
                  <a:pos x="98" y="144"/>
                </a:cxn>
                <a:cxn ang="0">
                  <a:pos x="98" y="133"/>
                </a:cxn>
                <a:cxn ang="0">
                  <a:pos x="87" y="133"/>
                </a:cxn>
              </a:cxnLst>
              <a:rect l="0" t="0" r="r" b="b"/>
              <a:pathLst>
                <a:path w="104" h="159">
                  <a:moveTo>
                    <a:pt x="87" y="133"/>
                  </a:moveTo>
                  <a:cubicBezTo>
                    <a:pt x="78" y="141"/>
                    <a:pt x="64" y="141"/>
                    <a:pt x="56" y="133"/>
                  </a:cubicBezTo>
                  <a:cubicBezTo>
                    <a:pt x="48" y="124"/>
                    <a:pt x="48" y="110"/>
                    <a:pt x="56" y="102"/>
                  </a:cubicBezTo>
                  <a:cubicBezTo>
                    <a:pt x="56" y="102"/>
                    <a:pt x="90" y="68"/>
                    <a:pt x="90" y="68"/>
                  </a:cubicBezTo>
                  <a:cubicBezTo>
                    <a:pt x="104" y="54"/>
                    <a:pt x="104" y="29"/>
                    <a:pt x="90" y="15"/>
                  </a:cubicBezTo>
                  <a:cubicBezTo>
                    <a:pt x="75" y="0"/>
                    <a:pt x="51" y="0"/>
                    <a:pt x="36" y="15"/>
                  </a:cubicBezTo>
                  <a:cubicBezTo>
                    <a:pt x="36" y="15"/>
                    <a:pt x="4" y="47"/>
                    <a:pt x="4" y="47"/>
                  </a:cubicBezTo>
                  <a:cubicBezTo>
                    <a:pt x="0" y="50"/>
                    <a:pt x="0" y="55"/>
                    <a:pt x="4" y="58"/>
                  </a:cubicBezTo>
                  <a:cubicBezTo>
                    <a:pt x="7" y="62"/>
                    <a:pt x="12" y="62"/>
                    <a:pt x="15" y="58"/>
                  </a:cubicBezTo>
                  <a:cubicBezTo>
                    <a:pt x="47" y="26"/>
                    <a:pt x="47" y="26"/>
                    <a:pt x="47" y="26"/>
                  </a:cubicBezTo>
                  <a:cubicBezTo>
                    <a:pt x="56" y="18"/>
                    <a:pt x="70" y="18"/>
                    <a:pt x="78" y="26"/>
                  </a:cubicBezTo>
                  <a:cubicBezTo>
                    <a:pt x="87" y="35"/>
                    <a:pt x="87" y="48"/>
                    <a:pt x="78" y="57"/>
                  </a:cubicBezTo>
                  <a:cubicBezTo>
                    <a:pt x="45" y="90"/>
                    <a:pt x="45" y="90"/>
                    <a:pt x="45" y="90"/>
                  </a:cubicBezTo>
                  <a:cubicBezTo>
                    <a:pt x="30" y="105"/>
                    <a:pt x="30" y="129"/>
                    <a:pt x="44" y="144"/>
                  </a:cubicBezTo>
                  <a:cubicBezTo>
                    <a:pt x="59" y="159"/>
                    <a:pt x="83" y="159"/>
                    <a:pt x="98" y="144"/>
                  </a:cubicBezTo>
                  <a:cubicBezTo>
                    <a:pt x="101" y="141"/>
                    <a:pt x="101" y="136"/>
                    <a:pt x="98" y="133"/>
                  </a:cubicBezTo>
                  <a:cubicBezTo>
                    <a:pt x="95" y="130"/>
                    <a:pt x="90" y="130"/>
                    <a:pt x="87" y="133"/>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24" name="Freeform 29"/>
            <p:cNvSpPr>
              <a:spLocks/>
            </p:cNvSpPr>
            <p:nvPr/>
          </p:nvSpPr>
          <p:spPr bwMode="auto">
            <a:xfrm>
              <a:off x="3556001" y="528639"/>
              <a:ext cx="184151" cy="184149"/>
            </a:xfrm>
            <a:custGeom>
              <a:avLst/>
              <a:gdLst/>
              <a:ahLst/>
              <a:cxnLst>
                <a:cxn ang="0">
                  <a:pos x="45" y="3"/>
                </a:cxn>
                <a:cxn ang="0">
                  <a:pos x="34" y="3"/>
                </a:cxn>
                <a:cxn ang="0">
                  <a:pos x="26" y="12"/>
                </a:cxn>
                <a:cxn ang="0">
                  <a:pos x="14" y="23"/>
                </a:cxn>
                <a:cxn ang="0">
                  <a:pos x="3" y="34"/>
                </a:cxn>
                <a:cxn ang="0">
                  <a:pos x="3" y="45"/>
                </a:cxn>
                <a:cxn ang="0">
                  <a:pos x="15" y="45"/>
                </a:cxn>
                <a:cxn ang="0">
                  <a:pos x="26" y="35"/>
                </a:cxn>
                <a:cxn ang="0">
                  <a:pos x="37" y="23"/>
                </a:cxn>
                <a:cxn ang="0">
                  <a:pos x="45" y="15"/>
                </a:cxn>
                <a:cxn ang="0">
                  <a:pos x="45" y="3"/>
                </a:cxn>
              </a:cxnLst>
              <a:rect l="0" t="0" r="r" b="b"/>
              <a:pathLst>
                <a:path w="49" h="49">
                  <a:moveTo>
                    <a:pt x="45" y="3"/>
                  </a:moveTo>
                  <a:cubicBezTo>
                    <a:pt x="42" y="0"/>
                    <a:pt x="37" y="0"/>
                    <a:pt x="34" y="3"/>
                  </a:cubicBezTo>
                  <a:cubicBezTo>
                    <a:pt x="26" y="12"/>
                    <a:pt x="26" y="12"/>
                    <a:pt x="26" y="12"/>
                  </a:cubicBezTo>
                  <a:cubicBezTo>
                    <a:pt x="14" y="23"/>
                    <a:pt x="14" y="23"/>
                    <a:pt x="14" y="23"/>
                  </a:cubicBezTo>
                  <a:cubicBezTo>
                    <a:pt x="3" y="34"/>
                    <a:pt x="3" y="34"/>
                    <a:pt x="3" y="34"/>
                  </a:cubicBezTo>
                  <a:cubicBezTo>
                    <a:pt x="0" y="37"/>
                    <a:pt x="0" y="42"/>
                    <a:pt x="3" y="45"/>
                  </a:cubicBezTo>
                  <a:cubicBezTo>
                    <a:pt x="7" y="49"/>
                    <a:pt x="12" y="49"/>
                    <a:pt x="15" y="45"/>
                  </a:cubicBezTo>
                  <a:cubicBezTo>
                    <a:pt x="26" y="35"/>
                    <a:pt x="26" y="35"/>
                    <a:pt x="26" y="35"/>
                  </a:cubicBezTo>
                  <a:cubicBezTo>
                    <a:pt x="37" y="23"/>
                    <a:pt x="37" y="23"/>
                    <a:pt x="37" y="23"/>
                  </a:cubicBezTo>
                  <a:cubicBezTo>
                    <a:pt x="45" y="15"/>
                    <a:pt x="45" y="15"/>
                    <a:pt x="45" y="15"/>
                  </a:cubicBezTo>
                  <a:cubicBezTo>
                    <a:pt x="49" y="12"/>
                    <a:pt x="49" y="7"/>
                    <a:pt x="45" y="3"/>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grpSp>
      <p:grpSp>
        <p:nvGrpSpPr>
          <p:cNvPr id="19" name="组合 324"/>
          <p:cNvGrpSpPr>
            <a:grpSpLocks noChangeAspect="1"/>
          </p:cNvGrpSpPr>
          <p:nvPr/>
        </p:nvGrpSpPr>
        <p:grpSpPr>
          <a:xfrm>
            <a:off x="6268035" y="3546781"/>
            <a:ext cx="341472" cy="297000"/>
            <a:chOff x="8081963" y="3076576"/>
            <a:chExt cx="1060450" cy="922337"/>
          </a:xfrm>
        </p:grpSpPr>
        <p:sp>
          <p:nvSpPr>
            <p:cNvPr id="326" name="Freeform 34"/>
            <p:cNvSpPr>
              <a:spLocks/>
            </p:cNvSpPr>
            <p:nvPr/>
          </p:nvSpPr>
          <p:spPr bwMode="auto">
            <a:xfrm>
              <a:off x="8186738" y="3560763"/>
              <a:ext cx="955675" cy="438150"/>
            </a:xfrm>
            <a:custGeom>
              <a:avLst/>
              <a:gdLst/>
              <a:ahLst/>
              <a:cxnLst>
                <a:cxn ang="0">
                  <a:pos x="251" y="0"/>
                </a:cxn>
                <a:cxn ang="0">
                  <a:pos x="247" y="4"/>
                </a:cxn>
                <a:cxn ang="0">
                  <a:pos x="247" y="5"/>
                </a:cxn>
                <a:cxn ang="0">
                  <a:pos x="247" y="86"/>
                </a:cxn>
                <a:cxn ang="0">
                  <a:pos x="223" y="109"/>
                </a:cxn>
                <a:cxn ang="0">
                  <a:pos x="13" y="109"/>
                </a:cxn>
                <a:cxn ang="0">
                  <a:pos x="4" y="109"/>
                </a:cxn>
                <a:cxn ang="0">
                  <a:pos x="0" y="113"/>
                </a:cxn>
                <a:cxn ang="0">
                  <a:pos x="4" y="117"/>
                </a:cxn>
                <a:cxn ang="0">
                  <a:pos x="223" y="117"/>
                </a:cxn>
                <a:cxn ang="0">
                  <a:pos x="255" y="86"/>
                </a:cxn>
                <a:cxn ang="0">
                  <a:pos x="255" y="4"/>
                </a:cxn>
                <a:cxn ang="0">
                  <a:pos x="251" y="0"/>
                </a:cxn>
              </a:cxnLst>
              <a:rect l="0" t="0" r="r" b="b"/>
              <a:pathLst>
                <a:path w="255" h="117">
                  <a:moveTo>
                    <a:pt x="251" y="0"/>
                  </a:moveTo>
                  <a:cubicBezTo>
                    <a:pt x="249" y="0"/>
                    <a:pt x="247" y="1"/>
                    <a:pt x="247" y="4"/>
                  </a:cubicBezTo>
                  <a:cubicBezTo>
                    <a:pt x="247" y="5"/>
                    <a:pt x="247" y="5"/>
                    <a:pt x="247" y="5"/>
                  </a:cubicBezTo>
                  <a:cubicBezTo>
                    <a:pt x="247" y="86"/>
                    <a:pt x="247" y="86"/>
                    <a:pt x="247" y="86"/>
                  </a:cubicBezTo>
                  <a:cubicBezTo>
                    <a:pt x="247" y="99"/>
                    <a:pt x="236" y="109"/>
                    <a:pt x="223" y="109"/>
                  </a:cubicBezTo>
                  <a:cubicBezTo>
                    <a:pt x="13" y="109"/>
                    <a:pt x="13" y="109"/>
                    <a:pt x="13" y="109"/>
                  </a:cubicBezTo>
                  <a:cubicBezTo>
                    <a:pt x="4" y="109"/>
                    <a:pt x="4" y="109"/>
                    <a:pt x="4" y="109"/>
                  </a:cubicBezTo>
                  <a:cubicBezTo>
                    <a:pt x="2" y="109"/>
                    <a:pt x="0" y="111"/>
                    <a:pt x="0" y="113"/>
                  </a:cubicBezTo>
                  <a:cubicBezTo>
                    <a:pt x="0" y="116"/>
                    <a:pt x="2" y="117"/>
                    <a:pt x="4" y="117"/>
                  </a:cubicBezTo>
                  <a:cubicBezTo>
                    <a:pt x="223" y="117"/>
                    <a:pt x="223" y="117"/>
                    <a:pt x="223" y="117"/>
                  </a:cubicBezTo>
                  <a:cubicBezTo>
                    <a:pt x="241" y="117"/>
                    <a:pt x="255" y="103"/>
                    <a:pt x="255" y="86"/>
                  </a:cubicBezTo>
                  <a:cubicBezTo>
                    <a:pt x="255" y="4"/>
                    <a:pt x="255" y="4"/>
                    <a:pt x="255" y="4"/>
                  </a:cubicBezTo>
                  <a:cubicBezTo>
                    <a:pt x="255" y="1"/>
                    <a:pt x="253" y="0"/>
                    <a:pt x="251" y="0"/>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27" name="Freeform 35"/>
            <p:cNvSpPr>
              <a:spLocks/>
            </p:cNvSpPr>
            <p:nvPr/>
          </p:nvSpPr>
          <p:spPr bwMode="auto">
            <a:xfrm>
              <a:off x="8081963" y="3455988"/>
              <a:ext cx="993775" cy="479425"/>
            </a:xfrm>
            <a:custGeom>
              <a:avLst/>
              <a:gdLst/>
              <a:ahLst/>
              <a:cxnLst>
                <a:cxn ang="0">
                  <a:pos x="265" y="110"/>
                </a:cxn>
                <a:cxn ang="0">
                  <a:pos x="265" y="38"/>
                </a:cxn>
                <a:cxn ang="0">
                  <a:pos x="265" y="17"/>
                </a:cxn>
                <a:cxn ang="0">
                  <a:pos x="248" y="0"/>
                </a:cxn>
                <a:cxn ang="0">
                  <a:pos x="208" y="0"/>
                </a:cxn>
                <a:cxn ang="0">
                  <a:pos x="172" y="36"/>
                </a:cxn>
                <a:cxn ang="0">
                  <a:pos x="254" y="36"/>
                </a:cxn>
                <a:cxn ang="0">
                  <a:pos x="254" y="110"/>
                </a:cxn>
                <a:cxn ang="0">
                  <a:pos x="248" y="116"/>
                </a:cxn>
                <a:cxn ang="0">
                  <a:pos x="17" y="116"/>
                </a:cxn>
                <a:cxn ang="0">
                  <a:pos x="11" y="110"/>
                </a:cxn>
                <a:cxn ang="0">
                  <a:pos x="11" y="36"/>
                </a:cxn>
                <a:cxn ang="0">
                  <a:pos x="31" y="36"/>
                </a:cxn>
                <a:cxn ang="0">
                  <a:pos x="42" y="5"/>
                </a:cxn>
                <a:cxn ang="0">
                  <a:pos x="45" y="0"/>
                </a:cxn>
                <a:cxn ang="0">
                  <a:pos x="17" y="0"/>
                </a:cxn>
                <a:cxn ang="0">
                  <a:pos x="0" y="17"/>
                </a:cxn>
                <a:cxn ang="0">
                  <a:pos x="0" y="110"/>
                </a:cxn>
                <a:cxn ang="0">
                  <a:pos x="17" y="128"/>
                </a:cxn>
                <a:cxn ang="0">
                  <a:pos x="62" y="128"/>
                </a:cxn>
                <a:cxn ang="0">
                  <a:pos x="248" y="128"/>
                </a:cxn>
                <a:cxn ang="0">
                  <a:pos x="265" y="110"/>
                </a:cxn>
              </a:cxnLst>
              <a:rect l="0" t="0" r="r" b="b"/>
              <a:pathLst>
                <a:path w="265" h="128">
                  <a:moveTo>
                    <a:pt x="265" y="110"/>
                  </a:moveTo>
                  <a:cubicBezTo>
                    <a:pt x="265" y="38"/>
                    <a:pt x="265" y="38"/>
                    <a:pt x="265" y="38"/>
                  </a:cubicBezTo>
                  <a:cubicBezTo>
                    <a:pt x="265" y="17"/>
                    <a:pt x="265" y="17"/>
                    <a:pt x="265" y="17"/>
                  </a:cubicBezTo>
                  <a:cubicBezTo>
                    <a:pt x="265" y="7"/>
                    <a:pt x="257" y="0"/>
                    <a:pt x="248" y="0"/>
                  </a:cubicBezTo>
                  <a:cubicBezTo>
                    <a:pt x="208" y="0"/>
                    <a:pt x="208" y="0"/>
                    <a:pt x="208" y="0"/>
                  </a:cubicBezTo>
                  <a:cubicBezTo>
                    <a:pt x="172" y="36"/>
                    <a:pt x="172" y="36"/>
                    <a:pt x="172" y="36"/>
                  </a:cubicBezTo>
                  <a:cubicBezTo>
                    <a:pt x="254" y="36"/>
                    <a:pt x="254" y="36"/>
                    <a:pt x="254" y="36"/>
                  </a:cubicBezTo>
                  <a:cubicBezTo>
                    <a:pt x="254" y="110"/>
                    <a:pt x="254" y="110"/>
                    <a:pt x="254" y="110"/>
                  </a:cubicBezTo>
                  <a:cubicBezTo>
                    <a:pt x="254" y="114"/>
                    <a:pt x="251" y="116"/>
                    <a:pt x="248" y="116"/>
                  </a:cubicBezTo>
                  <a:cubicBezTo>
                    <a:pt x="17" y="116"/>
                    <a:pt x="17" y="116"/>
                    <a:pt x="17" y="116"/>
                  </a:cubicBezTo>
                  <a:cubicBezTo>
                    <a:pt x="14" y="116"/>
                    <a:pt x="11" y="114"/>
                    <a:pt x="11" y="110"/>
                  </a:cubicBezTo>
                  <a:cubicBezTo>
                    <a:pt x="11" y="36"/>
                    <a:pt x="11" y="36"/>
                    <a:pt x="11" y="36"/>
                  </a:cubicBezTo>
                  <a:cubicBezTo>
                    <a:pt x="31" y="36"/>
                    <a:pt x="31" y="36"/>
                    <a:pt x="31" y="36"/>
                  </a:cubicBezTo>
                  <a:cubicBezTo>
                    <a:pt x="42" y="5"/>
                    <a:pt x="42" y="5"/>
                    <a:pt x="42" y="5"/>
                  </a:cubicBezTo>
                  <a:cubicBezTo>
                    <a:pt x="45" y="0"/>
                    <a:pt x="45" y="0"/>
                    <a:pt x="45" y="0"/>
                  </a:cubicBezTo>
                  <a:cubicBezTo>
                    <a:pt x="17" y="0"/>
                    <a:pt x="17" y="0"/>
                    <a:pt x="17" y="0"/>
                  </a:cubicBezTo>
                  <a:cubicBezTo>
                    <a:pt x="7" y="0"/>
                    <a:pt x="0" y="7"/>
                    <a:pt x="0" y="17"/>
                  </a:cubicBezTo>
                  <a:cubicBezTo>
                    <a:pt x="0" y="110"/>
                    <a:pt x="0" y="110"/>
                    <a:pt x="0" y="110"/>
                  </a:cubicBezTo>
                  <a:cubicBezTo>
                    <a:pt x="0" y="120"/>
                    <a:pt x="7" y="128"/>
                    <a:pt x="17" y="128"/>
                  </a:cubicBezTo>
                  <a:cubicBezTo>
                    <a:pt x="62" y="128"/>
                    <a:pt x="62" y="128"/>
                    <a:pt x="62" y="128"/>
                  </a:cubicBezTo>
                  <a:cubicBezTo>
                    <a:pt x="248" y="128"/>
                    <a:pt x="248" y="128"/>
                    <a:pt x="248" y="128"/>
                  </a:cubicBezTo>
                  <a:cubicBezTo>
                    <a:pt x="257" y="128"/>
                    <a:pt x="265" y="120"/>
                    <a:pt x="265" y="110"/>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28" name="Freeform 36"/>
            <p:cNvSpPr>
              <a:spLocks/>
            </p:cNvSpPr>
            <p:nvPr/>
          </p:nvSpPr>
          <p:spPr bwMode="auto">
            <a:xfrm>
              <a:off x="8594726" y="3076576"/>
              <a:ext cx="338138" cy="338138"/>
            </a:xfrm>
            <a:custGeom>
              <a:avLst/>
              <a:gdLst/>
              <a:ahLst/>
              <a:cxnLst>
                <a:cxn ang="0">
                  <a:pos x="59" y="90"/>
                </a:cxn>
                <a:cxn ang="0">
                  <a:pos x="82" y="67"/>
                </a:cxn>
                <a:cxn ang="0">
                  <a:pos x="82" y="38"/>
                </a:cxn>
                <a:cxn ang="0">
                  <a:pos x="52" y="8"/>
                </a:cxn>
                <a:cxn ang="0">
                  <a:pos x="23" y="8"/>
                </a:cxn>
                <a:cxn ang="0">
                  <a:pos x="0" y="31"/>
                </a:cxn>
                <a:cxn ang="0">
                  <a:pos x="59" y="90"/>
                </a:cxn>
              </a:cxnLst>
              <a:rect l="0" t="0" r="r" b="b"/>
              <a:pathLst>
                <a:path w="90" h="90">
                  <a:moveTo>
                    <a:pt x="59" y="90"/>
                  </a:moveTo>
                  <a:cubicBezTo>
                    <a:pt x="82" y="67"/>
                    <a:pt x="82" y="67"/>
                    <a:pt x="82" y="67"/>
                  </a:cubicBezTo>
                  <a:cubicBezTo>
                    <a:pt x="90" y="59"/>
                    <a:pt x="90" y="46"/>
                    <a:pt x="82" y="38"/>
                  </a:cubicBezTo>
                  <a:cubicBezTo>
                    <a:pt x="52" y="8"/>
                    <a:pt x="52" y="8"/>
                    <a:pt x="52" y="8"/>
                  </a:cubicBezTo>
                  <a:cubicBezTo>
                    <a:pt x="44" y="0"/>
                    <a:pt x="31" y="0"/>
                    <a:pt x="23" y="8"/>
                  </a:cubicBezTo>
                  <a:cubicBezTo>
                    <a:pt x="0" y="31"/>
                    <a:pt x="0" y="31"/>
                    <a:pt x="0" y="31"/>
                  </a:cubicBezTo>
                  <a:cubicBezTo>
                    <a:pt x="21" y="51"/>
                    <a:pt x="48" y="78"/>
                    <a:pt x="59" y="90"/>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29" name="Freeform 37"/>
            <p:cNvSpPr>
              <a:spLocks noEditPoints="1"/>
            </p:cNvSpPr>
            <p:nvPr/>
          </p:nvSpPr>
          <p:spPr bwMode="auto">
            <a:xfrm>
              <a:off x="8183563" y="3214688"/>
              <a:ext cx="611188" cy="611188"/>
            </a:xfrm>
            <a:custGeom>
              <a:avLst/>
              <a:gdLst/>
              <a:ahLst/>
              <a:cxnLst>
                <a:cxn ang="0">
                  <a:pos x="92" y="102"/>
                </a:cxn>
                <a:cxn ang="0">
                  <a:pos x="89" y="103"/>
                </a:cxn>
                <a:cxn ang="0">
                  <a:pos x="86" y="102"/>
                </a:cxn>
                <a:cxn ang="0">
                  <a:pos x="86" y="95"/>
                </a:cxn>
                <a:cxn ang="0">
                  <a:pos x="142" y="39"/>
                </a:cxn>
                <a:cxn ang="0">
                  <a:pos x="124" y="21"/>
                </a:cxn>
                <a:cxn ang="0">
                  <a:pos x="68" y="78"/>
                </a:cxn>
                <a:cxn ang="0">
                  <a:pos x="64" y="79"/>
                </a:cxn>
                <a:cxn ang="0">
                  <a:pos x="61" y="78"/>
                </a:cxn>
                <a:cxn ang="0">
                  <a:pos x="60" y="74"/>
                </a:cxn>
                <a:cxn ang="0">
                  <a:pos x="61" y="71"/>
                </a:cxn>
                <a:cxn ang="0">
                  <a:pos x="118" y="14"/>
                </a:cxn>
                <a:cxn ang="0">
                  <a:pos x="104" y="0"/>
                </a:cxn>
                <a:cxn ang="0">
                  <a:pos x="31" y="73"/>
                </a:cxn>
                <a:cxn ang="0">
                  <a:pos x="31" y="73"/>
                </a:cxn>
                <a:cxn ang="0">
                  <a:pos x="30" y="74"/>
                </a:cxn>
                <a:cxn ang="0">
                  <a:pos x="1" y="155"/>
                </a:cxn>
                <a:cxn ang="0">
                  <a:pos x="2" y="161"/>
                </a:cxn>
                <a:cxn ang="0">
                  <a:pos x="8" y="162"/>
                </a:cxn>
                <a:cxn ang="0">
                  <a:pos x="89" y="133"/>
                </a:cxn>
                <a:cxn ang="0">
                  <a:pos x="90" y="132"/>
                </a:cxn>
                <a:cxn ang="0">
                  <a:pos x="91" y="132"/>
                </a:cxn>
                <a:cxn ang="0">
                  <a:pos x="163" y="60"/>
                </a:cxn>
                <a:cxn ang="0">
                  <a:pos x="149" y="45"/>
                </a:cxn>
                <a:cxn ang="0">
                  <a:pos x="92" y="102"/>
                </a:cxn>
                <a:cxn ang="0">
                  <a:pos x="42" y="138"/>
                </a:cxn>
                <a:cxn ang="0">
                  <a:pos x="25" y="121"/>
                </a:cxn>
                <a:cxn ang="0">
                  <a:pos x="40" y="81"/>
                </a:cxn>
                <a:cxn ang="0">
                  <a:pos x="82" y="123"/>
                </a:cxn>
                <a:cxn ang="0">
                  <a:pos x="42" y="138"/>
                </a:cxn>
              </a:cxnLst>
              <a:rect l="0" t="0" r="r" b="b"/>
              <a:pathLst>
                <a:path w="163" h="163">
                  <a:moveTo>
                    <a:pt x="92" y="102"/>
                  </a:moveTo>
                  <a:cubicBezTo>
                    <a:pt x="91" y="102"/>
                    <a:pt x="90" y="103"/>
                    <a:pt x="89" y="103"/>
                  </a:cubicBezTo>
                  <a:cubicBezTo>
                    <a:pt x="88" y="103"/>
                    <a:pt x="87" y="102"/>
                    <a:pt x="86" y="102"/>
                  </a:cubicBezTo>
                  <a:cubicBezTo>
                    <a:pt x="84" y="100"/>
                    <a:pt x="84" y="97"/>
                    <a:pt x="86" y="95"/>
                  </a:cubicBezTo>
                  <a:cubicBezTo>
                    <a:pt x="142" y="39"/>
                    <a:pt x="142" y="39"/>
                    <a:pt x="142" y="39"/>
                  </a:cubicBezTo>
                  <a:cubicBezTo>
                    <a:pt x="124" y="21"/>
                    <a:pt x="124" y="21"/>
                    <a:pt x="124" y="21"/>
                  </a:cubicBezTo>
                  <a:cubicBezTo>
                    <a:pt x="68" y="78"/>
                    <a:pt x="68" y="78"/>
                    <a:pt x="68" y="78"/>
                  </a:cubicBezTo>
                  <a:cubicBezTo>
                    <a:pt x="67" y="78"/>
                    <a:pt x="66" y="79"/>
                    <a:pt x="64" y="79"/>
                  </a:cubicBezTo>
                  <a:cubicBezTo>
                    <a:pt x="63" y="79"/>
                    <a:pt x="62" y="78"/>
                    <a:pt x="61" y="78"/>
                  </a:cubicBezTo>
                  <a:cubicBezTo>
                    <a:pt x="60" y="77"/>
                    <a:pt x="60" y="75"/>
                    <a:pt x="60" y="74"/>
                  </a:cubicBezTo>
                  <a:cubicBezTo>
                    <a:pt x="60" y="73"/>
                    <a:pt x="60" y="72"/>
                    <a:pt x="61" y="71"/>
                  </a:cubicBezTo>
                  <a:cubicBezTo>
                    <a:pt x="118" y="14"/>
                    <a:pt x="118" y="14"/>
                    <a:pt x="118" y="14"/>
                  </a:cubicBezTo>
                  <a:cubicBezTo>
                    <a:pt x="118" y="14"/>
                    <a:pt x="111" y="8"/>
                    <a:pt x="104" y="0"/>
                  </a:cubicBezTo>
                  <a:cubicBezTo>
                    <a:pt x="31" y="73"/>
                    <a:pt x="31" y="73"/>
                    <a:pt x="31" y="73"/>
                  </a:cubicBezTo>
                  <a:cubicBezTo>
                    <a:pt x="31" y="73"/>
                    <a:pt x="31" y="73"/>
                    <a:pt x="31" y="73"/>
                  </a:cubicBezTo>
                  <a:cubicBezTo>
                    <a:pt x="31" y="73"/>
                    <a:pt x="31" y="74"/>
                    <a:pt x="30" y="74"/>
                  </a:cubicBezTo>
                  <a:cubicBezTo>
                    <a:pt x="1" y="155"/>
                    <a:pt x="1" y="155"/>
                    <a:pt x="1" y="155"/>
                  </a:cubicBezTo>
                  <a:cubicBezTo>
                    <a:pt x="0" y="157"/>
                    <a:pt x="1" y="159"/>
                    <a:pt x="2" y="161"/>
                  </a:cubicBezTo>
                  <a:cubicBezTo>
                    <a:pt x="4" y="162"/>
                    <a:pt x="6" y="163"/>
                    <a:pt x="8" y="162"/>
                  </a:cubicBezTo>
                  <a:cubicBezTo>
                    <a:pt x="89" y="133"/>
                    <a:pt x="89" y="133"/>
                    <a:pt x="89" y="133"/>
                  </a:cubicBezTo>
                  <a:cubicBezTo>
                    <a:pt x="89" y="132"/>
                    <a:pt x="90" y="132"/>
                    <a:pt x="90" y="132"/>
                  </a:cubicBezTo>
                  <a:cubicBezTo>
                    <a:pt x="91" y="132"/>
                    <a:pt x="91" y="132"/>
                    <a:pt x="91" y="132"/>
                  </a:cubicBezTo>
                  <a:cubicBezTo>
                    <a:pt x="163" y="60"/>
                    <a:pt x="163" y="60"/>
                    <a:pt x="163" y="60"/>
                  </a:cubicBezTo>
                  <a:cubicBezTo>
                    <a:pt x="157" y="54"/>
                    <a:pt x="149" y="45"/>
                    <a:pt x="149" y="45"/>
                  </a:cubicBezTo>
                  <a:cubicBezTo>
                    <a:pt x="149" y="45"/>
                    <a:pt x="92" y="102"/>
                    <a:pt x="92" y="102"/>
                  </a:cubicBezTo>
                  <a:moveTo>
                    <a:pt x="42" y="138"/>
                  </a:moveTo>
                  <a:cubicBezTo>
                    <a:pt x="25" y="121"/>
                    <a:pt x="25" y="121"/>
                    <a:pt x="25" y="121"/>
                  </a:cubicBezTo>
                  <a:cubicBezTo>
                    <a:pt x="40" y="81"/>
                    <a:pt x="40" y="81"/>
                    <a:pt x="40" y="81"/>
                  </a:cubicBezTo>
                  <a:cubicBezTo>
                    <a:pt x="82" y="123"/>
                    <a:pt x="82" y="123"/>
                    <a:pt x="82" y="123"/>
                  </a:cubicBezTo>
                  <a:lnTo>
                    <a:pt x="42" y="138"/>
                  </a:lnTo>
                  <a:close/>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30" name="Freeform 38"/>
            <p:cNvSpPr>
              <a:spLocks/>
            </p:cNvSpPr>
            <p:nvPr/>
          </p:nvSpPr>
          <p:spPr bwMode="auto">
            <a:xfrm>
              <a:off x="8624888" y="3792538"/>
              <a:ext cx="341313" cy="30163"/>
            </a:xfrm>
            <a:custGeom>
              <a:avLst/>
              <a:gdLst/>
              <a:ahLst/>
              <a:cxnLst>
                <a:cxn ang="0">
                  <a:pos x="87" y="0"/>
                </a:cxn>
                <a:cxn ang="0">
                  <a:pos x="4" y="0"/>
                </a:cxn>
                <a:cxn ang="0">
                  <a:pos x="0" y="4"/>
                </a:cxn>
                <a:cxn ang="0">
                  <a:pos x="4" y="8"/>
                </a:cxn>
                <a:cxn ang="0">
                  <a:pos x="87" y="8"/>
                </a:cxn>
                <a:cxn ang="0">
                  <a:pos x="91" y="4"/>
                </a:cxn>
                <a:cxn ang="0">
                  <a:pos x="87" y="0"/>
                </a:cxn>
              </a:cxnLst>
              <a:rect l="0" t="0" r="r" b="b"/>
              <a:pathLst>
                <a:path w="91" h="8">
                  <a:moveTo>
                    <a:pt x="87" y="0"/>
                  </a:moveTo>
                  <a:cubicBezTo>
                    <a:pt x="4" y="0"/>
                    <a:pt x="4" y="0"/>
                    <a:pt x="4" y="0"/>
                  </a:cubicBezTo>
                  <a:cubicBezTo>
                    <a:pt x="2" y="0"/>
                    <a:pt x="0" y="2"/>
                    <a:pt x="0" y="4"/>
                  </a:cubicBezTo>
                  <a:cubicBezTo>
                    <a:pt x="0" y="6"/>
                    <a:pt x="2" y="8"/>
                    <a:pt x="4" y="8"/>
                  </a:cubicBezTo>
                  <a:cubicBezTo>
                    <a:pt x="87" y="8"/>
                    <a:pt x="87" y="8"/>
                    <a:pt x="87" y="8"/>
                  </a:cubicBezTo>
                  <a:cubicBezTo>
                    <a:pt x="89" y="8"/>
                    <a:pt x="91" y="6"/>
                    <a:pt x="91" y="4"/>
                  </a:cubicBezTo>
                  <a:cubicBezTo>
                    <a:pt x="91" y="2"/>
                    <a:pt x="89" y="0"/>
                    <a:pt x="87" y="0"/>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31" name="Freeform 39"/>
            <p:cNvSpPr>
              <a:spLocks/>
            </p:cNvSpPr>
            <p:nvPr/>
          </p:nvSpPr>
          <p:spPr bwMode="auto">
            <a:xfrm>
              <a:off x="8624888" y="3721101"/>
              <a:ext cx="341313" cy="30163"/>
            </a:xfrm>
            <a:custGeom>
              <a:avLst/>
              <a:gdLst/>
              <a:ahLst/>
              <a:cxnLst>
                <a:cxn ang="0">
                  <a:pos x="0" y="4"/>
                </a:cxn>
                <a:cxn ang="0">
                  <a:pos x="4" y="8"/>
                </a:cxn>
                <a:cxn ang="0">
                  <a:pos x="87" y="8"/>
                </a:cxn>
                <a:cxn ang="0">
                  <a:pos x="91" y="4"/>
                </a:cxn>
                <a:cxn ang="0">
                  <a:pos x="87" y="0"/>
                </a:cxn>
                <a:cxn ang="0">
                  <a:pos x="4" y="0"/>
                </a:cxn>
                <a:cxn ang="0">
                  <a:pos x="0" y="4"/>
                </a:cxn>
              </a:cxnLst>
              <a:rect l="0" t="0" r="r" b="b"/>
              <a:pathLst>
                <a:path w="91" h="8">
                  <a:moveTo>
                    <a:pt x="0" y="4"/>
                  </a:moveTo>
                  <a:cubicBezTo>
                    <a:pt x="0" y="6"/>
                    <a:pt x="2" y="8"/>
                    <a:pt x="4" y="8"/>
                  </a:cubicBezTo>
                  <a:cubicBezTo>
                    <a:pt x="87" y="8"/>
                    <a:pt x="87" y="8"/>
                    <a:pt x="87" y="8"/>
                  </a:cubicBezTo>
                  <a:cubicBezTo>
                    <a:pt x="89" y="8"/>
                    <a:pt x="91" y="6"/>
                    <a:pt x="91" y="4"/>
                  </a:cubicBezTo>
                  <a:cubicBezTo>
                    <a:pt x="91" y="2"/>
                    <a:pt x="89" y="0"/>
                    <a:pt x="87" y="0"/>
                  </a:cubicBezTo>
                  <a:cubicBezTo>
                    <a:pt x="4" y="0"/>
                    <a:pt x="4" y="0"/>
                    <a:pt x="4" y="0"/>
                  </a:cubicBezTo>
                  <a:cubicBezTo>
                    <a:pt x="2" y="0"/>
                    <a:pt x="0" y="2"/>
                    <a:pt x="0" y="4"/>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grpSp>
      <p:grpSp>
        <p:nvGrpSpPr>
          <p:cNvPr id="20" name="组合 331"/>
          <p:cNvGrpSpPr/>
          <p:nvPr/>
        </p:nvGrpSpPr>
        <p:grpSpPr>
          <a:xfrm>
            <a:off x="4490349" y="1803704"/>
            <a:ext cx="195703" cy="297000"/>
            <a:chOff x="4463131" y="2301875"/>
            <a:chExt cx="260937" cy="396000"/>
          </a:xfrm>
        </p:grpSpPr>
        <p:sp>
          <p:nvSpPr>
            <p:cNvPr id="333" name="Freeform 44"/>
            <p:cNvSpPr>
              <a:spLocks/>
            </p:cNvSpPr>
            <p:nvPr/>
          </p:nvSpPr>
          <p:spPr bwMode="auto">
            <a:xfrm>
              <a:off x="4536674" y="2626453"/>
              <a:ext cx="113850" cy="13436"/>
            </a:xfrm>
            <a:custGeom>
              <a:avLst/>
              <a:gdLst/>
              <a:ahLst/>
              <a:cxnLst>
                <a:cxn ang="0">
                  <a:pos x="64" y="0"/>
                </a:cxn>
                <a:cxn ang="0">
                  <a:pos x="4" y="0"/>
                </a:cxn>
                <a:cxn ang="0">
                  <a:pos x="0" y="4"/>
                </a:cxn>
                <a:cxn ang="0">
                  <a:pos x="4" y="8"/>
                </a:cxn>
                <a:cxn ang="0">
                  <a:pos x="64" y="8"/>
                </a:cxn>
                <a:cxn ang="0">
                  <a:pos x="68" y="4"/>
                </a:cxn>
                <a:cxn ang="0">
                  <a:pos x="64" y="0"/>
                </a:cxn>
              </a:cxnLst>
              <a:rect l="0" t="0" r="r" b="b"/>
              <a:pathLst>
                <a:path w="68" h="8">
                  <a:moveTo>
                    <a:pt x="64" y="0"/>
                  </a:moveTo>
                  <a:cubicBezTo>
                    <a:pt x="4" y="0"/>
                    <a:pt x="4" y="0"/>
                    <a:pt x="4" y="0"/>
                  </a:cubicBez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34" name="Freeform 45"/>
            <p:cNvSpPr>
              <a:spLocks/>
            </p:cNvSpPr>
            <p:nvPr/>
          </p:nvSpPr>
          <p:spPr bwMode="auto">
            <a:xfrm>
              <a:off x="4536674" y="2649789"/>
              <a:ext cx="113850" cy="13436"/>
            </a:xfrm>
            <a:custGeom>
              <a:avLst/>
              <a:gdLst/>
              <a:ahLst/>
              <a:cxnLst>
                <a:cxn ang="0">
                  <a:pos x="64" y="0"/>
                </a:cxn>
                <a:cxn ang="0">
                  <a:pos x="4" y="0"/>
                </a:cxn>
                <a:cxn ang="0">
                  <a:pos x="0" y="4"/>
                </a:cxn>
                <a:cxn ang="0">
                  <a:pos x="4" y="8"/>
                </a:cxn>
                <a:cxn ang="0">
                  <a:pos x="64" y="8"/>
                </a:cxn>
                <a:cxn ang="0">
                  <a:pos x="68" y="4"/>
                </a:cxn>
                <a:cxn ang="0">
                  <a:pos x="64" y="0"/>
                </a:cxn>
              </a:cxnLst>
              <a:rect l="0" t="0" r="r" b="b"/>
              <a:pathLst>
                <a:path w="68" h="8">
                  <a:moveTo>
                    <a:pt x="64" y="0"/>
                  </a:moveTo>
                  <a:cubicBezTo>
                    <a:pt x="4" y="0"/>
                    <a:pt x="4" y="0"/>
                    <a:pt x="4" y="0"/>
                  </a:cubicBez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35" name="Freeform 46"/>
            <p:cNvSpPr>
              <a:spLocks/>
            </p:cNvSpPr>
            <p:nvPr/>
          </p:nvSpPr>
          <p:spPr bwMode="auto">
            <a:xfrm>
              <a:off x="4536674" y="2673125"/>
              <a:ext cx="113850" cy="24750"/>
            </a:xfrm>
            <a:custGeom>
              <a:avLst/>
              <a:gdLst/>
              <a:ahLst/>
              <a:cxnLst>
                <a:cxn ang="0">
                  <a:pos x="64" y="0"/>
                </a:cxn>
                <a:cxn ang="0">
                  <a:pos x="4" y="0"/>
                </a:cxn>
                <a:cxn ang="0">
                  <a:pos x="0" y="4"/>
                </a:cxn>
                <a:cxn ang="0">
                  <a:pos x="4" y="8"/>
                </a:cxn>
                <a:cxn ang="0">
                  <a:pos x="16" y="8"/>
                </a:cxn>
                <a:cxn ang="0">
                  <a:pos x="23" y="15"/>
                </a:cxn>
                <a:cxn ang="0">
                  <a:pos x="45" y="15"/>
                </a:cxn>
                <a:cxn ang="0">
                  <a:pos x="52" y="8"/>
                </a:cxn>
                <a:cxn ang="0">
                  <a:pos x="64" y="8"/>
                </a:cxn>
                <a:cxn ang="0">
                  <a:pos x="68" y="4"/>
                </a:cxn>
                <a:cxn ang="0">
                  <a:pos x="64" y="0"/>
                </a:cxn>
              </a:cxnLst>
              <a:rect l="0" t="0" r="r" b="b"/>
              <a:pathLst>
                <a:path w="68" h="15">
                  <a:moveTo>
                    <a:pt x="64" y="0"/>
                  </a:moveTo>
                  <a:cubicBezTo>
                    <a:pt x="4" y="0"/>
                    <a:pt x="4" y="0"/>
                    <a:pt x="4" y="0"/>
                  </a:cubicBezTo>
                  <a:cubicBezTo>
                    <a:pt x="2" y="0"/>
                    <a:pt x="0" y="2"/>
                    <a:pt x="0" y="4"/>
                  </a:cubicBezTo>
                  <a:cubicBezTo>
                    <a:pt x="0" y="6"/>
                    <a:pt x="2" y="8"/>
                    <a:pt x="4" y="8"/>
                  </a:cubicBezTo>
                  <a:cubicBezTo>
                    <a:pt x="16" y="8"/>
                    <a:pt x="16" y="8"/>
                    <a:pt x="16" y="8"/>
                  </a:cubicBezTo>
                  <a:cubicBezTo>
                    <a:pt x="16" y="12"/>
                    <a:pt x="19" y="15"/>
                    <a:pt x="23" y="15"/>
                  </a:cubicBezTo>
                  <a:cubicBezTo>
                    <a:pt x="45" y="15"/>
                    <a:pt x="45" y="15"/>
                    <a:pt x="45" y="15"/>
                  </a:cubicBezTo>
                  <a:cubicBezTo>
                    <a:pt x="49" y="15"/>
                    <a:pt x="52" y="12"/>
                    <a:pt x="52" y="8"/>
                  </a:cubicBezTo>
                  <a:cubicBezTo>
                    <a:pt x="64" y="8"/>
                    <a:pt x="64" y="8"/>
                    <a:pt x="64" y="8"/>
                  </a:cubicBezTo>
                  <a:cubicBezTo>
                    <a:pt x="66" y="8"/>
                    <a:pt x="68" y="6"/>
                    <a:pt x="68" y="4"/>
                  </a:cubicBezTo>
                  <a:cubicBezTo>
                    <a:pt x="68" y="2"/>
                    <a:pt x="66" y="0"/>
                    <a:pt x="64" y="0"/>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36" name="Freeform 47"/>
            <p:cNvSpPr>
              <a:spLocks noEditPoints="1"/>
            </p:cNvSpPr>
            <p:nvPr/>
          </p:nvSpPr>
          <p:spPr bwMode="auto">
            <a:xfrm>
              <a:off x="4463131" y="2301875"/>
              <a:ext cx="260937" cy="312557"/>
            </a:xfrm>
            <a:custGeom>
              <a:avLst/>
              <a:gdLst/>
              <a:ahLst/>
              <a:cxnLst>
                <a:cxn ang="0">
                  <a:pos x="78" y="0"/>
                </a:cxn>
                <a:cxn ang="0">
                  <a:pos x="0" y="78"/>
                </a:cxn>
                <a:cxn ang="0">
                  <a:pos x="16" y="124"/>
                </a:cxn>
                <a:cxn ang="0">
                  <a:pos x="21" y="133"/>
                </a:cxn>
                <a:cxn ang="0">
                  <a:pos x="43" y="181"/>
                </a:cxn>
                <a:cxn ang="0">
                  <a:pos x="50" y="187"/>
                </a:cxn>
                <a:cxn ang="0">
                  <a:pos x="107" y="187"/>
                </a:cxn>
                <a:cxn ang="0">
                  <a:pos x="115" y="181"/>
                </a:cxn>
                <a:cxn ang="0">
                  <a:pos x="137" y="129"/>
                </a:cxn>
                <a:cxn ang="0">
                  <a:pos x="140" y="124"/>
                </a:cxn>
                <a:cxn ang="0">
                  <a:pos x="156" y="78"/>
                </a:cxn>
                <a:cxn ang="0">
                  <a:pos x="78" y="0"/>
                </a:cxn>
                <a:cxn ang="0">
                  <a:pos x="36" y="90"/>
                </a:cxn>
                <a:cxn ang="0">
                  <a:pos x="32" y="100"/>
                </a:cxn>
                <a:cxn ang="0">
                  <a:pos x="22" y="95"/>
                </a:cxn>
                <a:cxn ang="0">
                  <a:pos x="18" y="78"/>
                </a:cxn>
                <a:cxn ang="0">
                  <a:pos x="51" y="25"/>
                </a:cxn>
                <a:cxn ang="0">
                  <a:pos x="61" y="29"/>
                </a:cxn>
                <a:cxn ang="0">
                  <a:pos x="57" y="39"/>
                </a:cxn>
                <a:cxn ang="0">
                  <a:pos x="33" y="78"/>
                </a:cxn>
                <a:cxn ang="0">
                  <a:pos x="36" y="90"/>
                </a:cxn>
              </a:cxnLst>
              <a:rect l="0" t="0" r="r" b="b"/>
              <a:pathLst>
                <a:path w="156" h="187">
                  <a:moveTo>
                    <a:pt x="78" y="0"/>
                  </a:moveTo>
                  <a:cubicBezTo>
                    <a:pt x="35" y="0"/>
                    <a:pt x="0" y="35"/>
                    <a:pt x="0" y="78"/>
                  </a:cubicBezTo>
                  <a:cubicBezTo>
                    <a:pt x="0" y="98"/>
                    <a:pt x="12" y="118"/>
                    <a:pt x="16" y="124"/>
                  </a:cubicBezTo>
                  <a:cubicBezTo>
                    <a:pt x="16" y="124"/>
                    <a:pt x="21" y="133"/>
                    <a:pt x="21" y="133"/>
                  </a:cubicBezTo>
                  <a:cubicBezTo>
                    <a:pt x="31" y="148"/>
                    <a:pt x="40" y="163"/>
                    <a:pt x="43" y="181"/>
                  </a:cubicBezTo>
                  <a:cubicBezTo>
                    <a:pt x="43" y="184"/>
                    <a:pt x="46" y="187"/>
                    <a:pt x="50" y="187"/>
                  </a:cubicBezTo>
                  <a:cubicBezTo>
                    <a:pt x="107" y="187"/>
                    <a:pt x="107" y="187"/>
                    <a:pt x="107" y="187"/>
                  </a:cubicBezTo>
                  <a:cubicBezTo>
                    <a:pt x="111" y="187"/>
                    <a:pt x="114" y="184"/>
                    <a:pt x="115" y="181"/>
                  </a:cubicBezTo>
                  <a:cubicBezTo>
                    <a:pt x="117" y="161"/>
                    <a:pt x="127" y="146"/>
                    <a:pt x="137" y="129"/>
                  </a:cubicBezTo>
                  <a:cubicBezTo>
                    <a:pt x="140" y="124"/>
                    <a:pt x="140" y="124"/>
                    <a:pt x="140" y="124"/>
                  </a:cubicBezTo>
                  <a:cubicBezTo>
                    <a:pt x="144" y="118"/>
                    <a:pt x="156" y="98"/>
                    <a:pt x="156" y="78"/>
                  </a:cubicBezTo>
                  <a:cubicBezTo>
                    <a:pt x="156" y="35"/>
                    <a:pt x="121" y="0"/>
                    <a:pt x="78" y="0"/>
                  </a:cubicBezTo>
                  <a:moveTo>
                    <a:pt x="36" y="90"/>
                  </a:moveTo>
                  <a:cubicBezTo>
                    <a:pt x="37" y="94"/>
                    <a:pt x="35" y="98"/>
                    <a:pt x="32" y="100"/>
                  </a:cubicBezTo>
                  <a:cubicBezTo>
                    <a:pt x="28" y="101"/>
                    <a:pt x="23" y="99"/>
                    <a:pt x="22" y="95"/>
                  </a:cubicBezTo>
                  <a:cubicBezTo>
                    <a:pt x="20" y="91"/>
                    <a:pt x="18" y="84"/>
                    <a:pt x="18" y="78"/>
                  </a:cubicBezTo>
                  <a:cubicBezTo>
                    <a:pt x="18" y="56"/>
                    <a:pt x="31" y="35"/>
                    <a:pt x="51" y="25"/>
                  </a:cubicBezTo>
                  <a:cubicBezTo>
                    <a:pt x="54" y="23"/>
                    <a:pt x="59" y="25"/>
                    <a:pt x="61" y="29"/>
                  </a:cubicBezTo>
                  <a:cubicBezTo>
                    <a:pt x="63" y="32"/>
                    <a:pt x="61" y="37"/>
                    <a:pt x="57" y="39"/>
                  </a:cubicBezTo>
                  <a:cubicBezTo>
                    <a:pt x="42" y="46"/>
                    <a:pt x="33" y="61"/>
                    <a:pt x="33" y="78"/>
                  </a:cubicBezTo>
                  <a:cubicBezTo>
                    <a:pt x="33" y="80"/>
                    <a:pt x="34" y="84"/>
                    <a:pt x="36" y="90"/>
                  </a:cubicBezTo>
                </a:path>
              </a:pathLst>
            </a:custGeom>
            <a:solidFill>
              <a:srgbClr val="646464"/>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grpSp>
      <p:grpSp>
        <p:nvGrpSpPr>
          <p:cNvPr id="21" name="组合 336"/>
          <p:cNvGrpSpPr>
            <a:grpSpLocks noChangeAspect="1"/>
          </p:cNvGrpSpPr>
          <p:nvPr/>
        </p:nvGrpSpPr>
        <p:grpSpPr>
          <a:xfrm>
            <a:off x="2580981" y="1803704"/>
            <a:ext cx="363310" cy="297000"/>
            <a:chOff x="-14287" y="3236913"/>
            <a:chExt cx="1252537" cy="1023937"/>
          </a:xfrm>
        </p:grpSpPr>
        <p:sp>
          <p:nvSpPr>
            <p:cNvPr id="338" name="Freeform 52"/>
            <p:cNvSpPr>
              <a:spLocks/>
            </p:cNvSpPr>
            <p:nvPr/>
          </p:nvSpPr>
          <p:spPr bwMode="auto">
            <a:xfrm>
              <a:off x="-14287" y="3236913"/>
              <a:ext cx="884237" cy="1023937"/>
            </a:xfrm>
            <a:custGeom>
              <a:avLst/>
              <a:gdLst/>
              <a:ahLst/>
              <a:cxnLst>
                <a:cxn ang="0">
                  <a:pos x="236" y="145"/>
                </a:cxn>
                <a:cxn ang="0">
                  <a:pos x="191" y="122"/>
                </a:cxn>
                <a:cxn ang="0">
                  <a:pos x="217" y="68"/>
                </a:cxn>
                <a:cxn ang="0">
                  <a:pos x="148" y="0"/>
                </a:cxn>
                <a:cxn ang="0">
                  <a:pos x="79" y="68"/>
                </a:cxn>
                <a:cxn ang="0">
                  <a:pos x="105" y="122"/>
                </a:cxn>
                <a:cxn ang="0">
                  <a:pos x="4" y="231"/>
                </a:cxn>
                <a:cxn ang="0">
                  <a:pos x="3" y="240"/>
                </a:cxn>
                <a:cxn ang="0">
                  <a:pos x="26" y="273"/>
                </a:cxn>
                <a:cxn ang="0">
                  <a:pos x="150" y="272"/>
                </a:cxn>
                <a:cxn ang="0">
                  <a:pos x="183" y="198"/>
                </a:cxn>
                <a:cxn ang="0">
                  <a:pos x="236" y="145"/>
                </a:cxn>
              </a:cxnLst>
              <a:rect l="0" t="0" r="r" b="b"/>
              <a:pathLst>
                <a:path w="236" h="273">
                  <a:moveTo>
                    <a:pt x="236" y="145"/>
                  </a:moveTo>
                  <a:cubicBezTo>
                    <a:pt x="223" y="135"/>
                    <a:pt x="207" y="127"/>
                    <a:pt x="191" y="122"/>
                  </a:cubicBezTo>
                  <a:cubicBezTo>
                    <a:pt x="207" y="110"/>
                    <a:pt x="217" y="90"/>
                    <a:pt x="217" y="68"/>
                  </a:cubicBezTo>
                  <a:cubicBezTo>
                    <a:pt x="217" y="30"/>
                    <a:pt x="186" y="0"/>
                    <a:pt x="148" y="0"/>
                  </a:cubicBezTo>
                  <a:cubicBezTo>
                    <a:pt x="110" y="0"/>
                    <a:pt x="79" y="30"/>
                    <a:pt x="79" y="68"/>
                  </a:cubicBezTo>
                  <a:cubicBezTo>
                    <a:pt x="79" y="90"/>
                    <a:pt x="89" y="110"/>
                    <a:pt x="105" y="122"/>
                  </a:cubicBezTo>
                  <a:cubicBezTo>
                    <a:pt x="55" y="138"/>
                    <a:pt x="18" y="180"/>
                    <a:pt x="4" y="231"/>
                  </a:cubicBezTo>
                  <a:cubicBezTo>
                    <a:pt x="4" y="234"/>
                    <a:pt x="3" y="237"/>
                    <a:pt x="3" y="240"/>
                  </a:cubicBezTo>
                  <a:cubicBezTo>
                    <a:pt x="3" y="255"/>
                    <a:pt x="0" y="273"/>
                    <a:pt x="26" y="273"/>
                  </a:cubicBezTo>
                  <a:cubicBezTo>
                    <a:pt x="26" y="273"/>
                    <a:pt x="89" y="273"/>
                    <a:pt x="150" y="272"/>
                  </a:cubicBezTo>
                  <a:cubicBezTo>
                    <a:pt x="183" y="198"/>
                    <a:pt x="183" y="198"/>
                    <a:pt x="183" y="198"/>
                  </a:cubicBezTo>
                  <a:lnTo>
                    <a:pt x="236" y="145"/>
                  </a:lnTo>
                  <a:close/>
                </a:path>
              </a:pathLst>
            </a:custGeom>
            <a:solidFill>
              <a:srgbClr val="0070C0"/>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39" name="Freeform 53"/>
            <p:cNvSpPr>
              <a:spLocks/>
            </p:cNvSpPr>
            <p:nvPr/>
          </p:nvSpPr>
          <p:spPr bwMode="auto">
            <a:xfrm>
              <a:off x="611187" y="4024313"/>
              <a:ext cx="233362" cy="236537"/>
            </a:xfrm>
            <a:custGeom>
              <a:avLst/>
              <a:gdLst/>
              <a:ahLst/>
              <a:cxnLst>
                <a:cxn ang="0">
                  <a:pos x="62" y="36"/>
                </a:cxn>
                <a:cxn ang="0">
                  <a:pos x="27" y="0"/>
                </a:cxn>
                <a:cxn ang="0">
                  <a:pos x="1" y="57"/>
                </a:cxn>
                <a:cxn ang="0">
                  <a:pos x="2" y="62"/>
                </a:cxn>
                <a:cxn ang="0">
                  <a:pos x="5" y="63"/>
                </a:cxn>
                <a:cxn ang="0">
                  <a:pos x="7" y="63"/>
                </a:cxn>
                <a:cxn ang="0">
                  <a:pos x="62" y="36"/>
                </a:cxn>
              </a:cxnLst>
              <a:rect l="0" t="0" r="r" b="b"/>
              <a:pathLst>
                <a:path w="62" h="63">
                  <a:moveTo>
                    <a:pt x="62" y="36"/>
                  </a:moveTo>
                  <a:cubicBezTo>
                    <a:pt x="27" y="0"/>
                    <a:pt x="27" y="0"/>
                    <a:pt x="27" y="0"/>
                  </a:cubicBezTo>
                  <a:cubicBezTo>
                    <a:pt x="1" y="57"/>
                    <a:pt x="1" y="57"/>
                    <a:pt x="1" y="57"/>
                  </a:cubicBezTo>
                  <a:cubicBezTo>
                    <a:pt x="0" y="58"/>
                    <a:pt x="1" y="60"/>
                    <a:pt x="2" y="62"/>
                  </a:cubicBezTo>
                  <a:cubicBezTo>
                    <a:pt x="3" y="63"/>
                    <a:pt x="4" y="63"/>
                    <a:pt x="5" y="63"/>
                  </a:cubicBezTo>
                  <a:cubicBezTo>
                    <a:pt x="6" y="63"/>
                    <a:pt x="6" y="63"/>
                    <a:pt x="7" y="63"/>
                  </a:cubicBezTo>
                  <a:lnTo>
                    <a:pt x="62" y="36"/>
                  </a:lnTo>
                  <a:close/>
                </a:path>
              </a:pathLst>
            </a:custGeom>
            <a:solidFill>
              <a:srgbClr val="0070C0"/>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40" name="Freeform 54"/>
            <p:cNvSpPr>
              <a:spLocks/>
            </p:cNvSpPr>
            <p:nvPr/>
          </p:nvSpPr>
          <p:spPr bwMode="auto">
            <a:xfrm>
              <a:off x="746125" y="3721100"/>
              <a:ext cx="406400" cy="404812"/>
            </a:xfrm>
            <a:custGeom>
              <a:avLst/>
              <a:gdLst/>
              <a:ahLst/>
              <a:cxnLst>
                <a:cxn ang="0">
                  <a:pos x="0" y="170"/>
                </a:cxn>
                <a:cxn ang="0">
                  <a:pos x="85" y="255"/>
                </a:cxn>
                <a:cxn ang="0">
                  <a:pos x="256" y="85"/>
                </a:cxn>
                <a:cxn ang="0">
                  <a:pos x="213" y="42"/>
                </a:cxn>
                <a:cxn ang="0">
                  <a:pos x="171" y="0"/>
                </a:cxn>
                <a:cxn ang="0">
                  <a:pos x="171" y="0"/>
                </a:cxn>
                <a:cxn ang="0">
                  <a:pos x="0" y="170"/>
                </a:cxn>
              </a:cxnLst>
              <a:rect l="0" t="0" r="r" b="b"/>
              <a:pathLst>
                <a:path w="256" h="255">
                  <a:moveTo>
                    <a:pt x="0" y="170"/>
                  </a:moveTo>
                  <a:lnTo>
                    <a:pt x="85" y="255"/>
                  </a:lnTo>
                  <a:lnTo>
                    <a:pt x="256" y="85"/>
                  </a:lnTo>
                  <a:lnTo>
                    <a:pt x="213" y="42"/>
                  </a:lnTo>
                  <a:lnTo>
                    <a:pt x="171" y="0"/>
                  </a:lnTo>
                  <a:lnTo>
                    <a:pt x="171" y="0"/>
                  </a:lnTo>
                  <a:lnTo>
                    <a:pt x="0" y="170"/>
                  </a:lnTo>
                  <a:close/>
                </a:path>
              </a:pathLst>
            </a:custGeom>
            <a:solidFill>
              <a:srgbClr val="0070C0"/>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41" name="Freeform 55"/>
            <p:cNvSpPr>
              <a:spLocks/>
            </p:cNvSpPr>
            <p:nvPr/>
          </p:nvSpPr>
          <p:spPr bwMode="auto">
            <a:xfrm>
              <a:off x="1050925" y="3641725"/>
              <a:ext cx="187325" cy="179387"/>
            </a:xfrm>
            <a:custGeom>
              <a:avLst/>
              <a:gdLst/>
              <a:ahLst/>
              <a:cxnLst>
                <a:cxn ang="0">
                  <a:pos x="40" y="8"/>
                </a:cxn>
                <a:cxn ang="0">
                  <a:pos x="22" y="0"/>
                </a:cxn>
                <a:cxn ang="0">
                  <a:pos x="4" y="8"/>
                </a:cxn>
                <a:cxn ang="0">
                  <a:pos x="0" y="12"/>
                </a:cxn>
                <a:cxn ang="0">
                  <a:pos x="36" y="48"/>
                </a:cxn>
                <a:cxn ang="0">
                  <a:pos x="40" y="44"/>
                </a:cxn>
                <a:cxn ang="0">
                  <a:pos x="40" y="8"/>
                </a:cxn>
              </a:cxnLst>
              <a:rect l="0" t="0" r="r" b="b"/>
              <a:pathLst>
                <a:path w="50" h="48">
                  <a:moveTo>
                    <a:pt x="40" y="8"/>
                  </a:moveTo>
                  <a:cubicBezTo>
                    <a:pt x="35" y="3"/>
                    <a:pt x="28" y="0"/>
                    <a:pt x="22" y="0"/>
                  </a:cubicBezTo>
                  <a:cubicBezTo>
                    <a:pt x="15" y="0"/>
                    <a:pt x="9" y="3"/>
                    <a:pt x="4" y="8"/>
                  </a:cubicBezTo>
                  <a:cubicBezTo>
                    <a:pt x="0" y="12"/>
                    <a:pt x="0" y="12"/>
                    <a:pt x="0" y="12"/>
                  </a:cubicBezTo>
                  <a:cubicBezTo>
                    <a:pt x="36" y="48"/>
                    <a:pt x="36" y="48"/>
                    <a:pt x="36" y="48"/>
                  </a:cubicBezTo>
                  <a:cubicBezTo>
                    <a:pt x="40" y="44"/>
                    <a:pt x="40" y="44"/>
                    <a:pt x="40" y="44"/>
                  </a:cubicBezTo>
                  <a:cubicBezTo>
                    <a:pt x="50" y="34"/>
                    <a:pt x="50" y="18"/>
                    <a:pt x="40" y="8"/>
                  </a:cubicBezTo>
                </a:path>
              </a:pathLst>
            </a:custGeom>
            <a:solidFill>
              <a:srgbClr val="0070C0"/>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grpSp>
      <p:grpSp>
        <p:nvGrpSpPr>
          <p:cNvPr id="22" name="组合 341"/>
          <p:cNvGrpSpPr>
            <a:grpSpLocks noChangeAspect="1"/>
          </p:cNvGrpSpPr>
          <p:nvPr/>
        </p:nvGrpSpPr>
        <p:grpSpPr>
          <a:xfrm>
            <a:off x="4466936" y="3546781"/>
            <a:ext cx="242530" cy="297000"/>
            <a:chOff x="8175625" y="2782888"/>
            <a:chExt cx="968375" cy="1185862"/>
          </a:xfrm>
        </p:grpSpPr>
        <p:sp>
          <p:nvSpPr>
            <p:cNvPr id="343" name="Freeform 60"/>
            <p:cNvSpPr>
              <a:spLocks/>
            </p:cNvSpPr>
            <p:nvPr/>
          </p:nvSpPr>
          <p:spPr bwMode="auto">
            <a:xfrm>
              <a:off x="8189913" y="2806700"/>
              <a:ext cx="327025" cy="895350"/>
            </a:xfrm>
            <a:custGeom>
              <a:avLst/>
              <a:gdLst/>
              <a:ahLst/>
              <a:cxnLst>
                <a:cxn ang="0">
                  <a:pos x="86" y="239"/>
                </a:cxn>
                <a:cxn ang="0">
                  <a:pos x="37" y="121"/>
                </a:cxn>
                <a:cxn ang="0">
                  <a:pos x="87" y="0"/>
                </a:cxn>
                <a:cxn ang="0">
                  <a:pos x="0" y="120"/>
                </a:cxn>
                <a:cxn ang="0">
                  <a:pos x="86" y="239"/>
                </a:cxn>
              </a:cxnLst>
              <a:rect l="0" t="0" r="r" b="b"/>
              <a:pathLst>
                <a:path w="87" h="239">
                  <a:moveTo>
                    <a:pt x="86" y="239"/>
                  </a:moveTo>
                  <a:cubicBezTo>
                    <a:pt x="57" y="211"/>
                    <a:pt x="37" y="169"/>
                    <a:pt x="37" y="121"/>
                  </a:cubicBezTo>
                  <a:cubicBezTo>
                    <a:pt x="37" y="72"/>
                    <a:pt x="57" y="28"/>
                    <a:pt x="87" y="0"/>
                  </a:cubicBezTo>
                  <a:cubicBezTo>
                    <a:pt x="36" y="17"/>
                    <a:pt x="0" y="64"/>
                    <a:pt x="0" y="120"/>
                  </a:cubicBezTo>
                  <a:cubicBezTo>
                    <a:pt x="0" y="175"/>
                    <a:pt x="37" y="222"/>
                    <a:pt x="86" y="239"/>
                  </a:cubicBezTo>
                </a:path>
              </a:pathLst>
            </a:custGeom>
            <a:solidFill>
              <a:srgbClr val="0070C0"/>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44" name="Freeform 61"/>
            <p:cNvSpPr>
              <a:spLocks/>
            </p:cNvSpPr>
            <p:nvPr/>
          </p:nvSpPr>
          <p:spPr bwMode="auto">
            <a:xfrm>
              <a:off x="8794750" y="3844925"/>
              <a:ext cx="349250" cy="71437"/>
            </a:xfrm>
            <a:custGeom>
              <a:avLst/>
              <a:gdLst/>
              <a:ahLst/>
              <a:cxnLst>
                <a:cxn ang="0">
                  <a:pos x="83" y="0"/>
                </a:cxn>
                <a:cxn ang="0">
                  <a:pos x="10" y="0"/>
                </a:cxn>
                <a:cxn ang="0">
                  <a:pos x="0" y="10"/>
                </a:cxn>
                <a:cxn ang="0">
                  <a:pos x="10" y="19"/>
                </a:cxn>
                <a:cxn ang="0">
                  <a:pos x="83" y="19"/>
                </a:cxn>
                <a:cxn ang="0">
                  <a:pos x="93" y="10"/>
                </a:cxn>
                <a:cxn ang="0">
                  <a:pos x="83" y="0"/>
                </a:cxn>
              </a:cxnLst>
              <a:rect l="0" t="0" r="r" b="b"/>
              <a:pathLst>
                <a:path w="93" h="19">
                  <a:moveTo>
                    <a:pt x="83" y="0"/>
                  </a:moveTo>
                  <a:cubicBezTo>
                    <a:pt x="10" y="0"/>
                    <a:pt x="10" y="0"/>
                    <a:pt x="10" y="0"/>
                  </a:cubicBezTo>
                  <a:cubicBezTo>
                    <a:pt x="5" y="0"/>
                    <a:pt x="0" y="4"/>
                    <a:pt x="0" y="10"/>
                  </a:cubicBezTo>
                  <a:cubicBezTo>
                    <a:pt x="0" y="15"/>
                    <a:pt x="5" y="19"/>
                    <a:pt x="10" y="19"/>
                  </a:cubicBezTo>
                  <a:cubicBezTo>
                    <a:pt x="83" y="19"/>
                    <a:pt x="83" y="19"/>
                    <a:pt x="83" y="19"/>
                  </a:cubicBezTo>
                  <a:cubicBezTo>
                    <a:pt x="88" y="19"/>
                    <a:pt x="93" y="15"/>
                    <a:pt x="93" y="10"/>
                  </a:cubicBezTo>
                  <a:cubicBezTo>
                    <a:pt x="93" y="4"/>
                    <a:pt x="88" y="0"/>
                    <a:pt x="83" y="0"/>
                  </a:cubicBezTo>
                </a:path>
              </a:pathLst>
            </a:custGeom>
            <a:solidFill>
              <a:srgbClr val="0070C0"/>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45" name="Freeform 62"/>
            <p:cNvSpPr>
              <a:spLocks/>
            </p:cNvSpPr>
            <p:nvPr/>
          </p:nvSpPr>
          <p:spPr bwMode="auto">
            <a:xfrm>
              <a:off x="8175625" y="3844925"/>
              <a:ext cx="344488" cy="71437"/>
            </a:xfrm>
            <a:custGeom>
              <a:avLst/>
              <a:gdLst/>
              <a:ahLst/>
              <a:cxnLst>
                <a:cxn ang="0">
                  <a:pos x="82" y="0"/>
                </a:cxn>
                <a:cxn ang="0">
                  <a:pos x="9" y="0"/>
                </a:cxn>
                <a:cxn ang="0">
                  <a:pos x="0" y="10"/>
                </a:cxn>
                <a:cxn ang="0">
                  <a:pos x="9" y="19"/>
                </a:cxn>
                <a:cxn ang="0">
                  <a:pos x="82" y="19"/>
                </a:cxn>
                <a:cxn ang="0">
                  <a:pos x="92" y="10"/>
                </a:cxn>
                <a:cxn ang="0">
                  <a:pos x="82" y="0"/>
                </a:cxn>
              </a:cxnLst>
              <a:rect l="0" t="0" r="r" b="b"/>
              <a:pathLst>
                <a:path w="92" h="19">
                  <a:moveTo>
                    <a:pt x="82" y="0"/>
                  </a:moveTo>
                  <a:cubicBezTo>
                    <a:pt x="9" y="0"/>
                    <a:pt x="9" y="0"/>
                    <a:pt x="9" y="0"/>
                  </a:cubicBezTo>
                  <a:cubicBezTo>
                    <a:pt x="4" y="0"/>
                    <a:pt x="0" y="4"/>
                    <a:pt x="0" y="10"/>
                  </a:cubicBezTo>
                  <a:cubicBezTo>
                    <a:pt x="0" y="15"/>
                    <a:pt x="4" y="19"/>
                    <a:pt x="9" y="19"/>
                  </a:cubicBezTo>
                  <a:cubicBezTo>
                    <a:pt x="82" y="19"/>
                    <a:pt x="82" y="19"/>
                    <a:pt x="82" y="19"/>
                  </a:cubicBezTo>
                  <a:cubicBezTo>
                    <a:pt x="88" y="19"/>
                    <a:pt x="92" y="15"/>
                    <a:pt x="92" y="10"/>
                  </a:cubicBezTo>
                  <a:cubicBezTo>
                    <a:pt x="92" y="4"/>
                    <a:pt x="88" y="0"/>
                    <a:pt x="82" y="0"/>
                  </a:cubicBezTo>
                </a:path>
              </a:pathLst>
            </a:custGeom>
            <a:solidFill>
              <a:srgbClr val="0070C0"/>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346" name="Freeform 63"/>
            <p:cNvSpPr>
              <a:spLocks noEditPoints="1"/>
            </p:cNvSpPr>
            <p:nvPr/>
          </p:nvSpPr>
          <p:spPr bwMode="auto">
            <a:xfrm>
              <a:off x="8396288" y="2782888"/>
              <a:ext cx="739775" cy="1185862"/>
            </a:xfrm>
            <a:custGeom>
              <a:avLst/>
              <a:gdLst/>
              <a:ahLst/>
              <a:cxnLst>
                <a:cxn ang="0">
                  <a:pos x="47" y="293"/>
                </a:cxn>
                <a:cxn ang="0">
                  <a:pos x="70" y="316"/>
                </a:cxn>
                <a:cxn ang="0">
                  <a:pos x="78" y="271"/>
                </a:cxn>
                <a:cxn ang="0">
                  <a:pos x="78" y="252"/>
                </a:cxn>
                <a:cxn ang="0">
                  <a:pos x="159" y="37"/>
                </a:cxn>
                <a:cxn ang="0">
                  <a:pos x="68" y="0"/>
                </a:cxn>
                <a:cxn ang="0">
                  <a:pos x="64" y="1"/>
                </a:cxn>
                <a:cxn ang="0">
                  <a:pos x="62" y="251"/>
                </a:cxn>
                <a:cxn ang="0">
                  <a:pos x="62" y="271"/>
                </a:cxn>
                <a:cxn ang="0">
                  <a:pos x="129" y="185"/>
                </a:cxn>
                <a:cxn ang="0">
                  <a:pos x="100" y="233"/>
                </a:cxn>
                <a:cxn ang="0">
                  <a:pos x="166" y="177"/>
                </a:cxn>
                <a:cxn ang="0">
                  <a:pos x="138" y="132"/>
                </a:cxn>
                <a:cxn ang="0">
                  <a:pos x="168" y="178"/>
                </a:cxn>
                <a:cxn ang="0">
                  <a:pos x="181" y="124"/>
                </a:cxn>
                <a:cxn ang="0">
                  <a:pos x="133" y="79"/>
                </a:cxn>
                <a:cxn ang="0">
                  <a:pos x="170" y="79"/>
                </a:cxn>
                <a:cxn ang="0">
                  <a:pos x="165" y="71"/>
                </a:cxn>
                <a:cxn ang="0">
                  <a:pos x="103" y="21"/>
                </a:cxn>
                <a:cxn ang="0">
                  <a:pos x="78" y="21"/>
                </a:cxn>
                <a:cxn ang="0">
                  <a:pos x="78" y="71"/>
                </a:cxn>
                <a:cxn ang="0">
                  <a:pos x="78" y="79"/>
                </a:cxn>
                <a:cxn ang="0">
                  <a:pos x="122" y="124"/>
                </a:cxn>
                <a:cxn ang="0">
                  <a:pos x="78" y="79"/>
                </a:cxn>
                <a:cxn ang="0">
                  <a:pos x="122" y="132"/>
                </a:cxn>
                <a:cxn ang="0">
                  <a:pos x="78" y="177"/>
                </a:cxn>
                <a:cxn ang="0">
                  <a:pos x="78" y="185"/>
                </a:cxn>
                <a:cxn ang="0">
                  <a:pos x="78" y="230"/>
                </a:cxn>
                <a:cxn ang="0">
                  <a:pos x="62" y="20"/>
                </a:cxn>
                <a:cxn ang="0">
                  <a:pos x="24" y="71"/>
                </a:cxn>
                <a:cxn ang="0">
                  <a:pos x="22" y="79"/>
                </a:cxn>
                <a:cxn ang="0">
                  <a:pos x="62" y="124"/>
                </a:cxn>
                <a:cxn ang="0">
                  <a:pos x="22" y="79"/>
                </a:cxn>
                <a:cxn ang="0">
                  <a:pos x="62" y="132"/>
                </a:cxn>
                <a:cxn ang="0">
                  <a:pos x="23" y="177"/>
                </a:cxn>
                <a:cxn ang="0">
                  <a:pos x="26" y="185"/>
                </a:cxn>
                <a:cxn ang="0">
                  <a:pos x="62" y="233"/>
                </a:cxn>
              </a:cxnLst>
              <a:rect l="0" t="0" r="r" b="b"/>
              <a:pathLst>
                <a:path w="197" h="316">
                  <a:moveTo>
                    <a:pt x="62" y="271"/>
                  </a:moveTo>
                  <a:cubicBezTo>
                    <a:pt x="53" y="274"/>
                    <a:pt x="47" y="283"/>
                    <a:pt x="47" y="293"/>
                  </a:cubicBezTo>
                  <a:cubicBezTo>
                    <a:pt x="47" y="306"/>
                    <a:pt x="57" y="316"/>
                    <a:pt x="70" y="316"/>
                  </a:cubicBezTo>
                  <a:cubicBezTo>
                    <a:pt x="70" y="316"/>
                    <a:pt x="70" y="316"/>
                    <a:pt x="70" y="316"/>
                  </a:cubicBezTo>
                  <a:cubicBezTo>
                    <a:pt x="83" y="316"/>
                    <a:pt x="93" y="306"/>
                    <a:pt x="93" y="293"/>
                  </a:cubicBezTo>
                  <a:cubicBezTo>
                    <a:pt x="93" y="282"/>
                    <a:pt x="87" y="274"/>
                    <a:pt x="78" y="271"/>
                  </a:cubicBezTo>
                  <a:cubicBezTo>
                    <a:pt x="78" y="260"/>
                    <a:pt x="78" y="260"/>
                    <a:pt x="78" y="260"/>
                  </a:cubicBezTo>
                  <a:cubicBezTo>
                    <a:pt x="78" y="252"/>
                    <a:pt x="78" y="252"/>
                    <a:pt x="78" y="252"/>
                  </a:cubicBezTo>
                  <a:cubicBezTo>
                    <a:pt x="144" y="249"/>
                    <a:pt x="197" y="194"/>
                    <a:pt x="197" y="126"/>
                  </a:cubicBezTo>
                  <a:cubicBezTo>
                    <a:pt x="197" y="93"/>
                    <a:pt x="183" y="61"/>
                    <a:pt x="159" y="37"/>
                  </a:cubicBezTo>
                  <a:cubicBezTo>
                    <a:pt x="135" y="13"/>
                    <a:pt x="103" y="0"/>
                    <a:pt x="69" y="0"/>
                  </a:cubicBezTo>
                  <a:cubicBezTo>
                    <a:pt x="68" y="0"/>
                    <a:pt x="68" y="0"/>
                    <a:pt x="68" y="0"/>
                  </a:cubicBezTo>
                  <a:cubicBezTo>
                    <a:pt x="66" y="0"/>
                    <a:pt x="66" y="0"/>
                    <a:pt x="66" y="0"/>
                  </a:cubicBezTo>
                  <a:cubicBezTo>
                    <a:pt x="65" y="0"/>
                    <a:pt x="65" y="0"/>
                    <a:pt x="64" y="1"/>
                  </a:cubicBezTo>
                  <a:cubicBezTo>
                    <a:pt x="61" y="2"/>
                    <a:pt x="0" y="27"/>
                    <a:pt x="0" y="125"/>
                  </a:cubicBezTo>
                  <a:cubicBezTo>
                    <a:pt x="0" y="221"/>
                    <a:pt x="56" y="249"/>
                    <a:pt x="62" y="251"/>
                  </a:cubicBezTo>
                  <a:cubicBezTo>
                    <a:pt x="62" y="260"/>
                    <a:pt x="62" y="260"/>
                    <a:pt x="62" y="260"/>
                  </a:cubicBezTo>
                  <a:lnTo>
                    <a:pt x="62" y="271"/>
                  </a:lnTo>
                  <a:close/>
                  <a:moveTo>
                    <a:pt x="100" y="233"/>
                  </a:moveTo>
                  <a:cubicBezTo>
                    <a:pt x="110" y="223"/>
                    <a:pt x="121" y="208"/>
                    <a:pt x="129" y="185"/>
                  </a:cubicBezTo>
                  <a:cubicBezTo>
                    <a:pt x="164" y="185"/>
                    <a:pt x="164" y="185"/>
                    <a:pt x="164" y="185"/>
                  </a:cubicBezTo>
                  <a:cubicBezTo>
                    <a:pt x="149" y="208"/>
                    <a:pt x="127" y="226"/>
                    <a:pt x="100" y="233"/>
                  </a:cubicBezTo>
                  <a:moveTo>
                    <a:pt x="168" y="178"/>
                  </a:moveTo>
                  <a:cubicBezTo>
                    <a:pt x="167" y="178"/>
                    <a:pt x="167" y="177"/>
                    <a:pt x="166" y="177"/>
                  </a:cubicBezTo>
                  <a:cubicBezTo>
                    <a:pt x="131" y="177"/>
                    <a:pt x="131" y="177"/>
                    <a:pt x="131" y="177"/>
                  </a:cubicBezTo>
                  <a:cubicBezTo>
                    <a:pt x="135" y="164"/>
                    <a:pt x="137" y="149"/>
                    <a:pt x="138" y="132"/>
                  </a:cubicBezTo>
                  <a:cubicBezTo>
                    <a:pt x="181" y="132"/>
                    <a:pt x="181" y="132"/>
                    <a:pt x="181" y="132"/>
                  </a:cubicBezTo>
                  <a:cubicBezTo>
                    <a:pt x="180" y="149"/>
                    <a:pt x="175" y="164"/>
                    <a:pt x="168" y="178"/>
                  </a:cubicBezTo>
                  <a:moveTo>
                    <a:pt x="170" y="79"/>
                  </a:moveTo>
                  <a:cubicBezTo>
                    <a:pt x="177" y="93"/>
                    <a:pt x="180" y="108"/>
                    <a:pt x="181" y="124"/>
                  </a:cubicBezTo>
                  <a:cubicBezTo>
                    <a:pt x="138" y="124"/>
                    <a:pt x="138" y="124"/>
                    <a:pt x="138" y="124"/>
                  </a:cubicBezTo>
                  <a:cubicBezTo>
                    <a:pt x="138" y="107"/>
                    <a:pt x="136" y="92"/>
                    <a:pt x="133" y="79"/>
                  </a:cubicBezTo>
                  <a:cubicBezTo>
                    <a:pt x="169" y="79"/>
                    <a:pt x="169" y="79"/>
                    <a:pt x="169" y="79"/>
                  </a:cubicBezTo>
                  <a:cubicBezTo>
                    <a:pt x="169" y="79"/>
                    <a:pt x="169" y="79"/>
                    <a:pt x="170" y="79"/>
                  </a:cubicBezTo>
                  <a:moveTo>
                    <a:pt x="148" y="48"/>
                  </a:moveTo>
                  <a:cubicBezTo>
                    <a:pt x="155" y="55"/>
                    <a:pt x="161" y="63"/>
                    <a:pt x="165" y="71"/>
                  </a:cubicBezTo>
                  <a:cubicBezTo>
                    <a:pt x="131" y="71"/>
                    <a:pt x="131" y="71"/>
                    <a:pt x="131" y="71"/>
                  </a:cubicBezTo>
                  <a:cubicBezTo>
                    <a:pt x="124" y="48"/>
                    <a:pt x="113" y="32"/>
                    <a:pt x="103" y="21"/>
                  </a:cubicBezTo>
                  <a:cubicBezTo>
                    <a:pt x="120" y="27"/>
                    <a:pt x="135" y="36"/>
                    <a:pt x="148" y="48"/>
                  </a:cubicBezTo>
                  <a:moveTo>
                    <a:pt x="78" y="21"/>
                  </a:moveTo>
                  <a:cubicBezTo>
                    <a:pt x="88" y="28"/>
                    <a:pt x="104" y="43"/>
                    <a:pt x="114" y="71"/>
                  </a:cubicBezTo>
                  <a:cubicBezTo>
                    <a:pt x="78" y="71"/>
                    <a:pt x="78" y="71"/>
                    <a:pt x="78" y="71"/>
                  </a:cubicBezTo>
                  <a:lnTo>
                    <a:pt x="78" y="21"/>
                  </a:lnTo>
                  <a:close/>
                  <a:moveTo>
                    <a:pt x="78" y="79"/>
                  </a:moveTo>
                  <a:cubicBezTo>
                    <a:pt x="116" y="79"/>
                    <a:pt x="116" y="79"/>
                    <a:pt x="116" y="79"/>
                  </a:cubicBezTo>
                  <a:cubicBezTo>
                    <a:pt x="120" y="92"/>
                    <a:pt x="122" y="106"/>
                    <a:pt x="122" y="124"/>
                  </a:cubicBezTo>
                  <a:cubicBezTo>
                    <a:pt x="78" y="124"/>
                    <a:pt x="78" y="124"/>
                    <a:pt x="78" y="124"/>
                  </a:cubicBezTo>
                  <a:lnTo>
                    <a:pt x="78" y="79"/>
                  </a:lnTo>
                  <a:close/>
                  <a:moveTo>
                    <a:pt x="78" y="132"/>
                  </a:moveTo>
                  <a:cubicBezTo>
                    <a:pt x="122" y="132"/>
                    <a:pt x="122" y="132"/>
                    <a:pt x="122" y="132"/>
                  </a:cubicBezTo>
                  <a:cubicBezTo>
                    <a:pt x="121" y="150"/>
                    <a:pt x="119" y="165"/>
                    <a:pt x="115" y="177"/>
                  </a:cubicBezTo>
                  <a:cubicBezTo>
                    <a:pt x="78" y="177"/>
                    <a:pt x="78" y="177"/>
                    <a:pt x="78" y="177"/>
                  </a:cubicBezTo>
                  <a:lnTo>
                    <a:pt x="78" y="132"/>
                  </a:lnTo>
                  <a:close/>
                  <a:moveTo>
                    <a:pt x="78" y="185"/>
                  </a:moveTo>
                  <a:cubicBezTo>
                    <a:pt x="112" y="185"/>
                    <a:pt x="112" y="185"/>
                    <a:pt x="112" y="185"/>
                  </a:cubicBezTo>
                  <a:cubicBezTo>
                    <a:pt x="102" y="210"/>
                    <a:pt x="87" y="224"/>
                    <a:pt x="78" y="230"/>
                  </a:cubicBezTo>
                  <a:lnTo>
                    <a:pt x="78" y="185"/>
                  </a:lnTo>
                  <a:close/>
                  <a:moveTo>
                    <a:pt x="62" y="20"/>
                  </a:moveTo>
                  <a:cubicBezTo>
                    <a:pt x="62" y="71"/>
                    <a:pt x="62" y="71"/>
                    <a:pt x="62" y="71"/>
                  </a:cubicBezTo>
                  <a:cubicBezTo>
                    <a:pt x="24" y="71"/>
                    <a:pt x="24" y="71"/>
                    <a:pt x="24" y="71"/>
                  </a:cubicBezTo>
                  <a:cubicBezTo>
                    <a:pt x="35" y="41"/>
                    <a:pt x="52" y="26"/>
                    <a:pt x="62" y="20"/>
                  </a:cubicBezTo>
                  <a:moveTo>
                    <a:pt x="22" y="79"/>
                  </a:moveTo>
                  <a:cubicBezTo>
                    <a:pt x="62" y="79"/>
                    <a:pt x="62" y="79"/>
                    <a:pt x="62" y="79"/>
                  </a:cubicBezTo>
                  <a:cubicBezTo>
                    <a:pt x="62" y="124"/>
                    <a:pt x="62" y="124"/>
                    <a:pt x="62" y="124"/>
                  </a:cubicBezTo>
                  <a:cubicBezTo>
                    <a:pt x="16" y="124"/>
                    <a:pt x="16" y="124"/>
                    <a:pt x="16" y="124"/>
                  </a:cubicBezTo>
                  <a:cubicBezTo>
                    <a:pt x="16" y="106"/>
                    <a:pt x="18" y="92"/>
                    <a:pt x="22" y="79"/>
                  </a:cubicBezTo>
                  <a:moveTo>
                    <a:pt x="16" y="132"/>
                  </a:moveTo>
                  <a:cubicBezTo>
                    <a:pt x="62" y="132"/>
                    <a:pt x="62" y="132"/>
                    <a:pt x="62" y="132"/>
                  </a:cubicBezTo>
                  <a:cubicBezTo>
                    <a:pt x="62" y="177"/>
                    <a:pt x="62" y="177"/>
                    <a:pt x="62" y="177"/>
                  </a:cubicBezTo>
                  <a:cubicBezTo>
                    <a:pt x="23" y="177"/>
                    <a:pt x="23" y="177"/>
                    <a:pt x="23" y="177"/>
                  </a:cubicBezTo>
                  <a:cubicBezTo>
                    <a:pt x="19" y="165"/>
                    <a:pt x="16" y="150"/>
                    <a:pt x="16" y="132"/>
                  </a:cubicBezTo>
                  <a:moveTo>
                    <a:pt x="26" y="185"/>
                  </a:moveTo>
                  <a:cubicBezTo>
                    <a:pt x="62" y="185"/>
                    <a:pt x="62" y="185"/>
                    <a:pt x="62" y="185"/>
                  </a:cubicBezTo>
                  <a:cubicBezTo>
                    <a:pt x="62" y="233"/>
                    <a:pt x="62" y="233"/>
                    <a:pt x="62" y="233"/>
                  </a:cubicBezTo>
                  <a:cubicBezTo>
                    <a:pt x="53" y="227"/>
                    <a:pt x="37" y="213"/>
                    <a:pt x="26" y="185"/>
                  </a:cubicBezTo>
                </a:path>
              </a:pathLst>
            </a:custGeom>
            <a:solidFill>
              <a:srgbClr val="0070C0"/>
            </a:solidFill>
            <a:ln w="9525">
              <a:noFill/>
              <a:round/>
              <a:headEnd/>
              <a:tailEnd/>
            </a:ln>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grpSp>
    </p:spTree>
    <p:extLst>
      <p:ext uri="{BB962C8B-B14F-4D97-AF65-F5344CB8AC3E}">
        <p14:creationId xmlns:p14="http://schemas.microsoft.com/office/powerpoint/2010/main" val="2067323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0" y="589346"/>
            <a:ext cx="9144000" cy="675084"/>
          </a:xfrm>
          <a:prstGeom prst="rect">
            <a:avLst/>
          </a:prstGeom>
        </p:spPr>
        <p:txBody>
          <a:bodyPr vert="horz" lIns="68580" tIns="34290" rIns="68580" bIns="34290" rtlCol="0" anchor="ctr">
            <a:normAutofit/>
          </a:bodyPr>
          <a:lstStyle/>
          <a:p>
            <a:pPr lvl="0" algn="ctr">
              <a:spcBef>
                <a:spcPct val="0"/>
              </a:spcBef>
              <a:defRPr/>
            </a:pPr>
            <a:r>
              <a:rPr lang="zh-CN" altLang="en-US" sz="2700" b="1" dirty="0" smtClean="0">
                <a:solidFill>
                  <a:srgbClr val="FFC000"/>
                </a:solidFill>
                <a:latin typeface="华文中宋" pitchFamily="2" charset="-122"/>
                <a:ea typeface="华文中宋" pitchFamily="2" charset="-122"/>
                <a:cs typeface="+mj-cs"/>
              </a:rPr>
              <a:t>建议</a:t>
            </a:r>
            <a:r>
              <a:rPr lang="en-US" altLang="zh-CN" sz="2700" b="1" dirty="0">
                <a:solidFill>
                  <a:srgbClr val="FFC000"/>
                </a:solidFill>
                <a:latin typeface="华文中宋" pitchFamily="2" charset="-122"/>
                <a:ea typeface="华文中宋" pitchFamily="2" charset="-122"/>
                <a:cs typeface="+mj-cs"/>
              </a:rPr>
              <a:t>4</a:t>
            </a:r>
            <a:r>
              <a:rPr lang="zh-CN" altLang="en-US" sz="2700" b="1" dirty="0" smtClean="0">
                <a:solidFill>
                  <a:srgbClr val="FFC000"/>
                </a:solidFill>
                <a:latin typeface="华文中宋" pitchFamily="2" charset="-122"/>
                <a:ea typeface="华文中宋" pitchFamily="2" charset="-122"/>
                <a:cs typeface="+mj-cs"/>
              </a:rPr>
              <a:t>：目前机构内部</a:t>
            </a:r>
            <a:r>
              <a:rPr lang="zh-CN" altLang="en-US" sz="2700" b="1" dirty="0">
                <a:solidFill>
                  <a:srgbClr val="FFC000"/>
                </a:solidFill>
                <a:latin typeface="华文中宋" pitchFamily="2" charset="-122"/>
                <a:ea typeface="华文中宋" pitchFamily="2" charset="-122"/>
                <a:cs typeface="+mj-cs"/>
              </a:rPr>
              <a:t>控制重点在哪里？</a:t>
            </a:r>
          </a:p>
        </p:txBody>
      </p:sp>
      <p:grpSp>
        <p:nvGrpSpPr>
          <p:cNvPr id="2" name="组合 26"/>
          <p:cNvGrpSpPr/>
          <p:nvPr/>
        </p:nvGrpSpPr>
        <p:grpSpPr>
          <a:xfrm>
            <a:off x="2843809" y="1231555"/>
            <a:ext cx="3181094" cy="3037465"/>
            <a:chOff x="2616557" y="2243309"/>
            <a:chExt cx="3638550" cy="3474266"/>
          </a:xfrm>
          <a:effectLst>
            <a:glow>
              <a:schemeClr val="accent1">
                <a:alpha val="40000"/>
              </a:schemeClr>
            </a:glow>
            <a:outerShdw blurRad="1181100" dist="127000" dir="8580000" algn="tr" rotWithShape="0">
              <a:schemeClr val="bg1">
                <a:alpha val="40000"/>
              </a:schemeClr>
            </a:outerShdw>
          </a:effectLst>
        </p:grpSpPr>
        <p:sp>
          <p:nvSpPr>
            <p:cNvPr id="5" name="正五边形 4"/>
            <p:cNvSpPr>
              <a:spLocks noChangeAspect="1"/>
            </p:cNvSpPr>
            <p:nvPr/>
          </p:nvSpPr>
          <p:spPr>
            <a:xfrm>
              <a:off x="3042156" y="2731330"/>
              <a:ext cx="2797200" cy="2664000"/>
            </a:xfrm>
            <a:prstGeom prst="pentagon">
              <a:avLst/>
            </a:prstGeom>
            <a:noFill/>
            <a:ln w="12700">
              <a:solidFill>
                <a:srgbClr val="FFF050"/>
              </a:solidFill>
            </a:ln>
            <a:effectLst/>
            <a:scene3d>
              <a:camera prst="orthographicFront"/>
              <a:lightRig rig="threePt" dir="t"/>
            </a:scene3d>
            <a:sp3d>
              <a:bevelB w="139700" prst="cross"/>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013"/>
            </a:p>
          </p:txBody>
        </p:sp>
        <p:grpSp>
          <p:nvGrpSpPr>
            <p:cNvPr id="3" name="组合 28"/>
            <p:cNvGrpSpPr/>
            <p:nvPr/>
          </p:nvGrpSpPr>
          <p:grpSpPr>
            <a:xfrm>
              <a:off x="3520951" y="3285503"/>
              <a:ext cx="1831182" cy="1740694"/>
              <a:chOff x="3700461" y="2993232"/>
              <a:chExt cx="1831182" cy="1740694"/>
            </a:xfrm>
            <a:effectLst/>
          </p:grpSpPr>
          <p:sp>
            <p:nvSpPr>
              <p:cNvPr id="7" name="任意多边形 6"/>
              <p:cNvSpPr/>
              <p:nvPr/>
            </p:nvSpPr>
            <p:spPr>
              <a:xfrm>
                <a:off x="3700461" y="2993232"/>
                <a:ext cx="1831182" cy="1740694"/>
              </a:xfrm>
              <a:custGeom>
                <a:avLst/>
                <a:gdLst>
                  <a:gd name="connsiteX0" fmla="*/ 0 w 2787650"/>
                  <a:gd name="connsiteY0" fmla="*/ 1016000 h 2660650"/>
                  <a:gd name="connsiteX1" fmla="*/ 2787650 w 2787650"/>
                  <a:gd name="connsiteY1" fmla="*/ 1016000 h 2660650"/>
                  <a:gd name="connsiteX2" fmla="*/ 533400 w 2787650"/>
                  <a:gd name="connsiteY2" fmla="*/ 2660650 h 2660650"/>
                  <a:gd name="connsiteX3" fmla="*/ 1397000 w 2787650"/>
                  <a:gd name="connsiteY3" fmla="*/ 0 h 2660650"/>
                  <a:gd name="connsiteX4" fmla="*/ 2254250 w 2787650"/>
                  <a:gd name="connsiteY4" fmla="*/ 2654300 h 2660650"/>
                  <a:gd name="connsiteX5" fmla="*/ 0 w 2787650"/>
                  <a:gd name="connsiteY5" fmla="*/ 1016000 h 2660650"/>
                  <a:gd name="connsiteX0" fmla="*/ 0 w 2787650"/>
                  <a:gd name="connsiteY0" fmla="*/ 1016000 h 2660650"/>
                  <a:gd name="connsiteX1" fmla="*/ 2193925 w 2787650"/>
                  <a:gd name="connsiteY1" fmla="*/ 841375 h 2660650"/>
                  <a:gd name="connsiteX2" fmla="*/ 2787650 w 2787650"/>
                  <a:gd name="connsiteY2" fmla="*/ 1016000 h 2660650"/>
                  <a:gd name="connsiteX3" fmla="*/ 533400 w 2787650"/>
                  <a:gd name="connsiteY3" fmla="*/ 2660650 h 2660650"/>
                  <a:gd name="connsiteX4" fmla="*/ 1397000 w 2787650"/>
                  <a:gd name="connsiteY4" fmla="*/ 0 h 2660650"/>
                  <a:gd name="connsiteX5" fmla="*/ 2254250 w 2787650"/>
                  <a:gd name="connsiteY5" fmla="*/ 2654300 h 2660650"/>
                  <a:gd name="connsiteX6" fmla="*/ 0 w 2787650"/>
                  <a:gd name="connsiteY6"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533400 w 2787650"/>
                  <a:gd name="connsiteY4" fmla="*/ 2660650 h 2660650"/>
                  <a:gd name="connsiteX5" fmla="*/ 1397000 w 2787650"/>
                  <a:gd name="connsiteY5" fmla="*/ 0 h 2660650"/>
                  <a:gd name="connsiteX6" fmla="*/ 2254250 w 2787650"/>
                  <a:gd name="connsiteY6" fmla="*/ 2654300 h 2660650"/>
                  <a:gd name="connsiteX7" fmla="*/ 0 w 2787650"/>
                  <a:gd name="connsiteY7"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533400 w 2787650"/>
                  <a:gd name="connsiteY4" fmla="*/ 2660650 h 2660650"/>
                  <a:gd name="connsiteX5" fmla="*/ 1397000 w 2787650"/>
                  <a:gd name="connsiteY5" fmla="*/ 0 h 2660650"/>
                  <a:gd name="connsiteX6" fmla="*/ 2254250 w 2787650"/>
                  <a:gd name="connsiteY6" fmla="*/ 2654300 h 2660650"/>
                  <a:gd name="connsiteX7" fmla="*/ 479425 w 2787650"/>
                  <a:gd name="connsiteY7" fmla="*/ 1460500 h 2660650"/>
                  <a:gd name="connsiteX8" fmla="*/ 0 w 2787650"/>
                  <a:gd name="connsiteY8"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2284413 w 2787650"/>
                  <a:gd name="connsiteY4" fmla="*/ 1465263 h 2660650"/>
                  <a:gd name="connsiteX5" fmla="*/ 533400 w 2787650"/>
                  <a:gd name="connsiteY5" fmla="*/ 2660650 h 2660650"/>
                  <a:gd name="connsiteX6" fmla="*/ 1397000 w 2787650"/>
                  <a:gd name="connsiteY6" fmla="*/ 0 h 2660650"/>
                  <a:gd name="connsiteX7" fmla="*/ 2254250 w 2787650"/>
                  <a:gd name="connsiteY7" fmla="*/ 2654300 h 2660650"/>
                  <a:gd name="connsiteX8" fmla="*/ 479425 w 2787650"/>
                  <a:gd name="connsiteY8" fmla="*/ 1460500 h 2660650"/>
                  <a:gd name="connsiteX9" fmla="*/ 0 w 2787650"/>
                  <a:gd name="connsiteY9"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2284413 w 2787650"/>
                  <a:gd name="connsiteY4" fmla="*/ 1465263 h 2660650"/>
                  <a:gd name="connsiteX5" fmla="*/ 533400 w 2787650"/>
                  <a:gd name="connsiteY5" fmla="*/ 2660650 h 2660650"/>
                  <a:gd name="connsiteX6" fmla="*/ 1079500 w 2787650"/>
                  <a:gd name="connsiteY6" fmla="*/ 508000 h 2660650"/>
                  <a:gd name="connsiteX7" fmla="*/ 1397000 w 2787650"/>
                  <a:gd name="connsiteY7" fmla="*/ 0 h 2660650"/>
                  <a:gd name="connsiteX8" fmla="*/ 2254250 w 2787650"/>
                  <a:gd name="connsiteY8" fmla="*/ 2654300 h 2660650"/>
                  <a:gd name="connsiteX9" fmla="*/ 479425 w 2787650"/>
                  <a:gd name="connsiteY9" fmla="*/ 1460500 h 2660650"/>
                  <a:gd name="connsiteX10" fmla="*/ 0 w 2787650"/>
                  <a:gd name="connsiteY10"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2284413 w 2787650"/>
                  <a:gd name="connsiteY4" fmla="*/ 1465263 h 2660650"/>
                  <a:gd name="connsiteX5" fmla="*/ 533400 w 2787650"/>
                  <a:gd name="connsiteY5" fmla="*/ 2660650 h 2660650"/>
                  <a:gd name="connsiteX6" fmla="*/ 1079500 w 2787650"/>
                  <a:gd name="connsiteY6" fmla="*/ 508000 h 2660650"/>
                  <a:gd name="connsiteX7" fmla="*/ 1397000 w 2787650"/>
                  <a:gd name="connsiteY7" fmla="*/ 0 h 2660650"/>
                  <a:gd name="connsiteX8" fmla="*/ 1689100 w 2787650"/>
                  <a:gd name="connsiteY8" fmla="*/ 517525 h 2660650"/>
                  <a:gd name="connsiteX9" fmla="*/ 2254250 w 2787650"/>
                  <a:gd name="connsiteY9" fmla="*/ 2654300 h 2660650"/>
                  <a:gd name="connsiteX10" fmla="*/ 479425 w 2787650"/>
                  <a:gd name="connsiteY10" fmla="*/ 1460500 h 2660650"/>
                  <a:gd name="connsiteX11" fmla="*/ 0 w 2787650"/>
                  <a:gd name="connsiteY11"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2284413 w 2787650"/>
                  <a:gd name="connsiteY4" fmla="*/ 1465263 h 2660650"/>
                  <a:gd name="connsiteX5" fmla="*/ 533400 w 2787650"/>
                  <a:gd name="connsiteY5" fmla="*/ 2660650 h 2660650"/>
                  <a:gd name="connsiteX6" fmla="*/ 631825 w 2787650"/>
                  <a:gd name="connsiteY6" fmla="*/ 1893888 h 2660650"/>
                  <a:gd name="connsiteX7" fmla="*/ 1079500 w 2787650"/>
                  <a:gd name="connsiteY7" fmla="*/ 508000 h 2660650"/>
                  <a:gd name="connsiteX8" fmla="*/ 1397000 w 2787650"/>
                  <a:gd name="connsiteY8" fmla="*/ 0 h 2660650"/>
                  <a:gd name="connsiteX9" fmla="*/ 1689100 w 2787650"/>
                  <a:gd name="connsiteY9" fmla="*/ 517525 h 2660650"/>
                  <a:gd name="connsiteX10" fmla="*/ 2254250 w 2787650"/>
                  <a:gd name="connsiteY10" fmla="*/ 2654300 h 2660650"/>
                  <a:gd name="connsiteX11" fmla="*/ 479425 w 2787650"/>
                  <a:gd name="connsiteY11" fmla="*/ 1460500 h 2660650"/>
                  <a:gd name="connsiteX12" fmla="*/ 0 w 2787650"/>
                  <a:gd name="connsiteY12"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2284413 w 2787650"/>
                  <a:gd name="connsiteY4" fmla="*/ 1465263 h 2660650"/>
                  <a:gd name="connsiteX5" fmla="*/ 1122363 w 2787650"/>
                  <a:gd name="connsiteY5" fmla="*/ 2317750 h 2660650"/>
                  <a:gd name="connsiteX6" fmla="*/ 533400 w 2787650"/>
                  <a:gd name="connsiteY6" fmla="*/ 2660650 h 2660650"/>
                  <a:gd name="connsiteX7" fmla="*/ 631825 w 2787650"/>
                  <a:gd name="connsiteY7" fmla="*/ 1893888 h 2660650"/>
                  <a:gd name="connsiteX8" fmla="*/ 1079500 w 2787650"/>
                  <a:gd name="connsiteY8" fmla="*/ 508000 h 2660650"/>
                  <a:gd name="connsiteX9" fmla="*/ 1397000 w 2787650"/>
                  <a:gd name="connsiteY9" fmla="*/ 0 h 2660650"/>
                  <a:gd name="connsiteX10" fmla="*/ 1689100 w 2787650"/>
                  <a:gd name="connsiteY10" fmla="*/ 517525 h 2660650"/>
                  <a:gd name="connsiteX11" fmla="*/ 2254250 w 2787650"/>
                  <a:gd name="connsiteY11" fmla="*/ 2654300 h 2660650"/>
                  <a:gd name="connsiteX12" fmla="*/ 479425 w 2787650"/>
                  <a:gd name="connsiteY12" fmla="*/ 1460500 h 2660650"/>
                  <a:gd name="connsiteX13" fmla="*/ 0 w 2787650"/>
                  <a:gd name="connsiteY13"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2284413 w 2787650"/>
                  <a:gd name="connsiteY4" fmla="*/ 1465263 h 2660650"/>
                  <a:gd name="connsiteX5" fmla="*/ 1122363 w 2787650"/>
                  <a:gd name="connsiteY5" fmla="*/ 2317750 h 2660650"/>
                  <a:gd name="connsiteX6" fmla="*/ 533400 w 2787650"/>
                  <a:gd name="connsiteY6" fmla="*/ 2660650 h 2660650"/>
                  <a:gd name="connsiteX7" fmla="*/ 631825 w 2787650"/>
                  <a:gd name="connsiteY7" fmla="*/ 1893888 h 2660650"/>
                  <a:gd name="connsiteX8" fmla="*/ 1079500 w 2787650"/>
                  <a:gd name="connsiteY8" fmla="*/ 508000 h 2660650"/>
                  <a:gd name="connsiteX9" fmla="*/ 1397000 w 2787650"/>
                  <a:gd name="connsiteY9" fmla="*/ 0 h 2660650"/>
                  <a:gd name="connsiteX10" fmla="*/ 1689100 w 2787650"/>
                  <a:gd name="connsiteY10" fmla="*/ 517525 h 2660650"/>
                  <a:gd name="connsiteX11" fmla="*/ 2254250 w 2787650"/>
                  <a:gd name="connsiteY11" fmla="*/ 2654300 h 2660650"/>
                  <a:gd name="connsiteX12" fmla="*/ 1679575 w 2787650"/>
                  <a:gd name="connsiteY12" fmla="*/ 2317750 h 2660650"/>
                  <a:gd name="connsiteX13" fmla="*/ 479425 w 2787650"/>
                  <a:gd name="connsiteY13" fmla="*/ 1460500 h 2660650"/>
                  <a:gd name="connsiteX14" fmla="*/ 0 w 2787650"/>
                  <a:gd name="connsiteY14"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2284413 w 2787650"/>
                  <a:gd name="connsiteY4" fmla="*/ 1465263 h 2660650"/>
                  <a:gd name="connsiteX5" fmla="*/ 1122363 w 2787650"/>
                  <a:gd name="connsiteY5" fmla="*/ 2317750 h 2660650"/>
                  <a:gd name="connsiteX6" fmla="*/ 533400 w 2787650"/>
                  <a:gd name="connsiteY6" fmla="*/ 2660650 h 2660650"/>
                  <a:gd name="connsiteX7" fmla="*/ 631825 w 2787650"/>
                  <a:gd name="connsiteY7" fmla="*/ 1893888 h 2660650"/>
                  <a:gd name="connsiteX8" fmla="*/ 1079500 w 2787650"/>
                  <a:gd name="connsiteY8" fmla="*/ 508000 h 2660650"/>
                  <a:gd name="connsiteX9" fmla="*/ 1397000 w 2787650"/>
                  <a:gd name="connsiteY9" fmla="*/ 0 h 2660650"/>
                  <a:gd name="connsiteX10" fmla="*/ 1689100 w 2787650"/>
                  <a:gd name="connsiteY10" fmla="*/ 517525 h 2660650"/>
                  <a:gd name="connsiteX11" fmla="*/ 2151063 w 2787650"/>
                  <a:gd name="connsiteY11" fmla="*/ 1912938 h 2660650"/>
                  <a:gd name="connsiteX12" fmla="*/ 2254250 w 2787650"/>
                  <a:gd name="connsiteY12" fmla="*/ 2654300 h 2660650"/>
                  <a:gd name="connsiteX13" fmla="*/ 1679575 w 2787650"/>
                  <a:gd name="connsiteY13" fmla="*/ 2317750 h 2660650"/>
                  <a:gd name="connsiteX14" fmla="*/ 479425 w 2787650"/>
                  <a:gd name="connsiteY14" fmla="*/ 1460500 h 2660650"/>
                  <a:gd name="connsiteX15" fmla="*/ 0 w 2787650"/>
                  <a:gd name="connsiteY15"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2284413 w 2787650"/>
                  <a:gd name="connsiteY4" fmla="*/ 1465263 h 2660650"/>
                  <a:gd name="connsiteX5" fmla="*/ 1122363 w 2787650"/>
                  <a:gd name="connsiteY5" fmla="*/ 2317750 h 2660650"/>
                  <a:gd name="connsiteX6" fmla="*/ 533400 w 2787650"/>
                  <a:gd name="connsiteY6" fmla="*/ 2660650 h 2660650"/>
                  <a:gd name="connsiteX7" fmla="*/ 631825 w 2787650"/>
                  <a:gd name="connsiteY7" fmla="*/ 1893888 h 2660650"/>
                  <a:gd name="connsiteX8" fmla="*/ 1079500 w 2787650"/>
                  <a:gd name="connsiteY8" fmla="*/ 508000 h 2660650"/>
                  <a:gd name="connsiteX9" fmla="*/ 1397000 w 2787650"/>
                  <a:gd name="connsiteY9" fmla="*/ 0 h 2660650"/>
                  <a:gd name="connsiteX10" fmla="*/ 1689100 w 2787650"/>
                  <a:gd name="connsiteY10" fmla="*/ 517525 h 2660650"/>
                  <a:gd name="connsiteX11" fmla="*/ 2151063 w 2787650"/>
                  <a:gd name="connsiteY11" fmla="*/ 1912938 h 2660650"/>
                  <a:gd name="connsiteX12" fmla="*/ 1679575 w 2787650"/>
                  <a:gd name="connsiteY12" fmla="*/ 2317750 h 2660650"/>
                  <a:gd name="connsiteX13" fmla="*/ 479425 w 2787650"/>
                  <a:gd name="connsiteY13" fmla="*/ 1460500 h 2660650"/>
                  <a:gd name="connsiteX14" fmla="*/ 0 w 2787650"/>
                  <a:gd name="connsiteY14"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2284413 w 2787650"/>
                  <a:gd name="connsiteY4" fmla="*/ 1465263 h 2660650"/>
                  <a:gd name="connsiteX5" fmla="*/ 750888 w 2787650"/>
                  <a:gd name="connsiteY5" fmla="*/ 2089150 h 2660650"/>
                  <a:gd name="connsiteX6" fmla="*/ 533400 w 2787650"/>
                  <a:gd name="connsiteY6" fmla="*/ 2660650 h 2660650"/>
                  <a:gd name="connsiteX7" fmla="*/ 631825 w 2787650"/>
                  <a:gd name="connsiteY7" fmla="*/ 1893888 h 2660650"/>
                  <a:gd name="connsiteX8" fmla="*/ 1079500 w 2787650"/>
                  <a:gd name="connsiteY8" fmla="*/ 508000 h 2660650"/>
                  <a:gd name="connsiteX9" fmla="*/ 1397000 w 2787650"/>
                  <a:gd name="connsiteY9" fmla="*/ 0 h 2660650"/>
                  <a:gd name="connsiteX10" fmla="*/ 1689100 w 2787650"/>
                  <a:gd name="connsiteY10" fmla="*/ 517525 h 2660650"/>
                  <a:gd name="connsiteX11" fmla="*/ 2151063 w 2787650"/>
                  <a:gd name="connsiteY11" fmla="*/ 1912938 h 2660650"/>
                  <a:gd name="connsiteX12" fmla="*/ 1679575 w 2787650"/>
                  <a:gd name="connsiteY12" fmla="*/ 2317750 h 2660650"/>
                  <a:gd name="connsiteX13" fmla="*/ 479425 w 2787650"/>
                  <a:gd name="connsiteY13" fmla="*/ 1460500 h 2660650"/>
                  <a:gd name="connsiteX14" fmla="*/ 0 w 2787650"/>
                  <a:gd name="connsiteY14" fmla="*/ 1016000 h 2660650"/>
                  <a:gd name="connsiteX0" fmla="*/ 0 w 2787650"/>
                  <a:gd name="connsiteY0" fmla="*/ 1016000 h 2660650"/>
                  <a:gd name="connsiteX1" fmla="*/ 584200 w 2787650"/>
                  <a:gd name="connsiteY1" fmla="*/ 846138 h 2660650"/>
                  <a:gd name="connsiteX2" fmla="*/ 2193925 w 2787650"/>
                  <a:gd name="connsiteY2" fmla="*/ 841375 h 2660650"/>
                  <a:gd name="connsiteX3" fmla="*/ 2787650 w 2787650"/>
                  <a:gd name="connsiteY3" fmla="*/ 1016000 h 2660650"/>
                  <a:gd name="connsiteX4" fmla="*/ 2284413 w 2787650"/>
                  <a:gd name="connsiteY4" fmla="*/ 1465263 h 2660650"/>
                  <a:gd name="connsiteX5" fmla="*/ 1127125 w 2787650"/>
                  <a:gd name="connsiteY5" fmla="*/ 2279650 h 2660650"/>
                  <a:gd name="connsiteX6" fmla="*/ 533400 w 2787650"/>
                  <a:gd name="connsiteY6" fmla="*/ 2660650 h 2660650"/>
                  <a:gd name="connsiteX7" fmla="*/ 631825 w 2787650"/>
                  <a:gd name="connsiteY7" fmla="*/ 1893888 h 2660650"/>
                  <a:gd name="connsiteX8" fmla="*/ 1079500 w 2787650"/>
                  <a:gd name="connsiteY8" fmla="*/ 508000 h 2660650"/>
                  <a:gd name="connsiteX9" fmla="*/ 1397000 w 2787650"/>
                  <a:gd name="connsiteY9" fmla="*/ 0 h 2660650"/>
                  <a:gd name="connsiteX10" fmla="*/ 1689100 w 2787650"/>
                  <a:gd name="connsiteY10" fmla="*/ 517525 h 2660650"/>
                  <a:gd name="connsiteX11" fmla="*/ 2151063 w 2787650"/>
                  <a:gd name="connsiteY11" fmla="*/ 1912938 h 2660650"/>
                  <a:gd name="connsiteX12" fmla="*/ 1679575 w 2787650"/>
                  <a:gd name="connsiteY12" fmla="*/ 2317750 h 2660650"/>
                  <a:gd name="connsiteX13" fmla="*/ 479425 w 2787650"/>
                  <a:gd name="connsiteY13" fmla="*/ 1460500 h 2660650"/>
                  <a:gd name="connsiteX14" fmla="*/ 0 w 2787650"/>
                  <a:gd name="connsiteY14" fmla="*/ 1016000 h 2660650"/>
                  <a:gd name="connsiteX0" fmla="*/ 0 w 2787650"/>
                  <a:gd name="connsiteY0" fmla="*/ 1016000 h 2317750"/>
                  <a:gd name="connsiteX1" fmla="*/ 584200 w 2787650"/>
                  <a:gd name="connsiteY1" fmla="*/ 846138 h 2317750"/>
                  <a:gd name="connsiteX2" fmla="*/ 2193925 w 2787650"/>
                  <a:gd name="connsiteY2" fmla="*/ 841375 h 2317750"/>
                  <a:gd name="connsiteX3" fmla="*/ 2787650 w 2787650"/>
                  <a:gd name="connsiteY3" fmla="*/ 1016000 h 2317750"/>
                  <a:gd name="connsiteX4" fmla="*/ 2284413 w 2787650"/>
                  <a:gd name="connsiteY4" fmla="*/ 1465263 h 2317750"/>
                  <a:gd name="connsiteX5" fmla="*/ 1127125 w 2787650"/>
                  <a:gd name="connsiteY5" fmla="*/ 2279650 h 2317750"/>
                  <a:gd name="connsiteX6" fmla="*/ 631825 w 2787650"/>
                  <a:gd name="connsiteY6" fmla="*/ 1893888 h 2317750"/>
                  <a:gd name="connsiteX7" fmla="*/ 1079500 w 2787650"/>
                  <a:gd name="connsiteY7" fmla="*/ 508000 h 2317750"/>
                  <a:gd name="connsiteX8" fmla="*/ 1397000 w 2787650"/>
                  <a:gd name="connsiteY8" fmla="*/ 0 h 2317750"/>
                  <a:gd name="connsiteX9" fmla="*/ 1689100 w 2787650"/>
                  <a:gd name="connsiteY9" fmla="*/ 517525 h 2317750"/>
                  <a:gd name="connsiteX10" fmla="*/ 2151063 w 2787650"/>
                  <a:gd name="connsiteY10" fmla="*/ 1912938 h 2317750"/>
                  <a:gd name="connsiteX11" fmla="*/ 1679575 w 2787650"/>
                  <a:gd name="connsiteY11" fmla="*/ 2317750 h 2317750"/>
                  <a:gd name="connsiteX12" fmla="*/ 479425 w 2787650"/>
                  <a:gd name="connsiteY12" fmla="*/ 1460500 h 2317750"/>
                  <a:gd name="connsiteX13" fmla="*/ 0 w 2787650"/>
                  <a:gd name="connsiteY13" fmla="*/ 1016000 h 2317750"/>
                  <a:gd name="connsiteX0" fmla="*/ 0 w 2308225"/>
                  <a:gd name="connsiteY0" fmla="*/ 1460500 h 2317750"/>
                  <a:gd name="connsiteX1" fmla="*/ 104775 w 2308225"/>
                  <a:gd name="connsiteY1" fmla="*/ 846138 h 2317750"/>
                  <a:gd name="connsiteX2" fmla="*/ 1714500 w 2308225"/>
                  <a:gd name="connsiteY2" fmla="*/ 841375 h 2317750"/>
                  <a:gd name="connsiteX3" fmla="*/ 2308225 w 2308225"/>
                  <a:gd name="connsiteY3" fmla="*/ 1016000 h 2317750"/>
                  <a:gd name="connsiteX4" fmla="*/ 1804988 w 2308225"/>
                  <a:gd name="connsiteY4" fmla="*/ 1465263 h 2317750"/>
                  <a:gd name="connsiteX5" fmla="*/ 647700 w 2308225"/>
                  <a:gd name="connsiteY5" fmla="*/ 2279650 h 2317750"/>
                  <a:gd name="connsiteX6" fmla="*/ 152400 w 2308225"/>
                  <a:gd name="connsiteY6" fmla="*/ 1893888 h 2317750"/>
                  <a:gd name="connsiteX7" fmla="*/ 600075 w 2308225"/>
                  <a:gd name="connsiteY7" fmla="*/ 508000 h 2317750"/>
                  <a:gd name="connsiteX8" fmla="*/ 917575 w 2308225"/>
                  <a:gd name="connsiteY8" fmla="*/ 0 h 2317750"/>
                  <a:gd name="connsiteX9" fmla="*/ 1209675 w 2308225"/>
                  <a:gd name="connsiteY9" fmla="*/ 517525 h 2317750"/>
                  <a:gd name="connsiteX10" fmla="*/ 1671638 w 2308225"/>
                  <a:gd name="connsiteY10" fmla="*/ 1912938 h 2317750"/>
                  <a:gd name="connsiteX11" fmla="*/ 1200150 w 2308225"/>
                  <a:gd name="connsiteY11" fmla="*/ 2317750 h 2317750"/>
                  <a:gd name="connsiteX12" fmla="*/ 0 w 2308225"/>
                  <a:gd name="connsiteY12" fmla="*/ 1460500 h 2317750"/>
                  <a:gd name="connsiteX0" fmla="*/ 0 w 2308225"/>
                  <a:gd name="connsiteY0" fmla="*/ 952500 h 1809750"/>
                  <a:gd name="connsiteX1" fmla="*/ 104775 w 2308225"/>
                  <a:gd name="connsiteY1" fmla="*/ 338138 h 1809750"/>
                  <a:gd name="connsiteX2" fmla="*/ 1714500 w 2308225"/>
                  <a:gd name="connsiteY2" fmla="*/ 333375 h 1809750"/>
                  <a:gd name="connsiteX3" fmla="*/ 2308225 w 2308225"/>
                  <a:gd name="connsiteY3" fmla="*/ 508000 h 1809750"/>
                  <a:gd name="connsiteX4" fmla="*/ 1804988 w 2308225"/>
                  <a:gd name="connsiteY4" fmla="*/ 957263 h 1809750"/>
                  <a:gd name="connsiteX5" fmla="*/ 647700 w 2308225"/>
                  <a:gd name="connsiteY5" fmla="*/ 1771650 h 1809750"/>
                  <a:gd name="connsiteX6" fmla="*/ 152400 w 2308225"/>
                  <a:gd name="connsiteY6" fmla="*/ 1385888 h 1809750"/>
                  <a:gd name="connsiteX7" fmla="*/ 600075 w 2308225"/>
                  <a:gd name="connsiteY7" fmla="*/ 0 h 1809750"/>
                  <a:gd name="connsiteX8" fmla="*/ 1209675 w 2308225"/>
                  <a:gd name="connsiteY8" fmla="*/ 9525 h 1809750"/>
                  <a:gd name="connsiteX9" fmla="*/ 1671638 w 2308225"/>
                  <a:gd name="connsiteY9" fmla="*/ 1404938 h 1809750"/>
                  <a:gd name="connsiteX10" fmla="*/ 1200150 w 2308225"/>
                  <a:gd name="connsiteY10" fmla="*/ 1809750 h 1809750"/>
                  <a:gd name="connsiteX11" fmla="*/ 0 w 2308225"/>
                  <a:gd name="connsiteY11" fmla="*/ 952500 h 1809750"/>
                  <a:gd name="connsiteX0" fmla="*/ 0 w 1804988"/>
                  <a:gd name="connsiteY0" fmla="*/ 952500 h 1809750"/>
                  <a:gd name="connsiteX1" fmla="*/ 104775 w 1804988"/>
                  <a:gd name="connsiteY1" fmla="*/ 338138 h 1809750"/>
                  <a:gd name="connsiteX2" fmla="*/ 1714500 w 1804988"/>
                  <a:gd name="connsiteY2" fmla="*/ 333375 h 1809750"/>
                  <a:gd name="connsiteX3" fmla="*/ 1804988 w 1804988"/>
                  <a:gd name="connsiteY3" fmla="*/ 957263 h 1809750"/>
                  <a:gd name="connsiteX4" fmla="*/ 647700 w 1804988"/>
                  <a:gd name="connsiteY4" fmla="*/ 1771650 h 1809750"/>
                  <a:gd name="connsiteX5" fmla="*/ 152400 w 1804988"/>
                  <a:gd name="connsiteY5" fmla="*/ 1385888 h 1809750"/>
                  <a:gd name="connsiteX6" fmla="*/ 600075 w 1804988"/>
                  <a:gd name="connsiteY6" fmla="*/ 0 h 1809750"/>
                  <a:gd name="connsiteX7" fmla="*/ 1209675 w 1804988"/>
                  <a:gd name="connsiteY7" fmla="*/ 9525 h 1809750"/>
                  <a:gd name="connsiteX8" fmla="*/ 1671638 w 1804988"/>
                  <a:gd name="connsiteY8" fmla="*/ 1404938 h 1809750"/>
                  <a:gd name="connsiteX9" fmla="*/ 1200150 w 1804988"/>
                  <a:gd name="connsiteY9" fmla="*/ 1809750 h 1809750"/>
                  <a:gd name="connsiteX10" fmla="*/ 0 w 1804988"/>
                  <a:gd name="connsiteY10" fmla="*/ 952500 h 1809750"/>
                  <a:gd name="connsiteX0" fmla="*/ 0 w 1804988"/>
                  <a:gd name="connsiteY0" fmla="*/ 952500 h 1809750"/>
                  <a:gd name="connsiteX1" fmla="*/ 188118 w 1804988"/>
                  <a:gd name="connsiteY1" fmla="*/ 552450 h 1809750"/>
                  <a:gd name="connsiteX2" fmla="*/ 1714500 w 1804988"/>
                  <a:gd name="connsiteY2" fmla="*/ 333375 h 1809750"/>
                  <a:gd name="connsiteX3" fmla="*/ 1804988 w 1804988"/>
                  <a:gd name="connsiteY3" fmla="*/ 957263 h 1809750"/>
                  <a:gd name="connsiteX4" fmla="*/ 647700 w 1804988"/>
                  <a:gd name="connsiteY4" fmla="*/ 1771650 h 1809750"/>
                  <a:gd name="connsiteX5" fmla="*/ 152400 w 1804988"/>
                  <a:gd name="connsiteY5" fmla="*/ 1385888 h 1809750"/>
                  <a:gd name="connsiteX6" fmla="*/ 600075 w 1804988"/>
                  <a:gd name="connsiteY6" fmla="*/ 0 h 1809750"/>
                  <a:gd name="connsiteX7" fmla="*/ 1209675 w 1804988"/>
                  <a:gd name="connsiteY7" fmla="*/ 9525 h 1809750"/>
                  <a:gd name="connsiteX8" fmla="*/ 1671638 w 1804988"/>
                  <a:gd name="connsiteY8" fmla="*/ 1404938 h 1809750"/>
                  <a:gd name="connsiteX9" fmla="*/ 1200150 w 1804988"/>
                  <a:gd name="connsiteY9" fmla="*/ 1809750 h 1809750"/>
                  <a:gd name="connsiteX10" fmla="*/ 0 w 1804988"/>
                  <a:gd name="connsiteY10" fmla="*/ 952500 h 1809750"/>
                  <a:gd name="connsiteX0" fmla="*/ 0 w 1804988"/>
                  <a:gd name="connsiteY0" fmla="*/ 952500 h 1809750"/>
                  <a:gd name="connsiteX1" fmla="*/ 188118 w 1804988"/>
                  <a:gd name="connsiteY1" fmla="*/ 338137 h 1809750"/>
                  <a:gd name="connsiteX2" fmla="*/ 1714500 w 1804988"/>
                  <a:gd name="connsiteY2" fmla="*/ 333375 h 1809750"/>
                  <a:gd name="connsiteX3" fmla="*/ 1804988 w 1804988"/>
                  <a:gd name="connsiteY3" fmla="*/ 957263 h 1809750"/>
                  <a:gd name="connsiteX4" fmla="*/ 647700 w 1804988"/>
                  <a:gd name="connsiteY4" fmla="*/ 1771650 h 1809750"/>
                  <a:gd name="connsiteX5" fmla="*/ 152400 w 1804988"/>
                  <a:gd name="connsiteY5" fmla="*/ 1385888 h 1809750"/>
                  <a:gd name="connsiteX6" fmla="*/ 600075 w 1804988"/>
                  <a:gd name="connsiteY6" fmla="*/ 0 h 1809750"/>
                  <a:gd name="connsiteX7" fmla="*/ 1209675 w 1804988"/>
                  <a:gd name="connsiteY7" fmla="*/ 9525 h 1809750"/>
                  <a:gd name="connsiteX8" fmla="*/ 1671638 w 1804988"/>
                  <a:gd name="connsiteY8" fmla="*/ 1404938 h 1809750"/>
                  <a:gd name="connsiteX9" fmla="*/ 1200150 w 1804988"/>
                  <a:gd name="connsiteY9" fmla="*/ 1809750 h 1809750"/>
                  <a:gd name="connsiteX10" fmla="*/ 0 w 1804988"/>
                  <a:gd name="connsiteY10" fmla="*/ 952500 h 1809750"/>
                  <a:gd name="connsiteX0" fmla="*/ 0 w 1869281"/>
                  <a:gd name="connsiteY0" fmla="*/ 952500 h 1809750"/>
                  <a:gd name="connsiteX1" fmla="*/ 188118 w 1869281"/>
                  <a:gd name="connsiteY1" fmla="*/ 338137 h 1809750"/>
                  <a:gd name="connsiteX2" fmla="*/ 1869281 w 1869281"/>
                  <a:gd name="connsiteY2" fmla="*/ 621507 h 1809750"/>
                  <a:gd name="connsiteX3" fmla="*/ 1804988 w 1869281"/>
                  <a:gd name="connsiteY3" fmla="*/ 957263 h 1809750"/>
                  <a:gd name="connsiteX4" fmla="*/ 647700 w 1869281"/>
                  <a:gd name="connsiteY4" fmla="*/ 1771650 h 1809750"/>
                  <a:gd name="connsiteX5" fmla="*/ 152400 w 1869281"/>
                  <a:gd name="connsiteY5" fmla="*/ 1385888 h 1809750"/>
                  <a:gd name="connsiteX6" fmla="*/ 600075 w 1869281"/>
                  <a:gd name="connsiteY6" fmla="*/ 0 h 1809750"/>
                  <a:gd name="connsiteX7" fmla="*/ 1209675 w 1869281"/>
                  <a:gd name="connsiteY7" fmla="*/ 9525 h 1809750"/>
                  <a:gd name="connsiteX8" fmla="*/ 1671638 w 1869281"/>
                  <a:gd name="connsiteY8" fmla="*/ 1404938 h 1809750"/>
                  <a:gd name="connsiteX9" fmla="*/ 1200150 w 1869281"/>
                  <a:gd name="connsiteY9" fmla="*/ 1809750 h 1809750"/>
                  <a:gd name="connsiteX10" fmla="*/ 0 w 1869281"/>
                  <a:gd name="connsiteY10" fmla="*/ 952500 h 1809750"/>
                  <a:gd name="connsiteX0" fmla="*/ 0 w 1804988"/>
                  <a:gd name="connsiteY0" fmla="*/ 952500 h 1809750"/>
                  <a:gd name="connsiteX1" fmla="*/ 188118 w 1804988"/>
                  <a:gd name="connsiteY1" fmla="*/ 338137 h 1809750"/>
                  <a:gd name="connsiteX2" fmla="*/ 1633537 w 1804988"/>
                  <a:gd name="connsiteY2" fmla="*/ 338138 h 1809750"/>
                  <a:gd name="connsiteX3" fmla="*/ 1804988 w 1804988"/>
                  <a:gd name="connsiteY3" fmla="*/ 957263 h 1809750"/>
                  <a:gd name="connsiteX4" fmla="*/ 647700 w 1804988"/>
                  <a:gd name="connsiteY4" fmla="*/ 1771650 h 1809750"/>
                  <a:gd name="connsiteX5" fmla="*/ 152400 w 1804988"/>
                  <a:gd name="connsiteY5" fmla="*/ 1385888 h 1809750"/>
                  <a:gd name="connsiteX6" fmla="*/ 600075 w 1804988"/>
                  <a:gd name="connsiteY6" fmla="*/ 0 h 1809750"/>
                  <a:gd name="connsiteX7" fmla="*/ 1209675 w 1804988"/>
                  <a:gd name="connsiteY7" fmla="*/ 9525 h 1809750"/>
                  <a:gd name="connsiteX8" fmla="*/ 1671638 w 1804988"/>
                  <a:gd name="connsiteY8" fmla="*/ 1404938 h 1809750"/>
                  <a:gd name="connsiteX9" fmla="*/ 1200150 w 1804988"/>
                  <a:gd name="connsiteY9" fmla="*/ 1809750 h 1809750"/>
                  <a:gd name="connsiteX10" fmla="*/ 0 w 1804988"/>
                  <a:gd name="connsiteY10" fmla="*/ 952500 h 1809750"/>
                  <a:gd name="connsiteX0" fmla="*/ 0 w 2002632"/>
                  <a:gd name="connsiteY0" fmla="*/ 952500 h 1809750"/>
                  <a:gd name="connsiteX1" fmla="*/ 385762 w 2002632"/>
                  <a:gd name="connsiteY1" fmla="*/ 338137 h 1809750"/>
                  <a:gd name="connsiteX2" fmla="*/ 1831181 w 2002632"/>
                  <a:gd name="connsiteY2" fmla="*/ 338138 h 1809750"/>
                  <a:gd name="connsiteX3" fmla="*/ 2002632 w 2002632"/>
                  <a:gd name="connsiteY3" fmla="*/ 957263 h 1809750"/>
                  <a:gd name="connsiteX4" fmla="*/ 845344 w 2002632"/>
                  <a:gd name="connsiteY4" fmla="*/ 1771650 h 1809750"/>
                  <a:gd name="connsiteX5" fmla="*/ 350044 w 2002632"/>
                  <a:gd name="connsiteY5" fmla="*/ 1385888 h 1809750"/>
                  <a:gd name="connsiteX6" fmla="*/ 797719 w 2002632"/>
                  <a:gd name="connsiteY6" fmla="*/ 0 h 1809750"/>
                  <a:gd name="connsiteX7" fmla="*/ 1407319 w 2002632"/>
                  <a:gd name="connsiteY7" fmla="*/ 9525 h 1809750"/>
                  <a:gd name="connsiteX8" fmla="*/ 1869282 w 2002632"/>
                  <a:gd name="connsiteY8" fmla="*/ 1404938 h 1809750"/>
                  <a:gd name="connsiteX9" fmla="*/ 1397794 w 2002632"/>
                  <a:gd name="connsiteY9" fmla="*/ 1809750 h 1809750"/>
                  <a:gd name="connsiteX10" fmla="*/ 0 w 2002632"/>
                  <a:gd name="connsiteY10" fmla="*/ 952500 h 1809750"/>
                  <a:gd name="connsiteX0" fmla="*/ 947737 w 1652588"/>
                  <a:gd name="connsiteY0" fmla="*/ 702469 h 1809750"/>
                  <a:gd name="connsiteX1" fmla="*/ 35718 w 1652588"/>
                  <a:gd name="connsiteY1" fmla="*/ 338137 h 1809750"/>
                  <a:gd name="connsiteX2" fmla="*/ 1481137 w 1652588"/>
                  <a:gd name="connsiteY2" fmla="*/ 338138 h 1809750"/>
                  <a:gd name="connsiteX3" fmla="*/ 1652588 w 1652588"/>
                  <a:gd name="connsiteY3" fmla="*/ 957263 h 1809750"/>
                  <a:gd name="connsiteX4" fmla="*/ 495300 w 1652588"/>
                  <a:gd name="connsiteY4" fmla="*/ 1771650 h 1809750"/>
                  <a:gd name="connsiteX5" fmla="*/ 0 w 1652588"/>
                  <a:gd name="connsiteY5" fmla="*/ 1385888 h 1809750"/>
                  <a:gd name="connsiteX6" fmla="*/ 447675 w 1652588"/>
                  <a:gd name="connsiteY6" fmla="*/ 0 h 1809750"/>
                  <a:gd name="connsiteX7" fmla="*/ 1057275 w 1652588"/>
                  <a:gd name="connsiteY7" fmla="*/ 9525 h 1809750"/>
                  <a:gd name="connsiteX8" fmla="*/ 1519238 w 1652588"/>
                  <a:gd name="connsiteY8" fmla="*/ 1404938 h 1809750"/>
                  <a:gd name="connsiteX9" fmla="*/ 1047750 w 1652588"/>
                  <a:gd name="connsiteY9" fmla="*/ 1809750 h 1809750"/>
                  <a:gd name="connsiteX10" fmla="*/ 947737 w 1652588"/>
                  <a:gd name="connsiteY10" fmla="*/ 702469 h 1809750"/>
                  <a:gd name="connsiteX0" fmla="*/ 0 w 1809751"/>
                  <a:gd name="connsiteY0" fmla="*/ 947737 h 1809750"/>
                  <a:gd name="connsiteX1" fmla="*/ 192881 w 1809751"/>
                  <a:gd name="connsiteY1" fmla="*/ 338137 h 1809750"/>
                  <a:gd name="connsiteX2" fmla="*/ 1638300 w 1809751"/>
                  <a:gd name="connsiteY2" fmla="*/ 338138 h 1809750"/>
                  <a:gd name="connsiteX3" fmla="*/ 1809751 w 1809751"/>
                  <a:gd name="connsiteY3" fmla="*/ 957263 h 1809750"/>
                  <a:gd name="connsiteX4" fmla="*/ 652463 w 1809751"/>
                  <a:gd name="connsiteY4" fmla="*/ 1771650 h 1809750"/>
                  <a:gd name="connsiteX5" fmla="*/ 157163 w 1809751"/>
                  <a:gd name="connsiteY5" fmla="*/ 1385888 h 1809750"/>
                  <a:gd name="connsiteX6" fmla="*/ 604838 w 1809751"/>
                  <a:gd name="connsiteY6" fmla="*/ 0 h 1809750"/>
                  <a:gd name="connsiteX7" fmla="*/ 1214438 w 1809751"/>
                  <a:gd name="connsiteY7" fmla="*/ 9525 h 1809750"/>
                  <a:gd name="connsiteX8" fmla="*/ 1676401 w 1809751"/>
                  <a:gd name="connsiteY8" fmla="*/ 1404938 h 1809750"/>
                  <a:gd name="connsiteX9" fmla="*/ 1204913 w 1809751"/>
                  <a:gd name="connsiteY9" fmla="*/ 1809750 h 1809750"/>
                  <a:gd name="connsiteX10" fmla="*/ 0 w 1809751"/>
                  <a:gd name="connsiteY10" fmla="*/ 947737 h 1809750"/>
                  <a:gd name="connsiteX0" fmla="*/ 0 w 2343151"/>
                  <a:gd name="connsiteY0" fmla="*/ 947737 h 1809750"/>
                  <a:gd name="connsiteX1" fmla="*/ 192881 w 2343151"/>
                  <a:gd name="connsiteY1" fmla="*/ 338137 h 1809750"/>
                  <a:gd name="connsiteX2" fmla="*/ 1638300 w 2343151"/>
                  <a:gd name="connsiteY2" fmla="*/ 338138 h 1809750"/>
                  <a:gd name="connsiteX3" fmla="*/ 2343151 w 2343151"/>
                  <a:gd name="connsiteY3" fmla="*/ 869157 h 1809750"/>
                  <a:gd name="connsiteX4" fmla="*/ 652463 w 2343151"/>
                  <a:gd name="connsiteY4" fmla="*/ 1771650 h 1809750"/>
                  <a:gd name="connsiteX5" fmla="*/ 157163 w 2343151"/>
                  <a:gd name="connsiteY5" fmla="*/ 1385888 h 1809750"/>
                  <a:gd name="connsiteX6" fmla="*/ 604838 w 2343151"/>
                  <a:gd name="connsiteY6" fmla="*/ 0 h 1809750"/>
                  <a:gd name="connsiteX7" fmla="*/ 1214438 w 2343151"/>
                  <a:gd name="connsiteY7" fmla="*/ 9525 h 1809750"/>
                  <a:gd name="connsiteX8" fmla="*/ 1676401 w 2343151"/>
                  <a:gd name="connsiteY8" fmla="*/ 1404938 h 1809750"/>
                  <a:gd name="connsiteX9" fmla="*/ 1204913 w 2343151"/>
                  <a:gd name="connsiteY9" fmla="*/ 1809750 h 1809750"/>
                  <a:gd name="connsiteX10" fmla="*/ 0 w 2343151"/>
                  <a:gd name="connsiteY10" fmla="*/ 947737 h 1809750"/>
                  <a:gd name="connsiteX0" fmla="*/ 0 w 1831182"/>
                  <a:gd name="connsiteY0" fmla="*/ 947737 h 1809750"/>
                  <a:gd name="connsiteX1" fmla="*/ 192881 w 1831182"/>
                  <a:gd name="connsiteY1" fmla="*/ 338137 h 1809750"/>
                  <a:gd name="connsiteX2" fmla="*/ 1638300 w 1831182"/>
                  <a:gd name="connsiteY2" fmla="*/ 338138 h 1809750"/>
                  <a:gd name="connsiteX3" fmla="*/ 1831182 w 1831182"/>
                  <a:gd name="connsiteY3" fmla="*/ 942975 h 1809750"/>
                  <a:gd name="connsiteX4" fmla="*/ 652463 w 1831182"/>
                  <a:gd name="connsiteY4" fmla="*/ 1771650 h 1809750"/>
                  <a:gd name="connsiteX5" fmla="*/ 157163 w 1831182"/>
                  <a:gd name="connsiteY5" fmla="*/ 1385888 h 1809750"/>
                  <a:gd name="connsiteX6" fmla="*/ 604838 w 1831182"/>
                  <a:gd name="connsiteY6" fmla="*/ 0 h 1809750"/>
                  <a:gd name="connsiteX7" fmla="*/ 1214438 w 1831182"/>
                  <a:gd name="connsiteY7" fmla="*/ 9525 h 1809750"/>
                  <a:gd name="connsiteX8" fmla="*/ 1676401 w 1831182"/>
                  <a:gd name="connsiteY8" fmla="*/ 1404938 h 1809750"/>
                  <a:gd name="connsiteX9" fmla="*/ 1204913 w 1831182"/>
                  <a:gd name="connsiteY9" fmla="*/ 1809750 h 1809750"/>
                  <a:gd name="connsiteX10" fmla="*/ 0 w 1831182"/>
                  <a:gd name="connsiteY10" fmla="*/ 947737 h 1809750"/>
                  <a:gd name="connsiteX0" fmla="*/ 0 w 1921669"/>
                  <a:gd name="connsiteY0" fmla="*/ 947737 h 1771650"/>
                  <a:gd name="connsiteX1" fmla="*/ 192881 w 1921669"/>
                  <a:gd name="connsiteY1" fmla="*/ 338137 h 1771650"/>
                  <a:gd name="connsiteX2" fmla="*/ 1638300 w 1921669"/>
                  <a:gd name="connsiteY2" fmla="*/ 338138 h 1771650"/>
                  <a:gd name="connsiteX3" fmla="*/ 1831182 w 1921669"/>
                  <a:gd name="connsiteY3" fmla="*/ 942975 h 1771650"/>
                  <a:gd name="connsiteX4" fmla="*/ 652463 w 1921669"/>
                  <a:gd name="connsiteY4" fmla="*/ 1771650 h 1771650"/>
                  <a:gd name="connsiteX5" fmla="*/ 157163 w 1921669"/>
                  <a:gd name="connsiteY5" fmla="*/ 1385888 h 1771650"/>
                  <a:gd name="connsiteX6" fmla="*/ 604838 w 1921669"/>
                  <a:gd name="connsiteY6" fmla="*/ 0 h 1771650"/>
                  <a:gd name="connsiteX7" fmla="*/ 1214438 w 1921669"/>
                  <a:gd name="connsiteY7" fmla="*/ 9525 h 1771650"/>
                  <a:gd name="connsiteX8" fmla="*/ 1676401 w 1921669"/>
                  <a:gd name="connsiteY8" fmla="*/ 1404938 h 1771650"/>
                  <a:gd name="connsiteX9" fmla="*/ 1921669 w 1921669"/>
                  <a:gd name="connsiteY9" fmla="*/ 1550194 h 1771650"/>
                  <a:gd name="connsiteX10" fmla="*/ 0 w 1921669"/>
                  <a:gd name="connsiteY10" fmla="*/ 947737 h 1771650"/>
                  <a:gd name="connsiteX0" fmla="*/ 0 w 1831182"/>
                  <a:gd name="connsiteY0" fmla="*/ 947737 h 1781175"/>
                  <a:gd name="connsiteX1" fmla="*/ 192881 w 1831182"/>
                  <a:gd name="connsiteY1" fmla="*/ 338137 h 1781175"/>
                  <a:gd name="connsiteX2" fmla="*/ 1638300 w 1831182"/>
                  <a:gd name="connsiteY2" fmla="*/ 338138 h 1781175"/>
                  <a:gd name="connsiteX3" fmla="*/ 1831182 w 1831182"/>
                  <a:gd name="connsiteY3" fmla="*/ 942975 h 1781175"/>
                  <a:gd name="connsiteX4" fmla="*/ 652463 w 1831182"/>
                  <a:gd name="connsiteY4" fmla="*/ 1771650 h 1781175"/>
                  <a:gd name="connsiteX5" fmla="*/ 157163 w 1831182"/>
                  <a:gd name="connsiteY5" fmla="*/ 1385888 h 1781175"/>
                  <a:gd name="connsiteX6" fmla="*/ 604838 w 1831182"/>
                  <a:gd name="connsiteY6" fmla="*/ 0 h 1781175"/>
                  <a:gd name="connsiteX7" fmla="*/ 1214438 w 1831182"/>
                  <a:gd name="connsiteY7" fmla="*/ 9525 h 1781175"/>
                  <a:gd name="connsiteX8" fmla="*/ 1676401 w 1831182"/>
                  <a:gd name="connsiteY8" fmla="*/ 1404938 h 1781175"/>
                  <a:gd name="connsiteX9" fmla="*/ 1171576 w 1831182"/>
                  <a:gd name="connsiteY9" fmla="*/ 1781175 h 1781175"/>
                  <a:gd name="connsiteX10" fmla="*/ 0 w 1831182"/>
                  <a:gd name="connsiteY10" fmla="*/ 947737 h 1781175"/>
                  <a:gd name="connsiteX0" fmla="*/ 0 w 1831182"/>
                  <a:gd name="connsiteY0" fmla="*/ 947737 h 1781175"/>
                  <a:gd name="connsiteX1" fmla="*/ 192881 w 1831182"/>
                  <a:gd name="connsiteY1" fmla="*/ 338137 h 1781175"/>
                  <a:gd name="connsiteX2" fmla="*/ 1638300 w 1831182"/>
                  <a:gd name="connsiteY2" fmla="*/ 338138 h 1781175"/>
                  <a:gd name="connsiteX3" fmla="*/ 1831182 w 1831182"/>
                  <a:gd name="connsiteY3" fmla="*/ 942975 h 1781175"/>
                  <a:gd name="connsiteX4" fmla="*/ 935832 w 1831182"/>
                  <a:gd name="connsiteY4" fmla="*/ 781050 h 1781175"/>
                  <a:gd name="connsiteX5" fmla="*/ 157163 w 1831182"/>
                  <a:gd name="connsiteY5" fmla="*/ 1385888 h 1781175"/>
                  <a:gd name="connsiteX6" fmla="*/ 604838 w 1831182"/>
                  <a:gd name="connsiteY6" fmla="*/ 0 h 1781175"/>
                  <a:gd name="connsiteX7" fmla="*/ 1214438 w 1831182"/>
                  <a:gd name="connsiteY7" fmla="*/ 9525 h 1781175"/>
                  <a:gd name="connsiteX8" fmla="*/ 1676401 w 1831182"/>
                  <a:gd name="connsiteY8" fmla="*/ 1404938 h 1781175"/>
                  <a:gd name="connsiteX9" fmla="*/ 1171576 w 1831182"/>
                  <a:gd name="connsiteY9" fmla="*/ 1781175 h 1781175"/>
                  <a:gd name="connsiteX10" fmla="*/ 0 w 1831182"/>
                  <a:gd name="connsiteY10" fmla="*/ 947737 h 1781175"/>
                  <a:gd name="connsiteX0" fmla="*/ 0 w 1831182"/>
                  <a:gd name="connsiteY0" fmla="*/ 947737 h 1781175"/>
                  <a:gd name="connsiteX1" fmla="*/ 192881 w 1831182"/>
                  <a:gd name="connsiteY1" fmla="*/ 338137 h 1781175"/>
                  <a:gd name="connsiteX2" fmla="*/ 1638300 w 1831182"/>
                  <a:gd name="connsiteY2" fmla="*/ 338138 h 1781175"/>
                  <a:gd name="connsiteX3" fmla="*/ 1831182 w 1831182"/>
                  <a:gd name="connsiteY3" fmla="*/ 942975 h 1781175"/>
                  <a:gd name="connsiteX4" fmla="*/ 651669 w 1831182"/>
                  <a:gd name="connsiteY4" fmla="*/ 1771650 h 1781175"/>
                  <a:gd name="connsiteX5" fmla="*/ 157163 w 1831182"/>
                  <a:gd name="connsiteY5" fmla="*/ 1385888 h 1781175"/>
                  <a:gd name="connsiteX6" fmla="*/ 604838 w 1831182"/>
                  <a:gd name="connsiteY6" fmla="*/ 0 h 1781175"/>
                  <a:gd name="connsiteX7" fmla="*/ 1214438 w 1831182"/>
                  <a:gd name="connsiteY7" fmla="*/ 9525 h 1781175"/>
                  <a:gd name="connsiteX8" fmla="*/ 1676401 w 1831182"/>
                  <a:gd name="connsiteY8" fmla="*/ 1404938 h 1781175"/>
                  <a:gd name="connsiteX9" fmla="*/ 1171576 w 1831182"/>
                  <a:gd name="connsiteY9" fmla="*/ 1781175 h 1781175"/>
                  <a:gd name="connsiteX10" fmla="*/ 0 w 1831182"/>
                  <a:gd name="connsiteY10" fmla="*/ 947737 h 1781175"/>
                  <a:gd name="connsiteX0" fmla="*/ 0 w 1831182"/>
                  <a:gd name="connsiteY0" fmla="*/ 947737 h 1781175"/>
                  <a:gd name="connsiteX1" fmla="*/ 192881 w 1831182"/>
                  <a:gd name="connsiteY1" fmla="*/ 338137 h 1781175"/>
                  <a:gd name="connsiteX2" fmla="*/ 1638300 w 1831182"/>
                  <a:gd name="connsiteY2" fmla="*/ 338138 h 1781175"/>
                  <a:gd name="connsiteX3" fmla="*/ 1831182 w 1831182"/>
                  <a:gd name="connsiteY3" fmla="*/ 942975 h 1781175"/>
                  <a:gd name="connsiteX4" fmla="*/ 651669 w 1831182"/>
                  <a:gd name="connsiteY4" fmla="*/ 1771650 h 1781175"/>
                  <a:gd name="connsiteX5" fmla="*/ 1254920 w 1831182"/>
                  <a:gd name="connsiteY5" fmla="*/ 1152525 h 1781175"/>
                  <a:gd name="connsiteX6" fmla="*/ 604838 w 1831182"/>
                  <a:gd name="connsiteY6" fmla="*/ 0 h 1781175"/>
                  <a:gd name="connsiteX7" fmla="*/ 1214438 w 1831182"/>
                  <a:gd name="connsiteY7" fmla="*/ 9525 h 1781175"/>
                  <a:gd name="connsiteX8" fmla="*/ 1676401 w 1831182"/>
                  <a:gd name="connsiteY8" fmla="*/ 1404938 h 1781175"/>
                  <a:gd name="connsiteX9" fmla="*/ 1171576 w 1831182"/>
                  <a:gd name="connsiteY9" fmla="*/ 1781175 h 1781175"/>
                  <a:gd name="connsiteX10" fmla="*/ 0 w 1831182"/>
                  <a:gd name="connsiteY10" fmla="*/ 947737 h 1781175"/>
                  <a:gd name="connsiteX0" fmla="*/ 0 w 1831182"/>
                  <a:gd name="connsiteY0" fmla="*/ 947737 h 1781175"/>
                  <a:gd name="connsiteX1" fmla="*/ 192881 w 1831182"/>
                  <a:gd name="connsiteY1" fmla="*/ 338137 h 1781175"/>
                  <a:gd name="connsiteX2" fmla="*/ 1638300 w 1831182"/>
                  <a:gd name="connsiteY2" fmla="*/ 338138 h 1781175"/>
                  <a:gd name="connsiteX3" fmla="*/ 1831182 w 1831182"/>
                  <a:gd name="connsiteY3" fmla="*/ 942975 h 1781175"/>
                  <a:gd name="connsiteX4" fmla="*/ 651669 w 1831182"/>
                  <a:gd name="connsiteY4" fmla="*/ 1771650 h 1781175"/>
                  <a:gd name="connsiteX5" fmla="*/ 145257 w 1831182"/>
                  <a:gd name="connsiteY5" fmla="*/ 1400175 h 1781175"/>
                  <a:gd name="connsiteX6" fmla="*/ 604838 w 1831182"/>
                  <a:gd name="connsiteY6" fmla="*/ 0 h 1781175"/>
                  <a:gd name="connsiteX7" fmla="*/ 1214438 w 1831182"/>
                  <a:gd name="connsiteY7" fmla="*/ 9525 h 1781175"/>
                  <a:gd name="connsiteX8" fmla="*/ 1676401 w 1831182"/>
                  <a:gd name="connsiteY8" fmla="*/ 1404938 h 1781175"/>
                  <a:gd name="connsiteX9" fmla="*/ 1171576 w 1831182"/>
                  <a:gd name="connsiteY9" fmla="*/ 1781175 h 1781175"/>
                  <a:gd name="connsiteX10" fmla="*/ 0 w 1831182"/>
                  <a:gd name="connsiteY10" fmla="*/ 947737 h 1781175"/>
                  <a:gd name="connsiteX0" fmla="*/ 0 w 1831182"/>
                  <a:gd name="connsiteY0" fmla="*/ 938212 h 1771650"/>
                  <a:gd name="connsiteX1" fmla="*/ 192881 w 1831182"/>
                  <a:gd name="connsiteY1" fmla="*/ 328612 h 1771650"/>
                  <a:gd name="connsiteX2" fmla="*/ 1638300 w 1831182"/>
                  <a:gd name="connsiteY2" fmla="*/ 328613 h 1771650"/>
                  <a:gd name="connsiteX3" fmla="*/ 1831182 w 1831182"/>
                  <a:gd name="connsiteY3" fmla="*/ 933450 h 1771650"/>
                  <a:gd name="connsiteX4" fmla="*/ 651669 w 1831182"/>
                  <a:gd name="connsiteY4" fmla="*/ 1762125 h 1771650"/>
                  <a:gd name="connsiteX5" fmla="*/ 145257 w 1831182"/>
                  <a:gd name="connsiteY5" fmla="*/ 1390650 h 1771650"/>
                  <a:gd name="connsiteX6" fmla="*/ 1112044 w 1831182"/>
                  <a:gd name="connsiteY6" fmla="*/ 278606 h 1771650"/>
                  <a:gd name="connsiteX7" fmla="*/ 1214438 w 1831182"/>
                  <a:gd name="connsiteY7" fmla="*/ 0 h 1771650"/>
                  <a:gd name="connsiteX8" fmla="*/ 1676401 w 1831182"/>
                  <a:gd name="connsiteY8" fmla="*/ 1395413 h 1771650"/>
                  <a:gd name="connsiteX9" fmla="*/ 1171576 w 1831182"/>
                  <a:gd name="connsiteY9" fmla="*/ 1771650 h 1771650"/>
                  <a:gd name="connsiteX10" fmla="*/ 0 w 1831182"/>
                  <a:gd name="connsiteY10" fmla="*/ 938212 h 1771650"/>
                  <a:gd name="connsiteX0" fmla="*/ 0 w 1831182"/>
                  <a:gd name="connsiteY0" fmla="*/ 938212 h 1771650"/>
                  <a:gd name="connsiteX1" fmla="*/ 192881 w 1831182"/>
                  <a:gd name="connsiteY1" fmla="*/ 328612 h 1771650"/>
                  <a:gd name="connsiteX2" fmla="*/ 1638300 w 1831182"/>
                  <a:gd name="connsiteY2" fmla="*/ 328613 h 1771650"/>
                  <a:gd name="connsiteX3" fmla="*/ 1831182 w 1831182"/>
                  <a:gd name="connsiteY3" fmla="*/ 933450 h 1771650"/>
                  <a:gd name="connsiteX4" fmla="*/ 651669 w 1831182"/>
                  <a:gd name="connsiteY4" fmla="*/ 1762125 h 1771650"/>
                  <a:gd name="connsiteX5" fmla="*/ 145257 w 1831182"/>
                  <a:gd name="connsiteY5" fmla="*/ 1390650 h 1771650"/>
                  <a:gd name="connsiteX6" fmla="*/ 592932 w 1831182"/>
                  <a:gd name="connsiteY6" fmla="*/ 30956 h 1771650"/>
                  <a:gd name="connsiteX7" fmla="*/ 1214438 w 1831182"/>
                  <a:gd name="connsiteY7" fmla="*/ 0 h 1771650"/>
                  <a:gd name="connsiteX8" fmla="*/ 1676401 w 1831182"/>
                  <a:gd name="connsiteY8" fmla="*/ 1395413 h 1771650"/>
                  <a:gd name="connsiteX9" fmla="*/ 1171576 w 1831182"/>
                  <a:gd name="connsiteY9" fmla="*/ 1771650 h 1771650"/>
                  <a:gd name="connsiteX10" fmla="*/ 0 w 1831182"/>
                  <a:gd name="connsiteY10" fmla="*/ 938212 h 1771650"/>
                  <a:gd name="connsiteX0" fmla="*/ 0 w 1831182"/>
                  <a:gd name="connsiteY0" fmla="*/ 907256 h 1740694"/>
                  <a:gd name="connsiteX1" fmla="*/ 192881 w 1831182"/>
                  <a:gd name="connsiteY1" fmla="*/ 297656 h 1740694"/>
                  <a:gd name="connsiteX2" fmla="*/ 1638300 w 1831182"/>
                  <a:gd name="connsiteY2" fmla="*/ 297657 h 1740694"/>
                  <a:gd name="connsiteX3" fmla="*/ 1831182 w 1831182"/>
                  <a:gd name="connsiteY3" fmla="*/ 902494 h 1740694"/>
                  <a:gd name="connsiteX4" fmla="*/ 651669 w 1831182"/>
                  <a:gd name="connsiteY4" fmla="*/ 1731169 h 1740694"/>
                  <a:gd name="connsiteX5" fmla="*/ 145257 w 1831182"/>
                  <a:gd name="connsiteY5" fmla="*/ 1359694 h 1740694"/>
                  <a:gd name="connsiteX6" fmla="*/ 592932 w 1831182"/>
                  <a:gd name="connsiteY6" fmla="*/ 0 h 1740694"/>
                  <a:gd name="connsiteX7" fmla="*/ 600075 w 1831182"/>
                  <a:gd name="connsiteY7" fmla="*/ 892969 h 1740694"/>
                  <a:gd name="connsiteX8" fmla="*/ 1676401 w 1831182"/>
                  <a:gd name="connsiteY8" fmla="*/ 1364457 h 1740694"/>
                  <a:gd name="connsiteX9" fmla="*/ 1171576 w 1831182"/>
                  <a:gd name="connsiteY9" fmla="*/ 1740694 h 1740694"/>
                  <a:gd name="connsiteX10" fmla="*/ 0 w 1831182"/>
                  <a:gd name="connsiteY10" fmla="*/ 907256 h 1740694"/>
                  <a:gd name="connsiteX0" fmla="*/ 0 w 1831182"/>
                  <a:gd name="connsiteY0" fmla="*/ 907256 h 1740694"/>
                  <a:gd name="connsiteX1" fmla="*/ 192881 w 1831182"/>
                  <a:gd name="connsiteY1" fmla="*/ 297656 h 1740694"/>
                  <a:gd name="connsiteX2" fmla="*/ 1638300 w 1831182"/>
                  <a:gd name="connsiteY2" fmla="*/ 297657 h 1740694"/>
                  <a:gd name="connsiteX3" fmla="*/ 1831182 w 1831182"/>
                  <a:gd name="connsiteY3" fmla="*/ 902494 h 1740694"/>
                  <a:gd name="connsiteX4" fmla="*/ 651669 w 1831182"/>
                  <a:gd name="connsiteY4" fmla="*/ 1731169 h 1740694"/>
                  <a:gd name="connsiteX5" fmla="*/ 145257 w 1831182"/>
                  <a:gd name="connsiteY5" fmla="*/ 1359694 h 1740694"/>
                  <a:gd name="connsiteX6" fmla="*/ 592932 w 1831182"/>
                  <a:gd name="connsiteY6" fmla="*/ 0 h 1740694"/>
                  <a:gd name="connsiteX7" fmla="*/ 1223963 w 1831182"/>
                  <a:gd name="connsiteY7" fmla="*/ 0 h 1740694"/>
                  <a:gd name="connsiteX8" fmla="*/ 1676401 w 1831182"/>
                  <a:gd name="connsiteY8" fmla="*/ 1364457 h 1740694"/>
                  <a:gd name="connsiteX9" fmla="*/ 1171576 w 1831182"/>
                  <a:gd name="connsiteY9" fmla="*/ 1740694 h 1740694"/>
                  <a:gd name="connsiteX10" fmla="*/ 0 w 1831182"/>
                  <a:gd name="connsiteY10" fmla="*/ 907256 h 1740694"/>
                  <a:gd name="connsiteX0" fmla="*/ 88107 w 1919289"/>
                  <a:gd name="connsiteY0" fmla="*/ 907256 h 1740694"/>
                  <a:gd name="connsiteX1" fmla="*/ 0 w 1919289"/>
                  <a:gd name="connsiteY1" fmla="*/ 297656 h 1740694"/>
                  <a:gd name="connsiteX2" fmla="*/ 1726407 w 1919289"/>
                  <a:gd name="connsiteY2" fmla="*/ 297657 h 1740694"/>
                  <a:gd name="connsiteX3" fmla="*/ 1919289 w 1919289"/>
                  <a:gd name="connsiteY3" fmla="*/ 902494 h 1740694"/>
                  <a:gd name="connsiteX4" fmla="*/ 739776 w 1919289"/>
                  <a:gd name="connsiteY4" fmla="*/ 1731169 h 1740694"/>
                  <a:gd name="connsiteX5" fmla="*/ 233364 w 1919289"/>
                  <a:gd name="connsiteY5" fmla="*/ 1359694 h 1740694"/>
                  <a:gd name="connsiteX6" fmla="*/ 681039 w 1919289"/>
                  <a:gd name="connsiteY6" fmla="*/ 0 h 1740694"/>
                  <a:gd name="connsiteX7" fmla="*/ 1312070 w 1919289"/>
                  <a:gd name="connsiteY7" fmla="*/ 0 h 1740694"/>
                  <a:gd name="connsiteX8" fmla="*/ 1764508 w 1919289"/>
                  <a:gd name="connsiteY8" fmla="*/ 1364457 h 1740694"/>
                  <a:gd name="connsiteX9" fmla="*/ 1259683 w 1919289"/>
                  <a:gd name="connsiteY9" fmla="*/ 1740694 h 1740694"/>
                  <a:gd name="connsiteX10" fmla="*/ 88107 w 1919289"/>
                  <a:gd name="connsiteY10" fmla="*/ 907256 h 1740694"/>
                  <a:gd name="connsiteX0" fmla="*/ 0 w 1831182"/>
                  <a:gd name="connsiteY0" fmla="*/ 907256 h 1740694"/>
                  <a:gd name="connsiteX1" fmla="*/ 180974 w 1831182"/>
                  <a:gd name="connsiteY1" fmla="*/ 297656 h 1740694"/>
                  <a:gd name="connsiteX2" fmla="*/ 1638300 w 1831182"/>
                  <a:gd name="connsiteY2" fmla="*/ 297657 h 1740694"/>
                  <a:gd name="connsiteX3" fmla="*/ 1831182 w 1831182"/>
                  <a:gd name="connsiteY3" fmla="*/ 902494 h 1740694"/>
                  <a:gd name="connsiteX4" fmla="*/ 651669 w 1831182"/>
                  <a:gd name="connsiteY4" fmla="*/ 1731169 h 1740694"/>
                  <a:gd name="connsiteX5" fmla="*/ 145257 w 1831182"/>
                  <a:gd name="connsiteY5" fmla="*/ 1359694 h 1740694"/>
                  <a:gd name="connsiteX6" fmla="*/ 592932 w 1831182"/>
                  <a:gd name="connsiteY6" fmla="*/ 0 h 1740694"/>
                  <a:gd name="connsiteX7" fmla="*/ 1223963 w 1831182"/>
                  <a:gd name="connsiteY7" fmla="*/ 0 h 1740694"/>
                  <a:gd name="connsiteX8" fmla="*/ 1676401 w 1831182"/>
                  <a:gd name="connsiteY8" fmla="*/ 1364457 h 1740694"/>
                  <a:gd name="connsiteX9" fmla="*/ 1171576 w 1831182"/>
                  <a:gd name="connsiteY9" fmla="*/ 1740694 h 1740694"/>
                  <a:gd name="connsiteX10" fmla="*/ 0 w 1831182"/>
                  <a:gd name="connsiteY10" fmla="*/ 907256 h 1740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1182" h="1740694">
                    <a:moveTo>
                      <a:pt x="0" y="907256"/>
                    </a:moveTo>
                    <a:lnTo>
                      <a:pt x="180974" y="297656"/>
                    </a:lnTo>
                    <a:lnTo>
                      <a:pt x="1638300" y="297657"/>
                    </a:lnTo>
                    <a:lnTo>
                      <a:pt x="1831182" y="902494"/>
                    </a:lnTo>
                    <a:lnTo>
                      <a:pt x="651669" y="1731169"/>
                    </a:lnTo>
                    <a:lnTo>
                      <a:pt x="145257" y="1359694"/>
                    </a:lnTo>
                    <a:lnTo>
                      <a:pt x="592932" y="0"/>
                    </a:lnTo>
                    <a:lnTo>
                      <a:pt x="1223963" y="0"/>
                    </a:lnTo>
                    <a:lnTo>
                      <a:pt x="1676401" y="1364457"/>
                    </a:lnTo>
                    <a:lnTo>
                      <a:pt x="1171576" y="1740694"/>
                    </a:lnTo>
                    <a:lnTo>
                      <a:pt x="0" y="907256"/>
                    </a:lnTo>
                    <a:close/>
                  </a:path>
                </a:pathLst>
              </a:custGeom>
              <a:noFill/>
              <a:ln w="12700">
                <a:gradFill flip="none" rotWithShape="1">
                  <a:gsLst>
                    <a:gs pos="0">
                      <a:srgbClr val="FFF050"/>
                    </a:gs>
                    <a:gs pos="76000">
                      <a:srgbClr val="FFF050">
                        <a:alpha val="0"/>
                      </a:srgbClr>
                    </a:gs>
                  </a:gsLst>
                  <a:path path="circle">
                    <a:fillToRect l="50000" t="50000" r="50000" b="50000"/>
                  </a:path>
                  <a:tileRect/>
                </a:gradFill>
              </a:ln>
              <a:effectLst/>
              <a:scene3d>
                <a:camera prst="orthographicFront"/>
                <a:lightRig rig="threePt" dir="t"/>
              </a:scene3d>
              <a:sp3d>
                <a:bevelB w="139700" prst="cross"/>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013"/>
              </a:p>
            </p:txBody>
          </p:sp>
          <p:grpSp>
            <p:nvGrpSpPr>
              <p:cNvPr id="6" name="组合 27"/>
              <p:cNvGrpSpPr/>
              <p:nvPr/>
            </p:nvGrpSpPr>
            <p:grpSpPr>
              <a:xfrm>
                <a:off x="3791332" y="3005150"/>
                <a:ext cx="1641673" cy="1598814"/>
                <a:chOff x="3791332" y="3005150"/>
                <a:chExt cx="1641673" cy="1598814"/>
              </a:xfrm>
            </p:grpSpPr>
            <p:cxnSp>
              <p:nvCxnSpPr>
                <p:cNvPr id="9" name="直接连接符 8"/>
                <p:cNvCxnSpPr/>
                <p:nvPr/>
              </p:nvCxnSpPr>
              <p:spPr>
                <a:xfrm>
                  <a:off x="4615342" y="3005150"/>
                  <a:ext cx="0" cy="432000"/>
                </a:xfrm>
                <a:prstGeom prst="line">
                  <a:avLst/>
                </a:prstGeom>
                <a:ln w="12700">
                  <a:gradFill flip="none" rotWithShape="1">
                    <a:gsLst>
                      <a:gs pos="0">
                        <a:srgbClr val="FFF050"/>
                      </a:gs>
                      <a:gs pos="76000">
                        <a:srgbClr val="FFF050">
                          <a:alpha val="0"/>
                        </a:srgbClr>
                      </a:gs>
                    </a:gsLst>
                    <a:path path="circle">
                      <a:fillToRect l="50000" t="50000" r="50000" b="50000"/>
                    </a:path>
                    <a:tileRect/>
                  </a:gradFill>
                </a:ln>
                <a:scene3d>
                  <a:camera prst="orthographicFront"/>
                  <a:lightRig rig="threePt" dir="t"/>
                </a:scene3d>
                <a:sp3d>
                  <a:bevelB w="139700" prst="cross"/>
                </a:sp3d>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4320000">
                  <a:off x="5217005" y="3462353"/>
                  <a:ext cx="0" cy="432000"/>
                </a:xfrm>
                <a:prstGeom prst="line">
                  <a:avLst/>
                </a:prstGeom>
                <a:ln w="12700">
                  <a:gradFill flip="none" rotWithShape="1">
                    <a:gsLst>
                      <a:gs pos="0">
                        <a:srgbClr val="FFF050"/>
                      </a:gs>
                      <a:gs pos="76000">
                        <a:srgbClr val="FFF050">
                          <a:alpha val="0"/>
                        </a:srgbClr>
                      </a:gs>
                    </a:gsLst>
                    <a:path path="circle">
                      <a:fillToRect l="50000" t="50000" r="50000" b="50000"/>
                    </a:path>
                    <a:tileRect/>
                  </a:gradFill>
                </a:ln>
                <a:scene3d>
                  <a:camera prst="orthographicFront"/>
                  <a:lightRig rig="threePt" dir="t"/>
                </a:scene3d>
                <a:sp3d>
                  <a:bevelB w="139700" prst="cross"/>
                </a:sp3d>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8640000">
                  <a:off x="5002691" y="4162439"/>
                  <a:ext cx="0" cy="432000"/>
                </a:xfrm>
                <a:prstGeom prst="line">
                  <a:avLst/>
                </a:prstGeom>
                <a:ln w="12700">
                  <a:gradFill flip="none" rotWithShape="1">
                    <a:gsLst>
                      <a:gs pos="0">
                        <a:srgbClr val="FFF050"/>
                      </a:gs>
                      <a:gs pos="76000">
                        <a:srgbClr val="FFF050">
                          <a:alpha val="0"/>
                        </a:srgbClr>
                      </a:gs>
                    </a:gsLst>
                    <a:path path="circle">
                      <a:fillToRect l="50000" t="50000" r="50000" b="50000"/>
                    </a:path>
                    <a:tileRect/>
                  </a:gradFill>
                </a:ln>
                <a:scene3d>
                  <a:camera prst="orthographicFront"/>
                  <a:lightRig rig="threePt" dir="t"/>
                </a:scene3d>
                <a:sp3d>
                  <a:bevelB w="139700" prst="cross"/>
                </a:sp3d>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2960000">
                  <a:off x="4250217" y="4171964"/>
                  <a:ext cx="0" cy="432000"/>
                </a:xfrm>
                <a:prstGeom prst="line">
                  <a:avLst/>
                </a:prstGeom>
                <a:ln w="12700">
                  <a:gradFill flip="none" rotWithShape="1">
                    <a:gsLst>
                      <a:gs pos="0">
                        <a:srgbClr val="FFF050"/>
                      </a:gs>
                      <a:gs pos="76000">
                        <a:srgbClr val="FFF050">
                          <a:alpha val="0"/>
                        </a:srgbClr>
                      </a:gs>
                    </a:gsLst>
                    <a:path path="circle">
                      <a:fillToRect l="50000" t="50000" r="50000" b="50000"/>
                    </a:path>
                    <a:tileRect/>
                  </a:gradFill>
                </a:ln>
                <a:scene3d>
                  <a:camera prst="orthographicFront"/>
                  <a:lightRig rig="threePt" dir="t"/>
                </a:scene3d>
                <a:sp3d>
                  <a:bevelB w="139700" prst="cross"/>
                </a:sp3d>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7280000">
                  <a:off x="4007332" y="3462353"/>
                  <a:ext cx="0" cy="432000"/>
                </a:xfrm>
                <a:prstGeom prst="line">
                  <a:avLst/>
                </a:prstGeom>
                <a:ln w="12700">
                  <a:gradFill flip="none" rotWithShape="1">
                    <a:gsLst>
                      <a:gs pos="0">
                        <a:srgbClr val="FFF050"/>
                      </a:gs>
                      <a:gs pos="76000">
                        <a:srgbClr val="FFF050">
                          <a:alpha val="0"/>
                        </a:srgbClr>
                      </a:gs>
                    </a:gsLst>
                    <a:path path="circle">
                      <a:fillToRect l="50000" t="50000" r="50000" b="50000"/>
                    </a:path>
                    <a:tileRect/>
                  </a:gradFill>
                </a:ln>
                <a:scene3d>
                  <a:camera prst="orthographicFront"/>
                  <a:lightRig rig="threePt" dir="t"/>
                </a:scene3d>
                <a:sp3d>
                  <a:bevelB w="139700" prst="cross"/>
                </a:sp3d>
              </p:spPr>
              <p:style>
                <a:lnRef idx="1">
                  <a:schemeClr val="accent1"/>
                </a:lnRef>
                <a:fillRef idx="0">
                  <a:schemeClr val="accent1"/>
                </a:fillRef>
                <a:effectRef idx="0">
                  <a:schemeClr val="accent1"/>
                </a:effectRef>
                <a:fontRef idx="minor">
                  <a:schemeClr val="tx1"/>
                </a:fontRef>
              </p:style>
            </p:cxnSp>
          </p:grpSp>
        </p:grpSp>
        <p:sp>
          <p:nvSpPr>
            <p:cNvPr id="14" name="Freeform 8"/>
            <p:cNvSpPr>
              <a:spLocks/>
            </p:cNvSpPr>
            <p:nvPr/>
          </p:nvSpPr>
          <p:spPr bwMode="auto">
            <a:xfrm>
              <a:off x="3702407" y="2243309"/>
              <a:ext cx="1466850" cy="1114425"/>
            </a:xfrm>
            <a:custGeom>
              <a:avLst/>
              <a:gdLst/>
              <a:ahLst/>
              <a:cxnLst>
                <a:cxn ang="0">
                  <a:pos x="77" y="0"/>
                </a:cxn>
                <a:cxn ang="0">
                  <a:pos x="0" y="56"/>
                </a:cxn>
                <a:cxn ang="0">
                  <a:pos x="41" y="117"/>
                </a:cxn>
                <a:cxn ang="0">
                  <a:pos x="112" y="117"/>
                </a:cxn>
                <a:cxn ang="0">
                  <a:pos x="154" y="56"/>
                </a:cxn>
                <a:cxn ang="0">
                  <a:pos x="77" y="0"/>
                </a:cxn>
              </a:cxnLst>
              <a:rect l="0" t="0" r="r" b="b"/>
              <a:pathLst>
                <a:path w="154" h="117">
                  <a:moveTo>
                    <a:pt x="77" y="0"/>
                  </a:moveTo>
                  <a:lnTo>
                    <a:pt x="0" y="56"/>
                  </a:lnTo>
                  <a:lnTo>
                    <a:pt x="41" y="117"/>
                  </a:lnTo>
                  <a:lnTo>
                    <a:pt x="112" y="117"/>
                  </a:lnTo>
                  <a:lnTo>
                    <a:pt x="154" y="56"/>
                  </a:lnTo>
                  <a:lnTo>
                    <a:pt x="77" y="0"/>
                  </a:lnTo>
                  <a:close/>
                </a:path>
              </a:pathLst>
            </a:custGeom>
            <a:gradFill flip="none" rotWithShape="1">
              <a:gsLst>
                <a:gs pos="0">
                  <a:srgbClr val="FFF050"/>
                </a:gs>
                <a:gs pos="100000">
                  <a:srgbClr val="FFA500"/>
                </a:gs>
              </a:gsLst>
              <a:lin ang="16200000" scaled="1"/>
              <a:tileRect/>
            </a:gradFill>
            <a:ln w="19050" algn="ctr">
              <a:solidFill>
                <a:srgbClr val="FFA500"/>
              </a:solidFill>
              <a:miter lim="800000"/>
              <a:headEnd/>
              <a:tailEnd/>
            </a:ln>
            <a:effectLst/>
            <a:scene3d>
              <a:camera prst="orthographicFront"/>
              <a:lightRig rig="flat" dir="t"/>
            </a:scene3d>
            <a:sp3d>
              <a:bevelT prst="relaxedInset"/>
              <a:bevelB w="139700" prst="cross"/>
            </a:sp3d>
          </p:spPr>
          <p:txBody>
            <a:bodyPr wrap="none" anchor="ctr"/>
            <a:lstStyle/>
            <a:p>
              <a:pPr algn="ctr" eaLnBrk="0" fontAlgn="ctr" hangingPunct="0">
                <a:lnSpc>
                  <a:spcPct val="140000"/>
                </a:lnSpc>
                <a:buClr>
                  <a:srgbClr val="FF0000"/>
                </a:buClr>
                <a:buSzPct val="70000"/>
                <a:defRPr/>
              </a:pPr>
              <a:endParaRPr lang="zh-CN" altLang="en-US" sz="1500" dirty="0">
                <a:solidFill>
                  <a:schemeClr val="tx2"/>
                </a:solidFill>
                <a:ea typeface="微软雅黑" pitchFamily="34" charset="-122"/>
              </a:endParaRPr>
            </a:p>
          </p:txBody>
        </p:sp>
        <p:sp>
          <p:nvSpPr>
            <p:cNvPr id="15" name="Freeform 9"/>
            <p:cNvSpPr>
              <a:spLocks/>
            </p:cNvSpPr>
            <p:nvPr/>
          </p:nvSpPr>
          <p:spPr bwMode="auto">
            <a:xfrm>
              <a:off x="5093057" y="3033884"/>
              <a:ext cx="1162050" cy="1400175"/>
            </a:xfrm>
            <a:custGeom>
              <a:avLst/>
              <a:gdLst/>
              <a:ahLst/>
              <a:cxnLst>
                <a:cxn ang="0">
                  <a:pos x="122" y="57"/>
                </a:cxn>
                <a:cxn ang="0">
                  <a:pos x="45" y="0"/>
                </a:cxn>
                <a:cxn ang="0">
                  <a:pos x="0" y="58"/>
                </a:cxn>
                <a:cxn ang="0">
                  <a:pos x="21" y="126"/>
                </a:cxn>
                <a:cxn ang="0">
                  <a:pos x="92" y="147"/>
                </a:cxn>
                <a:cxn ang="0">
                  <a:pos x="122" y="57"/>
                </a:cxn>
              </a:cxnLst>
              <a:rect l="0" t="0" r="r" b="b"/>
              <a:pathLst>
                <a:path w="122" h="147">
                  <a:moveTo>
                    <a:pt x="122" y="57"/>
                  </a:moveTo>
                  <a:lnTo>
                    <a:pt x="45" y="0"/>
                  </a:lnTo>
                  <a:lnTo>
                    <a:pt x="0" y="58"/>
                  </a:lnTo>
                  <a:lnTo>
                    <a:pt x="21" y="126"/>
                  </a:lnTo>
                  <a:lnTo>
                    <a:pt x="92" y="147"/>
                  </a:lnTo>
                  <a:lnTo>
                    <a:pt x="122" y="57"/>
                  </a:lnTo>
                  <a:close/>
                </a:path>
              </a:pathLst>
            </a:custGeom>
            <a:gradFill flip="none" rotWithShape="1">
              <a:gsLst>
                <a:gs pos="0">
                  <a:srgbClr val="FFF050"/>
                </a:gs>
                <a:gs pos="100000">
                  <a:srgbClr val="FFA500"/>
                </a:gs>
              </a:gsLst>
              <a:lin ang="0" scaled="1"/>
              <a:tileRect/>
            </a:gradFill>
            <a:ln w="19050" algn="ctr">
              <a:solidFill>
                <a:srgbClr val="FFA500"/>
              </a:solidFill>
              <a:miter lim="800000"/>
              <a:headEnd/>
              <a:tailEnd/>
            </a:ln>
            <a:effectLst/>
            <a:scene3d>
              <a:camera prst="orthographicFront"/>
              <a:lightRig rig="flat" dir="t"/>
            </a:scene3d>
            <a:sp3d>
              <a:bevelT prst="relaxedInset"/>
              <a:bevelB w="139700" prst="cross"/>
            </a:sp3d>
          </p:spPr>
          <p:txBody>
            <a:bodyPr wrap="none" anchor="ctr"/>
            <a:lstStyle/>
            <a:p>
              <a:pPr algn="ctr" eaLnBrk="0" fontAlgn="ctr" hangingPunct="0">
                <a:lnSpc>
                  <a:spcPct val="140000"/>
                </a:lnSpc>
                <a:buClr>
                  <a:srgbClr val="FF0000"/>
                </a:buClr>
                <a:buSzPct val="70000"/>
                <a:defRPr/>
              </a:pPr>
              <a:endParaRPr lang="zh-CN" altLang="en-US" sz="1500" dirty="0">
                <a:solidFill>
                  <a:schemeClr val="tx2"/>
                </a:solidFill>
                <a:ea typeface="微软雅黑" pitchFamily="34" charset="-122"/>
              </a:endParaRPr>
            </a:p>
          </p:txBody>
        </p:sp>
        <p:sp>
          <p:nvSpPr>
            <p:cNvPr id="16" name="Freeform 10"/>
            <p:cNvSpPr>
              <a:spLocks/>
            </p:cNvSpPr>
            <p:nvPr/>
          </p:nvSpPr>
          <p:spPr bwMode="auto">
            <a:xfrm>
              <a:off x="3026132" y="4576934"/>
              <a:ext cx="1209675" cy="1104900"/>
            </a:xfrm>
            <a:custGeom>
              <a:avLst/>
              <a:gdLst/>
              <a:ahLst/>
              <a:cxnLst>
                <a:cxn ang="0">
                  <a:pos x="29" y="116"/>
                </a:cxn>
                <a:cxn ang="0">
                  <a:pos x="125" y="116"/>
                </a:cxn>
                <a:cxn ang="0">
                  <a:pos x="127" y="42"/>
                </a:cxn>
                <a:cxn ang="0">
                  <a:pos x="70" y="0"/>
                </a:cxn>
                <a:cxn ang="0">
                  <a:pos x="0" y="25"/>
                </a:cxn>
                <a:cxn ang="0">
                  <a:pos x="29" y="116"/>
                </a:cxn>
              </a:cxnLst>
              <a:rect l="0" t="0" r="r" b="b"/>
              <a:pathLst>
                <a:path w="127" h="116">
                  <a:moveTo>
                    <a:pt x="29" y="116"/>
                  </a:moveTo>
                  <a:lnTo>
                    <a:pt x="125" y="116"/>
                  </a:lnTo>
                  <a:lnTo>
                    <a:pt x="127" y="42"/>
                  </a:lnTo>
                  <a:lnTo>
                    <a:pt x="70" y="0"/>
                  </a:lnTo>
                  <a:lnTo>
                    <a:pt x="0" y="25"/>
                  </a:lnTo>
                  <a:lnTo>
                    <a:pt x="29" y="116"/>
                  </a:lnTo>
                  <a:close/>
                </a:path>
              </a:pathLst>
            </a:custGeom>
            <a:gradFill flip="none" rotWithShape="1">
              <a:gsLst>
                <a:gs pos="0">
                  <a:srgbClr val="FFF050"/>
                </a:gs>
                <a:gs pos="100000">
                  <a:srgbClr val="FFA500"/>
                </a:gs>
              </a:gsLst>
              <a:lin ang="8100000" scaled="1"/>
              <a:tileRect/>
            </a:gradFill>
            <a:ln w="19050" algn="ctr">
              <a:solidFill>
                <a:srgbClr val="FFA500"/>
              </a:solidFill>
              <a:miter lim="800000"/>
              <a:headEnd/>
              <a:tailEnd/>
            </a:ln>
            <a:effectLst>
              <a:outerShdw blurRad="152400" dist="317500" dir="5400000" sx="90000" sy="-19000" rotWithShape="0">
                <a:prstClr val="black">
                  <a:alpha val="15000"/>
                </a:prstClr>
              </a:outerShdw>
            </a:effectLst>
            <a:scene3d>
              <a:camera prst="orthographicFront"/>
              <a:lightRig rig="flat" dir="t"/>
            </a:scene3d>
            <a:sp3d>
              <a:bevelT prst="relaxedInset"/>
              <a:bevelB w="139700" prst="cross"/>
            </a:sp3d>
          </p:spPr>
          <p:txBody>
            <a:bodyPr wrap="none" anchor="ctr"/>
            <a:lstStyle/>
            <a:p>
              <a:pPr algn="ctr" eaLnBrk="0" fontAlgn="ctr" hangingPunct="0">
                <a:lnSpc>
                  <a:spcPct val="140000"/>
                </a:lnSpc>
                <a:buClr>
                  <a:srgbClr val="FF0000"/>
                </a:buClr>
                <a:buSzPct val="70000"/>
                <a:defRPr/>
              </a:pPr>
              <a:endParaRPr lang="zh-CN" altLang="en-US" sz="1500" dirty="0">
                <a:solidFill>
                  <a:schemeClr val="tx2"/>
                </a:solidFill>
                <a:ea typeface="微软雅黑" pitchFamily="34" charset="-122"/>
              </a:endParaRPr>
            </a:p>
          </p:txBody>
        </p:sp>
        <p:sp>
          <p:nvSpPr>
            <p:cNvPr id="17" name="Freeform 11"/>
            <p:cNvSpPr>
              <a:spLocks/>
            </p:cNvSpPr>
            <p:nvPr/>
          </p:nvSpPr>
          <p:spPr bwMode="auto">
            <a:xfrm>
              <a:off x="4635857" y="4586459"/>
              <a:ext cx="1200150" cy="1095375"/>
            </a:xfrm>
            <a:custGeom>
              <a:avLst/>
              <a:gdLst/>
              <a:ahLst/>
              <a:cxnLst>
                <a:cxn ang="0">
                  <a:pos x="97" y="115"/>
                </a:cxn>
                <a:cxn ang="0">
                  <a:pos x="2" y="115"/>
                </a:cxn>
                <a:cxn ang="0">
                  <a:pos x="0" y="42"/>
                </a:cxn>
                <a:cxn ang="0">
                  <a:pos x="57" y="0"/>
                </a:cxn>
                <a:cxn ang="0">
                  <a:pos x="126" y="25"/>
                </a:cxn>
                <a:cxn ang="0">
                  <a:pos x="97" y="115"/>
                </a:cxn>
              </a:cxnLst>
              <a:rect l="0" t="0" r="r" b="b"/>
              <a:pathLst>
                <a:path w="126" h="115">
                  <a:moveTo>
                    <a:pt x="97" y="115"/>
                  </a:moveTo>
                  <a:lnTo>
                    <a:pt x="2" y="115"/>
                  </a:lnTo>
                  <a:lnTo>
                    <a:pt x="0" y="42"/>
                  </a:lnTo>
                  <a:lnTo>
                    <a:pt x="57" y="0"/>
                  </a:lnTo>
                  <a:lnTo>
                    <a:pt x="126" y="25"/>
                  </a:lnTo>
                  <a:lnTo>
                    <a:pt x="97" y="115"/>
                  </a:lnTo>
                  <a:close/>
                </a:path>
              </a:pathLst>
            </a:custGeom>
            <a:gradFill flip="none" rotWithShape="1">
              <a:gsLst>
                <a:gs pos="0">
                  <a:srgbClr val="FFF050"/>
                </a:gs>
                <a:gs pos="100000">
                  <a:srgbClr val="FFA500"/>
                </a:gs>
              </a:gsLst>
              <a:lin ang="2700000" scaled="1"/>
              <a:tileRect/>
            </a:gradFill>
            <a:ln w="19050" algn="ctr">
              <a:solidFill>
                <a:srgbClr val="FFA500"/>
              </a:solidFill>
              <a:miter lim="800000"/>
              <a:headEnd/>
              <a:tailEnd/>
            </a:ln>
            <a:effectLst>
              <a:outerShdw blurRad="152400" dist="317500" dir="5400000" sx="90000" sy="-19000" rotWithShape="0">
                <a:prstClr val="black">
                  <a:alpha val="15000"/>
                </a:prstClr>
              </a:outerShdw>
            </a:effectLst>
            <a:scene3d>
              <a:camera prst="orthographicFront"/>
              <a:lightRig rig="flat" dir="t"/>
            </a:scene3d>
            <a:sp3d>
              <a:bevelT prst="relaxedInset"/>
              <a:bevelB w="139700" prst="cross"/>
            </a:sp3d>
          </p:spPr>
          <p:txBody>
            <a:bodyPr wrap="none" anchor="ctr"/>
            <a:lstStyle/>
            <a:p>
              <a:pPr algn="ctr" eaLnBrk="0" fontAlgn="ctr" hangingPunct="0">
                <a:lnSpc>
                  <a:spcPct val="140000"/>
                </a:lnSpc>
                <a:buClr>
                  <a:srgbClr val="FF0000"/>
                </a:buClr>
                <a:buSzPct val="70000"/>
                <a:defRPr/>
              </a:pPr>
              <a:endParaRPr lang="zh-CN" altLang="en-US" sz="1500" dirty="0">
                <a:solidFill>
                  <a:schemeClr val="tx2"/>
                </a:solidFill>
                <a:ea typeface="微软雅黑" pitchFamily="34" charset="-122"/>
              </a:endParaRPr>
            </a:p>
          </p:txBody>
        </p:sp>
        <p:sp>
          <p:nvSpPr>
            <p:cNvPr id="18" name="Freeform 12"/>
            <p:cNvSpPr>
              <a:spLocks/>
            </p:cNvSpPr>
            <p:nvPr/>
          </p:nvSpPr>
          <p:spPr bwMode="auto">
            <a:xfrm>
              <a:off x="2616557" y="3033884"/>
              <a:ext cx="1162050" cy="1400175"/>
            </a:xfrm>
            <a:custGeom>
              <a:avLst/>
              <a:gdLst/>
              <a:ahLst/>
              <a:cxnLst>
                <a:cxn ang="0">
                  <a:pos x="0" y="57"/>
                </a:cxn>
                <a:cxn ang="0">
                  <a:pos x="77" y="0"/>
                </a:cxn>
                <a:cxn ang="0">
                  <a:pos x="122" y="58"/>
                </a:cxn>
                <a:cxn ang="0">
                  <a:pos x="101" y="126"/>
                </a:cxn>
                <a:cxn ang="0">
                  <a:pos x="30" y="147"/>
                </a:cxn>
                <a:cxn ang="0">
                  <a:pos x="0" y="57"/>
                </a:cxn>
              </a:cxnLst>
              <a:rect l="0" t="0" r="r" b="b"/>
              <a:pathLst>
                <a:path w="122" h="147">
                  <a:moveTo>
                    <a:pt x="0" y="57"/>
                  </a:moveTo>
                  <a:lnTo>
                    <a:pt x="77" y="0"/>
                  </a:lnTo>
                  <a:lnTo>
                    <a:pt x="122" y="58"/>
                  </a:lnTo>
                  <a:lnTo>
                    <a:pt x="101" y="126"/>
                  </a:lnTo>
                  <a:lnTo>
                    <a:pt x="30" y="147"/>
                  </a:lnTo>
                  <a:lnTo>
                    <a:pt x="0" y="57"/>
                  </a:lnTo>
                  <a:close/>
                </a:path>
              </a:pathLst>
            </a:custGeom>
            <a:gradFill flip="none" rotWithShape="1">
              <a:gsLst>
                <a:gs pos="0">
                  <a:srgbClr val="FFF050"/>
                </a:gs>
                <a:gs pos="100000">
                  <a:srgbClr val="FFA500"/>
                </a:gs>
              </a:gsLst>
              <a:lin ang="10800000" scaled="1"/>
              <a:tileRect/>
            </a:gradFill>
            <a:ln w="19050" algn="ctr">
              <a:solidFill>
                <a:srgbClr val="FFA500"/>
              </a:solidFill>
              <a:miter lim="800000"/>
              <a:headEnd/>
              <a:tailEnd/>
            </a:ln>
            <a:effectLst/>
            <a:scene3d>
              <a:camera prst="orthographicFront"/>
              <a:lightRig rig="flat" dir="t"/>
            </a:scene3d>
            <a:sp3d>
              <a:bevelT prst="relaxedInset"/>
              <a:bevelB w="139700" prst="cross"/>
            </a:sp3d>
          </p:spPr>
          <p:txBody>
            <a:bodyPr wrap="none" anchor="ctr"/>
            <a:lstStyle/>
            <a:p>
              <a:pPr algn="ctr" eaLnBrk="0" fontAlgn="ctr" hangingPunct="0">
                <a:lnSpc>
                  <a:spcPct val="140000"/>
                </a:lnSpc>
                <a:buClr>
                  <a:srgbClr val="FF0000"/>
                </a:buClr>
                <a:buSzPct val="70000"/>
                <a:defRPr/>
              </a:pPr>
              <a:endParaRPr lang="zh-CN" altLang="en-US" sz="1500" dirty="0">
                <a:solidFill>
                  <a:schemeClr val="tx2"/>
                </a:solidFill>
                <a:ea typeface="微软雅黑" pitchFamily="34" charset="-122"/>
              </a:endParaRPr>
            </a:p>
          </p:txBody>
        </p:sp>
        <p:sp>
          <p:nvSpPr>
            <p:cNvPr id="19" name="Freeform 13"/>
            <p:cNvSpPr>
              <a:spLocks/>
            </p:cNvSpPr>
            <p:nvPr/>
          </p:nvSpPr>
          <p:spPr bwMode="auto">
            <a:xfrm>
              <a:off x="3869542" y="3657435"/>
              <a:ext cx="1134000" cy="1080000"/>
            </a:xfrm>
            <a:custGeom>
              <a:avLst/>
              <a:gdLst/>
              <a:ahLst/>
              <a:cxnLst>
                <a:cxn ang="0">
                  <a:pos x="58" y="113"/>
                </a:cxn>
                <a:cxn ang="0">
                  <a:pos x="116" y="70"/>
                </a:cxn>
                <a:cxn ang="0">
                  <a:pos x="93" y="0"/>
                </a:cxn>
                <a:cxn ang="0">
                  <a:pos x="23" y="0"/>
                </a:cxn>
                <a:cxn ang="0">
                  <a:pos x="0" y="70"/>
                </a:cxn>
                <a:cxn ang="0">
                  <a:pos x="58" y="113"/>
                </a:cxn>
              </a:cxnLst>
              <a:rect l="0" t="0" r="r" b="b"/>
              <a:pathLst>
                <a:path w="116" h="113">
                  <a:moveTo>
                    <a:pt x="58" y="113"/>
                  </a:moveTo>
                  <a:lnTo>
                    <a:pt x="116" y="70"/>
                  </a:lnTo>
                  <a:lnTo>
                    <a:pt x="93" y="0"/>
                  </a:lnTo>
                  <a:lnTo>
                    <a:pt x="23" y="0"/>
                  </a:lnTo>
                  <a:lnTo>
                    <a:pt x="0" y="70"/>
                  </a:lnTo>
                  <a:lnTo>
                    <a:pt x="58" y="113"/>
                  </a:lnTo>
                  <a:close/>
                </a:path>
              </a:pathLst>
            </a:custGeom>
            <a:gradFill flip="none" rotWithShape="1">
              <a:gsLst>
                <a:gs pos="0">
                  <a:schemeClr val="bg1">
                    <a:lumMod val="95000"/>
                  </a:schemeClr>
                </a:gs>
                <a:gs pos="100000">
                  <a:schemeClr val="bg1">
                    <a:lumMod val="65000"/>
                  </a:schemeClr>
                </a:gs>
              </a:gsLst>
              <a:lin ang="5400000" scaled="1"/>
              <a:tileRect/>
            </a:gradFill>
            <a:ln w="25400" algn="ctr">
              <a:solidFill>
                <a:schemeClr val="bg1">
                  <a:lumMod val="65000"/>
                </a:schemeClr>
              </a:solidFill>
              <a:miter lim="800000"/>
              <a:headEnd/>
              <a:tailEnd/>
            </a:ln>
            <a:effectLst/>
            <a:scene3d>
              <a:camera prst="orthographicFront"/>
              <a:lightRig rig="flat" dir="t"/>
            </a:scene3d>
            <a:sp3d>
              <a:bevelT prst="relaxedInset"/>
              <a:bevelB w="139700" prst="cross"/>
            </a:sp3d>
          </p:spPr>
          <p:txBody>
            <a:bodyPr wrap="none" anchor="ctr"/>
            <a:lstStyle/>
            <a:p>
              <a:pPr algn="ctr" eaLnBrk="0" fontAlgn="ctr" hangingPunct="0">
                <a:lnSpc>
                  <a:spcPct val="140000"/>
                </a:lnSpc>
                <a:buClr>
                  <a:srgbClr val="FF0000"/>
                </a:buClr>
                <a:buSzPct val="70000"/>
                <a:defRPr/>
              </a:pPr>
              <a:endParaRPr lang="zh-CN" altLang="en-US" sz="1500" dirty="0">
                <a:solidFill>
                  <a:schemeClr val="tx2"/>
                </a:solidFill>
                <a:ea typeface="微软雅黑" pitchFamily="34" charset="-122"/>
              </a:endParaRPr>
            </a:p>
          </p:txBody>
        </p:sp>
        <p:sp>
          <p:nvSpPr>
            <p:cNvPr id="20" name="TextBox 146"/>
            <p:cNvSpPr txBox="1">
              <a:spLocks noChangeArrowheads="1"/>
            </p:cNvSpPr>
            <p:nvPr/>
          </p:nvSpPr>
          <p:spPr bwMode="auto">
            <a:xfrm>
              <a:off x="3869754" y="2584170"/>
              <a:ext cx="1080368" cy="462194"/>
            </a:xfrm>
            <a:prstGeom prst="rect">
              <a:avLst/>
            </a:prstGeom>
            <a:noFill/>
            <a:scene3d>
              <a:camera prst="orthographicFront"/>
              <a:lightRig rig="threePt" dir="t"/>
            </a:scene3d>
            <a:sp3d>
              <a:bevelB w="139700" prst="cross"/>
            </a:sp3d>
          </p:spPr>
          <p:txBody>
            <a:bodyPr wrap="square">
              <a:spAutoFit/>
            </a:bodyPr>
            <a:lstStyle/>
            <a:p>
              <a:pPr algn="ctr"/>
              <a:r>
                <a:rPr lang="zh-CN" altLang="en-US" sz="1013" b="1" dirty="0">
                  <a:solidFill>
                    <a:schemeClr val="tx1">
                      <a:lumMod val="75000"/>
                      <a:lumOff val="25000"/>
                    </a:schemeClr>
                  </a:solidFill>
                  <a:latin typeface="微软雅黑" pitchFamily="34" charset="-122"/>
                  <a:ea typeface="微软雅黑" pitchFamily="34" charset="-122"/>
                </a:rPr>
                <a:t>卫生材料领用消耗</a:t>
              </a:r>
              <a:endParaRPr lang="en-US" altLang="zh-CN" sz="1013" b="1" dirty="0">
                <a:solidFill>
                  <a:schemeClr val="tx1">
                    <a:lumMod val="75000"/>
                    <a:lumOff val="25000"/>
                  </a:schemeClr>
                </a:solidFill>
                <a:latin typeface="微软雅黑" pitchFamily="34" charset="-122"/>
                <a:ea typeface="微软雅黑" pitchFamily="34" charset="-122"/>
              </a:endParaRPr>
            </a:p>
          </p:txBody>
        </p:sp>
        <p:sp>
          <p:nvSpPr>
            <p:cNvPr id="21" name="TextBox 146"/>
            <p:cNvSpPr txBox="1">
              <a:spLocks noChangeArrowheads="1"/>
            </p:cNvSpPr>
            <p:nvPr/>
          </p:nvSpPr>
          <p:spPr bwMode="auto">
            <a:xfrm>
              <a:off x="3776066" y="3792685"/>
              <a:ext cx="1296000" cy="633665"/>
            </a:xfrm>
            <a:prstGeom prst="rect">
              <a:avLst/>
            </a:prstGeom>
            <a:scene3d>
              <a:camera prst="orthographicFront"/>
              <a:lightRig rig="threePt" dir="t"/>
            </a:scene3d>
            <a:sp3d>
              <a:bevelB w="139700" prst="cross"/>
            </a:sp3d>
          </p:spPr>
          <p:txBody>
            <a:bodyPr wrap="square">
              <a:spAutoFit/>
              <a:sp3d>
                <a:contourClr>
                  <a:schemeClr val="tx1"/>
                </a:contourClr>
              </a:sp3d>
            </a:bodyPr>
            <a:lstStyle/>
            <a:p>
              <a:pPr algn="ctr"/>
              <a:r>
                <a:rPr lang="zh-CN" altLang="en-US" sz="1500" b="1" dirty="0">
                  <a:solidFill>
                    <a:srgbClr val="C00000"/>
                  </a:solidFill>
                  <a:latin typeface="华文中宋" pitchFamily="2" charset="-122"/>
                  <a:ea typeface="华文中宋" pitchFamily="2" charset="-122"/>
                </a:rPr>
                <a:t>内部</a:t>
              </a:r>
              <a:endParaRPr lang="en-US" altLang="zh-CN" sz="1500" b="1" dirty="0">
                <a:solidFill>
                  <a:srgbClr val="C00000"/>
                </a:solidFill>
                <a:latin typeface="华文中宋" pitchFamily="2" charset="-122"/>
                <a:ea typeface="华文中宋" pitchFamily="2" charset="-122"/>
              </a:endParaRPr>
            </a:p>
            <a:p>
              <a:pPr algn="ctr"/>
              <a:r>
                <a:rPr lang="zh-CN" altLang="en-US" sz="1500" b="1" dirty="0">
                  <a:solidFill>
                    <a:srgbClr val="C00000"/>
                  </a:solidFill>
                  <a:latin typeface="华文中宋" pitchFamily="2" charset="-122"/>
                  <a:ea typeface="华文中宋" pitchFamily="2" charset="-122"/>
                </a:rPr>
                <a:t>控制</a:t>
              </a:r>
              <a:endParaRPr lang="en-US" altLang="zh-CN" sz="1500" b="1" dirty="0">
                <a:solidFill>
                  <a:srgbClr val="C00000"/>
                </a:solidFill>
                <a:latin typeface="华文中宋" pitchFamily="2" charset="-122"/>
                <a:ea typeface="华文中宋" pitchFamily="2" charset="-122"/>
              </a:endParaRPr>
            </a:p>
          </p:txBody>
        </p:sp>
        <p:sp>
          <p:nvSpPr>
            <p:cNvPr id="22" name="TextBox 146"/>
            <p:cNvSpPr txBox="1">
              <a:spLocks noChangeArrowheads="1"/>
            </p:cNvSpPr>
            <p:nvPr/>
          </p:nvSpPr>
          <p:spPr bwMode="auto">
            <a:xfrm>
              <a:off x="2709758" y="3534468"/>
              <a:ext cx="1032734" cy="739276"/>
            </a:xfrm>
            <a:prstGeom prst="rect">
              <a:avLst/>
            </a:prstGeom>
            <a:noFill/>
            <a:scene3d>
              <a:camera prst="orthographicFront"/>
              <a:lightRig rig="threePt" dir="t"/>
            </a:scene3d>
            <a:sp3d>
              <a:bevelB w="139700" prst="cross"/>
            </a:sp3d>
          </p:spPr>
          <p:txBody>
            <a:bodyPr wrap="square">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rPr>
                <a:t>检验科试剂清洗液领用</a:t>
              </a:r>
              <a:endParaRPr lang="en-US" altLang="zh-CN" sz="1200" b="1" dirty="0">
                <a:solidFill>
                  <a:schemeClr val="tx1">
                    <a:lumMod val="75000"/>
                    <a:lumOff val="25000"/>
                  </a:schemeClr>
                </a:solidFill>
                <a:latin typeface="微软雅黑" pitchFamily="34" charset="-122"/>
                <a:ea typeface="微软雅黑" pitchFamily="34" charset="-122"/>
              </a:endParaRPr>
            </a:p>
          </p:txBody>
        </p:sp>
        <p:sp>
          <p:nvSpPr>
            <p:cNvPr id="23" name="TextBox 146"/>
            <p:cNvSpPr txBox="1">
              <a:spLocks noChangeArrowheads="1"/>
            </p:cNvSpPr>
            <p:nvPr/>
          </p:nvSpPr>
          <p:spPr bwMode="auto">
            <a:xfrm>
              <a:off x="5155639" y="3446216"/>
              <a:ext cx="976903" cy="528054"/>
            </a:xfrm>
            <a:prstGeom prst="rect">
              <a:avLst/>
            </a:prstGeom>
            <a:noFill/>
            <a:scene3d>
              <a:camera prst="orthographicFront"/>
              <a:lightRig rig="threePt" dir="t"/>
            </a:scene3d>
            <a:sp3d>
              <a:bevelB w="139700" prst="cross"/>
            </a:sp3d>
          </p:spPr>
          <p:txBody>
            <a:bodyPr wrap="square">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rPr>
                <a:t>非治疗性辅助用药</a:t>
              </a:r>
              <a:endParaRPr lang="en-US" altLang="zh-CN" sz="1200" b="1" dirty="0">
                <a:solidFill>
                  <a:schemeClr val="tx1">
                    <a:lumMod val="75000"/>
                    <a:lumOff val="25000"/>
                  </a:schemeClr>
                </a:solidFill>
                <a:latin typeface="微软雅黑" pitchFamily="34" charset="-122"/>
                <a:ea typeface="微软雅黑" pitchFamily="34" charset="-122"/>
              </a:endParaRPr>
            </a:p>
          </p:txBody>
        </p:sp>
        <p:sp>
          <p:nvSpPr>
            <p:cNvPr id="24" name="TextBox 146"/>
            <p:cNvSpPr txBox="1">
              <a:spLocks noChangeArrowheads="1"/>
            </p:cNvSpPr>
            <p:nvPr/>
          </p:nvSpPr>
          <p:spPr bwMode="auto">
            <a:xfrm>
              <a:off x="4597699" y="4978299"/>
              <a:ext cx="1167142" cy="739276"/>
            </a:xfrm>
            <a:prstGeom prst="rect">
              <a:avLst/>
            </a:prstGeom>
            <a:noFill/>
            <a:scene3d>
              <a:camera prst="orthographicFront"/>
              <a:lightRig rig="threePt" dir="t"/>
            </a:scene3d>
            <a:sp3d>
              <a:bevelB w="139700" prst="cross"/>
            </a:sp3d>
          </p:spPr>
          <p:txBody>
            <a:bodyPr wrap="square">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rPr>
                <a:t>低值易耗办公用品领用消耗</a:t>
              </a:r>
              <a:endParaRPr lang="en-US" altLang="zh-CN" sz="1200" b="1" dirty="0">
                <a:solidFill>
                  <a:schemeClr val="tx1">
                    <a:lumMod val="75000"/>
                    <a:lumOff val="25000"/>
                  </a:schemeClr>
                </a:solidFill>
                <a:latin typeface="微软雅黑" pitchFamily="34" charset="-122"/>
                <a:ea typeface="微软雅黑" pitchFamily="34" charset="-122"/>
              </a:endParaRPr>
            </a:p>
          </p:txBody>
        </p:sp>
        <p:sp>
          <p:nvSpPr>
            <p:cNvPr id="25" name="TextBox 146"/>
            <p:cNvSpPr txBox="1">
              <a:spLocks noChangeArrowheads="1"/>
            </p:cNvSpPr>
            <p:nvPr/>
          </p:nvSpPr>
          <p:spPr bwMode="auto">
            <a:xfrm>
              <a:off x="3246191" y="4917015"/>
              <a:ext cx="864000" cy="739276"/>
            </a:xfrm>
            <a:prstGeom prst="rect">
              <a:avLst/>
            </a:prstGeom>
            <a:noFill/>
            <a:scene3d>
              <a:camera prst="orthographicFront"/>
              <a:lightRig rig="threePt" dir="t"/>
            </a:scene3d>
            <a:sp3d>
              <a:bevelB w="139700" prst="cross"/>
            </a:sp3d>
          </p:spPr>
          <p:txBody>
            <a:bodyPr wrap="square">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rPr>
                <a:t>固定资产归属管理</a:t>
              </a:r>
              <a:endParaRPr lang="en-US" altLang="zh-CN" sz="1200" b="1"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74694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p:cNvSpPr txBox="1">
            <a:spLocks/>
          </p:cNvSpPr>
          <p:nvPr/>
        </p:nvSpPr>
        <p:spPr>
          <a:xfrm>
            <a:off x="0" y="735546"/>
            <a:ext cx="9144000" cy="675084"/>
          </a:xfrm>
          <a:prstGeom prst="rect">
            <a:avLst/>
          </a:prstGeom>
        </p:spPr>
        <p:txBody>
          <a:bodyPr vert="horz" lIns="68580" tIns="34290" rIns="68580" bIns="34290" rtlCol="0" anchor="ctr">
            <a:normAutofit/>
          </a:bodyPr>
          <a:lstStyle/>
          <a:p>
            <a:pPr algn="ctr">
              <a:spcBef>
                <a:spcPct val="0"/>
              </a:spcBef>
              <a:defRPr/>
            </a:pPr>
            <a:r>
              <a:rPr lang="zh-CN" altLang="en-US" sz="3000" b="1" dirty="0" smtClean="0">
                <a:solidFill>
                  <a:srgbClr val="FFC000"/>
                </a:solidFill>
                <a:latin typeface="华文中宋" pitchFamily="2" charset="-122"/>
                <a:ea typeface="华文中宋" pitchFamily="2" charset="-122"/>
                <a:cs typeface="+mj-cs"/>
              </a:rPr>
              <a:t>建议</a:t>
            </a:r>
            <a:r>
              <a:rPr lang="en-US" altLang="zh-CN" sz="3000" b="1" dirty="0" smtClean="0">
                <a:solidFill>
                  <a:srgbClr val="FFC000"/>
                </a:solidFill>
                <a:latin typeface="华文中宋" pitchFamily="2" charset="-122"/>
                <a:ea typeface="华文中宋" pitchFamily="2" charset="-122"/>
                <a:cs typeface="+mj-cs"/>
              </a:rPr>
              <a:t>5:</a:t>
            </a:r>
            <a:r>
              <a:rPr lang="zh-CN" altLang="en-US" sz="3000" b="1" dirty="0" smtClean="0">
                <a:solidFill>
                  <a:srgbClr val="FFC000"/>
                </a:solidFill>
                <a:latin typeface="华文中宋" pitchFamily="2" charset="-122"/>
                <a:ea typeface="华文中宋" pitchFamily="2" charset="-122"/>
                <a:cs typeface="+mj-cs"/>
              </a:rPr>
              <a:t>机构内部信息化建设路径</a:t>
            </a:r>
            <a:endParaRPr lang="zh-CN" altLang="en-US" sz="3000" b="1" dirty="0">
              <a:solidFill>
                <a:srgbClr val="FFC000"/>
              </a:solidFill>
              <a:latin typeface="华文中宋" pitchFamily="2" charset="-122"/>
              <a:ea typeface="华文中宋" pitchFamily="2" charset="-122"/>
              <a:cs typeface="+mj-cs"/>
            </a:endParaRPr>
          </a:p>
        </p:txBody>
      </p:sp>
      <p:sp>
        <p:nvSpPr>
          <p:cNvPr id="23" name="矩形 18"/>
          <p:cNvSpPr/>
          <p:nvPr/>
        </p:nvSpPr>
        <p:spPr>
          <a:xfrm>
            <a:off x="1795405" y="1707654"/>
            <a:ext cx="1739561" cy="2484276"/>
          </a:xfrm>
          <a:custGeom>
            <a:avLst/>
            <a:gdLst/>
            <a:ahLst/>
            <a:cxnLst/>
            <a:rect l="l" t="t" r="r" b="b"/>
            <a:pathLst>
              <a:path w="2736304" h="3312368">
                <a:moveTo>
                  <a:pt x="571805" y="0"/>
                </a:moveTo>
                <a:lnTo>
                  <a:pt x="1008112" y="0"/>
                </a:lnTo>
                <a:lnTo>
                  <a:pt x="2164499" y="0"/>
                </a:lnTo>
                <a:lnTo>
                  <a:pt x="2736304" y="0"/>
                </a:lnTo>
                <a:lnTo>
                  <a:pt x="2736304" y="571805"/>
                </a:lnTo>
                <a:lnTo>
                  <a:pt x="2736304" y="1296144"/>
                </a:lnTo>
                <a:lnTo>
                  <a:pt x="2736304" y="2740563"/>
                </a:lnTo>
                <a:cubicBezTo>
                  <a:pt x="2736304" y="3056362"/>
                  <a:pt x="2480298" y="3312368"/>
                  <a:pt x="2164499" y="3312368"/>
                </a:cubicBezTo>
                <a:lnTo>
                  <a:pt x="1728192" y="3312368"/>
                </a:lnTo>
                <a:lnTo>
                  <a:pt x="571805" y="3312368"/>
                </a:lnTo>
                <a:lnTo>
                  <a:pt x="0" y="3312368"/>
                </a:lnTo>
                <a:lnTo>
                  <a:pt x="0" y="2740563"/>
                </a:lnTo>
                <a:lnTo>
                  <a:pt x="0" y="2016224"/>
                </a:lnTo>
                <a:lnTo>
                  <a:pt x="0" y="571805"/>
                </a:lnTo>
                <a:cubicBezTo>
                  <a:pt x="0" y="256006"/>
                  <a:pt x="256006" y="0"/>
                  <a:pt x="571805" y="0"/>
                </a:cubicBezTo>
                <a:close/>
              </a:path>
            </a:pathLst>
          </a:custGeom>
          <a:gradFill flip="none" rotWithShape="1">
            <a:gsLst>
              <a:gs pos="2000">
                <a:srgbClr val="0070C0"/>
              </a:gs>
              <a:gs pos="100000">
                <a:srgbClr val="00B0F0"/>
              </a:gs>
            </a:gsLst>
            <a:lin ang="10800000" scaled="1"/>
            <a:tileRect/>
          </a:gradFill>
          <a:ln w="25400" cap="flat" cmpd="sng" algn="ctr">
            <a:solidFill>
              <a:srgbClr val="0070C0"/>
            </a:solidFill>
            <a:prstDash val="solid"/>
          </a:ln>
          <a:effectLst>
            <a:reflection blurRad="6350" stA="42000" endPos="17000" dir="5400000" sy="-100000" algn="bl" rotWithShape="0"/>
          </a:effectLst>
          <a:scene3d>
            <a:camera prst="orthographicFront">
              <a:rot lat="0" lon="0" rev="0"/>
            </a:camera>
            <a:lightRig rig="glow" dir="t">
              <a:rot lat="0" lon="0" rev="14100000"/>
            </a:lightRig>
          </a:scene3d>
          <a:sp3d prstMaterial="softEdge">
            <a:bevelT w="127000"/>
          </a:sp3d>
        </p:spPr>
        <p:txBody>
          <a:bodyPr rtlCol="0" anchor="ctr"/>
          <a:lstStyle/>
          <a:p>
            <a:pPr algn="ctr">
              <a:defRPr/>
            </a:pPr>
            <a:endParaRPr lang="zh-CN" altLang="en-US" sz="1013" kern="0">
              <a:solidFill>
                <a:sysClr val="window" lastClr="FFFFFF"/>
              </a:solidFill>
              <a:latin typeface="Calibri"/>
              <a:ea typeface="宋体"/>
            </a:endParaRPr>
          </a:p>
        </p:txBody>
      </p:sp>
      <p:sp>
        <p:nvSpPr>
          <p:cNvPr id="24" name="圆角矩形 23"/>
          <p:cNvSpPr/>
          <p:nvPr/>
        </p:nvSpPr>
        <p:spPr>
          <a:xfrm>
            <a:off x="1946082" y="1912440"/>
            <a:ext cx="1458163" cy="2098782"/>
          </a:xfrm>
          <a:prstGeom prst="roundRect">
            <a:avLst/>
          </a:prstGeom>
          <a:solidFill>
            <a:sysClr val="window" lastClr="FFFFFF"/>
          </a:solidFill>
          <a:ln w="25400" cap="flat" cmpd="sng" algn="ctr">
            <a:noFill/>
            <a:prstDash val="solid"/>
          </a:ln>
          <a:effectLst>
            <a:innerShdw blurRad="38100" dist="50800" dir="16200000">
              <a:prstClr val="black">
                <a:alpha val="30000"/>
              </a:prstClr>
            </a:innerShdw>
          </a:effectLst>
        </p:spPr>
        <p:txBody>
          <a:bodyPr rtlCol="0" anchor="ctr"/>
          <a:lstStyle/>
          <a:p>
            <a:pPr algn="ctr">
              <a:defRPr/>
            </a:pPr>
            <a:endParaRPr lang="zh-CN" altLang="en-US" sz="1013" kern="0">
              <a:solidFill>
                <a:sysClr val="window" lastClr="FFFFFF"/>
              </a:solidFill>
              <a:latin typeface="Calibri"/>
              <a:ea typeface="宋体"/>
            </a:endParaRPr>
          </a:p>
        </p:txBody>
      </p:sp>
      <p:cxnSp>
        <p:nvCxnSpPr>
          <p:cNvPr id="25" name="直接连接符 24"/>
          <p:cNvCxnSpPr/>
          <p:nvPr/>
        </p:nvCxnSpPr>
        <p:spPr>
          <a:xfrm>
            <a:off x="2048977" y="2437527"/>
            <a:ext cx="1237052" cy="0"/>
          </a:xfrm>
          <a:prstGeom prst="line">
            <a:avLst/>
          </a:prstGeom>
          <a:noFill/>
          <a:ln w="19050" cap="flat" cmpd="sng" algn="ctr">
            <a:solidFill>
              <a:srgbClr val="2BA6F9"/>
            </a:solidFill>
            <a:prstDash val="sysDash"/>
          </a:ln>
          <a:effectLst/>
        </p:spPr>
      </p:cxnSp>
      <p:sp>
        <p:nvSpPr>
          <p:cNvPr id="26" name="TextBox 25"/>
          <p:cNvSpPr txBox="1"/>
          <p:nvPr/>
        </p:nvSpPr>
        <p:spPr>
          <a:xfrm>
            <a:off x="1946653" y="1921969"/>
            <a:ext cx="1481831" cy="404085"/>
          </a:xfrm>
          <a:prstGeom prst="rect">
            <a:avLst/>
          </a:prstGeom>
          <a:noFill/>
        </p:spPr>
        <p:txBody>
          <a:bodyPr wrap="square" rtlCol="0">
            <a:spAutoFit/>
          </a:bodyPr>
          <a:lstStyle/>
          <a:p>
            <a:pPr algn="ctr"/>
            <a:r>
              <a:rPr lang="zh-CN" altLang="en-US" sz="1013" b="1" dirty="0">
                <a:solidFill>
                  <a:srgbClr val="C00000"/>
                </a:solidFill>
                <a:latin typeface="Agency FB" pitchFamily="34" charset="0"/>
                <a:ea typeface="微软雅黑" pitchFamily="34" charset="-122"/>
              </a:rPr>
              <a:t>管理精细程度</a:t>
            </a:r>
            <a:endParaRPr lang="en-US" altLang="zh-CN" sz="1013" b="1" dirty="0">
              <a:solidFill>
                <a:srgbClr val="C00000"/>
              </a:solidFill>
              <a:latin typeface="Agency FB" pitchFamily="34" charset="0"/>
              <a:ea typeface="微软雅黑" pitchFamily="34" charset="-122"/>
            </a:endParaRPr>
          </a:p>
          <a:p>
            <a:pPr algn="ctr"/>
            <a:r>
              <a:rPr lang="zh-CN" altLang="en-US" sz="1013" b="1" dirty="0">
                <a:solidFill>
                  <a:srgbClr val="C00000"/>
                </a:solidFill>
                <a:latin typeface="Agency FB" pitchFamily="34" charset="0"/>
                <a:ea typeface="微软雅黑" pitchFamily="34" charset="-122"/>
              </a:rPr>
              <a:t>决定信息化质量</a:t>
            </a:r>
          </a:p>
        </p:txBody>
      </p:sp>
      <p:sp>
        <p:nvSpPr>
          <p:cNvPr id="27" name="TextBox 26"/>
          <p:cNvSpPr txBox="1"/>
          <p:nvPr/>
        </p:nvSpPr>
        <p:spPr>
          <a:xfrm>
            <a:off x="1946653" y="3242372"/>
            <a:ext cx="1553777" cy="738664"/>
          </a:xfrm>
          <a:prstGeom prst="rect">
            <a:avLst/>
          </a:prstGeom>
          <a:noFill/>
        </p:spPr>
        <p:txBody>
          <a:bodyPr wrap="square" rtlCol="0">
            <a:spAutoFit/>
          </a:bodyPr>
          <a:lstStyle/>
          <a:p>
            <a:pPr>
              <a:defRPr/>
            </a:pPr>
            <a:r>
              <a:rPr lang="zh-CN" altLang="en-US" sz="1050" b="1" kern="0" dirty="0">
                <a:solidFill>
                  <a:sysClr val="windowText" lastClr="000000">
                    <a:lumMod val="65000"/>
                    <a:lumOff val="35000"/>
                  </a:sysClr>
                </a:solidFill>
                <a:latin typeface="Arial" pitchFamily="34" charset="0"/>
                <a:ea typeface="微软雅黑" pitchFamily="34" charset="-122"/>
                <a:cs typeface="Arial" pitchFamily="34" charset="0"/>
              </a:rPr>
              <a:t>梳理并整改优化人财物管理，形成相关</a:t>
            </a:r>
            <a:r>
              <a:rPr lang="zh-CN" altLang="en-US" sz="1050" b="1" kern="0" dirty="0">
                <a:solidFill>
                  <a:srgbClr val="C00000"/>
                </a:solidFill>
                <a:latin typeface="Arial" pitchFamily="34" charset="0"/>
                <a:ea typeface="微软雅黑" pitchFamily="34" charset="-122"/>
                <a:cs typeface="Arial" pitchFamily="34" charset="0"/>
              </a:rPr>
              <a:t>流程和表单（？）</a:t>
            </a:r>
            <a:r>
              <a:rPr lang="zh-CN" altLang="en-US" sz="1050" b="1" kern="0" dirty="0">
                <a:solidFill>
                  <a:sysClr val="windowText" lastClr="000000">
                    <a:lumMod val="65000"/>
                    <a:lumOff val="35000"/>
                  </a:sysClr>
                </a:solidFill>
                <a:latin typeface="Arial" pitchFamily="34" charset="0"/>
                <a:ea typeface="微软雅黑" pitchFamily="34" charset="-122"/>
                <a:cs typeface="Arial" pitchFamily="34" charset="0"/>
              </a:rPr>
              <a:t>，向软件开发人员提出充分需求。</a:t>
            </a:r>
            <a:endParaRPr lang="en-US" altLang="zh-CN" sz="1050" b="1" kern="0" dirty="0">
              <a:solidFill>
                <a:sysClr val="windowText" lastClr="000000">
                  <a:lumMod val="65000"/>
                  <a:lumOff val="35000"/>
                </a:sysClr>
              </a:solidFill>
              <a:latin typeface="Arial" pitchFamily="34" charset="0"/>
              <a:ea typeface="微软雅黑" pitchFamily="34" charset="-122"/>
              <a:cs typeface="Arial" pitchFamily="34" charset="0"/>
            </a:endParaRPr>
          </a:p>
        </p:txBody>
      </p:sp>
      <p:sp>
        <p:nvSpPr>
          <p:cNvPr id="28" name="矩形 27"/>
          <p:cNvSpPr/>
          <p:nvPr/>
        </p:nvSpPr>
        <p:spPr>
          <a:xfrm>
            <a:off x="2043466" y="2428091"/>
            <a:ext cx="1139638" cy="819527"/>
          </a:xfrm>
          <a:prstGeom prst="rect">
            <a:avLst/>
          </a:prstGeom>
          <a:blipFill dpi="0" rotWithShape="1">
            <a:blip r:embed="rId3">
              <a:extLst>
                <a:ext uri="{28A0092B-C50C-407E-A947-70E740481C1C}">
                  <a14:useLocalDpi xmlns:a14="http://schemas.microsoft.com/office/drawing/2010/main" val="0"/>
                </a:ext>
              </a:extLst>
            </a:blip>
            <a:srcRect/>
            <a:stretch>
              <a:fillRect l="10519" r="10519"/>
            </a:stretch>
          </a:blipFill>
          <a:ln w="25400" cap="flat" cmpd="sng" algn="ctr">
            <a:no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29" name="矩形 18"/>
          <p:cNvSpPr/>
          <p:nvPr/>
        </p:nvSpPr>
        <p:spPr>
          <a:xfrm>
            <a:off x="3772084" y="1707654"/>
            <a:ext cx="1739561" cy="2484276"/>
          </a:xfrm>
          <a:custGeom>
            <a:avLst/>
            <a:gdLst/>
            <a:ahLst/>
            <a:cxnLst/>
            <a:rect l="l" t="t" r="r" b="b"/>
            <a:pathLst>
              <a:path w="2736304" h="3312368">
                <a:moveTo>
                  <a:pt x="571805" y="0"/>
                </a:moveTo>
                <a:lnTo>
                  <a:pt x="1008112" y="0"/>
                </a:lnTo>
                <a:lnTo>
                  <a:pt x="2164499" y="0"/>
                </a:lnTo>
                <a:lnTo>
                  <a:pt x="2736304" y="0"/>
                </a:lnTo>
                <a:lnTo>
                  <a:pt x="2736304" y="571805"/>
                </a:lnTo>
                <a:lnTo>
                  <a:pt x="2736304" y="1296144"/>
                </a:lnTo>
                <a:lnTo>
                  <a:pt x="2736304" y="2740563"/>
                </a:lnTo>
                <a:cubicBezTo>
                  <a:pt x="2736304" y="3056362"/>
                  <a:pt x="2480298" y="3312368"/>
                  <a:pt x="2164499" y="3312368"/>
                </a:cubicBezTo>
                <a:lnTo>
                  <a:pt x="1728192" y="3312368"/>
                </a:lnTo>
                <a:lnTo>
                  <a:pt x="571805" y="3312368"/>
                </a:lnTo>
                <a:lnTo>
                  <a:pt x="0" y="3312368"/>
                </a:lnTo>
                <a:lnTo>
                  <a:pt x="0" y="2740563"/>
                </a:lnTo>
                <a:lnTo>
                  <a:pt x="0" y="2016224"/>
                </a:lnTo>
                <a:lnTo>
                  <a:pt x="0" y="571805"/>
                </a:lnTo>
                <a:cubicBezTo>
                  <a:pt x="0" y="256006"/>
                  <a:pt x="256006" y="0"/>
                  <a:pt x="571805" y="0"/>
                </a:cubicBezTo>
                <a:close/>
              </a:path>
            </a:pathLst>
          </a:custGeom>
          <a:gradFill flip="none" rotWithShape="1">
            <a:gsLst>
              <a:gs pos="2000">
                <a:srgbClr val="0070C0"/>
              </a:gs>
              <a:gs pos="100000">
                <a:srgbClr val="00B0F0"/>
              </a:gs>
            </a:gsLst>
            <a:lin ang="10800000" scaled="1"/>
            <a:tileRect/>
          </a:gradFill>
          <a:ln w="25400" cap="flat" cmpd="sng" algn="ctr">
            <a:solidFill>
              <a:srgbClr val="0070C0"/>
            </a:solidFill>
            <a:prstDash val="solid"/>
          </a:ln>
          <a:effectLst>
            <a:reflection blurRad="6350" stA="42000" endPos="17000" dir="5400000" sy="-100000" algn="bl" rotWithShape="0"/>
          </a:effectLst>
          <a:scene3d>
            <a:camera prst="orthographicFront">
              <a:rot lat="0" lon="0" rev="0"/>
            </a:camera>
            <a:lightRig rig="glow" dir="t">
              <a:rot lat="0" lon="0" rev="14100000"/>
            </a:lightRig>
          </a:scene3d>
          <a:sp3d prstMaterial="softEdge">
            <a:bevelT w="127000"/>
          </a:sp3d>
        </p:spPr>
        <p:txBody>
          <a:bodyPr rtlCol="0" anchor="ctr"/>
          <a:lstStyle/>
          <a:p>
            <a:pPr algn="ctr"/>
            <a:endParaRPr lang="zh-CN" altLang="en-US" sz="1013" kern="0">
              <a:solidFill>
                <a:sysClr val="window" lastClr="FFFFFF"/>
              </a:solidFill>
              <a:latin typeface="Calibri"/>
              <a:ea typeface="宋体"/>
            </a:endParaRPr>
          </a:p>
        </p:txBody>
      </p:sp>
      <p:sp>
        <p:nvSpPr>
          <p:cNvPr id="30" name="圆角矩形 29"/>
          <p:cNvSpPr/>
          <p:nvPr/>
        </p:nvSpPr>
        <p:spPr>
          <a:xfrm>
            <a:off x="3922762" y="1912440"/>
            <a:ext cx="1458163" cy="2098782"/>
          </a:xfrm>
          <a:prstGeom prst="roundRect">
            <a:avLst/>
          </a:prstGeom>
          <a:solidFill>
            <a:sysClr val="window" lastClr="FFFFFF"/>
          </a:solidFill>
          <a:ln w="25400" cap="flat" cmpd="sng" algn="ctr">
            <a:noFill/>
            <a:prstDash val="solid"/>
          </a:ln>
          <a:effectLst>
            <a:innerShdw blurRad="38100" dist="50800" dir="16200000">
              <a:prstClr val="black">
                <a:alpha val="30000"/>
              </a:prstClr>
            </a:innerShdw>
          </a:effectLst>
        </p:spPr>
        <p:txBody>
          <a:bodyPr rtlCol="0" anchor="ctr"/>
          <a:lstStyle/>
          <a:p>
            <a:pPr algn="ctr">
              <a:defRPr/>
            </a:pPr>
            <a:endParaRPr lang="zh-CN" altLang="en-US" sz="1013" kern="0">
              <a:solidFill>
                <a:sysClr val="window" lastClr="FFFFFF"/>
              </a:solidFill>
              <a:latin typeface="Calibri"/>
              <a:ea typeface="宋体"/>
            </a:endParaRPr>
          </a:p>
        </p:txBody>
      </p:sp>
      <p:cxnSp>
        <p:nvCxnSpPr>
          <p:cNvPr id="31" name="直接连接符 30"/>
          <p:cNvCxnSpPr/>
          <p:nvPr/>
        </p:nvCxnSpPr>
        <p:spPr>
          <a:xfrm>
            <a:off x="4025657" y="2437527"/>
            <a:ext cx="1237052" cy="0"/>
          </a:xfrm>
          <a:prstGeom prst="line">
            <a:avLst/>
          </a:prstGeom>
          <a:noFill/>
          <a:ln w="19050" cap="flat" cmpd="sng" algn="ctr">
            <a:solidFill>
              <a:srgbClr val="2BA6F9"/>
            </a:solidFill>
            <a:prstDash val="sysDash"/>
          </a:ln>
          <a:effectLst/>
        </p:spPr>
      </p:cxnSp>
      <p:sp>
        <p:nvSpPr>
          <p:cNvPr id="32" name="TextBox 31"/>
          <p:cNvSpPr txBox="1"/>
          <p:nvPr/>
        </p:nvSpPr>
        <p:spPr>
          <a:xfrm>
            <a:off x="3982637" y="1921968"/>
            <a:ext cx="1428252" cy="553998"/>
          </a:xfrm>
          <a:prstGeom prst="rect">
            <a:avLst/>
          </a:prstGeom>
          <a:noFill/>
        </p:spPr>
        <p:txBody>
          <a:bodyPr wrap="square" rtlCol="0">
            <a:spAutoFit/>
          </a:bodyPr>
          <a:lstStyle/>
          <a:p>
            <a:pPr algn="ctr"/>
            <a:r>
              <a:rPr lang="zh-CN" altLang="en-US" sz="1500" b="1" dirty="0">
                <a:solidFill>
                  <a:srgbClr val="C00000"/>
                </a:solidFill>
                <a:latin typeface="Agency FB" pitchFamily="34" charset="0"/>
                <a:ea typeface="微软雅黑" pitchFamily="34" charset="-122"/>
              </a:rPr>
              <a:t>规划设计</a:t>
            </a:r>
            <a:endParaRPr lang="en-US" altLang="zh-CN" sz="1500" b="1" dirty="0">
              <a:solidFill>
                <a:srgbClr val="C00000"/>
              </a:solidFill>
              <a:latin typeface="Agency FB" pitchFamily="34" charset="0"/>
              <a:ea typeface="微软雅黑" pitchFamily="34" charset="-122"/>
            </a:endParaRPr>
          </a:p>
          <a:p>
            <a:pPr algn="ctr"/>
            <a:r>
              <a:rPr lang="zh-CN" altLang="en-US" sz="1500" b="1" dirty="0">
                <a:solidFill>
                  <a:srgbClr val="C00000"/>
                </a:solidFill>
                <a:latin typeface="Agency FB" pitchFamily="34" charset="0"/>
                <a:ea typeface="微软雅黑" pitchFamily="34" charset="-122"/>
              </a:rPr>
              <a:t>规范实施</a:t>
            </a:r>
          </a:p>
        </p:txBody>
      </p:sp>
      <p:sp>
        <p:nvSpPr>
          <p:cNvPr id="33" name="TextBox 32"/>
          <p:cNvSpPr txBox="1"/>
          <p:nvPr/>
        </p:nvSpPr>
        <p:spPr>
          <a:xfrm>
            <a:off x="4020571" y="3116234"/>
            <a:ext cx="1360353" cy="900246"/>
          </a:xfrm>
          <a:prstGeom prst="rect">
            <a:avLst/>
          </a:prstGeom>
          <a:noFill/>
        </p:spPr>
        <p:txBody>
          <a:bodyPr wrap="square" rtlCol="0">
            <a:spAutoFit/>
          </a:bodyPr>
          <a:lstStyle/>
          <a:p>
            <a:pPr>
              <a:defRPr/>
            </a:pPr>
            <a:r>
              <a:rPr lang="zh-CN" altLang="en-US" sz="1050" b="1" kern="0" dirty="0">
                <a:solidFill>
                  <a:sysClr val="windowText" lastClr="000000">
                    <a:lumMod val="65000"/>
                    <a:lumOff val="35000"/>
                  </a:sysClr>
                </a:solidFill>
                <a:latin typeface="Arial" pitchFamily="34" charset="0"/>
                <a:ea typeface="微软雅黑" pitchFamily="34" charset="-122"/>
                <a:cs typeface="Arial" pitchFamily="34" charset="0"/>
              </a:rPr>
              <a:t>规划设计相关管理模块</a:t>
            </a:r>
            <a:r>
              <a:rPr lang="zh-CN" altLang="en-US" sz="1050" b="1" kern="0" dirty="0">
                <a:solidFill>
                  <a:srgbClr val="C00000"/>
                </a:solidFill>
                <a:latin typeface="Arial" pitchFamily="34" charset="0"/>
                <a:ea typeface="微软雅黑" pitchFamily="34" charset="-122"/>
                <a:cs typeface="Arial" pitchFamily="34" charset="0"/>
              </a:rPr>
              <a:t>基础字典</a:t>
            </a:r>
            <a:r>
              <a:rPr lang="zh-CN" altLang="en-US" sz="1050" b="1" kern="0" dirty="0">
                <a:solidFill>
                  <a:sysClr val="windowText" lastClr="000000">
                    <a:lumMod val="65000"/>
                    <a:lumOff val="35000"/>
                  </a:sysClr>
                </a:solidFill>
                <a:latin typeface="Arial" pitchFamily="34" charset="0"/>
                <a:ea typeface="微软雅黑" pitchFamily="34" charset="-122"/>
                <a:cs typeface="Arial" pitchFamily="34" charset="0"/>
              </a:rPr>
              <a:t>，规范界定相关</a:t>
            </a:r>
            <a:r>
              <a:rPr lang="zh-CN" altLang="en-US" sz="1050" b="1" kern="0" dirty="0">
                <a:solidFill>
                  <a:srgbClr val="C00000"/>
                </a:solidFill>
                <a:latin typeface="Arial" pitchFamily="34" charset="0"/>
                <a:ea typeface="微软雅黑" pitchFamily="34" charset="-122"/>
                <a:cs typeface="Arial" pitchFamily="34" charset="0"/>
              </a:rPr>
              <a:t>字段定义</a:t>
            </a:r>
            <a:r>
              <a:rPr lang="zh-CN" altLang="en-US" sz="1050" b="1" kern="0" dirty="0">
                <a:solidFill>
                  <a:sysClr val="windowText" lastClr="000000">
                    <a:lumMod val="65000"/>
                    <a:lumOff val="35000"/>
                  </a:sysClr>
                </a:solidFill>
                <a:latin typeface="Arial" pitchFamily="34" charset="0"/>
                <a:ea typeface="微软雅黑" pitchFamily="34" charset="-122"/>
                <a:cs typeface="Arial" pitchFamily="34" charset="0"/>
              </a:rPr>
              <a:t>，确保信息互联互通。</a:t>
            </a:r>
            <a:endParaRPr lang="en-US" altLang="zh-CN" sz="1050" b="1" kern="0" dirty="0">
              <a:solidFill>
                <a:sysClr val="windowText" lastClr="000000">
                  <a:lumMod val="65000"/>
                  <a:lumOff val="35000"/>
                </a:sysClr>
              </a:solidFill>
              <a:latin typeface="Arial" pitchFamily="34" charset="0"/>
              <a:ea typeface="微软雅黑" pitchFamily="34" charset="-122"/>
              <a:cs typeface="Arial" pitchFamily="34" charset="0"/>
            </a:endParaRPr>
          </a:p>
        </p:txBody>
      </p:sp>
      <p:sp>
        <p:nvSpPr>
          <p:cNvPr id="34" name="矩形 33"/>
          <p:cNvSpPr/>
          <p:nvPr/>
        </p:nvSpPr>
        <p:spPr>
          <a:xfrm>
            <a:off x="4150126" y="2428091"/>
            <a:ext cx="1139638" cy="819527"/>
          </a:xfrm>
          <a:prstGeom prst="rect">
            <a:avLst/>
          </a:prstGeom>
          <a:blipFill dpi="0" rotWithShape="1">
            <a:blip r:embed="rId4">
              <a:extLst>
                <a:ext uri="{28A0092B-C50C-407E-A947-70E740481C1C}">
                  <a14:useLocalDpi xmlns:a14="http://schemas.microsoft.com/office/drawing/2010/main" val="0"/>
                </a:ext>
              </a:extLst>
            </a:blip>
            <a:srcRect/>
            <a:stretch>
              <a:fillRect l="14044" t="14706" r="24620" b="1"/>
            </a:stretch>
          </a:blipFill>
          <a:ln w="25400" cap="flat" cmpd="sng" algn="ctr">
            <a:no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
        <p:nvSpPr>
          <p:cNvPr id="35" name="矩形 18"/>
          <p:cNvSpPr/>
          <p:nvPr/>
        </p:nvSpPr>
        <p:spPr>
          <a:xfrm>
            <a:off x="5748764" y="1707654"/>
            <a:ext cx="1739561" cy="2484276"/>
          </a:xfrm>
          <a:custGeom>
            <a:avLst/>
            <a:gdLst/>
            <a:ahLst/>
            <a:cxnLst/>
            <a:rect l="l" t="t" r="r" b="b"/>
            <a:pathLst>
              <a:path w="2736304" h="3312368">
                <a:moveTo>
                  <a:pt x="571805" y="0"/>
                </a:moveTo>
                <a:lnTo>
                  <a:pt x="1008112" y="0"/>
                </a:lnTo>
                <a:lnTo>
                  <a:pt x="2164499" y="0"/>
                </a:lnTo>
                <a:lnTo>
                  <a:pt x="2736304" y="0"/>
                </a:lnTo>
                <a:lnTo>
                  <a:pt x="2736304" y="571805"/>
                </a:lnTo>
                <a:lnTo>
                  <a:pt x="2736304" y="1296144"/>
                </a:lnTo>
                <a:lnTo>
                  <a:pt x="2736304" y="2740563"/>
                </a:lnTo>
                <a:cubicBezTo>
                  <a:pt x="2736304" y="3056362"/>
                  <a:pt x="2480298" y="3312368"/>
                  <a:pt x="2164499" y="3312368"/>
                </a:cubicBezTo>
                <a:lnTo>
                  <a:pt x="1728192" y="3312368"/>
                </a:lnTo>
                <a:lnTo>
                  <a:pt x="571805" y="3312368"/>
                </a:lnTo>
                <a:lnTo>
                  <a:pt x="0" y="3312368"/>
                </a:lnTo>
                <a:lnTo>
                  <a:pt x="0" y="2740563"/>
                </a:lnTo>
                <a:lnTo>
                  <a:pt x="0" y="2016224"/>
                </a:lnTo>
                <a:lnTo>
                  <a:pt x="0" y="571805"/>
                </a:lnTo>
                <a:cubicBezTo>
                  <a:pt x="0" y="256006"/>
                  <a:pt x="256006" y="0"/>
                  <a:pt x="571805" y="0"/>
                </a:cubicBezTo>
                <a:close/>
              </a:path>
            </a:pathLst>
          </a:custGeom>
          <a:gradFill flip="none" rotWithShape="1">
            <a:gsLst>
              <a:gs pos="2000">
                <a:srgbClr val="0070C0"/>
              </a:gs>
              <a:gs pos="100000">
                <a:srgbClr val="00B0F0"/>
              </a:gs>
            </a:gsLst>
            <a:lin ang="10800000" scaled="1"/>
            <a:tileRect/>
          </a:gradFill>
          <a:ln w="25400" cap="flat" cmpd="sng" algn="ctr">
            <a:solidFill>
              <a:srgbClr val="0070C0"/>
            </a:solidFill>
            <a:prstDash val="solid"/>
          </a:ln>
          <a:effectLst>
            <a:reflection blurRad="6350" stA="42000" endPos="17000" dir="5400000" sy="-100000" algn="bl" rotWithShape="0"/>
          </a:effectLst>
          <a:scene3d>
            <a:camera prst="orthographicFront">
              <a:rot lat="0" lon="0" rev="0"/>
            </a:camera>
            <a:lightRig rig="glow" dir="t">
              <a:rot lat="0" lon="0" rev="14100000"/>
            </a:lightRig>
          </a:scene3d>
          <a:sp3d prstMaterial="softEdge">
            <a:bevelT w="127000"/>
          </a:sp3d>
        </p:spPr>
        <p:txBody>
          <a:bodyPr rtlCol="0" anchor="ctr"/>
          <a:lstStyle/>
          <a:p>
            <a:pPr algn="ctr"/>
            <a:endParaRPr lang="zh-CN" altLang="en-US" sz="1013" kern="0">
              <a:solidFill>
                <a:sysClr val="window" lastClr="FFFFFF"/>
              </a:solidFill>
              <a:latin typeface="Calibri"/>
              <a:ea typeface="宋体"/>
            </a:endParaRPr>
          </a:p>
        </p:txBody>
      </p:sp>
      <p:sp>
        <p:nvSpPr>
          <p:cNvPr id="36" name="圆角矩形 35"/>
          <p:cNvSpPr/>
          <p:nvPr/>
        </p:nvSpPr>
        <p:spPr>
          <a:xfrm>
            <a:off x="5899442" y="1912440"/>
            <a:ext cx="1458163" cy="2098782"/>
          </a:xfrm>
          <a:prstGeom prst="roundRect">
            <a:avLst/>
          </a:prstGeom>
          <a:solidFill>
            <a:sysClr val="window" lastClr="FFFFFF"/>
          </a:solidFill>
          <a:ln w="25400" cap="flat" cmpd="sng" algn="ctr">
            <a:noFill/>
            <a:prstDash val="solid"/>
          </a:ln>
          <a:effectLst>
            <a:innerShdw blurRad="38100" dist="50800" dir="16200000">
              <a:prstClr val="black">
                <a:alpha val="30000"/>
              </a:prstClr>
            </a:innerShdw>
          </a:effectLst>
        </p:spPr>
        <p:txBody>
          <a:bodyPr rtlCol="0" anchor="ctr"/>
          <a:lstStyle/>
          <a:p>
            <a:pPr algn="ctr">
              <a:defRPr/>
            </a:pPr>
            <a:endParaRPr lang="zh-CN" altLang="en-US" sz="1013" kern="0">
              <a:solidFill>
                <a:sysClr val="window" lastClr="FFFFFF"/>
              </a:solidFill>
              <a:latin typeface="Calibri"/>
              <a:ea typeface="宋体"/>
            </a:endParaRPr>
          </a:p>
        </p:txBody>
      </p:sp>
      <p:cxnSp>
        <p:nvCxnSpPr>
          <p:cNvPr id="37" name="直接连接符 36"/>
          <p:cNvCxnSpPr/>
          <p:nvPr/>
        </p:nvCxnSpPr>
        <p:spPr>
          <a:xfrm>
            <a:off x="6002337" y="2437527"/>
            <a:ext cx="1237052" cy="0"/>
          </a:xfrm>
          <a:prstGeom prst="line">
            <a:avLst/>
          </a:prstGeom>
          <a:noFill/>
          <a:ln w="19050" cap="flat" cmpd="sng" algn="ctr">
            <a:solidFill>
              <a:srgbClr val="2BA6F9"/>
            </a:solidFill>
            <a:prstDash val="sysDash"/>
          </a:ln>
          <a:effectLst/>
        </p:spPr>
      </p:cxnSp>
      <p:sp>
        <p:nvSpPr>
          <p:cNvPr id="38" name="TextBox 37"/>
          <p:cNvSpPr txBox="1"/>
          <p:nvPr/>
        </p:nvSpPr>
        <p:spPr>
          <a:xfrm>
            <a:off x="5911463" y="1926838"/>
            <a:ext cx="1428252" cy="553998"/>
          </a:xfrm>
          <a:prstGeom prst="rect">
            <a:avLst/>
          </a:prstGeom>
          <a:noFill/>
        </p:spPr>
        <p:txBody>
          <a:bodyPr wrap="square" rtlCol="0">
            <a:spAutoFit/>
          </a:bodyPr>
          <a:lstStyle/>
          <a:p>
            <a:pPr algn="ctr"/>
            <a:r>
              <a:rPr lang="zh-CN" altLang="en-US" sz="1500" b="1" dirty="0">
                <a:solidFill>
                  <a:srgbClr val="C00000"/>
                </a:solidFill>
                <a:latin typeface="Agency FB" pitchFamily="34" charset="0"/>
                <a:ea typeface="微软雅黑" pitchFamily="34" charset="-122"/>
              </a:rPr>
              <a:t>应用并</a:t>
            </a:r>
            <a:endParaRPr lang="en-US" altLang="zh-CN" sz="1500" b="1" dirty="0">
              <a:solidFill>
                <a:srgbClr val="C00000"/>
              </a:solidFill>
              <a:latin typeface="Agency FB" pitchFamily="34" charset="0"/>
              <a:ea typeface="微软雅黑" pitchFamily="34" charset="-122"/>
            </a:endParaRPr>
          </a:p>
          <a:p>
            <a:pPr algn="ctr"/>
            <a:r>
              <a:rPr lang="zh-CN" altLang="en-US" sz="1500" b="1" dirty="0">
                <a:solidFill>
                  <a:srgbClr val="C00000"/>
                </a:solidFill>
                <a:latin typeface="Agency FB" pitchFamily="34" charset="0"/>
                <a:ea typeface="微软雅黑" pitchFamily="34" charset="-122"/>
              </a:rPr>
              <a:t>持续不断改进</a:t>
            </a:r>
          </a:p>
        </p:txBody>
      </p:sp>
      <p:sp>
        <p:nvSpPr>
          <p:cNvPr id="39" name="TextBox 38"/>
          <p:cNvSpPr txBox="1"/>
          <p:nvPr/>
        </p:nvSpPr>
        <p:spPr>
          <a:xfrm>
            <a:off x="5915036" y="3188523"/>
            <a:ext cx="1500198" cy="842538"/>
          </a:xfrm>
          <a:prstGeom prst="rect">
            <a:avLst/>
          </a:prstGeom>
          <a:noFill/>
        </p:spPr>
        <p:txBody>
          <a:bodyPr wrap="square" rtlCol="0">
            <a:spAutoFit/>
          </a:bodyPr>
          <a:lstStyle/>
          <a:p>
            <a:pPr lvl="0">
              <a:defRPr/>
            </a:pPr>
            <a:r>
              <a:rPr lang="zh-CN" altLang="en-US" sz="975" b="1" kern="0" dirty="0">
                <a:solidFill>
                  <a:sysClr val="windowText" lastClr="000000">
                    <a:lumMod val="65000"/>
                    <a:lumOff val="35000"/>
                  </a:sysClr>
                </a:solidFill>
                <a:latin typeface="Arial" pitchFamily="34" charset="0"/>
                <a:ea typeface="微软雅黑" pitchFamily="34" charset="-122"/>
                <a:cs typeface="Arial" pitchFamily="34" charset="0"/>
              </a:rPr>
              <a:t>将核算数据应用于经济管理活动中，</a:t>
            </a:r>
            <a:r>
              <a:rPr lang="zh-CN" altLang="en-US" sz="975" b="1" kern="0" dirty="0">
                <a:solidFill>
                  <a:srgbClr val="C00000"/>
                </a:solidFill>
                <a:latin typeface="Arial" pitchFamily="34" charset="0"/>
                <a:ea typeface="微软雅黑" pitchFamily="34" charset="-122"/>
                <a:cs typeface="Arial" pitchFamily="34" charset="0"/>
              </a:rPr>
              <a:t>分步分阶段</a:t>
            </a:r>
            <a:r>
              <a:rPr lang="zh-CN" altLang="en-US" sz="975" b="1" kern="0" dirty="0">
                <a:solidFill>
                  <a:sysClr val="windowText" lastClr="000000">
                    <a:lumMod val="65000"/>
                    <a:lumOff val="35000"/>
                  </a:sysClr>
                </a:solidFill>
                <a:latin typeface="Arial" pitchFamily="34" charset="0"/>
                <a:ea typeface="微软雅黑" pitchFamily="34" charset="-122"/>
                <a:cs typeface="Arial" pitchFamily="34" charset="0"/>
              </a:rPr>
              <a:t>实施，</a:t>
            </a:r>
            <a:r>
              <a:rPr lang="zh-CN" altLang="en-US" sz="975" b="1" kern="0" dirty="0">
                <a:solidFill>
                  <a:srgbClr val="C00000"/>
                </a:solidFill>
                <a:latin typeface="Arial" pitchFamily="34" charset="0"/>
                <a:ea typeface="微软雅黑" pitchFamily="34" charset="-122"/>
                <a:cs typeface="Arial" pitchFamily="34" charset="0"/>
              </a:rPr>
              <a:t>定期升级</a:t>
            </a:r>
            <a:r>
              <a:rPr lang="zh-CN" altLang="en-US" sz="975" b="1" kern="0" dirty="0">
                <a:solidFill>
                  <a:sysClr val="windowText" lastClr="000000">
                    <a:lumMod val="65000"/>
                    <a:lumOff val="35000"/>
                  </a:sysClr>
                </a:solidFill>
                <a:latin typeface="Arial" pitchFamily="34" charset="0"/>
                <a:ea typeface="微软雅黑" pitchFamily="34" charset="-122"/>
                <a:cs typeface="Arial" pitchFamily="34" charset="0"/>
              </a:rPr>
              <a:t>维护，适用于医院经济管理发展需要。</a:t>
            </a:r>
            <a:endParaRPr lang="en-US" altLang="zh-CN" sz="975" b="1" kern="0" dirty="0">
              <a:solidFill>
                <a:sysClr val="windowText" lastClr="000000">
                  <a:lumMod val="65000"/>
                  <a:lumOff val="35000"/>
                </a:sysClr>
              </a:solidFill>
              <a:latin typeface="Arial" pitchFamily="34" charset="0"/>
              <a:ea typeface="微软雅黑" pitchFamily="34" charset="-122"/>
              <a:cs typeface="Arial" pitchFamily="34" charset="0"/>
            </a:endParaRPr>
          </a:p>
        </p:txBody>
      </p:sp>
      <p:sp>
        <p:nvSpPr>
          <p:cNvPr id="40" name="矩形 39"/>
          <p:cNvSpPr/>
          <p:nvPr/>
        </p:nvSpPr>
        <p:spPr>
          <a:xfrm>
            <a:off x="6138719" y="2522686"/>
            <a:ext cx="961613" cy="691508"/>
          </a:xfrm>
          <a:prstGeom prst="rect">
            <a:avLst/>
          </a:prstGeom>
          <a:blipFill dpi="0" rotWithShape="1">
            <a:blip r:embed="rId5" cstate="print">
              <a:extLst>
                <a:ext uri="{28A0092B-C50C-407E-A947-70E740481C1C}">
                  <a14:useLocalDpi xmlns:a14="http://schemas.microsoft.com/office/drawing/2010/main" val="0"/>
                </a:ext>
              </a:extLst>
            </a:blip>
            <a:srcRect/>
            <a:stretch>
              <a:fillRect l="14044" r="14044"/>
            </a:stretch>
          </a:blipFill>
          <a:ln w="25400" cap="flat" cmpd="sng" algn="ctr">
            <a:noFill/>
            <a:prstDash val="solid"/>
          </a:ln>
          <a:effectLst/>
        </p:spPr>
        <p:txBody>
          <a:bodyPr rtlCol="0" anchor="ctr"/>
          <a:lstStyle/>
          <a:p>
            <a:pPr algn="ctr">
              <a:defRPr/>
            </a:pPr>
            <a:endParaRPr lang="zh-CN" altLang="en-US" sz="1013" kern="0">
              <a:solidFill>
                <a:sysClr val="window" lastClr="FFFFFF"/>
              </a:solidFill>
              <a:latin typeface="Calibri"/>
              <a:ea typeface="宋体"/>
            </a:endParaRPr>
          </a:p>
        </p:txBody>
      </p:sp>
    </p:spTree>
    <p:extLst>
      <p:ext uri="{BB962C8B-B14F-4D97-AF65-F5344CB8AC3E}">
        <p14:creationId xmlns:p14="http://schemas.microsoft.com/office/powerpoint/2010/main" val="1883339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0832" r="5842"/>
          <a:stretch/>
        </p:blipFill>
        <p:spPr>
          <a:xfrm>
            <a:off x="3414713" y="1328235"/>
            <a:ext cx="2343150" cy="2431648"/>
          </a:xfrm>
          <a:prstGeom prst="rect">
            <a:avLst/>
          </a:prstGeom>
        </p:spPr>
      </p:pic>
      <p:sp>
        <p:nvSpPr>
          <p:cNvPr id="3" name="内容占位符 2"/>
          <p:cNvSpPr>
            <a:spLocks noGrp="1"/>
          </p:cNvSpPr>
          <p:nvPr>
            <p:ph idx="4294967295"/>
          </p:nvPr>
        </p:nvSpPr>
        <p:spPr>
          <a:xfrm>
            <a:off x="0" y="627063"/>
            <a:ext cx="6089650" cy="531812"/>
          </a:xfrm>
        </p:spPr>
        <p:txBody>
          <a:bodyPr>
            <a:normAutofit/>
          </a:bodyPr>
          <a:lstStyle/>
          <a:p>
            <a:pPr algn="ctr">
              <a:buNone/>
            </a:pPr>
            <a:r>
              <a:rPr lang="zh-CN" altLang="en-US" sz="3000" b="1" dirty="0">
                <a:solidFill>
                  <a:srgbClr val="FFC000"/>
                </a:solidFill>
                <a:latin typeface="华文中宋" pitchFamily="2" charset="-122"/>
                <a:ea typeface="华文中宋" pitchFamily="2" charset="-122"/>
              </a:rPr>
              <a:t>感谢聆听！欢迎交流探讨！</a:t>
            </a:r>
            <a:endParaRPr lang="en-US" altLang="zh-CN" sz="3000" b="1" dirty="0">
              <a:solidFill>
                <a:srgbClr val="FFC000"/>
              </a:solidFill>
              <a:latin typeface="华文中宋" pitchFamily="2" charset="-122"/>
              <a:ea typeface="华文中宋" pitchFamily="2" charset="-122"/>
            </a:endParaRPr>
          </a:p>
          <a:p>
            <a:pPr algn="ctr">
              <a:buNone/>
            </a:pPr>
            <a:endParaRPr lang="en-US" altLang="zh-CN" dirty="0" smtClean="0">
              <a:solidFill>
                <a:srgbClr val="FFC000"/>
              </a:solidFill>
            </a:endParaRPr>
          </a:p>
        </p:txBody>
      </p:sp>
      <p:sp>
        <p:nvSpPr>
          <p:cNvPr id="4" name="矩形 3"/>
          <p:cNvSpPr/>
          <p:nvPr/>
        </p:nvSpPr>
        <p:spPr>
          <a:xfrm>
            <a:off x="1521704" y="3651871"/>
            <a:ext cx="4670477" cy="1061829"/>
          </a:xfrm>
          <a:prstGeom prst="rect">
            <a:avLst/>
          </a:prstGeom>
        </p:spPr>
        <p:txBody>
          <a:bodyPr wrap="square">
            <a:spAutoFit/>
          </a:bodyPr>
          <a:lstStyle/>
          <a:p>
            <a:pPr>
              <a:buNone/>
            </a:pPr>
            <a:r>
              <a:rPr lang="zh-CN" altLang="en-US" sz="2100" b="1" dirty="0">
                <a:solidFill>
                  <a:schemeClr val="tx1">
                    <a:lumMod val="75000"/>
                    <a:lumOff val="25000"/>
                  </a:schemeClr>
                </a:solidFill>
                <a:latin typeface="华文中宋" pitchFamily="2" charset="-122"/>
                <a:ea typeface="华文中宋" pitchFamily="2" charset="-122"/>
              </a:rPr>
              <a:t>手机：</a:t>
            </a:r>
            <a:r>
              <a:rPr lang="en-US" altLang="zh-CN" sz="2100" b="1" dirty="0">
                <a:solidFill>
                  <a:schemeClr val="tx1">
                    <a:lumMod val="75000"/>
                    <a:lumOff val="25000"/>
                  </a:schemeClr>
                </a:solidFill>
                <a:latin typeface="华文中宋" pitchFamily="2" charset="-122"/>
                <a:ea typeface="华文中宋" pitchFamily="2" charset="-122"/>
              </a:rPr>
              <a:t>15201576634</a:t>
            </a:r>
          </a:p>
          <a:p>
            <a:pPr>
              <a:buNone/>
            </a:pPr>
            <a:r>
              <a:rPr lang="zh-CN" altLang="en-US" sz="2100" b="1" dirty="0">
                <a:solidFill>
                  <a:schemeClr val="tx1">
                    <a:lumMod val="75000"/>
                    <a:lumOff val="25000"/>
                  </a:schemeClr>
                </a:solidFill>
                <a:latin typeface="华文中宋" pitchFamily="2" charset="-122"/>
                <a:ea typeface="华文中宋" pitchFamily="2" charset="-122"/>
              </a:rPr>
              <a:t>微信：</a:t>
            </a:r>
            <a:r>
              <a:rPr lang="en-US" altLang="zh-CN" sz="2100" b="1" dirty="0">
                <a:solidFill>
                  <a:schemeClr val="tx1">
                    <a:lumMod val="75000"/>
                    <a:lumOff val="25000"/>
                  </a:schemeClr>
                </a:solidFill>
                <a:latin typeface="华文中宋" pitchFamily="2" charset="-122"/>
                <a:ea typeface="华文中宋" pitchFamily="2" charset="-122"/>
              </a:rPr>
              <a:t>15201576634</a:t>
            </a:r>
          </a:p>
          <a:p>
            <a:pPr>
              <a:buNone/>
            </a:pPr>
            <a:r>
              <a:rPr lang="zh-CN" altLang="en-US" sz="2100" b="1" dirty="0">
                <a:solidFill>
                  <a:schemeClr val="tx1">
                    <a:lumMod val="75000"/>
                    <a:lumOff val="25000"/>
                  </a:schemeClr>
                </a:solidFill>
                <a:latin typeface="华文中宋" pitchFamily="2" charset="-122"/>
                <a:ea typeface="华文中宋" pitchFamily="2" charset="-122"/>
              </a:rPr>
              <a:t>邮箱：</a:t>
            </a:r>
            <a:r>
              <a:rPr lang="en-US" altLang="zh-CN" sz="2100" b="1" dirty="0">
                <a:solidFill>
                  <a:schemeClr val="tx1">
                    <a:lumMod val="75000"/>
                    <a:lumOff val="25000"/>
                  </a:schemeClr>
                </a:solidFill>
                <a:latin typeface="华文中宋" pitchFamily="2" charset="-122"/>
                <a:ea typeface="华文中宋" pitchFamily="2" charset="-122"/>
              </a:rPr>
              <a:t>15201576634@163.com</a:t>
            </a:r>
            <a:endParaRPr lang="zh-CN" altLang="en-US" sz="2100" b="1" dirty="0">
              <a:solidFill>
                <a:schemeClr val="tx1">
                  <a:lumMod val="75000"/>
                  <a:lumOff val="25000"/>
                </a:schemeClr>
              </a:solidFill>
              <a:latin typeface="华文中宋" pitchFamily="2" charset="-122"/>
              <a:ea typeface="华文中宋" pitchFamily="2" charset="-122"/>
            </a:endParaRPr>
          </a:p>
        </p:txBody>
      </p:sp>
    </p:spTree>
    <p:extLst>
      <p:ext uri="{BB962C8B-B14F-4D97-AF65-F5344CB8AC3E}">
        <p14:creationId xmlns:p14="http://schemas.microsoft.com/office/powerpoint/2010/main" val="1784607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965313"/>
            <a:ext cx="9144000" cy="3298339"/>
          </a:xfrm>
          <a:prstGeom prst="rect">
            <a:avLst/>
          </a:prstGeom>
          <a:noFill/>
        </p:spPr>
        <p:txBody>
          <a:bodyPr wrap="square" rtlCol="0">
            <a:spAutoFit/>
          </a:bodyPr>
          <a:lstStyle/>
          <a:p>
            <a:pPr algn="ctr">
              <a:lnSpc>
                <a:spcPts val="5000"/>
              </a:lnSpc>
            </a:pPr>
            <a:r>
              <a:rPr kumimoji="1" lang="zh-CN" altLang="en-US" sz="3200" dirty="0" smtClean="0">
                <a:solidFill>
                  <a:srgbClr val="FFC000"/>
                </a:solidFill>
                <a:latin typeface="SimHei" charset="-122"/>
                <a:ea typeface="SimHei" charset="-122"/>
                <a:cs typeface="SimHei" charset="-122"/>
              </a:rPr>
              <a:t>大医院市场扩张？</a:t>
            </a:r>
            <a:endParaRPr kumimoji="1" lang="en-US" altLang="zh-CN" sz="3200" dirty="0" smtClean="0">
              <a:solidFill>
                <a:srgbClr val="FFC000"/>
              </a:solidFill>
              <a:latin typeface="SimHei" charset="-122"/>
              <a:ea typeface="SimHei" charset="-122"/>
              <a:cs typeface="SimHei" charset="-122"/>
            </a:endParaRPr>
          </a:p>
          <a:p>
            <a:pPr algn="ctr">
              <a:lnSpc>
                <a:spcPts val="5000"/>
              </a:lnSpc>
            </a:pPr>
            <a:r>
              <a:rPr kumimoji="1" lang="zh-CN" altLang="en-US" sz="3200" dirty="0" smtClean="0">
                <a:solidFill>
                  <a:srgbClr val="FFC000"/>
                </a:solidFill>
                <a:latin typeface="SimHei" charset="-122"/>
                <a:ea typeface="SimHei" charset="-122"/>
                <a:cs typeface="SimHei" charset="-122"/>
              </a:rPr>
              <a:t>进一步跑马圈</a:t>
            </a:r>
            <a:r>
              <a:rPr kumimoji="1" lang="zh-CN" altLang="en-US" sz="3200" dirty="0">
                <a:solidFill>
                  <a:srgbClr val="FFC000"/>
                </a:solidFill>
                <a:latin typeface="SimHei" charset="-122"/>
                <a:ea typeface="SimHei" charset="-122"/>
                <a:cs typeface="SimHei" charset="-122"/>
              </a:rPr>
              <a:t>地？</a:t>
            </a:r>
            <a:endParaRPr kumimoji="1" lang="en-US" altLang="zh-CN" sz="3200" dirty="0">
              <a:solidFill>
                <a:srgbClr val="FFC000"/>
              </a:solidFill>
              <a:latin typeface="SimHei" charset="-122"/>
              <a:ea typeface="SimHei" charset="-122"/>
              <a:cs typeface="SimHei" charset="-122"/>
            </a:endParaRPr>
          </a:p>
          <a:p>
            <a:pPr algn="ctr">
              <a:lnSpc>
                <a:spcPts val="5000"/>
              </a:lnSpc>
            </a:pPr>
            <a:r>
              <a:rPr kumimoji="1" lang="zh-CN" altLang="en-US" sz="3200" dirty="0" smtClean="0">
                <a:solidFill>
                  <a:srgbClr val="FFC000"/>
                </a:solidFill>
                <a:latin typeface="SimHei" charset="-122"/>
                <a:ea typeface="SimHei" charset="-122"/>
                <a:cs typeface="SimHei" charset="-122"/>
              </a:rPr>
              <a:t>进一步</a:t>
            </a:r>
            <a:r>
              <a:rPr kumimoji="1" lang="zh-CN" altLang="en-US" sz="3200" dirty="0">
                <a:solidFill>
                  <a:srgbClr val="FFC000"/>
                </a:solidFill>
                <a:latin typeface="SimHei" charset="-122"/>
                <a:ea typeface="SimHei" charset="-122"/>
                <a:cs typeface="SimHei" charset="-122"/>
              </a:rPr>
              <a:t>虹吸</a:t>
            </a:r>
            <a:r>
              <a:rPr kumimoji="1" lang="zh-CN" altLang="en-US" sz="3200" dirty="0" smtClean="0">
                <a:solidFill>
                  <a:srgbClr val="FFC000"/>
                </a:solidFill>
                <a:latin typeface="SimHei" charset="-122"/>
                <a:ea typeface="SimHei" charset="-122"/>
                <a:cs typeface="SimHei" charset="-122"/>
              </a:rPr>
              <a:t>？</a:t>
            </a:r>
            <a:endParaRPr kumimoji="1" lang="en-US" altLang="zh-CN" sz="3200" dirty="0" smtClean="0">
              <a:solidFill>
                <a:srgbClr val="FFC000"/>
              </a:solidFill>
              <a:latin typeface="SimHei" charset="-122"/>
              <a:ea typeface="SimHei" charset="-122"/>
              <a:cs typeface="SimHei" charset="-122"/>
            </a:endParaRPr>
          </a:p>
          <a:p>
            <a:pPr algn="ctr">
              <a:lnSpc>
                <a:spcPts val="5000"/>
              </a:lnSpc>
            </a:pPr>
            <a:r>
              <a:rPr kumimoji="1" lang="zh-CN" altLang="en-US" sz="3200" dirty="0" smtClean="0">
                <a:solidFill>
                  <a:srgbClr val="FFC000"/>
                </a:solidFill>
                <a:latin typeface="SimHei" charset="-122"/>
                <a:ea typeface="SimHei" charset="-122"/>
                <a:cs typeface="SimHei" charset="-122"/>
              </a:rPr>
              <a:t>优质</a:t>
            </a:r>
            <a:r>
              <a:rPr kumimoji="1" lang="zh-CN" altLang="en-US" sz="3200" dirty="0">
                <a:solidFill>
                  <a:srgbClr val="FFC000"/>
                </a:solidFill>
                <a:latin typeface="SimHei" charset="-122"/>
                <a:ea typeface="SimHei" charset="-122"/>
                <a:cs typeface="SimHei" charset="-122"/>
              </a:rPr>
              <a:t>病源的挣夺</a:t>
            </a:r>
            <a:r>
              <a:rPr kumimoji="1" lang="zh-CN" altLang="en-US" sz="3200" dirty="0" smtClean="0">
                <a:solidFill>
                  <a:srgbClr val="FFC000"/>
                </a:solidFill>
                <a:latin typeface="SimHei" charset="-122"/>
                <a:ea typeface="SimHei" charset="-122"/>
                <a:cs typeface="SimHei" charset="-122"/>
              </a:rPr>
              <a:t>？</a:t>
            </a:r>
            <a:endParaRPr kumimoji="1" lang="en-US" altLang="zh-CN" sz="3200" dirty="0">
              <a:solidFill>
                <a:srgbClr val="FFC000"/>
              </a:solidFill>
              <a:latin typeface="SimHei" charset="-122"/>
              <a:ea typeface="SimHei" charset="-122"/>
              <a:cs typeface="SimHei" charset="-122"/>
            </a:endParaRPr>
          </a:p>
          <a:p>
            <a:pPr algn="ctr">
              <a:lnSpc>
                <a:spcPts val="5000"/>
              </a:lnSpc>
            </a:pPr>
            <a:r>
              <a:rPr kumimoji="1" lang="zh-CN" altLang="en-US" sz="3200" dirty="0" smtClean="0">
                <a:solidFill>
                  <a:srgbClr val="FFC000"/>
                </a:solidFill>
                <a:latin typeface="SimHei" charset="-122"/>
                <a:ea typeface="SimHei" charset="-122"/>
                <a:cs typeface="SimHei" charset="-122"/>
              </a:rPr>
              <a:t>基层机构管理多</a:t>
            </a:r>
            <a:r>
              <a:rPr kumimoji="1" lang="zh-CN" altLang="en-US" sz="3200" dirty="0">
                <a:solidFill>
                  <a:srgbClr val="FFC000"/>
                </a:solidFill>
                <a:latin typeface="SimHei" charset="-122"/>
                <a:ea typeface="SimHei" charset="-122"/>
                <a:cs typeface="SimHei" charset="-122"/>
              </a:rPr>
              <a:t>个婆婆</a:t>
            </a:r>
            <a:r>
              <a:rPr kumimoji="1" lang="zh-CN" altLang="en-US" sz="3200" dirty="0" smtClean="0">
                <a:solidFill>
                  <a:srgbClr val="FFC000"/>
                </a:solidFill>
                <a:latin typeface="SimHei" charset="-122"/>
                <a:ea typeface="SimHei" charset="-122"/>
                <a:cs typeface="SimHei" charset="-122"/>
              </a:rPr>
              <a:t>？</a:t>
            </a:r>
            <a:endParaRPr kumimoji="1" lang="en-US" altLang="zh-CN" sz="3200" dirty="0" smtClean="0">
              <a:solidFill>
                <a:srgbClr val="FFC000"/>
              </a:solidFill>
              <a:latin typeface="SimHei" charset="-122"/>
              <a:ea typeface="SimHei" charset="-122"/>
              <a:cs typeface="SimHei" charset="-122"/>
            </a:endParaRPr>
          </a:p>
        </p:txBody>
      </p:sp>
    </p:spTree>
    <p:extLst>
      <p:ext uri="{BB962C8B-B14F-4D97-AF65-F5344CB8AC3E}">
        <p14:creationId xmlns:p14="http://schemas.microsoft.com/office/powerpoint/2010/main" val="1953285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6504"/>
            <a:ext cx="9144000" cy="507831"/>
          </a:xfrm>
          <a:prstGeom prst="rect">
            <a:avLst/>
          </a:prstGeom>
        </p:spPr>
        <p:txBody>
          <a:bodyPr wrap="square">
            <a:spAutoFit/>
          </a:bodyPr>
          <a:lstStyle/>
          <a:p>
            <a:pPr algn="ctr"/>
            <a:r>
              <a:rPr lang="zh-CN" altLang="en-US" sz="2700" b="1" dirty="0">
                <a:solidFill>
                  <a:srgbClr val="FFC000"/>
                </a:solidFill>
                <a:latin typeface="华文中宋" pitchFamily="2" charset="-122"/>
                <a:ea typeface="华文中宋" pitchFamily="2" charset="-122"/>
                <a:cs typeface="+mj-cs"/>
              </a:rPr>
              <a:t>公立医院综合改革的历史演变</a:t>
            </a:r>
          </a:p>
        </p:txBody>
      </p:sp>
      <p:sp>
        <p:nvSpPr>
          <p:cNvPr id="5" name="燕尾形 4"/>
          <p:cNvSpPr>
            <a:spLocks/>
          </p:cNvSpPr>
          <p:nvPr/>
        </p:nvSpPr>
        <p:spPr>
          <a:xfrm>
            <a:off x="1897538" y="2756315"/>
            <a:ext cx="459000" cy="540000"/>
          </a:xfrm>
          <a:prstGeom prst="chevron">
            <a:avLst>
              <a:gd name="adj" fmla="val 40662"/>
            </a:avLst>
          </a:prstGeom>
          <a:gradFill flip="none" rotWithShape="1">
            <a:gsLst>
              <a:gs pos="0">
                <a:srgbClr val="00B0F0"/>
              </a:gs>
              <a:gs pos="100000">
                <a:srgbClr val="0070C0"/>
              </a:gs>
            </a:gsLst>
            <a:lin ang="2700000" scaled="1"/>
            <a:tileRect/>
          </a:gradFill>
          <a:ln w="25400" algn="ctr">
            <a:solidFill>
              <a:srgbClr val="0070C0"/>
            </a:solidFill>
            <a:miter lim="800000"/>
            <a:headEnd/>
            <a:tailEnd/>
          </a:ln>
          <a:effectLst>
            <a:outerShdw blurRad="76200" dir="18900000" sy="23000" kx="-1200000" algn="bl" rotWithShape="0">
              <a:prstClr val="black">
                <a:alpha val="30000"/>
              </a:prstClr>
            </a:outerShdw>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grpSp>
        <p:nvGrpSpPr>
          <p:cNvPr id="6" name="组合 5"/>
          <p:cNvGrpSpPr/>
          <p:nvPr/>
        </p:nvGrpSpPr>
        <p:grpSpPr>
          <a:xfrm>
            <a:off x="1307848" y="2810315"/>
            <a:ext cx="6547067" cy="432000"/>
            <a:chOff x="219797" y="3441857"/>
            <a:chExt cx="8729422" cy="576000"/>
          </a:xfrm>
        </p:grpSpPr>
        <p:sp>
          <p:nvSpPr>
            <p:cNvPr id="7" name="燕尾形 6"/>
            <p:cNvSpPr/>
            <p:nvPr/>
          </p:nvSpPr>
          <p:spPr>
            <a:xfrm>
              <a:off x="219797"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8" name="燕尾形 7"/>
            <p:cNvSpPr/>
            <p:nvPr/>
          </p:nvSpPr>
          <p:spPr>
            <a:xfrm>
              <a:off x="612924"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9" name="燕尾形 8"/>
            <p:cNvSpPr/>
            <p:nvPr/>
          </p:nvSpPr>
          <p:spPr>
            <a:xfrm>
              <a:off x="1615178"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10" name="燕尾形 9"/>
            <p:cNvSpPr/>
            <p:nvPr/>
          </p:nvSpPr>
          <p:spPr>
            <a:xfrm>
              <a:off x="2008305"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11" name="燕尾形 10"/>
            <p:cNvSpPr/>
            <p:nvPr/>
          </p:nvSpPr>
          <p:spPr>
            <a:xfrm>
              <a:off x="2401432"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12" name="燕尾形 11"/>
            <p:cNvSpPr/>
            <p:nvPr/>
          </p:nvSpPr>
          <p:spPr>
            <a:xfrm>
              <a:off x="2794559"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13" name="燕尾形 12"/>
            <p:cNvSpPr/>
            <p:nvPr/>
          </p:nvSpPr>
          <p:spPr>
            <a:xfrm>
              <a:off x="3187686"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14" name="燕尾形 13"/>
            <p:cNvSpPr/>
            <p:nvPr/>
          </p:nvSpPr>
          <p:spPr>
            <a:xfrm>
              <a:off x="4189940"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15" name="燕尾形 14"/>
            <p:cNvSpPr/>
            <p:nvPr/>
          </p:nvSpPr>
          <p:spPr>
            <a:xfrm>
              <a:off x="4583067"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16" name="燕尾形 15"/>
            <p:cNvSpPr/>
            <p:nvPr/>
          </p:nvSpPr>
          <p:spPr>
            <a:xfrm>
              <a:off x="4976194"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17" name="燕尾形 16"/>
            <p:cNvSpPr/>
            <p:nvPr/>
          </p:nvSpPr>
          <p:spPr>
            <a:xfrm>
              <a:off x="5978448"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18" name="燕尾形 17"/>
            <p:cNvSpPr/>
            <p:nvPr/>
          </p:nvSpPr>
          <p:spPr>
            <a:xfrm>
              <a:off x="6371575"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19" name="燕尾形 18"/>
            <p:cNvSpPr/>
            <p:nvPr/>
          </p:nvSpPr>
          <p:spPr>
            <a:xfrm>
              <a:off x="6764702"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20" name="燕尾形 19"/>
            <p:cNvSpPr/>
            <p:nvPr/>
          </p:nvSpPr>
          <p:spPr>
            <a:xfrm>
              <a:off x="7157829"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21" name="燕尾形 20"/>
            <p:cNvSpPr/>
            <p:nvPr/>
          </p:nvSpPr>
          <p:spPr>
            <a:xfrm>
              <a:off x="7550956"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22" name="燕尾形 21"/>
            <p:cNvSpPr/>
            <p:nvPr/>
          </p:nvSpPr>
          <p:spPr>
            <a:xfrm>
              <a:off x="8553219" y="3441857"/>
              <a:ext cx="396000" cy="576000"/>
            </a:xfrm>
            <a:prstGeom prst="chevron">
              <a:avLst/>
            </a:prstGeom>
            <a:solidFill>
              <a:srgbClr val="B4B4B4"/>
            </a:solidFill>
            <a:ln w="12700" algn="ctr">
              <a:solidFill>
                <a:srgbClr val="646464"/>
              </a:solidFill>
              <a:miter lim="800000"/>
              <a:headEnd/>
              <a:tailEnd/>
            </a:ln>
            <a:effectLst/>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grpSp>
      <p:sp>
        <p:nvSpPr>
          <p:cNvPr id="23" name="燕尾形 22"/>
          <p:cNvSpPr>
            <a:spLocks/>
          </p:cNvSpPr>
          <p:nvPr/>
        </p:nvSpPr>
        <p:spPr>
          <a:xfrm>
            <a:off x="3828610" y="2756315"/>
            <a:ext cx="459000" cy="540000"/>
          </a:xfrm>
          <a:prstGeom prst="chevron">
            <a:avLst>
              <a:gd name="adj" fmla="val 40662"/>
            </a:avLst>
          </a:prstGeom>
          <a:gradFill flip="none" rotWithShape="1">
            <a:gsLst>
              <a:gs pos="0">
                <a:srgbClr val="00B0F0"/>
              </a:gs>
              <a:gs pos="100000">
                <a:srgbClr val="0070C0"/>
              </a:gs>
            </a:gsLst>
            <a:lin ang="2700000" scaled="1"/>
            <a:tileRect/>
          </a:gradFill>
          <a:ln w="25400" algn="ctr">
            <a:solidFill>
              <a:srgbClr val="0070C0"/>
            </a:solidFill>
            <a:miter lim="800000"/>
            <a:headEnd/>
            <a:tailEnd/>
          </a:ln>
          <a:effectLst>
            <a:outerShdw blurRad="76200" dir="18900000" sy="23000" kx="-1200000" algn="bl" rotWithShape="0">
              <a:prstClr val="black">
                <a:alpha val="30000"/>
              </a:prstClr>
            </a:outerShdw>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24" name="燕尾形 23"/>
          <p:cNvSpPr>
            <a:spLocks/>
          </p:cNvSpPr>
          <p:nvPr/>
        </p:nvSpPr>
        <p:spPr>
          <a:xfrm>
            <a:off x="5186064" y="2760991"/>
            <a:ext cx="459000" cy="540000"/>
          </a:xfrm>
          <a:prstGeom prst="chevron">
            <a:avLst>
              <a:gd name="adj" fmla="val 40662"/>
            </a:avLst>
          </a:prstGeom>
          <a:gradFill flip="none" rotWithShape="1">
            <a:gsLst>
              <a:gs pos="0">
                <a:srgbClr val="00B0F0"/>
              </a:gs>
              <a:gs pos="100000">
                <a:srgbClr val="0070C0"/>
              </a:gs>
            </a:gsLst>
            <a:lin ang="2700000" scaled="1"/>
            <a:tileRect/>
          </a:gradFill>
          <a:ln w="25400" algn="ctr">
            <a:solidFill>
              <a:srgbClr val="0070C0"/>
            </a:solidFill>
            <a:miter lim="800000"/>
            <a:headEnd/>
            <a:tailEnd/>
          </a:ln>
          <a:effectLst>
            <a:outerShdw blurRad="76200" dir="18900000" sy="23000" kx="-1200000" algn="bl" rotWithShape="0">
              <a:prstClr val="black">
                <a:alpha val="30000"/>
              </a:prstClr>
            </a:outerShdw>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sp>
        <p:nvSpPr>
          <p:cNvPr id="25" name="燕尾形 24"/>
          <p:cNvSpPr>
            <a:spLocks/>
          </p:cNvSpPr>
          <p:nvPr/>
        </p:nvSpPr>
        <p:spPr>
          <a:xfrm>
            <a:off x="7101062" y="2756315"/>
            <a:ext cx="459000" cy="540000"/>
          </a:xfrm>
          <a:prstGeom prst="chevron">
            <a:avLst>
              <a:gd name="adj" fmla="val 40662"/>
            </a:avLst>
          </a:prstGeom>
          <a:gradFill flip="none" rotWithShape="1">
            <a:gsLst>
              <a:gs pos="0">
                <a:srgbClr val="00B0F0"/>
              </a:gs>
              <a:gs pos="100000">
                <a:srgbClr val="0070C0"/>
              </a:gs>
            </a:gsLst>
            <a:lin ang="2700000" scaled="1"/>
            <a:tileRect/>
          </a:gradFill>
          <a:ln w="25400" algn="ctr">
            <a:solidFill>
              <a:srgbClr val="0070C0"/>
            </a:solidFill>
            <a:miter lim="800000"/>
            <a:headEnd/>
            <a:tailEnd/>
          </a:ln>
          <a:effectLst>
            <a:outerShdw blurRad="76200" dir="18900000" sy="23000" kx="-1200000" algn="bl" rotWithShape="0">
              <a:prstClr val="black">
                <a:alpha val="30000"/>
              </a:prstClr>
            </a:outerShdw>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cxnSp>
        <p:nvCxnSpPr>
          <p:cNvPr id="27" name="直接连接符 26"/>
          <p:cNvCxnSpPr/>
          <p:nvPr/>
        </p:nvCxnSpPr>
        <p:spPr>
          <a:xfrm>
            <a:off x="2061633" y="1556183"/>
            <a:ext cx="0" cy="1234584"/>
          </a:xfrm>
          <a:prstGeom prst="line">
            <a:avLst/>
          </a:prstGeom>
          <a:ln w="25400">
            <a:solidFill>
              <a:srgbClr val="0070C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43000" y="1268637"/>
            <a:ext cx="3799090" cy="248209"/>
          </a:xfrm>
          <a:prstGeom prst="rect">
            <a:avLst/>
          </a:prstGeom>
          <a:noFill/>
        </p:spPr>
        <p:txBody>
          <a:bodyPr wrap="square" rtlCol="0">
            <a:spAutoFit/>
          </a:bodyPr>
          <a:lstStyle/>
          <a:p>
            <a:r>
              <a:rPr lang="en-US" altLang="zh-CN" sz="1013" b="1" dirty="0">
                <a:solidFill>
                  <a:schemeClr val="bg1"/>
                </a:solidFill>
                <a:latin typeface="华文中宋" pitchFamily="2" charset="-122"/>
                <a:ea typeface="华文中宋" pitchFamily="2" charset="-122"/>
              </a:rPr>
              <a:t>《</a:t>
            </a:r>
            <a:r>
              <a:rPr lang="zh-CN" altLang="en-US" sz="1013" b="1" dirty="0">
                <a:solidFill>
                  <a:schemeClr val="bg1"/>
                </a:solidFill>
                <a:latin typeface="华文中宋" pitchFamily="2" charset="-122"/>
                <a:ea typeface="华文中宋" pitchFamily="2" charset="-122"/>
              </a:rPr>
              <a:t>中共中央国务院关于卫生发展和改革的决定</a:t>
            </a:r>
            <a:r>
              <a:rPr lang="en-US" altLang="zh-CN" sz="1013" b="1" dirty="0">
                <a:solidFill>
                  <a:schemeClr val="bg1"/>
                </a:solidFill>
                <a:latin typeface="华文中宋" pitchFamily="2" charset="-122"/>
                <a:ea typeface="华文中宋" pitchFamily="2" charset="-122"/>
              </a:rPr>
              <a:t>》</a:t>
            </a:r>
            <a:endParaRPr lang="zh-CN" altLang="en-US" sz="1013" b="1" dirty="0">
              <a:solidFill>
                <a:schemeClr val="bg1"/>
              </a:solidFill>
              <a:latin typeface="华文中宋" pitchFamily="2" charset="-122"/>
              <a:ea typeface="华文中宋" pitchFamily="2" charset="-122"/>
            </a:endParaRPr>
          </a:p>
        </p:txBody>
      </p:sp>
      <p:sp>
        <p:nvSpPr>
          <p:cNvPr id="42" name="TextBox 43"/>
          <p:cNvSpPr txBox="1">
            <a:spLocks noChangeArrowheads="1"/>
          </p:cNvSpPr>
          <p:nvPr/>
        </p:nvSpPr>
        <p:spPr bwMode="auto">
          <a:xfrm>
            <a:off x="2470600" y="2436560"/>
            <a:ext cx="946949" cy="323165"/>
          </a:xfrm>
          <a:prstGeom prst="rect">
            <a:avLst/>
          </a:prstGeom>
        </p:spPr>
        <p:txBody>
          <a:bodyPr wrap="square">
            <a:spAutoFit/>
            <a:scene3d>
              <a:camera prst="orthographicFront"/>
              <a:lightRig rig="threePt" dir="t"/>
            </a:scene3d>
            <a:sp3d>
              <a:contourClr>
                <a:schemeClr val="tx1"/>
              </a:contourClr>
            </a:sp3d>
          </a:bodyPr>
          <a:lstStyle/>
          <a:p>
            <a:pPr algn="ctr" fontAlgn="ctr">
              <a:buClr>
                <a:srgbClr val="FF0000"/>
              </a:buClr>
              <a:buSzPct val="70000"/>
              <a:defRPr/>
            </a:pPr>
            <a:r>
              <a:rPr lang="en-US" altLang="zh-CN" sz="1500" b="1" dirty="0">
                <a:solidFill>
                  <a:schemeClr val="bg1"/>
                </a:solidFill>
                <a:latin typeface="微软雅黑" pitchFamily="34" charset="-122"/>
                <a:ea typeface="微软雅黑" pitchFamily="34" charset="-122"/>
              </a:rPr>
              <a:t>2009</a:t>
            </a:r>
            <a:r>
              <a:rPr lang="zh-CN" altLang="en-US" sz="1500" b="1" dirty="0">
                <a:solidFill>
                  <a:schemeClr val="bg1"/>
                </a:solidFill>
                <a:latin typeface="微软雅黑" pitchFamily="34" charset="-122"/>
                <a:ea typeface="微软雅黑" pitchFamily="34" charset="-122"/>
              </a:rPr>
              <a:t>年</a:t>
            </a:r>
            <a:endParaRPr lang="en-US" altLang="zh-CN" sz="1500" b="1" dirty="0">
              <a:solidFill>
                <a:schemeClr val="bg1"/>
              </a:solidFill>
              <a:latin typeface="微软雅黑" pitchFamily="34" charset="-122"/>
              <a:ea typeface="微软雅黑" pitchFamily="34" charset="-122"/>
            </a:endParaRPr>
          </a:p>
        </p:txBody>
      </p:sp>
      <p:sp>
        <p:nvSpPr>
          <p:cNvPr id="53" name="燕尾形 52"/>
          <p:cNvSpPr>
            <a:spLocks/>
          </p:cNvSpPr>
          <p:nvPr/>
        </p:nvSpPr>
        <p:spPr>
          <a:xfrm>
            <a:off x="2843808" y="2787834"/>
            <a:ext cx="459000" cy="540000"/>
          </a:xfrm>
          <a:prstGeom prst="chevron">
            <a:avLst>
              <a:gd name="adj" fmla="val 40662"/>
            </a:avLst>
          </a:prstGeom>
          <a:gradFill flip="none" rotWithShape="1">
            <a:gsLst>
              <a:gs pos="0">
                <a:srgbClr val="00B0F0"/>
              </a:gs>
              <a:gs pos="100000">
                <a:srgbClr val="0070C0"/>
              </a:gs>
            </a:gsLst>
            <a:lin ang="2700000" scaled="1"/>
            <a:tileRect/>
          </a:gradFill>
          <a:ln w="25400" algn="ctr">
            <a:solidFill>
              <a:srgbClr val="0070C0"/>
            </a:solidFill>
            <a:miter lim="800000"/>
            <a:headEnd/>
            <a:tailEnd/>
          </a:ln>
          <a:effectLst>
            <a:outerShdw blurRad="76200" dir="18900000" sy="23000" kx="-1200000" algn="bl" rotWithShape="0">
              <a:prstClr val="black">
                <a:alpha val="30000"/>
              </a:prstClr>
            </a:outerShdw>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tx2"/>
              </a:solidFill>
              <a:ea typeface="微软雅黑" pitchFamily="34" charset="-122"/>
            </a:endParaRPr>
          </a:p>
        </p:txBody>
      </p:sp>
      <p:cxnSp>
        <p:nvCxnSpPr>
          <p:cNvPr id="55" name="直接连接符 54"/>
          <p:cNvCxnSpPr/>
          <p:nvPr/>
        </p:nvCxnSpPr>
        <p:spPr>
          <a:xfrm flipH="1">
            <a:off x="2944075" y="3354293"/>
            <a:ext cx="2155" cy="672633"/>
          </a:xfrm>
          <a:prstGeom prst="line">
            <a:avLst/>
          </a:prstGeom>
          <a:ln w="25400">
            <a:solidFill>
              <a:srgbClr val="0070C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8" name="TextBox 43"/>
          <p:cNvSpPr txBox="1">
            <a:spLocks noChangeArrowheads="1"/>
          </p:cNvSpPr>
          <p:nvPr/>
        </p:nvSpPr>
        <p:spPr bwMode="auto">
          <a:xfrm>
            <a:off x="1687123" y="3466088"/>
            <a:ext cx="946949" cy="323165"/>
          </a:xfrm>
          <a:prstGeom prst="rect">
            <a:avLst/>
          </a:prstGeom>
        </p:spPr>
        <p:txBody>
          <a:bodyPr wrap="square">
            <a:spAutoFit/>
            <a:scene3d>
              <a:camera prst="orthographicFront"/>
              <a:lightRig rig="threePt" dir="t"/>
            </a:scene3d>
            <a:sp3d>
              <a:contourClr>
                <a:schemeClr val="tx1"/>
              </a:contourClr>
            </a:sp3d>
          </a:bodyPr>
          <a:lstStyle/>
          <a:p>
            <a:pPr algn="ctr" fontAlgn="ctr">
              <a:buClr>
                <a:srgbClr val="FF0000"/>
              </a:buClr>
              <a:buSzPct val="70000"/>
              <a:defRPr/>
            </a:pPr>
            <a:r>
              <a:rPr lang="en-US" altLang="zh-CN" sz="1500" b="1" dirty="0">
                <a:solidFill>
                  <a:schemeClr val="bg1"/>
                </a:solidFill>
                <a:latin typeface="微软雅黑" pitchFamily="34" charset="-122"/>
                <a:ea typeface="微软雅黑" pitchFamily="34" charset="-122"/>
              </a:rPr>
              <a:t>1997</a:t>
            </a:r>
            <a:r>
              <a:rPr lang="zh-CN" altLang="en-US" sz="1500" b="1" dirty="0">
                <a:solidFill>
                  <a:schemeClr val="bg1"/>
                </a:solidFill>
                <a:latin typeface="微软雅黑" pitchFamily="34" charset="-122"/>
                <a:ea typeface="微软雅黑" pitchFamily="34" charset="-122"/>
              </a:rPr>
              <a:t>年</a:t>
            </a:r>
            <a:endParaRPr lang="en-US" altLang="zh-CN" sz="1500" b="1" dirty="0">
              <a:solidFill>
                <a:schemeClr val="bg1"/>
              </a:solidFill>
              <a:latin typeface="微软雅黑" pitchFamily="34" charset="-122"/>
              <a:ea typeface="微软雅黑" pitchFamily="34" charset="-122"/>
            </a:endParaRPr>
          </a:p>
        </p:txBody>
      </p:sp>
      <p:sp>
        <p:nvSpPr>
          <p:cNvPr id="59" name="TextBox 58"/>
          <p:cNvSpPr txBox="1"/>
          <p:nvPr/>
        </p:nvSpPr>
        <p:spPr>
          <a:xfrm>
            <a:off x="1112357" y="4029912"/>
            <a:ext cx="4107716" cy="248209"/>
          </a:xfrm>
          <a:prstGeom prst="rect">
            <a:avLst/>
          </a:prstGeom>
          <a:noFill/>
        </p:spPr>
        <p:txBody>
          <a:bodyPr wrap="square" rtlCol="0">
            <a:spAutoFit/>
          </a:bodyPr>
          <a:lstStyle/>
          <a:p>
            <a:r>
              <a:rPr lang="en-US" altLang="zh-CN" sz="1013" b="1" dirty="0">
                <a:solidFill>
                  <a:schemeClr val="bg1"/>
                </a:solidFill>
                <a:latin typeface="华文中宋" pitchFamily="2" charset="-122"/>
                <a:ea typeface="华文中宋" pitchFamily="2" charset="-122"/>
              </a:rPr>
              <a:t>《</a:t>
            </a:r>
            <a:r>
              <a:rPr lang="zh-CN" altLang="en-US" sz="1013" b="1" dirty="0">
                <a:solidFill>
                  <a:schemeClr val="bg1"/>
                </a:solidFill>
                <a:latin typeface="华文中宋" pitchFamily="2" charset="-122"/>
                <a:ea typeface="华文中宋" pitchFamily="2" charset="-122"/>
              </a:rPr>
              <a:t>中共中央国务院关于深化医药卫生体制改革的意见</a:t>
            </a:r>
            <a:r>
              <a:rPr lang="en-US" altLang="zh-CN" sz="1013" b="1" dirty="0">
                <a:solidFill>
                  <a:schemeClr val="bg1"/>
                </a:solidFill>
                <a:latin typeface="华文中宋" pitchFamily="2" charset="-122"/>
                <a:ea typeface="华文中宋" pitchFamily="2" charset="-122"/>
              </a:rPr>
              <a:t>》</a:t>
            </a:r>
            <a:endParaRPr lang="zh-CN" altLang="en-US" sz="1013" b="1" dirty="0">
              <a:solidFill>
                <a:schemeClr val="bg1"/>
              </a:solidFill>
              <a:latin typeface="华文中宋" pitchFamily="2" charset="-122"/>
              <a:ea typeface="华文中宋" pitchFamily="2" charset="-122"/>
            </a:endParaRPr>
          </a:p>
        </p:txBody>
      </p:sp>
      <p:sp>
        <p:nvSpPr>
          <p:cNvPr id="60" name="TextBox 43"/>
          <p:cNvSpPr txBox="1">
            <a:spLocks noChangeArrowheads="1"/>
          </p:cNvSpPr>
          <p:nvPr/>
        </p:nvSpPr>
        <p:spPr bwMode="auto">
          <a:xfrm>
            <a:off x="3621460" y="3466088"/>
            <a:ext cx="946949" cy="323165"/>
          </a:xfrm>
          <a:prstGeom prst="rect">
            <a:avLst/>
          </a:prstGeom>
        </p:spPr>
        <p:txBody>
          <a:bodyPr wrap="square">
            <a:spAutoFit/>
            <a:scene3d>
              <a:camera prst="orthographicFront"/>
              <a:lightRig rig="threePt" dir="t"/>
            </a:scene3d>
            <a:sp3d>
              <a:contourClr>
                <a:schemeClr val="tx1"/>
              </a:contourClr>
            </a:sp3d>
          </a:bodyPr>
          <a:lstStyle/>
          <a:p>
            <a:pPr algn="ctr" fontAlgn="ctr">
              <a:buClr>
                <a:srgbClr val="FF0000"/>
              </a:buClr>
              <a:buSzPct val="70000"/>
              <a:defRPr/>
            </a:pPr>
            <a:r>
              <a:rPr lang="en-US" altLang="zh-CN" sz="1500" b="1" dirty="0">
                <a:solidFill>
                  <a:schemeClr val="bg1"/>
                </a:solidFill>
                <a:latin typeface="微软雅黑" pitchFamily="34" charset="-122"/>
                <a:ea typeface="微软雅黑" pitchFamily="34" charset="-122"/>
              </a:rPr>
              <a:t>2010</a:t>
            </a:r>
            <a:r>
              <a:rPr lang="zh-CN" altLang="en-US" sz="1500" b="1" dirty="0">
                <a:solidFill>
                  <a:schemeClr val="bg1"/>
                </a:solidFill>
                <a:latin typeface="微软雅黑" pitchFamily="34" charset="-122"/>
                <a:ea typeface="微软雅黑" pitchFamily="34" charset="-122"/>
              </a:rPr>
              <a:t>年</a:t>
            </a:r>
            <a:endParaRPr lang="en-US" altLang="zh-CN" sz="1500" b="1" dirty="0">
              <a:solidFill>
                <a:schemeClr val="bg1"/>
              </a:solidFill>
              <a:latin typeface="微软雅黑" pitchFamily="34" charset="-122"/>
              <a:ea typeface="微软雅黑" pitchFamily="34" charset="-122"/>
            </a:endParaRPr>
          </a:p>
        </p:txBody>
      </p:sp>
      <p:sp>
        <p:nvSpPr>
          <p:cNvPr id="61" name="TextBox 43"/>
          <p:cNvSpPr txBox="1">
            <a:spLocks noChangeArrowheads="1"/>
          </p:cNvSpPr>
          <p:nvPr/>
        </p:nvSpPr>
        <p:spPr bwMode="auto">
          <a:xfrm>
            <a:off x="6776548" y="3540569"/>
            <a:ext cx="946949" cy="323165"/>
          </a:xfrm>
          <a:prstGeom prst="rect">
            <a:avLst/>
          </a:prstGeom>
        </p:spPr>
        <p:txBody>
          <a:bodyPr wrap="square">
            <a:spAutoFit/>
            <a:scene3d>
              <a:camera prst="orthographicFront"/>
              <a:lightRig rig="threePt" dir="t"/>
            </a:scene3d>
            <a:sp3d>
              <a:contourClr>
                <a:schemeClr val="tx1"/>
              </a:contourClr>
            </a:sp3d>
          </a:bodyPr>
          <a:lstStyle/>
          <a:p>
            <a:pPr algn="ctr" fontAlgn="ctr">
              <a:buClr>
                <a:srgbClr val="FF0000"/>
              </a:buClr>
              <a:buSzPct val="70000"/>
              <a:defRPr/>
            </a:pPr>
            <a:r>
              <a:rPr lang="en-US" altLang="zh-CN" sz="1500" b="1" dirty="0">
                <a:solidFill>
                  <a:schemeClr val="bg1"/>
                </a:solidFill>
                <a:latin typeface="微软雅黑" pitchFamily="34" charset="-122"/>
                <a:ea typeface="微软雅黑" pitchFamily="34" charset="-122"/>
              </a:rPr>
              <a:t>2015</a:t>
            </a:r>
            <a:r>
              <a:rPr lang="zh-CN" altLang="en-US" sz="1500" b="1" dirty="0">
                <a:solidFill>
                  <a:schemeClr val="bg1"/>
                </a:solidFill>
                <a:latin typeface="微软雅黑" pitchFamily="34" charset="-122"/>
                <a:ea typeface="微软雅黑" pitchFamily="34" charset="-122"/>
              </a:rPr>
              <a:t>年</a:t>
            </a:r>
            <a:endParaRPr lang="en-US" altLang="zh-CN" sz="1500" b="1" dirty="0">
              <a:solidFill>
                <a:schemeClr val="bg1"/>
              </a:solidFill>
              <a:latin typeface="微软雅黑" pitchFamily="34" charset="-122"/>
              <a:ea typeface="微软雅黑" pitchFamily="34" charset="-122"/>
            </a:endParaRPr>
          </a:p>
        </p:txBody>
      </p:sp>
      <p:sp>
        <p:nvSpPr>
          <p:cNvPr id="63" name="TextBox 43"/>
          <p:cNvSpPr txBox="1">
            <a:spLocks noChangeArrowheads="1"/>
          </p:cNvSpPr>
          <p:nvPr/>
        </p:nvSpPr>
        <p:spPr bwMode="auto">
          <a:xfrm>
            <a:off x="4942089" y="2433686"/>
            <a:ext cx="946949" cy="323165"/>
          </a:xfrm>
          <a:prstGeom prst="rect">
            <a:avLst/>
          </a:prstGeom>
        </p:spPr>
        <p:txBody>
          <a:bodyPr wrap="square">
            <a:spAutoFit/>
            <a:scene3d>
              <a:camera prst="orthographicFront"/>
              <a:lightRig rig="threePt" dir="t"/>
            </a:scene3d>
            <a:sp3d>
              <a:contourClr>
                <a:schemeClr val="tx1"/>
              </a:contourClr>
            </a:sp3d>
          </a:bodyPr>
          <a:lstStyle/>
          <a:p>
            <a:pPr algn="ctr" fontAlgn="ctr">
              <a:buClr>
                <a:srgbClr val="FF0000"/>
              </a:buClr>
              <a:buSzPct val="70000"/>
              <a:defRPr/>
            </a:pPr>
            <a:r>
              <a:rPr lang="en-US" altLang="zh-CN" sz="1500" b="1" dirty="0">
                <a:solidFill>
                  <a:schemeClr val="bg1"/>
                </a:solidFill>
                <a:latin typeface="微软雅黑" pitchFamily="34" charset="-122"/>
                <a:ea typeface="微软雅黑" pitchFamily="34" charset="-122"/>
              </a:rPr>
              <a:t>2012</a:t>
            </a:r>
            <a:r>
              <a:rPr lang="zh-CN" altLang="en-US" sz="1500" b="1" dirty="0">
                <a:solidFill>
                  <a:schemeClr val="bg1"/>
                </a:solidFill>
                <a:latin typeface="微软雅黑" pitchFamily="34" charset="-122"/>
                <a:ea typeface="微软雅黑" pitchFamily="34" charset="-122"/>
              </a:rPr>
              <a:t>年</a:t>
            </a:r>
            <a:endParaRPr lang="en-US" altLang="zh-CN" sz="1500" b="1" dirty="0">
              <a:solidFill>
                <a:schemeClr val="bg1"/>
              </a:solidFill>
              <a:latin typeface="微软雅黑" pitchFamily="34" charset="-122"/>
              <a:ea typeface="微软雅黑" pitchFamily="34" charset="-122"/>
            </a:endParaRPr>
          </a:p>
        </p:txBody>
      </p:sp>
      <p:sp>
        <p:nvSpPr>
          <p:cNvPr id="2" name="矩形 1"/>
          <p:cNvSpPr/>
          <p:nvPr/>
        </p:nvSpPr>
        <p:spPr>
          <a:xfrm>
            <a:off x="2035576" y="1491631"/>
            <a:ext cx="3045426" cy="738664"/>
          </a:xfrm>
          <a:prstGeom prst="rect">
            <a:avLst/>
          </a:prstGeom>
        </p:spPr>
        <p:txBody>
          <a:bodyPr wrap="square">
            <a:spAutoFit/>
          </a:bodyPr>
          <a:lstStyle/>
          <a:p>
            <a:r>
              <a:rPr lang="zh-CN" altLang="zh-CN" sz="1050" b="1" dirty="0">
                <a:solidFill>
                  <a:schemeClr val="bg1"/>
                </a:solidFill>
              </a:rPr>
              <a:t>正确处理社会效益和经济收益的关系</a:t>
            </a:r>
            <a:r>
              <a:rPr lang="zh-CN" altLang="en-US" sz="1050" b="1" dirty="0">
                <a:solidFill>
                  <a:schemeClr val="bg1"/>
                </a:solidFill>
              </a:rPr>
              <a:t>：</a:t>
            </a:r>
            <a:endParaRPr lang="en-US" altLang="zh-CN" sz="1050" b="1" dirty="0">
              <a:solidFill>
                <a:schemeClr val="bg1"/>
              </a:solidFill>
            </a:endParaRPr>
          </a:p>
          <a:p>
            <a:r>
              <a:rPr lang="zh-CN" altLang="en-US" sz="1050" b="1" dirty="0">
                <a:solidFill>
                  <a:schemeClr val="bg1"/>
                </a:solidFill>
                <a:latin typeface="楷体" pitchFamily="49" charset="-122"/>
                <a:ea typeface="楷体" pitchFamily="49" charset="-122"/>
              </a:rPr>
              <a:t>医保制度、服务体系、管理体制、运行机制、经营自主权、预防保健和健康、价格放开、药品管理体制、补偿和投入政策、加强机构经济管理</a:t>
            </a:r>
          </a:p>
        </p:txBody>
      </p:sp>
      <p:cxnSp>
        <p:nvCxnSpPr>
          <p:cNvPr id="46" name="直接连接符 45"/>
          <p:cNvCxnSpPr/>
          <p:nvPr/>
        </p:nvCxnSpPr>
        <p:spPr>
          <a:xfrm>
            <a:off x="3977935" y="2509678"/>
            <a:ext cx="1" cy="201386"/>
          </a:xfrm>
          <a:prstGeom prst="line">
            <a:avLst/>
          </a:prstGeom>
          <a:ln w="25400">
            <a:solidFill>
              <a:srgbClr val="0070C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35765" y="2193708"/>
            <a:ext cx="3333257" cy="248209"/>
          </a:xfrm>
          <a:prstGeom prst="rect">
            <a:avLst/>
          </a:prstGeom>
          <a:noFill/>
        </p:spPr>
        <p:txBody>
          <a:bodyPr wrap="square" rtlCol="0">
            <a:spAutoFit/>
          </a:bodyPr>
          <a:lstStyle/>
          <a:p>
            <a:r>
              <a:rPr lang="en-US" altLang="zh-CN" sz="1013" b="1" dirty="0">
                <a:solidFill>
                  <a:schemeClr val="bg1"/>
                </a:solidFill>
                <a:latin typeface="华文中宋" pitchFamily="2" charset="-122"/>
                <a:ea typeface="华文中宋" pitchFamily="2" charset="-122"/>
              </a:rPr>
              <a:t>《</a:t>
            </a:r>
            <a:r>
              <a:rPr lang="zh-CN" altLang="en-US" sz="1013" b="1" dirty="0">
                <a:solidFill>
                  <a:schemeClr val="bg1"/>
                </a:solidFill>
                <a:latin typeface="华文中宋" pitchFamily="2" charset="-122"/>
                <a:ea typeface="华文中宋" pitchFamily="2" charset="-122"/>
              </a:rPr>
              <a:t>关于公立医院改革试点的指导意见</a:t>
            </a:r>
            <a:r>
              <a:rPr lang="en-US" altLang="zh-CN" sz="1013" b="1" dirty="0">
                <a:solidFill>
                  <a:schemeClr val="bg1"/>
                </a:solidFill>
                <a:latin typeface="华文中宋" pitchFamily="2" charset="-122"/>
                <a:ea typeface="华文中宋" pitchFamily="2" charset="-122"/>
              </a:rPr>
              <a:t>》</a:t>
            </a:r>
            <a:endParaRPr lang="zh-CN" altLang="en-US" sz="1013" b="1" dirty="0">
              <a:solidFill>
                <a:schemeClr val="bg1"/>
              </a:solidFill>
              <a:latin typeface="华文中宋" pitchFamily="2" charset="-122"/>
              <a:ea typeface="华文中宋" pitchFamily="2" charset="-122"/>
            </a:endParaRPr>
          </a:p>
        </p:txBody>
      </p:sp>
      <p:cxnSp>
        <p:nvCxnSpPr>
          <p:cNvPr id="51" name="直接连接符 50"/>
          <p:cNvCxnSpPr/>
          <p:nvPr/>
        </p:nvCxnSpPr>
        <p:spPr>
          <a:xfrm>
            <a:off x="5382089" y="3327835"/>
            <a:ext cx="0" cy="1123660"/>
          </a:xfrm>
          <a:prstGeom prst="line">
            <a:avLst/>
          </a:prstGeom>
          <a:ln w="25400">
            <a:solidFill>
              <a:srgbClr val="0070C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933900" y="4461960"/>
            <a:ext cx="3911648" cy="248209"/>
          </a:xfrm>
          <a:prstGeom prst="rect">
            <a:avLst/>
          </a:prstGeom>
        </p:spPr>
        <p:txBody>
          <a:bodyPr wrap="none">
            <a:spAutoFit/>
          </a:bodyPr>
          <a:lstStyle/>
          <a:p>
            <a:r>
              <a:rPr lang="en-US" altLang="zh-CN" sz="1013" b="1" dirty="0">
                <a:solidFill>
                  <a:schemeClr val="bg1"/>
                </a:solidFill>
                <a:latin typeface="华文中宋" pitchFamily="2" charset="-122"/>
                <a:ea typeface="华文中宋" pitchFamily="2" charset="-122"/>
              </a:rPr>
              <a:t>《</a:t>
            </a:r>
            <a:r>
              <a:rPr lang="zh-CN" altLang="en-US" sz="1013" b="1" dirty="0">
                <a:solidFill>
                  <a:schemeClr val="bg1"/>
                </a:solidFill>
                <a:latin typeface="华文中宋" pitchFamily="2" charset="-122"/>
                <a:ea typeface="华文中宋" pitchFamily="2" charset="-122"/>
              </a:rPr>
              <a:t>关于县级公立医院综合改革试点的意见</a:t>
            </a:r>
            <a:r>
              <a:rPr lang="en-US" altLang="zh-CN" sz="1013" b="1" dirty="0">
                <a:solidFill>
                  <a:schemeClr val="bg1"/>
                </a:solidFill>
                <a:latin typeface="华文中宋" pitchFamily="2" charset="-122"/>
                <a:ea typeface="华文中宋" pitchFamily="2" charset="-122"/>
              </a:rPr>
              <a:t>》</a:t>
            </a:r>
            <a:r>
              <a:rPr lang="zh-CN" altLang="en-US" sz="1013" b="1" dirty="0">
                <a:solidFill>
                  <a:schemeClr val="bg1"/>
                </a:solidFill>
                <a:latin typeface="华文中宋" pitchFamily="2" charset="-122"/>
                <a:ea typeface="华文中宋" pitchFamily="2" charset="-122"/>
              </a:rPr>
              <a:t>国办发</a:t>
            </a:r>
            <a:r>
              <a:rPr lang="en-US" altLang="zh-CN" sz="1013" b="1" dirty="0">
                <a:solidFill>
                  <a:schemeClr val="bg1"/>
                </a:solidFill>
                <a:latin typeface="华文中宋" pitchFamily="2" charset="-122"/>
                <a:ea typeface="华文中宋" pitchFamily="2" charset="-122"/>
              </a:rPr>
              <a:t>〔2012〕33</a:t>
            </a:r>
            <a:r>
              <a:rPr lang="zh-CN" altLang="en-US" sz="1013" b="1" dirty="0">
                <a:solidFill>
                  <a:schemeClr val="bg1"/>
                </a:solidFill>
                <a:latin typeface="华文中宋" pitchFamily="2" charset="-122"/>
                <a:ea typeface="华文中宋" pitchFamily="2" charset="-122"/>
              </a:rPr>
              <a:t>号</a:t>
            </a:r>
          </a:p>
        </p:txBody>
      </p:sp>
      <p:cxnSp>
        <p:nvCxnSpPr>
          <p:cNvPr id="54" name="直接连接符 53"/>
          <p:cNvCxnSpPr/>
          <p:nvPr/>
        </p:nvCxnSpPr>
        <p:spPr>
          <a:xfrm>
            <a:off x="7250022" y="2332207"/>
            <a:ext cx="0" cy="401561"/>
          </a:xfrm>
          <a:prstGeom prst="line">
            <a:avLst/>
          </a:prstGeom>
          <a:ln w="25400">
            <a:solidFill>
              <a:srgbClr val="0070C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4707396" y="1707655"/>
            <a:ext cx="3429000" cy="738664"/>
          </a:xfrm>
          <a:prstGeom prst="rect">
            <a:avLst/>
          </a:prstGeom>
        </p:spPr>
        <p:txBody>
          <a:bodyPr>
            <a:spAutoFit/>
          </a:bodyPr>
          <a:lstStyle/>
          <a:p>
            <a:pPr algn="ctr"/>
            <a:r>
              <a:rPr lang="en-US" altLang="zh-CN" sz="1050" b="1" dirty="0">
                <a:solidFill>
                  <a:schemeClr val="bg1"/>
                </a:solidFill>
              </a:rPr>
              <a:t>《</a:t>
            </a:r>
            <a:r>
              <a:rPr lang="zh-CN" altLang="en-US" sz="1050" b="1" dirty="0">
                <a:solidFill>
                  <a:schemeClr val="bg1"/>
                </a:solidFill>
              </a:rPr>
              <a:t>关于全面推开县级公立医院综合改革的实施意见</a:t>
            </a:r>
            <a:r>
              <a:rPr lang="en-US" altLang="zh-CN" sz="1050" b="1" dirty="0">
                <a:solidFill>
                  <a:schemeClr val="bg1"/>
                </a:solidFill>
              </a:rPr>
              <a:t>》</a:t>
            </a:r>
          </a:p>
          <a:p>
            <a:pPr algn="ctr"/>
            <a:r>
              <a:rPr lang="zh-CN" altLang="en-US" sz="1050" b="1" dirty="0">
                <a:solidFill>
                  <a:schemeClr val="bg1"/>
                </a:solidFill>
              </a:rPr>
              <a:t>国办发</a:t>
            </a:r>
            <a:r>
              <a:rPr lang="en-US" altLang="zh-CN" sz="1050" b="1" dirty="0">
                <a:solidFill>
                  <a:schemeClr val="bg1"/>
                </a:solidFill>
              </a:rPr>
              <a:t>〔2015〕33</a:t>
            </a:r>
            <a:r>
              <a:rPr lang="zh-CN" altLang="en-US" sz="1050" b="1" dirty="0">
                <a:solidFill>
                  <a:schemeClr val="bg1"/>
                </a:solidFill>
              </a:rPr>
              <a:t>号</a:t>
            </a:r>
            <a:endParaRPr lang="en-US" altLang="zh-CN" sz="1050" b="1" dirty="0">
              <a:solidFill>
                <a:schemeClr val="bg1"/>
              </a:solidFill>
            </a:endParaRPr>
          </a:p>
          <a:p>
            <a:pPr algn="ctr"/>
            <a:r>
              <a:rPr lang="en-US" altLang="zh-CN" sz="1050" b="1" dirty="0">
                <a:solidFill>
                  <a:schemeClr val="bg1"/>
                </a:solidFill>
              </a:rPr>
              <a:t>《</a:t>
            </a:r>
            <a:r>
              <a:rPr lang="zh-CN" altLang="en-US" sz="1050" b="1" dirty="0">
                <a:solidFill>
                  <a:schemeClr val="bg1"/>
                </a:solidFill>
              </a:rPr>
              <a:t>关于城市公立医院综合改革试点的指导意见</a:t>
            </a:r>
            <a:r>
              <a:rPr lang="en-US" altLang="zh-CN" sz="1050" b="1" dirty="0">
                <a:solidFill>
                  <a:schemeClr val="bg1"/>
                </a:solidFill>
              </a:rPr>
              <a:t>》</a:t>
            </a:r>
          </a:p>
          <a:p>
            <a:pPr algn="ctr"/>
            <a:r>
              <a:rPr lang="zh-CN" altLang="en-US" sz="1050" b="1" dirty="0">
                <a:solidFill>
                  <a:schemeClr val="bg1"/>
                </a:solidFill>
              </a:rPr>
              <a:t>国办发</a:t>
            </a:r>
            <a:r>
              <a:rPr lang="en-US" altLang="zh-CN" sz="1050" b="1" dirty="0">
                <a:solidFill>
                  <a:schemeClr val="bg1"/>
                </a:solidFill>
              </a:rPr>
              <a:t>〔2015〕38</a:t>
            </a:r>
            <a:r>
              <a:rPr lang="zh-CN" altLang="en-US" sz="1050" b="1" dirty="0">
                <a:solidFill>
                  <a:schemeClr val="bg1"/>
                </a:solidFill>
              </a:rPr>
              <a:t>号</a:t>
            </a:r>
          </a:p>
        </p:txBody>
      </p:sp>
    </p:spTree>
    <p:extLst>
      <p:ext uri="{BB962C8B-B14F-4D97-AF65-F5344CB8AC3E}">
        <p14:creationId xmlns:p14="http://schemas.microsoft.com/office/powerpoint/2010/main" val="1598856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96504"/>
            <a:ext cx="9144000" cy="507831"/>
          </a:xfrm>
          <a:prstGeom prst="rect">
            <a:avLst/>
          </a:prstGeom>
        </p:spPr>
        <p:txBody>
          <a:bodyPr wrap="square">
            <a:spAutoFit/>
          </a:bodyPr>
          <a:lstStyle/>
          <a:p>
            <a:pPr algn="ctr"/>
            <a:r>
              <a:rPr lang="zh-CN" altLang="en-US" sz="2700" b="1" dirty="0">
                <a:solidFill>
                  <a:srgbClr val="FFC000"/>
                </a:solidFill>
                <a:latin typeface="华文中宋" pitchFamily="2" charset="-122"/>
                <a:ea typeface="华文中宋" pitchFamily="2" charset="-122"/>
                <a:cs typeface="+mj-cs"/>
              </a:rPr>
              <a:t>目前改革已达成的共识</a:t>
            </a:r>
          </a:p>
        </p:txBody>
      </p:sp>
      <p:sp>
        <p:nvSpPr>
          <p:cNvPr id="38" name="空心弧 37"/>
          <p:cNvSpPr>
            <a:spLocks noChangeAspect="1"/>
          </p:cNvSpPr>
          <p:nvPr/>
        </p:nvSpPr>
        <p:spPr>
          <a:xfrm>
            <a:off x="1884224" y="1366332"/>
            <a:ext cx="864000" cy="864000"/>
          </a:xfrm>
          <a:prstGeom prst="blockArc">
            <a:avLst>
              <a:gd name="adj1" fmla="val 4952"/>
              <a:gd name="adj2" fmla="val 16198718"/>
              <a:gd name="adj3" fmla="val 25180"/>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bg1"/>
              </a:solidFill>
              <a:ea typeface="微软雅黑" pitchFamily="34" charset="-122"/>
            </a:endParaRPr>
          </a:p>
        </p:txBody>
      </p:sp>
      <p:sp>
        <p:nvSpPr>
          <p:cNvPr id="39" name="空心弧 38"/>
          <p:cNvSpPr>
            <a:spLocks noChangeAspect="1"/>
          </p:cNvSpPr>
          <p:nvPr/>
        </p:nvSpPr>
        <p:spPr>
          <a:xfrm>
            <a:off x="1884224" y="1366332"/>
            <a:ext cx="864000" cy="864000"/>
          </a:xfrm>
          <a:prstGeom prst="blockArc">
            <a:avLst>
              <a:gd name="adj1" fmla="val 16208198"/>
              <a:gd name="adj2" fmla="val 0"/>
              <a:gd name="adj3" fmla="val 25000"/>
            </a:avLst>
          </a:prstGeom>
          <a:gradFill>
            <a:gsLst>
              <a:gs pos="0">
                <a:srgbClr val="00B0F0"/>
              </a:gs>
              <a:gs pos="100000">
                <a:srgbClr val="0070C0"/>
              </a:gs>
            </a:gsLst>
            <a:lin ang="5400000" scaled="0"/>
          </a:gradFill>
          <a:ln w="25400" algn="ctr">
            <a:solidFill>
              <a:srgbClr val="0070C0"/>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sp>
        <p:nvSpPr>
          <p:cNvPr id="40" name="空心弧 39"/>
          <p:cNvSpPr>
            <a:spLocks noChangeAspect="1"/>
          </p:cNvSpPr>
          <p:nvPr/>
        </p:nvSpPr>
        <p:spPr>
          <a:xfrm>
            <a:off x="3382208" y="1366332"/>
            <a:ext cx="864000" cy="864000"/>
          </a:xfrm>
          <a:prstGeom prst="blockArc">
            <a:avLst>
              <a:gd name="adj1" fmla="val 5403274"/>
              <a:gd name="adj2" fmla="val 16198718"/>
              <a:gd name="adj3" fmla="val 25180"/>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bg1"/>
              </a:solidFill>
              <a:ea typeface="微软雅黑" pitchFamily="34" charset="-122"/>
            </a:endParaRPr>
          </a:p>
        </p:txBody>
      </p:sp>
      <p:sp>
        <p:nvSpPr>
          <p:cNvPr id="41" name="空心弧 40"/>
          <p:cNvSpPr>
            <a:spLocks noChangeAspect="1"/>
          </p:cNvSpPr>
          <p:nvPr/>
        </p:nvSpPr>
        <p:spPr>
          <a:xfrm>
            <a:off x="3382208" y="1366332"/>
            <a:ext cx="864000" cy="864000"/>
          </a:xfrm>
          <a:prstGeom prst="blockArc">
            <a:avLst>
              <a:gd name="adj1" fmla="val 16208198"/>
              <a:gd name="adj2" fmla="val 5388154"/>
              <a:gd name="adj3" fmla="val 25305"/>
            </a:avLst>
          </a:prstGeom>
          <a:gradFill>
            <a:gsLst>
              <a:gs pos="0">
                <a:srgbClr val="00B0F0"/>
              </a:gs>
              <a:gs pos="100000">
                <a:srgbClr val="0070C0"/>
              </a:gs>
            </a:gsLst>
            <a:lin ang="5400000" scaled="0"/>
          </a:gradFill>
          <a:ln w="25400" algn="ctr">
            <a:solidFill>
              <a:srgbClr val="0070C0"/>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sp>
        <p:nvSpPr>
          <p:cNvPr id="42" name="空心弧 41"/>
          <p:cNvSpPr>
            <a:spLocks noChangeAspect="1"/>
          </p:cNvSpPr>
          <p:nvPr/>
        </p:nvSpPr>
        <p:spPr>
          <a:xfrm>
            <a:off x="4880193" y="1366332"/>
            <a:ext cx="864000" cy="864000"/>
          </a:xfrm>
          <a:prstGeom prst="blockArc">
            <a:avLst>
              <a:gd name="adj1" fmla="val 10792711"/>
              <a:gd name="adj2" fmla="val 16198718"/>
              <a:gd name="adj3" fmla="val 25180"/>
            </a:avLst>
          </a:prstGeom>
          <a:gradFill flip="none" rotWithShape="1">
            <a:gsLst>
              <a:gs pos="0">
                <a:srgbClr val="B4B4B4"/>
              </a:gs>
              <a:gs pos="100000">
                <a:srgbClr val="646464"/>
              </a:gs>
            </a:gsLst>
            <a:lin ang="5400000" scaled="1"/>
            <a:tileRect/>
          </a:gradFill>
          <a:ln w="25400" algn="ctr">
            <a:solidFill>
              <a:srgbClr val="646464"/>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a:solidFill>
                <a:schemeClr val="bg1"/>
              </a:solidFill>
              <a:ea typeface="微软雅黑" pitchFamily="34" charset="-122"/>
            </a:endParaRPr>
          </a:p>
        </p:txBody>
      </p:sp>
      <p:sp>
        <p:nvSpPr>
          <p:cNvPr id="43" name="空心弧 42"/>
          <p:cNvSpPr>
            <a:spLocks noChangeAspect="1"/>
          </p:cNvSpPr>
          <p:nvPr/>
        </p:nvSpPr>
        <p:spPr>
          <a:xfrm>
            <a:off x="4880193" y="1366332"/>
            <a:ext cx="864000" cy="864000"/>
          </a:xfrm>
          <a:prstGeom prst="blockArc">
            <a:avLst>
              <a:gd name="adj1" fmla="val 16208198"/>
              <a:gd name="adj2" fmla="val 10800000"/>
              <a:gd name="adj3" fmla="val 25170"/>
            </a:avLst>
          </a:prstGeom>
          <a:gradFill>
            <a:gsLst>
              <a:gs pos="0">
                <a:srgbClr val="00B0F0"/>
              </a:gs>
              <a:gs pos="100000">
                <a:srgbClr val="0070C0"/>
              </a:gs>
            </a:gsLst>
            <a:lin ang="5400000" scaled="0"/>
          </a:gradFill>
          <a:ln w="25400" algn="ctr">
            <a:solidFill>
              <a:srgbClr val="0070C0"/>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sp>
        <p:nvSpPr>
          <p:cNvPr id="44" name="同心圆 43"/>
          <p:cNvSpPr>
            <a:spLocks noChangeAspect="1"/>
          </p:cNvSpPr>
          <p:nvPr/>
        </p:nvSpPr>
        <p:spPr>
          <a:xfrm>
            <a:off x="6378179" y="1366332"/>
            <a:ext cx="864000" cy="864000"/>
          </a:xfrm>
          <a:prstGeom prst="donut">
            <a:avLst/>
          </a:prstGeom>
          <a:gradFill>
            <a:gsLst>
              <a:gs pos="0">
                <a:srgbClr val="00B0F0"/>
              </a:gs>
              <a:gs pos="100000">
                <a:srgbClr val="0070C0"/>
              </a:gs>
            </a:gsLst>
            <a:lin ang="5400000" scaled="0"/>
          </a:gradFill>
          <a:ln w="25400" algn="ctr">
            <a:solidFill>
              <a:srgbClr val="0070C0"/>
            </a:solidFill>
            <a:miter lim="800000"/>
            <a:headEnd/>
            <a:tailEnd/>
          </a:ln>
          <a:effectLst/>
          <a:scene3d>
            <a:camera prst="orthographicFront"/>
            <a:lightRig rig="flat" dir="t"/>
          </a:scene3d>
          <a:sp3d>
            <a:bevelT prst="relaxedInset"/>
          </a:sp3d>
        </p:spPr>
        <p:txBody>
          <a:bodyPr wrap="none" anchor="ctr"/>
          <a:lstStyle/>
          <a:p>
            <a:pPr algn="ctr" eaLnBrk="0" fontAlgn="ctr" hangingPunct="0">
              <a:buClr>
                <a:srgbClr val="FF0000"/>
              </a:buClr>
              <a:buSzPct val="70000"/>
              <a:defRPr/>
            </a:pPr>
            <a:endParaRPr lang="zh-CN" altLang="en-US" sz="1500" dirty="0">
              <a:solidFill>
                <a:schemeClr val="bg1"/>
              </a:solidFill>
              <a:ea typeface="微软雅黑" pitchFamily="34" charset="-122"/>
            </a:endParaRPr>
          </a:p>
        </p:txBody>
      </p:sp>
      <p:sp>
        <p:nvSpPr>
          <p:cNvPr id="45" name="Rectangle 13"/>
          <p:cNvSpPr>
            <a:spLocks noChangeArrowheads="1"/>
          </p:cNvSpPr>
          <p:nvPr/>
        </p:nvSpPr>
        <p:spPr bwMode="auto">
          <a:xfrm>
            <a:off x="2048331" y="1648291"/>
            <a:ext cx="535785" cy="323165"/>
          </a:xfrm>
          <a:prstGeom prst="rect">
            <a:avLst/>
          </a:prstGeom>
          <a:noFill/>
          <a:ln w="9525" algn="ctr">
            <a:noFill/>
            <a:miter lim="800000"/>
            <a:headEnd/>
            <a:tailEnd/>
          </a:ln>
          <a:effectLst/>
        </p:spPr>
        <p:txBody>
          <a:bodyPr>
            <a:spAutoFit/>
          </a:bodyPr>
          <a:lstStyle/>
          <a:p>
            <a:pPr algn="ctr">
              <a:defRPr/>
            </a:pPr>
            <a:r>
              <a:rPr lang="en-US" altLang="zh-CN" sz="1500" dirty="0">
                <a:ln w="11430"/>
                <a:solidFill>
                  <a:schemeClr val="bg1"/>
                </a:solidFill>
                <a:effectLst>
                  <a:outerShdw blurRad="25400" algn="tl" rotWithShape="0">
                    <a:srgbClr val="000000">
                      <a:alpha val="43000"/>
                    </a:srgbClr>
                  </a:outerShdw>
                </a:effectLst>
                <a:latin typeface="方正综艺简体" pitchFamily="65" charset="-122"/>
                <a:ea typeface="方正综艺简体" pitchFamily="65" charset="-122"/>
              </a:rPr>
              <a:t>1</a:t>
            </a:r>
            <a:endParaRPr lang="zh-CN" altLang="en-US" sz="1500" dirty="0">
              <a:ln w="11430"/>
              <a:solidFill>
                <a:schemeClr val="bg1"/>
              </a:solidFill>
              <a:effectLst>
                <a:outerShdw blurRad="25400" algn="tl" rotWithShape="0">
                  <a:srgbClr val="000000">
                    <a:alpha val="43000"/>
                  </a:srgbClr>
                </a:outerShdw>
              </a:effectLst>
              <a:latin typeface="方正综艺简体" pitchFamily="65" charset="-122"/>
              <a:ea typeface="方正综艺简体" pitchFamily="65" charset="-122"/>
            </a:endParaRPr>
          </a:p>
        </p:txBody>
      </p:sp>
      <p:sp>
        <p:nvSpPr>
          <p:cNvPr id="46" name="Rectangle 13"/>
          <p:cNvSpPr>
            <a:spLocks noChangeArrowheads="1"/>
          </p:cNvSpPr>
          <p:nvPr/>
        </p:nvSpPr>
        <p:spPr bwMode="auto">
          <a:xfrm>
            <a:off x="3546316" y="1648291"/>
            <a:ext cx="535785" cy="323165"/>
          </a:xfrm>
          <a:prstGeom prst="rect">
            <a:avLst/>
          </a:prstGeom>
          <a:noFill/>
          <a:ln w="9525" algn="ctr">
            <a:noFill/>
            <a:miter lim="800000"/>
            <a:headEnd/>
            <a:tailEnd/>
          </a:ln>
          <a:effectLst/>
        </p:spPr>
        <p:txBody>
          <a:bodyPr>
            <a:spAutoFit/>
          </a:bodyPr>
          <a:lstStyle/>
          <a:p>
            <a:pPr algn="ctr">
              <a:defRPr/>
            </a:pPr>
            <a:r>
              <a:rPr lang="en-US" altLang="zh-CN" sz="1500" dirty="0">
                <a:ln w="11430"/>
                <a:solidFill>
                  <a:schemeClr val="bg1"/>
                </a:solidFill>
                <a:effectLst>
                  <a:outerShdw blurRad="25400" algn="tl" rotWithShape="0">
                    <a:srgbClr val="000000">
                      <a:alpha val="43000"/>
                    </a:srgbClr>
                  </a:outerShdw>
                </a:effectLst>
                <a:latin typeface="方正综艺简体" pitchFamily="65" charset="-122"/>
                <a:ea typeface="方正综艺简体" pitchFamily="65" charset="-122"/>
              </a:rPr>
              <a:t>2</a:t>
            </a:r>
            <a:endParaRPr lang="zh-CN" altLang="en-US" sz="1500" dirty="0">
              <a:ln w="11430"/>
              <a:solidFill>
                <a:schemeClr val="bg1"/>
              </a:solidFill>
              <a:effectLst>
                <a:outerShdw blurRad="25400" algn="tl" rotWithShape="0">
                  <a:srgbClr val="000000">
                    <a:alpha val="43000"/>
                  </a:srgbClr>
                </a:outerShdw>
              </a:effectLst>
              <a:latin typeface="方正综艺简体" pitchFamily="65" charset="-122"/>
              <a:ea typeface="方正综艺简体" pitchFamily="65" charset="-122"/>
            </a:endParaRPr>
          </a:p>
        </p:txBody>
      </p:sp>
      <p:sp>
        <p:nvSpPr>
          <p:cNvPr id="47" name="Rectangle 13"/>
          <p:cNvSpPr>
            <a:spLocks noChangeArrowheads="1"/>
          </p:cNvSpPr>
          <p:nvPr/>
        </p:nvSpPr>
        <p:spPr bwMode="auto">
          <a:xfrm>
            <a:off x="5044301" y="1648291"/>
            <a:ext cx="535785" cy="323165"/>
          </a:xfrm>
          <a:prstGeom prst="rect">
            <a:avLst/>
          </a:prstGeom>
          <a:noFill/>
          <a:ln w="9525" algn="ctr">
            <a:noFill/>
            <a:miter lim="800000"/>
            <a:headEnd/>
            <a:tailEnd/>
          </a:ln>
          <a:effectLst/>
        </p:spPr>
        <p:txBody>
          <a:bodyPr>
            <a:spAutoFit/>
          </a:bodyPr>
          <a:lstStyle/>
          <a:p>
            <a:pPr algn="ctr">
              <a:defRPr/>
            </a:pPr>
            <a:r>
              <a:rPr lang="en-US" altLang="zh-CN" sz="1500" dirty="0">
                <a:ln w="11430"/>
                <a:solidFill>
                  <a:schemeClr val="bg1"/>
                </a:solidFill>
                <a:effectLst>
                  <a:outerShdw blurRad="25400" algn="tl" rotWithShape="0">
                    <a:srgbClr val="000000">
                      <a:alpha val="43000"/>
                    </a:srgbClr>
                  </a:outerShdw>
                </a:effectLst>
                <a:latin typeface="方正综艺简体" pitchFamily="65" charset="-122"/>
                <a:ea typeface="方正综艺简体" pitchFamily="65" charset="-122"/>
              </a:rPr>
              <a:t>3</a:t>
            </a:r>
            <a:endParaRPr lang="zh-CN" altLang="en-US" sz="1500" dirty="0">
              <a:ln w="11430"/>
              <a:solidFill>
                <a:schemeClr val="bg1"/>
              </a:solidFill>
              <a:effectLst>
                <a:outerShdw blurRad="25400" algn="tl" rotWithShape="0">
                  <a:srgbClr val="000000">
                    <a:alpha val="43000"/>
                  </a:srgbClr>
                </a:outerShdw>
              </a:effectLst>
              <a:latin typeface="方正综艺简体" pitchFamily="65" charset="-122"/>
              <a:ea typeface="方正综艺简体" pitchFamily="65" charset="-122"/>
            </a:endParaRPr>
          </a:p>
        </p:txBody>
      </p:sp>
      <p:sp>
        <p:nvSpPr>
          <p:cNvPr id="48" name="Rectangle 13"/>
          <p:cNvSpPr>
            <a:spLocks noChangeArrowheads="1"/>
          </p:cNvSpPr>
          <p:nvPr/>
        </p:nvSpPr>
        <p:spPr bwMode="auto">
          <a:xfrm>
            <a:off x="6542286" y="1648291"/>
            <a:ext cx="535785" cy="323165"/>
          </a:xfrm>
          <a:prstGeom prst="rect">
            <a:avLst/>
          </a:prstGeom>
          <a:noFill/>
          <a:ln w="9525" algn="ctr">
            <a:noFill/>
            <a:miter lim="800000"/>
            <a:headEnd/>
            <a:tailEnd/>
          </a:ln>
          <a:effectLst/>
        </p:spPr>
        <p:txBody>
          <a:bodyPr>
            <a:spAutoFit/>
          </a:bodyPr>
          <a:lstStyle/>
          <a:p>
            <a:pPr algn="ctr">
              <a:defRPr/>
            </a:pPr>
            <a:r>
              <a:rPr lang="en-US" altLang="zh-CN" sz="1500" dirty="0">
                <a:ln w="11430"/>
                <a:solidFill>
                  <a:schemeClr val="bg1"/>
                </a:solidFill>
                <a:effectLst>
                  <a:outerShdw blurRad="25400" algn="tl" rotWithShape="0">
                    <a:srgbClr val="000000">
                      <a:alpha val="43000"/>
                    </a:srgbClr>
                  </a:outerShdw>
                </a:effectLst>
                <a:latin typeface="方正综艺简体" pitchFamily="65" charset="-122"/>
                <a:ea typeface="方正综艺简体" pitchFamily="65" charset="-122"/>
              </a:rPr>
              <a:t>4</a:t>
            </a:r>
            <a:endParaRPr lang="zh-CN" altLang="en-US" sz="1500" dirty="0">
              <a:ln w="11430"/>
              <a:solidFill>
                <a:schemeClr val="bg1"/>
              </a:solidFill>
              <a:effectLst>
                <a:outerShdw blurRad="25400" algn="tl" rotWithShape="0">
                  <a:srgbClr val="000000">
                    <a:alpha val="43000"/>
                  </a:srgbClr>
                </a:outerShdw>
              </a:effectLst>
              <a:latin typeface="方正综艺简体" pitchFamily="65" charset="-122"/>
              <a:ea typeface="方正综艺简体" pitchFamily="65" charset="-122"/>
            </a:endParaRPr>
          </a:p>
        </p:txBody>
      </p:sp>
      <p:grpSp>
        <p:nvGrpSpPr>
          <p:cNvPr id="49" name="组合 13"/>
          <p:cNvGrpSpPr>
            <a:grpSpLocks/>
          </p:cNvGrpSpPr>
          <p:nvPr/>
        </p:nvGrpSpPr>
        <p:grpSpPr bwMode="auto">
          <a:xfrm>
            <a:off x="2100264" y="2269347"/>
            <a:ext cx="432197" cy="288131"/>
            <a:chOff x="1276298" y="2846378"/>
            <a:chExt cx="576000" cy="385071"/>
          </a:xfrm>
        </p:grpSpPr>
        <p:sp>
          <p:nvSpPr>
            <p:cNvPr id="50" name="燕尾形 49"/>
            <p:cNvSpPr/>
            <p:nvPr/>
          </p:nvSpPr>
          <p:spPr>
            <a:xfrm rot="5400000">
              <a:off x="1456097" y="2666579"/>
              <a:ext cx="216404" cy="576000"/>
            </a:xfrm>
            <a:prstGeom prst="chevron">
              <a:avLst>
                <a:gd name="adj" fmla="val 63229"/>
              </a:avLst>
            </a:prstGeom>
            <a:noFill/>
            <a:ln w="12700">
              <a:solidFill>
                <a:srgbClr val="64646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solidFill>
              </a:endParaRPr>
            </a:p>
          </p:txBody>
        </p:sp>
        <p:sp>
          <p:nvSpPr>
            <p:cNvPr id="51" name="燕尾形 50"/>
            <p:cNvSpPr/>
            <p:nvPr/>
          </p:nvSpPr>
          <p:spPr>
            <a:xfrm rot="5400000">
              <a:off x="1456097" y="2835247"/>
              <a:ext cx="216404" cy="576000"/>
            </a:xfrm>
            <a:prstGeom prst="chevron">
              <a:avLst>
                <a:gd name="adj" fmla="val 63229"/>
              </a:avLst>
            </a:prstGeom>
            <a:noFill/>
            <a:ln w="12700">
              <a:solidFill>
                <a:srgbClr val="64646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solidFill>
              </a:endParaRPr>
            </a:p>
          </p:txBody>
        </p:sp>
      </p:grpSp>
      <p:sp>
        <p:nvSpPr>
          <p:cNvPr id="52" name="矩形 51"/>
          <p:cNvSpPr/>
          <p:nvPr/>
        </p:nvSpPr>
        <p:spPr>
          <a:xfrm>
            <a:off x="1603783" y="2636058"/>
            <a:ext cx="1403747" cy="2025254"/>
          </a:xfrm>
          <a:prstGeom prst="rect">
            <a:avLst/>
          </a:prstGeom>
          <a:noFill/>
          <a:ln w="25400">
            <a:solidFill>
              <a:srgbClr val="64646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latin typeface="微软雅黑" pitchFamily="34" charset="-122"/>
              <a:ea typeface="微软雅黑" pitchFamily="34" charset="-122"/>
            </a:endParaRPr>
          </a:p>
        </p:txBody>
      </p:sp>
      <p:grpSp>
        <p:nvGrpSpPr>
          <p:cNvPr id="53" name="组合 17"/>
          <p:cNvGrpSpPr>
            <a:grpSpLocks/>
          </p:cNvGrpSpPr>
          <p:nvPr/>
        </p:nvGrpSpPr>
        <p:grpSpPr bwMode="auto">
          <a:xfrm>
            <a:off x="3598070" y="2269347"/>
            <a:ext cx="432197" cy="288131"/>
            <a:chOff x="3273611" y="2846378"/>
            <a:chExt cx="576000" cy="385071"/>
          </a:xfrm>
        </p:grpSpPr>
        <p:sp>
          <p:nvSpPr>
            <p:cNvPr id="54" name="燕尾形 53"/>
            <p:cNvSpPr/>
            <p:nvPr/>
          </p:nvSpPr>
          <p:spPr>
            <a:xfrm rot="5400000">
              <a:off x="3453410" y="2666579"/>
              <a:ext cx="216404" cy="576000"/>
            </a:xfrm>
            <a:prstGeom prst="chevron">
              <a:avLst>
                <a:gd name="adj" fmla="val 63229"/>
              </a:avLst>
            </a:prstGeom>
            <a:noFill/>
            <a:ln w="12700">
              <a:solidFill>
                <a:srgbClr val="64646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solidFill>
              </a:endParaRPr>
            </a:p>
          </p:txBody>
        </p:sp>
        <p:sp>
          <p:nvSpPr>
            <p:cNvPr id="55" name="燕尾形 54"/>
            <p:cNvSpPr/>
            <p:nvPr/>
          </p:nvSpPr>
          <p:spPr>
            <a:xfrm rot="5400000">
              <a:off x="3453410" y="2835247"/>
              <a:ext cx="216404" cy="576000"/>
            </a:xfrm>
            <a:prstGeom prst="chevron">
              <a:avLst>
                <a:gd name="adj" fmla="val 63229"/>
              </a:avLst>
            </a:prstGeom>
            <a:noFill/>
            <a:ln w="12700">
              <a:solidFill>
                <a:srgbClr val="64646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solidFill>
              </a:endParaRPr>
            </a:p>
          </p:txBody>
        </p:sp>
      </p:grpSp>
      <p:sp>
        <p:nvSpPr>
          <p:cNvPr id="56" name="矩形 55"/>
          <p:cNvSpPr/>
          <p:nvPr/>
        </p:nvSpPr>
        <p:spPr>
          <a:xfrm>
            <a:off x="3101590" y="2636058"/>
            <a:ext cx="1403747" cy="2025254"/>
          </a:xfrm>
          <a:prstGeom prst="rect">
            <a:avLst/>
          </a:prstGeom>
          <a:noFill/>
          <a:ln w="25400">
            <a:solidFill>
              <a:srgbClr val="64646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latin typeface="微软雅黑" pitchFamily="34" charset="-122"/>
              <a:ea typeface="微软雅黑" pitchFamily="34" charset="-122"/>
            </a:endParaRPr>
          </a:p>
        </p:txBody>
      </p:sp>
      <p:grpSp>
        <p:nvGrpSpPr>
          <p:cNvPr id="57" name="组合 21"/>
          <p:cNvGrpSpPr>
            <a:grpSpLocks/>
          </p:cNvGrpSpPr>
          <p:nvPr/>
        </p:nvGrpSpPr>
        <p:grpSpPr bwMode="auto">
          <a:xfrm>
            <a:off x="5095876" y="2269347"/>
            <a:ext cx="432197" cy="288131"/>
            <a:chOff x="5270924" y="2846378"/>
            <a:chExt cx="576000" cy="385071"/>
          </a:xfrm>
        </p:grpSpPr>
        <p:sp>
          <p:nvSpPr>
            <p:cNvPr id="58" name="燕尾形 57"/>
            <p:cNvSpPr/>
            <p:nvPr/>
          </p:nvSpPr>
          <p:spPr>
            <a:xfrm rot="5400000">
              <a:off x="5450723" y="2666579"/>
              <a:ext cx="216404" cy="576000"/>
            </a:xfrm>
            <a:prstGeom prst="chevron">
              <a:avLst>
                <a:gd name="adj" fmla="val 63229"/>
              </a:avLst>
            </a:prstGeom>
            <a:noFill/>
            <a:ln w="12700">
              <a:solidFill>
                <a:srgbClr val="64646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solidFill>
              </a:endParaRPr>
            </a:p>
          </p:txBody>
        </p:sp>
        <p:sp>
          <p:nvSpPr>
            <p:cNvPr id="59" name="燕尾形 58"/>
            <p:cNvSpPr/>
            <p:nvPr/>
          </p:nvSpPr>
          <p:spPr>
            <a:xfrm rot="5400000">
              <a:off x="5450723" y="2835247"/>
              <a:ext cx="216404" cy="576000"/>
            </a:xfrm>
            <a:prstGeom prst="chevron">
              <a:avLst>
                <a:gd name="adj" fmla="val 63229"/>
              </a:avLst>
            </a:prstGeom>
            <a:noFill/>
            <a:ln w="12700">
              <a:solidFill>
                <a:srgbClr val="64646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solidFill>
              </a:endParaRPr>
            </a:p>
          </p:txBody>
        </p:sp>
      </p:grpSp>
      <p:sp>
        <p:nvSpPr>
          <p:cNvPr id="60" name="矩形 59"/>
          <p:cNvSpPr/>
          <p:nvPr/>
        </p:nvSpPr>
        <p:spPr>
          <a:xfrm>
            <a:off x="4599396" y="2636058"/>
            <a:ext cx="1403747" cy="2025254"/>
          </a:xfrm>
          <a:prstGeom prst="rect">
            <a:avLst/>
          </a:prstGeom>
          <a:noFill/>
          <a:ln w="25400">
            <a:solidFill>
              <a:srgbClr val="64646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latin typeface="微软雅黑" pitchFamily="34" charset="-122"/>
              <a:ea typeface="微软雅黑" pitchFamily="34" charset="-122"/>
            </a:endParaRPr>
          </a:p>
        </p:txBody>
      </p:sp>
      <p:grpSp>
        <p:nvGrpSpPr>
          <p:cNvPr id="61" name="组合 25"/>
          <p:cNvGrpSpPr>
            <a:grpSpLocks/>
          </p:cNvGrpSpPr>
          <p:nvPr/>
        </p:nvGrpSpPr>
        <p:grpSpPr bwMode="auto">
          <a:xfrm>
            <a:off x="6593683" y="2269347"/>
            <a:ext cx="432197" cy="288131"/>
            <a:chOff x="7268238" y="2846378"/>
            <a:chExt cx="576000" cy="385071"/>
          </a:xfrm>
        </p:grpSpPr>
        <p:sp>
          <p:nvSpPr>
            <p:cNvPr id="62" name="燕尾形 61"/>
            <p:cNvSpPr/>
            <p:nvPr/>
          </p:nvSpPr>
          <p:spPr>
            <a:xfrm rot="5400000">
              <a:off x="7448037" y="2666579"/>
              <a:ext cx="216404" cy="576000"/>
            </a:xfrm>
            <a:prstGeom prst="chevron">
              <a:avLst>
                <a:gd name="adj" fmla="val 63229"/>
              </a:avLst>
            </a:prstGeom>
            <a:noFill/>
            <a:ln w="12700">
              <a:solidFill>
                <a:srgbClr val="64646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solidFill>
              </a:endParaRPr>
            </a:p>
          </p:txBody>
        </p:sp>
        <p:sp>
          <p:nvSpPr>
            <p:cNvPr id="63" name="燕尾形 62"/>
            <p:cNvSpPr/>
            <p:nvPr/>
          </p:nvSpPr>
          <p:spPr>
            <a:xfrm rot="5400000">
              <a:off x="7448037" y="2835247"/>
              <a:ext cx="216404" cy="576000"/>
            </a:xfrm>
            <a:prstGeom prst="chevron">
              <a:avLst>
                <a:gd name="adj" fmla="val 63229"/>
              </a:avLst>
            </a:prstGeom>
            <a:noFill/>
            <a:ln w="12700">
              <a:solidFill>
                <a:srgbClr val="64646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solidFill>
              </a:endParaRPr>
            </a:p>
          </p:txBody>
        </p:sp>
      </p:grpSp>
      <p:sp>
        <p:nvSpPr>
          <p:cNvPr id="65" name="TextBox 146"/>
          <p:cNvSpPr txBox="1">
            <a:spLocks noChangeArrowheads="1"/>
          </p:cNvSpPr>
          <p:nvPr/>
        </p:nvSpPr>
        <p:spPr bwMode="auto">
          <a:xfrm>
            <a:off x="1622833" y="3202847"/>
            <a:ext cx="1350169" cy="1015663"/>
          </a:xfrm>
          <a:prstGeom prst="rect">
            <a:avLst/>
          </a:prstGeom>
          <a:noFill/>
          <a:ln w="9525" algn="ctr">
            <a:noFill/>
            <a:miter lim="800000"/>
            <a:headEnd/>
            <a:tailEnd/>
          </a:ln>
          <a:effectLst/>
        </p:spPr>
        <p:txBody>
          <a:bodyPr>
            <a:spAutoFit/>
          </a:bodyPr>
          <a:lstStyle/>
          <a:p>
            <a:pPr>
              <a:buFont typeface="Wingdings" pitchFamily="2" charset="2"/>
              <a:buChar char="u"/>
              <a:defRPr/>
            </a:pPr>
            <a:r>
              <a:rPr lang="zh-CN" altLang="en-US" sz="1000" dirty="0">
                <a:solidFill>
                  <a:schemeClr val="bg1"/>
                </a:solidFill>
                <a:latin typeface="微软雅黑" pitchFamily="34" charset="-122"/>
                <a:ea typeface="微软雅黑" pitchFamily="34" charset="-122"/>
              </a:rPr>
              <a:t>政府</a:t>
            </a:r>
            <a:r>
              <a:rPr lang="zh-CN" altLang="en-US" sz="1000" dirty="0" smtClean="0">
                <a:solidFill>
                  <a:schemeClr val="bg1"/>
                </a:solidFill>
                <a:latin typeface="微软雅黑" pitchFamily="34" charset="-122"/>
                <a:ea typeface="微软雅黑" pitchFamily="34" charset="-122"/>
              </a:rPr>
              <a:t>与医院</a:t>
            </a:r>
            <a:r>
              <a:rPr lang="zh-CN" altLang="en-US" sz="1000" dirty="0">
                <a:solidFill>
                  <a:schemeClr val="bg1"/>
                </a:solidFill>
                <a:latin typeface="微软雅黑" pitchFamily="34" charset="-122"/>
                <a:ea typeface="微软雅黑" pitchFamily="34" charset="-122"/>
              </a:rPr>
              <a:t>责权</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管理</a:t>
            </a:r>
            <a:r>
              <a:rPr lang="zh-CN" altLang="en-US" sz="1000" dirty="0">
                <a:solidFill>
                  <a:schemeClr val="bg1"/>
                </a:solidFill>
                <a:latin typeface="微软雅黑" pitchFamily="34" charset="-122"/>
                <a:ea typeface="微软雅黑" pitchFamily="34" charset="-122"/>
              </a:rPr>
              <a:t>自主权</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综合评价</a:t>
            </a:r>
            <a:r>
              <a:rPr lang="zh-CN" altLang="en-US" sz="1000" dirty="0" smtClean="0">
                <a:solidFill>
                  <a:schemeClr val="bg1"/>
                </a:solidFill>
                <a:latin typeface="微软雅黑" pitchFamily="34" charset="-122"/>
                <a:ea typeface="微软雅黑" pitchFamily="34" charset="-122"/>
              </a:rPr>
              <a:t>考核</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医院信息公开</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现代</a:t>
            </a:r>
            <a:r>
              <a:rPr lang="zh-CN" altLang="en-US" sz="1000" dirty="0">
                <a:solidFill>
                  <a:schemeClr val="bg1"/>
                </a:solidFill>
                <a:latin typeface="微软雅黑" pitchFamily="34" charset="-122"/>
                <a:ea typeface="微软雅黑" pitchFamily="34" charset="-122"/>
              </a:rPr>
              <a:t>医院</a:t>
            </a:r>
            <a:r>
              <a:rPr lang="zh-CN" altLang="en-US" sz="1000" dirty="0" smtClean="0">
                <a:solidFill>
                  <a:schemeClr val="bg1"/>
                </a:solidFill>
                <a:latin typeface="微软雅黑" pitchFamily="34" charset="-122"/>
                <a:ea typeface="微软雅黑" pitchFamily="34" charset="-122"/>
              </a:rPr>
              <a:t>管理制</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两个分开</a:t>
            </a:r>
            <a:endParaRPr lang="en-US" altLang="zh-CN" sz="1000" dirty="0">
              <a:solidFill>
                <a:schemeClr val="bg1"/>
              </a:solidFill>
              <a:latin typeface="微软雅黑" pitchFamily="34" charset="-122"/>
              <a:ea typeface="微软雅黑" pitchFamily="34" charset="-122"/>
            </a:endParaRPr>
          </a:p>
        </p:txBody>
      </p:sp>
      <p:sp>
        <p:nvSpPr>
          <p:cNvPr id="66" name="TextBox 146"/>
          <p:cNvSpPr txBox="1">
            <a:spLocks noChangeArrowheads="1"/>
          </p:cNvSpPr>
          <p:nvPr/>
        </p:nvSpPr>
        <p:spPr bwMode="auto">
          <a:xfrm>
            <a:off x="3120639" y="3200685"/>
            <a:ext cx="1350169" cy="1169551"/>
          </a:xfrm>
          <a:prstGeom prst="rect">
            <a:avLst/>
          </a:prstGeom>
          <a:noFill/>
          <a:ln w="9525" algn="ctr">
            <a:noFill/>
            <a:miter lim="800000"/>
            <a:headEnd/>
            <a:tailEnd/>
          </a:ln>
          <a:effectLst/>
        </p:spPr>
        <p:txBody>
          <a:bodyPr>
            <a:spAutoFit/>
          </a:bodyPr>
          <a:lstStyle/>
          <a:p>
            <a:pPr>
              <a:buFont typeface="Wingdings" pitchFamily="2" charset="2"/>
              <a:buChar char="u"/>
              <a:defRPr/>
            </a:pPr>
            <a:r>
              <a:rPr lang="zh-CN" altLang="en-US" sz="1000" dirty="0">
                <a:solidFill>
                  <a:schemeClr val="bg1"/>
                </a:solidFill>
                <a:latin typeface="微软雅黑" pitchFamily="34" charset="-122"/>
                <a:ea typeface="微软雅黑" pitchFamily="34" charset="-122"/>
              </a:rPr>
              <a:t>区域卫生</a:t>
            </a:r>
            <a:r>
              <a:rPr lang="zh-CN" altLang="en-US" sz="1000" dirty="0" smtClean="0">
                <a:solidFill>
                  <a:schemeClr val="bg1"/>
                </a:solidFill>
                <a:latin typeface="微软雅黑" pitchFamily="34" charset="-122"/>
                <a:ea typeface="微软雅黑" pitchFamily="34" charset="-122"/>
              </a:rPr>
              <a:t>规划</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公平</a:t>
            </a:r>
            <a:r>
              <a:rPr lang="zh-CN" altLang="en-US" sz="1000" dirty="0">
                <a:solidFill>
                  <a:schemeClr val="bg1"/>
                </a:solidFill>
                <a:latin typeface="微软雅黑" pitchFamily="34" charset="-122"/>
                <a:ea typeface="微软雅黑" pitchFamily="34" charset="-122"/>
              </a:rPr>
              <a:t>与</a:t>
            </a:r>
            <a:r>
              <a:rPr lang="zh-CN" altLang="en-US" sz="1000" dirty="0" smtClean="0">
                <a:solidFill>
                  <a:schemeClr val="bg1"/>
                </a:solidFill>
                <a:latin typeface="微软雅黑" pitchFamily="34" charset="-122"/>
                <a:ea typeface="微软雅黑" pitchFamily="34" charset="-122"/>
              </a:rPr>
              <a:t>效率</a:t>
            </a:r>
            <a:endParaRPr lang="en-US" altLang="zh-CN" sz="1000" dirty="0" smtClean="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政与市</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系统</a:t>
            </a:r>
            <a:r>
              <a:rPr lang="zh-CN" altLang="en-US" sz="1000" dirty="0" smtClean="0">
                <a:solidFill>
                  <a:schemeClr val="bg1"/>
                </a:solidFill>
                <a:latin typeface="微软雅黑" pitchFamily="34" charset="-122"/>
                <a:ea typeface="微软雅黑" pitchFamily="34" charset="-122"/>
              </a:rPr>
              <a:t>整合</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独立</a:t>
            </a:r>
            <a:r>
              <a:rPr lang="zh-CN" altLang="en-US" sz="1000" dirty="0" smtClean="0">
                <a:solidFill>
                  <a:schemeClr val="bg1"/>
                </a:solidFill>
                <a:latin typeface="微软雅黑" pitchFamily="34" charset="-122"/>
                <a:ea typeface="微软雅黑" pitchFamily="34" charset="-122"/>
              </a:rPr>
              <a:t>机构</a:t>
            </a:r>
            <a:endParaRPr lang="en-US" altLang="zh-CN" sz="1000" dirty="0" smtClean="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医联</a:t>
            </a:r>
            <a:r>
              <a:rPr lang="zh-CN" altLang="en-US" sz="1000" dirty="0">
                <a:solidFill>
                  <a:schemeClr val="bg1"/>
                </a:solidFill>
                <a:latin typeface="微软雅黑" pitchFamily="34" charset="-122"/>
                <a:ea typeface="微软雅黑" pitchFamily="34" charset="-122"/>
              </a:rPr>
              <a:t>体</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医养护、康复</a:t>
            </a:r>
            <a:endParaRPr lang="en-US" altLang="zh-CN" sz="1000" dirty="0">
              <a:solidFill>
                <a:schemeClr val="bg1"/>
              </a:solidFill>
              <a:latin typeface="微软雅黑" pitchFamily="34" charset="-122"/>
              <a:ea typeface="微软雅黑" pitchFamily="34" charset="-122"/>
            </a:endParaRPr>
          </a:p>
        </p:txBody>
      </p:sp>
      <p:sp>
        <p:nvSpPr>
          <p:cNvPr id="67" name="TextBox 146"/>
          <p:cNvSpPr txBox="1">
            <a:spLocks noChangeArrowheads="1"/>
          </p:cNvSpPr>
          <p:nvPr/>
        </p:nvSpPr>
        <p:spPr bwMode="auto">
          <a:xfrm>
            <a:off x="4572000" y="3172108"/>
            <a:ext cx="1806179" cy="1323439"/>
          </a:xfrm>
          <a:prstGeom prst="rect">
            <a:avLst/>
          </a:prstGeom>
          <a:noFill/>
          <a:ln w="9525" algn="ctr">
            <a:noFill/>
            <a:miter lim="800000"/>
            <a:headEnd/>
            <a:tailEnd/>
          </a:ln>
          <a:effectLst/>
        </p:spPr>
        <p:txBody>
          <a:bodyPr wrap="square">
            <a:spAutoFit/>
          </a:bodyPr>
          <a:lstStyle/>
          <a:p>
            <a:pPr>
              <a:buFont typeface="Wingdings" pitchFamily="2" charset="2"/>
              <a:buChar char="u"/>
              <a:defRPr/>
            </a:pPr>
            <a:r>
              <a:rPr lang="zh-CN" altLang="en-US" sz="1000" dirty="0">
                <a:solidFill>
                  <a:schemeClr val="bg1"/>
                </a:solidFill>
                <a:latin typeface="微软雅黑" pitchFamily="34" charset="-122"/>
                <a:ea typeface="微软雅黑" pitchFamily="34" charset="-122"/>
              </a:rPr>
              <a:t>三渠道变两渠道</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价格动态调整机制</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医保机制</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政府投入路径</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药占比</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卫生材料占比</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医务性收入占比</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合理用药（</a:t>
            </a:r>
            <a:r>
              <a:rPr lang="zh-CN" altLang="en-US" sz="1000" dirty="0" smtClean="0">
                <a:solidFill>
                  <a:schemeClr val="bg1"/>
                </a:solidFill>
                <a:latin typeface="微软雅黑" pitchFamily="34" charset="-122"/>
                <a:ea typeface="微软雅黑" pitchFamily="34" charset="-122"/>
              </a:rPr>
              <a:t>辅和营）</a:t>
            </a:r>
            <a:endParaRPr lang="en-US" altLang="zh-CN" sz="1000" dirty="0">
              <a:solidFill>
                <a:schemeClr val="bg1"/>
              </a:solidFill>
              <a:latin typeface="微软雅黑" pitchFamily="34" charset="-122"/>
              <a:ea typeface="微软雅黑" pitchFamily="34" charset="-122"/>
            </a:endParaRPr>
          </a:p>
        </p:txBody>
      </p:sp>
      <p:cxnSp>
        <p:nvCxnSpPr>
          <p:cNvPr id="70" name="直接连接符 69"/>
          <p:cNvCxnSpPr/>
          <p:nvPr/>
        </p:nvCxnSpPr>
        <p:spPr>
          <a:xfrm>
            <a:off x="1657362" y="3082543"/>
            <a:ext cx="1296590" cy="0"/>
          </a:xfrm>
          <a:prstGeom prst="line">
            <a:avLst/>
          </a:prstGeom>
          <a:ln w="19050">
            <a:solidFill>
              <a:srgbClr val="646464"/>
            </a:solidFill>
            <a:prstDash val="sysDash"/>
          </a:ln>
          <a:effectLst/>
        </p:spPr>
        <p:style>
          <a:lnRef idx="1">
            <a:schemeClr val="accent1"/>
          </a:lnRef>
          <a:fillRef idx="0">
            <a:schemeClr val="accent1"/>
          </a:fillRef>
          <a:effectRef idx="0">
            <a:schemeClr val="accent1"/>
          </a:effectRef>
          <a:fontRef idx="minor">
            <a:schemeClr val="tx1"/>
          </a:fontRef>
        </p:style>
      </p:cxnSp>
      <p:sp>
        <p:nvSpPr>
          <p:cNvPr id="71" name="TextBox 146"/>
          <p:cNvSpPr txBox="1">
            <a:spLocks noChangeArrowheads="1"/>
          </p:cNvSpPr>
          <p:nvPr/>
        </p:nvSpPr>
        <p:spPr bwMode="auto">
          <a:xfrm>
            <a:off x="1534727" y="2733768"/>
            <a:ext cx="1541860" cy="248209"/>
          </a:xfrm>
          <a:prstGeom prst="rect">
            <a:avLst/>
          </a:prstGeom>
          <a:noFill/>
          <a:ln w="9525" algn="ctr">
            <a:noFill/>
            <a:miter lim="800000"/>
            <a:headEnd/>
            <a:tailEnd/>
          </a:ln>
          <a:effectLst/>
        </p:spPr>
        <p:txBody>
          <a:bodyPr>
            <a:spAutoFit/>
          </a:bodyPr>
          <a:lstStyle/>
          <a:p>
            <a:pPr algn="ctr">
              <a:defRPr/>
            </a:pPr>
            <a:r>
              <a:rPr lang="zh-CN" altLang="en-US" sz="1013" b="1" dirty="0">
                <a:solidFill>
                  <a:schemeClr val="bg1"/>
                </a:solidFill>
                <a:latin typeface="微软雅黑" pitchFamily="34" charset="-122"/>
                <a:ea typeface="微软雅黑" pitchFamily="34" charset="-122"/>
              </a:rPr>
              <a:t>管理体制</a:t>
            </a:r>
            <a:endParaRPr lang="en-US" altLang="zh-CN" sz="1013" b="1" dirty="0">
              <a:solidFill>
                <a:schemeClr val="bg1"/>
              </a:solidFill>
              <a:latin typeface="微软雅黑" pitchFamily="34" charset="-122"/>
              <a:ea typeface="微软雅黑" pitchFamily="34" charset="-122"/>
            </a:endParaRPr>
          </a:p>
        </p:txBody>
      </p:sp>
      <p:cxnSp>
        <p:nvCxnSpPr>
          <p:cNvPr id="72" name="直接连接符 71"/>
          <p:cNvCxnSpPr/>
          <p:nvPr/>
        </p:nvCxnSpPr>
        <p:spPr>
          <a:xfrm>
            <a:off x="3155168" y="3082543"/>
            <a:ext cx="1296590" cy="0"/>
          </a:xfrm>
          <a:prstGeom prst="line">
            <a:avLst/>
          </a:prstGeom>
          <a:ln w="19050">
            <a:solidFill>
              <a:srgbClr val="646464"/>
            </a:solidFill>
            <a:prstDash val="sysDash"/>
          </a:ln>
          <a:effectLst/>
        </p:spPr>
        <p:style>
          <a:lnRef idx="1">
            <a:schemeClr val="accent1"/>
          </a:lnRef>
          <a:fillRef idx="0">
            <a:schemeClr val="accent1"/>
          </a:fillRef>
          <a:effectRef idx="0">
            <a:schemeClr val="accent1"/>
          </a:effectRef>
          <a:fontRef idx="minor">
            <a:schemeClr val="tx1"/>
          </a:fontRef>
        </p:style>
      </p:cxnSp>
      <p:sp>
        <p:nvSpPr>
          <p:cNvPr id="73" name="TextBox 146"/>
          <p:cNvSpPr txBox="1">
            <a:spLocks noChangeArrowheads="1"/>
          </p:cNvSpPr>
          <p:nvPr/>
        </p:nvSpPr>
        <p:spPr bwMode="auto">
          <a:xfrm>
            <a:off x="3033724" y="2750358"/>
            <a:ext cx="1540669" cy="248209"/>
          </a:xfrm>
          <a:prstGeom prst="rect">
            <a:avLst/>
          </a:prstGeom>
          <a:noFill/>
          <a:ln w="9525" algn="ctr">
            <a:noFill/>
            <a:miter lim="800000"/>
            <a:headEnd/>
            <a:tailEnd/>
          </a:ln>
          <a:effectLst/>
        </p:spPr>
        <p:txBody>
          <a:bodyPr>
            <a:spAutoFit/>
          </a:bodyPr>
          <a:lstStyle/>
          <a:p>
            <a:pPr algn="ctr">
              <a:defRPr/>
            </a:pPr>
            <a:r>
              <a:rPr lang="zh-CN" altLang="en-US" sz="1013" b="1" dirty="0">
                <a:solidFill>
                  <a:schemeClr val="bg1"/>
                </a:solidFill>
                <a:latin typeface="微软雅黑" pitchFamily="34" charset="-122"/>
                <a:ea typeface="微软雅黑" pitchFamily="34" charset="-122"/>
              </a:rPr>
              <a:t>服务体系协同</a:t>
            </a:r>
            <a:endParaRPr lang="en-US" altLang="zh-CN" sz="1013" b="1" dirty="0">
              <a:solidFill>
                <a:schemeClr val="bg1"/>
              </a:solidFill>
              <a:latin typeface="微软雅黑" pitchFamily="34" charset="-122"/>
              <a:ea typeface="微软雅黑" pitchFamily="34" charset="-122"/>
            </a:endParaRPr>
          </a:p>
        </p:txBody>
      </p:sp>
      <p:cxnSp>
        <p:nvCxnSpPr>
          <p:cNvPr id="74" name="直接连接符 73"/>
          <p:cNvCxnSpPr/>
          <p:nvPr/>
        </p:nvCxnSpPr>
        <p:spPr>
          <a:xfrm>
            <a:off x="4654163" y="3082543"/>
            <a:ext cx="1295400" cy="0"/>
          </a:xfrm>
          <a:prstGeom prst="line">
            <a:avLst/>
          </a:prstGeom>
          <a:ln w="19050">
            <a:solidFill>
              <a:srgbClr val="646464"/>
            </a:solidFill>
            <a:prstDash val="sysDash"/>
          </a:ln>
          <a:effectLst/>
        </p:spPr>
        <p:style>
          <a:lnRef idx="1">
            <a:schemeClr val="accent1"/>
          </a:lnRef>
          <a:fillRef idx="0">
            <a:schemeClr val="accent1"/>
          </a:fillRef>
          <a:effectRef idx="0">
            <a:schemeClr val="accent1"/>
          </a:effectRef>
          <a:fontRef idx="minor">
            <a:schemeClr val="tx1"/>
          </a:fontRef>
        </p:style>
      </p:cxnSp>
      <p:sp>
        <p:nvSpPr>
          <p:cNvPr id="75" name="TextBox 146"/>
          <p:cNvSpPr txBox="1">
            <a:spLocks noChangeArrowheads="1"/>
          </p:cNvSpPr>
          <p:nvPr/>
        </p:nvSpPr>
        <p:spPr bwMode="auto">
          <a:xfrm>
            <a:off x="4531530" y="2750358"/>
            <a:ext cx="1540669" cy="248209"/>
          </a:xfrm>
          <a:prstGeom prst="rect">
            <a:avLst/>
          </a:prstGeom>
          <a:noFill/>
          <a:ln w="9525" algn="ctr">
            <a:noFill/>
            <a:miter lim="800000"/>
            <a:headEnd/>
            <a:tailEnd/>
          </a:ln>
          <a:effectLst/>
        </p:spPr>
        <p:txBody>
          <a:bodyPr>
            <a:spAutoFit/>
          </a:bodyPr>
          <a:lstStyle/>
          <a:p>
            <a:pPr algn="ctr">
              <a:defRPr/>
            </a:pPr>
            <a:r>
              <a:rPr lang="zh-CN" altLang="en-US" sz="1013" b="1" dirty="0">
                <a:solidFill>
                  <a:schemeClr val="bg1"/>
                </a:solidFill>
                <a:latin typeface="微软雅黑" pitchFamily="34" charset="-122"/>
                <a:ea typeface="微软雅黑" pitchFamily="34" charset="-122"/>
              </a:rPr>
              <a:t>内部运行</a:t>
            </a:r>
            <a:endParaRPr lang="en-US" altLang="zh-CN" sz="1013" b="1" dirty="0">
              <a:solidFill>
                <a:schemeClr val="bg1"/>
              </a:solidFill>
              <a:latin typeface="微软雅黑" pitchFamily="34" charset="-122"/>
              <a:ea typeface="微软雅黑" pitchFamily="34" charset="-122"/>
            </a:endParaRPr>
          </a:p>
        </p:txBody>
      </p:sp>
      <p:sp>
        <p:nvSpPr>
          <p:cNvPr id="76" name="矩形 75"/>
          <p:cNvSpPr/>
          <p:nvPr/>
        </p:nvSpPr>
        <p:spPr>
          <a:xfrm>
            <a:off x="6100785" y="2636058"/>
            <a:ext cx="1403747" cy="2025254"/>
          </a:xfrm>
          <a:prstGeom prst="rect">
            <a:avLst/>
          </a:prstGeom>
          <a:noFill/>
          <a:ln w="25400">
            <a:solidFill>
              <a:srgbClr val="646464"/>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latin typeface="微软雅黑" pitchFamily="34" charset="-122"/>
              <a:ea typeface="微软雅黑" pitchFamily="34" charset="-122"/>
            </a:endParaRPr>
          </a:p>
        </p:txBody>
      </p:sp>
      <p:sp>
        <p:nvSpPr>
          <p:cNvPr id="77" name="TextBox 146"/>
          <p:cNvSpPr txBox="1">
            <a:spLocks noChangeArrowheads="1"/>
          </p:cNvSpPr>
          <p:nvPr/>
        </p:nvSpPr>
        <p:spPr bwMode="auto">
          <a:xfrm>
            <a:off x="6119835" y="3154675"/>
            <a:ext cx="1350169" cy="1477328"/>
          </a:xfrm>
          <a:prstGeom prst="rect">
            <a:avLst/>
          </a:prstGeom>
          <a:noFill/>
          <a:ln w="9525" algn="ctr">
            <a:noFill/>
            <a:miter lim="800000"/>
            <a:headEnd/>
            <a:tailEnd/>
          </a:ln>
          <a:effectLst/>
        </p:spPr>
        <p:txBody>
          <a:bodyPr>
            <a:spAutoFit/>
          </a:bodyPr>
          <a:lstStyle/>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疗、保</a:t>
            </a:r>
            <a:r>
              <a:rPr lang="zh-CN" altLang="en-US" sz="1000" dirty="0">
                <a:solidFill>
                  <a:schemeClr val="bg1"/>
                </a:solidFill>
                <a:latin typeface="微软雅黑" pitchFamily="34" charset="-122"/>
                <a:ea typeface="微软雅黑" pitchFamily="34" charset="-122"/>
              </a:rPr>
              <a:t>、 </a:t>
            </a:r>
            <a:r>
              <a:rPr lang="en-US" altLang="zh-CN" sz="1000" dirty="0" smtClean="0">
                <a:solidFill>
                  <a:schemeClr val="bg1"/>
                </a:solidFill>
                <a:latin typeface="微软雅黑" pitchFamily="34" charset="-122"/>
                <a:ea typeface="微软雅黑" pitchFamily="34" charset="-122"/>
              </a:rPr>
              <a:t> </a:t>
            </a:r>
            <a:r>
              <a:rPr lang="zh-CN" altLang="en-US" sz="1000" dirty="0" smtClean="0">
                <a:solidFill>
                  <a:schemeClr val="bg1"/>
                </a:solidFill>
                <a:latin typeface="微软雅黑" pitchFamily="34" charset="-122"/>
                <a:ea typeface="微软雅黑" pitchFamily="34" charset="-122"/>
              </a:rPr>
              <a:t>药</a:t>
            </a:r>
            <a:endParaRPr lang="en-US" altLang="zh-CN" sz="1000" dirty="0" smtClean="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系统</a:t>
            </a:r>
            <a:r>
              <a:rPr lang="zh-CN" altLang="en-US" sz="1000" dirty="0">
                <a:solidFill>
                  <a:schemeClr val="bg1"/>
                </a:solidFill>
                <a:latin typeface="微软雅黑" pitchFamily="34" charset="-122"/>
                <a:ea typeface="微软雅黑" pitchFamily="34" charset="-122"/>
              </a:rPr>
              <a:t>整体协调</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财政</a:t>
            </a:r>
            <a:endParaRPr lang="en-US" altLang="zh-CN" sz="1000" dirty="0" smtClean="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人事</a:t>
            </a:r>
            <a:r>
              <a:rPr lang="zh-CN" altLang="en-US" sz="1000" dirty="0">
                <a:solidFill>
                  <a:schemeClr val="bg1"/>
                </a:solidFill>
                <a:latin typeface="微软雅黑" pitchFamily="34" charset="-122"/>
                <a:ea typeface="微软雅黑" pitchFamily="34" charset="-122"/>
              </a:rPr>
              <a:t>编制、收入</a:t>
            </a:r>
            <a:r>
              <a:rPr lang="zh-CN" altLang="en-US" sz="1000" dirty="0" smtClean="0">
                <a:solidFill>
                  <a:schemeClr val="bg1"/>
                </a:solidFill>
                <a:latin typeface="微软雅黑" pitchFamily="34" charset="-122"/>
                <a:ea typeface="微软雅黑" pitchFamily="34" charset="-122"/>
              </a:rPr>
              <a:t>分</a:t>
            </a:r>
            <a:endParaRPr lang="en-US" altLang="zh-CN" sz="1000" dirty="0" smtClean="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价格</a:t>
            </a:r>
            <a:endParaRPr lang="en-US" altLang="zh-CN" sz="1000" dirty="0" smtClean="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smtClean="0">
                <a:solidFill>
                  <a:schemeClr val="bg1"/>
                </a:solidFill>
                <a:latin typeface="微软雅黑" pitchFamily="34" charset="-122"/>
                <a:ea typeface="微软雅黑" pitchFamily="34" charset="-122"/>
              </a:rPr>
              <a:t>医保</a:t>
            </a:r>
            <a:r>
              <a:rPr lang="zh-CN" altLang="en-US" sz="1000" dirty="0">
                <a:solidFill>
                  <a:schemeClr val="bg1"/>
                </a:solidFill>
                <a:latin typeface="微软雅黑" pitchFamily="34" charset="-122"/>
                <a:ea typeface="微软雅黑" pitchFamily="34" charset="-122"/>
              </a:rPr>
              <a:t>支付</a:t>
            </a:r>
            <a:endParaRPr lang="en-US" altLang="zh-CN" sz="1000" dirty="0">
              <a:solidFill>
                <a:schemeClr val="bg1"/>
              </a:solidFill>
              <a:latin typeface="微软雅黑" pitchFamily="34" charset="-122"/>
              <a:ea typeface="微软雅黑" pitchFamily="34" charset="-122"/>
            </a:endParaRPr>
          </a:p>
          <a:p>
            <a:pPr>
              <a:buFont typeface="Wingdings" pitchFamily="2" charset="2"/>
              <a:buChar char="u"/>
              <a:defRPr/>
            </a:pPr>
            <a:r>
              <a:rPr lang="zh-CN" altLang="en-US" sz="1000" dirty="0">
                <a:solidFill>
                  <a:schemeClr val="bg1"/>
                </a:solidFill>
                <a:latin typeface="微软雅黑" pitchFamily="34" charset="-122"/>
                <a:ea typeface="微软雅黑" pitchFamily="34" charset="-122"/>
              </a:rPr>
              <a:t>医院内外</a:t>
            </a:r>
            <a:endParaRPr lang="en-US" altLang="zh-CN" sz="1000" dirty="0">
              <a:solidFill>
                <a:schemeClr val="bg1"/>
              </a:solidFill>
              <a:latin typeface="微软雅黑" pitchFamily="34" charset="-122"/>
              <a:ea typeface="微软雅黑" pitchFamily="34" charset="-122"/>
            </a:endParaRPr>
          </a:p>
          <a:p>
            <a:pPr algn="ctr">
              <a:defRPr/>
            </a:pPr>
            <a:endParaRPr lang="en-US" altLang="zh-CN" sz="1000" dirty="0">
              <a:solidFill>
                <a:schemeClr val="bg1"/>
              </a:solidFill>
              <a:latin typeface="微软雅黑" pitchFamily="34" charset="-122"/>
              <a:ea typeface="微软雅黑" pitchFamily="34" charset="-122"/>
            </a:endParaRPr>
          </a:p>
          <a:p>
            <a:pPr algn="ctr">
              <a:defRPr/>
            </a:pPr>
            <a:endParaRPr lang="en-US" altLang="zh-CN" sz="1000" dirty="0">
              <a:solidFill>
                <a:schemeClr val="bg1"/>
              </a:solidFill>
              <a:latin typeface="微软雅黑" pitchFamily="34" charset="-122"/>
              <a:ea typeface="微软雅黑" pitchFamily="34" charset="-122"/>
            </a:endParaRPr>
          </a:p>
        </p:txBody>
      </p:sp>
      <p:cxnSp>
        <p:nvCxnSpPr>
          <p:cNvPr id="78" name="直接连接符 77"/>
          <p:cNvCxnSpPr/>
          <p:nvPr/>
        </p:nvCxnSpPr>
        <p:spPr>
          <a:xfrm>
            <a:off x="6154363" y="3082543"/>
            <a:ext cx="1296590" cy="0"/>
          </a:xfrm>
          <a:prstGeom prst="line">
            <a:avLst/>
          </a:prstGeom>
          <a:ln w="19050">
            <a:solidFill>
              <a:srgbClr val="646464"/>
            </a:solidFill>
            <a:prstDash val="sysDash"/>
          </a:ln>
          <a:effectLst/>
        </p:spPr>
        <p:style>
          <a:lnRef idx="1">
            <a:schemeClr val="accent1"/>
          </a:lnRef>
          <a:fillRef idx="0">
            <a:schemeClr val="accent1"/>
          </a:fillRef>
          <a:effectRef idx="0">
            <a:schemeClr val="accent1"/>
          </a:effectRef>
          <a:fontRef idx="minor">
            <a:schemeClr val="tx1"/>
          </a:fontRef>
        </p:style>
      </p:cxnSp>
      <p:sp>
        <p:nvSpPr>
          <p:cNvPr id="79" name="TextBox 146"/>
          <p:cNvSpPr txBox="1">
            <a:spLocks noChangeArrowheads="1"/>
          </p:cNvSpPr>
          <p:nvPr/>
        </p:nvSpPr>
        <p:spPr bwMode="auto">
          <a:xfrm>
            <a:off x="6031728" y="2750358"/>
            <a:ext cx="1540669" cy="248209"/>
          </a:xfrm>
          <a:prstGeom prst="rect">
            <a:avLst/>
          </a:prstGeom>
          <a:noFill/>
          <a:ln w="9525" algn="ctr">
            <a:noFill/>
            <a:miter lim="800000"/>
            <a:headEnd/>
            <a:tailEnd/>
          </a:ln>
          <a:effectLst/>
        </p:spPr>
        <p:txBody>
          <a:bodyPr>
            <a:spAutoFit/>
          </a:bodyPr>
          <a:lstStyle/>
          <a:p>
            <a:pPr algn="ctr">
              <a:defRPr/>
            </a:pPr>
            <a:r>
              <a:rPr lang="zh-CN" altLang="en-US" sz="1013" b="1" dirty="0">
                <a:solidFill>
                  <a:schemeClr val="bg1"/>
                </a:solidFill>
                <a:latin typeface="微软雅黑" pitchFamily="34" charset="-122"/>
                <a:ea typeface="微软雅黑" pitchFamily="34" charset="-122"/>
              </a:rPr>
              <a:t>综合改革</a:t>
            </a:r>
            <a:endParaRPr lang="en-US" altLang="zh-CN" sz="1013"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1270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5840" y="1042417"/>
            <a:ext cx="7406640" cy="2677656"/>
          </a:xfrm>
          <a:prstGeom prst="rect">
            <a:avLst/>
          </a:prstGeom>
        </p:spPr>
        <p:txBody>
          <a:bodyPr wrap="square">
            <a:spAutoFit/>
          </a:bodyPr>
          <a:lstStyle/>
          <a:p>
            <a:pPr>
              <a:lnSpc>
                <a:spcPct val="200000"/>
              </a:lnSpc>
            </a:pPr>
            <a:r>
              <a:rPr lang="zh-CN" altLang="en-US" sz="2800" dirty="0" smtClean="0">
                <a:solidFill>
                  <a:srgbClr val="FFFF00"/>
                </a:solidFill>
                <a:latin typeface="SimHei" charset="-122"/>
                <a:ea typeface="SimHei" charset="-122"/>
                <a:cs typeface="SimHei" charset="-122"/>
              </a:rPr>
              <a:t>  </a:t>
            </a:r>
            <a:r>
              <a:rPr lang="zh-CN" altLang="en-US" sz="2800" dirty="0" smtClean="0">
                <a:solidFill>
                  <a:srgbClr val="FFFF00"/>
                </a:solidFill>
                <a:latin typeface="SimHei" charset="-122"/>
                <a:ea typeface="SimHei" charset="-122"/>
                <a:cs typeface="SimHei" charset="-122"/>
              </a:rPr>
              <a:t>  </a:t>
            </a:r>
            <a:r>
              <a:rPr lang="zh-CN" altLang="en-US" sz="2800" dirty="0" smtClean="0">
                <a:solidFill>
                  <a:srgbClr val="FFC000"/>
                </a:solidFill>
                <a:latin typeface="SimHei" charset="-122"/>
                <a:ea typeface="SimHei" charset="-122"/>
                <a:cs typeface="SimHei" charset="-122"/>
              </a:rPr>
              <a:t>医联体</a:t>
            </a:r>
            <a:r>
              <a:rPr lang="zh-CN" altLang="en-US" sz="2800" dirty="0">
                <a:solidFill>
                  <a:srgbClr val="FFC000"/>
                </a:solidFill>
                <a:latin typeface="SimHei" charset="-122"/>
                <a:ea typeface="SimHei" charset="-122"/>
                <a:cs typeface="SimHei" charset="-122"/>
              </a:rPr>
              <a:t>建设是一项涉及医保、基层医疗卫生机构管理、健康促进等诸多旧体制破除和新机制建立的</a:t>
            </a:r>
            <a:r>
              <a:rPr lang="zh-CN" altLang="en-US" sz="2800" dirty="0">
                <a:solidFill>
                  <a:srgbClr val="FF0000"/>
                </a:solidFill>
                <a:latin typeface="SimHei" charset="-122"/>
                <a:ea typeface="SimHei" charset="-122"/>
                <a:cs typeface="SimHei" charset="-122"/>
              </a:rPr>
              <a:t>深</a:t>
            </a:r>
            <a:r>
              <a:rPr lang="zh-CN" altLang="en-US" sz="2800" dirty="0" smtClean="0">
                <a:solidFill>
                  <a:srgbClr val="FF0000"/>
                </a:solidFill>
                <a:latin typeface="SimHei" charset="-122"/>
                <a:ea typeface="SimHei" charset="-122"/>
                <a:cs typeface="SimHei" charset="-122"/>
              </a:rPr>
              <a:t>层次</a:t>
            </a:r>
            <a:r>
              <a:rPr lang="zh-CN" altLang="en-US" sz="2800" b="1" dirty="0" smtClean="0">
                <a:solidFill>
                  <a:srgbClr val="FF0000"/>
                </a:solidFill>
                <a:latin typeface="SimHei" charset="-122"/>
                <a:ea typeface="SimHei" charset="-122"/>
                <a:cs typeface="SimHei" charset="-122"/>
              </a:rPr>
              <a:t>综合体制改革</a:t>
            </a:r>
            <a:r>
              <a:rPr lang="zh-CN" altLang="en-US" sz="2800" dirty="0" smtClean="0">
                <a:solidFill>
                  <a:srgbClr val="FFC000"/>
                </a:solidFill>
                <a:latin typeface="SimHei" charset="-122"/>
                <a:ea typeface="SimHei" charset="-122"/>
                <a:cs typeface="SimHei" charset="-122"/>
              </a:rPr>
              <a:t>工程。</a:t>
            </a:r>
            <a:endParaRPr lang="zh-CN" altLang="en-US" sz="2800" dirty="0">
              <a:solidFill>
                <a:srgbClr val="FFC000"/>
              </a:solidFill>
              <a:effectLst/>
              <a:latin typeface="SimHei" charset="-122"/>
              <a:ea typeface="SimHei" charset="-122"/>
              <a:cs typeface="SimHei" charset="-122"/>
            </a:endParaRPr>
          </a:p>
        </p:txBody>
      </p:sp>
    </p:spTree>
    <p:extLst>
      <p:ext uri="{BB962C8B-B14F-4D97-AF65-F5344CB8AC3E}">
        <p14:creationId xmlns:p14="http://schemas.microsoft.com/office/powerpoint/2010/main" val="498650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1cfc2e384abf62c5fcb7108bba5b8bfd7a50cf"/>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2167</TotalTime>
  <Words>7847</Words>
  <Application>Microsoft Macintosh PowerPoint</Application>
  <PresentationFormat>全屏显示(16:9)</PresentationFormat>
  <Paragraphs>804</Paragraphs>
  <Slides>57</Slides>
  <Notes>42</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57</vt:i4>
      </vt:variant>
    </vt:vector>
  </HeadingPairs>
  <TitlesOfParts>
    <vt:vector size="83" baseType="lpstr">
      <vt:lpstr>.PingFang SC</vt:lpstr>
      <vt:lpstr>Adidas Unity</vt:lpstr>
      <vt:lpstr>Agency FB</vt:lpstr>
      <vt:lpstr>Arial Rounded MT Bold</vt:lpstr>
      <vt:lpstr>Calibri</vt:lpstr>
      <vt:lpstr>Calibri Light</vt:lpstr>
      <vt:lpstr>DengXian</vt:lpstr>
      <vt:lpstr>Heiti SC Light</vt:lpstr>
      <vt:lpstr>KaiTi</vt:lpstr>
      <vt:lpstr>Microsoft YaHei</vt:lpstr>
      <vt:lpstr>SimHei</vt:lpstr>
      <vt:lpstr>Times New Roman</vt:lpstr>
      <vt:lpstr>Wingdings</vt:lpstr>
      <vt:lpstr>方正小标宋_GBK</vt:lpstr>
      <vt:lpstr>方正综艺简体</vt:lpstr>
      <vt:lpstr>仿宋_GB2312</vt:lpstr>
      <vt:lpstr>黑体</vt:lpstr>
      <vt:lpstr>华文楷体</vt:lpstr>
      <vt:lpstr>华文中宋</vt:lpstr>
      <vt:lpstr>楷体</vt:lpstr>
      <vt:lpstr>楷体_GB2312</vt:lpstr>
      <vt:lpstr>宋体</vt:lpstr>
      <vt:lpstr>微软雅黑</vt:lpstr>
      <vt:lpstr>新細明體</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夏酷工作室</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CoolSummer</dc:creator>
  <cp:lastModifiedBy>国家卫生计生委卫生发展研究中心江蒙喜</cp:lastModifiedBy>
  <cp:revision>319</cp:revision>
  <cp:lastPrinted>2017-08-10T00:09:48Z</cp:lastPrinted>
  <dcterms:created xsi:type="dcterms:W3CDTF">2015-03-16T03:11:49Z</dcterms:created>
  <dcterms:modified xsi:type="dcterms:W3CDTF">2017-08-10T01:43:16Z</dcterms:modified>
</cp:coreProperties>
</file>