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6" r:id="rId4"/>
    <p:sldId id="327" r:id="rId5"/>
    <p:sldId id="486" r:id="rId6"/>
    <p:sldId id="402" r:id="rId7"/>
    <p:sldId id="404" r:id="rId8"/>
    <p:sldId id="328" r:id="rId9"/>
    <p:sldId id="405" r:id="rId10"/>
    <p:sldId id="487" r:id="rId11"/>
    <p:sldId id="479" r:id="rId12"/>
    <p:sldId id="480" r:id="rId13"/>
    <p:sldId id="441" r:id="rId14"/>
    <p:sldId id="442" r:id="rId15"/>
    <p:sldId id="406" r:id="rId16"/>
    <p:sldId id="488" r:id="rId17"/>
    <p:sldId id="407" r:id="rId18"/>
    <p:sldId id="408" r:id="rId19"/>
    <p:sldId id="512" r:id="rId20"/>
    <p:sldId id="489" r:id="rId21"/>
    <p:sldId id="409" r:id="rId22"/>
    <p:sldId id="482" r:id="rId23"/>
    <p:sldId id="410" r:id="rId24"/>
    <p:sldId id="483" r:id="rId25"/>
    <p:sldId id="411" r:id="rId26"/>
    <p:sldId id="484" r:id="rId27"/>
    <p:sldId id="412" r:id="rId28"/>
    <p:sldId id="485" r:id="rId29"/>
    <p:sldId id="511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504" y="-96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7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 spd="slow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blinds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469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11998354"/>
              </a:cxn>
              <a:cxn ang="0">
                <a:pos x="0" y="11998354"/>
              </a:cxn>
              <a:cxn ang="0">
                <a:pos x="0" y="0"/>
              </a:cxn>
              <a:cxn ang="0">
                <a:pos x="2147483647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576263" y="833438"/>
            <a:ext cx="7993062" cy="1727200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4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家庭医生服务合同法律讲座</a:t>
            </a:r>
            <a:endParaRPr lang="zh-CN" altLang="en-US" sz="48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4" name="Rectangle 3"/>
          <p:cNvSpPr>
            <a:spLocks noGrp="1"/>
          </p:cNvSpPr>
          <p:nvPr>
            <p:ph type="subTitle" idx="1"/>
          </p:nvPr>
        </p:nvSpPr>
        <p:spPr>
          <a:xfrm>
            <a:off x="1323975" y="3044825"/>
            <a:ext cx="7018338" cy="1184275"/>
          </a:xfrm>
          <a:ln/>
        </p:spPr>
        <p:txBody>
          <a:bodyPr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主讲人：范育金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</a:pPr>
            <a:r>
              <a:rPr lang="zh-CN" altLang="zh-CN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    江苏姑苏律师事务所副主任律师</a:t>
            </a:r>
            <a:endParaRPr lang="zh-CN" altLang="zh-CN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</a:pPr>
            <a:r>
              <a:rPr lang="zh-CN" altLang="zh-CN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    姑苏区律师协会青年委员会委员</a:t>
            </a:r>
            <a:endParaRPr lang="zh-CN" altLang="zh-CN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eaLnBrk="1" hangingPunct="1">
              <a:buFont typeface="Wingdings" panose="05000000000000000000" pitchFamily="2" charset="2"/>
            </a:pPr>
            <a:r>
              <a:rPr lang="zh-CN" altLang="zh-CN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</a:t>
            </a:r>
            <a:endParaRPr lang="zh-CN" altLang="zh-CN" b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</a:b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</a:br>
            <a:br>
              <a:rPr lang="zh-CN" altLang="zh-CN" dirty="0"/>
            </a:b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二、合同签订的注意事项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571500" y="1368425"/>
            <a:ext cx="8001000" cy="4267200"/>
          </a:xfrm>
        </p:spPr>
        <p:txBody>
          <a:bodyPr wrap="square" lIns="91440" tIns="45720" rIns="91440" bIns="45720" anchor="t"/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en-US" altLang="zh-CN" sz="2200" b="1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4</a:t>
            </a:r>
            <a:r>
              <a:rPr lang="zh-CN" altLang="en-US" sz="2200" b="1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、儿童：</a:t>
            </a: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在一般群众基础上，添加儿童的特殊服务</a:t>
            </a:r>
            <a:endParaRPr lang="zh-CN" altLang="en-US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     如</a:t>
            </a:r>
            <a:r>
              <a:rPr lang="en-US" altLang="zh-CN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:</a:t>
            </a: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新生儿访视；</a:t>
            </a:r>
            <a:r>
              <a:rPr lang="en-US" altLang="zh-CN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3-36</a:t>
            </a: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月的体检；入园体检；健康指导；儿童的中医药健康服务；预防接种服务等。</a:t>
            </a:r>
            <a:endParaRPr lang="zh-CN" altLang="en-US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endParaRPr lang="en-US" altLang="zh-CN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endParaRPr lang="en-US" altLang="zh-CN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en-US" altLang="zh-CN" sz="2200" b="1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5</a:t>
            </a:r>
            <a:r>
              <a:rPr lang="zh-CN" altLang="en-US" sz="2200" b="1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、残疾人：</a:t>
            </a: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在一般群众基础上，</a:t>
            </a:r>
            <a:endParaRPr lang="zh-CN" altLang="en-US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添加针对性医疗服务</a:t>
            </a:r>
            <a:endParaRPr lang="zh-CN" altLang="en-US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     如：康复指导；护理指导；</a:t>
            </a:r>
            <a:endParaRPr lang="zh-CN" altLang="en-US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心理疏导；行动不便的提供上门</a:t>
            </a:r>
            <a:endParaRPr lang="zh-CN" altLang="en-US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  <a:sym typeface="宋体" panose="02010600030101010101" pitchFamily="2" charset="-122"/>
              </a:rPr>
              <a:t>服务等。</a:t>
            </a:r>
            <a:endParaRPr lang="zh-CN" altLang="en-US" sz="2200" strike="noStrike" noProof="1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endParaRPr lang="zh-CN" altLang="en-US" sz="2200" strike="noStrike" noProof="1" dirty="0">
              <a:solidFill>
                <a:srgbClr val="00B0F0"/>
              </a:solidFill>
              <a:sym typeface="宋体" panose="02010600030101010101" pitchFamily="2" charset="-122"/>
            </a:endParaRPr>
          </a:p>
        </p:txBody>
      </p:sp>
      <p:pic>
        <p:nvPicPr>
          <p:cNvPr id="122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225" y="2951163"/>
            <a:ext cx="3778250" cy="278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9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>
                                            <p:txEl>
                                              <p:charRg st="9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>
                                            <p:txEl>
                                              <p:charRg st="9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0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0">
                                            <p:txEl>
                                              <p:charRg st="10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0">
                                            <p:txEl>
                                              <p:charRg st="10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3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charRg st="13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0">
                                            <p:txEl>
                                              <p:charRg st="13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574675" y="442913"/>
            <a:ext cx="8001000" cy="107791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二、合同签订的注意事项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74675" y="1520825"/>
            <a:ext cx="8001000" cy="42672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>
                <a:solidFill>
                  <a:srgbClr val="7030A0"/>
                </a:solidFill>
              </a:rPr>
              <a:t>6</a:t>
            </a:r>
            <a:r>
              <a:rPr lang="zh-CN" altLang="en-US" sz="2200" b="1" dirty="0">
                <a:solidFill>
                  <a:srgbClr val="7030A0"/>
                </a:solidFill>
              </a:rPr>
              <a:t>、</a:t>
            </a:r>
            <a:r>
              <a:rPr lang="zh-CN" altLang="en-US" sz="2200" b="1" dirty="0">
                <a:solidFill>
                  <a:srgbClr val="7030A0"/>
                </a:solidFill>
                <a:sym typeface="宋体" panose="02010600030101010101" pitchFamily="2" charset="-122"/>
              </a:rPr>
              <a:t>高血压、糖尿病、结核病等慢性疾病患者：</a:t>
            </a: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在一般群众基础上，添加特殊医疗服务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     如：血压、血糖的定期检查；劲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动脉检查；心脏超声检查；全面体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检（包括</a:t>
            </a:r>
            <a:r>
              <a:rPr lang="en-US" altLang="zh-CN" sz="2200" dirty="0">
                <a:solidFill>
                  <a:srgbClr val="7030A0"/>
                </a:solidFill>
                <a:sym typeface="宋体" panose="02010600030101010101" pitchFamily="2" charset="-122"/>
              </a:rPr>
              <a:t>B</a:t>
            </a: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超、心电图、放射、肝肾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功能）；长处方服务；行动不便的，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提供定期上门服务（包括上门换药、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代配药等）等。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>
                <a:solidFill>
                  <a:srgbClr val="7030A0"/>
                </a:solidFill>
                <a:sym typeface="宋体" panose="02010600030101010101" pitchFamily="2" charset="-122"/>
              </a:rPr>
              <a:t>7</a:t>
            </a:r>
            <a:r>
              <a:rPr lang="zh-CN" altLang="en-US" sz="2200" b="1" dirty="0">
                <a:solidFill>
                  <a:srgbClr val="7030A0"/>
                </a:solidFill>
                <a:sym typeface="宋体" panose="02010600030101010101" pitchFamily="2" charset="-122"/>
              </a:rPr>
              <a:t>、严重精神障碍患者：</a:t>
            </a: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在一般群众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基础上，添加特殊服务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     如：心理疏导；护理指导；健康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体检等。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pic>
        <p:nvPicPr>
          <p:cNvPr id="3" name="图片 2" descr="u=1436135815,3341721224&amp;fm=26&amp;gp=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9063" y="4371975"/>
            <a:ext cx="3309937" cy="173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63" y="2279650"/>
            <a:ext cx="3309937" cy="185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3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charRg st="13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charRg st="13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5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charRg st="15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charRg st="15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6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charRg st="16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">
                                            <p:txEl>
                                              <p:charRg st="164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8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charRg st="18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charRg st="18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zh-CN" dirty="0"/>
            </a:b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二、合同签订的注意事项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1" dirty="0">
                <a:solidFill>
                  <a:srgbClr val="7030A0"/>
                </a:solidFill>
              </a:rPr>
              <a:t>（三）合同的义务</a:t>
            </a:r>
            <a:endParaRPr lang="zh-CN" altLang="en-US" sz="2200" b="1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1" dirty="0">
                <a:solidFill>
                  <a:srgbClr val="7030A0"/>
                </a:solidFill>
              </a:rPr>
              <a:t>    提供服务人员的义务：</a:t>
            </a:r>
            <a:endParaRPr lang="zh-CN" altLang="en-US" sz="2200" b="1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030A0"/>
                </a:solidFill>
              </a:rPr>
              <a:t>1</a:t>
            </a:r>
            <a:r>
              <a:rPr lang="zh-CN" altLang="en-US" sz="2200" dirty="0">
                <a:solidFill>
                  <a:srgbClr val="7030A0"/>
                </a:solidFill>
              </a:rPr>
              <a:t>、全面、严格履行服务的义务；</a:t>
            </a:r>
            <a:endParaRPr lang="zh-CN" altLang="en-US" sz="2200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030A0"/>
                </a:solidFill>
              </a:rPr>
              <a:t>2</a:t>
            </a:r>
            <a:r>
              <a:rPr lang="zh-CN" altLang="en-US" sz="2200" dirty="0">
                <a:solidFill>
                  <a:srgbClr val="7030A0"/>
                </a:solidFill>
              </a:rPr>
              <a:t>、告知的义务；</a:t>
            </a:r>
            <a:endParaRPr lang="zh-CN" altLang="en-US" sz="2200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030A0"/>
                </a:solidFill>
              </a:rPr>
              <a:t>3</a:t>
            </a:r>
            <a:r>
              <a:rPr lang="zh-CN" altLang="en-US" sz="2200" dirty="0">
                <a:solidFill>
                  <a:srgbClr val="7030A0"/>
                </a:solidFill>
              </a:rPr>
              <a:t>、保存的义务；</a:t>
            </a:r>
            <a:endParaRPr lang="zh-CN" altLang="en-US" sz="2200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030A0"/>
                </a:solidFill>
              </a:rPr>
              <a:t>4</a:t>
            </a:r>
            <a:r>
              <a:rPr lang="zh-CN" altLang="en-US" sz="2200" dirty="0">
                <a:solidFill>
                  <a:srgbClr val="7030A0"/>
                </a:solidFill>
              </a:rPr>
              <a:t>、保密的义务等。</a:t>
            </a:r>
            <a:endParaRPr lang="zh-CN" altLang="en-US" sz="2200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200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>
                <a:solidFill>
                  <a:srgbClr val="7030A0"/>
                </a:solidFill>
              </a:rPr>
              <a:t> </a:t>
            </a:r>
            <a:r>
              <a:rPr lang="zh-CN" altLang="en-US" sz="2200" b="1" dirty="0">
                <a:solidFill>
                  <a:srgbClr val="7030A0"/>
                </a:solidFill>
              </a:rPr>
              <a:t>   接受服务人员的义务：</a:t>
            </a:r>
            <a:endParaRPr lang="zh-CN" altLang="en-US" sz="2200" b="1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030A0"/>
                </a:solidFill>
              </a:rPr>
              <a:t>1</a:t>
            </a:r>
            <a:r>
              <a:rPr lang="zh-CN" altLang="en-US" sz="2200" dirty="0">
                <a:solidFill>
                  <a:srgbClr val="7030A0"/>
                </a:solidFill>
              </a:rPr>
              <a:t>、付费的义务；</a:t>
            </a:r>
            <a:endParaRPr lang="zh-CN" altLang="en-US" sz="2200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030A0"/>
                </a:solidFill>
              </a:rPr>
              <a:t>2</a:t>
            </a:r>
            <a:r>
              <a:rPr lang="zh-CN" altLang="en-US" sz="2200" dirty="0">
                <a:solidFill>
                  <a:srgbClr val="7030A0"/>
                </a:solidFill>
              </a:rPr>
              <a:t>、告知的义务；</a:t>
            </a:r>
            <a:endParaRPr lang="zh-CN" altLang="en-US" sz="2200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030A0"/>
                </a:solidFill>
              </a:rPr>
              <a:t>3</a:t>
            </a:r>
            <a:r>
              <a:rPr lang="zh-CN" altLang="en-US" sz="2200" dirty="0">
                <a:solidFill>
                  <a:srgbClr val="7030A0"/>
                </a:solidFill>
              </a:rPr>
              <a:t>、配合的义务等。</a:t>
            </a:r>
            <a:endParaRPr lang="zh-CN" altLang="en-US" sz="2200" dirty="0">
              <a:solidFill>
                <a:srgbClr val="7030A0"/>
              </a:solidFill>
            </a:endParaRPr>
          </a:p>
        </p:txBody>
      </p:sp>
      <p:pic>
        <p:nvPicPr>
          <p:cNvPr id="143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9688" y="1752600"/>
            <a:ext cx="3171825" cy="4341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char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char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9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charRg st="9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charRg st="9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0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charRg st="10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charRg st="10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zh-CN" dirty="0"/>
            </a:b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二、合同签订的注意事项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574675" y="1795463"/>
            <a:ext cx="8001000" cy="4267200"/>
          </a:xfrm>
          <a:ln/>
        </p:spPr>
        <p:txBody>
          <a:bodyPr wrap="square" lIns="91440" tIns="45720" rIns="91440" bIns="45720" anchor="t"/>
          <a:p>
            <a:pPr marL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7030A0"/>
                </a:solidFill>
                <a:latin typeface="宋体" panose="02010600030101010101" pitchFamily="2" charset="-122"/>
              </a:rPr>
              <a:t>（四）合同的期限、生效</a:t>
            </a:r>
            <a:endParaRPr lang="zh-CN" altLang="en-US" sz="2200" b="1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宋体" panose="02010600030101010101" pitchFamily="2" charset="-122"/>
              </a:rPr>
              <a:t>    1</a:t>
            </a:r>
            <a:r>
              <a:rPr lang="zh-CN" altLang="en-US" sz="2200" b="1" dirty="0">
                <a:solidFill>
                  <a:srgbClr val="7030A0"/>
                </a:solidFill>
                <a:latin typeface="宋体" panose="02010600030101010101" pitchFamily="2" charset="-122"/>
              </a:rPr>
              <a:t>、合同期限</a:t>
            </a:r>
            <a:r>
              <a:rPr lang="zh-CN" altLang="en-US" sz="2200" dirty="0">
                <a:solidFill>
                  <a:srgbClr val="7030A0"/>
                </a:solidFill>
                <a:latin typeface="宋体" panose="02010600030101010101" pitchFamily="2" charset="-122"/>
              </a:rPr>
              <a:t>：建议合同签订有限期为一年，自签字之日起，另加一句，合同到期，双方无异议，自动顺延。</a:t>
            </a:r>
            <a:endParaRPr lang="zh-CN" altLang="en-US" sz="2200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宋体" panose="02010600030101010101" pitchFamily="2" charset="-122"/>
              </a:rPr>
              <a:t>    2</a:t>
            </a:r>
            <a:r>
              <a:rPr lang="zh-CN" altLang="en-US" sz="2200" b="1" dirty="0">
                <a:solidFill>
                  <a:srgbClr val="7030A0"/>
                </a:solidFill>
                <a:latin typeface="宋体" panose="02010600030101010101" pitchFamily="2" charset="-122"/>
              </a:rPr>
              <a:t>、合同生效：</a:t>
            </a:r>
            <a:r>
              <a:rPr lang="zh-CN" altLang="en-US" sz="2200" dirty="0">
                <a:solidFill>
                  <a:srgbClr val="7030A0"/>
                </a:solidFill>
                <a:latin typeface="宋体" panose="02010600030101010101" pitchFamily="2" charset="-122"/>
              </a:rPr>
              <a:t>自医生签字、</a:t>
            </a:r>
            <a:endParaRPr lang="zh-CN" altLang="en-US" sz="2200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latin typeface="宋体" panose="02010600030101010101" pitchFamily="2" charset="-122"/>
              </a:rPr>
              <a:t>基层卫生院盖章以及人民群众签</a:t>
            </a:r>
            <a:endParaRPr lang="zh-CN" altLang="en-US" sz="2200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latin typeface="宋体" panose="02010600030101010101" pitchFamily="2" charset="-122"/>
              </a:rPr>
              <a:t>字时，合同生效，发生法律效力，</a:t>
            </a:r>
            <a:endParaRPr lang="zh-CN" altLang="en-US" sz="2200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latin typeface="宋体" panose="02010600030101010101" pitchFamily="2" charset="-122"/>
              </a:rPr>
              <a:t>对双方产生合同约束力。</a:t>
            </a:r>
            <a:endParaRPr lang="zh-CN" altLang="en-US" sz="2200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pic>
        <p:nvPicPr>
          <p:cNvPr id="153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8375" y="3363913"/>
            <a:ext cx="3797300" cy="2617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2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2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2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三、合同履行的注意事项</a:t>
            </a:r>
            <a:endParaRPr lang="zh-CN" altLang="en-US" sz="3200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74675" y="1752600"/>
            <a:ext cx="8001000" cy="4267200"/>
          </a:xfrm>
          <a:ln/>
        </p:spPr>
        <p:txBody>
          <a:bodyPr wrap="square" lIns="91440" tIns="45720" rIns="91440" bIns="45720" anchor="t"/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CC00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C00FF"/>
                </a:solidFill>
                <a:latin typeface="宋体" panose="02010600030101010101" pitchFamily="2" charset="-122"/>
              </a:rPr>
              <a:t>（一）</a:t>
            </a:r>
            <a:r>
              <a:rPr lang="zh-CN" altLang="en-US" sz="2200" b="1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严格依约全面履行医疗服务内容</a:t>
            </a:r>
            <a:endParaRPr lang="zh-CN" altLang="en-US" sz="2200" b="1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签订的合同服务内容，需要全面按照合同约定进行服务，否则面临违约风险，未能全面履行易产生医疗纠纷。</a:t>
            </a:r>
            <a:endParaRPr lang="zh-CN" altLang="en-US" sz="2200" b="1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CC00FF"/>
                </a:solidFill>
                <a:latin typeface="宋体" panose="02010600030101010101" pitchFamily="2" charset="-122"/>
              </a:rPr>
              <a:t>   （二）</a:t>
            </a:r>
            <a:r>
              <a:rPr lang="zh-CN" altLang="en-US" sz="2200" b="1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提高服务质量</a:t>
            </a:r>
            <a:endParaRPr lang="zh-CN" altLang="en-US" sz="2200" b="1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主动、热情、周到、细致和满意</a:t>
            </a:r>
            <a:endParaRPr lang="zh-CN" altLang="en-US" sz="2200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的服务是消除医疗纠纷的重要因素。</a:t>
            </a:r>
            <a:endParaRPr lang="zh-CN" altLang="en-US" sz="2200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坚持“以病人为中心”和“以人为本”</a:t>
            </a:r>
            <a:endParaRPr lang="zh-CN" altLang="en-US" sz="2200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的服务理念，被动服务</a:t>
            </a:r>
            <a:r>
              <a:rPr lang="zh-CN" altLang="en-US" sz="2200" dirty="0">
                <a:solidFill>
                  <a:srgbClr val="CC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满意服务</a:t>
            </a:r>
            <a:r>
              <a:rPr lang="zh-CN" altLang="en-US" sz="2200" dirty="0">
                <a:solidFill>
                  <a:srgbClr val="CC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endParaRPr lang="zh-CN" altLang="en-US" sz="2200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主动服务</a:t>
            </a:r>
            <a:r>
              <a:rPr lang="zh-CN" altLang="en-US" sz="2200" dirty="0">
                <a:solidFill>
                  <a:srgbClr val="CC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感动服务，努力构建和谐</a:t>
            </a:r>
            <a:endParaRPr lang="zh-CN" altLang="en-US" sz="2200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的医患关系。</a:t>
            </a:r>
            <a:endParaRPr lang="zh-CN" altLang="en-US" sz="2200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CC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 sz="2200" dirty="0">
              <a:solidFill>
                <a:srgbClr val="CC00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63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6863" y="3317875"/>
            <a:ext cx="3198812" cy="270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三、合同履行的注意事项</a:t>
            </a:r>
            <a:endParaRPr lang="zh-CN" altLang="en-US" sz="3200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574675" y="1520825"/>
            <a:ext cx="8001000" cy="4267200"/>
          </a:xfrm>
        </p:spPr>
        <p:txBody>
          <a:bodyPr wrap="square" lIns="91440" tIns="45720" rIns="91440" bIns="45720" anchor="t"/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>
              <a:solidFill>
                <a:srgbClr val="CC00FF"/>
              </a:solidFill>
            </a:endParaRPr>
          </a:p>
          <a:p>
            <a:pPr indent="0" eaLnBrk="1" fontAlgn="base" latinLnBrk="0" hangingPunct="1">
              <a:lnSpc>
                <a:spcPts val="3340"/>
              </a:lnSpc>
              <a:buNone/>
            </a:pPr>
            <a:r>
              <a:rPr lang="zh-CN" altLang="en-US" sz="2200" b="1" strike="noStrike" noProof="1" dirty="0">
                <a:solidFill>
                  <a:srgbClr val="CC00FF"/>
                </a:solidFill>
                <a:latin typeface="+mn-ea"/>
              </a:rPr>
              <a:t>（三）</a:t>
            </a:r>
            <a:r>
              <a:rPr lang="zh-CN" altLang="en-US" sz="2200" b="1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遵守医疗规范</a:t>
            </a:r>
            <a:endParaRPr lang="zh-CN" altLang="en-US" sz="2200" b="1" strike="noStrike" noProof="1" dirty="0">
              <a:solidFill>
                <a:srgbClr val="CC00FF"/>
              </a:solidFill>
              <a:latin typeface="+mn-ea"/>
              <a:sym typeface="宋体" panose="02010600030101010101" pitchFamily="2" charset="-122"/>
            </a:endParaRPr>
          </a:p>
          <a:p>
            <a:pPr marL="0" indent="0" eaLnBrk="1" fontAlgn="base" latinLnBrk="0" hangingPunct="1">
              <a:lnSpc>
                <a:spcPts val="334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    1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、执行各项规章制度和技术操作规程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写好病历、做好各项检查，尊重患者的知情选择权，认真履行告知义务，做好记录。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宋体" panose="02010600030101010101" pitchFamily="2" charset="-122"/>
            </a:endParaRPr>
          </a:p>
          <a:p>
            <a:pPr marL="0" indent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    2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、定好自己的位置：明确职业范围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,</a:t>
            </a:r>
            <a:endParaRPr lang="en-US" altLang="zh-CN" sz="2200" strike="noStrike" noProof="1" dirty="0">
              <a:solidFill>
                <a:srgbClr val="CC00FF"/>
              </a:solidFill>
              <a:latin typeface="+mn-ea"/>
              <a:sym typeface="宋体" panose="02010600030101010101" pitchFamily="2" charset="-122"/>
            </a:endParaRPr>
          </a:p>
          <a:p>
            <a:pPr marL="0" indent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对疑难问题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及时请教、汇报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不擅自盲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宋体" panose="02010600030101010101" pitchFamily="2" charset="-122"/>
            </a:endParaRPr>
          </a:p>
          <a:p>
            <a:pPr marL="0" indent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目处理。出现问题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及时报告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不隐瞒情节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,</a:t>
            </a:r>
            <a:endParaRPr lang="en-US" altLang="zh-CN" sz="2200" strike="noStrike" noProof="1" dirty="0">
              <a:solidFill>
                <a:srgbClr val="CC00FF"/>
              </a:solidFill>
              <a:latin typeface="+mn-ea"/>
              <a:sym typeface="宋体" panose="02010600030101010101" pitchFamily="2" charset="-122"/>
            </a:endParaRPr>
          </a:p>
          <a:p>
            <a:pPr marL="0" indent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立即采取有效的补救措施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把不良后果缩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宋体" panose="02010600030101010101" pitchFamily="2" charset="-122"/>
            </a:endParaRPr>
          </a:p>
          <a:p>
            <a:pPr marL="0" indent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小到最低限度。 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宋体" panose="02010600030101010101" pitchFamily="2" charset="-122"/>
            </a:endParaRPr>
          </a:p>
          <a:p>
            <a:pPr marL="0" indent="0" eaLnBrk="1" fontAlgn="base" latinLnBrk="0" hangingPunct="1">
              <a:lnSpc>
                <a:spcPts val="32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宋体" panose="02010600030101010101" pitchFamily="2" charset="-122"/>
              </a:rPr>
              <a:t> 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宋体" panose="02010600030101010101" pitchFamily="2" charset="-122"/>
            </a:endParaRPr>
          </a:p>
        </p:txBody>
      </p:sp>
      <p:pic>
        <p:nvPicPr>
          <p:cNvPr id="174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0" y="3189288"/>
            <a:ext cx="2501900" cy="295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zh-CN" dirty="0"/>
            </a:b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三、合同履行的注意事项</a:t>
            </a:r>
            <a:endParaRPr lang="zh-CN" altLang="en-US" sz="3200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fontAlgn="base" hangingPunct="1">
              <a:lnSpc>
                <a:spcPct val="80000"/>
              </a:lnSpc>
              <a:buNone/>
            </a:pPr>
            <a:r>
              <a:rPr lang="en-US" altLang="zh-CN" sz="2200" b="1" strike="noStrike" noProof="1" dirty="0">
                <a:solidFill>
                  <a:srgbClr val="CC00FF"/>
                </a:solidFill>
                <a:latin typeface="+mn-ea"/>
                <a:sym typeface="+mn-ea"/>
              </a:rPr>
              <a:t>  </a:t>
            </a:r>
            <a:r>
              <a:rPr lang="zh-CN" altLang="en-US" sz="2200" b="1" strike="noStrike" noProof="1" dirty="0">
                <a:solidFill>
                  <a:srgbClr val="CC00FF"/>
                </a:solidFill>
                <a:latin typeface="+mn-ea"/>
                <a:sym typeface="+mn-ea"/>
              </a:rPr>
              <a:t>（四）履行告知义务，做好记录</a:t>
            </a:r>
            <a:endParaRPr lang="zh-CN" altLang="en-US" sz="2200" b="1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467995" indent="0" fontAlgn="base" latinLnBrk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1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、对患者病情的告知。 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467995" indent="0" fontAlgn="base" latinLnBrk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2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、拟采取医疗措施的告知。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467995" indent="0" fontAlgn="base" latinLnBrk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3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、医疗风险的告知。 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467995" indent="0" fontAlgn="base" latinLnBrk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4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、医疗费用等其他事宜的告知。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467995" indent="0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strike="noStrike" noProof="1" dirty="0">
                <a:solidFill>
                  <a:srgbClr val="CC00FF"/>
                </a:solidFill>
                <a:latin typeface="+mn-ea"/>
                <a:sym typeface="+mn-ea"/>
              </a:rPr>
              <a:t>履行告知义务方式</a:t>
            </a:r>
            <a:endParaRPr lang="zh-CN" altLang="en-US" sz="2200" b="1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467995" indent="0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1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、通过格式告知书形式告知。 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467995" indent="0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2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、在医嘱中进行告知。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467995" indent="0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3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、谈话笔录方式告知。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7625" y="1954213"/>
            <a:ext cx="3354388" cy="3863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7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charRg st="7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charRg st="7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8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charRg st="8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charRg st="8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0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charRg st="10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charRg st="10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三、合同履行的注意事项</a:t>
            </a:r>
            <a:endParaRPr lang="zh-CN" altLang="en-US" sz="3200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sz="2200" b="1" strike="noStrike" noProof="1" dirty="0">
                <a:solidFill>
                  <a:srgbClr val="CC00FF"/>
                </a:solidFill>
                <a:latin typeface="+mn-ea"/>
              </a:rPr>
              <a:t>   </a:t>
            </a:r>
            <a:r>
              <a:rPr lang="zh-CN" altLang="en-US" sz="2200" b="1" strike="noStrike" noProof="1" dirty="0">
                <a:solidFill>
                  <a:srgbClr val="CC00FF"/>
                </a:solidFill>
                <a:latin typeface="+mn-ea"/>
              </a:rPr>
              <a:t>（五）加强医患沟通</a:t>
            </a:r>
            <a:endParaRPr lang="zh-CN" altLang="en-US" sz="2200" b="1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    医患沟通是诊断、治疗所必需。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医患沟通无时无刻不存在于医患之间，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沟通包括肢体和语言</a:t>
            </a:r>
            <a:r>
              <a:rPr lang="en-US" altLang="zh-CN" sz="2200" strike="noStrike" noProof="1" dirty="0">
                <a:solidFill>
                  <a:srgbClr val="CC00FF"/>
                </a:solidFill>
                <a:latin typeface="+mn-ea"/>
              </a:rPr>
              <a:t>2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种，从问诊到终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止治疗整个诊疗过程都离不开医患沟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通，良好沟通是构建和谐医患关系，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避免纠纷的基础。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/>
          </a:p>
        </p:txBody>
      </p:sp>
      <p:pic>
        <p:nvPicPr>
          <p:cNvPr id="1945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0" y="2073275"/>
            <a:ext cx="3146425" cy="3946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三、合同履行的注意事项</a:t>
            </a:r>
            <a:endParaRPr lang="zh-CN" altLang="en-US" sz="3200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571500" y="1752600"/>
            <a:ext cx="8001000" cy="4267200"/>
          </a:xfrm>
        </p:spPr>
        <p:txBody>
          <a:bodyPr wrap="square" lIns="91440" tIns="45720" rIns="91440" bIns="45720" anchor="t"/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sz="2200" b="1" strike="noStrike" noProof="1" dirty="0">
                <a:solidFill>
                  <a:srgbClr val="CC00FF"/>
                </a:solidFill>
                <a:latin typeface="+mn-ea"/>
              </a:rPr>
              <a:t>   </a:t>
            </a:r>
            <a:r>
              <a:rPr lang="zh-CN" altLang="en-US" sz="2200" b="1" strike="noStrike" noProof="1" dirty="0">
                <a:solidFill>
                  <a:srgbClr val="CC00FF"/>
                </a:solidFill>
                <a:latin typeface="+mn-ea"/>
              </a:rPr>
              <a:t>（六）注意保密</a:t>
            </a:r>
            <a:endParaRPr lang="zh-CN" altLang="en-US" sz="2200" b="1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    严格保密患者的隐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私，不得随意散播、对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外透露，否则承担侵权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责任。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/>
          </a:p>
        </p:txBody>
      </p:sp>
      <p:pic>
        <p:nvPicPr>
          <p:cNvPr id="2048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7438" y="2444750"/>
            <a:ext cx="4708525" cy="3443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三、合同履行的注意事项</a:t>
            </a:r>
            <a:endParaRPr lang="zh-CN" altLang="en-US" sz="3200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574675" y="1446213"/>
            <a:ext cx="8001000" cy="4267200"/>
          </a:xfrm>
        </p:spPr>
        <p:txBody>
          <a:bodyPr wrap="square" lIns="91440" tIns="45720" rIns="91440" bIns="45720" anchor="t"/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b="1" strike="noStrike" noProof="1" dirty="0"/>
          </a:p>
          <a:p>
            <a:pPr eaLnBrk="1" fontAlgn="base" hangingPunct="1">
              <a:lnSpc>
                <a:spcPct val="80000"/>
              </a:lnSpc>
              <a:buNone/>
            </a:pPr>
            <a:r>
              <a:rPr lang="zh-CN" altLang="en-US" sz="2200" b="1" strike="noStrike" noProof="1" dirty="0">
                <a:solidFill>
                  <a:srgbClr val="CC00FF"/>
                </a:solidFill>
                <a:latin typeface="+mn-ea"/>
              </a:rPr>
              <a:t>   （七）保管义务</a:t>
            </a:r>
            <a:endParaRPr lang="zh-CN" altLang="en-US" sz="2200" b="1" strike="noStrike" noProof="1" dirty="0">
              <a:solidFill>
                <a:srgbClr val="CC00FF"/>
              </a:solidFill>
              <a:latin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    保管好签订的合同、健康档案、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病例、报告单、化验单、告知单回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执等，缺失，将面对医疗过错。病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</a:rPr>
              <a:t>历等医疗诊疗资料</a:t>
            </a: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是患者病情变化、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转归及诊疗过程的客观反映是医院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临床医疗过程的法律文书，是医疗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纠纷成败的重要法律凭证。完整、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CC00FF"/>
                </a:solidFill>
                <a:latin typeface="+mn-ea"/>
                <a:sym typeface="+mn-ea"/>
              </a:rPr>
              <a:t>客观、规范的病历、报告等，认真、准确、及时的记录病情变化和诊疗过程，是询证医学的基本要求，更是医疗机构在纷繁的医疗纠纷中立于不败之地根本法宝。</a:t>
            </a:r>
            <a:endParaRPr lang="zh-CN" altLang="en-US" sz="2200" strike="noStrike" noProof="1" dirty="0">
              <a:solidFill>
                <a:srgbClr val="CC00FF"/>
              </a:solidFill>
              <a:latin typeface="+mn-ea"/>
              <a:sym typeface="+mn-ea"/>
            </a:endParaRPr>
          </a:p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/>
          </a:p>
        </p:txBody>
      </p:sp>
      <p:pic>
        <p:nvPicPr>
          <p:cNvPr id="2150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4275" y="2019300"/>
            <a:ext cx="3390900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讲座内容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-55562" y="1927225"/>
            <a:ext cx="8367713" cy="4267200"/>
          </a:xfrm>
        </p:spPr>
        <p:txBody>
          <a:bodyPr wrap="square" lIns="91440" tIns="45720" rIns="91440" bIns="45720" anchor="t"/>
          <a:p>
            <a:pPr eaLnBrk="1" fontAlgn="base" hangingPunct="1">
              <a:lnSpc>
                <a:spcPct val="90000"/>
              </a:lnSpc>
              <a:buNone/>
            </a:pPr>
            <a:endParaRPr lang="zh-CN" altLang="en-US" sz="3200" strike="noStrike" noProof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fontAlgn="base" latinLnBrk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strike="noStrike" noProof="1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一、合同的法律属性、特征</a:t>
            </a:r>
            <a:endParaRPr lang="zh-CN" altLang="en-US" sz="3200" strike="noStrike" noProof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fontAlgn="base" latinLnBrk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strike="noStrike" noProof="1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二、合同签订的注意事项</a:t>
            </a:r>
            <a:endParaRPr lang="zh-CN" altLang="en-US" sz="3200" strike="noStrike" noProof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fontAlgn="base" latinLnBrk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strike="noStrike" noProof="1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三、合同履行的注意事项</a:t>
            </a:r>
            <a:endParaRPr lang="zh-CN" altLang="en-US" sz="3200" strike="noStrike" noProof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fontAlgn="base" latinLnBrk="0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strike="noStrike" noProof="1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四、合同纠纷解决的注意事项</a:t>
            </a:r>
            <a:endParaRPr lang="zh-CN" altLang="en-US" sz="3200" strike="noStrike" noProof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1306830" lvl="3" indent="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50000"/>
              <a:buNone/>
            </a:pPr>
            <a:b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sz="2800" strike="noStrike" noProof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fontAlgn="base" hangingPunct="1">
              <a:lnSpc>
                <a:spcPct val="90000"/>
              </a:lnSpc>
            </a:pPr>
            <a:endParaRPr lang="en-US" altLang="zh-CN" sz="2100" strike="noStrike" noProof="1" dirty="0"/>
          </a:p>
        </p:txBody>
      </p:sp>
    </p:spTree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四、合同纠纷解决的注意事项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indent="0" fontAlgn="base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</a:t>
            </a:r>
            <a:r>
              <a:rPr lang="zh-CN" altLang="en-US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家庭医生服务合同产生纠纷，主要属于医疗纠纷。</a:t>
            </a:r>
            <a:endParaRPr lang="zh-CN" altLang="en-US" sz="2200" b="1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（一） 依法处理纠纷 </a:t>
            </a:r>
            <a:endParaRPr lang="zh-CN" altLang="en-US" sz="2200" b="1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</a:t>
            </a: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1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、区分是否为医疗纠纷；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</a:t>
            </a: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2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、协商或通过医疗纠纷调解委员会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调解处理；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</a:t>
            </a: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3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、协商、调解无果，建议走司法途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径解决。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▶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原则：事实为依据，法律为准绳，病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历、报告为证据；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▶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依据：专家会诊结论，即：有错则赔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ts val="254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偿，无措则劝导；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</p:txBody>
      </p:sp>
      <p:pic>
        <p:nvPicPr>
          <p:cNvPr id="2253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675" y="2659063"/>
            <a:ext cx="3040063" cy="314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四、合同纠纷解决的注意事项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 latinLnBrk="0">
              <a:lnSpc>
                <a:spcPts val="354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标    准：参照法律标准，专家集体决定，采取攻心策略，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5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达到少赔目的；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54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谈判方式：法律标准、坚持原则、感情投入、模糊协商、利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4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我价位、适度赔偿。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44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谈判技巧：心平气和，坚持原则。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44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处理程序：专家会诊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专家反馈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4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双方协商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鉴定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4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→民事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诉讼  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44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合法途径：协商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调解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鉴定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latinLnBrk="0">
              <a:lnSpc>
                <a:spcPts val="34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民事诉讼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latinLnBrk="0" hangingPunct="1">
              <a:lnSpc>
                <a:spcPts val="3540"/>
              </a:lnSpc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55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1263" y="3162300"/>
            <a:ext cx="3459162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四、合同纠纷解决的注意事项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lnSpc>
                <a:spcPct val="130000"/>
              </a:lnSpc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（二）纠纷发生后的处理方法</a:t>
            </a:r>
            <a:endParaRPr lang="zh-CN" altLang="en-US" sz="22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▶1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、把握好处理纠纷的主动性</a:t>
            </a:r>
            <a:endParaRPr lang="zh-CN" altLang="en-US" sz="22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不躲避、不回避矛盾，组织相关部门接待处理。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遵循“小、慎、快”的原则：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▶</a:t>
            </a: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小” ：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就是努力将事态程度控制在最小，将知晓范围 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           控制在最小，将伤害程度控制在最小。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四、合同纠纷解决的注意事项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71500" y="1741488"/>
            <a:ext cx="8001000" cy="4267200"/>
          </a:xfrm>
        </p:spPr>
        <p:txBody>
          <a:bodyPr wrap="square" lIns="91440" tIns="45720" rIns="91440" bIns="45720" anchor="t"/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▶</a:t>
            </a:r>
            <a:r>
              <a:rPr lang="en-US" altLang="zh-CN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“</a:t>
            </a:r>
            <a:r>
              <a:rPr lang="zh-CN" altLang="en-US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慎” ：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就是处理纠纷要谨慎，说话要谨慎，表态要谨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algn="just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   慎，留有余地，不许愿，不承诺。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▶</a:t>
            </a:r>
            <a:r>
              <a:rPr lang="en-US" altLang="zh-CN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“</a:t>
            </a:r>
            <a:r>
              <a:rPr lang="zh-CN" altLang="en-US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快” ：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就是要果断、及时，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   尽快与患方接触，在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   最短 的时间内妥善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   处理好，把握主动性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   和有利时机。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   既不能久拖不决，又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           不能急于求成。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</p:txBody>
      </p:sp>
      <p:pic>
        <p:nvPicPr>
          <p:cNvPr id="2560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0" y="2733675"/>
            <a:ext cx="3673475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zh-CN" dirty="0"/>
            </a:b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四、合同纠纷解决的注意事项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 algn="just" latinLnBrk="0">
              <a:lnSpc>
                <a:spcPts val="264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、依法做好医疗纠纷处理工作 </a:t>
            </a:r>
            <a:endParaRPr lang="zh-CN" altLang="en-US" sz="22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发生医疗缺陷、隐患、纠纷或医疗事故处理程序：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▶</a:t>
            </a: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）层层报告：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当事人</a:t>
            </a: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签约医生</a:t>
            </a: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院领导；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▶</a:t>
            </a: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）封存病历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：封存病历资料，严禁涂改、伪造、隐匿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               和销毁；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▶</a:t>
            </a: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）封存实物：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疑似输液、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               输血、注射、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               药物引起不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               良 后果的，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               也及时对实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30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</a:rPr>
              <a:t>                物进行封存；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latinLnBrk="0">
              <a:lnSpc>
                <a:spcPts val="2640"/>
              </a:lnSpc>
              <a:spcBef>
                <a:spcPct val="0"/>
              </a:spcBef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</p:txBody>
      </p:sp>
      <p:pic>
        <p:nvPicPr>
          <p:cNvPr id="266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0" y="3373438"/>
            <a:ext cx="3863975" cy="2722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zh-CN" dirty="0"/>
            </a:b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四、合同纠纷解决的注意事项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 algn="just">
              <a:lnSpc>
                <a:spcPct val="85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▶</a:t>
            </a: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）调查接待：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报告后，医院迅速调查、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核实，将调查结果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及时向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院领导报告，并向患者及家属通报、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做好解释、劝导工作；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▶</a:t>
            </a:r>
            <a:r>
              <a:rPr lang="en-US" altLang="zh-CN" sz="2200" b="1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）讨论处理：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组织专家进行讨论分析，提出初步意见，及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时向患方反馈。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▶</a:t>
            </a: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坚持有理有节原则，既理解患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方的感情，又不放弃原则。</a:t>
            </a:r>
            <a:endParaRPr lang="zh-CN" altLang="en-US" sz="2200" dirty="0">
              <a:solidFill>
                <a:srgbClr val="0000CC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765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3163" y="3327400"/>
            <a:ext cx="3586162" cy="2801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</a:b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四、合同纠纷解决的注意事项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indent="0" fontAlgn="base">
              <a:lnSpc>
                <a:spcPct val="145000"/>
              </a:lnSpc>
              <a:buNone/>
            </a:pPr>
            <a:r>
              <a:rPr lang="en-US" altLang="zh-CN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3</a:t>
            </a:r>
            <a:r>
              <a:rPr lang="zh-CN" altLang="en-US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、控制好“对话”局面</a:t>
            </a:r>
            <a:endParaRPr lang="zh-CN" altLang="en-US" sz="2200" b="1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▶</a:t>
            </a:r>
            <a:r>
              <a:rPr lang="zh-CN" altLang="en-US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原则：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保持冷静，把握进程，巧妙应对，适当妥协。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▶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妥协不是出卖原则，而是在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战略制胜前提下的战术妥协。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具体为：遇尖刻，忌立即反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驳；主动时，忌贪图“全胜”；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不能盛气凌人，出语伤人。 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eaLnBrk="1" fontAlgn="base" hangingPunct="1">
              <a:lnSpc>
                <a:spcPct val="80000"/>
              </a:lnSpc>
              <a:buNone/>
            </a:pPr>
            <a:endParaRPr lang="en-US" altLang="zh-CN" sz="2200" strike="noStrike" noProof="1" dirty="0"/>
          </a:p>
        </p:txBody>
      </p:sp>
      <p:pic>
        <p:nvPicPr>
          <p:cNvPr id="2867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413" y="2963863"/>
            <a:ext cx="3978275" cy="2890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</a:b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四、合同纠纷解决的注意事项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indent="0" fontAlgn="base">
              <a:lnSpc>
                <a:spcPct val="145000"/>
              </a:lnSpc>
              <a:buNone/>
            </a:pP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▶</a:t>
            </a:r>
            <a:r>
              <a:rPr lang="zh-CN" altLang="en-US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战术上要做到：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它进我退、它燥我稳、它退我攻、它疲我胜推出去、拉回来、谈的拢、操胜券。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en-US" altLang="zh-CN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▶</a:t>
            </a:r>
            <a:r>
              <a:rPr lang="zh-CN" altLang="en-US" sz="2200" b="1" strike="noStrike" noProof="1" dirty="0">
                <a:solidFill>
                  <a:srgbClr val="0000CC"/>
                </a:solidFill>
                <a:latin typeface="+mn-ea"/>
                <a:sym typeface="+mn-ea"/>
              </a:rPr>
              <a:t>效果上要达到：</a:t>
            </a: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让对方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在不失颜面的情形中放弃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初衷，心悦诚服的接受我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方意见。最终目的：向我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fontAlgn="base">
              <a:lnSpc>
                <a:spcPct val="145000"/>
              </a:lnSpc>
              <a:buNone/>
            </a:pPr>
            <a:r>
              <a:rPr lang="zh-CN" altLang="en-US" sz="2200" strike="noStrike" noProof="1" dirty="0">
                <a:solidFill>
                  <a:srgbClr val="0000CC"/>
                </a:solidFill>
                <a:latin typeface="+mn-ea"/>
                <a:sym typeface="+mn-ea"/>
              </a:rPr>
              <a:t>靠拢。</a:t>
            </a: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>
              <a:solidFill>
                <a:srgbClr val="0000CC"/>
              </a:solidFill>
              <a:latin typeface="+mn-ea"/>
              <a:sym typeface="+mn-ea"/>
            </a:endParaRPr>
          </a:p>
        </p:txBody>
      </p:sp>
      <p:pic>
        <p:nvPicPr>
          <p:cNvPr id="296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9063" y="2860675"/>
            <a:ext cx="4441825" cy="315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6145"/>
          <p:cNvSpPr>
            <a:spLocks noGrp="1"/>
          </p:cNvSpPr>
          <p:nvPr>
            <p:ph type="title"/>
          </p:nvPr>
        </p:nvSpPr>
        <p:spPr>
          <a:xfrm>
            <a:off x="835025" y="4156075"/>
            <a:ext cx="5072063" cy="1143000"/>
          </a:xfrm>
          <a:ln/>
        </p:spPr>
        <p:txBody>
          <a:bodyPr anchor="ctr"/>
          <a:p>
            <a:r>
              <a:rPr lang="zh-CN" altLang="zh-CN" sz="3200" b="1">
                <a:solidFill>
                  <a:srgbClr val="FF0000"/>
                </a:solidFill>
              </a:rPr>
              <a:t>联系方式：</a:t>
            </a:r>
            <a:br>
              <a:rPr lang="zh-CN" altLang="zh-CN" sz="3200">
                <a:solidFill>
                  <a:srgbClr val="FF0000"/>
                </a:solidFill>
              </a:rPr>
            </a:br>
            <a:r>
              <a:rPr lang="en-US" altLang="zh-CN" sz="2800" b="1">
                <a:solidFill>
                  <a:srgbClr val="FF0000"/>
                </a:solidFill>
              </a:rPr>
              <a:t>13862406486</a:t>
            </a:r>
            <a:br>
              <a:rPr lang="en-US" altLang="zh-CN" sz="2800">
                <a:solidFill>
                  <a:srgbClr val="FF0000"/>
                </a:solidFill>
              </a:rPr>
            </a:br>
            <a:br>
              <a:rPr lang="en-US" altLang="zh-CN" sz="3200">
                <a:solidFill>
                  <a:srgbClr val="FF0000"/>
                </a:solidFill>
              </a:rPr>
            </a:br>
            <a:r>
              <a:rPr lang="zh-CN" altLang="en-US" sz="3200" b="1">
                <a:solidFill>
                  <a:srgbClr val="FF0000"/>
                </a:solidFill>
              </a:rPr>
              <a:t>邮箱：</a:t>
            </a:r>
            <a:r>
              <a:rPr lang="en-US" altLang="zh-CN" sz="2800" b="1">
                <a:solidFill>
                  <a:srgbClr val="FF0000"/>
                </a:solidFill>
              </a:rPr>
              <a:t>fanyujin2009@163.com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80900" name="WordArt 5"/>
          <p:cNvSpPr>
            <a:spLocks noTextEdit="1"/>
          </p:cNvSpPr>
          <p:nvPr/>
        </p:nvSpPr>
        <p:spPr>
          <a:xfrm>
            <a:off x="457200" y="735013"/>
            <a:ext cx="7362825" cy="19796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p>
            <a:pPr algn="ctr"/>
            <a:r>
              <a:rPr lang="zh-CN" altLang="en-US" sz="36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zh-CN" altLang="en-US" sz="36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23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7088" y="3452813"/>
            <a:ext cx="2779712" cy="2703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571500" y="304800"/>
            <a:ext cx="8001000" cy="1216025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一、合同的法律属性、特征</a:t>
            </a:r>
            <a:endParaRPr lang="zh-CN" altLang="en-US" sz="3200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eaLnBrk="1" fontAlgn="base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100" b="1" strike="noStrike" noProof="1" dirty="0">
                <a:solidFill>
                  <a:srgbClr val="0070C0"/>
                </a:solidFill>
                <a:latin typeface="+mn-ea"/>
              </a:rPr>
              <a:t>（一）家庭医生服务合同属于法律意义上的合同（契约）</a:t>
            </a:r>
            <a:endParaRPr lang="zh-CN" altLang="en-US" sz="2100" b="1" strike="noStrike" noProof="1" dirty="0">
              <a:solidFill>
                <a:srgbClr val="0070C0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100" b="1" strike="noStrike" noProof="1" dirty="0">
                <a:solidFill>
                  <a:srgbClr val="0070C0"/>
                </a:solidFill>
                <a:latin typeface="+mn-ea"/>
              </a:rPr>
              <a:t>    </a:t>
            </a:r>
            <a:r>
              <a:rPr lang="zh-CN" altLang="en-US" sz="2100" strike="noStrike" noProof="1" dirty="0">
                <a:solidFill>
                  <a:srgbClr val="0070C0"/>
                </a:solidFill>
                <a:latin typeface="+mn-ea"/>
              </a:rPr>
              <a:t>家庭医生服务合同作为医</a:t>
            </a:r>
            <a:endParaRPr lang="zh-CN" altLang="en-US" sz="2100" strike="noStrike" noProof="1" dirty="0">
              <a:solidFill>
                <a:srgbClr val="0070C0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100" strike="noStrike" noProof="1" dirty="0">
                <a:solidFill>
                  <a:srgbClr val="0070C0"/>
                </a:solidFill>
                <a:latin typeface="+mn-ea"/>
              </a:rPr>
              <a:t>疗服务合同的一种表现形式，</a:t>
            </a:r>
            <a:endParaRPr lang="zh-CN" altLang="en-US" sz="2100" strike="noStrike" noProof="1" dirty="0">
              <a:solidFill>
                <a:srgbClr val="0070C0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100" strike="noStrike" noProof="1" dirty="0">
                <a:solidFill>
                  <a:srgbClr val="0070C0"/>
                </a:solidFill>
                <a:latin typeface="+mn-ea"/>
              </a:rPr>
              <a:t>是以</a:t>
            </a:r>
            <a:r>
              <a:rPr lang="zh-CN" altLang="en-US" sz="2100" b="1" strike="noStrike" noProof="1" dirty="0">
                <a:solidFill>
                  <a:srgbClr val="0070C0"/>
                </a:solidFill>
                <a:latin typeface="+mn-ea"/>
              </a:rPr>
              <a:t>医疗服务</a:t>
            </a:r>
            <a:r>
              <a:rPr lang="zh-CN" altLang="en-US" sz="2100" strike="noStrike" noProof="1" dirty="0">
                <a:solidFill>
                  <a:srgbClr val="0070C0"/>
                </a:solidFill>
                <a:latin typeface="+mn-ea"/>
              </a:rPr>
              <a:t>为主要目的，在</a:t>
            </a:r>
            <a:endParaRPr lang="zh-CN" altLang="en-US" sz="2100" strike="noStrike" noProof="1" dirty="0">
              <a:solidFill>
                <a:srgbClr val="0070C0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100" strike="noStrike" noProof="1" dirty="0">
                <a:solidFill>
                  <a:srgbClr val="0070C0"/>
                </a:solidFill>
                <a:latin typeface="+mn-ea"/>
              </a:rPr>
              <a:t>医疗机构与患者之间形成的合</a:t>
            </a:r>
            <a:endParaRPr lang="zh-CN" altLang="en-US" sz="2100" strike="noStrike" noProof="1" dirty="0">
              <a:solidFill>
                <a:srgbClr val="0070C0"/>
              </a:solidFill>
              <a:latin typeface="+mn-ea"/>
            </a:endParaRPr>
          </a:p>
          <a:p>
            <a:pPr marL="0" eaLnBrk="1" fontAlgn="base" latinLnBrk="0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100" strike="noStrike" noProof="1" dirty="0">
                <a:solidFill>
                  <a:srgbClr val="0070C0"/>
                </a:solidFill>
                <a:latin typeface="+mn-ea"/>
              </a:rPr>
              <a:t>同、契约。</a:t>
            </a:r>
            <a:endParaRPr lang="zh-CN" altLang="en-US" sz="2100" strike="noStrike" noProof="1" dirty="0">
              <a:solidFill>
                <a:srgbClr val="0070C0"/>
              </a:solidFill>
              <a:latin typeface="+mn-ea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100" strike="noStrike" noProof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endParaRPr lang="en-US" altLang="zh-CN" sz="1900" strike="noStrike" noProof="1" dirty="0"/>
          </a:p>
        </p:txBody>
      </p:sp>
      <p:pic>
        <p:nvPicPr>
          <p:cNvPr id="51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5288" y="2463800"/>
            <a:ext cx="4762500" cy="3181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一、合同的法律属性、特征</a:t>
            </a:r>
            <a:endParaRPr lang="zh-CN" altLang="en-US" sz="3200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eaLnBrk="1" fontAlgn="base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100" b="1" strike="noStrike" noProof="1" dirty="0">
                <a:solidFill>
                  <a:srgbClr val="0070C0"/>
                </a:solidFill>
                <a:latin typeface="+mn-ea"/>
                <a:sym typeface="宋体" panose="02010600030101010101" pitchFamily="2" charset="-122"/>
              </a:rPr>
              <a:t>（二）家庭医生服务合同受法律规制</a:t>
            </a:r>
            <a:endParaRPr lang="zh-CN" altLang="en-US" sz="2100" b="1" strike="noStrike" noProof="1" dirty="0">
              <a:solidFill>
                <a:srgbClr val="0070C0"/>
              </a:solidFill>
              <a:latin typeface="+mn-ea"/>
              <a:sym typeface="宋体" panose="02010600030101010101" pitchFamily="2" charset="-122"/>
            </a:endParaRPr>
          </a:p>
          <a:p>
            <a:pPr marL="0" eaLnBrk="1" fontAlgn="base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100" b="1" strike="noStrike" noProof="1" dirty="0">
                <a:solidFill>
                  <a:srgbClr val="0070C0"/>
                </a:solidFill>
                <a:latin typeface="+mn-ea"/>
              </a:rPr>
              <a:t>    </a:t>
            </a:r>
            <a:r>
              <a:rPr lang="zh-CN" altLang="en-US" sz="2100" strike="noStrike" noProof="1" dirty="0">
                <a:solidFill>
                  <a:srgbClr val="0070C0"/>
                </a:solidFill>
                <a:latin typeface="+mn-ea"/>
              </a:rPr>
              <a:t>在我国，《合同法》以及其他法律法规中，针对这种合同均没有专门的规定，通常认为其为无名合同、非典型合同，但仍然受到《合同法》、《侵权责任法》、《消费者权益保护法》、《执业医师法》、《医疗机构管理条例》、《医疗机构管理条例》、《中医药条例》、《护士管理办法》、《病历书写基本规范》等法律、行政法规、部门规章以及各规范性法律文件的规制。</a:t>
            </a:r>
            <a:endParaRPr lang="zh-CN" altLang="en-US" sz="2100" strike="noStrike" noProof="1" dirty="0">
              <a:solidFill>
                <a:srgbClr val="0070C0"/>
              </a:solidFill>
              <a:latin typeface="+mn-ea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100" strike="noStrike" noProof="1" dirty="0">
                <a:solidFill>
                  <a:srgbClr val="0070C0"/>
                </a:solidFill>
                <a:latin typeface="+mn-ea"/>
              </a:rPr>
              <a:t>    </a:t>
            </a:r>
            <a:endParaRPr lang="zh-CN" altLang="en-US" sz="2100" strike="noStrike" noProof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ransition spd="slow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一、合同的法律属性、特征</a:t>
            </a:r>
            <a:endParaRPr lang="zh-CN" altLang="en-US" sz="3200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571500" y="1663700"/>
            <a:ext cx="8001000" cy="4267200"/>
          </a:xfrm>
          <a:ln/>
        </p:spPr>
        <p:txBody>
          <a:bodyPr wrap="square" lIns="91440" tIns="45720" rIns="91440" bIns="45720" anchor="t"/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</a:rPr>
              <a:t>（三）家庭医生服务合同具有强制缔结性、高风险性、不确定性等特征</a:t>
            </a:r>
            <a:endParaRPr lang="zh-CN" altLang="en-US" sz="21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70C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</a:rPr>
              <a:t>、强制缔结性</a:t>
            </a:r>
            <a:endParaRPr lang="zh-CN" altLang="en-US" sz="21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    家庭医生签约系国</a:t>
            </a:r>
            <a:endParaRPr lang="zh-CN" altLang="en-US" sz="21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家层面为促进医疗卫生</a:t>
            </a:r>
            <a:endParaRPr lang="zh-CN" altLang="en-US" sz="21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工作重心下移、资源下</a:t>
            </a:r>
            <a:endParaRPr lang="zh-CN" altLang="en-US" sz="21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沉而推行的卫生服务制</a:t>
            </a:r>
            <a:endParaRPr lang="zh-CN" altLang="en-US" sz="21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度。对医生、基层医疗</a:t>
            </a:r>
            <a:endParaRPr lang="zh-CN" altLang="en-US" sz="21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机构具有强制缔结性。</a:t>
            </a:r>
            <a:endParaRPr lang="zh-CN" altLang="en-US" sz="21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ts val="3025"/>
              </a:lnSpc>
              <a:spcBef>
                <a:spcPct val="0"/>
              </a:spcBef>
              <a:buNone/>
            </a:pPr>
            <a:r>
              <a:rPr lang="zh-CN" altLang="en-US" sz="21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endParaRPr lang="zh-CN" altLang="en-US" sz="21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1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0" y="2393950"/>
            <a:ext cx="4941888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一、合同的法律属性、特征</a:t>
            </a:r>
            <a:endParaRPr lang="zh-CN" altLang="zh-CN" dirty="0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70C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</a:rPr>
              <a:t>、高风险性</a:t>
            </a:r>
            <a:endParaRPr lang="zh-CN" altLang="en-US" sz="21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    在于服务合同的标的（医疗服务）与患者的生命健康密不可分，更在于国家提出的优先覆盖</a:t>
            </a:r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</a:rPr>
              <a:t>老年人、孕产妇、儿童、残疾人等人群，以及高血压、糖尿病、结核病等慢性疾病和严重精神障碍患者</a:t>
            </a: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等。</a:t>
            </a:r>
            <a:endParaRPr lang="zh-CN" altLang="en-US" sz="21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70C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</a:rPr>
              <a:t>、不确定性</a:t>
            </a:r>
            <a:endParaRPr lang="zh-CN" altLang="en-US" sz="21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latin typeface="宋体" panose="02010600030101010101" pitchFamily="2" charset="-122"/>
              </a:rPr>
              <a:t>    主要在于服务合同内容的不确定性，国家的指导意见只提出为居民提供基本医疗、公共卫生和约定的健康管理服务，这些内容过于笼统、宽泛。还在于服务对象的不确定性，有老人、孕妇、孩子等不同主体，面临的各种医疗问题也存在不确定性。</a:t>
            </a:r>
            <a:r>
              <a:rPr lang="zh-CN" altLang="en-US" sz="21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21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9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charRg st="9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charRg st="9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0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>
                                            <p:txEl>
                                              <p:charRg st="10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charRg st="106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二、合同签订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的注意事项</a:t>
            </a:r>
            <a:endParaRPr lang="zh-CN" altLang="en-US" sz="32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b="1" strike="noStrike" noProof="1" dirty="0">
                <a:solidFill>
                  <a:srgbClr val="7030A0"/>
                </a:solidFill>
              </a:rPr>
              <a:t>（一）合同的签订主体</a:t>
            </a:r>
            <a:endParaRPr lang="zh-CN" altLang="en-US" sz="2200" b="1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 </a:t>
            </a:r>
            <a:r>
              <a:rPr lang="en-US" altLang="zh-CN" sz="2200" b="1" strike="noStrike" noProof="1" dirty="0">
                <a:solidFill>
                  <a:srgbClr val="7030A0"/>
                </a:solidFill>
              </a:rPr>
              <a:t>1</a:t>
            </a:r>
            <a:r>
              <a:rPr lang="zh-CN" altLang="en-US" sz="2200" b="1" strike="noStrike" noProof="1" dirty="0">
                <a:solidFill>
                  <a:srgbClr val="7030A0"/>
                </a:solidFill>
              </a:rPr>
              <a:t>、提供服务的主体：</a:t>
            </a:r>
            <a:r>
              <a:rPr lang="zh-CN" altLang="en-US" sz="2200" strike="noStrike" noProof="1" dirty="0">
                <a:solidFill>
                  <a:srgbClr val="7030A0"/>
                </a:solidFill>
              </a:rPr>
              <a:t>基层医疗卫生机构注册</a:t>
            </a:r>
            <a:r>
              <a:rPr lang="zh-CN" altLang="en-US" sz="2200" b="1" strike="noStrike" noProof="1" dirty="0">
                <a:solidFill>
                  <a:srgbClr val="7030A0"/>
                </a:solidFill>
              </a:rPr>
              <a:t>全科医生</a:t>
            </a:r>
            <a:r>
              <a:rPr lang="zh-CN" altLang="en-US" sz="2200" strike="noStrike" noProof="1" dirty="0">
                <a:solidFill>
                  <a:srgbClr val="7030A0"/>
                </a:solidFill>
              </a:rPr>
              <a:t>（含助  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      理全科医生和中医类别全科医生），以及具备能力的</a:t>
            </a:r>
            <a:r>
              <a:rPr lang="zh-CN" altLang="en-US" sz="2200" b="1" strike="noStrike" noProof="1" dirty="0">
                <a:solidFill>
                  <a:srgbClr val="7030A0"/>
                </a:solidFill>
              </a:rPr>
              <a:t>乡镇</a:t>
            </a:r>
            <a:endParaRPr lang="zh-CN" altLang="en-US" sz="2200" b="1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b="1" strike="noStrike" noProof="1" dirty="0">
                <a:solidFill>
                  <a:srgbClr val="7030A0"/>
                </a:solidFill>
              </a:rPr>
              <a:t>      卫生院医师和乡村医生</a:t>
            </a:r>
            <a:r>
              <a:rPr lang="zh-CN" altLang="en-US" sz="2200" strike="noStrike" noProof="1" dirty="0">
                <a:solidFill>
                  <a:srgbClr val="7030A0"/>
                </a:solidFill>
              </a:rPr>
              <a:t>等医务人员；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      </a:t>
            </a:r>
            <a:r>
              <a:rPr lang="zh-CN" altLang="en-US" sz="2200" b="1" strike="noStrike" noProof="1" dirty="0">
                <a:solidFill>
                  <a:srgbClr val="7030A0"/>
                </a:solidFill>
              </a:rPr>
              <a:t>基层医疗卫生机构。</a:t>
            </a:r>
            <a:endParaRPr lang="zh-CN" altLang="en-US" sz="2200" b="1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b="1" strike="noStrike" noProof="1" dirty="0">
                <a:solidFill>
                  <a:srgbClr val="7030A0"/>
                </a:solidFill>
              </a:rPr>
              <a:t> </a:t>
            </a:r>
            <a:r>
              <a:rPr lang="en-US" altLang="zh-CN" sz="2200" b="1" strike="noStrike" noProof="1" dirty="0">
                <a:solidFill>
                  <a:srgbClr val="7030A0"/>
                </a:solidFill>
              </a:rPr>
              <a:t>2</a:t>
            </a:r>
            <a:r>
              <a:rPr lang="zh-CN" altLang="en-US" sz="2200" b="1" strike="noStrike" noProof="1" dirty="0">
                <a:solidFill>
                  <a:srgbClr val="7030A0"/>
                </a:solidFill>
              </a:rPr>
              <a:t>、接受服务的主体：</a:t>
            </a:r>
            <a:r>
              <a:rPr lang="zh-CN" altLang="en-US" sz="2200" strike="noStrike" noProof="1" dirty="0">
                <a:solidFill>
                  <a:srgbClr val="7030A0"/>
                </a:solidFill>
              </a:rPr>
              <a:t>人民群众。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     儿童以及严重精神障碍患者的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     签约效力？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     一人签字代表全家签字的效力？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eaLnBrk="1" fontAlgn="base" hangingPunct="1">
              <a:lnSpc>
                <a:spcPct val="80000"/>
              </a:lnSpc>
              <a:buNone/>
            </a:pPr>
            <a:endParaRPr lang="zh-CN" altLang="en-US" sz="2200" strike="noStrike" noProof="1" dirty="0">
              <a:solidFill>
                <a:srgbClr val="00B0F0"/>
              </a:solidFill>
            </a:endParaRPr>
          </a:p>
        </p:txBody>
      </p:sp>
      <p:pic>
        <p:nvPicPr>
          <p:cNvPr id="9219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3467100"/>
            <a:ext cx="3494088" cy="248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char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char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3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charRg st="13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charRg st="13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4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8">
                                            <p:txEl>
                                              <p:charRg st="14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8">
                                            <p:txEl>
                                              <p:charRg st="14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6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8">
                                            <p:txEl>
                                              <p:charRg st="16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8">
                                            <p:txEl>
                                              <p:charRg st="16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</a:b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</a:br>
            <a:br>
              <a:rPr lang="zh-CN" altLang="zh-CN" dirty="0"/>
            </a:b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二、合同签订的注意事项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eaLnBrk="1" fontAlgn="base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strike="noStrike" noProof="1" dirty="0">
                <a:solidFill>
                  <a:srgbClr val="7030A0"/>
                </a:solidFill>
              </a:rPr>
              <a:t>（二）、合同的服务内容</a:t>
            </a:r>
            <a:endParaRPr lang="zh-CN" altLang="en-US" sz="2200" b="1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      提供的服务，建议</a:t>
            </a:r>
            <a:r>
              <a:rPr lang="zh-CN" altLang="en-US" sz="2200" b="1" strike="noStrike" noProof="1" dirty="0">
                <a:solidFill>
                  <a:srgbClr val="7030A0"/>
                </a:solidFill>
              </a:rPr>
              <a:t>主体分类；内容具体、明确；量化</a:t>
            </a:r>
            <a:endParaRPr lang="zh-CN" altLang="en-US" sz="2200" b="1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strike="noStrike" noProof="1" dirty="0">
                <a:solidFill>
                  <a:srgbClr val="7030A0"/>
                </a:solidFill>
              </a:rPr>
              <a:t>      </a:t>
            </a:r>
            <a:r>
              <a:rPr lang="en-US" altLang="zh-CN" sz="2200" b="1" strike="noStrike" noProof="1" dirty="0">
                <a:solidFill>
                  <a:srgbClr val="7030A0"/>
                </a:solidFill>
              </a:rPr>
              <a:t>1</a:t>
            </a:r>
            <a:r>
              <a:rPr lang="zh-CN" altLang="en-US" sz="2200" b="1" strike="noStrike" noProof="1" dirty="0">
                <a:solidFill>
                  <a:srgbClr val="7030A0"/>
                </a:solidFill>
              </a:rPr>
              <a:t>、一般群众的服务：</a:t>
            </a:r>
            <a:r>
              <a:rPr lang="zh-CN" altLang="en-US" sz="2200" strike="noStrike" noProof="1" dirty="0">
                <a:solidFill>
                  <a:srgbClr val="7030A0"/>
                </a:solidFill>
              </a:rPr>
              <a:t>提供一般性、基本的医疗服务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      如：建立健康档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案；一般门诊诊疗；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优先就诊、转诊；健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康咨询；常规中医药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健康管理；常规体检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marL="0" eaLnBrk="1" fontAlgn="base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trike="noStrike" noProof="1" dirty="0">
                <a:solidFill>
                  <a:srgbClr val="7030A0"/>
                </a:solidFill>
              </a:rPr>
              <a:t>等。</a:t>
            </a:r>
            <a:endParaRPr lang="zh-CN" altLang="en-US" sz="2200" strike="noStrike" noProof="1" dirty="0">
              <a:solidFill>
                <a:srgbClr val="7030A0"/>
              </a:solidFill>
            </a:endParaRPr>
          </a:p>
          <a:p>
            <a:pPr eaLnBrk="1" fontAlgn="base" hangingPunct="1">
              <a:lnSpc>
                <a:spcPct val="80000"/>
              </a:lnSpc>
              <a:buNone/>
            </a:pPr>
            <a:r>
              <a:rPr lang="zh-CN" altLang="en-US" sz="2200" strike="noStrike" noProof="1" dirty="0"/>
              <a:t> </a:t>
            </a:r>
            <a:endParaRPr lang="zh-CN" altLang="en-US" sz="2200" strike="noStrike" noProof="1" dirty="0"/>
          </a:p>
        </p:txBody>
      </p:sp>
      <p:pic>
        <p:nvPicPr>
          <p:cNvPr id="10243" name="图片 1" descr="tim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0275" y="2930525"/>
            <a:ext cx="4848225" cy="308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</a:b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</a:br>
            <a:br>
              <a:rPr lang="zh-CN" altLang="zh-CN" dirty="0"/>
            </a:b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二、合同签订的注意事项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7030A0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7030A0"/>
                </a:solidFill>
                <a:sym typeface="宋体" panose="02010600030101010101" pitchFamily="2" charset="-122"/>
              </a:rPr>
              <a:t>、老年人：</a:t>
            </a: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在一般群众基础上，添加针对性的服务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ts val="24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     如：提供心脑血管疾病筛查；定期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ts val="24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心脏超声检查；血糖、血压检查；全面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ts val="21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的健康体检；上门服务等。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ts val="2140"/>
              </a:lnSpc>
              <a:spcBef>
                <a:spcPct val="0"/>
              </a:spcBef>
              <a:buNone/>
            </a:pPr>
            <a:endParaRPr lang="en-US" altLang="zh-CN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ts val="214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7030A0"/>
                </a:solidFill>
                <a:sym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7030A0"/>
                </a:solidFill>
                <a:sym typeface="宋体" panose="02010600030101010101" pitchFamily="2" charset="-122"/>
              </a:rPr>
              <a:t>、孕产妇：</a:t>
            </a: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在一般群众基础上，添加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ts val="21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孕期特别服务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ts val="24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     如：建立《孕产妇保健手册》，提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ts val="244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sym typeface="宋体" panose="02010600030101010101" pitchFamily="2" charset="-122"/>
              </a:rPr>
              <a:t>供孕期全程的健康管理服务等。</a:t>
            </a:r>
            <a:endParaRPr lang="zh-CN" altLang="en-US" sz="2200" dirty="0">
              <a:solidFill>
                <a:srgbClr val="7030A0"/>
              </a:solidFill>
              <a:sym typeface="宋体" panose="02010600030101010101" pitchFamily="2" charset="-122"/>
            </a:endParaRPr>
          </a:p>
          <a:p>
            <a:pPr mar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sym typeface="宋体" panose="02010600030101010101" pitchFamily="2" charset="-122"/>
              </a:rPr>
              <a:t>   </a:t>
            </a:r>
            <a:endParaRPr lang="zh-CN" altLang="en-US" sz="2200" dirty="0">
              <a:solidFill>
                <a:srgbClr val="00B0F0"/>
              </a:solidFill>
              <a:sym typeface="宋体" panose="02010600030101010101" pitchFamily="2" charset="-122"/>
            </a:endParaRPr>
          </a:p>
        </p:txBody>
      </p:sp>
      <p:pic>
        <p:nvPicPr>
          <p:cNvPr id="112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8788" y="2197100"/>
            <a:ext cx="3159125" cy="2465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4552950"/>
            <a:ext cx="4230688" cy="1581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10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charRg st="10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charRg st="10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4102</Words>
  <Application>WPS 演示</Application>
  <PresentationFormat>全屏显示(4:3)</PresentationFormat>
  <Paragraphs>314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Verdana</vt:lpstr>
      <vt:lpstr>Calibri</vt:lpstr>
      <vt:lpstr>黑体</vt:lpstr>
      <vt:lpstr>Times New Roman</vt:lpstr>
      <vt:lpstr>楷体_GB2312</vt:lpstr>
      <vt:lpstr>新宋体</vt:lpstr>
      <vt:lpstr>微软雅黑</vt:lpstr>
      <vt:lpstr>Arial Unicode MS</vt:lpstr>
      <vt:lpstr>仿宋_GB2312</vt:lpstr>
      <vt:lpstr>仿宋</vt:lpstr>
      <vt:lpstr>楷体</vt:lpstr>
      <vt:lpstr>方正姚体</vt:lpstr>
      <vt:lpstr>华文楷体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医疗法律法规知识</dc:title>
  <dc:creator>Lenovo User</dc:creator>
  <cp:lastModifiedBy>lenovo</cp:lastModifiedBy>
  <cp:revision>168</cp:revision>
  <dcterms:created xsi:type="dcterms:W3CDTF">2008-07-13T05:35:57Z</dcterms:created>
  <dcterms:modified xsi:type="dcterms:W3CDTF">2017-08-14T05:42:37Z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